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6"/>
  </p:notesMasterIdLst>
  <p:sldIdLst>
    <p:sldId id="262" r:id="rId2"/>
    <p:sldId id="264" r:id="rId3"/>
    <p:sldId id="288" r:id="rId4"/>
    <p:sldId id="325" r:id="rId5"/>
    <p:sldId id="326" r:id="rId6"/>
    <p:sldId id="289" r:id="rId7"/>
    <p:sldId id="290" r:id="rId8"/>
    <p:sldId id="294" r:id="rId9"/>
    <p:sldId id="295" r:id="rId10"/>
    <p:sldId id="293" r:id="rId11"/>
    <p:sldId id="292" r:id="rId12"/>
    <p:sldId id="296" r:id="rId13"/>
    <p:sldId id="297" r:id="rId14"/>
    <p:sldId id="298" r:id="rId15"/>
    <p:sldId id="299" r:id="rId16"/>
    <p:sldId id="300" r:id="rId17"/>
    <p:sldId id="301" r:id="rId18"/>
    <p:sldId id="302" r:id="rId19"/>
    <p:sldId id="303" r:id="rId20"/>
    <p:sldId id="304" r:id="rId21"/>
    <p:sldId id="318" r:id="rId22"/>
    <p:sldId id="305" r:id="rId23"/>
    <p:sldId id="306" r:id="rId24"/>
    <p:sldId id="307" r:id="rId25"/>
    <p:sldId id="308" r:id="rId26"/>
    <p:sldId id="309" r:id="rId27"/>
    <p:sldId id="310" r:id="rId28"/>
    <p:sldId id="317" r:id="rId29"/>
    <p:sldId id="320" r:id="rId30"/>
    <p:sldId id="313" r:id="rId31"/>
    <p:sldId id="321" r:id="rId32"/>
    <p:sldId id="322" r:id="rId33"/>
    <p:sldId id="315" r:id="rId34"/>
    <p:sldId id="330" r:id="rId35"/>
    <p:sldId id="332" r:id="rId36"/>
    <p:sldId id="269" r:id="rId37"/>
    <p:sldId id="324" r:id="rId38"/>
    <p:sldId id="283" r:id="rId39"/>
    <p:sldId id="270" r:id="rId40"/>
    <p:sldId id="329" r:id="rId41"/>
    <p:sldId id="276" r:id="rId42"/>
    <p:sldId id="331" r:id="rId43"/>
    <p:sldId id="275" r:id="rId44"/>
    <p:sldId id="277" r:id="rId45"/>
    <p:sldId id="278" r:id="rId46"/>
    <p:sldId id="279" r:id="rId47"/>
    <p:sldId id="280" r:id="rId48"/>
    <p:sldId id="281" r:id="rId49"/>
    <p:sldId id="287" r:id="rId50"/>
    <p:sldId id="284" r:id="rId51"/>
    <p:sldId id="286" r:id="rId52"/>
    <p:sldId id="285" r:id="rId53"/>
    <p:sldId id="323" r:id="rId54"/>
    <p:sldId id="282"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7" d="100"/>
          <a:sy n="77" d="100"/>
        </p:scale>
        <p:origin x="-1152" y="-10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35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notesMaster" Target="notesMasters/notesMaster1.xml"/><Relationship Id="rId57" Type="http://schemas.openxmlformats.org/officeDocument/2006/relationships/printerSettings" Target="printerSettings/printerSettings1.bin"/><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62" Type="http://schemas.microsoft.com/office/2016/11/relationships/changesInfo" Target="changesInfos/changesInfo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ael Rattenborg" userId="7cb67f39-bd5e-4afd-bf07-2b6a4e33746b" providerId="ADAL" clId="{63E1505C-D2C0-4398-8693-A1BED689FDF3}"/>
    <pc:docChg chg="addSld modSld">
      <pc:chgData name="Mikael Rattenborg" userId="7cb67f39-bd5e-4afd-bf07-2b6a4e33746b" providerId="ADAL" clId="{63E1505C-D2C0-4398-8693-A1BED689FDF3}" dt="2018-04-18T15:16:58.579" v="0"/>
      <pc:docMkLst>
        <pc:docMk/>
      </pc:docMkLst>
      <pc:sldChg chg="add">
        <pc:chgData name="Mikael Rattenborg" userId="7cb67f39-bd5e-4afd-bf07-2b6a4e33746b" providerId="ADAL" clId="{63E1505C-D2C0-4398-8693-A1BED689FDF3}" dt="2018-04-18T15:16:58.579" v="0"/>
        <pc:sldMkLst>
          <pc:docMk/>
          <pc:sldMk cId="2563014434" sldId="26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B4BA81-CF4F-4139-A089-A9714BDAF43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AB85E72C-3380-44E0-A80F-DA0EA2719D65}">
      <dgm:prSet phldrT="[Text]" custT="1"/>
      <dgm:spPr>
        <a:solidFill>
          <a:schemeClr val="accent6">
            <a:lumMod val="60000"/>
            <a:lumOff val="40000"/>
          </a:schemeClr>
        </a:solidFill>
      </dgm:spPr>
      <dgm:t>
        <a:bodyPr/>
        <a:lstStyle/>
        <a:p>
          <a:r>
            <a:rPr lang="fr-CH" sz="2400" b="1" dirty="0" smtClean="0">
              <a:solidFill>
                <a:schemeClr val="tx1"/>
              </a:solidFill>
              <a:latin typeface="Arial" panose="020B0604020202020204" pitchFamily="34" charset="0"/>
              <a:cs typeface="Arial" panose="020B0604020202020204" pitchFamily="34" charset="0"/>
            </a:rPr>
            <a:t>WMO </a:t>
          </a:r>
          <a:r>
            <a:rPr lang="fr-CH" sz="2400" b="1" dirty="0" err="1" smtClean="0">
              <a:solidFill>
                <a:schemeClr val="tx1"/>
              </a:solidFill>
              <a:latin typeface="Arial" panose="020B0604020202020204" pitchFamily="34" charset="0"/>
              <a:cs typeface="Arial" panose="020B0604020202020204" pitchFamily="34" charset="0"/>
            </a:rPr>
            <a:t>Space</a:t>
          </a:r>
          <a:r>
            <a:rPr lang="fr-CH" sz="2400" b="1" dirty="0" smtClean="0">
              <a:solidFill>
                <a:schemeClr val="tx1"/>
              </a:solidFill>
              <a:latin typeface="Arial" panose="020B0604020202020204" pitchFamily="34" charset="0"/>
              <a:cs typeface="Arial" panose="020B0604020202020204" pitchFamily="34" charset="0"/>
            </a:rPr>
            <a:t> Programme Office</a:t>
          </a:r>
          <a:endParaRPr lang="en-US" sz="2400" b="1" dirty="0">
            <a:solidFill>
              <a:schemeClr val="tx1"/>
            </a:solidFill>
            <a:latin typeface="Arial" panose="020B0604020202020204" pitchFamily="34" charset="0"/>
            <a:cs typeface="Arial" panose="020B0604020202020204" pitchFamily="34" charset="0"/>
          </a:endParaRPr>
        </a:p>
      </dgm:t>
    </dgm:pt>
    <dgm:pt modelId="{4016B20C-C863-4594-B0DE-CB8130C310B4}" type="parTrans" cxnId="{A1F4C70C-F0D5-4131-BA65-88B5A9DA9772}">
      <dgm:prSet/>
      <dgm:spPr/>
      <dgm:t>
        <a:bodyPr/>
        <a:lstStyle/>
        <a:p>
          <a:endParaRPr lang="en-US"/>
        </a:p>
      </dgm:t>
    </dgm:pt>
    <dgm:pt modelId="{5ADE3569-69B2-48E5-ABB9-5F8A8A85E8FB}" type="sibTrans" cxnId="{A1F4C70C-F0D5-4131-BA65-88B5A9DA9772}">
      <dgm:prSet/>
      <dgm:spPr/>
      <dgm:t>
        <a:bodyPr/>
        <a:lstStyle/>
        <a:p>
          <a:endParaRPr lang="en-US"/>
        </a:p>
      </dgm:t>
    </dgm:pt>
    <dgm:pt modelId="{3B0A8706-553A-4B52-8A39-3D1FD08BA798}">
      <dgm:prSet phldrT="[Text]" custT="1"/>
      <dgm:spPr>
        <a:solidFill>
          <a:schemeClr val="tx2">
            <a:lumMod val="60000"/>
            <a:lumOff val="40000"/>
          </a:schemeClr>
        </a:solidFill>
      </dgm:spPr>
      <dgm:t>
        <a:bodyPr anchor="t"/>
        <a:lstStyle/>
        <a:p>
          <a:pPr algn="ctr">
            <a:lnSpc>
              <a:spcPct val="100000"/>
            </a:lnSpc>
          </a:pPr>
          <a:r>
            <a:rPr lang="fr-CH" sz="2400" b="1" dirty="0" smtClean="0">
              <a:solidFill>
                <a:schemeClr val="tx1"/>
              </a:solidFill>
              <a:latin typeface="Arial" panose="020B0604020202020204" pitchFamily="34" charset="0"/>
              <a:cs typeface="Arial" panose="020B0604020202020204" pitchFamily="34" charset="0"/>
            </a:rPr>
            <a:t>OSCAR/</a:t>
          </a:r>
          <a:r>
            <a:rPr lang="fr-CH" sz="2400" b="1" dirty="0" err="1" smtClean="0">
              <a:solidFill>
                <a:schemeClr val="tx1"/>
              </a:solidFill>
              <a:latin typeface="Arial" panose="020B0604020202020204" pitchFamily="34" charset="0"/>
              <a:cs typeface="Arial" panose="020B0604020202020204" pitchFamily="34" charset="0"/>
            </a:rPr>
            <a:t>Space</a:t>
          </a:r>
          <a:endParaRPr lang="fr-CH" sz="2400" b="1" dirty="0" smtClean="0">
            <a:solidFill>
              <a:schemeClr val="tx1"/>
            </a:solidFill>
            <a:latin typeface="Arial" panose="020B0604020202020204" pitchFamily="34" charset="0"/>
            <a:cs typeface="Arial" panose="020B0604020202020204" pitchFamily="34" charset="0"/>
          </a:endParaRPr>
        </a:p>
        <a:p>
          <a:pPr algn="ctr">
            <a:lnSpc>
              <a:spcPct val="100000"/>
            </a:lnSpc>
          </a:pPr>
          <a:r>
            <a:rPr lang="fr-CH" sz="2400" b="1" dirty="0" smtClean="0">
              <a:solidFill>
                <a:schemeClr val="tx1"/>
              </a:solidFill>
              <a:latin typeface="Arial" panose="020B0604020202020204" pitchFamily="34" charset="0"/>
              <a:cs typeface="Arial" panose="020B0604020202020204" pitchFamily="34" charset="0"/>
            </a:rPr>
            <a:t>Support Team (O/SST) for maintenance</a:t>
          </a:r>
        </a:p>
        <a:p>
          <a:pPr algn="l">
            <a:lnSpc>
              <a:spcPct val="100000"/>
            </a:lnSpc>
          </a:pPr>
          <a:r>
            <a:rPr lang="fr-CH" sz="1600" b="1" dirty="0" smtClean="0">
              <a:solidFill>
                <a:schemeClr val="tx1"/>
              </a:solidFill>
              <a:latin typeface="Arial" panose="020B0604020202020204" pitchFamily="34" charset="0"/>
              <a:cs typeface="Arial" panose="020B0604020202020204" pitchFamily="34" charset="0"/>
            </a:rPr>
            <a:t>- CGMS </a:t>
          </a:r>
          <a:r>
            <a:rPr lang="fr-CH" sz="1600" b="1" dirty="0" err="1" smtClean="0">
              <a:solidFill>
                <a:schemeClr val="tx1"/>
              </a:solidFill>
              <a:latin typeface="Arial" panose="020B0604020202020204" pitchFamily="34" charset="0"/>
              <a:cs typeface="Arial" panose="020B0604020202020204" pitchFamily="34" charset="0"/>
            </a:rPr>
            <a:t>Members</a:t>
          </a:r>
          <a:r>
            <a:rPr lang="fr-CH" sz="1600" b="1" dirty="0" smtClean="0">
              <a:solidFill>
                <a:schemeClr val="tx1"/>
              </a:solidFill>
              <a:latin typeface="Arial" panose="020B0604020202020204" pitchFamily="34" charset="0"/>
              <a:cs typeface="Arial" panose="020B0604020202020204" pitchFamily="34" charset="0"/>
            </a:rPr>
            <a:t>, </a:t>
          </a:r>
          <a:r>
            <a:rPr lang="fr-CH" sz="1600" b="1" dirty="0" err="1" smtClean="0">
              <a:solidFill>
                <a:schemeClr val="tx1"/>
              </a:solidFill>
              <a:latin typeface="Arial" panose="020B0604020202020204" pitchFamily="34" charset="0"/>
              <a:cs typeface="Arial" panose="020B0604020202020204" pitchFamily="34" charset="0"/>
            </a:rPr>
            <a:t>Observers</a:t>
          </a:r>
          <a:endParaRPr lang="fr-CH" sz="1600" b="1" dirty="0" smtClean="0">
            <a:solidFill>
              <a:schemeClr val="tx1"/>
            </a:solidFill>
            <a:latin typeface="Arial" panose="020B0604020202020204" pitchFamily="34" charset="0"/>
            <a:cs typeface="Arial" panose="020B0604020202020204" pitchFamily="34" charset="0"/>
          </a:endParaRPr>
        </a:p>
        <a:p>
          <a:pPr algn="l">
            <a:lnSpc>
              <a:spcPct val="100000"/>
            </a:lnSpc>
          </a:pPr>
          <a:r>
            <a:rPr lang="fr-CH" sz="1600" b="1" dirty="0" smtClean="0">
              <a:solidFill>
                <a:schemeClr val="tx1"/>
              </a:solidFill>
              <a:latin typeface="Arial" panose="020B0604020202020204" pitchFamily="34" charset="0"/>
              <a:cs typeface="Arial" panose="020B0604020202020204" pitchFamily="34" charset="0"/>
            </a:rPr>
            <a:t>- </a:t>
          </a:r>
          <a:r>
            <a:rPr lang="fr-CH" sz="1600" b="1" dirty="0" err="1" smtClean="0">
              <a:solidFill>
                <a:schemeClr val="tx1"/>
              </a:solidFill>
              <a:latin typeface="Arial" panose="020B0604020202020204" pitchFamily="34" charset="0"/>
              <a:cs typeface="Arial" panose="020B0604020202020204" pitchFamily="34" charset="0"/>
            </a:rPr>
            <a:t>Other</a:t>
          </a:r>
          <a:r>
            <a:rPr lang="fr-CH" sz="1600" b="1" dirty="0" smtClean="0">
              <a:solidFill>
                <a:schemeClr val="tx1"/>
              </a:solidFill>
              <a:latin typeface="Arial" panose="020B0604020202020204" pitchFamily="34" charset="0"/>
              <a:cs typeface="Arial" panose="020B0604020202020204" pitchFamily="34" charset="0"/>
            </a:rPr>
            <a:t> </a:t>
          </a:r>
          <a:r>
            <a:rPr lang="fr-CH" sz="1600" b="1" dirty="0" err="1" smtClean="0">
              <a:solidFill>
                <a:schemeClr val="tx1"/>
              </a:solidFill>
              <a:latin typeface="Arial" panose="020B0604020202020204" pitchFamily="34" charset="0"/>
              <a:cs typeface="Arial" panose="020B0604020202020204" pitchFamily="34" charset="0"/>
            </a:rPr>
            <a:t>partners</a:t>
          </a:r>
          <a:endParaRPr lang="fr-CH" sz="1600" b="1" dirty="0" smtClean="0">
            <a:solidFill>
              <a:schemeClr val="tx1"/>
            </a:solidFill>
            <a:latin typeface="Arial" panose="020B0604020202020204" pitchFamily="34" charset="0"/>
            <a:cs typeface="Arial" panose="020B0604020202020204" pitchFamily="34" charset="0"/>
          </a:endParaRPr>
        </a:p>
        <a:p>
          <a:pPr algn="l">
            <a:lnSpc>
              <a:spcPct val="90000"/>
            </a:lnSpc>
          </a:pPr>
          <a:endParaRPr lang="en-US" sz="1800" b="1" noProof="0" dirty="0" smtClean="0">
            <a:solidFill>
              <a:srgbClr val="FFFF00"/>
            </a:solidFill>
            <a:latin typeface="Arial" panose="020B0604020202020204" pitchFamily="34" charset="0"/>
            <a:cs typeface="Arial" panose="020B0604020202020204" pitchFamily="34" charset="0"/>
          </a:endParaRPr>
        </a:p>
      </dgm:t>
    </dgm:pt>
    <dgm:pt modelId="{C8356FD1-21F2-4413-9D14-7BF3E493D72C}" type="parTrans" cxnId="{42456DDA-6260-4BB4-BBD7-9DCF956DDACD}">
      <dgm:prSet/>
      <dgm:spPr/>
      <dgm:t>
        <a:bodyPr/>
        <a:lstStyle/>
        <a:p>
          <a:endParaRPr lang="en-US"/>
        </a:p>
      </dgm:t>
    </dgm:pt>
    <dgm:pt modelId="{645BD5C9-D15F-4828-8D85-83E5200E3270}" type="sibTrans" cxnId="{42456DDA-6260-4BB4-BBD7-9DCF956DDACD}">
      <dgm:prSet/>
      <dgm:spPr/>
      <dgm:t>
        <a:bodyPr/>
        <a:lstStyle/>
        <a:p>
          <a:endParaRPr lang="en-US"/>
        </a:p>
      </dgm:t>
    </dgm:pt>
    <dgm:pt modelId="{1490BAAB-71E4-4420-AD7B-36314D11CBD2}">
      <dgm:prSet phldrT="[Text]" custT="1"/>
      <dgm:spPr>
        <a:solidFill>
          <a:schemeClr val="accent4">
            <a:lumMod val="60000"/>
            <a:lumOff val="40000"/>
          </a:schemeClr>
        </a:solidFill>
      </dgm:spPr>
      <dgm:t>
        <a:bodyPr anchor="t"/>
        <a:lstStyle/>
        <a:p>
          <a:pPr algn="ctr"/>
          <a:r>
            <a:rPr lang="fr-CH" sz="2400" b="1" dirty="0" smtClean="0">
              <a:solidFill>
                <a:schemeClr val="tx1"/>
              </a:solidFill>
              <a:latin typeface="Arial" panose="020B0604020202020204" pitchFamily="34" charset="0"/>
              <a:cs typeface="Arial" panose="020B0604020202020204" pitchFamily="34" charset="0"/>
            </a:rPr>
            <a:t>OSCAR/</a:t>
          </a:r>
          <a:r>
            <a:rPr lang="fr-CH" sz="2400" b="1" dirty="0" err="1" smtClean="0">
              <a:solidFill>
                <a:schemeClr val="tx1"/>
              </a:solidFill>
              <a:latin typeface="Arial" panose="020B0604020202020204" pitchFamily="34" charset="0"/>
              <a:cs typeface="Arial" panose="020B0604020202020204" pitchFamily="34" charset="0"/>
            </a:rPr>
            <a:t>Space</a:t>
          </a:r>
          <a:endParaRPr lang="fr-CH" sz="2400" b="1" dirty="0" smtClean="0">
            <a:solidFill>
              <a:schemeClr val="tx1"/>
            </a:solidFill>
            <a:latin typeface="Arial" panose="020B0604020202020204" pitchFamily="34" charset="0"/>
            <a:cs typeface="Arial" panose="020B0604020202020204" pitchFamily="34" charset="0"/>
          </a:endParaRPr>
        </a:p>
        <a:p>
          <a:pPr algn="ctr"/>
          <a:r>
            <a:rPr lang="fr-CH" sz="2400" b="1" dirty="0" smtClean="0">
              <a:solidFill>
                <a:schemeClr val="tx1"/>
              </a:solidFill>
              <a:latin typeface="Arial" panose="020B0604020202020204" pitchFamily="34" charset="0"/>
              <a:cs typeface="Arial" panose="020B0604020202020204" pitchFamily="34" charset="0"/>
            </a:rPr>
            <a:t>Science and </a:t>
          </a:r>
          <a:r>
            <a:rPr lang="fr-CH" sz="2400" b="1" dirty="0" err="1" smtClean="0">
              <a:solidFill>
                <a:schemeClr val="tx1"/>
              </a:solidFill>
              <a:latin typeface="Arial" panose="020B0604020202020204" pitchFamily="34" charset="0"/>
              <a:cs typeface="Arial" panose="020B0604020202020204" pitchFamily="34" charset="0"/>
            </a:rPr>
            <a:t>Technical</a:t>
          </a:r>
          <a:r>
            <a:rPr lang="fr-CH" sz="2400" b="1" dirty="0" smtClean="0">
              <a:solidFill>
                <a:schemeClr val="tx1"/>
              </a:solidFill>
              <a:latin typeface="Arial" panose="020B0604020202020204" pitchFamily="34" charset="0"/>
              <a:cs typeface="Arial" panose="020B0604020202020204" pitchFamily="34" charset="0"/>
            </a:rPr>
            <a:t> </a:t>
          </a:r>
          <a:r>
            <a:rPr lang="fr-CH" sz="2400" b="1" dirty="0" err="1" smtClean="0">
              <a:solidFill>
                <a:schemeClr val="tx1"/>
              </a:solidFill>
              <a:latin typeface="Arial" panose="020B0604020202020204" pitchFamily="34" charset="0"/>
              <a:cs typeface="Arial" panose="020B0604020202020204" pitchFamily="34" charset="0"/>
            </a:rPr>
            <a:t>Advisory</a:t>
          </a:r>
          <a:r>
            <a:rPr lang="fr-CH" sz="2400" b="1" dirty="0" smtClean="0">
              <a:solidFill>
                <a:schemeClr val="tx1"/>
              </a:solidFill>
              <a:latin typeface="Arial" panose="020B0604020202020204" pitchFamily="34" charset="0"/>
              <a:cs typeface="Arial" panose="020B0604020202020204" pitchFamily="34" charset="0"/>
            </a:rPr>
            <a:t> Team (O/SSAT)</a:t>
          </a:r>
        </a:p>
        <a:p>
          <a:pPr algn="l"/>
          <a:r>
            <a:rPr lang="fr-CH" sz="1600" b="1" dirty="0" smtClean="0">
              <a:solidFill>
                <a:schemeClr val="tx1"/>
              </a:solidFill>
              <a:latin typeface="Arial" panose="020B0604020202020204" pitchFamily="34" charset="0"/>
              <a:cs typeface="Arial" panose="020B0604020202020204" pitchFamily="34" charset="0"/>
            </a:rPr>
            <a:t>- CGMS International Science </a:t>
          </a:r>
          <a:r>
            <a:rPr lang="fr-CH" sz="1600" b="1" dirty="0" err="1" smtClean="0">
              <a:solidFill>
                <a:schemeClr val="tx1"/>
              </a:solidFill>
              <a:latin typeface="Arial" panose="020B0604020202020204" pitchFamily="34" charset="0"/>
              <a:cs typeface="Arial" panose="020B0604020202020204" pitchFamily="34" charset="0"/>
            </a:rPr>
            <a:t>Working</a:t>
          </a:r>
          <a:r>
            <a:rPr lang="fr-CH" sz="1600" b="1" dirty="0" smtClean="0">
              <a:solidFill>
                <a:schemeClr val="tx1"/>
              </a:solidFill>
              <a:latin typeface="Arial" panose="020B0604020202020204" pitchFamily="34" charset="0"/>
              <a:cs typeface="Arial" panose="020B0604020202020204" pitchFamily="34" charset="0"/>
            </a:rPr>
            <a:t> Groups: </a:t>
          </a:r>
        </a:p>
        <a:p>
          <a:pPr algn="l"/>
          <a:r>
            <a:rPr lang="fr-CH" sz="1400" dirty="0" smtClean="0">
              <a:solidFill>
                <a:schemeClr val="tx1"/>
              </a:solidFill>
              <a:latin typeface="Arial" panose="020B0604020202020204" pitchFamily="34" charset="0"/>
              <a:cs typeface="Arial" panose="020B0604020202020204" pitchFamily="34" charset="0"/>
            </a:rPr>
            <a:t>   </a:t>
          </a:r>
          <a:r>
            <a:rPr lang="fr-CH" sz="1400" b="1" dirty="0" smtClean="0">
              <a:solidFill>
                <a:schemeClr val="tx1"/>
              </a:solidFill>
              <a:latin typeface="Arial" panose="020B0604020202020204" pitchFamily="34" charset="0"/>
              <a:cs typeface="Arial" panose="020B0604020202020204" pitchFamily="34" charset="0"/>
            </a:rPr>
            <a:t>ITWG –</a:t>
          </a:r>
          <a:r>
            <a:rPr lang="fr-CH" sz="1400" b="1" dirty="0" err="1" smtClean="0">
              <a:solidFill>
                <a:schemeClr val="tx1"/>
              </a:solidFill>
              <a:latin typeface="Arial" panose="020B0604020202020204" pitchFamily="34" charset="0"/>
              <a:cs typeface="Arial" panose="020B0604020202020204" pitchFamily="34" charset="0"/>
            </a:rPr>
            <a:t>Sounding</a:t>
          </a:r>
          <a:endParaRPr lang="fr-CH" sz="1400" b="1" dirty="0" smtClean="0">
            <a:solidFill>
              <a:schemeClr val="tx1"/>
            </a:solidFill>
            <a:latin typeface="Arial" panose="020B0604020202020204" pitchFamily="34" charset="0"/>
            <a:cs typeface="Arial" panose="020B0604020202020204" pitchFamily="34" charset="0"/>
          </a:endParaRPr>
        </a:p>
        <a:p>
          <a:pPr algn="l"/>
          <a:r>
            <a:rPr lang="fr-CH" sz="1400" b="1" dirty="0" smtClean="0">
              <a:solidFill>
                <a:schemeClr val="tx1"/>
              </a:solidFill>
              <a:latin typeface="Arial" panose="020B0604020202020204" pitchFamily="34" charset="0"/>
              <a:cs typeface="Arial" panose="020B0604020202020204" pitchFamily="34" charset="0"/>
            </a:rPr>
            <a:t>   </a:t>
          </a:r>
          <a:r>
            <a:rPr lang="fr-CH" sz="1400" b="1" dirty="0" smtClean="0">
              <a:solidFill>
                <a:srgbClr val="FF0000"/>
              </a:solidFill>
              <a:latin typeface="Arial" panose="020B0604020202020204" pitchFamily="34" charset="0"/>
              <a:cs typeface="Arial" panose="020B0604020202020204" pitchFamily="34" charset="0"/>
            </a:rPr>
            <a:t>IWWG – </a:t>
          </a:r>
          <a:r>
            <a:rPr lang="fr-CH" sz="1400" b="1" dirty="0" err="1" smtClean="0">
              <a:solidFill>
                <a:srgbClr val="FF0000"/>
              </a:solidFill>
              <a:latin typeface="Arial" panose="020B0604020202020204" pitchFamily="34" charset="0"/>
              <a:cs typeface="Arial" panose="020B0604020202020204" pitchFamily="34" charset="0"/>
            </a:rPr>
            <a:t>Winds</a:t>
          </a:r>
          <a:endParaRPr lang="fr-CH" sz="1400" b="1" dirty="0" smtClean="0">
            <a:solidFill>
              <a:srgbClr val="FF0000"/>
            </a:solidFill>
            <a:latin typeface="Arial" panose="020B0604020202020204" pitchFamily="34" charset="0"/>
            <a:cs typeface="Arial" panose="020B0604020202020204" pitchFamily="34" charset="0"/>
          </a:endParaRPr>
        </a:p>
        <a:p>
          <a:pPr algn="l"/>
          <a:r>
            <a:rPr lang="fr-CH" sz="1400" b="1" dirty="0" smtClean="0">
              <a:solidFill>
                <a:schemeClr val="tx1"/>
              </a:solidFill>
              <a:latin typeface="Arial" panose="020B0604020202020204" pitchFamily="34" charset="0"/>
              <a:cs typeface="Arial" panose="020B0604020202020204" pitchFamily="34" charset="0"/>
            </a:rPr>
            <a:t>   IPWG –  </a:t>
          </a:r>
          <a:r>
            <a:rPr lang="fr-CH" sz="1400" b="1" dirty="0" err="1" smtClean="0">
              <a:solidFill>
                <a:schemeClr val="tx1"/>
              </a:solidFill>
              <a:latin typeface="Arial" panose="020B0604020202020204" pitchFamily="34" charset="0"/>
              <a:cs typeface="Arial" panose="020B0604020202020204" pitchFamily="34" charset="0"/>
            </a:rPr>
            <a:t>Precipitation</a:t>
          </a:r>
          <a:endParaRPr lang="fr-CH" sz="1400" b="1" dirty="0" smtClean="0">
            <a:solidFill>
              <a:schemeClr val="tx1"/>
            </a:solidFill>
            <a:latin typeface="Arial" panose="020B0604020202020204" pitchFamily="34" charset="0"/>
            <a:cs typeface="Arial" panose="020B0604020202020204" pitchFamily="34" charset="0"/>
          </a:endParaRPr>
        </a:p>
        <a:p>
          <a:pPr algn="l"/>
          <a:r>
            <a:rPr lang="fr-CH" sz="1400" b="1" dirty="0" smtClean="0">
              <a:solidFill>
                <a:schemeClr val="tx1"/>
              </a:solidFill>
              <a:latin typeface="Arial" panose="020B0604020202020204" pitchFamily="34" charset="0"/>
              <a:cs typeface="Arial" panose="020B0604020202020204" pitchFamily="34" charset="0"/>
            </a:rPr>
            <a:t>   IROWG – Radio Occultation</a:t>
          </a:r>
        </a:p>
        <a:p>
          <a:pPr algn="l"/>
          <a:r>
            <a:rPr lang="fr-CH" sz="1400" b="1" dirty="0" smtClean="0">
              <a:solidFill>
                <a:schemeClr val="tx1"/>
              </a:solidFill>
              <a:latin typeface="Arial" panose="020B0604020202020204" pitchFamily="34" charset="0"/>
              <a:cs typeface="Arial" panose="020B0604020202020204" pitchFamily="34" charset="0"/>
            </a:rPr>
            <a:t>   ICWG – </a:t>
          </a:r>
          <a:r>
            <a:rPr lang="fr-CH" sz="1400" b="1" dirty="0" err="1" smtClean="0">
              <a:solidFill>
                <a:schemeClr val="tx1"/>
              </a:solidFill>
              <a:latin typeface="Arial" panose="020B0604020202020204" pitchFamily="34" charset="0"/>
              <a:cs typeface="Arial" panose="020B0604020202020204" pitchFamily="34" charset="0"/>
            </a:rPr>
            <a:t>Clouds</a:t>
          </a:r>
          <a:endParaRPr lang="fr-CH" sz="1400" b="1" dirty="0" smtClean="0">
            <a:solidFill>
              <a:schemeClr val="tx1"/>
            </a:solidFill>
            <a:latin typeface="Arial" panose="020B0604020202020204" pitchFamily="34" charset="0"/>
            <a:cs typeface="Arial" panose="020B0604020202020204" pitchFamily="34" charset="0"/>
          </a:endParaRPr>
        </a:p>
        <a:p>
          <a:pPr algn="l"/>
          <a:r>
            <a:rPr lang="fr-CH" sz="1400" dirty="0" smtClean="0">
              <a:solidFill>
                <a:schemeClr val="tx1"/>
              </a:solidFill>
              <a:latin typeface="Arial" panose="020B0604020202020204" pitchFamily="34" charset="0"/>
              <a:cs typeface="Arial" panose="020B0604020202020204" pitchFamily="34" charset="0"/>
            </a:rPr>
            <a:t> </a:t>
          </a:r>
          <a:r>
            <a:rPr lang="fr-CH" sz="1600" b="1" dirty="0" smtClean="0">
              <a:solidFill>
                <a:schemeClr val="tx1"/>
              </a:solidFill>
              <a:latin typeface="Arial" panose="020B0604020202020204" pitchFamily="34" charset="0"/>
              <a:cs typeface="Arial" panose="020B0604020202020204" pitchFamily="34" charset="0"/>
            </a:rPr>
            <a:t>- WMO GSICS, SCOPE-CM, SCOPE-NC</a:t>
          </a:r>
        </a:p>
      </dgm:t>
    </dgm:pt>
    <dgm:pt modelId="{F89EA2CB-7EF8-42AC-A45C-F6A39EC18EFB}" type="parTrans" cxnId="{A5F6CAA7-8C41-4089-B34E-41B39EF73346}">
      <dgm:prSet/>
      <dgm:spPr/>
      <dgm:t>
        <a:bodyPr/>
        <a:lstStyle/>
        <a:p>
          <a:endParaRPr lang="en-US"/>
        </a:p>
      </dgm:t>
    </dgm:pt>
    <dgm:pt modelId="{EE6D5D21-7780-401F-AB6F-B0142B34D681}" type="sibTrans" cxnId="{A5F6CAA7-8C41-4089-B34E-41B39EF73346}">
      <dgm:prSet/>
      <dgm:spPr/>
      <dgm:t>
        <a:bodyPr/>
        <a:lstStyle/>
        <a:p>
          <a:endParaRPr lang="en-US"/>
        </a:p>
      </dgm:t>
    </dgm:pt>
    <dgm:pt modelId="{2E994B54-950A-403B-8148-56F956AC5623}" type="pres">
      <dgm:prSet presAssocID="{68B4BA81-CF4F-4139-A089-A9714BDAF430}" presName="hierChild1" presStyleCnt="0">
        <dgm:presLayoutVars>
          <dgm:orgChart val="1"/>
          <dgm:chPref val="1"/>
          <dgm:dir/>
          <dgm:animOne val="branch"/>
          <dgm:animLvl val="lvl"/>
          <dgm:resizeHandles/>
        </dgm:presLayoutVars>
      </dgm:prSet>
      <dgm:spPr/>
      <dgm:t>
        <a:bodyPr/>
        <a:lstStyle/>
        <a:p>
          <a:endParaRPr lang="en-US"/>
        </a:p>
      </dgm:t>
    </dgm:pt>
    <dgm:pt modelId="{0514F6EE-B4D7-4B93-80E7-71636F3DDE9A}" type="pres">
      <dgm:prSet presAssocID="{AB85E72C-3380-44E0-A80F-DA0EA2719D65}" presName="hierRoot1" presStyleCnt="0">
        <dgm:presLayoutVars>
          <dgm:hierBranch val="init"/>
        </dgm:presLayoutVars>
      </dgm:prSet>
      <dgm:spPr/>
    </dgm:pt>
    <dgm:pt modelId="{1C44C680-0997-47FE-91C6-37D723656C73}" type="pres">
      <dgm:prSet presAssocID="{AB85E72C-3380-44E0-A80F-DA0EA2719D65}" presName="rootComposite1" presStyleCnt="0"/>
      <dgm:spPr/>
    </dgm:pt>
    <dgm:pt modelId="{18E16AF5-ED39-4FED-A525-9789BC32BAAE}" type="pres">
      <dgm:prSet presAssocID="{AB85E72C-3380-44E0-A80F-DA0EA2719D65}" presName="rootText1" presStyleLbl="node0" presStyleIdx="0" presStyleCnt="1" custScaleX="166751" custScaleY="84265" custLinFactNeighborX="15312" custLinFactNeighborY="-55826">
        <dgm:presLayoutVars>
          <dgm:chPref val="3"/>
        </dgm:presLayoutVars>
      </dgm:prSet>
      <dgm:spPr/>
      <dgm:t>
        <a:bodyPr/>
        <a:lstStyle/>
        <a:p>
          <a:endParaRPr lang="en-US"/>
        </a:p>
      </dgm:t>
    </dgm:pt>
    <dgm:pt modelId="{88367D2F-1896-4F57-8672-2198A092B0DA}" type="pres">
      <dgm:prSet presAssocID="{AB85E72C-3380-44E0-A80F-DA0EA2719D65}" presName="rootConnector1" presStyleLbl="node1" presStyleIdx="0" presStyleCnt="0"/>
      <dgm:spPr/>
      <dgm:t>
        <a:bodyPr/>
        <a:lstStyle/>
        <a:p>
          <a:endParaRPr lang="en-US"/>
        </a:p>
      </dgm:t>
    </dgm:pt>
    <dgm:pt modelId="{BF826F72-BEF5-4008-8ACF-65EDFACE76F8}" type="pres">
      <dgm:prSet presAssocID="{AB85E72C-3380-44E0-A80F-DA0EA2719D65}" presName="hierChild2" presStyleCnt="0"/>
      <dgm:spPr/>
    </dgm:pt>
    <dgm:pt modelId="{824FEEC4-C1D3-44CB-8BA1-627D81417FA7}" type="pres">
      <dgm:prSet presAssocID="{C8356FD1-21F2-4413-9D14-7BF3E493D72C}" presName="Name37" presStyleLbl="parChTrans1D2" presStyleIdx="0" presStyleCnt="2"/>
      <dgm:spPr/>
      <dgm:t>
        <a:bodyPr/>
        <a:lstStyle/>
        <a:p>
          <a:endParaRPr lang="en-US"/>
        </a:p>
      </dgm:t>
    </dgm:pt>
    <dgm:pt modelId="{7BD46955-ABF4-442B-A50D-4144C3EA701C}" type="pres">
      <dgm:prSet presAssocID="{3B0A8706-553A-4B52-8A39-3D1FD08BA798}" presName="hierRoot2" presStyleCnt="0">
        <dgm:presLayoutVars>
          <dgm:hierBranch val="init"/>
        </dgm:presLayoutVars>
      </dgm:prSet>
      <dgm:spPr/>
    </dgm:pt>
    <dgm:pt modelId="{73B07B1A-DEA5-4C3D-B381-34A93825ADB7}" type="pres">
      <dgm:prSet presAssocID="{3B0A8706-553A-4B52-8A39-3D1FD08BA798}" presName="rootComposite" presStyleCnt="0"/>
      <dgm:spPr/>
    </dgm:pt>
    <dgm:pt modelId="{1CB83954-97AC-45F8-A576-DD4729DA07D0}" type="pres">
      <dgm:prSet presAssocID="{3B0A8706-553A-4B52-8A39-3D1FD08BA798}" presName="rootText" presStyleLbl="node2" presStyleIdx="0" presStyleCnt="2" custScaleX="199292" custScaleY="423247" custLinFactNeighborX="235" custLinFactNeighborY="-1180">
        <dgm:presLayoutVars>
          <dgm:chPref val="3"/>
        </dgm:presLayoutVars>
      </dgm:prSet>
      <dgm:spPr/>
      <dgm:t>
        <a:bodyPr/>
        <a:lstStyle/>
        <a:p>
          <a:endParaRPr lang="en-US"/>
        </a:p>
      </dgm:t>
    </dgm:pt>
    <dgm:pt modelId="{895E36E5-8155-45AE-ACF5-7CBC9DC7981B}" type="pres">
      <dgm:prSet presAssocID="{3B0A8706-553A-4B52-8A39-3D1FD08BA798}" presName="rootConnector" presStyleLbl="node2" presStyleIdx="0" presStyleCnt="2"/>
      <dgm:spPr/>
      <dgm:t>
        <a:bodyPr/>
        <a:lstStyle/>
        <a:p>
          <a:endParaRPr lang="en-US"/>
        </a:p>
      </dgm:t>
    </dgm:pt>
    <dgm:pt modelId="{6D2682CD-D39D-4B41-AFDD-06FCFD940262}" type="pres">
      <dgm:prSet presAssocID="{3B0A8706-553A-4B52-8A39-3D1FD08BA798}" presName="hierChild4" presStyleCnt="0"/>
      <dgm:spPr/>
    </dgm:pt>
    <dgm:pt modelId="{D37806E3-6C7C-4A2A-8651-3788B4423A76}" type="pres">
      <dgm:prSet presAssocID="{3B0A8706-553A-4B52-8A39-3D1FD08BA798}" presName="hierChild5" presStyleCnt="0"/>
      <dgm:spPr/>
    </dgm:pt>
    <dgm:pt modelId="{FFEEA742-2AC1-428D-957D-403A06967D55}" type="pres">
      <dgm:prSet presAssocID="{F89EA2CB-7EF8-42AC-A45C-F6A39EC18EFB}" presName="Name37" presStyleLbl="parChTrans1D2" presStyleIdx="1" presStyleCnt="2"/>
      <dgm:spPr/>
      <dgm:t>
        <a:bodyPr/>
        <a:lstStyle/>
        <a:p>
          <a:endParaRPr lang="en-US"/>
        </a:p>
      </dgm:t>
    </dgm:pt>
    <dgm:pt modelId="{898A3C7E-AE7C-465A-BF1E-E5D375C12941}" type="pres">
      <dgm:prSet presAssocID="{1490BAAB-71E4-4420-AD7B-36314D11CBD2}" presName="hierRoot2" presStyleCnt="0">
        <dgm:presLayoutVars>
          <dgm:hierBranch val="init"/>
        </dgm:presLayoutVars>
      </dgm:prSet>
      <dgm:spPr/>
    </dgm:pt>
    <dgm:pt modelId="{0A1AEBFF-64B8-4318-88E0-48B752BD8CB8}" type="pres">
      <dgm:prSet presAssocID="{1490BAAB-71E4-4420-AD7B-36314D11CBD2}" presName="rootComposite" presStyleCnt="0"/>
      <dgm:spPr/>
    </dgm:pt>
    <dgm:pt modelId="{9377D858-EA8D-4C52-B884-59CB5C39D48F}" type="pres">
      <dgm:prSet presAssocID="{1490BAAB-71E4-4420-AD7B-36314D11CBD2}" presName="rootText" presStyleLbl="node2" presStyleIdx="1" presStyleCnt="2" custScaleX="280004" custScaleY="423247" custLinFactNeighborX="-14189" custLinFactNeighborY="-2036">
        <dgm:presLayoutVars>
          <dgm:chPref val="3"/>
        </dgm:presLayoutVars>
      </dgm:prSet>
      <dgm:spPr/>
      <dgm:t>
        <a:bodyPr/>
        <a:lstStyle/>
        <a:p>
          <a:endParaRPr lang="en-US"/>
        </a:p>
      </dgm:t>
    </dgm:pt>
    <dgm:pt modelId="{EB4A2EEB-51B6-4835-9340-5A61F694D36F}" type="pres">
      <dgm:prSet presAssocID="{1490BAAB-71E4-4420-AD7B-36314D11CBD2}" presName="rootConnector" presStyleLbl="node2" presStyleIdx="1" presStyleCnt="2"/>
      <dgm:spPr/>
      <dgm:t>
        <a:bodyPr/>
        <a:lstStyle/>
        <a:p>
          <a:endParaRPr lang="en-US"/>
        </a:p>
      </dgm:t>
    </dgm:pt>
    <dgm:pt modelId="{63CEB024-A62C-42A5-9FE8-04CF950580AB}" type="pres">
      <dgm:prSet presAssocID="{1490BAAB-71E4-4420-AD7B-36314D11CBD2}" presName="hierChild4" presStyleCnt="0"/>
      <dgm:spPr/>
    </dgm:pt>
    <dgm:pt modelId="{7EBFB18F-269F-4ADA-8087-001DDCA92F1C}" type="pres">
      <dgm:prSet presAssocID="{1490BAAB-71E4-4420-AD7B-36314D11CBD2}" presName="hierChild5" presStyleCnt="0"/>
      <dgm:spPr/>
    </dgm:pt>
    <dgm:pt modelId="{1B35B572-C9D4-4D6C-9ECB-48ED8F5FEC7F}" type="pres">
      <dgm:prSet presAssocID="{AB85E72C-3380-44E0-A80F-DA0EA2719D65}" presName="hierChild3" presStyleCnt="0"/>
      <dgm:spPr/>
    </dgm:pt>
  </dgm:ptLst>
  <dgm:cxnLst>
    <dgm:cxn modelId="{42456DDA-6260-4BB4-BBD7-9DCF956DDACD}" srcId="{AB85E72C-3380-44E0-A80F-DA0EA2719D65}" destId="{3B0A8706-553A-4B52-8A39-3D1FD08BA798}" srcOrd="0" destOrd="0" parTransId="{C8356FD1-21F2-4413-9D14-7BF3E493D72C}" sibTransId="{645BD5C9-D15F-4828-8D85-83E5200E3270}"/>
    <dgm:cxn modelId="{29DBCC5C-BDF1-4DDF-A473-439FFF0D9BE3}" type="presOf" srcId="{AB85E72C-3380-44E0-A80F-DA0EA2719D65}" destId="{88367D2F-1896-4F57-8672-2198A092B0DA}" srcOrd="1" destOrd="0" presId="urn:microsoft.com/office/officeart/2005/8/layout/orgChart1"/>
    <dgm:cxn modelId="{E7AC4A4E-2871-414C-95E1-625DC9B7296E}" type="presOf" srcId="{1490BAAB-71E4-4420-AD7B-36314D11CBD2}" destId="{EB4A2EEB-51B6-4835-9340-5A61F694D36F}" srcOrd="1" destOrd="0" presId="urn:microsoft.com/office/officeart/2005/8/layout/orgChart1"/>
    <dgm:cxn modelId="{837559AE-363B-4BAD-8A63-14F5E798B19F}" type="presOf" srcId="{F89EA2CB-7EF8-42AC-A45C-F6A39EC18EFB}" destId="{FFEEA742-2AC1-428D-957D-403A06967D55}" srcOrd="0" destOrd="0" presId="urn:microsoft.com/office/officeart/2005/8/layout/orgChart1"/>
    <dgm:cxn modelId="{FE8A4E44-AA04-4824-9089-BA05E6C91321}" type="presOf" srcId="{AB85E72C-3380-44E0-A80F-DA0EA2719D65}" destId="{18E16AF5-ED39-4FED-A525-9789BC32BAAE}" srcOrd="0" destOrd="0" presId="urn:microsoft.com/office/officeart/2005/8/layout/orgChart1"/>
    <dgm:cxn modelId="{B127B2B3-DAAE-478D-B1B6-7F44E7C746B1}" type="presOf" srcId="{1490BAAB-71E4-4420-AD7B-36314D11CBD2}" destId="{9377D858-EA8D-4C52-B884-59CB5C39D48F}" srcOrd="0" destOrd="0" presId="urn:microsoft.com/office/officeart/2005/8/layout/orgChart1"/>
    <dgm:cxn modelId="{BC9A160C-6523-4585-A5AD-63E4D2FEB36A}" type="presOf" srcId="{3B0A8706-553A-4B52-8A39-3D1FD08BA798}" destId="{895E36E5-8155-45AE-ACF5-7CBC9DC7981B}" srcOrd="1" destOrd="0" presId="urn:microsoft.com/office/officeart/2005/8/layout/orgChart1"/>
    <dgm:cxn modelId="{6510B133-15A2-4270-80B5-FC63B8B4CA81}" type="presOf" srcId="{C8356FD1-21F2-4413-9D14-7BF3E493D72C}" destId="{824FEEC4-C1D3-44CB-8BA1-627D81417FA7}" srcOrd="0" destOrd="0" presId="urn:microsoft.com/office/officeart/2005/8/layout/orgChart1"/>
    <dgm:cxn modelId="{A5F6CAA7-8C41-4089-B34E-41B39EF73346}" srcId="{AB85E72C-3380-44E0-A80F-DA0EA2719D65}" destId="{1490BAAB-71E4-4420-AD7B-36314D11CBD2}" srcOrd="1" destOrd="0" parTransId="{F89EA2CB-7EF8-42AC-A45C-F6A39EC18EFB}" sibTransId="{EE6D5D21-7780-401F-AB6F-B0142B34D681}"/>
    <dgm:cxn modelId="{A8654727-87ED-4231-8A06-B9E4AD5C6A66}" type="presOf" srcId="{3B0A8706-553A-4B52-8A39-3D1FD08BA798}" destId="{1CB83954-97AC-45F8-A576-DD4729DA07D0}" srcOrd="0" destOrd="0" presId="urn:microsoft.com/office/officeart/2005/8/layout/orgChart1"/>
    <dgm:cxn modelId="{A1F4C70C-F0D5-4131-BA65-88B5A9DA9772}" srcId="{68B4BA81-CF4F-4139-A089-A9714BDAF430}" destId="{AB85E72C-3380-44E0-A80F-DA0EA2719D65}" srcOrd="0" destOrd="0" parTransId="{4016B20C-C863-4594-B0DE-CB8130C310B4}" sibTransId="{5ADE3569-69B2-48E5-ABB9-5F8A8A85E8FB}"/>
    <dgm:cxn modelId="{98C7BA35-FE6F-4347-8B93-D48299BE32F0}" type="presOf" srcId="{68B4BA81-CF4F-4139-A089-A9714BDAF430}" destId="{2E994B54-950A-403B-8148-56F956AC5623}" srcOrd="0" destOrd="0" presId="urn:microsoft.com/office/officeart/2005/8/layout/orgChart1"/>
    <dgm:cxn modelId="{FA9DE90B-2B77-4358-9C11-8FD6BC661ED0}" type="presParOf" srcId="{2E994B54-950A-403B-8148-56F956AC5623}" destId="{0514F6EE-B4D7-4B93-80E7-71636F3DDE9A}" srcOrd="0" destOrd="0" presId="urn:microsoft.com/office/officeart/2005/8/layout/orgChart1"/>
    <dgm:cxn modelId="{826405B9-0DAE-4304-A417-215C559F80AE}" type="presParOf" srcId="{0514F6EE-B4D7-4B93-80E7-71636F3DDE9A}" destId="{1C44C680-0997-47FE-91C6-37D723656C73}" srcOrd="0" destOrd="0" presId="urn:microsoft.com/office/officeart/2005/8/layout/orgChart1"/>
    <dgm:cxn modelId="{E65D7AFA-BD20-41DD-8972-7C5915834BCF}" type="presParOf" srcId="{1C44C680-0997-47FE-91C6-37D723656C73}" destId="{18E16AF5-ED39-4FED-A525-9789BC32BAAE}" srcOrd="0" destOrd="0" presId="urn:microsoft.com/office/officeart/2005/8/layout/orgChart1"/>
    <dgm:cxn modelId="{C339DE86-12F1-4F73-8F1B-10D4B4491325}" type="presParOf" srcId="{1C44C680-0997-47FE-91C6-37D723656C73}" destId="{88367D2F-1896-4F57-8672-2198A092B0DA}" srcOrd="1" destOrd="0" presId="urn:microsoft.com/office/officeart/2005/8/layout/orgChart1"/>
    <dgm:cxn modelId="{663A4324-0E03-4F7D-9C21-55053C7EBDE3}" type="presParOf" srcId="{0514F6EE-B4D7-4B93-80E7-71636F3DDE9A}" destId="{BF826F72-BEF5-4008-8ACF-65EDFACE76F8}" srcOrd="1" destOrd="0" presId="urn:microsoft.com/office/officeart/2005/8/layout/orgChart1"/>
    <dgm:cxn modelId="{95A84C97-1CC6-4811-A05C-6787C0DF5233}" type="presParOf" srcId="{BF826F72-BEF5-4008-8ACF-65EDFACE76F8}" destId="{824FEEC4-C1D3-44CB-8BA1-627D81417FA7}" srcOrd="0" destOrd="0" presId="urn:microsoft.com/office/officeart/2005/8/layout/orgChart1"/>
    <dgm:cxn modelId="{75DCAD85-9541-4155-868C-95EE76F93465}" type="presParOf" srcId="{BF826F72-BEF5-4008-8ACF-65EDFACE76F8}" destId="{7BD46955-ABF4-442B-A50D-4144C3EA701C}" srcOrd="1" destOrd="0" presId="urn:microsoft.com/office/officeart/2005/8/layout/orgChart1"/>
    <dgm:cxn modelId="{F69A244A-305C-4089-9744-CDDDD811BF39}" type="presParOf" srcId="{7BD46955-ABF4-442B-A50D-4144C3EA701C}" destId="{73B07B1A-DEA5-4C3D-B381-34A93825ADB7}" srcOrd="0" destOrd="0" presId="urn:microsoft.com/office/officeart/2005/8/layout/orgChart1"/>
    <dgm:cxn modelId="{778D61DB-E0A3-4E3B-AB84-FC167DC01E06}" type="presParOf" srcId="{73B07B1A-DEA5-4C3D-B381-34A93825ADB7}" destId="{1CB83954-97AC-45F8-A576-DD4729DA07D0}" srcOrd="0" destOrd="0" presId="urn:microsoft.com/office/officeart/2005/8/layout/orgChart1"/>
    <dgm:cxn modelId="{A4F34C77-6938-46E5-93EA-9CA799135D6E}" type="presParOf" srcId="{73B07B1A-DEA5-4C3D-B381-34A93825ADB7}" destId="{895E36E5-8155-45AE-ACF5-7CBC9DC7981B}" srcOrd="1" destOrd="0" presId="urn:microsoft.com/office/officeart/2005/8/layout/orgChart1"/>
    <dgm:cxn modelId="{0B12443D-3BFD-4B94-AC9B-604CD6FA50B0}" type="presParOf" srcId="{7BD46955-ABF4-442B-A50D-4144C3EA701C}" destId="{6D2682CD-D39D-4B41-AFDD-06FCFD940262}" srcOrd="1" destOrd="0" presId="urn:microsoft.com/office/officeart/2005/8/layout/orgChart1"/>
    <dgm:cxn modelId="{964E8EBA-35B6-482E-BD70-F0B7591150DB}" type="presParOf" srcId="{7BD46955-ABF4-442B-A50D-4144C3EA701C}" destId="{D37806E3-6C7C-4A2A-8651-3788B4423A76}" srcOrd="2" destOrd="0" presId="urn:microsoft.com/office/officeart/2005/8/layout/orgChart1"/>
    <dgm:cxn modelId="{1876AA7A-1277-46CF-8BF3-317980AE8356}" type="presParOf" srcId="{BF826F72-BEF5-4008-8ACF-65EDFACE76F8}" destId="{FFEEA742-2AC1-428D-957D-403A06967D55}" srcOrd="2" destOrd="0" presId="urn:microsoft.com/office/officeart/2005/8/layout/orgChart1"/>
    <dgm:cxn modelId="{0F51501D-FC6F-45D2-BDD3-5323E898E064}" type="presParOf" srcId="{BF826F72-BEF5-4008-8ACF-65EDFACE76F8}" destId="{898A3C7E-AE7C-465A-BF1E-E5D375C12941}" srcOrd="3" destOrd="0" presId="urn:microsoft.com/office/officeart/2005/8/layout/orgChart1"/>
    <dgm:cxn modelId="{B0750039-3020-4875-BF97-B44B3393DEAB}" type="presParOf" srcId="{898A3C7E-AE7C-465A-BF1E-E5D375C12941}" destId="{0A1AEBFF-64B8-4318-88E0-48B752BD8CB8}" srcOrd="0" destOrd="0" presId="urn:microsoft.com/office/officeart/2005/8/layout/orgChart1"/>
    <dgm:cxn modelId="{A875B374-EA98-4CA5-A599-858F1FEB7FE2}" type="presParOf" srcId="{0A1AEBFF-64B8-4318-88E0-48B752BD8CB8}" destId="{9377D858-EA8D-4C52-B884-59CB5C39D48F}" srcOrd="0" destOrd="0" presId="urn:microsoft.com/office/officeart/2005/8/layout/orgChart1"/>
    <dgm:cxn modelId="{D1A810D3-3598-492D-AF46-EACDBA4360E8}" type="presParOf" srcId="{0A1AEBFF-64B8-4318-88E0-48B752BD8CB8}" destId="{EB4A2EEB-51B6-4835-9340-5A61F694D36F}" srcOrd="1" destOrd="0" presId="urn:microsoft.com/office/officeart/2005/8/layout/orgChart1"/>
    <dgm:cxn modelId="{86446F7D-E486-4716-AB8B-90518F246C69}" type="presParOf" srcId="{898A3C7E-AE7C-465A-BF1E-E5D375C12941}" destId="{63CEB024-A62C-42A5-9FE8-04CF950580AB}" srcOrd="1" destOrd="0" presId="urn:microsoft.com/office/officeart/2005/8/layout/orgChart1"/>
    <dgm:cxn modelId="{DB46135D-341E-44F1-9B97-7E1B4F88EEC8}" type="presParOf" srcId="{898A3C7E-AE7C-465A-BF1E-E5D375C12941}" destId="{7EBFB18F-269F-4ADA-8087-001DDCA92F1C}" srcOrd="2" destOrd="0" presId="urn:microsoft.com/office/officeart/2005/8/layout/orgChart1"/>
    <dgm:cxn modelId="{C26F8691-9231-41B9-8160-485AAF47DCC9}" type="presParOf" srcId="{0514F6EE-B4D7-4B93-80E7-71636F3DDE9A}" destId="{1B35B572-C9D4-4D6C-9ECB-48ED8F5FEC7F}" srcOrd="2" destOrd="0" presId="urn:microsoft.com/office/officeart/2005/8/layout/orgChart1"/>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EEA742-2AC1-428D-957D-403A06967D55}">
      <dsp:nvSpPr>
        <dsp:cNvPr id="0" name=""/>
        <dsp:cNvSpPr/>
      </dsp:nvSpPr>
      <dsp:spPr>
        <a:xfrm>
          <a:off x="4595771" y="728397"/>
          <a:ext cx="1394212" cy="478868"/>
        </a:xfrm>
        <a:custGeom>
          <a:avLst/>
          <a:gdLst/>
          <a:ahLst/>
          <a:cxnLst/>
          <a:rect l="0" t="0" r="0" b="0"/>
          <a:pathLst>
            <a:path>
              <a:moveTo>
                <a:pt x="0" y="0"/>
              </a:moveTo>
              <a:lnTo>
                <a:pt x="0" y="297342"/>
              </a:lnTo>
              <a:lnTo>
                <a:pt x="1394212" y="297342"/>
              </a:lnTo>
              <a:lnTo>
                <a:pt x="1394212" y="4788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4FEEC4-C1D3-44CB-8BA1-627D81417FA7}">
      <dsp:nvSpPr>
        <dsp:cNvPr id="0" name=""/>
        <dsp:cNvSpPr/>
      </dsp:nvSpPr>
      <dsp:spPr>
        <a:xfrm>
          <a:off x="1733198" y="728397"/>
          <a:ext cx="2862573" cy="486268"/>
        </a:xfrm>
        <a:custGeom>
          <a:avLst/>
          <a:gdLst/>
          <a:ahLst/>
          <a:cxnLst/>
          <a:rect l="0" t="0" r="0" b="0"/>
          <a:pathLst>
            <a:path>
              <a:moveTo>
                <a:pt x="2862573" y="0"/>
              </a:moveTo>
              <a:lnTo>
                <a:pt x="2862573" y="304741"/>
              </a:lnTo>
              <a:lnTo>
                <a:pt x="0" y="304741"/>
              </a:lnTo>
              <a:lnTo>
                <a:pt x="0" y="4862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E16AF5-ED39-4FED-A525-9789BC32BAAE}">
      <dsp:nvSpPr>
        <dsp:cNvPr id="0" name=""/>
        <dsp:cNvSpPr/>
      </dsp:nvSpPr>
      <dsp:spPr>
        <a:xfrm>
          <a:off x="3154354" y="0"/>
          <a:ext cx="2882835" cy="728397"/>
        </a:xfrm>
        <a:prstGeom prst="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r-CH" sz="2400" b="1" kern="1200" dirty="0" smtClean="0">
              <a:solidFill>
                <a:schemeClr val="tx1"/>
              </a:solidFill>
              <a:latin typeface="Arial" panose="020B0604020202020204" pitchFamily="34" charset="0"/>
              <a:cs typeface="Arial" panose="020B0604020202020204" pitchFamily="34" charset="0"/>
            </a:rPr>
            <a:t>WMO </a:t>
          </a:r>
          <a:r>
            <a:rPr lang="fr-CH" sz="2400" b="1" kern="1200" dirty="0" err="1" smtClean="0">
              <a:solidFill>
                <a:schemeClr val="tx1"/>
              </a:solidFill>
              <a:latin typeface="Arial" panose="020B0604020202020204" pitchFamily="34" charset="0"/>
              <a:cs typeface="Arial" panose="020B0604020202020204" pitchFamily="34" charset="0"/>
            </a:rPr>
            <a:t>Space</a:t>
          </a:r>
          <a:r>
            <a:rPr lang="fr-CH" sz="2400" b="1" kern="1200" dirty="0" smtClean="0">
              <a:solidFill>
                <a:schemeClr val="tx1"/>
              </a:solidFill>
              <a:latin typeface="Arial" panose="020B0604020202020204" pitchFamily="34" charset="0"/>
              <a:cs typeface="Arial" panose="020B0604020202020204" pitchFamily="34" charset="0"/>
            </a:rPr>
            <a:t> Programme Office</a:t>
          </a:r>
          <a:endParaRPr lang="en-US" sz="2400" b="1" kern="1200" dirty="0">
            <a:solidFill>
              <a:schemeClr val="tx1"/>
            </a:solidFill>
            <a:latin typeface="Arial" panose="020B0604020202020204" pitchFamily="34" charset="0"/>
            <a:cs typeface="Arial" panose="020B0604020202020204" pitchFamily="34" charset="0"/>
          </a:endParaRPr>
        </a:p>
      </dsp:txBody>
      <dsp:txXfrm>
        <a:off x="3154354" y="0"/>
        <a:ext cx="2882835" cy="728397"/>
      </dsp:txXfrm>
    </dsp:sp>
    <dsp:sp modelId="{1CB83954-97AC-45F8-A576-DD4729DA07D0}">
      <dsp:nvSpPr>
        <dsp:cNvPr id="0" name=""/>
        <dsp:cNvSpPr/>
      </dsp:nvSpPr>
      <dsp:spPr>
        <a:xfrm>
          <a:off x="10491" y="1214666"/>
          <a:ext cx="3445412" cy="3658603"/>
        </a:xfrm>
        <a:prstGeom prst="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t" anchorCtr="0">
          <a:noAutofit/>
        </a:bodyPr>
        <a:lstStyle/>
        <a:p>
          <a:pPr lvl="0" algn="ctr" defTabSz="1066800">
            <a:lnSpc>
              <a:spcPct val="100000"/>
            </a:lnSpc>
            <a:spcBef>
              <a:spcPct val="0"/>
            </a:spcBef>
            <a:spcAft>
              <a:spcPct val="35000"/>
            </a:spcAft>
          </a:pPr>
          <a:r>
            <a:rPr lang="fr-CH" sz="2400" b="1" kern="1200" dirty="0" smtClean="0">
              <a:solidFill>
                <a:schemeClr val="tx1"/>
              </a:solidFill>
              <a:latin typeface="Arial" panose="020B0604020202020204" pitchFamily="34" charset="0"/>
              <a:cs typeface="Arial" panose="020B0604020202020204" pitchFamily="34" charset="0"/>
            </a:rPr>
            <a:t>OSCAR/</a:t>
          </a:r>
          <a:r>
            <a:rPr lang="fr-CH" sz="2400" b="1" kern="1200" dirty="0" err="1" smtClean="0">
              <a:solidFill>
                <a:schemeClr val="tx1"/>
              </a:solidFill>
              <a:latin typeface="Arial" panose="020B0604020202020204" pitchFamily="34" charset="0"/>
              <a:cs typeface="Arial" panose="020B0604020202020204" pitchFamily="34" charset="0"/>
            </a:rPr>
            <a:t>Space</a:t>
          </a:r>
          <a:endParaRPr lang="fr-CH" sz="2400" b="1" kern="1200" dirty="0" smtClean="0">
            <a:solidFill>
              <a:schemeClr val="tx1"/>
            </a:solidFill>
            <a:latin typeface="Arial" panose="020B0604020202020204" pitchFamily="34" charset="0"/>
            <a:cs typeface="Arial" panose="020B0604020202020204" pitchFamily="34" charset="0"/>
          </a:endParaRPr>
        </a:p>
        <a:p>
          <a:pPr lvl="0" algn="ctr" defTabSz="1066800">
            <a:lnSpc>
              <a:spcPct val="100000"/>
            </a:lnSpc>
            <a:spcBef>
              <a:spcPct val="0"/>
            </a:spcBef>
            <a:spcAft>
              <a:spcPct val="35000"/>
            </a:spcAft>
          </a:pPr>
          <a:r>
            <a:rPr lang="fr-CH" sz="2400" b="1" kern="1200" dirty="0" smtClean="0">
              <a:solidFill>
                <a:schemeClr val="tx1"/>
              </a:solidFill>
              <a:latin typeface="Arial" panose="020B0604020202020204" pitchFamily="34" charset="0"/>
              <a:cs typeface="Arial" panose="020B0604020202020204" pitchFamily="34" charset="0"/>
            </a:rPr>
            <a:t>Support Team (O/SST) for maintenance</a:t>
          </a:r>
        </a:p>
        <a:p>
          <a:pPr lvl="0" algn="l" defTabSz="1066800">
            <a:lnSpc>
              <a:spcPct val="100000"/>
            </a:lnSpc>
            <a:spcBef>
              <a:spcPct val="0"/>
            </a:spcBef>
            <a:spcAft>
              <a:spcPct val="35000"/>
            </a:spcAft>
          </a:pPr>
          <a:r>
            <a:rPr lang="fr-CH" sz="1600" b="1" kern="1200" dirty="0" smtClean="0">
              <a:solidFill>
                <a:schemeClr val="tx1"/>
              </a:solidFill>
              <a:latin typeface="Arial" panose="020B0604020202020204" pitchFamily="34" charset="0"/>
              <a:cs typeface="Arial" panose="020B0604020202020204" pitchFamily="34" charset="0"/>
            </a:rPr>
            <a:t>- CGMS </a:t>
          </a:r>
          <a:r>
            <a:rPr lang="fr-CH" sz="1600" b="1" kern="1200" dirty="0" err="1" smtClean="0">
              <a:solidFill>
                <a:schemeClr val="tx1"/>
              </a:solidFill>
              <a:latin typeface="Arial" panose="020B0604020202020204" pitchFamily="34" charset="0"/>
              <a:cs typeface="Arial" panose="020B0604020202020204" pitchFamily="34" charset="0"/>
            </a:rPr>
            <a:t>Members</a:t>
          </a:r>
          <a:r>
            <a:rPr lang="fr-CH" sz="1600" b="1" kern="1200" dirty="0" smtClean="0">
              <a:solidFill>
                <a:schemeClr val="tx1"/>
              </a:solidFill>
              <a:latin typeface="Arial" panose="020B0604020202020204" pitchFamily="34" charset="0"/>
              <a:cs typeface="Arial" panose="020B0604020202020204" pitchFamily="34" charset="0"/>
            </a:rPr>
            <a:t>, </a:t>
          </a:r>
          <a:r>
            <a:rPr lang="fr-CH" sz="1600" b="1" kern="1200" dirty="0" err="1" smtClean="0">
              <a:solidFill>
                <a:schemeClr val="tx1"/>
              </a:solidFill>
              <a:latin typeface="Arial" panose="020B0604020202020204" pitchFamily="34" charset="0"/>
              <a:cs typeface="Arial" panose="020B0604020202020204" pitchFamily="34" charset="0"/>
            </a:rPr>
            <a:t>Observers</a:t>
          </a:r>
          <a:endParaRPr lang="fr-CH" sz="1600" b="1" kern="1200" dirty="0" smtClean="0">
            <a:solidFill>
              <a:schemeClr val="tx1"/>
            </a:solidFill>
            <a:latin typeface="Arial" panose="020B0604020202020204" pitchFamily="34" charset="0"/>
            <a:cs typeface="Arial" panose="020B0604020202020204" pitchFamily="34" charset="0"/>
          </a:endParaRPr>
        </a:p>
        <a:p>
          <a:pPr lvl="0" algn="l" defTabSz="1066800">
            <a:lnSpc>
              <a:spcPct val="100000"/>
            </a:lnSpc>
            <a:spcBef>
              <a:spcPct val="0"/>
            </a:spcBef>
            <a:spcAft>
              <a:spcPct val="35000"/>
            </a:spcAft>
          </a:pPr>
          <a:r>
            <a:rPr lang="fr-CH" sz="1600" b="1" kern="1200" dirty="0" smtClean="0">
              <a:solidFill>
                <a:schemeClr val="tx1"/>
              </a:solidFill>
              <a:latin typeface="Arial" panose="020B0604020202020204" pitchFamily="34" charset="0"/>
              <a:cs typeface="Arial" panose="020B0604020202020204" pitchFamily="34" charset="0"/>
            </a:rPr>
            <a:t>- </a:t>
          </a:r>
          <a:r>
            <a:rPr lang="fr-CH" sz="1600" b="1" kern="1200" dirty="0" err="1" smtClean="0">
              <a:solidFill>
                <a:schemeClr val="tx1"/>
              </a:solidFill>
              <a:latin typeface="Arial" panose="020B0604020202020204" pitchFamily="34" charset="0"/>
              <a:cs typeface="Arial" panose="020B0604020202020204" pitchFamily="34" charset="0"/>
            </a:rPr>
            <a:t>Other</a:t>
          </a:r>
          <a:r>
            <a:rPr lang="fr-CH" sz="1600" b="1" kern="1200" dirty="0" smtClean="0">
              <a:solidFill>
                <a:schemeClr val="tx1"/>
              </a:solidFill>
              <a:latin typeface="Arial" panose="020B0604020202020204" pitchFamily="34" charset="0"/>
              <a:cs typeface="Arial" panose="020B0604020202020204" pitchFamily="34" charset="0"/>
            </a:rPr>
            <a:t> </a:t>
          </a:r>
          <a:r>
            <a:rPr lang="fr-CH" sz="1600" b="1" kern="1200" dirty="0" err="1" smtClean="0">
              <a:solidFill>
                <a:schemeClr val="tx1"/>
              </a:solidFill>
              <a:latin typeface="Arial" panose="020B0604020202020204" pitchFamily="34" charset="0"/>
              <a:cs typeface="Arial" panose="020B0604020202020204" pitchFamily="34" charset="0"/>
            </a:rPr>
            <a:t>partners</a:t>
          </a:r>
          <a:endParaRPr lang="fr-CH" sz="1600" b="1" kern="1200" dirty="0" smtClean="0">
            <a:solidFill>
              <a:schemeClr val="tx1"/>
            </a:solidFill>
            <a:latin typeface="Arial" panose="020B0604020202020204" pitchFamily="34" charset="0"/>
            <a:cs typeface="Arial" panose="020B0604020202020204" pitchFamily="34" charset="0"/>
          </a:endParaRPr>
        </a:p>
        <a:p>
          <a:pPr lvl="0" algn="l" defTabSz="1066800">
            <a:lnSpc>
              <a:spcPct val="90000"/>
            </a:lnSpc>
            <a:spcBef>
              <a:spcPct val="0"/>
            </a:spcBef>
            <a:spcAft>
              <a:spcPct val="35000"/>
            </a:spcAft>
          </a:pPr>
          <a:endParaRPr lang="en-US" sz="1800" b="1" kern="1200" noProof="0" dirty="0" smtClean="0">
            <a:solidFill>
              <a:srgbClr val="FFFF00"/>
            </a:solidFill>
            <a:latin typeface="Arial" panose="020B0604020202020204" pitchFamily="34" charset="0"/>
            <a:cs typeface="Arial" panose="020B0604020202020204" pitchFamily="34" charset="0"/>
          </a:endParaRPr>
        </a:p>
      </dsp:txBody>
      <dsp:txXfrm>
        <a:off x="10491" y="1214666"/>
        <a:ext cx="3445412" cy="3658603"/>
      </dsp:txXfrm>
    </dsp:sp>
    <dsp:sp modelId="{9377D858-EA8D-4C52-B884-59CB5C39D48F}">
      <dsp:nvSpPr>
        <dsp:cNvPr id="0" name=""/>
        <dsp:cNvSpPr/>
      </dsp:nvSpPr>
      <dsp:spPr>
        <a:xfrm>
          <a:off x="3569592" y="1207266"/>
          <a:ext cx="4840783" cy="3658603"/>
        </a:xfrm>
        <a:prstGeom prst="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t" anchorCtr="0">
          <a:noAutofit/>
        </a:bodyPr>
        <a:lstStyle/>
        <a:p>
          <a:pPr lvl="0" algn="ctr" defTabSz="1066800">
            <a:lnSpc>
              <a:spcPct val="90000"/>
            </a:lnSpc>
            <a:spcBef>
              <a:spcPct val="0"/>
            </a:spcBef>
            <a:spcAft>
              <a:spcPct val="35000"/>
            </a:spcAft>
          </a:pPr>
          <a:r>
            <a:rPr lang="fr-CH" sz="2400" b="1" kern="1200" dirty="0" smtClean="0">
              <a:solidFill>
                <a:schemeClr val="tx1"/>
              </a:solidFill>
              <a:latin typeface="Arial" panose="020B0604020202020204" pitchFamily="34" charset="0"/>
              <a:cs typeface="Arial" panose="020B0604020202020204" pitchFamily="34" charset="0"/>
            </a:rPr>
            <a:t>OSCAR/</a:t>
          </a:r>
          <a:r>
            <a:rPr lang="fr-CH" sz="2400" b="1" kern="1200" dirty="0" err="1" smtClean="0">
              <a:solidFill>
                <a:schemeClr val="tx1"/>
              </a:solidFill>
              <a:latin typeface="Arial" panose="020B0604020202020204" pitchFamily="34" charset="0"/>
              <a:cs typeface="Arial" panose="020B0604020202020204" pitchFamily="34" charset="0"/>
            </a:rPr>
            <a:t>Space</a:t>
          </a:r>
          <a:endParaRPr lang="fr-CH" sz="2400" b="1" kern="1200" dirty="0" smtClean="0">
            <a:solidFill>
              <a:schemeClr val="tx1"/>
            </a:solidFill>
            <a:latin typeface="Arial" panose="020B0604020202020204" pitchFamily="34" charset="0"/>
            <a:cs typeface="Arial" panose="020B0604020202020204" pitchFamily="34" charset="0"/>
          </a:endParaRPr>
        </a:p>
        <a:p>
          <a:pPr lvl="0" algn="ctr" defTabSz="1066800">
            <a:lnSpc>
              <a:spcPct val="90000"/>
            </a:lnSpc>
            <a:spcBef>
              <a:spcPct val="0"/>
            </a:spcBef>
            <a:spcAft>
              <a:spcPct val="35000"/>
            </a:spcAft>
          </a:pPr>
          <a:r>
            <a:rPr lang="fr-CH" sz="2400" b="1" kern="1200" dirty="0" smtClean="0">
              <a:solidFill>
                <a:schemeClr val="tx1"/>
              </a:solidFill>
              <a:latin typeface="Arial" panose="020B0604020202020204" pitchFamily="34" charset="0"/>
              <a:cs typeface="Arial" panose="020B0604020202020204" pitchFamily="34" charset="0"/>
            </a:rPr>
            <a:t>Science and </a:t>
          </a:r>
          <a:r>
            <a:rPr lang="fr-CH" sz="2400" b="1" kern="1200" dirty="0" err="1" smtClean="0">
              <a:solidFill>
                <a:schemeClr val="tx1"/>
              </a:solidFill>
              <a:latin typeface="Arial" panose="020B0604020202020204" pitchFamily="34" charset="0"/>
              <a:cs typeface="Arial" panose="020B0604020202020204" pitchFamily="34" charset="0"/>
            </a:rPr>
            <a:t>Technical</a:t>
          </a:r>
          <a:r>
            <a:rPr lang="fr-CH" sz="2400" b="1" kern="1200" dirty="0" smtClean="0">
              <a:solidFill>
                <a:schemeClr val="tx1"/>
              </a:solidFill>
              <a:latin typeface="Arial" panose="020B0604020202020204" pitchFamily="34" charset="0"/>
              <a:cs typeface="Arial" panose="020B0604020202020204" pitchFamily="34" charset="0"/>
            </a:rPr>
            <a:t> </a:t>
          </a:r>
          <a:r>
            <a:rPr lang="fr-CH" sz="2400" b="1" kern="1200" dirty="0" err="1" smtClean="0">
              <a:solidFill>
                <a:schemeClr val="tx1"/>
              </a:solidFill>
              <a:latin typeface="Arial" panose="020B0604020202020204" pitchFamily="34" charset="0"/>
              <a:cs typeface="Arial" panose="020B0604020202020204" pitchFamily="34" charset="0"/>
            </a:rPr>
            <a:t>Advisory</a:t>
          </a:r>
          <a:r>
            <a:rPr lang="fr-CH" sz="2400" b="1" kern="1200" dirty="0" smtClean="0">
              <a:solidFill>
                <a:schemeClr val="tx1"/>
              </a:solidFill>
              <a:latin typeface="Arial" panose="020B0604020202020204" pitchFamily="34" charset="0"/>
              <a:cs typeface="Arial" panose="020B0604020202020204" pitchFamily="34" charset="0"/>
            </a:rPr>
            <a:t> Team (O/SSAT)</a:t>
          </a:r>
        </a:p>
        <a:p>
          <a:pPr lvl="0" algn="l" defTabSz="1066800">
            <a:lnSpc>
              <a:spcPct val="90000"/>
            </a:lnSpc>
            <a:spcBef>
              <a:spcPct val="0"/>
            </a:spcBef>
            <a:spcAft>
              <a:spcPct val="35000"/>
            </a:spcAft>
          </a:pPr>
          <a:r>
            <a:rPr lang="fr-CH" sz="1600" b="1" kern="1200" dirty="0" smtClean="0">
              <a:solidFill>
                <a:schemeClr val="tx1"/>
              </a:solidFill>
              <a:latin typeface="Arial" panose="020B0604020202020204" pitchFamily="34" charset="0"/>
              <a:cs typeface="Arial" panose="020B0604020202020204" pitchFamily="34" charset="0"/>
            </a:rPr>
            <a:t>- CGMS International Science </a:t>
          </a:r>
          <a:r>
            <a:rPr lang="fr-CH" sz="1600" b="1" kern="1200" dirty="0" err="1" smtClean="0">
              <a:solidFill>
                <a:schemeClr val="tx1"/>
              </a:solidFill>
              <a:latin typeface="Arial" panose="020B0604020202020204" pitchFamily="34" charset="0"/>
              <a:cs typeface="Arial" panose="020B0604020202020204" pitchFamily="34" charset="0"/>
            </a:rPr>
            <a:t>Working</a:t>
          </a:r>
          <a:r>
            <a:rPr lang="fr-CH" sz="1600" b="1" kern="1200" dirty="0" smtClean="0">
              <a:solidFill>
                <a:schemeClr val="tx1"/>
              </a:solidFill>
              <a:latin typeface="Arial" panose="020B0604020202020204" pitchFamily="34" charset="0"/>
              <a:cs typeface="Arial" panose="020B0604020202020204" pitchFamily="34" charset="0"/>
            </a:rPr>
            <a:t> Groups: </a:t>
          </a:r>
        </a:p>
        <a:p>
          <a:pPr lvl="0" algn="l" defTabSz="1066800">
            <a:lnSpc>
              <a:spcPct val="90000"/>
            </a:lnSpc>
            <a:spcBef>
              <a:spcPct val="0"/>
            </a:spcBef>
            <a:spcAft>
              <a:spcPct val="35000"/>
            </a:spcAft>
          </a:pPr>
          <a:r>
            <a:rPr lang="fr-CH" sz="1400" kern="1200" dirty="0" smtClean="0">
              <a:solidFill>
                <a:schemeClr val="tx1"/>
              </a:solidFill>
              <a:latin typeface="Arial" panose="020B0604020202020204" pitchFamily="34" charset="0"/>
              <a:cs typeface="Arial" panose="020B0604020202020204" pitchFamily="34" charset="0"/>
            </a:rPr>
            <a:t>   </a:t>
          </a:r>
          <a:r>
            <a:rPr lang="fr-CH" sz="1400" b="1" kern="1200" dirty="0" smtClean="0">
              <a:solidFill>
                <a:schemeClr val="tx1"/>
              </a:solidFill>
              <a:latin typeface="Arial" panose="020B0604020202020204" pitchFamily="34" charset="0"/>
              <a:cs typeface="Arial" panose="020B0604020202020204" pitchFamily="34" charset="0"/>
            </a:rPr>
            <a:t>ITWG –</a:t>
          </a:r>
          <a:r>
            <a:rPr lang="fr-CH" sz="1400" b="1" kern="1200" dirty="0" err="1" smtClean="0">
              <a:solidFill>
                <a:schemeClr val="tx1"/>
              </a:solidFill>
              <a:latin typeface="Arial" panose="020B0604020202020204" pitchFamily="34" charset="0"/>
              <a:cs typeface="Arial" panose="020B0604020202020204" pitchFamily="34" charset="0"/>
            </a:rPr>
            <a:t>Sounding</a:t>
          </a:r>
          <a:endParaRPr lang="fr-CH" sz="1400" b="1" kern="1200" dirty="0" smtClean="0">
            <a:solidFill>
              <a:schemeClr val="tx1"/>
            </a:solidFill>
            <a:latin typeface="Arial" panose="020B0604020202020204" pitchFamily="34" charset="0"/>
            <a:cs typeface="Arial" panose="020B0604020202020204" pitchFamily="34" charset="0"/>
          </a:endParaRPr>
        </a:p>
        <a:p>
          <a:pPr lvl="0" algn="l" defTabSz="1066800">
            <a:lnSpc>
              <a:spcPct val="90000"/>
            </a:lnSpc>
            <a:spcBef>
              <a:spcPct val="0"/>
            </a:spcBef>
            <a:spcAft>
              <a:spcPct val="35000"/>
            </a:spcAft>
          </a:pPr>
          <a:r>
            <a:rPr lang="fr-CH" sz="1400" b="1" kern="1200" dirty="0" smtClean="0">
              <a:solidFill>
                <a:schemeClr val="tx1"/>
              </a:solidFill>
              <a:latin typeface="Arial" panose="020B0604020202020204" pitchFamily="34" charset="0"/>
              <a:cs typeface="Arial" panose="020B0604020202020204" pitchFamily="34" charset="0"/>
            </a:rPr>
            <a:t>   </a:t>
          </a:r>
          <a:r>
            <a:rPr lang="fr-CH" sz="1400" b="1" kern="1200" dirty="0" smtClean="0">
              <a:solidFill>
                <a:srgbClr val="FF0000"/>
              </a:solidFill>
              <a:latin typeface="Arial" panose="020B0604020202020204" pitchFamily="34" charset="0"/>
              <a:cs typeface="Arial" panose="020B0604020202020204" pitchFamily="34" charset="0"/>
            </a:rPr>
            <a:t>IWWG – </a:t>
          </a:r>
          <a:r>
            <a:rPr lang="fr-CH" sz="1400" b="1" kern="1200" dirty="0" err="1" smtClean="0">
              <a:solidFill>
                <a:srgbClr val="FF0000"/>
              </a:solidFill>
              <a:latin typeface="Arial" panose="020B0604020202020204" pitchFamily="34" charset="0"/>
              <a:cs typeface="Arial" panose="020B0604020202020204" pitchFamily="34" charset="0"/>
            </a:rPr>
            <a:t>Winds</a:t>
          </a:r>
          <a:endParaRPr lang="fr-CH" sz="1400" b="1" kern="1200" dirty="0" smtClean="0">
            <a:solidFill>
              <a:srgbClr val="FF0000"/>
            </a:solidFill>
            <a:latin typeface="Arial" panose="020B0604020202020204" pitchFamily="34" charset="0"/>
            <a:cs typeface="Arial" panose="020B0604020202020204" pitchFamily="34" charset="0"/>
          </a:endParaRPr>
        </a:p>
        <a:p>
          <a:pPr lvl="0" algn="l" defTabSz="1066800">
            <a:lnSpc>
              <a:spcPct val="90000"/>
            </a:lnSpc>
            <a:spcBef>
              <a:spcPct val="0"/>
            </a:spcBef>
            <a:spcAft>
              <a:spcPct val="35000"/>
            </a:spcAft>
          </a:pPr>
          <a:r>
            <a:rPr lang="fr-CH" sz="1400" b="1" kern="1200" dirty="0" smtClean="0">
              <a:solidFill>
                <a:schemeClr val="tx1"/>
              </a:solidFill>
              <a:latin typeface="Arial" panose="020B0604020202020204" pitchFamily="34" charset="0"/>
              <a:cs typeface="Arial" panose="020B0604020202020204" pitchFamily="34" charset="0"/>
            </a:rPr>
            <a:t>   IPWG –  </a:t>
          </a:r>
          <a:r>
            <a:rPr lang="fr-CH" sz="1400" b="1" kern="1200" dirty="0" err="1" smtClean="0">
              <a:solidFill>
                <a:schemeClr val="tx1"/>
              </a:solidFill>
              <a:latin typeface="Arial" panose="020B0604020202020204" pitchFamily="34" charset="0"/>
              <a:cs typeface="Arial" panose="020B0604020202020204" pitchFamily="34" charset="0"/>
            </a:rPr>
            <a:t>Precipitation</a:t>
          </a:r>
          <a:endParaRPr lang="fr-CH" sz="1400" b="1" kern="1200" dirty="0" smtClean="0">
            <a:solidFill>
              <a:schemeClr val="tx1"/>
            </a:solidFill>
            <a:latin typeface="Arial" panose="020B0604020202020204" pitchFamily="34" charset="0"/>
            <a:cs typeface="Arial" panose="020B0604020202020204" pitchFamily="34" charset="0"/>
          </a:endParaRPr>
        </a:p>
        <a:p>
          <a:pPr lvl="0" algn="l" defTabSz="1066800">
            <a:lnSpc>
              <a:spcPct val="90000"/>
            </a:lnSpc>
            <a:spcBef>
              <a:spcPct val="0"/>
            </a:spcBef>
            <a:spcAft>
              <a:spcPct val="35000"/>
            </a:spcAft>
          </a:pPr>
          <a:r>
            <a:rPr lang="fr-CH" sz="1400" b="1" kern="1200" dirty="0" smtClean="0">
              <a:solidFill>
                <a:schemeClr val="tx1"/>
              </a:solidFill>
              <a:latin typeface="Arial" panose="020B0604020202020204" pitchFamily="34" charset="0"/>
              <a:cs typeface="Arial" panose="020B0604020202020204" pitchFamily="34" charset="0"/>
            </a:rPr>
            <a:t>   IROWG – Radio Occultation</a:t>
          </a:r>
        </a:p>
        <a:p>
          <a:pPr lvl="0" algn="l" defTabSz="1066800">
            <a:lnSpc>
              <a:spcPct val="90000"/>
            </a:lnSpc>
            <a:spcBef>
              <a:spcPct val="0"/>
            </a:spcBef>
            <a:spcAft>
              <a:spcPct val="35000"/>
            </a:spcAft>
          </a:pPr>
          <a:r>
            <a:rPr lang="fr-CH" sz="1400" b="1" kern="1200" dirty="0" smtClean="0">
              <a:solidFill>
                <a:schemeClr val="tx1"/>
              </a:solidFill>
              <a:latin typeface="Arial" panose="020B0604020202020204" pitchFamily="34" charset="0"/>
              <a:cs typeface="Arial" panose="020B0604020202020204" pitchFamily="34" charset="0"/>
            </a:rPr>
            <a:t>   ICWG – </a:t>
          </a:r>
          <a:r>
            <a:rPr lang="fr-CH" sz="1400" b="1" kern="1200" dirty="0" err="1" smtClean="0">
              <a:solidFill>
                <a:schemeClr val="tx1"/>
              </a:solidFill>
              <a:latin typeface="Arial" panose="020B0604020202020204" pitchFamily="34" charset="0"/>
              <a:cs typeface="Arial" panose="020B0604020202020204" pitchFamily="34" charset="0"/>
            </a:rPr>
            <a:t>Clouds</a:t>
          </a:r>
          <a:endParaRPr lang="fr-CH" sz="1400" b="1" kern="1200" dirty="0" smtClean="0">
            <a:solidFill>
              <a:schemeClr val="tx1"/>
            </a:solidFill>
            <a:latin typeface="Arial" panose="020B0604020202020204" pitchFamily="34" charset="0"/>
            <a:cs typeface="Arial" panose="020B0604020202020204" pitchFamily="34" charset="0"/>
          </a:endParaRPr>
        </a:p>
        <a:p>
          <a:pPr lvl="0" algn="l" defTabSz="1066800">
            <a:lnSpc>
              <a:spcPct val="90000"/>
            </a:lnSpc>
            <a:spcBef>
              <a:spcPct val="0"/>
            </a:spcBef>
            <a:spcAft>
              <a:spcPct val="35000"/>
            </a:spcAft>
          </a:pPr>
          <a:r>
            <a:rPr lang="fr-CH" sz="1400" kern="1200" dirty="0" smtClean="0">
              <a:solidFill>
                <a:schemeClr val="tx1"/>
              </a:solidFill>
              <a:latin typeface="Arial" panose="020B0604020202020204" pitchFamily="34" charset="0"/>
              <a:cs typeface="Arial" panose="020B0604020202020204" pitchFamily="34" charset="0"/>
            </a:rPr>
            <a:t> </a:t>
          </a:r>
          <a:r>
            <a:rPr lang="fr-CH" sz="1600" b="1" kern="1200" dirty="0" smtClean="0">
              <a:solidFill>
                <a:schemeClr val="tx1"/>
              </a:solidFill>
              <a:latin typeface="Arial" panose="020B0604020202020204" pitchFamily="34" charset="0"/>
              <a:cs typeface="Arial" panose="020B0604020202020204" pitchFamily="34" charset="0"/>
            </a:rPr>
            <a:t>- WMO GSICS, SCOPE-CM, SCOPE-NC</a:t>
          </a:r>
        </a:p>
      </dsp:txBody>
      <dsp:txXfrm>
        <a:off x="3569592" y="1207266"/>
        <a:ext cx="4840783" cy="365860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6E2E20-7819-4E0A-999B-21CEEB6B74AE}" type="datetimeFigureOut">
              <a:rPr lang="en-US" smtClean="0"/>
              <a:t>18/04/23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A13392-C423-4AF3-9248-75AEFF78AC5C}" type="slidenum">
              <a:rPr lang="en-US" smtClean="0"/>
              <a:t>‹#›</a:t>
            </a:fld>
            <a:endParaRPr lang="en-US"/>
          </a:p>
        </p:txBody>
      </p:sp>
    </p:spTree>
    <p:extLst>
      <p:ext uri="{BB962C8B-B14F-4D97-AF65-F5344CB8AC3E}">
        <p14:creationId xmlns:p14="http://schemas.microsoft.com/office/powerpoint/2010/main" val="3202224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eaLnBrk="0" hangingPunct="0">
              <a:defRPr sz="2000">
                <a:solidFill>
                  <a:schemeClr val="tx1"/>
                </a:solidFill>
                <a:latin typeface="Arial Narrow" pitchFamily="34" charset="0"/>
                <a:cs typeface="Arial" pitchFamily="34" charset="0"/>
              </a:defRPr>
            </a:lvl1pPr>
            <a:lvl2pPr marL="742950" indent="-285750" eaLnBrk="0" hangingPunct="0">
              <a:defRPr sz="2000">
                <a:solidFill>
                  <a:schemeClr val="tx1"/>
                </a:solidFill>
                <a:latin typeface="Arial Narrow" pitchFamily="34" charset="0"/>
                <a:cs typeface="Arial" pitchFamily="34" charset="0"/>
              </a:defRPr>
            </a:lvl2pPr>
            <a:lvl3pPr marL="1143000" indent="-228600" eaLnBrk="0" hangingPunct="0">
              <a:defRPr sz="2000">
                <a:solidFill>
                  <a:schemeClr val="tx1"/>
                </a:solidFill>
                <a:latin typeface="Arial Narrow" pitchFamily="34" charset="0"/>
                <a:cs typeface="Arial" pitchFamily="34" charset="0"/>
              </a:defRPr>
            </a:lvl3pPr>
            <a:lvl4pPr marL="1600200" indent="-228600" eaLnBrk="0" hangingPunct="0">
              <a:defRPr sz="2000">
                <a:solidFill>
                  <a:schemeClr val="tx1"/>
                </a:solidFill>
                <a:latin typeface="Arial Narrow" pitchFamily="34" charset="0"/>
                <a:cs typeface="Arial" pitchFamily="34" charset="0"/>
              </a:defRPr>
            </a:lvl4pPr>
            <a:lvl5pPr marL="2057400" indent="-228600" eaLnBrk="0" hangingPunct="0">
              <a:defRPr sz="20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Narrow" pitchFamily="34" charset="0"/>
                <a:cs typeface="Arial" pitchFamily="34" charset="0"/>
              </a:defRPr>
            </a:lvl9pPr>
          </a:lstStyle>
          <a:p>
            <a:pPr eaLnBrk="1" hangingPunct="1"/>
            <a:fld id="{52E05E54-7D95-4B82-A1CC-72A6C64AFB91}" type="slidenum">
              <a:rPr lang="en-US" altLang="en-US" sz="1200">
                <a:solidFill>
                  <a:prstClr val="black"/>
                </a:solidFill>
                <a:latin typeface="Arial" pitchFamily="34" charset="0"/>
              </a:rPr>
              <a:pPr eaLnBrk="1" hangingPunct="1"/>
              <a:t>1</a:t>
            </a:fld>
            <a:endParaRPr lang="en-US" altLang="en-US" sz="1200">
              <a:solidFill>
                <a:prstClr val="black"/>
              </a:solidFill>
              <a:latin typeface="Arial" pitchFamily="34"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GB" altLang="en-US" dirty="0"/>
          </a:p>
        </p:txBody>
      </p:sp>
    </p:spTree>
    <p:extLst>
      <p:ext uri="{BB962C8B-B14F-4D97-AF65-F5344CB8AC3E}">
        <p14:creationId xmlns:p14="http://schemas.microsoft.com/office/powerpoint/2010/main" val="2921102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A13392-C423-4AF3-9248-75AEFF78AC5C}" type="slidenum">
              <a:rPr lang="en-US" smtClean="0"/>
              <a:t>18</a:t>
            </a:fld>
            <a:endParaRPr lang="en-US"/>
          </a:p>
        </p:txBody>
      </p:sp>
    </p:spTree>
    <p:extLst>
      <p:ext uri="{BB962C8B-B14F-4D97-AF65-F5344CB8AC3E}">
        <p14:creationId xmlns:p14="http://schemas.microsoft.com/office/powerpoint/2010/main" val="4113655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A13392-C423-4AF3-9248-75AEFF78AC5C}" type="slidenum">
              <a:rPr lang="en-US" smtClean="0"/>
              <a:t>19</a:t>
            </a:fld>
            <a:endParaRPr lang="en-US"/>
          </a:p>
        </p:txBody>
      </p:sp>
    </p:spTree>
    <p:extLst>
      <p:ext uri="{BB962C8B-B14F-4D97-AF65-F5344CB8AC3E}">
        <p14:creationId xmlns:p14="http://schemas.microsoft.com/office/powerpoint/2010/main" val="4113655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a:t>
            </a:r>
          </a:p>
          <a:p>
            <a:pPr lvl="1"/>
            <a:r>
              <a:rPr lang="en-US" dirty="0"/>
              <a:t>US proposals for sharing 5350-5470 MHz (C band) with commercial can impact JASON missions. </a:t>
            </a:r>
          </a:p>
          <a:p>
            <a:pPr lvl="1"/>
            <a:endParaRPr lang="en-US" dirty="0"/>
          </a:p>
          <a:p>
            <a:pPr lvl="1"/>
            <a:endParaRPr lang="en-US" dirty="0"/>
          </a:p>
          <a:p>
            <a:endParaRPr lang="en-US" dirty="0"/>
          </a:p>
        </p:txBody>
      </p:sp>
      <p:sp>
        <p:nvSpPr>
          <p:cNvPr id="4" name="Slide Number Placeholder 3"/>
          <p:cNvSpPr>
            <a:spLocks noGrp="1"/>
          </p:cNvSpPr>
          <p:nvPr>
            <p:ph type="sldNum" sz="quarter" idx="10"/>
          </p:nvPr>
        </p:nvSpPr>
        <p:spPr/>
        <p:txBody>
          <a:bodyPr/>
          <a:lstStyle/>
          <a:p>
            <a:fld id="{41A13392-C423-4AF3-9248-75AEFF78AC5C}" type="slidenum">
              <a:rPr lang="en-US" smtClean="0"/>
              <a:t>20</a:t>
            </a:fld>
            <a:endParaRPr lang="en-US"/>
          </a:p>
        </p:txBody>
      </p:sp>
    </p:spTree>
    <p:extLst>
      <p:ext uri="{BB962C8B-B14F-4D97-AF65-F5344CB8AC3E}">
        <p14:creationId xmlns:p14="http://schemas.microsoft.com/office/powerpoint/2010/main" val="1900032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a:t>
            </a:r>
          </a:p>
          <a:p>
            <a:pPr lvl="1"/>
            <a:r>
              <a:rPr lang="en-US" dirty="0"/>
              <a:t>US proposals for sharing 5350-5470 MHz (C band) with commercial can impact JASON missions. </a:t>
            </a:r>
          </a:p>
          <a:p>
            <a:pPr lvl="1"/>
            <a:endParaRPr lang="en-US" dirty="0"/>
          </a:p>
          <a:p>
            <a:pPr lvl="1"/>
            <a:endParaRPr lang="en-US" dirty="0"/>
          </a:p>
          <a:p>
            <a:endParaRPr lang="en-US" dirty="0"/>
          </a:p>
        </p:txBody>
      </p:sp>
      <p:sp>
        <p:nvSpPr>
          <p:cNvPr id="4" name="Slide Number Placeholder 3"/>
          <p:cNvSpPr>
            <a:spLocks noGrp="1"/>
          </p:cNvSpPr>
          <p:nvPr>
            <p:ph type="sldNum" sz="quarter" idx="10"/>
          </p:nvPr>
        </p:nvSpPr>
        <p:spPr/>
        <p:txBody>
          <a:bodyPr/>
          <a:lstStyle/>
          <a:p>
            <a:fld id="{41A13392-C423-4AF3-9248-75AEFF78AC5C}" type="slidenum">
              <a:rPr lang="en-US" smtClean="0"/>
              <a:t>22</a:t>
            </a:fld>
            <a:endParaRPr lang="en-US"/>
          </a:p>
        </p:txBody>
      </p:sp>
    </p:spTree>
    <p:extLst>
      <p:ext uri="{BB962C8B-B14F-4D97-AF65-F5344CB8AC3E}">
        <p14:creationId xmlns:p14="http://schemas.microsoft.com/office/powerpoint/2010/main" val="1900032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A13392-C423-4AF3-9248-75AEFF78AC5C}" type="slidenum">
              <a:rPr lang="en-US" smtClean="0"/>
              <a:t>23</a:t>
            </a:fld>
            <a:endParaRPr lang="en-US"/>
          </a:p>
        </p:txBody>
      </p:sp>
    </p:spTree>
    <p:extLst>
      <p:ext uri="{BB962C8B-B14F-4D97-AF65-F5344CB8AC3E}">
        <p14:creationId xmlns:p14="http://schemas.microsoft.com/office/powerpoint/2010/main" val="2722009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a:t>
            </a:r>
          </a:p>
          <a:p>
            <a:pPr lvl="1"/>
            <a:r>
              <a:rPr lang="en-US" dirty="0"/>
              <a:t>US proposals for sharing 5350-5470 MHz (C band) with commercial can impact JASON missions. </a:t>
            </a:r>
          </a:p>
          <a:p>
            <a:pPr lvl="1"/>
            <a:endParaRPr lang="fr-CH" dirty="0"/>
          </a:p>
          <a:p>
            <a:pPr lvl="1"/>
            <a:r>
              <a:rPr lang="fr-CH" dirty="0" err="1"/>
              <a:t>Discussed</a:t>
            </a:r>
            <a:r>
              <a:rPr lang="fr-CH" dirty="0"/>
              <a:t> in </a:t>
            </a:r>
            <a:r>
              <a:rPr lang="fr-CH" dirty="0" err="1"/>
              <a:t>Space</a:t>
            </a:r>
            <a:r>
              <a:rPr lang="fr-CH" dirty="0"/>
              <a:t> </a:t>
            </a:r>
            <a:r>
              <a:rPr lang="fr-CH" dirty="0" err="1"/>
              <a:t>Frequency</a:t>
            </a:r>
            <a:r>
              <a:rPr lang="fr-CH" dirty="0"/>
              <a:t> Coordination Group</a:t>
            </a:r>
            <a:endParaRPr lang="en-US" dirty="0"/>
          </a:p>
          <a:p>
            <a:pPr lvl="1"/>
            <a:endParaRPr lang="en-US" dirty="0"/>
          </a:p>
          <a:p>
            <a:pPr lvl="1"/>
            <a:endParaRPr lang="en-US" dirty="0"/>
          </a:p>
          <a:p>
            <a:endParaRPr lang="en-US" dirty="0"/>
          </a:p>
        </p:txBody>
      </p:sp>
      <p:sp>
        <p:nvSpPr>
          <p:cNvPr id="4" name="Slide Number Placeholder 3"/>
          <p:cNvSpPr>
            <a:spLocks noGrp="1"/>
          </p:cNvSpPr>
          <p:nvPr>
            <p:ph type="sldNum" sz="quarter" idx="10"/>
          </p:nvPr>
        </p:nvSpPr>
        <p:spPr/>
        <p:txBody>
          <a:bodyPr/>
          <a:lstStyle/>
          <a:p>
            <a:fld id="{41A13392-C423-4AF3-9248-75AEFF78AC5C}" type="slidenum">
              <a:rPr lang="en-US" smtClean="0"/>
              <a:t>24</a:t>
            </a:fld>
            <a:endParaRPr lang="en-US"/>
          </a:p>
        </p:txBody>
      </p:sp>
    </p:spTree>
    <p:extLst>
      <p:ext uri="{BB962C8B-B14F-4D97-AF65-F5344CB8AC3E}">
        <p14:creationId xmlns:p14="http://schemas.microsoft.com/office/powerpoint/2010/main" val="19000321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smtClean="0"/>
              <a:t>Instrument types: </a:t>
            </a:r>
          </a:p>
          <a:p>
            <a:r>
              <a:rPr lang="fr-CH" dirty="0" smtClean="0"/>
              <a:t>MW </a:t>
            </a:r>
            <a:r>
              <a:rPr lang="fr-CH" dirty="0" err="1" smtClean="0"/>
              <a:t>conical</a:t>
            </a:r>
            <a:r>
              <a:rPr lang="fr-CH" baseline="0" dirty="0" smtClean="0"/>
              <a:t> scanner; cross-</a:t>
            </a:r>
            <a:r>
              <a:rPr lang="fr-CH" baseline="0" dirty="0" err="1" smtClean="0"/>
              <a:t>track</a:t>
            </a:r>
            <a:r>
              <a:rPr lang="fr-CH" baseline="0" dirty="0" smtClean="0"/>
              <a:t> scanner</a:t>
            </a:r>
          </a:p>
          <a:p>
            <a:r>
              <a:rPr lang="fr-CH" baseline="0" dirty="0" smtClean="0"/>
              <a:t>MW imager / XXX?</a:t>
            </a:r>
            <a:endParaRPr lang="en-US" dirty="0"/>
          </a:p>
        </p:txBody>
      </p:sp>
      <p:sp>
        <p:nvSpPr>
          <p:cNvPr id="4" name="Slide Number Placeholder 3"/>
          <p:cNvSpPr>
            <a:spLocks noGrp="1"/>
          </p:cNvSpPr>
          <p:nvPr>
            <p:ph type="sldNum" sz="quarter" idx="10"/>
          </p:nvPr>
        </p:nvSpPr>
        <p:spPr/>
        <p:txBody>
          <a:bodyPr/>
          <a:lstStyle/>
          <a:p>
            <a:fld id="{41A13392-C423-4AF3-9248-75AEFF78AC5C}" type="slidenum">
              <a:rPr lang="en-US" smtClean="0"/>
              <a:t>25</a:t>
            </a:fld>
            <a:endParaRPr lang="en-US"/>
          </a:p>
        </p:txBody>
      </p:sp>
    </p:spTree>
    <p:extLst>
      <p:ext uri="{BB962C8B-B14F-4D97-AF65-F5344CB8AC3E}">
        <p14:creationId xmlns:p14="http://schemas.microsoft.com/office/powerpoint/2010/main" val="30257585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1B6E7A7-77DE-4E57-8A47-2D808C106D41}" type="slidenum">
              <a:rPr lang="en-US" altLang="en-US">
                <a:solidFill>
                  <a:prstClr val="black"/>
                </a:solidFill>
              </a:rPr>
              <a:pPr/>
              <a:t>26</a:t>
            </a:fld>
            <a:endParaRPr lang="en-US" altLang="en-US">
              <a:solidFill>
                <a:prstClr val="black"/>
              </a:solidFill>
            </a:endParaRPr>
          </a:p>
        </p:txBody>
      </p:sp>
      <p:sp>
        <p:nvSpPr>
          <p:cNvPr id="5122" name="Rectangle 7"/>
          <p:cNvSpPr txBox="1">
            <a:spLocks noGrp="1" noChangeArrowheads="1"/>
          </p:cNvSpPr>
          <p:nvPr/>
        </p:nvSpPr>
        <p:spPr bwMode="auto">
          <a:xfrm>
            <a:off x="3886201"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a:defRPr>
                <a:solidFill>
                  <a:schemeClr val="tx1"/>
                </a:solidFill>
                <a:latin typeface="Arial" charset="0"/>
                <a:cs typeface="Arial" charset="0"/>
              </a:defRPr>
            </a:lvl1pPr>
            <a:lvl2pPr marL="37931725" indent="-37474525">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marL="457200" fontAlgn="base">
              <a:spcBef>
                <a:spcPct val="0"/>
              </a:spcBef>
              <a:spcAft>
                <a:spcPct val="0"/>
              </a:spcAft>
              <a:defRPr>
                <a:solidFill>
                  <a:schemeClr val="tx1"/>
                </a:solidFill>
                <a:latin typeface="Arial" charset="0"/>
                <a:cs typeface="Arial" charset="0"/>
              </a:defRPr>
            </a:lvl6pPr>
            <a:lvl7pPr marL="914400" fontAlgn="base">
              <a:spcBef>
                <a:spcPct val="0"/>
              </a:spcBef>
              <a:spcAft>
                <a:spcPct val="0"/>
              </a:spcAft>
              <a:defRPr>
                <a:solidFill>
                  <a:schemeClr val="tx1"/>
                </a:solidFill>
                <a:latin typeface="Arial" charset="0"/>
                <a:cs typeface="Arial" charset="0"/>
              </a:defRPr>
            </a:lvl7pPr>
            <a:lvl8pPr marL="1371600" fontAlgn="base">
              <a:spcBef>
                <a:spcPct val="0"/>
              </a:spcBef>
              <a:spcAft>
                <a:spcPct val="0"/>
              </a:spcAft>
              <a:defRPr>
                <a:solidFill>
                  <a:schemeClr val="tx1"/>
                </a:solidFill>
                <a:latin typeface="Arial" charset="0"/>
                <a:cs typeface="Arial" charset="0"/>
              </a:defRPr>
            </a:lvl8pPr>
            <a:lvl9pPr marL="1828800" fontAlgn="base">
              <a:spcBef>
                <a:spcPct val="0"/>
              </a:spcBef>
              <a:spcAft>
                <a:spcPct val="0"/>
              </a:spcAft>
              <a:defRPr>
                <a:solidFill>
                  <a:schemeClr val="tx1"/>
                </a:solidFill>
                <a:latin typeface="Arial" charset="0"/>
                <a:cs typeface="Arial" charset="0"/>
              </a:defRPr>
            </a:lvl9pPr>
          </a:lstStyle>
          <a:p>
            <a:pPr algn="r" eaLnBrk="1" hangingPunct="1">
              <a:spcBef>
                <a:spcPct val="0"/>
              </a:spcBef>
              <a:buClrTx/>
              <a:buFontTx/>
              <a:buNone/>
            </a:pPr>
            <a:fld id="{67A46129-DA0A-476B-9039-C7FCE1237D83}" type="slidenum">
              <a:rPr lang="en-US" altLang="en-US" sz="1200">
                <a:solidFill>
                  <a:prstClr val="black"/>
                </a:solidFill>
                <a:latin typeface="Times New Roman" pitchFamily="18" charset="0"/>
                <a:cs typeface="Times New Roman" pitchFamily="18" charset="0"/>
              </a:rPr>
              <a:pPr algn="r" eaLnBrk="1" hangingPunct="1">
                <a:spcBef>
                  <a:spcPct val="0"/>
                </a:spcBef>
                <a:buClrTx/>
                <a:buFontTx/>
                <a:buNone/>
              </a:pPr>
              <a:t>26</a:t>
            </a:fld>
            <a:endParaRPr lang="en-US" altLang="en-US" sz="1200">
              <a:solidFill>
                <a:prstClr val="black"/>
              </a:solidFill>
              <a:latin typeface="Times New Roman" pitchFamily="18" charset="0"/>
              <a:cs typeface="Times New Roman" pitchFamily="18" charset="0"/>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xfrm>
            <a:off x="914402" y="4343400"/>
            <a:ext cx="5029200" cy="4114800"/>
          </a:xfrm>
        </p:spPr>
        <p:txBody>
          <a:bodyPr/>
          <a:lstStyle/>
          <a:p>
            <a:r>
              <a:rPr lang="fr-FR" altLang="en-US" dirty="0" err="1" smtClean="0"/>
              <a:t>Example</a:t>
            </a:r>
            <a:r>
              <a:rPr lang="fr-FR" altLang="en-US" dirty="0" smtClean="0"/>
              <a:t> GCOS IP</a:t>
            </a:r>
            <a:endParaRPr lang="fr-FR" altLang="en-US" dirty="0"/>
          </a:p>
        </p:txBody>
      </p:sp>
    </p:spTree>
    <p:extLst>
      <p:ext uri="{BB962C8B-B14F-4D97-AF65-F5344CB8AC3E}">
        <p14:creationId xmlns:p14="http://schemas.microsoft.com/office/powerpoint/2010/main" val="12543980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E3AA88-98BF-4FC1-BE7D-F98D799AAF82}"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2513058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1A13392-C423-4AF3-9248-75AEFF78AC5C}" type="slidenum">
              <a:rPr lang="en-US" smtClean="0"/>
              <a:t>29</a:t>
            </a:fld>
            <a:endParaRPr lang="en-US"/>
          </a:p>
        </p:txBody>
      </p:sp>
    </p:spTree>
    <p:extLst>
      <p:ext uri="{BB962C8B-B14F-4D97-AF65-F5344CB8AC3E}">
        <p14:creationId xmlns:p14="http://schemas.microsoft.com/office/powerpoint/2010/main" val="1115928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A13392-C423-4AF3-9248-75AEFF78AC5C}" type="slidenum">
              <a:rPr lang="en-US" smtClean="0"/>
              <a:t>6</a:t>
            </a:fld>
            <a:endParaRPr lang="en-US"/>
          </a:p>
        </p:txBody>
      </p:sp>
    </p:spTree>
    <p:extLst>
      <p:ext uri="{BB962C8B-B14F-4D97-AF65-F5344CB8AC3E}">
        <p14:creationId xmlns:p14="http://schemas.microsoft.com/office/powerpoint/2010/main" val="17007914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smtClean="0"/>
              <a:t>Check</a:t>
            </a:r>
            <a:r>
              <a:rPr lang="fr-CH" baseline="0" dirty="0" smtClean="0"/>
              <a:t> v2.0 for </a:t>
            </a:r>
            <a:r>
              <a:rPr lang="fr-CH" baseline="0" dirty="0" err="1" smtClean="0"/>
              <a:t>this</a:t>
            </a:r>
            <a:r>
              <a:rPr lang="fr-CH" baseline="0" dirty="0" smtClean="0"/>
              <a:t> content</a:t>
            </a:r>
            <a:endParaRPr lang="fr-CH" dirty="0" smtClean="0"/>
          </a:p>
          <a:p>
            <a:r>
              <a:rPr lang="fr-CH" dirty="0" err="1" smtClean="0"/>
              <a:t>Learn</a:t>
            </a:r>
            <a:r>
              <a:rPr lang="fr-CH" baseline="0" dirty="0" smtClean="0"/>
              <a:t> more about ASCAT</a:t>
            </a:r>
          </a:p>
          <a:p>
            <a:endParaRPr lang="en-US" dirty="0"/>
          </a:p>
        </p:txBody>
      </p:sp>
      <p:sp>
        <p:nvSpPr>
          <p:cNvPr id="4" name="Slide Number Placeholder 3"/>
          <p:cNvSpPr>
            <a:spLocks noGrp="1"/>
          </p:cNvSpPr>
          <p:nvPr>
            <p:ph type="sldNum" sz="quarter" idx="10"/>
          </p:nvPr>
        </p:nvSpPr>
        <p:spPr/>
        <p:txBody>
          <a:bodyPr/>
          <a:lstStyle/>
          <a:p>
            <a:fld id="{41A13392-C423-4AF3-9248-75AEFF78AC5C}" type="slidenum">
              <a:rPr lang="en-US" smtClean="0"/>
              <a:t>30</a:t>
            </a:fld>
            <a:endParaRPr lang="en-US"/>
          </a:p>
        </p:txBody>
      </p:sp>
    </p:spTree>
    <p:extLst>
      <p:ext uri="{BB962C8B-B14F-4D97-AF65-F5344CB8AC3E}">
        <p14:creationId xmlns:p14="http://schemas.microsoft.com/office/powerpoint/2010/main" val="40152925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A13392-C423-4AF3-9248-75AEFF78AC5C}" type="slidenum">
              <a:rPr lang="en-US" smtClean="0"/>
              <a:t>33</a:t>
            </a:fld>
            <a:endParaRPr lang="en-US"/>
          </a:p>
        </p:txBody>
      </p:sp>
    </p:spTree>
    <p:extLst>
      <p:ext uri="{BB962C8B-B14F-4D97-AF65-F5344CB8AC3E}">
        <p14:creationId xmlns:p14="http://schemas.microsoft.com/office/powerpoint/2010/main" val="30337877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err="1" smtClean="0"/>
              <a:t>Seven</a:t>
            </a:r>
            <a:r>
              <a:rPr lang="fr-CH" baseline="0" dirty="0" smtClean="0"/>
              <a:t> </a:t>
            </a:r>
            <a:r>
              <a:rPr lang="fr-CH" baseline="0" dirty="0" err="1" smtClean="0"/>
              <a:t>functions</a:t>
            </a:r>
            <a:endParaRPr lang="en-US" dirty="0"/>
          </a:p>
        </p:txBody>
      </p:sp>
      <p:sp>
        <p:nvSpPr>
          <p:cNvPr id="4" name="Slide Number Placeholder 3"/>
          <p:cNvSpPr>
            <a:spLocks noGrp="1"/>
          </p:cNvSpPr>
          <p:nvPr>
            <p:ph type="sldNum" sz="quarter" idx="10"/>
          </p:nvPr>
        </p:nvSpPr>
        <p:spPr/>
        <p:txBody>
          <a:bodyPr/>
          <a:lstStyle/>
          <a:p>
            <a:fld id="{41A13392-C423-4AF3-9248-75AEFF78AC5C}" type="slidenum">
              <a:rPr lang="en-US" smtClean="0"/>
              <a:t>37</a:t>
            </a:fld>
            <a:endParaRPr lang="en-US"/>
          </a:p>
        </p:txBody>
      </p:sp>
    </p:spTree>
    <p:extLst>
      <p:ext uri="{BB962C8B-B14F-4D97-AF65-F5344CB8AC3E}">
        <p14:creationId xmlns:p14="http://schemas.microsoft.com/office/powerpoint/2010/main" val="3375399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A13392-C423-4AF3-9248-75AEFF78AC5C}" type="slidenum">
              <a:rPr lang="en-US" smtClean="0"/>
              <a:t>38</a:t>
            </a:fld>
            <a:endParaRPr lang="en-US"/>
          </a:p>
        </p:txBody>
      </p:sp>
    </p:spTree>
    <p:extLst>
      <p:ext uri="{BB962C8B-B14F-4D97-AF65-F5344CB8AC3E}">
        <p14:creationId xmlns:p14="http://schemas.microsoft.com/office/powerpoint/2010/main" val="7895777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8D40487-1443-432F-885B-235CD103FA5F}" type="slidenum">
              <a:rPr lang="it-IT" smtClean="0"/>
              <a:t>49</a:t>
            </a:fld>
            <a:endParaRPr lang="it-IT"/>
          </a:p>
        </p:txBody>
      </p:sp>
    </p:spTree>
    <p:extLst>
      <p:ext uri="{BB962C8B-B14F-4D97-AF65-F5344CB8AC3E}">
        <p14:creationId xmlns:p14="http://schemas.microsoft.com/office/powerpoint/2010/main" val="18282225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8D40487-1443-432F-885B-235CD103FA5F}" type="slidenum">
              <a:rPr lang="it-IT" smtClean="0"/>
              <a:t>51</a:t>
            </a:fld>
            <a:endParaRPr lang="it-IT"/>
          </a:p>
        </p:txBody>
      </p:sp>
    </p:spTree>
    <p:extLst>
      <p:ext uri="{BB962C8B-B14F-4D97-AF65-F5344CB8AC3E}">
        <p14:creationId xmlns:p14="http://schemas.microsoft.com/office/powerpoint/2010/main" val="20810580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8D40487-1443-432F-885B-235CD103FA5F}" type="slidenum">
              <a:rPr lang="it-IT" smtClean="0"/>
              <a:t>52</a:t>
            </a:fld>
            <a:endParaRPr lang="it-IT"/>
          </a:p>
        </p:txBody>
      </p:sp>
    </p:spTree>
    <p:extLst>
      <p:ext uri="{BB962C8B-B14F-4D97-AF65-F5344CB8AC3E}">
        <p14:creationId xmlns:p14="http://schemas.microsoft.com/office/powerpoint/2010/main" val="341036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H" altLang="en-US" dirty="0" smtClean="0"/>
              <a:t>Inventory of </a:t>
            </a:r>
            <a:r>
              <a:rPr lang="fr-CH" altLang="en-US" dirty="0" err="1" smtClean="0"/>
              <a:t>factual</a:t>
            </a:r>
            <a:r>
              <a:rPr lang="fr-CH" altLang="en-US" dirty="0" smtClean="0"/>
              <a:t> information ,</a:t>
            </a:r>
            <a:r>
              <a:rPr lang="fr-CH" altLang="en-US" baseline="0" dirty="0" smtClean="0"/>
              <a:t> </a:t>
            </a:r>
            <a:endParaRPr lang="fr-CH" altLang="en-US" dirty="0" smtClean="0"/>
          </a:p>
          <a:p>
            <a:r>
              <a:rPr lang="fr-CH" altLang="en-US" dirty="0" smtClean="0"/>
              <a:t>The </a:t>
            </a:r>
            <a:r>
              <a:rPr lang="fr-CH" altLang="en-US" dirty="0" err="1" smtClean="0"/>
              <a:t>responsibilty</a:t>
            </a:r>
            <a:r>
              <a:rPr lang="fr-CH" altLang="en-US" dirty="0" smtClean="0"/>
              <a:t> for Maintenance of </a:t>
            </a:r>
            <a:r>
              <a:rPr lang="fr-CH" altLang="en-US" dirty="0" err="1" smtClean="0"/>
              <a:t>this</a:t>
            </a:r>
            <a:r>
              <a:rPr lang="fr-CH" altLang="en-US" dirty="0" smtClean="0"/>
              <a:t> part </a:t>
            </a:r>
            <a:r>
              <a:rPr lang="fr-CH" altLang="en-US" dirty="0" err="1" smtClean="0"/>
              <a:t>is</a:t>
            </a:r>
            <a:r>
              <a:rPr lang="fr-CH" altLang="en-US" dirty="0" smtClean="0"/>
              <a:t> </a:t>
            </a:r>
            <a:r>
              <a:rPr lang="fr-CH" altLang="en-US" dirty="0" err="1" smtClean="0"/>
              <a:t>with</a:t>
            </a:r>
            <a:r>
              <a:rPr lang="fr-CH" altLang="en-US" dirty="0" smtClean="0"/>
              <a:t> the WMO </a:t>
            </a:r>
            <a:r>
              <a:rPr lang="fr-CH" altLang="en-US" dirty="0" err="1" smtClean="0"/>
              <a:t>Space</a:t>
            </a:r>
            <a:r>
              <a:rPr lang="fr-CH" altLang="en-US" dirty="0" smtClean="0"/>
              <a:t> Programme</a:t>
            </a:r>
            <a:endParaRPr lang="en-US" altLang="en-US" dirty="0" smtClean="0"/>
          </a:p>
          <a:p>
            <a:r>
              <a:rPr lang="fr-CH" altLang="en-US" dirty="0" smtClean="0"/>
              <a:t>«Expert»:</a:t>
            </a:r>
            <a:r>
              <a:rPr lang="fr-CH" altLang="en-US" baseline="0" dirty="0" smtClean="0"/>
              <a:t> </a:t>
            </a:r>
            <a:r>
              <a:rPr lang="fr-CH" altLang="en-US" baseline="0" dirty="0" err="1" smtClean="0"/>
              <a:t>Decision-tree</a:t>
            </a:r>
            <a:r>
              <a:rPr lang="fr-CH" altLang="en-US" baseline="0" dirty="0" smtClean="0"/>
              <a:t>, </a:t>
            </a:r>
            <a:r>
              <a:rPr lang="fr-CH" altLang="en-US" baseline="0" dirty="0" err="1" smtClean="0"/>
              <a:t>rule-based</a:t>
            </a:r>
            <a:r>
              <a:rPr lang="fr-CH" altLang="en-US" baseline="0" dirty="0" smtClean="0"/>
              <a:t>; to </a:t>
            </a:r>
            <a:r>
              <a:rPr lang="fr-CH" altLang="en-US" baseline="0" dirty="0" err="1" smtClean="0"/>
              <a:t>be</a:t>
            </a:r>
            <a:r>
              <a:rPr lang="fr-CH" altLang="en-US" baseline="0" dirty="0" smtClean="0"/>
              <a:t> </a:t>
            </a:r>
            <a:r>
              <a:rPr lang="fr-CH" altLang="en-US" baseline="0" dirty="0" err="1" smtClean="0"/>
              <a:t>reviewed</a:t>
            </a:r>
            <a:r>
              <a:rPr lang="fr-CH" altLang="en-US" baseline="0" dirty="0" smtClean="0"/>
              <a:t> and </a:t>
            </a:r>
            <a:r>
              <a:rPr lang="fr-CH" altLang="en-US" baseline="0" dirty="0" err="1" smtClean="0"/>
              <a:t>maintained</a:t>
            </a:r>
            <a:r>
              <a:rPr lang="fr-CH" altLang="en-US" baseline="0" dirty="0" smtClean="0"/>
              <a:t> by expert groups</a:t>
            </a:r>
            <a:endParaRPr lang="en-US" altLang="en-US" dirty="0" smtClean="0"/>
          </a:p>
        </p:txBody>
      </p:sp>
    </p:spTree>
    <p:extLst>
      <p:ext uri="{BB962C8B-B14F-4D97-AF65-F5344CB8AC3E}">
        <p14:creationId xmlns:p14="http://schemas.microsoft.com/office/powerpoint/2010/main" val="3660432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A13392-C423-4AF3-9248-75AEFF78AC5C}" type="slidenum">
              <a:rPr lang="en-US" smtClean="0"/>
              <a:t>12</a:t>
            </a:fld>
            <a:endParaRPr lang="en-US"/>
          </a:p>
        </p:txBody>
      </p:sp>
    </p:spTree>
    <p:extLst>
      <p:ext uri="{BB962C8B-B14F-4D97-AF65-F5344CB8AC3E}">
        <p14:creationId xmlns:p14="http://schemas.microsoft.com/office/powerpoint/2010/main" val="275673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A13392-C423-4AF3-9248-75AEFF78AC5C}" type="slidenum">
              <a:rPr lang="en-US" smtClean="0"/>
              <a:t>13</a:t>
            </a:fld>
            <a:endParaRPr lang="en-US"/>
          </a:p>
        </p:txBody>
      </p:sp>
    </p:spTree>
    <p:extLst>
      <p:ext uri="{BB962C8B-B14F-4D97-AF65-F5344CB8AC3E}">
        <p14:creationId xmlns:p14="http://schemas.microsoft.com/office/powerpoint/2010/main" val="2889076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A13392-C423-4AF3-9248-75AEFF78AC5C}" type="slidenum">
              <a:rPr lang="en-US" smtClean="0"/>
              <a:t>14</a:t>
            </a:fld>
            <a:endParaRPr lang="en-US"/>
          </a:p>
        </p:txBody>
      </p:sp>
    </p:spTree>
    <p:extLst>
      <p:ext uri="{BB962C8B-B14F-4D97-AF65-F5344CB8AC3E}">
        <p14:creationId xmlns:p14="http://schemas.microsoft.com/office/powerpoint/2010/main" val="597981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A13392-C423-4AF3-9248-75AEFF78AC5C}" type="slidenum">
              <a:rPr lang="en-US" smtClean="0"/>
              <a:t>15</a:t>
            </a:fld>
            <a:endParaRPr lang="en-US"/>
          </a:p>
        </p:txBody>
      </p:sp>
    </p:spTree>
    <p:extLst>
      <p:ext uri="{BB962C8B-B14F-4D97-AF65-F5344CB8AC3E}">
        <p14:creationId xmlns:p14="http://schemas.microsoft.com/office/powerpoint/2010/main" val="597981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A13392-C423-4AF3-9248-75AEFF78AC5C}" type="slidenum">
              <a:rPr lang="en-US" smtClean="0"/>
              <a:t>16</a:t>
            </a:fld>
            <a:endParaRPr lang="en-US"/>
          </a:p>
        </p:txBody>
      </p:sp>
    </p:spTree>
    <p:extLst>
      <p:ext uri="{BB962C8B-B14F-4D97-AF65-F5344CB8AC3E}">
        <p14:creationId xmlns:p14="http://schemas.microsoft.com/office/powerpoint/2010/main" val="1000311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search is ajax-powered and is triggered as soon as at least 2 characters have been entered in the search field. In an attempt to implement a more intelligent search, it uses a weighing system to sort results by importance </a:t>
            </a:r>
          </a:p>
          <a:p>
            <a:r>
              <a:rPr lang="en-US" dirty="0"/>
              <a:t>• If the exact acronym is found =&gt; 20 points </a:t>
            </a:r>
          </a:p>
          <a:p>
            <a:r>
              <a:rPr lang="en-US" dirty="0"/>
              <a:t>• If the acronym is similar =&gt; 10 points </a:t>
            </a:r>
          </a:p>
          <a:p>
            <a:r>
              <a:rPr lang="en-US" dirty="0"/>
              <a:t>• If the name is similar =&gt; 8 points </a:t>
            </a:r>
          </a:p>
          <a:p>
            <a:endParaRPr lang="en-US" dirty="0"/>
          </a:p>
        </p:txBody>
      </p:sp>
      <p:sp>
        <p:nvSpPr>
          <p:cNvPr id="4" name="Slide Number Placeholder 3"/>
          <p:cNvSpPr>
            <a:spLocks noGrp="1"/>
          </p:cNvSpPr>
          <p:nvPr>
            <p:ph type="sldNum" sz="quarter" idx="10"/>
          </p:nvPr>
        </p:nvSpPr>
        <p:spPr/>
        <p:txBody>
          <a:bodyPr/>
          <a:lstStyle/>
          <a:p>
            <a:fld id="{41A13392-C423-4AF3-9248-75AEFF78AC5C}" type="slidenum">
              <a:rPr lang="en-US" smtClean="0"/>
              <a:t>17</a:t>
            </a:fld>
            <a:endParaRPr lang="en-US"/>
          </a:p>
        </p:txBody>
      </p:sp>
    </p:spTree>
    <p:extLst>
      <p:ext uri="{BB962C8B-B14F-4D97-AF65-F5344CB8AC3E}">
        <p14:creationId xmlns:p14="http://schemas.microsoft.com/office/powerpoint/2010/main" val="4113655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39064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pic>
        <p:nvPicPr>
          <p:cNvPr id="7" name="Picture 6" descr="wmo2016_powerpoint_standard_v2-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500931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833901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87663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036454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723727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418312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305509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dirty="0"/>
          </a:p>
        </p:txBody>
      </p:sp>
    </p:spTree>
    <p:extLst>
      <p:ext uri="{BB962C8B-B14F-4D97-AF65-F5344CB8AC3E}">
        <p14:creationId xmlns:p14="http://schemas.microsoft.com/office/powerpoint/2010/main" val="2834843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9AF2F-52C6-9B46-B8B2-0579234AE62E}" type="slidenum">
              <a:rPr lang="en-US" smtClean="0"/>
              <a:t>‹#›</a:t>
            </a:fld>
            <a:endParaRPr lang="en-US"/>
          </a:p>
        </p:txBody>
      </p:sp>
      <p:pic>
        <p:nvPicPr>
          <p:cNvPr id="7" name="Picture 6" descr="wmo2016_powerpoint_standard_v2-2.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3053617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6.xml.rels><?xml version="1.0" encoding="UTF-8" standalone="yes"?>
<Relationships xmlns="http://schemas.openxmlformats.org/package/2006/relationships"><Relationship Id="rId3" Type="http://schemas.openxmlformats.org/officeDocument/2006/relationships/image" Target="../media/image24.wmf"/><Relationship Id="rId4" Type="http://schemas.openxmlformats.org/officeDocument/2006/relationships/image" Target="../media/image25.wmf"/><Relationship Id="rId5" Type="http://schemas.openxmlformats.org/officeDocument/2006/relationships/image" Target="../media/image26.wmf"/><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gif"/><Relationship Id="rId6" Type="http://schemas.openxmlformats.org/officeDocument/2006/relationships/image" Target="../media/image30.gif"/><Relationship Id="rId7" Type="http://schemas.openxmlformats.org/officeDocument/2006/relationships/image" Target="../media/image31.jpeg"/><Relationship Id="rId8" Type="http://schemas.openxmlformats.org/officeDocument/2006/relationships/image" Target="../media/image32.jp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 Id="rId3" Type="http://schemas.openxmlformats.org/officeDocument/2006/relationships/image" Target="../media/image3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eg"/></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wmo-sat.info/oscar/gapanalyses?view=179"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wmo-sat.info/oscar/gapanalyses?view=179"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wmo-sat.info/oscar/gapanalyses?view=179"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wmo-sat.info/oscar/observingmissions/view/2"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wmo-sat.info/oscar/observingmissions/view/1"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wmo-sat.info/oscar/observingmissions/view/3"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wmo-sat.info/oscar/variables/view/179"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53.xml.rels><?xml version="1.0" encoding="UTF-8" standalone="yes"?>
<Relationships xmlns="http://schemas.openxmlformats.org/package/2006/relationships"><Relationship Id="rId3" Type="http://schemas.openxmlformats.org/officeDocument/2006/relationships/hyperlink" Target="https://www.wmo-sat.info/oscar/" TargetMode="External"/><Relationship Id="rId4" Type="http://schemas.openxmlformats.org/officeDocument/2006/relationships/hyperlink" Target="http://www.wmo.int/pages/prog/sat/documents/oscar_brochure.pdf" TargetMode="External"/><Relationship Id="rId1" Type="http://schemas.openxmlformats.org/officeDocument/2006/relationships/slideLayout" Target="../slideLayouts/slideLayout7.xml"/><Relationship Id="rId2" Type="http://schemas.openxmlformats.org/officeDocument/2006/relationships/hyperlink" Target="http://www.wmo.int/pages/prog/sat/documents/OSCAR_User_Manual-2016-09-10.pdf"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jpeg"/><Relationship Id="rId3" Type="http://schemas.openxmlformats.org/officeDocument/2006/relationships/image" Target="../media/image45.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mo2016_powerpoint_standard_v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216000" cy="6912000"/>
          </a:xfrm>
          <a:prstGeom prst="rect">
            <a:avLst/>
          </a:prstGeom>
        </p:spPr>
      </p:pic>
      <p:sp>
        <p:nvSpPr>
          <p:cNvPr id="6" name="Rectangle 3"/>
          <p:cNvSpPr>
            <a:spLocks noGrp="1" noChangeArrowheads="1"/>
          </p:cNvSpPr>
          <p:nvPr>
            <p:ph type="ctrTitle"/>
          </p:nvPr>
        </p:nvSpPr>
        <p:spPr>
          <a:xfrm>
            <a:off x="340800" y="304800"/>
            <a:ext cx="8686800" cy="1375955"/>
          </a:xfrm>
        </p:spPr>
        <p:txBody>
          <a:bodyPr>
            <a:normAutofit/>
          </a:bodyPr>
          <a:lstStyle/>
          <a:p>
            <a:r>
              <a:rPr lang="en-US" sz="4000" b="1" dirty="0" smtClean="0"/>
              <a:t>WMO Oscar/Space Database </a:t>
            </a:r>
            <a:r>
              <a:rPr lang="en-US" sz="4000" b="1" dirty="0"/>
              <a:t>Update</a:t>
            </a:r>
            <a:r>
              <a:rPr lang="en-GB" sz="4000" dirty="0">
                <a:solidFill>
                  <a:srgbClr val="0070C0"/>
                </a:solidFill>
              </a:rPr>
              <a:t/>
            </a:r>
            <a:br>
              <a:rPr lang="en-GB" sz="4000" dirty="0">
                <a:solidFill>
                  <a:srgbClr val="0070C0"/>
                </a:solidFill>
              </a:rPr>
            </a:br>
            <a:r>
              <a:rPr lang="en-US" sz="2200" b="1" dirty="0"/>
              <a:t>14th International Winds Workshop (IWW14</a:t>
            </a:r>
            <a:r>
              <a:rPr lang="en-US" sz="2200" b="1" dirty="0" smtClean="0"/>
              <a:t>)</a:t>
            </a:r>
            <a:r>
              <a:rPr lang="en-GB" sz="2200" dirty="0">
                <a:solidFill>
                  <a:srgbClr val="0070C0"/>
                </a:solidFill>
              </a:rPr>
              <a:t/>
            </a:r>
            <a:br>
              <a:rPr lang="en-GB" sz="2200" dirty="0">
                <a:solidFill>
                  <a:srgbClr val="0070C0"/>
                </a:solidFill>
              </a:rPr>
            </a:br>
            <a:r>
              <a:rPr lang="en-US" sz="1800" dirty="0">
                <a:solidFill>
                  <a:schemeClr val="tx2"/>
                </a:solidFill>
              </a:rPr>
              <a:t>23-27 April 2018, </a:t>
            </a:r>
            <a:r>
              <a:rPr lang="en-US" sz="1800" dirty="0" err="1">
                <a:solidFill>
                  <a:schemeClr val="tx2"/>
                </a:solidFill>
              </a:rPr>
              <a:t>Jeju</a:t>
            </a:r>
            <a:r>
              <a:rPr lang="en-US" sz="1800" dirty="0">
                <a:solidFill>
                  <a:schemeClr val="tx2"/>
                </a:solidFill>
              </a:rPr>
              <a:t>, Republic of </a:t>
            </a:r>
            <a:r>
              <a:rPr lang="en-US" sz="1800" dirty="0" smtClean="0">
                <a:solidFill>
                  <a:schemeClr val="tx2"/>
                </a:solidFill>
              </a:rPr>
              <a:t>Korea</a:t>
            </a:r>
            <a:endParaRPr lang="en-US" altLang="en-US" sz="1800" dirty="0">
              <a:solidFill>
                <a:schemeClr val="tx2"/>
              </a:solidFill>
              <a:cs typeface="Arial"/>
            </a:endParaRPr>
          </a:p>
        </p:txBody>
      </p:sp>
      <p:sp>
        <p:nvSpPr>
          <p:cNvPr id="3" name="Subtitle 2"/>
          <p:cNvSpPr>
            <a:spLocks noGrp="1"/>
          </p:cNvSpPr>
          <p:nvPr>
            <p:ph type="subTitle" idx="1"/>
          </p:nvPr>
        </p:nvSpPr>
        <p:spPr>
          <a:xfrm>
            <a:off x="340800" y="1827257"/>
            <a:ext cx="8610600" cy="1011738"/>
          </a:xfrm>
        </p:spPr>
        <p:txBody>
          <a:bodyPr>
            <a:noAutofit/>
          </a:bodyPr>
          <a:lstStyle/>
          <a:p>
            <a:pPr>
              <a:lnSpc>
                <a:spcPct val="90000"/>
              </a:lnSpc>
            </a:pPr>
            <a:endParaRPr lang="en-US" altLang="en-US" sz="1800" dirty="0">
              <a:solidFill>
                <a:schemeClr val="accent1"/>
              </a:solidFill>
            </a:endParaRPr>
          </a:p>
          <a:p>
            <a:pPr>
              <a:lnSpc>
                <a:spcPct val="90000"/>
              </a:lnSpc>
            </a:pPr>
            <a:r>
              <a:rPr lang="en-US" altLang="en-US" sz="1800" dirty="0" smtClean="0">
                <a:solidFill>
                  <a:schemeClr val="accent1"/>
                </a:solidFill>
              </a:rPr>
              <a:t>Toshiyuki Kurino</a:t>
            </a:r>
          </a:p>
          <a:p>
            <a:pPr>
              <a:lnSpc>
                <a:spcPct val="90000"/>
              </a:lnSpc>
            </a:pPr>
            <a:r>
              <a:rPr lang="en-US" altLang="en-US" sz="1800" dirty="0" smtClean="0">
                <a:solidFill>
                  <a:schemeClr val="accent1"/>
                </a:solidFill>
              </a:rPr>
              <a:t>WMO </a:t>
            </a:r>
            <a:r>
              <a:rPr lang="en-US" altLang="en-US" sz="1800" dirty="0">
                <a:solidFill>
                  <a:schemeClr val="accent1"/>
                </a:solidFill>
              </a:rPr>
              <a:t>Space Programme</a:t>
            </a:r>
          </a:p>
          <a:p>
            <a:pPr>
              <a:lnSpc>
                <a:spcPct val="90000"/>
              </a:lnSpc>
            </a:pPr>
            <a:endParaRPr lang="en-US" altLang="en-US" sz="1800" dirty="0">
              <a:solidFill>
                <a:schemeClr val="accent1"/>
              </a:solidFill>
            </a:endParaRPr>
          </a:p>
        </p:txBody>
      </p:sp>
    </p:spTree>
    <p:extLst>
      <p:ext uri="{BB962C8B-B14F-4D97-AF65-F5344CB8AC3E}">
        <p14:creationId xmlns:p14="http://schemas.microsoft.com/office/powerpoint/2010/main" val="185460365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layer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1800"/>
            <a:ext cx="9144000" cy="5992543"/>
          </a:xfrm>
          <a:prstGeom prst="rect">
            <a:avLst/>
          </a:prstGeom>
        </p:spPr>
      </p:pic>
    </p:spTree>
    <p:extLst>
      <p:ext uri="{BB962C8B-B14F-4D97-AF65-F5344CB8AC3E}">
        <p14:creationId xmlns:p14="http://schemas.microsoft.com/office/powerpoint/2010/main" val="42284187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a:xfrm>
            <a:off x="199291" y="148895"/>
            <a:ext cx="7215973" cy="661987"/>
          </a:xfrm>
        </p:spPr>
        <p:txBody>
          <a:bodyPr>
            <a:noAutofit/>
          </a:bodyPr>
          <a:lstStyle/>
          <a:p>
            <a:r>
              <a:rPr lang="en-US" altLang="en-US" sz="4000" b="1" dirty="0" smtClean="0"/>
              <a:t>OSCAR/Space Database System</a:t>
            </a:r>
            <a:endParaRPr lang="en-US" altLang="en-US" sz="4000" b="1" dirty="0"/>
          </a:p>
        </p:txBody>
      </p:sp>
      <p:sp>
        <p:nvSpPr>
          <p:cNvPr id="43012" name="Rectangle 3"/>
          <p:cNvSpPr>
            <a:spLocks noGrp="1" noChangeArrowheads="1"/>
          </p:cNvSpPr>
          <p:nvPr>
            <p:ph type="body" idx="1"/>
          </p:nvPr>
        </p:nvSpPr>
        <p:spPr>
          <a:xfrm>
            <a:off x="283780" y="1137459"/>
            <a:ext cx="8755118" cy="4842921"/>
          </a:xfrm>
        </p:spPr>
        <p:txBody>
          <a:bodyPr>
            <a:normAutofit fontScale="40000" lnSpcReduction="20000"/>
          </a:bodyPr>
          <a:lstStyle/>
          <a:p>
            <a:pPr marL="533400" lvl="2" indent="-533400">
              <a:buFont typeface="+mj-lt"/>
              <a:buAutoNum type="arabicPeriod"/>
            </a:pPr>
            <a:r>
              <a:rPr lang="en-US" altLang="en-US" sz="8000" b="1" dirty="0" smtClean="0">
                <a:latin typeface="Calibri" panose="020F0502020204030204" pitchFamily="34" charset="0"/>
              </a:rPr>
              <a:t>Factual information on satellites and instruments </a:t>
            </a:r>
            <a:r>
              <a:rPr lang="en-US" altLang="en-US" sz="5900" dirty="0" smtClean="0">
                <a:latin typeface="Calibri" panose="020F0502020204030204" pitchFamily="34" charset="0"/>
              </a:rPr>
              <a:t>(“</a:t>
            </a:r>
            <a:r>
              <a:rPr lang="en-US" altLang="en-US" sz="5900" i="1" dirty="0" smtClean="0">
                <a:solidFill>
                  <a:srgbClr val="FF0000"/>
                </a:solidFill>
                <a:latin typeface="Calibri" panose="020F0502020204030204" pitchFamily="34" charset="0"/>
              </a:rPr>
              <a:t>capabilities</a:t>
            </a:r>
            <a:r>
              <a:rPr lang="en-US" altLang="en-US" sz="5900" dirty="0" smtClean="0">
                <a:latin typeface="Calibri" panose="020F0502020204030204" pitchFamily="34" charset="0"/>
              </a:rPr>
              <a:t>”)</a:t>
            </a:r>
            <a:br>
              <a:rPr lang="en-US" altLang="en-US" sz="5900" dirty="0" smtClean="0">
                <a:latin typeface="Calibri" panose="020F0502020204030204" pitchFamily="34" charset="0"/>
              </a:rPr>
            </a:br>
            <a:endParaRPr lang="en-US" altLang="en-US" sz="5900" dirty="0" smtClean="0">
              <a:latin typeface="Calibri" panose="020F0502020204030204" pitchFamily="34" charset="0"/>
            </a:endParaRPr>
          </a:p>
          <a:p>
            <a:pPr marL="990600" lvl="3" indent="-533400"/>
            <a:r>
              <a:rPr lang="fr-CH" sz="7000" dirty="0"/>
              <a:t>81 </a:t>
            </a:r>
            <a:r>
              <a:rPr lang="fr-CH" sz="7000" dirty="0" err="1"/>
              <a:t>agencies</a:t>
            </a:r>
            <a:endParaRPr lang="fr-CH" sz="7000" dirty="0"/>
          </a:p>
          <a:p>
            <a:pPr marL="990600" lvl="3" indent="-533400"/>
            <a:r>
              <a:rPr lang="fr-CH" sz="7000" dirty="0" smtClean="0"/>
              <a:t>673 satellites</a:t>
            </a:r>
          </a:p>
          <a:p>
            <a:pPr marL="990600" lvl="3" indent="-533400"/>
            <a:r>
              <a:rPr lang="fr-CH" sz="7000" dirty="0" smtClean="0"/>
              <a:t>927 instruments</a:t>
            </a:r>
            <a:endParaRPr lang="fr-CH" altLang="en-US" sz="3400" dirty="0" smtClean="0">
              <a:latin typeface="Calibri" panose="020F0502020204030204" pitchFamily="34" charset="0"/>
            </a:endParaRPr>
          </a:p>
          <a:p>
            <a:pPr marL="800100" lvl="1" indent="-342900">
              <a:buFont typeface="+mj-lt"/>
              <a:buAutoNum type="arabicPeriod"/>
            </a:pPr>
            <a:endParaRPr lang="en-US" altLang="en-US" sz="3400" dirty="0" smtClean="0">
              <a:latin typeface="Calibri" panose="020F0502020204030204" pitchFamily="34" charset="0"/>
            </a:endParaRPr>
          </a:p>
          <a:p>
            <a:pPr marL="457200" indent="-457200">
              <a:buAutoNum type="arabicPeriod" startAt="2"/>
            </a:pPr>
            <a:r>
              <a:rPr lang="en-US" altLang="en-US" sz="8000" b="1" dirty="0" smtClean="0">
                <a:latin typeface="Calibri" panose="020F0502020204030204" pitchFamily="34" charset="0"/>
              </a:rPr>
              <a:t>Assessment of instruments, and </a:t>
            </a:r>
            <a:r>
              <a:rPr lang="en-US" altLang="ja-JP" sz="8000" b="1" dirty="0" smtClean="0">
                <a:latin typeface="Calibri" panose="020F0502020204030204" pitchFamily="34" charset="0"/>
              </a:rPr>
              <a:t>G</a:t>
            </a:r>
            <a:r>
              <a:rPr lang="en-US" altLang="en-US" sz="8000" b="1" dirty="0" smtClean="0">
                <a:latin typeface="Calibri" panose="020F0502020204030204" pitchFamily="34" charset="0"/>
              </a:rPr>
              <a:t>ap </a:t>
            </a:r>
            <a:r>
              <a:rPr lang="en-US" altLang="en-US" sz="8000" b="1" dirty="0">
                <a:latin typeface="Calibri" panose="020F0502020204030204" pitchFamily="34" charset="0"/>
              </a:rPr>
              <a:t>A</a:t>
            </a:r>
            <a:r>
              <a:rPr lang="en-US" altLang="en-US" sz="8000" b="1" dirty="0" smtClean="0">
                <a:latin typeface="Calibri" panose="020F0502020204030204" pitchFamily="34" charset="0"/>
              </a:rPr>
              <a:t>nalyses</a:t>
            </a:r>
            <a:r>
              <a:rPr lang="en-US" altLang="en-US" sz="7000" b="1" dirty="0" smtClean="0">
                <a:latin typeface="Calibri" panose="020F0502020204030204" pitchFamily="34" charset="0"/>
              </a:rPr>
              <a:t> </a:t>
            </a:r>
            <a:r>
              <a:rPr lang="en-US" altLang="en-US" sz="6000" dirty="0" smtClean="0">
                <a:latin typeface="Calibri" panose="020F0502020204030204" pitchFamily="34" charset="0"/>
              </a:rPr>
              <a:t/>
            </a:r>
            <a:br>
              <a:rPr lang="en-US" altLang="en-US" sz="6000" dirty="0" smtClean="0">
                <a:latin typeface="Calibri" panose="020F0502020204030204" pitchFamily="34" charset="0"/>
              </a:rPr>
            </a:br>
            <a:r>
              <a:rPr lang="en-US" altLang="en-US" sz="6000" dirty="0" smtClean="0">
                <a:latin typeface="Calibri" panose="020F0502020204030204" pitchFamily="34" charset="0"/>
              </a:rPr>
              <a:t>(“</a:t>
            </a:r>
            <a:r>
              <a:rPr lang="en-US" altLang="en-US" sz="6000" i="1" dirty="0" smtClean="0">
                <a:solidFill>
                  <a:srgbClr val="FF0000"/>
                </a:solidFill>
                <a:latin typeface="Calibri" panose="020F0502020204030204" pitchFamily="34" charset="0"/>
              </a:rPr>
              <a:t>analysis and review</a:t>
            </a:r>
            <a:r>
              <a:rPr lang="en-US" altLang="en-US" sz="6000" dirty="0" smtClean="0">
                <a:latin typeface="Calibri" panose="020F0502020204030204" pitchFamily="34" charset="0"/>
              </a:rPr>
              <a:t>”)</a:t>
            </a:r>
          </a:p>
          <a:p>
            <a:pPr marL="457200" lvl="1" indent="0">
              <a:buNone/>
            </a:pPr>
            <a:r>
              <a:rPr lang="en-US" altLang="en-US" sz="6000" dirty="0" smtClean="0">
                <a:latin typeface="Calibri" panose="020F0502020204030204" pitchFamily="34" charset="0"/>
              </a:rPr>
              <a:t>-	Mapping instruments to measured variables </a:t>
            </a:r>
          </a:p>
          <a:p>
            <a:pPr lvl="1">
              <a:buFontTx/>
              <a:buChar char="-"/>
            </a:pPr>
            <a:r>
              <a:rPr lang="en-US" altLang="en-US" sz="6000" dirty="0" smtClean="0">
                <a:latin typeface="Calibri" panose="020F0502020204030204" pitchFamily="34" charset="0"/>
              </a:rPr>
              <a:t>“Gap Analysis” by measured variable, or by type of mission</a:t>
            </a:r>
          </a:p>
          <a:p>
            <a:pPr lvl="1">
              <a:buFontTx/>
              <a:buChar char="-"/>
            </a:pPr>
            <a:r>
              <a:rPr lang="en-US" altLang="en-US" sz="6000" b="1" dirty="0" smtClean="0">
                <a:latin typeface="Calibri" panose="020F0502020204030204" pitchFamily="34" charset="0"/>
              </a:rPr>
              <a:t>The built-in Expert system will infer the prioritized results?????</a:t>
            </a:r>
          </a:p>
        </p:txBody>
      </p:sp>
      <p:sp>
        <p:nvSpPr>
          <p:cNvPr id="4" name="Flowchart: Magnetic Disk 3"/>
          <p:cNvSpPr/>
          <p:nvPr/>
        </p:nvSpPr>
        <p:spPr>
          <a:xfrm>
            <a:off x="7579693" y="144673"/>
            <a:ext cx="1383666" cy="964479"/>
          </a:xfrm>
          <a:prstGeom prst="flowChartMagneticDisk">
            <a:avLst/>
          </a:prstGeom>
          <a:solidFill>
            <a:srgbClr val="FFC000"/>
          </a:solidFill>
        </p:spPr>
        <p:style>
          <a:lnRef idx="1">
            <a:schemeClr val="dk1"/>
          </a:lnRef>
          <a:fillRef idx="3">
            <a:schemeClr val="dk1"/>
          </a:fillRef>
          <a:effectRef idx="2">
            <a:schemeClr val="dk1"/>
          </a:effectRef>
          <a:fontRef idx="minor">
            <a:schemeClr val="lt1"/>
          </a:fontRef>
        </p:style>
        <p:txBody>
          <a:bodyPr rtlCol="0" anchor="ctr"/>
          <a:lstStyle/>
          <a:p>
            <a:pPr algn="ctr"/>
            <a:r>
              <a:rPr lang="fr-CH" sz="1600" b="1" dirty="0" smtClean="0">
                <a:solidFill>
                  <a:schemeClr val="tx1"/>
                </a:solidFill>
              </a:rPr>
              <a:t>OSCAR/ </a:t>
            </a:r>
            <a:br>
              <a:rPr lang="fr-CH" sz="1600" b="1" dirty="0" smtClean="0">
                <a:solidFill>
                  <a:schemeClr val="tx1"/>
                </a:solidFill>
              </a:rPr>
            </a:br>
            <a:r>
              <a:rPr lang="fr-CH" sz="1600" b="1" dirty="0" err="1" smtClean="0">
                <a:solidFill>
                  <a:schemeClr val="tx1"/>
                </a:solidFill>
              </a:rPr>
              <a:t>Space</a:t>
            </a:r>
            <a:endParaRPr lang="en-US" sz="1600" b="1" dirty="0">
              <a:solidFill>
                <a:schemeClr val="tx1"/>
              </a:solidFill>
            </a:endParaRPr>
          </a:p>
        </p:txBody>
      </p:sp>
    </p:spTree>
    <p:extLst>
      <p:ext uri="{BB962C8B-B14F-4D97-AF65-F5344CB8AC3E}">
        <p14:creationId xmlns:p14="http://schemas.microsoft.com/office/powerpoint/2010/main" val="148080253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4259" y="1251364"/>
            <a:ext cx="1504876" cy="1455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68486" y="57239"/>
            <a:ext cx="8335962" cy="661987"/>
          </a:xfrm>
        </p:spPr>
        <p:txBody>
          <a:bodyPr/>
          <a:lstStyle/>
          <a:p>
            <a:r>
              <a:rPr lang="fr-CH" sz="3600" b="1" dirty="0" smtClean="0"/>
              <a:t>(Part 1) </a:t>
            </a:r>
            <a:r>
              <a:rPr lang="fr-CH" sz="3600" b="1" dirty="0" err="1" smtClean="0"/>
              <a:t>Looking</a:t>
            </a:r>
            <a:r>
              <a:rPr lang="fr-CH" sz="3600" b="1" dirty="0" smtClean="0"/>
              <a:t>-up information</a:t>
            </a:r>
            <a:endParaRPr lang="en-US" sz="3600" b="1" dirty="0"/>
          </a:p>
        </p:txBody>
      </p:sp>
      <p:sp>
        <p:nvSpPr>
          <p:cNvPr id="3" name="Content Placeholder 2"/>
          <p:cNvSpPr>
            <a:spLocks noGrp="1"/>
          </p:cNvSpPr>
          <p:nvPr>
            <p:ph idx="1"/>
          </p:nvPr>
        </p:nvSpPr>
        <p:spPr>
          <a:xfrm>
            <a:off x="4630291" y="762001"/>
            <a:ext cx="3962400" cy="1981199"/>
          </a:xfrm>
          <a:solidFill>
            <a:schemeClr val="accent1">
              <a:lumMod val="20000"/>
              <a:lumOff val="80000"/>
            </a:schemeClr>
          </a:solidFill>
        </p:spPr>
        <p:txBody>
          <a:bodyPr/>
          <a:lstStyle/>
          <a:p>
            <a:r>
              <a:rPr lang="fr-CH" sz="2000" dirty="0" smtClean="0"/>
              <a:t>Name, </a:t>
            </a:r>
            <a:r>
              <a:rPr lang="fr-CH" sz="2000" dirty="0" err="1" smtClean="0"/>
              <a:t>purpose</a:t>
            </a:r>
            <a:endParaRPr lang="fr-CH" sz="2000" dirty="0"/>
          </a:p>
          <a:p>
            <a:r>
              <a:rPr lang="fr-CH" sz="2000" dirty="0" smtClean="0"/>
              <a:t>Mass, power</a:t>
            </a:r>
          </a:p>
          <a:p>
            <a:r>
              <a:rPr lang="fr-CH" sz="2000" dirty="0" err="1" smtClean="0"/>
              <a:t>Orbit</a:t>
            </a:r>
            <a:r>
              <a:rPr lang="fr-CH" sz="2000" dirty="0" smtClean="0"/>
              <a:t>  (type, </a:t>
            </a:r>
            <a:r>
              <a:rPr lang="fr-CH" sz="2000" dirty="0" err="1" smtClean="0"/>
              <a:t>alt</a:t>
            </a:r>
            <a:r>
              <a:rPr lang="fr-CH" sz="2000" dirty="0" smtClean="0"/>
              <a:t>, ECT, longitude)</a:t>
            </a:r>
          </a:p>
          <a:p>
            <a:r>
              <a:rPr lang="fr-CH" sz="2000" dirty="0" err="1" smtClean="0"/>
              <a:t>Launch</a:t>
            </a:r>
            <a:r>
              <a:rPr lang="fr-CH" sz="2000" dirty="0" smtClean="0"/>
              <a:t> date, end date, </a:t>
            </a:r>
            <a:r>
              <a:rPr lang="fr-CH" sz="2000" dirty="0" err="1" smtClean="0"/>
              <a:t>status</a:t>
            </a:r>
            <a:endParaRPr lang="fr-CH" sz="2000" dirty="0" smtClean="0"/>
          </a:p>
          <a:p>
            <a:r>
              <a:rPr lang="fr-CH" sz="2000" dirty="0" smtClean="0"/>
              <a:t>Data </a:t>
            </a:r>
            <a:r>
              <a:rPr lang="fr-CH" sz="2000" dirty="0" err="1" smtClean="0"/>
              <a:t>access</a:t>
            </a:r>
            <a:r>
              <a:rPr lang="fr-CH" sz="2000" dirty="0" smtClean="0"/>
              <a:t>, </a:t>
            </a:r>
            <a:r>
              <a:rPr lang="fr-CH" sz="2000" dirty="0" err="1" smtClean="0"/>
              <a:t>telecom</a:t>
            </a:r>
            <a:r>
              <a:rPr lang="fr-CH" sz="2000" dirty="0" smtClean="0"/>
              <a:t> </a:t>
            </a:r>
            <a:r>
              <a:rPr lang="fr-CH" sz="2000" dirty="0" err="1" smtClean="0"/>
              <a:t>frequencies</a:t>
            </a:r>
            <a:endParaRPr lang="en-US" sz="2000" dirty="0"/>
          </a:p>
        </p:txBody>
      </p:sp>
      <p:sp>
        <p:nvSpPr>
          <p:cNvPr id="6" name="TextBox 5"/>
          <p:cNvSpPr txBox="1"/>
          <p:nvPr/>
        </p:nvSpPr>
        <p:spPr>
          <a:xfrm>
            <a:off x="1810324" y="2286000"/>
            <a:ext cx="1600767" cy="523220"/>
          </a:xfrm>
          <a:prstGeom prst="rect">
            <a:avLst/>
          </a:prstGeom>
          <a:solidFill>
            <a:srgbClr val="CCECFF"/>
          </a:solidFill>
        </p:spPr>
        <p:txBody>
          <a:bodyPr wrap="square" rtlCol="0">
            <a:spAutoFit/>
          </a:bodyPr>
          <a:lstStyle/>
          <a:p>
            <a:pPr algn="ctr" eaLnBrk="1" fontAlgn="auto" hangingPunct="1">
              <a:spcBef>
                <a:spcPts val="0"/>
              </a:spcBef>
              <a:spcAft>
                <a:spcPts val="0"/>
              </a:spcAft>
              <a:buClrTx/>
              <a:buFontTx/>
              <a:buNone/>
            </a:pPr>
            <a:r>
              <a:rPr lang="fr-CH" sz="2800" b="1" dirty="0" smtClean="0">
                <a:solidFill>
                  <a:prstClr val="black"/>
                </a:solidFill>
                <a:latin typeface="Calibri"/>
              </a:rPr>
              <a:t>Satellite</a:t>
            </a:r>
            <a:endParaRPr lang="en-US" sz="2800" b="1" dirty="0">
              <a:solidFill>
                <a:prstClr val="black"/>
              </a:solidFill>
              <a:latin typeface="Calibri"/>
            </a:endParaRPr>
          </a:p>
        </p:txBody>
      </p:sp>
      <p:cxnSp>
        <p:nvCxnSpPr>
          <p:cNvPr id="12" name="Elbow Connector 11"/>
          <p:cNvCxnSpPr/>
          <p:nvPr/>
        </p:nvCxnSpPr>
        <p:spPr>
          <a:xfrm>
            <a:off x="515491" y="1524000"/>
            <a:ext cx="416258" cy="374302"/>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Elbow Connector 13"/>
          <p:cNvCxnSpPr/>
          <p:nvPr/>
        </p:nvCxnSpPr>
        <p:spPr>
          <a:xfrm>
            <a:off x="1394633" y="2133600"/>
            <a:ext cx="416258" cy="374302"/>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931749" y="1748135"/>
            <a:ext cx="1752600" cy="461665"/>
          </a:xfrm>
          <a:prstGeom prst="rect">
            <a:avLst/>
          </a:prstGeom>
          <a:solidFill>
            <a:schemeClr val="tx2">
              <a:lumMod val="40000"/>
              <a:lumOff val="60000"/>
            </a:schemeClr>
          </a:solidFill>
        </p:spPr>
        <p:txBody>
          <a:bodyPr wrap="square" rtlCol="0">
            <a:spAutoFit/>
          </a:bodyPr>
          <a:lstStyle/>
          <a:p>
            <a:pPr algn="ctr" eaLnBrk="1" fontAlgn="auto" hangingPunct="1">
              <a:spcBef>
                <a:spcPts val="0"/>
              </a:spcBef>
              <a:spcAft>
                <a:spcPts val="0"/>
              </a:spcAft>
              <a:buClrTx/>
              <a:buFontTx/>
              <a:buNone/>
            </a:pPr>
            <a:r>
              <a:rPr lang="fr-CH" sz="2400" b="1" dirty="0" smtClean="0">
                <a:solidFill>
                  <a:prstClr val="black"/>
                </a:solidFill>
                <a:latin typeface="Calibri"/>
              </a:rPr>
              <a:t>Programme</a:t>
            </a:r>
            <a:endParaRPr lang="en-US" sz="2400" b="1" dirty="0">
              <a:solidFill>
                <a:prstClr val="black"/>
              </a:solidFill>
              <a:latin typeface="Calibri"/>
            </a:endParaRPr>
          </a:p>
        </p:txBody>
      </p:sp>
      <p:sp>
        <p:nvSpPr>
          <p:cNvPr id="8" name="TextBox 7"/>
          <p:cNvSpPr txBox="1"/>
          <p:nvPr/>
        </p:nvSpPr>
        <p:spPr>
          <a:xfrm>
            <a:off x="210691" y="1143000"/>
            <a:ext cx="1752600" cy="523220"/>
          </a:xfrm>
          <a:prstGeom prst="rect">
            <a:avLst/>
          </a:prstGeom>
          <a:solidFill>
            <a:schemeClr val="tx2">
              <a:lumMod val="60000"/>
              <a:lumOff val="40000"/>
            </a:schemeClr>
          </a:solidFill>
        </p:spPr>
        <p:txBody>
          <a:bodyPr wrap="square" rtlCol="0">
            <a:spAutoFit/>
          </a:bodyPr>
          <a:lstStyle/>
          <a:p>
            <a:pPr algn="ctr" eaLnBrk="1" fontAlgn="auto" hangingPunct="1">
              <a:spcBef>
                <a:spcPts val="0"/>
              </a:spcBef>
              <a:spcAft>
                <a:spcPts val="0"/>
              </a:spcAft>
              <a:buClrTx/>
              <a:buFontTx/>
              <a:buNone/>
            </a:pPr>
            <a:r>
              <a:rPr lang="fr-CH" sz="2800" b="1" dirty="0" smtClean="0">
                <a:solidFill>
                  <a:srgbClr val="FFFF00"/>
                </a:solidFill>
                <a:latin typeface="Calibri"/>
              </a:rPr>
              <a:t>Agency</a:t>
            </a:r>
            <a:endParaRPr lang="en-US" b="1" dirty="0">
              <a:solidFill>
                <a:srgbClr val="FFFF00"/>
              </a:solidFill>
              <a:latin typeface="Calibri"/>
            </a:endParaRPr>
          </a:p>
        </p:txBody>
      </p:sp>
      <p:sp>
        <p:nvSpPr>
          <p:cNvPr id="13" name="TextBox 12"/>
          <p:cNvSpPr txBox="1"/>
          <p:nvPr/>
        </p:nvSpPr>
        <p:spPr>
          <a:xfrm>
            <a:off x="1810891" y="3962399"/>
            <a:ext cx="2222376" cy="523220"/>
          </a:xfrm>
          <a:prstGeom prst="rect">
            <a:avLst/>
          </a:prstGeom>
          <a:solidFill>
            <a:schemeClr val="accent2">
              <a:lumMod val="40000"/>
              <a:lumOff val="60000"/>
            </a:schemeClr>
          </a:solidFill>
        </p:spPr>
        <p:txBody>
          <a:bodyPr wrap="square" rtlCol="0">
            <a:spAutoFit/>
          </a:bodyPr>
          <a:lstStyle/>
          <a:p>
            <a:pPr algn="ctr" eaLnBrk="1" fontAlgn="auto" hangingPunct="1">
              <a:spcBef>
                <a:spcPts val="0"/>
              </a:spcBef>
              <a:spcAft>
                <a:spcPts val="0"/>
              </a:spcAft>
              <a:buClrTx/>
              <a:buFontTx/>
              <a:buNone/>
            </a:pPr>
            <a:r>
              <a:rPr lang="fr-CH" sz="2800" b="1" dirty="0" smtClean="0">
                <a:solidFill>
                  <a:prstClr val="black"/>
                </a:solidFill>
                <a:latin typeface="Calibri"/>
              </a:rPr>
              <a:t>Instruments</a:t>
            </a:r>
            <a:endParaRPr lang="en-US" sz="2800" b="1" dirty="0">
              <a:solidFill>
                <a:prstClr val="black"/>
              </a:solidFill>
              <a:latin typeface="Calibri"/>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1091" y="4431336"/>
            <a:ext cx="811213" cy="71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Content Placeholder 2"/>
          <p:cNvSpPr txBox="1">
            <a:spLocks/>
          </p:cNvSpPr>
          <p:nvPr/>
        </p:nvSpPr>
        <p:spPr bwMode="auto">
          <a:xfrm>
            <a:off x="4630291" y="4038599"/>
            <a:ext cx="3810000" cy="2362201"/>
          </a:xfrm>
          <a:prstGeom prst="rect">
            <a:avLst/>
          </a:prstGeom>
          <a:solidFill>
            <a:schemeClr val="accent1">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Tx/>
            </a:pPr>
            <a:r>
              <a:rPr lang="fr-CH" sz="2000" dirty="0" smtClean="0">
                <a:solidFill>
                  <a:prstClr val="black"/>
                </a:solidFill>
              </a:rPr>
              <a:t>Name, </a:t>
            </a:r>
            <a:r>
              <a:rPr lang="fr-CH" sz="2000" dirty="0" err="1" smtClean="0">
                <a:solidFill>
                  <a:prstClr val="black"/>
                </a:solidFill>
              </a:rPr>
              <a:t>purpose</a:t>
            </a:r>
            <a:endParaRPr lang="fr-CH" sz="2000" dirty="0">
              <a:solidFill>
                <a:prstClr val="black"/>
              </a:solidFill>
            </a:endParaRPr>
          </a:p>
          <a:p>
            <a:pPr>
              <a:buClrTx/>
            </a:pPr>
            <a:r>
              <a:rPr lang="fr-CH" sz="2000" dirty="0" smtClean="0">
                <a:solidFill>
                  <a:prstClr val="black"/>
                </a:solidFill>
              </a:rPr>
              <a:t>Mass, power</a:t>
            </a:r>
          </a:p>
          <a:p>
            <a:pPr>
              <a:buClrTx/>
            </a:pPr>
            <a:r>
              <a:rPr lang="fr-CH" sz="2000" dirty="0" smtClean="0">
                <a:solidFill>
                  <a:prstClr val="black"/>
                </a:solidFill>
              </a:rPr>
              <a:t>Type, description, scan mode</a:t>
            </a:r>
          </a:p>
          <a:p>
            <a:pPr>
              <a:buClrTx/>
            </a:pPr>
            <a:r>
              <a:rPr lang="fr-CH" sz="2000" dirty="0" err="1" smtClean="0">
                <a:solidFill>
                  <a:prstClr val="black"/>
                </a:solidFill>
              </a:rPr>
              <a:t>Resolution</a:t>
            </a:r>
            <a:r>
              <a:rPr lang="fr-CH" sz="2000" dirty="0" smtClean="0">
                <a:solidFill>
                  <a:prstClr val="black"/>
                </a:solidFill>
              </a:rPr>
              <a:t>, FOV,  </a:t>
            </a:r>
            <a:r>
              <a:rPr lang="fr-CH" sz="2000" dirty="0" err="1" smtClean="0">
                <a:solidFill>
                  <a:prstClr val="black"/>
                </a:solidFill>
              </a:rPr>
              <a:t>coverage</a:t>
            </a:r>
            <a:endParaRPr lang="fr-CH" sz="2000" dirty="0" smtClean="0">
              <a:solidFill>
                <a:prstClr val="black"/>
              </a:solidFill>
            </a:endParaRPr>
          </a:p>
          <a:p>
            <a:pPr>
              <a:buClrTx/>
            </a:pPr>
            <a:r>
              <a:rPr lang="fr-CH" sz="2000" dirty="0" err="1" smtClean="0">
                <a:solidFill>
                  <a:prstClr val="black"/>
                </a:solidFill>
              </a:rPr>
              <a:t>Status</a:t>
            </a:r>
            <a:endParaRPr lang="fr-CH" sz="2000" dirty="0" smtClean="0">
              <a:solidFill>
                <a:prstClr val="black"/>
              </a:solidFill>
            </a:endParaRPr>
          </a:p>
          <a:p>
            <a:pPr>
              <a:buClrTx/>
            </a:pPr>
            <a:r>
              <a:rPr lang="fr-CH" sz="2000" dirty="0" smtClean="0">
                <a:solidFill>
                  <a:prstClr val="black"/>
                </a:solidFill>
              </a:rPr>
              <a:t>Spectral </a:t>
            </a:r>
            <a:r>
              <a:rPr lang="fr-CH" sz="2000" dirty="0" err="1" smtClean="0">
                <a:solidFill>
                  <a:prstClr val="black"/>
                </a:solidFill>
              </a:rPr>
              <a:t>characteristics</a:t>
            </a:r>
            <a:endParaRPr lang="en-US" sz="2000" dirty="0">
              <a:solidFill>
                <a:prstClr val="black"/>
              </a:solidFill>
            </a:endParaRPr>
          </a:p>
        </p:txBody>
      </p:sp>
      <p:grpSp>
        <p:nvGrpSpPr>
          <p:cNvPr id="35" name="Group 34"/>
          <p:cNvGrpSpPr/>
          <p:nvPr/>
        </p:nvGrpSpPr>
        <p:grpSpPr>
          <a:xfrm>
            <a:off x="2420491" y="2809220"/>
            <a:ext cx="2743200" cy="1153179"/>
            <a:chOff x="2743200" y="2809220"/>
            <a:chExt cx="2743200" cy="1153179"/>
          </a:xfrm>
        </p:grpSpPr>
        <p:sp>
          <p:nvSpPr>
            <p:cNvPr id="33" name="Up-Down Arrow 32"/>
            <p:cNvSpPr/>
            <p:nvPr/>
          </p:nvSpPr>
          <p:spPr>
            <a:xfrm>
              <a:off x="3124200" y="2809220"/>
              <a:ext cx="262768" cy="1153179"/>
            </a:xfrm>
            <a:prstGeom prst="upDownArrow">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prstClr val="white"/>
                </a:solidFill>
              </a:endParaRPr>
            </a:p>
          </p:txBody>
        </p:sp>
        <p:sp>
          <p:nvSpPr>
            <p:cNvPr id="21" name="TextBox 20"/>
            <p:cNvSpPr txBox="1"/>
            <p:nvPr/>
          </p:nvSpPr>
          <p:spPr>
            <a:xfrm>
              <a:off x="2743200" y="3134380"/>
              <a:ext cx="2743200" cy="523220"/>
            </a:xfrm>
            <a:prstGeom prst="rect">
              <a:avLst/>
            </a:prstGeom>
            <a:solidFill>
              <a:schemeClr val="accent4">
                <a:lumMod val="40000"/>
                <a:lumOff val="60000"/>
              </a:schemeClr>
            </a:solidFill>
          </p:spPr>
          <p:txBody>
            <a:bodyPr wrap="square" rtlCol="0">
              <a:spAutoFit/>
            </a:bodyPr>
            <a:lstStyle/>
            <a:p>
              <a:pPr algn="ctr" eaLnBrk="1" fontAlgn="auto" hangingPunct="1">
                <a:spcBef>
                  <a:spcPts val="0"/>
                </a:spcBef>
                <a:spcAft>
                  <a:spcPts val="0"/>
                </a:spcAft>
                <a:buClrTx/>
                <a:buFontTx/>
                <a:buNone/>
              </a:pPr>
              <a:r>
                <a:rPr lang="fr-CH" sz="2800" b="1" dirty="0" err="1" smtClean="0">
                  <a:solidFill>
                    <a:prstClr val="black"/>
                  </a:solidFill>
                  <a:latin typeface="Calibri"/>
                </a:rPr>
                <a:t>Payload</a:t>
              </a:r>
              <a:r>
                <a:rPr lang="fr-CH" sz="2800" b="1" dirty="0" smtClean="0">
                  <a:solidFill>
                    <a:prstClr val="black"/>
                  </a:solidFill>
                  <a:latin typeface="Calibri"/>
                </a:rPr>
                <a:t> </a:t>
              </a:r>
              <a:r>
                <a:rPr lang="fr-CH" sz="2800" b="1" dirty="0" err="1" smtClean="0">
                  <a:solidFill>
                    <a:prstClr val="black"/>
                  </a:solidFill>
                  <a:latin typeface="Calibri"/>
                </a:rPr>
                <a:t>status</a:t>
              </a:r>
              <a:endParaRPr lang="en-US" sz="2800" b="1" dirty="0">
                <a:solidFill>
                  <a:prstClr val="black"/>
                </a:solidFill>
                <a:latin typeface="Calibri"/>
              </a:endParaRPr>
            </a:p>
          </p:txBody>
        </p:sp>
      </p:grpSp>
      <p:sp>
        <p:nvSpPr>
          <p:cNvPr id="34" name="Content Placeholder 2"/>
          <p:cNvSpPr txBox="1">
            <a:spLocks/>
          </p:cNvSpPr>
          <p:nvPr/>
        </p:nvSpPr>
        <p:spPr bwMode="auto">
          <a:xfrm>
            <a:off x="5278560" y="2885420"/>
            <a:ext cx="3314131" cy="848380"/>
          </a:xfrm>
          <a:prstGeom prst="rect">
            <a:avLst/>
          </a:prstGeom>
          <a:solidFill>
            <a:schemeClr val="accent1">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Tx/>
            </a:pPr>
            <a:r>
              <a:rPr lang="fr-CH" sz="2000" dirty="0" smtClean="0">
                <a:solidFill>
                  <a:prstClr val="black"/>
                </a:solidFill>
              </a:rPr>
              <a:t>Instrument </a:t>
            </a:r>
            <a:r>
              <a:rPr lang="fr-CH" sz="2000" dirty="0" err="1" smtClean="0">
                <a:solidFill>
                  <a:prstClr val="black"/>
                </a:solidFill>
              </a:rPr>
              <a:t>status</a:t>
            </a:r>
            <a:r>
              <a:rPr lang="fr-CH" sz="2000" dirty="0" smtClean="0">
                <a:solidFill>
                  <a:prstClr val="black"/>
                </a:solidFill>
              </a:rPr>
              <a:t>, dates</a:t>
            </a:r>
          </a:p>
          <a:p>
            <a:pPr>
              <a:buClrTx/>
            </a:pPr>
            <a:r>
              <a:rPr lang="fr-CH" sz="2000" dirty="0" smtClean="0">
                <a:solidFill>
                  <a:prstClr val="black"/>
                </a:solidFill>
              </a:rPr>
              <a:t>Link to calibration </a:t>
            </a:r>
            <a:r>
              <a:rPr lang="fr-CH" sz="2000" dirty="0" err="1" smtClean="0">
                <a:solidFill>
                  <a:prstClr val="black"/>
                </a:solidFill>
              </a:rPr>
              <a:t>events</a:t>
            </a:r>
            <a:endParaRPr lang="fr-CH" sz="2000" dirty="0" smtClean="0">
              <a:solidFill>
                <a:prstClr val="black"/>
              </a:solidFill>
            </a:endParaRPr>
          </a:p>
        </p:txBody>
      </p:sp>
    </p:spTree>
    <p:extLst>
      <p:ext uri="{BB962C8B-B14F-4D97-AF65-F5344CB8AC3E}">
        <p14:creationId xmlns:p14="http://schemas.microsoft.com/office/powerpoint/2010/main" val="18832533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0"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4195" y="1235023"/>
            <a:ext cx="8959556" cy="4743745"/>
          </a:xfrm>
        </p:spPr>
      </p:pic>
      <p:sp>
        <p:nvSpPr>
          <p:cNvPr id="3" name="Right Arrow 2"/>
          <p:cNvSpPr/>
          <p:nvPr/>
        </p:nvSpPr>
        <p:spPr>
          <a:xfrm rot="4018616">
            <a:off x="84181" y="1298028"/>
            <a:ext cx="1292773" cy="589533"/>
          </a:xfrm>
          <a:prstGeom prst="righ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テキスト ボックス 4"/>
          <p:cNvSpPr txBox="1"/>
          <p:nvPr/>
        </p:nvSpPr>
        <p:spPr>
          <a:xfrm>
            <a:off x="2640805" y="71886"/>
            <a:ext cx="4292912" cy="461665"/>
          </a:xfrm>
          <a:prstGeom prst="rect">
            <a:avLst/>
          </a:prstGeom>
          <a:noFill/>
        </p:spPr>
        <p:txBody>
          <a:bodyPr wrap="none" rtlCol="0">
            <a:spAutoFit/>
          </a:bodyPr>
          <a:lstStyle/>
          <a:p>
            <a:pPr algn="ctr"/>
            <a:r>
              <a:rPr lang="fr-CH" altLang="ja-JP" sz="2400" b="1" dirty="0"/>
              <a:t>Looking-up </a:t>
            </a:r>
            <a:r>
              <a:rPr lang="en-US" altLang="ja-JP" sz="2400" b="1" dirty="0" smtClean="0"/>
              <a:t>Satellite</a:t>
            </a:r>
            <a:r>
              <a:rPr lang="ja-JP" altLang="en-US" sz="2400" b="1" dirty="0" smtClean="0"/>
              <a:t> </a:t>
            </a:r>
            <a:r>
              <a:rPr lang="en-US" altLang="ja-JP" sz="2400" b="1" dirty="0" err="1" smtClean="0"/>
              <a:t>Programme</a:t>
            </a:r>
            <a:endParaRPr kumimoji="1" lang="ja-JP" altLang="en-US" sz="2400" b="1" dirty="0"/>
          </a:p>
        </p:txBody>
      </p:sp>
      <p:sp>
        <p:nvSpPr>
          <p:cNvPr id="7" name="テキスト ボックス 6"/>
          <p:cNvSpPr txBox="1"/>
          <p:nvPr/>
        </p:nvSpPr>
        <p:spPr>
          <a:xfrm>
            <a:off x="444581" y="748284"/>
            <a:ext cx="8299262" cy="461665"/>
          </a:xfrm>
          <a:prstGeom prst="rect">
            <a:avLst/>
          </a:prstGeom>
          <a:noFill/>
        </p:spPr>
        <p:txBody>
          <a:bodyPr wrap="square" rtlCol="0">
            <a:spAutoFit/>
          </a:bodyPr>
          <a:lstStyle/>
          <a:p>
            <a:pPr algn="ctr"/>
            <a:r>
              <a:rPr kumimoji="1" lang="en-US" altLang="ja-JP" sz="2400" b="1" dirty="0"/>
              <a:t>s</a:t>
            </a:r>
            <a:r>
              <a:rPr kumimoji="1" lang="en-US" altLang="ja-JP" sz="2400" b="1" dirty="0" smtClean="0"/>
              <a:t>electing “</a:t>
            </a:r>
            <a:r>
              <a:rPr kumimoji="1" lang="en-US" altLang="ja-JP" sz="2400" b="1" dirty="0" err="1" smtClean="0"/>
              <a:t>Programmes</a:t>
            </a:r>
            <a:r>
              <a:rPr kumimoji="1" lang="en-US" altLang="ja-JP" sz="2400" b="1" dirty="0" smtClean="0"/>
              <a:t>” </a:t>
            </a:r>
            <a:r>
              <a:rPr kumimoji="1" lang="en-US" altLang="ja-JP" sz="2400" b="1" dirty="0"/>
              <a:t>from Top Page of the OSCAR/</a:t>
            </a:r>
            <a:r>
              <a:rPr kumimoji="1" lang="en-US" altLang="ja-JP" sz="2400" b="1" dirty="0" smtClean="0"/>
              <a:t>Space</a:t>
            </a:r>
            <a:endParaRPr kumimoji="1" lang="ja-JP" altLang="en-US" sz="2400" b="1" dirty="0"/>
          </a:p>
        </p:txBody>
      </p:sp>
    </p:spTree>
    <p:extLst>
      <p:ext uri="{BB962C8B-B14F-4D97-AF65-F5344CB8AC3E}">
        <p14:creationId xmlns:p14="http://schemas.microsoft.com/office/powerpoint/2010/main" val="7061321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63236" y="5275274"/>
            <a:ext cx="1102289" cy="369332"/>
          </a:xfrm>
          <a:prstGeom prst="rect">
            <a:avLst/>
          </a:prstGeom>
          <a:noFill/>
        </p:spPr>
        <p:txBody>
          <a:bodyPr wrap="none" rtlCol="0">
            <a:spAutoFit/>
          </a:bodyPr>
          <a:lstStyle/>
          <a:p>
            <a:r>
              <a:rPr lang="fr-CH" dirty="0" smtClean="0">
                <a:solidFill>
                  <a:srgbClr val="FF0000"/>
                </a:solidFill>
              </a:rPr>
              <a:t>Total</a:t>
            </a:r>
            <a:r>
              <a:rPr lang="fr-CH" dirty="0" smtClean="0"/>
              <a:t>: 236</a:t>
            </a:r>
            <a:endParaRPr lang="en-US" dirty="0"/>
          </a:p>
        </p:txBody>
      </p:sp>
      <p:sp>
        <p:nvSpPr>
          <p:cNvPr id="2" name="Title 1"/>
          <p:cNvSpPr>
            <a:spLocks noGrp="1"/>
          </p:cNvSpPr>
          <p:nvPr>
            <p:ph type="title"/>
          </p:nvPr>
        </p:nvSpPr>
        <p:spPr>
          <a:xfrm>
            <a:off x="457200" y="507715"/>
            <a:ext cx="8229600" cy="833557"/>
          </a:xfrm>
        </p:spPr>
        <p:txBody>
          <a:bodyPr>
            <a:normAutofit fontScale="90000"/>
          </a:bodyPr>
          <a:lstStyle/>
          <a:p>
            <a:r>
              <a:rPr lang="fr-CH" dirty="0" smtClean="0"/>
              <a:t>Satellite Programmes</a:t>
            </a:r>
            <a:br>
              <a:rPr lang="fr-CH" dirty="0" smtClean="0"/>
            </a:b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8521" y="1412988"/>
            <a:ext cx="8920164" cy="3625189"/>
          </a:xfrm>
        </p:spPr>
      </p:pic>
      <p:sp>
        <p:nvSpPr>
          <p:cNvPr id="5" name="TextBox 4"/>
          <p:cNvSpPr txBox="1"/>
          <p:nvPr/>
        </p:nvSpPr>
        <p:spPr>
          <a:xfrm>
            <a:off x="2039807" y="5644606"/>
            <a:ext cx="6968877" cy="461665"/>
          </a:xfrm>
          <a:prstGeom prst="rect">
            <a:avLst/>
          </a:prstGeom>
          <a:solidFill>
            <a:srgbClr val="FFC000"/>
          </a:solidFill>
        </p:spPr>
        <p:txBody>
          <a:bodyPr wrap="square" rtlCol="0">
            <a:spAutoFit/>
          </a:bodyPr>
          <a:lstStyle/>
          <a:p>
            <a:r>
              <a:rPr lang="fr-CH" sz="2400" dirty="0" err="1" smtClean="0"/>
              <a:t>Example</a:t>
            </a:r>
            <a:r>
              <a:rPr lang="fr-CH" sz="2400" dirty="0" smtClean="0"/>
              <a:t> </a:t>
            </a:r>
            <a:r>
              <a:rPr lang="fr-CH" sz="2400" dirty="0" err="1" smtClean="0"/>
              <a:t>Filter</a:t>
            </a:r>
            <a:r>
              <a:rPr lang="fr-CH" sz="2400" dirty="0" smtClean="0"/>
              <a:t>: </a:t>
            </a:r>
            <a:r>
              <a:rPr lang="fr-CH" sz="2400" dirty="0"/>
              <a:t>ISRO, </a:t>
            </a:r>
            <a:r>
              <a:rPr lang="fr-CH" sz="2400" dirty="0" err="1"/>
              <a:t>currently</a:t>
            </a:r>
            <a:r>
              <a:rPr lang="fr-CH" sz="2400" dirty="0"/>
              <a:t> active programmes</a:t>
            </a:r>
            <a:endParaRPr lang="en-US" sz="2400" dirty="0"/>
          </a:p>
        </p:txBody>
      </p:sp>
      <p:cxnSp>
        <p:nvCxnSpPr>
          <p:cNvPr id="7" name="Straight Arrow Connector 6"/>
          <p:cNvCxnSpPr/>
          <p:nvPr/>
        </p:nvCxnSpPr>
        <p:spPr>
          <a:xfrm flipV="1">
            <a:off x="3615560" y="3372607"/>
            <a:ext cx="1723292" cy="2162908"/>
          </a:xfrm>
          <a:prstGeom prst="straightConnector1">
            <a:avLst/>
          </a:prstGeom>
          <a:ln w="57150">
            <a:solidFill>
              <a:srgbClr val="FFC000"/>
            </a:solidFill>
            <a:tailEnd type="arrow"/>
          </a:ln>
        </p:spPr>
        <p:style>
          <a:lnRef idx="2">
            <a:schemeClr val="accent1"/>
          </a:lnRef>
          <a:fillRef idx="0">
            <a:schemeClr val="accent1"/>
          </a:fillRef>
          <a:effectRef idx="1">
            <a:schemeClr val="accent1"/>
          </a:effectRef>
          <a:fontRef idx="minor">
            <a:schemeClr val="tx1"/>
          </a:fontRef>
        </p:style>
      </p:cxnSp>
      <p:sp>
        <p:nvSpPr>
          <p:cNvPr id="9" name="Oval 8"/>
          <p:cNvSpPr/>
          <p:nvPr/>
        </p:nvSpPr>
        <p:spPr>
          <a:xfrm>
            <a:off x="5378821" y="2456329"/>
            <a:ext cx="1111626" cy="609600"/>
          </a:xfrm>
          <a:prstGeom prst="ellipse">
            <a:avLst/>
          </a:prstGeom>
          <a:noFill/>
          <a:ln w="5715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Arrow 7"/>
          <p:cNvSpPr/>
          <p:nvPr/>
        </p:nvSpPr>
        <p:spPr>
          <a:xfrm rot="4018616">
            <a:off x="7294176" y="1298028"/>
            <a:ext cx="1292773" cy="589533"/>
          </a:xfrm>
          <a:prstGeom prst="righ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5226431" y="3544119"/>
            <a:ext cx="1111626" cy="609600"/>
          </a:xfrm>
          <a:prstGeom prst="ellipse">
            <a:avLst/>
          </a:prstGeom>
          <a:noFill/>
          <a:ln w="5715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6034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7715"/>
            <a:ext cx="8229600" cy="833557"/>
          </a:xfrm>
        </p:spPr>
        <p:txBody>
          <a:bodyPr>
            <a:normAutofit fontScale="90000"/>
          </a:bodyPr>
          <a:lstStyle/>
          <a:p>
            <a:r>
              <a:rPr lang="fr-CH" dirty="0" smtClean="0"/>
              <a:t>Satellite Programmes:</a:t>
            </a:r>
            <a:br>
              <a:rPr lang="fr-CH" dirty="0" smtClean="0"/>
            </a:br>
            <a:r>
              <a:rPr lang="fr-CH" dirty="0" smtClean="0"/>
              <a:t>ISRO, active programmes </a:t>
            </a:r>
            <a:br>
              <a:rPr lang="fr-CH" dirty="0" smtClean="0"/>
            </a:br>
            <a:endParaRPr lang="en-US" dirty="0"/>
          </a:p>
        </p:txBody>
      </p:sp>
      <p:sp>
        <p:nvSpPr>
          <p:cNvPr id="5" name="TextBox 4"/>
          <p:cNvSpPr txBox="1"/>
          <p:nvPr/>
        </p:nvSpPr>
        <p:spPr>
          <a:xfrm>
            <a:off x="2039807" y="5644606"/>
            <a:ext cx="4067601" cy="461665"/>
          </a:xfrm>
          <a:prstGeom prst="rect">
            <a:avLst/>
          </a:prstGeom>
          <a:solidFill>
            <a:srgbClr val="FFC000"/>
          </a:solidFill>
        </p:spPr>
        <p:txBody>
          <a:bodyPr wrap="square" rtlCol="0">
            <a:spAutoFit/>
          </a:bodyPr>
          <a:lstStyle/>
          <a:p>
            <a:r>
              <a:rPr lang="fr-CH" sz="2400" dirty="0" err="1" smtClean="0"/>
              <a:t>Example</a:t>
            </a:r>
            <a:r>
              <a:rPr lang="fr-CH" sz="2400" dirty="0" smtClean="0"/>
              <a:t> Satellites: INSAT-3DR</a:t>
            </a:r>
            <a:endParaRPr lang="en-US" sz="240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77" y="1341272"/>
            <a:ext cx="9087696" cy="3858259"/>
          </a:xfrm>
          <a:prstGeom prst="rect">
            <a:avLst/>
          </a:prstGeom>
        </p:spPr>
      </p:pic>
      <p:sp>
        <p:nvSpPr>
          <p:cNvPr id="9" name="Oval 8"/>
          <p:cNvSpPr/>
          <p:nvPr/>
        </p:nvSpPr>
        <p:spPr>
          <a:xfrm>
            <a:off x="4995782" y="3197954"/>
            <a:ext cx="1111626" cy="609600"/>
          </a:xfrm>
          <a:prstGeom prst="ellipse">
            <a:avLst/>
          </a:prstGeom>
          <a:noFill/>
          <a:ln w="5715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V="1">
            <a:off x="3089934" y="3807554"/>
            <a:ext cx="1905848" cy="1837052"/>
          </a:xfrm>
          <a:prstGeom prst="straightConnector1">
            <a:avLst/>
          </a:prstGeom>
          <a:ln w="57150">
            <a:solidFill>
              <a:srgbClr val="FFC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680299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32"/>
            <a:ext cx="8229600" cy="769399"/>
          </a:xfrm>
        </p:spPr>
        <p:txBody>
          <a:bodyPr/>
          <a:lstStyle/>
          <a:p>
            <a:r>
              <a:rPr lang="fr-CH" dirty="0" smtClean="0"/>
              <a:t>Satellite: INSAT-3DR</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1715" y="1044037"/>
            <a:ext cx="9004139" cy="5285038"/>
          </a:xfrm>
        </p:spPr>
      </p:pic>
      <p:sp>
        <p:nvSpPr>
          <p:cNvPr id="5" name="Oval 4"/>
          <p:cNvSpPr/>
          <p:nvPr/>
        </p:nvSpPr>
        <p:spPr>
          <a:xfrm>
            <a:off x="1079389" y="5719475"/>
            <a:ext cx="1111626" cy="609600"/>
          </a:xfrm>
          <a:prstGeom prst="ellipse">
            <a:avLst/>
          </a:prstGeom>
          <a:noFill/>
          <a:ln w="5715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271658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51484" cy="567526"/>
          </a:xfrm>
        </p:spPr>
        <p:txBody>
          <a:bodyPr>
            <a:normAutofit fontScale="90000"/>
          </a:bodyPr>
          <a:lstStyle/>
          <a:p>
            <a:r>
              <a:rPr lang="fr-CH" altLang="ja-JP" sz="3600" b="1" dirty="0"/>
              <a:t>Looking-up </a:t>
            </a:r>
            <a:r>
              <a:rPr lang="fr-CH" sz="3600" dirty="0" smtClean="0"/>
              <a:t>Payload status</a:t>
            </a:r>
            <a:r>
              <a:rPr lang="fr-CH" sz="3600" dirty="0"/>
              <a:t> </a:t>
            </a:r>
            <a:r>
              <a:rPr lang="fr-CH" sz="3600" dirty="0" smtClean="0"/>
              <a:t>(</a:t>
            </a:r>
            <a:r>
              <a:rPr lang="fr-CH" sz="3600" dirty="0"/>
              <a:t>e</a:t>
            </a:r>
            <a:r>
              <a:rPr lang="fr-CH" sz="3600" dirty="0" smtClean="0"/>
              <a:t>xample: Metop-A)</a:t>
            </a:r>
            <a:endParaRPr lang="en-US" sz="36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6285" y="1944109"/>
            <a:ext cx="8031428" cy="3229673"/>
          </a:xfrm>
        </p:spPr>
      </p:pic>
      <p:sp>
        <p:nvSpPr>
          <p:cNvPr id="5" name="Rectangle 4"/>
          <p:cNvSpPr/>
          <p:nvPr/>
        </p:nvSpPr>
        <p:spPr>
          <a:xfrm>
            <a:off x="7315200" y="1944109"/>
            <a:ext cx="1371600" cy="1907455"/>
          </a:xfrm>
          <a:prstGeom prst="rect">
            <a:avLst/>
          </a:prstGeom>
          <a:noFill/>
          <a:ln w="5715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V="1">
            <a:off x="5362080" y="2871961"/>
            <a:ext cx="1723292" cy="2836112"/>
          </a:xfrm>
          <a:prstGeom prst="straightConnector1">
            <a:avLst/>
          </a:prstGeom>
          <a:ln w="57150">
            <a:solidFill>
              <a:srgbClr val="FFC00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690255" y="5644606"/>
            <a:ext cx="7318429" cy="830997"/>
          </a:xfrm>
          <a:prstGeom prst="rect">
            <a:avLst/>
          </a:prstGeom>
          <a:solidFill>
            <a:srgbClr val="FFC000"/>
          </a:solidFill>
        </p:spPr>
        <p:txBody>
          <a:bodyPr wrap="square" rtlCol="0">
            <a:spAutoFit/>
          </a:bodyPr>
          <a:lstStyle/>
          <a:p>
            <a:r>
              <a:rPr lang="fr-CH" sz="2400" dirty="0" err="1" smtClean="0"/>
              <a:t>Search</a:t>
            </a:r>
            <a:r>
              <a:rPr lang="fr-CH" sz="2400" dirty="0" smtClean="0"/>
              <a:t>: </a:t>
            </a:r>
            <a:r>
              <a:rPr lang="fr-CH" sz="2400" dirty="0" err="1" smtClean="0"/>
              <a:t>Metop</a:t>
            </a:r>
            <a:r>
              <a:rPr lang="fr-CH" sz="2400" dirty="0" smtClean="0"/>
              <a:t>  </a:t>
            </a:r>
          </a:p>
          <a:p>
            <a:r>
              <a:rPr lang="fr-CH" sz="2400" dirty="0" smtClean="0"/>
              <a:t>(</a:t>
            </a:r>
            <a:r>
              <a:rPr lang="fr-CH" sz="2400" dirty="0" err="1" smtClean="0"/>
              <a:t>automatic</a:t>
            </a:r>
            <a:r>
              <a:rPr lang="fr-CH" sz="2400" dirty="0" smtClean="0"/>
              <a:t> </a:t>
            </a:r>
            <a:r>
              <a:rPr lang="fr-CH" sz="2400" dirty="0" err="1" smtClean="0"/>
              <a:t>dropdown</a:t>
            </a:r>
            <a:r>
              <a:rPr lang="fr-CH" sz="2400" dirty="0" smtClean="0"/>
              <a:t> menu </a:t>
            </a:r>
            <a:r>
              <a:rPr lang="fr-CH" sz="2400" dirty="0" err="1" smtClean="0"/>
              <a:t>after</a:t>
            </a:r>
            <a:r>
              <a:rPr lang="fr-CH" sz="2400" dirty="0" smtClean="0"/>
              <a:t> 2 </a:t>
            </a:r>
            <a:r>
              <a:rPr lang="fr-CH" sz="2400" dirty="0" err="1" smtClean="0"/>
              <a:t>typed</a:t>
            </a:r>
            <a:r>
              <a:rPr lang="fr-CH" sz="2400" dirty="0" smtClean="0"/>
              <a:t> </a:t>
            </a:r>
            <a:r>
              <a:rPr lang="fr-CH" sz="2400" dirty="0" err="1" smtClean="0"/>
              <a:t>letters</a:t>
            </a:r>
            <a:r>
              <a:rPr lang="fr-CH" sz="2400" dirty="0" smtClean="0"/>
              <a:t>)</a:t>
            </a:r>
            <a:endParaRPr lang="en-US" sz="2400" dirty="0"/>
          </a:p>
        </p:txBody>
      </p:sp>
      <p:sp>
        <p:nvSpPr>
          <p:cNvPr id="7" name="Oval 6"/>
          <p:cNvSpPr/>
          <p:nvPr/>
        </p:nvSpPr>
        <p:spPr>
          <a:xfrm>
            <a:off x="7085372" y="2262533"/>
            <a:ext cx="1111626" cy="228419"/>
          </a:xfrm>
          <a:prstGeom prst="ellipse">
            <a:avLst/>
          </a:prstGeom>
          <a:noFill/>
          <a:ln w="5715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Arrow 6"/>
          <p:cNvSpPr/>
          <p:nvPr/>
        </p:nvSpPr>
        <p:spPr>
          <a:xfrm rot="4018616">
            <a:off x="-90102" y="1257582"/>
            <a:ext cx="1292773" cy="589533"/>
          </a:xfrm>
          <a:prstGeom prst="righ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テキスト ボックス 9"/>
          <p:cNvSpPr txBox="1"/>
          <p:nvPr/>
        </p:nvSpPr>
        <p:spPr>
          <a:xfrm>
            <a:off x="709422" y="1460399"/>
            <a:ext cx="8299262" cy="461665"/>
          </a:xfrm>
          <a:prstGeom prst="rect">
            <a:avLst/>
          </a:prstGeom>
          <a:noFill/>
        </p:spPr>
        <p:txBody>
          <a:bodyPr wrap="square" rtlCol="0">
            <a:spAutoFit/>
          </a:bodyPr>
          <a:lstStyle/>
          <a:p>
            <a:pPr algn="ctr"/>
            <a:r>
              <a:rPr kumimoji="1" lang="en-US" altLang="ja-JP" sz="2400" b="1" dirty="0"/>
              <a:t>s</a:t>
            </a:r>
            <a:r>
              <a:rPr kumimoji="1" lang="en-US" altLang="ja-JP" sz="2400" b="1" dirty="0" smtClean="0"/>
              <a:t>electing “Overview” </a:t>
            </a:r>
            <a:r>
              <a:rPr kumimoji="1" lang="en-US" altLang="ja-JP" sz="2400" b="1" dirty="0"/>
              <a:t>from Top Page of the OSCAR/</a:t>
            </a:r>
            <a:r>
              <a:rPr kumimoji="1" lang="en-US" altLang="ja-JP" sz="2400" b="1" dirty="0" smtClean="0"/>
              <a:t>Space</a:t>
            </a:r>
            <a:endParaRPr kumimoji="1" lang="ja-JP" altLang="en-US" sz="2400" b="1" dirty="0"/>
          </a:p>
        </p:txBody>
      </p:sp>
    </p:spTree>
    <p:extLst>
      <p:ext uri="{BB962C8B-B14F-4D97-AF65-F5344CB8AC3E}">
        <p14:creationId xmlns:p14="http://schemas.microsoft.com/office/powerpoint/2010/main" val="40326860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H" dirty="0" err="1" smtClean="0"/>
              <a:t>Payload</a:t>
            </a:r>
            <a:r>
              <a:rPr lang="fr-CH" dirty="0" smtClean="0"/>
              <a:t> </a:t>
            </a:r>
            <a:r>
              <a:rPr lang="fr-CH" dirty="0" err="1" smtClean="0"/>
              <a:t>status</a:t>
            </a:r>
            <a:r>
              <a:rPr lang="fr-CH" dirty="0"/>
              <a:t>,</a:t>
            </a:r>
            <a:r>
              <a:rPr lang="fr-CH" dirty="0" smtClean="0"/>
              <a:t> Calibration </a:t>
            </a:r>
            <a:r>
              <a:rPr lang="fr-CH" dirty="0" err="1" smtClean="0"/>
              <a:t>events</a:t>
            </a:r>
            <a:r>
              <a:rPr lang="fr-CH" dirty="0" smtClean="0"/>
              <a:t/>
            </a:r>
            <a:br>
              <a:rPr lang="fr-CH" dirty="0" smtClean="0"/>
            </a:br>
            <a:r>
              <a:rPr lang="fr-CH" dirty="0" err="1" smtClean="0"/>
              <a:t>Example</a:t>
            </a:r>
            <a:r>
              <a:rPr lang="fr-CH" dirty="0" smtClean="0"/>
              <a:t>: </a:t>
            </a:r>
            <a:r>
              <a:rPr lang="fr-CH" dirty="0" err="1" smtClean="0"/>
              <a:t>Metop</a:t>
            </a:r>
            <a:r>
              <a:rPr lang="fr-CH" dirty="0" smtClean="0"/>
              <a:t>-A</a:t>
            </a:r>
            <a:endParaRPr lang="en-US" dirty="0"/>
          </a:p>
        </p:txBody>
      </p:sp>
      <p:cxnSp>
        <p:nvCxnSpPr>
          <p:cNvPr id="6" name="Straight Arrow Connector 5"/>
          <p:cNvCxnSpPr/>
          <p:nvPr/>
        </p:nvCxnSpPr>
        <p:spPr>
          <a:xfrm flipV="1">
            <a:off x="5362080" y="2871961"/>
            <a:ext cx="1723292" cy="2836112"/>
          </a:xfrm>
          <a:prstGeom prst="straightConnector1">
            <a:avLst/>
          </a:prstGeom>
          <a:ln w="57150">
            <a:solidFill>
              <a:srgbClr val="FFC000"/>
            </a:solidFill>
            <a:tailEnd type="arrow"/>
          </a:ln>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307" y="1851890"/>
            <a:ext cx="8446928" cy="4876253"/>
          </a:xfrm>
          <a:prstGeom prst="rect">
            <a:avLst/>
          </a:prstGeom>
        </p:spPr>
      </p:pic>
      <p:sp>
        <p:nvSpPr>
          <p:cNvPr id="5" name="Rectangle 4"/>
          <p:cNvSpPr/>
          <p:nvPr/>
        </p:nvSpPr>
        <p:spPr>
          <a:xfrm>
            <a:off x="4618771" y="5735782"/>
            <a:ext cx="2516320" cy="688530"/>
          </a:xfrm>
          <a:prstGeom prst="rect">
            <a:avLst/>
          </a:prstGeom>
          <a:noFill/>
          <a:ln w="5715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Arrow 6"/>
          <p:cNvSpPr/>
          <p:nvPr/>
        </p:nvSpPr>
        <p:spPr>
          <a:xfrm rot="4018616">
            <a:off x="4927124" y="5075097"/>
            <a:ext cx="1292773" cy="589533"/>
          </a:xfrm>
          <a:prstGeom prst="righ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77749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H" dirty="0" err="1" smtClean="0"/>
              <a:t>Payload</a:t>
            </a:r>
            <a:r>
              <a:rPr lang="fr-CH" dirty="0" smtClean="0"/>
              <a:t> </a:t>
            </a:r>
            <a:r>
              <a:rPr lang="fr-CH" dirty="0" err="1" smtClean="0"/>
              <a:t>status</a:t>
            </a:r>
            <a:r>
              <a:rPr lang="fr-CH" dirty="0"/>
              <a:t>,</a:t>
            </a:r>
            <a:r>
              <a:rPr lang="fr-CH" dirty="0" smtClean="0"/>
              <a:t> Calibration </a:t>
            </a:r>
            <a:r>
              <a:rPr lang="fr-CH" dirty="0" err="1" smtClean="0"/>
              <a:t>events</a:t>
            </a:r>
            <a:r>
              <a:rPr lang="fr-CH" dirty="0" smtClean="0"/>
              <a:t/>
            </a:r>
            <a:br>
              <a:rPr lang="fr-CH" dirty="0" smtClean="0"/>
            </a:br>
            <a:r>
              <a:rPr lang="fr-CH" dirty="0" err="1" smtClean="0"/>
              <a:t>Example</a:t>
            </a:r>
            <a:r>
              <a:rPr lang="fr-CH" dirty="0" smtClean="0"/>
              <a:t>: </a:t>
            </a:r>
            <a:r>
              <a:rPr lang="fr-CH" dirty="0" err="1" smtClean="0"/>
              <a:t>Metop</a:t>
            </a:r>
            <a:r>
              <a:rPr lang="fr-CH" dirty="0" smtClean="0"/>
              <a:t>-A</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521546"/>
            <a:ext cx="7678322" cy="3133603"/>
          </a:xfrm>
          <a:prstGeom prst="rect">
            <a:avLst/>
          </a:prstGeom>
        </p:spPr>
      </p:pic>
      <p:sp>
        <p:nvSpPr>
          <p:cNvPr id="5" name="Rectangle 4"/>
          <p:cNvSpPr/>
          <p:nvPr/>
        </p:nvSpPr>
        <p:spPr>
          <a:xfrm>
            <a:off x="167706" y="3728972"/>
            <a:ext cx="8311276" cy="172132"/>
          </a:xfrm>
          <a:prstGeom prst="rect">
            <a:avLst/>
          </a:prstGeom>
          <a:noFill/>
          <a:ln w="5715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H="1" flipV="1">
            <a:off x="5839915" y="3901104"/>
            <a:ext cx="707641" cy="1585295"/>
          </a:xfrm>
          <a:prstGeom prst="straightConnector1">
            <a:avLst/>
          </a:prstGeom>
          <a:ln w="57150">
            <a:solidFill>
              <a:srgbClr val="FFC000"/>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292436" y="5486399"/>
            <a:ext cx="2510241" cy="461665"/>
          </a:xfrm>
          <a:prstGeom prst="rect">
            <a:avLst/>
          </a:prstGeom>
          <a:solidFill>
            <a:srgbClr val="FFC000"/>
          </a:solidFill>
        </p:spPr>
        <p:txBody>
          <a:bodyPr wrap="square" rtlCol="0">
            <a:spAutoFit/>
          </a:bodyPr>
          <a:lstStyle/>
          <a:p>
            <a:r>
              <a:rPr lang="fr-CH" sz="2400" dirty="0" smtClean="0"/>
              <a:t>MHS </a:t>
            </a:r>
            <a:r>
              <a:rPr lang="fr-CH" sz="2400" dirty="0" err="1" smtClean="0"/>
              <a:t>degradation</a:t>
            </a:r>
            <a:endParaRPr lang="en-US" sz="2400" dirty="0"/>
          </a:p>
        </p:txBody>
      </p:sp>
      <p:grpSp>
        <p:nvGrpSpPr>
          <p:cNvPr id="16" name="Group 15"/>
          <p:cNvGrpSpPr/>
          <p:nvPr/>
        </p:nvGrpSpPr>
        <p:grpSpPr>
          <a:xfrm>
            <a:off x="2012910" y="3088347"/>
            <a:ext cx="7043916" cy="3731032"/>
            <a:chOff x="2012910" y="3088347"/>
            <a:chExt cx="7043916" cy="3731032"/>
          </a:xfrm>
        </p:grpSpPr>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8122" y="3088347"/>
              <a:ext cx="6043585" cy="3284744"/>
            </a:xfrm>
            <a:prstGeom prst="rect">
              <a:avLst/>
            </a:prstGeom>
            <a:ln w="25400">
              <a:solidFill>
                <a:schemeClr val="tx1"/>
              </a:solidFill>
            </a:ln>
          </p:spPr>
        </p:pic>
        <p:sp>
          <p:nvSpPr>
            <p:cNvPr id="13" name="TextBox 12"/>
            <p:cNvSpPr txBox="1"/>
            <p:nvPr/>
          </p:nvSpPr>
          <p:spPr>
            <a:xfrm>
              <a:off x="2012910" y="6565463"/>
              <a:ext cx="7043916" cy="253916"/>
            </a:xfrm>
            <a:prstGeom prst="rect">
              <a:avLst/>
            </a:prstGeom>
            <a:solidFill>
              <a:srgbClr val="FFC000"/>
            </a:solidFill>
          </p:spPr>
          <p:txBody>
            <a:bodyPr wrap="none" rtlCol="0">
              <a:spAutoFit/>
            </a:bodyPr>
            <a:lstStyle/>
            <a:p>
              <a:r>
                <a:rPr lang="en-US" sz="1050" dirty="0"/>
                <a:t>http://www.eumetsat.int/website/home/Data/Products/Calibration/Instrumentstatusandcalibration/index.html#metopamhs</a:t>
              </a:r>
            </a:p>
          </p:txBody>
        </p:sp>
        <p:sp>
          <p:nvSpPr>
            <p:cNvPr id="14" name="TextBox 13"/>
            <p:cNvSpPr txBox="1"/>
            <p:nvPr/>
          </p:nvSpPr>
          <p:spPr>
            <a:xfrm>
              <a:off x="6836964" y="3338700"/>
              <a:ext cx="1931426" cy="830997"/>
            </a:xfrm>
            <a:prstGeom prst="rect">
              <a:avLst/>
            </a:prstGeom>
            <a:solidFill>
              <a:srgbClr val="FFC000"/>
            </a:solidFill>
          </p:spPr>
          <p:txBody>
            <a:bodyPr wrap="square" rtlCol="0">
              <a:spAutoFit/>
            </a:bodyPr>
            <a:lstStyle/>
            <a:p>
              <a:r>
                <a:rPr lang="fr-CH" sz="2400" dirty="0"/>
                <a:t>e</a:t>
              </a:r>
              <a:r>
                <a:rPr lang="fr-CH" sz="2400" dirty="0" smtClean="0"/>
                <a:t>umetsat.int </a:t>
              </a:r>
            </a:p>
            <a:p>
              <a:r>
                <a:rPr lang="fr-CH" sz="2400" dirty="0" smtClean="0"/>
                <a:t>Landing page </a:t>
              </a:r>
              <a:endParaRPr lang="en-US" sz="2400" dirty="0"/>
            </a:p>
          </p:txBody>
        </p:sp>
      </p:grpSp>
      <p:sp>
        <p:nvSpPr>
          <p:cNvPr id="17" name="TextBox 16"/>
          <p:cNvSpPr txBox="1"/>
          <p:nvPr/>
        </p:nvSpPr>
        <p:spPr>
          <a:xfrm>
            <a:off x="146687" y="5114151"/>
            <a:ext cx="2617532" cy="307777"/>
          </a:xfrm>
          <a:prstGeom prst="rect">
            <a:avLst/>
          </a:prstGeom>
          <a:solidFill>
            <a:srgbClr val="FFC000"/>
          </a:solidFill>
        </p:spPr>
        <p:txBody>
          <a:bodyPr wrap="square" rtlCol="0">
            <a:spAutoFit/>
          </a:bodyPr>
          <a:lstStyle/>
          <a:p>
            <a:pPr algn="ctr"/>
            <a:r>
              <a:rPr lang="fr-CH" sz="1400" b="1" dirty="0" smtClean="0"/>
              <a:t>Direct </a:t>
            </a:r>
            <a:r>
              <a:rPr lang="fr-CH" sz="1400" b="1" dirty="0"/>
              <a:t>L</a:t>
            </a:r>
            <a:r>
              <a:rPr lang="fr-CH" sz="1400" b="1" dirty="0" smtClean="0"/>
              <a:t>ink to GSICS (in planning)</a:t>
            </a:r>
            <a:endParaRPr lang="en-US" sz="1400" b="1" dirty="0"/>
          </a:p>
        </p:txBody>
      </p:sp>
      <p:sp>
        <p:nvSpPr>
          <p:cNvPr id="20" name="Left-Right Arrow 19"/>
          <p:cNvSpPr/>
          <p:nvPr/>
        </p:nvSpPr>
        <p:spPr>
          <a:xfrm rot="2004341">
            <a:off x="1225091" y="4107150"/>
            <a:ext cx="1589517" cy="394248"/>
          </a:xfrm>
          <a:prstGeom prst="leftRigh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3"/>
          <p:cNvGrpSpPr/>
          <p:nvPr/>
        </p:nvGrpSpPr>
        <p:grpSpPr>
          <a:xfrm>
            <a:off x="858419" y="5370779"/>
            <a:ext cx="1183644" cy="609600"/>
            <a:chOff x="395979" y="5181599"/>
            <a:chExt cx="1183644" cy="609600"/>
          </a:xfrm>
        </p:grpSpPr>
        <p:sp>
          <p:nvSpPr>
            <p:cNvPr id="21" name="TextBox 20"/>
            <p:cNvSpPr txBox="1"/>
            <p:nvPr/>
          </p:nvSpPr>
          <p:spPr>
            <a:xfrm>
              <a:off x="457200" y="5224789"/>
              <a:ext cx="1122423" cy="523220"/>
            </a:xfrm>
            <a:prstGeom prst="rect">
              <a:avLst/>
            </a:prstGeom>
            <a:noFill/>
          </p:spPr>
          <p:txBody>
            <a:bodyPr wrap="none" rtlCol="0">
              <a:spAutoFit/>
            </a:bodyPr>
            <a:lstStyle/>
            <a:p>
              <a:r>
                <a:rPr lang="fr-CH" sz="2800" b="1" dirty="0" smtClean="0">
                  <a:solidFill>
                    <a:srgbClr val="C00000"/>
                  </a:solidFill>
                </a:rPr>
                <a:t>GSICS </a:t>
              </a:r>
              <a:endParaRPr lang="en-US" b="1" dirty="0">
                <a:solidFill>
                  <a:srgbClr val="C00000"/>
                </a:solidFill>
              </a:endParaRPr>
            </a:p>
          </p:txBody>
        </p:sp>
        <p:sp>
          <p:nvSpPr>
            <p:cNvPr id="15" name="Oval 14"/>
            <p:cNvSpPr/>
            <p:nvPr/>
          </p:nvSpPr>
          <p:spPr>
            <a:xfrm>
              <a:off x="395979" y="5181599"/>
              <a:ext cx="1111626" cy="609600"/>
            </a:xfrm>
            <a:prstGeom prst="ellipse">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402586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2BBA35-2F12-481D-A445-E951FC17EBB0}"/>
              </a:ext>
            </a:extLst>
          </p:cNvPr>
          <p:cNvSpPr>
            <a:spLocks noGrp="1"/>
          </p:cNvSpPr>
          <p:nvPr>
            <p:ph type="title"/>
          </p:nvPr>
        </p:nvSpPr>
        <p:spPr>
          <a:xfrm>
            <a:off x="457200" y="274638"/>
            <a:ext cx="8229600" cy="857476"/>
          </a:xfrm>
        </p:spPr>
        <p:txBody>
          <a:bodyPr>
            <a:normAutofit/>
          </a:bodyPr>
          <a:lstStyle/>
          <a:p>
            <a:r>
              <a:rPr lang="en-GB" b="1" dirty="0" smtClean="0"/>
              <a:t>Contents</a:t>
            </a:r>
            <a:endParaRPr lang="en-GB" b="1" dirty="0"/>
          </a:p>
        </p:txBody>
      </p:sp>
      <p:sp>
        <p:nvSpPr>
          <p:cNvPr id="3" name="Content Placeholder 2">
            <a:extLst>
              <a:ext uri="{FF2B5EF4-FFF2-40B4-BE49-F238E27FC236}">
                <a16:creationId xmlns:a16="http://schemas.microsoft.com/office/drawing/2014/main" xmlns="" id="{DBB6D321-0D2F-41F3-8587-1FF830FD5852}"/>
              </a:ext>
            </a:extLst>
          </p:cNvPr>
          <p:cNvSpPr>
            <a:spLocks noGrp="1"/>
          </p:cNvSpPr>
          <p:nvPr>
            <p:ph idx="1"/>
          </p:nvPr>
        </p:nvSpPr>
        <p:spPr/>
        <p:txBody>
          <a:bodyPr>
            <a:normAutofit/>
          </a:bodyPr>
          <a:lstStyle/>
          <a:p>
            <a:r>
              <a:rPr lang="en-GB" dirty="0" smtClean="0"/>
              <a:t>What is WMO OSCAR</a:t>
            </a:r>
            <a:endParaRPr lang="en-GB" dirty="0"/>
          </a:p>
          <a:p>
            <a:r>
              <a:rPr lang="en-GB" dirty="0" smtClean="0"/>
              <a:t>OSCAR/Space maintenance Scheme</a:t>
            </a:r>
            <a:endParaRPr lang="en-GB" dirty="0"/>
          </a:p>
          <a:p>
            <a:r>
              <a:rPr lang="en-US" dirty="0"/>
              <a:t>IWWG’s </a:t>
            </a:r>
            <a:r>
              <a:rPr lang="en-US" dirty="0" smtClean="0"/>
              <a:t>contributions to OSCAR/Space</a:t>
            </a:r>
          </a:p>
          <a:p>
            <a:r>
              <a:rPr lang="en-GB" dirty="0" smtClean="0"/>
              <a:t>Recommendations </a:t>
            </a:r>
            <a:r>
              <a:rPr lang="en-GB" dirty="0"/>
              <a:t>for strengthening the overall process</a:t>
            </a:r>
          </a:p>
        </p:txBody>
      </p:sp>
    </p:spTree>
    <p:extLst>
      <p:ext uri="{BB962C8B-B14F-4D97-AF65-F5344CB8AC3E}">
        <p14:creationId xmlns:p14="http://schemas.microsoft.com/office/powerpoint/2010/main" val="204952051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8601"/>
            <a:ext cx="8229600" cy="1143000"/>
          </a:xfrm>
        </p:spPr>
        <p:txBody>
          <a:bodyPr>
            <a:normAutofit/>
          </a:bodyPr>
          <a:lstStyle/>
          <a:p>
            <a:r>
              <a:rPr lang="fr-CH" b="1" dirty="0"/>
              <a:t>f</a:t>
            </a:r>
            <a:r>
              <a:rPr lang="fr-CH" b="1" dirty="0" smtClean="0"/>
              <a:t>or </a:t>
            </a:r>
            <a:r>
              <a:rPr lang="fr-CH" b="1" dirty="0" err="1" smtClean="0"/>
              <a:t>Frequency</a:t>
            </a:r>
            <a:r>
              <a:rPr lang="fr-CH" b="1" dirty="0" smtClean="0"/>
              <a:t> management</a:t>
            </a:r>
            <a:endParaRPr lang="en-US" b="1" dirty="0"/>
          </a:p>
        </p:txBody>
      </p:sp>
      <p:sp>
        <p:nvSpPr>
          <p:cNvPr id="6" name="TextBox 5"/>
          <p:cNvSpPr txBox="1"/>
          <p:nvPr/>
        </p:nvSpPr>
        <p:spPr>
          <a:xfrm>
            <a:off x="457200" y="2043537"/>
            <a:ext cx="8428008" cy="3539430"/>
          </a:xfrm>
          <a:prstGeom prst="rect">
            <a:avLst/>
          </a:prstGeom>
          <a:noFill/>
        </p:spPr>
        <p:txBody>
          <a:bodyPr wrap="square" rtlCol="0">
            <a:spAutoFit/>
          </a:bodyPr>
          <a:lstStyle/>
          <a:p>
            <a:r>
              <a:rPr lang="en-US" sz="3200" dirty="0" smtClean="0"/>
              <a:t>“What is the potential impact </a:t>
            </a:r>
            <a:r>
              <a:rPr lang="en-US" sz="3200" dirty="0"/>
              <a:t>on </a:t>
            </a:r>
            <a:r>
              <a:rPr lang="en-US" sz="3200" b="1" dirty="0"/>
              <a:t>Jason </a:t>
            </a:r>
            <a:r>
              <a:rPr lang="en-US" sz="3200" b="1" dirty="0" smtClean="0"/>
              <a:t>missions </a:t>
            </a:r>
            <a:r>
              <a:rPr lang="en-US" sz="3200" dirty="0" smtClean="0"/>
              <a:t>of proposals for </a:t>
            </a:r>
            <a:r>
              <a:rPr lang="en-US" sz="3200" b="1" dirty="0" smtClean="0"/>
              <a:t>sharing 5350-5470 MHz (C band) with commercial broadband providers</a:t>
            </a:r>
            <a:r>
              <a:rPr lang="en-US" sz="3200" dirty="0" smtClean="0"/>
              <a:t>?”</a:t>
            </a:r>
          </a:p>
          <a:p>
            <a:endParaRPr lang="fr-CH" sz="3200" dirty="0"/>
          </a:p>
          <a:p>
            <a:r>
              <a:rPr lang="en-US" sz="3200" dirty="0"/>
              <a:t>“Give me all satellites that use C band, for sensing or </a:t>
            </a:r>
            <a:r>
              <a:rPr lang="en-US" sz="3200" dirty="0" smtClean="0"/>
              <a:t>for telecommunication</a:t>
            </a:r>
            <a:r>
              <a:rPr lang="en-US" sz="3200" dirty="0"/>
              <a:t>”</a:t>
            </a:r>
          </a:p>
          <a:p>
            <a:endParaRPr lang="en-US" sz="3200" dirty="0"/>
          </a:p>
        </p:txBody>
      </p:sp>
    </p:spTree>
    <p:extLst>
      <p:ext uri="{BB962C8B-B14F-4D97-AF65-F5344CB8AC3E}">
        <p14:creationId xmlns:p14="http://schemas.microsoft.com/office/powerpoint/2010/main" val="357630260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Frequecy.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5000"/>
            <a:ext cx="9144000" cy="5579633"/>
          </a:xfrm>
          <a:prstGeom prst="rect">
            <a:avLst/>
          </a:prstGeom>
        </p:spPr>
      </p:pic>
      <p:sp>
        <p:nvSpPr>
          <p:cNvPr id="5" name="テキスト ボックス 4"/>
          <p:cNvSpPr txBox="1"/>
          <p:nvPr/>
        </p:nvSpPr>
        <p:spPr>
          <a:xfrm>
            <a:off x="593959" y="158550"/>
            <a:ext cx="8299262" cy="461665"/>
          </a:xfrm>
          <a:prstGeom prst="rect">
            <a:avLst/>
          </a:prstGeom>
          <a:noFill/>
        </p:spPr>
        <p:txBody>
          <a:bodyPr wrap="square" rtlCol="0">
            <a:spAutoFit/>
          </a:bodyPr>
          <a:lstStyle/>
          <a:p>
            <a:pPr algn="ctr"/>
            <a:r>
              <a:rPr kumimoji="1" lang="en-US" altLang="ja-JP" sz="2400" b="1" dirty="0"/>
              <a:t>s</a:t>
            </a:r>
            <a:r>
              <a:rPr kumimoji="1" lang="en-US" altLang="ja-JP" sz="2400" b="1" dirty="0" smtClean="0"/>
              <a:t>electing “Frequencies” </a:t>
            </a:r>
            <a:r>
              <a:rPr kumimoji="1" lang="en-US" altLang="ja-JP" sz="2400" b="1" dirty="0"/>
              <a:t>from Top Page of the OSCAR/</a:t>
            </a:r>
            <a:r>
              <a:rPr kumimoji="1" lang="en-US" altLang="ja-JP" sz="2400" b="1" dirty="0" smtClean="0"/>
              <a:t>Space</a:t>
            </a:r>
            <a:endParaRPr kumimoji="1" lang="ja-JP" altLang="en-US" sz="2400" b="1" dirty="0"/>
          </a:p>
        </p:txBody>
      </p:sp>
      <p:sp>
        <p:nvSpPr>
          <p:cNvPr id="6" name="Right Arrow 6"/>
          <p:cNvSpPr/>
          <p:nvPr/>
        </p:nvSpPr>
        <p:spPr>
          <a:xfrm rot="7183910">
            <a:off x="2627783" y="775126"/>
            <a:ext cx="1292773" cy="589533"/>
          </a:xfrm>
          <a:prstGeom prst="righ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50013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2"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2"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3301"/>
            <a:ext cx="8229600" cy="1143000"/>
          </a:xfrm>
        </p:spPr>
        <p:txBody>
          <a:bodyPr>
            <a:normAutofit/>
          </a:bodyPr>
          <a:lstStyle/>
          <a:p>
            <a:r>
              <a:rPr lang="fr-CH" sz="3600" b="1" dirty="0" smtClean="0"/>
              <a:t>Information for </a:t>
            </a:r>
            <a:r>
              <a:rPr lang="fr-CH" sz="3600" b="1" dirty="0" err="1" smtClean="0"/>
              <a:t>frequency</a:t>
            </a:r>
            <a:r>
              <a:rPr lang="fr-CH" sz="3600" b="1" dirty="0" smtClean="0"/>
              <a:t> management</a:t>
            </a:r>
            <a:endParaRPr lang="en-US" sz="3600"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429" y="1630253"/>
            <a:ext cx="8619723" cy="4529007"/>
          </a:xfrm>
          <a:prstGeom prst="rect">
            <a:avLst/>
          </a:prstGeom>
        </p:spPr>
      </p:pic>
      <p:sp>
        <p:nvSpPr>
          <p:cNvPr id="5" name="Rectangle 4"/>
          <p:cNvSpPr/>
          <p:nvPr/>
        </p:nvSpPr>
        <p:spPr>
          <a:xfrm>
            <a:off x="5943599" y="2082131"/>
            <a:ext cx="2889849" cy="2955695"/>
          </a:xfrm>
          <a:prstGeom prst="rect">
            <a:avLst/>
          </a:prstGeom>
          <a:noFill/>
          <a:ln w="762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6411434" y="1301115"/>
            <a:ext cx="1954831" cy="369332"/>
          </a:xfrm>
          <a:prstGeom prst="rect">
            <a:avLst/>
          </a:prstGeom>
          <a:solidFill>
            <a:srgbClr val="FFC000"/>
          </a:solidFill>
        </p:spPr>
        <p:txBody>
          <a:bodyPr wrap="none" rtlCol="0">
            <a:spAutoFit/>
          </a:bodyPr>
          <a:lstStyle/>
          <a:p>
            <a:r>
              <a:rPr lang="fr-CH" dirty="0" err="1" smtClean="0"/>
              <a:t>Filter</a:t>
            </a:r>
            <a:r>
              <a:rPr lang="fr-CH" dirty="0" smtClean="0"/>
              <a:t> C band range</a:t>
            </a:r>
            <a:endParaRPr lang="en-US" dirty="0"/>
          </a:p>
        </p:txBody>
      </p:sp>
      <p:cxnSp>
        <p:nvCxnSpPr>
          <p:cNvPr id="8" name="Straight Arrow Connector 7"/>
          <p:cNvCxnSpPr/>
          <p:nvPr/>
        </p:nvCxnSpPr>
        <p:spPr>
          <a:xfrm flipH="1">
            <a:off x="6602292" y="1670447"/>
            <a:ext cx="143564" cy="832182"/>
          </a:xfrm>
          <a:prstGeom prst="straightConnector1">
            <a:avLst/>
          </a:prstGeom>
          <a:ln w="57150">
            <a:solidFill>
              <a:srgbClr val="FFC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521727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4325" y="1774193"/>
            <a:ext cx="7815350" cy="4177976"/>
          </a:xfrm>
        </p:spPr>
      </p:pic>
      <p:sp>
        <p:nvSpPr>
          <p:cNvPr id="5" name="TextBox 4"/>
          <p:cNvSpPr txBox="1"/>
          <p:nvPr/>
        </p:nvSpPr>
        <p:spPr>
          <a:xfrm>
            <a:off x="719050" y="5990425"/>
            <a:ext cx="985270" cy="369332"/>
          </a:xfrm>
          <a:prstGeom prst="rect">
            <a:avLst/>
          </a:prstGeom>
          <a:noFill/>
        </p:spPr>
        <p:txBody>
          <a:bodyPr wrap="none" rtlCol="0">
            <a:spAutoFit/>
          </a:bodyPr>
          <a:lstStyle/>
          <a:p>
            <a:r>
              <a:rPr lang="fr-CH" dirty="0" smtClean="0">
                <a:solidFill>
                  <a:srgbClr val="FF0000"/>
                </a:solidFill>
              </a:rPr>
              <a:t>Total</a:t>
            </a:r>
            <a:r>
              <a:rPr lang="fr-CH" dirty="0" smtClean="0"/>
              <a:t>: 49</a:t>
            </a:r>
            <a:endParaRPr lang="en-US" dirty="0"/>
          </a:p>
        </p:txBody>
      </p:sp>
      <p:sp>
        <p:nvSpPr>
          <p:cNvPr id="8" name="Title 1"/>
          <p:cNvSpPr txBox="1">
            <a:spLocks/>
          </p:cNvSpPr>
          <p:nvPr/>
        </p:nvSpPr>
        <p:spPr>
          <a:xfrm>
            <a:off x="457200" y="278820"/>
            <a:ext cx="8229600" cy="1143000"/>
          </a:xfrm>
          <a:prstGeom prst="rect">
            <a:avLst/>
          </a:prstGeom>
        </p:spPr>
        <p:txBody>
          <a:bodyPr vert="horz" lIns="91440" tIns="45720" rIns="91440" bIns="45720" rtlCol="0" anchor="ctr">
            <a:normAutofit fontScale="8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CH" b="1" dirty="0" smtClean="0"/>
              <a:t>Information for </a:t>
            </a:r>
            <a:r>
              <a:rPr lang="fr-CH" b="1" dirty="0" err="1" smtClean="0"/>
              <a:t>frequency</a:t>
            </a:r>
            <a:r>
              <a:rPr lang="fr-CH" b="1" dirty="0" smtClean="0"/>
              <a:t> management:</a:t>
            </a:r>
          </a:p>
          <a:p>
            <a:r>
              <a:rPr lang="fr-CH" b="1" dirty="0" err="1" smtClean="0"/>
              <a:t>Sensing</a:t>
            </a:r>
            <a:r>
              <a:rPr lang="fr-CH" b="1" dirty="0" smtClean="0"/>
              <a:t> and </a:t>
            </a:r>
            <a:r>
              <a:rPr lang="fr-CH" b="1" dirty="0" err="1" smtClean="0"/>
              <a:t>telecom</a:t>
            </a:r>
            <a:r>
              <a:rPr lang="fr-CH" b="1" dirty="0" smtClean="0"/>
              <a:t> </a:t>
            </a:r>
            <a:r>
              <a:rPr lang="fr-CH" b="1" dirty="0" err="1" smtClean="0"/>
              <a:t>frequencies</a:t>
            </a:r>
            <a:endParaRPr lang="en-US" b="1" dirty="0"/>
          </a:p>
        </p:txBody>
      </p:sp>
      <p:sp>
        <p:nvSpPr>
          <p:cNvPr id="9" name="Rectangle 8"/>
          <p:cNvSpPr/>
          <p:nvPr/>
        </p:nvSpPr>
        <p:spPr>
          <a:xfrm>
            <a:off x="1211685" y="3657601"/>
            <a:ext cx="492635" cy="1656272"/>
          </a:xfrm>
          <a:prstGeom prst="rect">
            <a:avLst/>
          </a:prstGeom>
          <a:noFill/>
          <a:ln w="762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ight Arrow 6"/>
          <p:cNvSpPr/>
          <p:nvPr/>
        </p:nvSpPr>
        <p:spPr>
          <a:xfrm rot="7183910">
            <a:off x="1191250" y="3297110"/>
            <a:ext cx="1292773" cy="589533"/>
          </a:xfrm>
          <a:prstGeom prst="righ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62467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H" sz="3600" b="1" dirty="0" err="1" smtClean="0"/>
              <a:t>Frequency</a:t>
            </a:r>
            <a:r>
              <a:rPr lang="fr-CH" sz="3600" b="1" dirty="0" smtClean="0"/>
              <a:t> information: Jason-3</a:t>
            </a:r>
            <a:endParaRPr lang="en-US" sz="3600"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316" y="2242028"/>
            <a:ext cx="9101684" cy="3297797"/>
          </a:xfrm>
        </p:spPr>
      </p:pic>
      <p:sp>
        <p:nvSpPr>
          <p:cNvPr id="5" name="Oval 4"/>
          <p:cNvSpPr/>
          <p:nvPr/>
        </p:nvSpPr>
        <p:spPr>
          <a:xfrm>
            <a:off x="1583904" y="4842206"/>
            <a:ext cx="865998" cy="454413"/>
          </a:xfrm>
          <a:prstGeom prst="ellipse">
            <a:avLst/>
          </a:prstGeom>
          <a:noFill/>
          <a:ln w="5715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752781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a:xfrm>
            <a:off x="430213" y="178677"/>
            <a:ext cx="8335962" cy="872357"/>
          </a:xfrm>
        </p:spPr>
        <p:txBody>
          <a:bodyPr>
            <a:noAutofit/>
          </a:bodyPr>
          <a:lstStyle/>
          <a:p>
            <a:r>
              <a:rPr lang="en-US" altLang="en-US" sz="3600" b="1" dirty="0" smtClean="0"/>
              <a:t>(Part 2) Assessments: Gap Analyses</a:t>
            </a:r>
            <a:endParaRPr lang="en-US" altLang="en-US" sz="3600" dirty="0" smtClean="0"/>
          </a:p>
        </p:txBody>
      </p:sp>
      <p:sp>
        <p:nvSpPr>
          <p:cNvPr id="11269" name="Rectangle 3"/>
          <p:cNvSpPr>
            <a:spLocks noGrp="1" noChangeArrowheads="1"/>
          </p:cNvSpPr>
          <p:nvPr>
            <p:ph type="body" idx="1"/>
          </p:nvPr>
        </p:nvSpPr>
        <p:spPr>
          <a:xfrm>
            <a:off x="609600" y="1374876"/>
            <a:ext cx="8282880" cy="4459893"/>
          </a:xfrm>
        </p:spPr>
        <p:txBody>
          <a:bodyPr>
            <a:normAutofit lnSpcReduction="10000"/>
          </a:bodyPr>
          <a:lstStyle/>
          <a:p>
            <a:pPr marL="0" indent="0">
              <a:lnSpc>
                <a:spcPct val="90000"/>
              </a:lnSpc>
              <a:buNone/>
            </a:pPr>
            <a:r>
              <a:rPr lang="en-US" altLang="en-US" sz="3600" b="1" dirty="0"/>
              <a:t>Two sides of the same relationship</a:t>
            </a:r>
            <a:r>
              <a:rPr lang="en-US" altLang="en-US" sz="3600" b="1" dirty="0" smtClean="0"/>
              <a:t>:</a:t>
            </a:r>
          </a:p>
          <a:p>
            <a:pPr marL="0" indent="0">
              <a:lnSpc>
                <a:spcPct val="90000"/>
              </a:lnSpc>
              <a:buNone/>
            </a:pPr>
            <a:endParaRPr lang="en-US" altLang="en-US" sz="2800" b="1" dirty="0" smtClean="0"/>
          </a:p>
          <a:p>
            <a:pPr marL="609600" indent="-609600">
              <a:lnSpc>
                <a:spcPct val="90000"/>
              </a:lnSpc>
            </a:pPr>
            <a:r>
              <a:rPr lang="en-US" altLang="en-US" sz="3600" b="1" dirty="0" smtClean="0"/>
              <a:t>Which </a:t>
            </a:r>
            <a:r>
              <a:rPr lang="en-US" altLang="ja-JP" sz="3600" b="1" dirty="0" smtClean="0"/>
              <a:t>“</a:t>
            </a:r>
            <a:r>
              <a:rPr lang="en-US" altLang="en-US" sz="3600" b="1" dirty="0" smtClean="0"/>
              <a:t>variables” can be measured </a:t>
            </a:r>
            <a:r>
              <a:rPr lang="en-US" altLang="en-US" sz="2800" dirty="0" smtClean="0"/>
              <a:t>with a given instrument</a:t>
            </a:r>
            <a:r>
              <a:rPr lang="en-US" altLang="en-US" sz="2800" dirty="0"/>
              <a:t>? Which capability does the instrument contribute to?</a:t>
            </a:r>
            <a:endParaRPr lang="en-US" altLang="en-US" sz="2800" dirty="0" smtClean="0"/>
          </a:p>
          <a:p>
            <a:pPr marL="609600" indent="-609600">
              <a:lnSpc>
                <a:spcPct val="90000"/>
              </a:lnSpc>
            </a:pPr>
            <a:endParaRPr lang="en-US" altLang="en-US" sz="2800" dirty="0" smtClean="0"/>
          </a:p>
          <a:p>
            <a:pPr marL="609600" indent="-609600">
              <a:lnSpc>
                <a:spcPct val="90000"/>
              </a:lnSpc>
            </a:pPr>
            <a:r>
              <a:rPr lang="en-US" altLang="en-US" sz="3600" b="1" dirty="0" smtClean="0"/>
              <a:t>Which “instruments” can</a:t>
            </a:r>
            <a:r>
              <a:rPr lang="en-US" altLang="en-US" sz="3600" b="1" i="1" dirty="0" smtClean="0"/>
              <a:t> </a:t>
            </a:r>
            <a:r>
              <a:rPr lang="en-US" altLang="en-US" sz="3600" b="1" dirty="0" smtClean="0"/>
              <a:t>measure </a:t>
            </a:r>
            <a:r>
              <a:rPr lang="en-US" altLang="en-US" sz="2800" dirty="0" smtClean="0"/>
              <a:t>a given variable? Which </a:t>
            </a:r>
            <a:r>
              <a:rPr lang="en-US" altLang="en-US" sz="2800" dirty="0"/>
              <a:t>instruments are responding to the WMO Vision</a:t>
            </a:r>
            <a:r>
              <a:rPr lang="en-US" altLang="en-US" sz="2800" dirty="0" smtClean="0"/>
              <a:t>?…</a:t>
            </a:r>
            <a:r>
              <a:rPr lang="en-US" altLang="en-US" sz="2800" dirty="0"/>
              <a:t>and during which period of time </a:t>
            </a:r>
            <a:r>
              <a:rPr lang="en-US" altLang="en-US" sz="2800" dirty="0" smtClean="0"/>
              <a:t>?</a:t>
            </a:r>
          </a:p>
          <a:p>
            <a:pPr marL="609600" indent="-609600">
              <a:lnSpc>
                <a:spcPct val="90000"/>
              </a:lnSpc>
            </a:pPr>
            <a:endParaRPr lang="fr-CH" altLang="en-US" sz="2800" dirty="0"/>
          </a:p>
          <a:p>
            <a:pPr marL="0" indent="0">
              <a:lnSpc>
                <a:spcPct val="90000"/>
              </a:lnSpc>
              <a:buNone/>
            </a:pPr>
            <a:endParaRPr lang="en-US" altLang="en-US" sz="2800" dirty="0" smtClean="0"/>
          </a:p>
          <a:p>
            <a:pPr marL="609600" indent="-609600">
              <a:lnSpc>
                <a:spcPct val="90000"/>
              </a:lnSpc>
            </a:pPr>
            <a:endParaRPr lang="en-US" altLang="en-US" sz="2800" b="1" dirty="0" smtClean="0"/>
          </a:p>
          <a:p>
            <a:pPr marL="0" indent="0">
              <a:lnSpc>
                <a:spcPct val="90000"/>
              </a:lnSpc>
              <a:buNone/>
            </a:pPr>
            <a:endParaRPr lang="en-US" altLang="en-US" sz="2800" dirty="0" smtClean="0"/>
          </a:p>
        </p:txBody>
      </p:sp>
    </p:spTree>
    <p:extLst>
      <p:ext uri="{BB962C8B-B14F-4D97-AF65-F5344CB8AC3E}">
        <p14:creationId xmlns:p14="http://schemas.microsoft.com/office/powerpoint/2010/main" val="310950040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2"/>
          <p:cNvGrpSpPr>
            <a:grpSpLocks/>
          </p:cNvGrpSpPr>
          <p:nvPr/>
        </p:nvGrpSpPr>
        <p:grpSpPr bwMode="auto">
          <a:xfrm>
            <a:off x="4790257" y="2828070"/>
            <a:ext cx="3048000" cy="2204267"/>
            <a:chOff x="3072" y="2016"/>
            <a:chExt cx="1968" cy="1393"/>
          </a:xfrm>
        </p:grpSpPr>
        <p:sp>
          <p:nvSpPr>
            <p:cNvPr id="3075" name="Text Box 6"/>
            <p:cNvSpPr txBox="1">
              <a:spLocks noChangeArrowheads="1"/>
            </p:cNvSpPr>
            <p:nvPr/>
          </p:nvSpPr>
          <p:spPr bwMode="auto">
            <a:xfrm>
              <a:off x="3408" y="2884"/>
              <a:ext cx="1224" cy="525"/>
            </a:xfrm>
            <a:prstGeom prst="rect">
              <a:avLst/>
            </a:prstGeom>
            <a:solidFill>
              <a:srgbClr val="CCECFF"/>
            </a:solidFill>
            <a:ln w="12700">
              <a:solidFill>
                <a:srgbClr val="000099"/>
              </a:solidFill>
              <a:miter lim="800000"/>
              <a:headEnd/>
              <a:tailEnd/>
            </a:ln>
          </p:spPr>
          <p:txBody>
            <a:bodyPr>
              <a:spAutoFit/>
            </a:bodyPr>
            <a:lstStyle>
              <a:lvl1pPr>
                <a:defRPr>
                  <a:solidFill>
                    <a:schemeClr val="tx1"/>
                  </a:solidFill>
                  <a:latin typeface="Arial" charset="0"/>
                  <a:cs typeface="Arial" charset="0"/>
                </a:defRPr>
              </a:lvl1pPr>
              <a:lvl2pPr marL="37931725" indent="-37474525">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marL="457200" fontAlgn="base">
                <a:spcBef>
                  <a:spcPct val="0"/>
                </a:spcBef>
                <a:spcAft>
                  <a:spcPct val="0"/>
                </a:spcAft>
                <a:defRPr>
                  <a:solidFill>
                    <a:schemeClr val="tx1"/>
                  </a:solidFill>
                  <a:latin typeface="Arial" charset="0"/>
                  <a:cs typeface="Arial" charset="0"/>
                </a:defRPr>
              </a:lvl6pPr>
              <a:lvl7pPr marL="914400" fontAlgn="base">
                <a:spcBef>
                  <a:spcPct val="0"/>
                </a:spcBef>
                <a:spcAft>
                  <a:spcPct val="0"/>
                </a:spcAft>
                <a:defRPr>
                  <a:solidFill>
                    <a:schemeClr val="tx1"/>
                  </a:solidFill>
                  <a:latin typeface="Arial" charset="0"/>
                  <a:cs typeface="Arial" charset="0"/>
                </a:defRPr>
              </a:lvl7pPr>
              <a:lvl8pPr marL="1371600" fontAlgn="base">
                <a:spcBef>
                  <a:spcPct val="0"/>
                </a:spcBef>
                <a:spcAft>
                  <a:spcPct val="0"/>
                </a:spcAft>
                <a:defRPr>
                  <a:solidFill>
                    <a:schemeClr val="tx1"/>
                  </a:solidFill>
                  <a:latin typeface="Arial" charset="0"/>
                  <a:cs typeface="Arial" charset="0"/>
                </a:defRPr>
              </a:lvl8pPr>
              <a:lvl9pPr marL="1828800" fontAlgn="base">
                <a:spcBef>
                  <a:spcPct val="0"/>
                </a:spcBef>
                <a:spcAft>
                  <a:spcPct val="0"/>
                </a:spcAft>
                <a:defRPr>
                  <a:solidFill>
                    <a:schemeClr val="tx1"/>
                  </a:solidFill>
                  <a:latin typeface="Arial" charset="0"/>
                  <a:cs typeface="Arial" charset="0"/>
                </a:defRPr>
              </a:lvl9pPr>
            </a:lstStyle>
            <a:p>
              <a:pPr algn="ctr" eaLnBrk="1" hangingPunct="1">
                <a:buClrTx/>
                <a:buFontTx/>
                <a:buNone/>
              </a:pPr>
              <a:r>
                <a:rPr lang="en-GB" altLang="en-US" sz="1600" b="1" dirty="0" smtClean="0">
                  <a:solidFill>
                    <a:srgbClr val="000000"/>
                  </a:solidFill>
                  <a:cs typeface="Times New Roman" pitchFamily="18" charset="0"/>
                </a:rPr>
                <a:t>Members agencies and programmes</a:t>
              </a:r>
            </a:p>
          </p:txBody>
        </p:sp>
        <p:sp>
          <p:nvSpPr>
            <p:cNvPr id="3076" name="AutoShape 18"/>
            <p:cNvSpPr>
              <a:spLocks noChangeArrowheads="1"/>
            </p:cNvSpPr>
            <p:nvPr/>
          </p:nvSpPr>
          <p:spPr bwMode="auto">
            <a:xfrm>
              <a:off x="3072" y="3009"/>
              <a:ext cx="288" cy="273"/>
            </a:xfrm>
            <a:prstGeom prst="leftArrow">
              <a:avLst>
                <a:gd name="adj1" fmla="val 30407"/>
                <a:gd name="adj2" fmla="val 24684"/>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charset="0"/>
                  <a:cs typeface="Arial" charset="0"/>
                </a:defRPr>
              </a:lvl1pPr>
              <a:lvl2pPr marL="37931725" indent="-37474525">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marL="457200" fontAlgn="base">
                <a:spcBef>
                  <a:spcPct val="0"/>
                </a:spcBef>
                <a:spcAft>
                  <a:spcPct val="0"/>
                </a:spcAft>
                <a:defRPr>
                  <a:solidFill>
                    <a:schemeClr val="tx1"/>
                  </a:solidFill>
                  <a:latin typeface="Arial" charset="0"/>
                  <a:cs typeface="Arial" charset="0"/>
                </a:defRPr>
              </a:lvl6pPr>
              <a:lvl7pPr marL="914400" fontAlgn="base">
                <a:spcBef>
                  <a:spcPct val="0"/>
                </a:spcBef>
                <a:spcAft>
                  <a:spcPct val="0"/>
                </a:spcAft>
                <a:defRPr>
                  <a:solidFill>
                    <a:schemeClr val="tx1"/>
                  </a:solidFill>
                  <a:latin typeface="Arial" charset="0"/>
                  <a:cs typeface="Arial" charset="0"/>
                </a:defRPr>
              </a:lvl7pPr>
              <a:lvl8pPr marL="1371600" fontAlgn="base">
                <a:spcBef>
                  <a:spcPct val="0"/>
                </a:spcBef>
                <a:spcAft>
                  <a:spcPct val="0"/>
                </a:spcAft>
                <a:defRPr>
                  <a:solidFill>
                    <a:schemeClr val="tx1"/>
                  </a:solidFill>
                  <a:latin typeface="Arial" charset="0"/>
                  <a:cs typeface="Arial" charset="0"/>
                </a:defRPr>
              </a:lvl8pPr>
              <a:lvl9pPr marL="1828800" fontAlgn="base">
                <a:spcBef>
                  <a:spcPct val="0"/>
                </a:spcBef>
                <a:spcAft>
                  <a:spcPct val="0"/>
                </a:spcAft>
                <a:defRPr>
                  <a:solidFill>
                    <a:schemeClr val="tx1"/>
                  </a:solidFill>
                  <a:latin typeface="Arial" charset="0"/>
                  <a:cs typeface="Arial" charset="0"/>
                </a:defRPr>
              </a:lvl9pPr>
            </a:lstStyle>
            <a:p>
              <a:pPr eaLnBrk="1" hangingPunct="1">
                <a:spcBef>
                  <a:spcPct val="0"/>
                </a:spcBef>
                <a:buClrTx/>
                <a:buFontTx/>
                <a:buNone/>
              </a:pPr>
              <a:endParaRPr lang="en-US" altLang="en-US" sz="1400" smtClean="0">
                <a:solidFill>
                  <a:srgbClr val="000000"/>
                </a:solidFill>
                <a:latin typeface="Times New Roman" pitchFamily="18" charset="0"/>
                <a:cs typeface="Times New Roman" pitchFamily="18" charset="0"/>
              </a:endParaRPr>
            </a:p>
          </p:txBody>
        </p:sp>
        <p:sp>
          <p:nvSpPr>
            <p:cNvPr id="3077" name="Rectangle 5"/>
            <p:cNvSpPr>
              <a:spLocks noChangeArrowheads="1"/>
            </p:cNvSpPr>
            <p:nvPr/>
          </p:nvSpPr>
          <p:spPr bwMode="auto">
            <a:xfrm>
              <a:off x="4944" y="2016"/>
              <a:ext cx="96" cy="1200"/>
            </a:xfrm>
            <a:prstGeom prst="rect">
              <a:avLst/>
            </a:prstGeom>
            <a:solidFill>
              <a:schemeClr val="accent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spcBef>
                  <a:spcPct val="0"/>
                </a:spcBef>
                <a:buClrTx/>
                <a:buFontTx/>
                <a:buNone/>
              </a:pPr>
              <a:endParaRPr lang="en-US" sz="1800" smtClean="0">
                <a:solidFill>
                  <a:srgbClr val="000000"/>
                </a:solidFill>
              </a:endParaRPr>
            </a:p>
          </p:txBody>
        </p:sp>
        <p:sp>
          <p:nvSpPr>
            <p:cNvPr id="3078" name="AutoShape 18"/>
            <p:cNvSpPr>
              <a:spLocks noChangeArrowheads="1"/>
            </p:cNvSpPr>
            <p:nvPr/>
          </p:nvSpPr>
          <p:spPr bwMode="auto">
            <a:xfrm>
              <a:off x="4704" y="3039"/>
              <a:ext cx="336" cy="273"/>
            </a:xfrm>
            <a:prstGeom prst="leftArrow">
              <a:avLst>
                <a:gd name="adj1" fmla="val 30407"/>
                <a:gd name="adj2" fmla="val 28798"/>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charset="0"/>
                  <a:cs typeface="Arial" charset="0"/>
                </a:defRPr>
              </a:lvl1pPr>
              <a:lvl2pPr marL="37931725" indent="-37474525">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marL="457200" fontAlgn="base">
                <a:spcBef>
                  <a:spcPct val="0"/>
                </a:spcBef>
                <a:spcAft>
                  <a:spcPct val="0"/>
                </a:spcAft>
                <a:defRPr>
                  <a:solidFill>
                    <a:schemeClr val="tx1"/>
                  </a:solidFill>
                  <a:latin typeface="Arial" charset="0"/>
                  <a:cs typeface="Arial" charset="0"/>
                </a:defRPr>
              </a:lvl6pPr>
              <a:lvl7pPr marL="914400" fontAlgn="base">
                <a:spcBef>
                  <a:spcPct val="0"/>
                </a:spcBef>
                <a:spcAft>
                  <a:spcPct val="0"/>
                </a:spcAft>
                <a:defRPr>
                  <a:solidFill>
                    <a:schemeClr val="tx1"/>
                  </a:solidFill>
                  <a:latin typeface="Arial" charset="0"/>
                  <a:cs typeface="Arial" charset="0"/>
                </a:defRPr>
              </a:lvl7pPr>
              <a:lvl8pPr marL="1371600" fontAlgn="base">
                <a:spcBef>
                  <a:spcPct val="0"/>
                </a:spcBef>
                <a:spcAft>
                  <a:spcPct val="0"/>
                </a:spcAft>
                <a:defRPr>
                  <a:solidFill>
                    <a:schemeClr val="tx1"/>
                  </a:solidFill>
                  <a:latin typeface="Arial" charset="0"/>
                  <a:cs typeface="Arial" charset="0"/>
                </a:defRPr>
              </a:lvl8pPr>
              <a:lvl9pPr marL="1828800" fontAlgn="base">
                <a:spcBef>
                  <a:spcPct val="0"/>
                </a:spcBef>
                <a:spcAft>
                  <a:spcPct val="0"/>
                </a:spcAft>
                <a:defRPr>
                  <a:solidFill>
                    <a:schemeClr val="tx1"/>
                  </a:solidFill>
                  <a:latin typeface="Arial" charset="0"/>
                  <a:cs typeface="Arial" charset="0"/>
                </a:defRPr>
              </a:lvl9pPr>
            </a:lstStyle>
            <a:p>
              <a:pPr eaLnBrk="1" hangingPunct="1">
                <a:spcBef>
                  <a:spcPct val="0"/>
                </a:spcBef>
                <a:buClrTx/>
                <a:buFontTx/>
                <a:buNone/>
              </a:pPr>
              <a:endParaRPr lang="en-US" altLang="en-US" sz="1400" smtClean="0">
                <a:solidFill>
                  <a:srgbClr val="000000"/>
                </a:solidFill>
                <a:latin typeface="Times New Roman" pitchFamily="18" charset="0"/>
                <a:cs typeface="Times New Roman" pitchFamily="18" charset="0"/>
              </a:endParaRPr>
            </a:p>
          </p:txBody>
        </p:sp>
      </p:grpSp>
      <p:sp>
        <p:nvSpPr>
          <p:cNvPr id="3081" name="Text Box 5"/>
          <p:cNvSpPr txBox="1">
            <a:spLocks noChangeArrowheads="1"/>
          </p:cNvSpPr>
          <p:nvPr/>
        </p:nvSpPr>
        <p:spPr bwMode="auto">
          <a:xfrm>
            <a:off x="7067550" y="1855788"/>
            <a:ext cx="1752600" cy="1837939"/>
          </a:xfrm>
          <a:prstGeom prst="rect">
            <a:avLst/>
          </a:prstGeom>
          <a:solidFill>
            <a:srgbClr val="CCECFF"/>
          </a:solidFill>
          <a:ln w="12700">
            <a:solidFill>
              <a:srgbClr val="000099"/>
            </a:solidFill>
            <a:miter lim="800000"/>
            <a:headEnd/>
            <a:tailEnd/>
          </a:ln>
        </p:spPr>
        <p:txBody>
          <a:bodyPr>
            <a:spAutoFit/>
          </a:bodyPr>
          <a:lstStyle>
            <a:lvl1pPr>
              <a:defRPr>
                <a:solidFill>
                  <a:schemeClr val="tx1"/>
                </a:solidFill>
                <a:latin typeface="Arial" charset="0"/>
                <a:cs typeface="Arial" charset="0"/>
              </a:defRPr>
            </a:lvl1pPr>
            <a:lvl2pPr marL="37931725" indent="-37474525">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marL="457200" fontAlgn="base">
              <a:spcBef>
                <a:spcPct val="0"/>
              </a:spcBef>
              <a:spcAft>
                <a:spcPct val="0"/>
              </a:spcAft>
              <a:defRPr>
                <a:solidFill>
                  <a:schemeClr val="tx1"/>
                </a:solidFill>
                <a:latin typeface="Arial" charset="0"/>
                <a:cs typeface="Arial" charset="0"/>
              </a:defRPr>
            </a:lvl6pPr>
            <a:lvl7pPr marL="914400" fontAlgn="base">
              <a:spcBef>
                <a:spcPct val="0"/>
              </a:spcBef>
              <a:spcAft>
                <a:spcPct val="0"/>
              </a:spcAft>
              <a:defRPr>
                <a:solidFill>
                  <a:schemeClr val="tx1"/>
                </a:solidFill>
                <a:latin typeface="Arial" charset="0"/>
                <a:cs typeface="Arial" charset="0"/>
              </a:defRPr>
            </a:lvl7pPr>
            <a:lvl8pPr marL="1371600" fontAlgn="base">
              <a:spcBef>
                <a:spcPct val="0"/>
              </a:spcBef>
              <a:spcAft>
                <a:spcPct val="0"/>
              </a:spcAft>
              <a:defRPr>
                <a:solidFill>
                  <a:schemeClr val="tx1"/>
                </a:solidFill>
                <a:latin typeface="Arial" charset="0"/>
                <a:cs typeface="Arial" charset="0"/>
              </a:defRPr>
            </a:lvl8pPr>
            <a:lvl9pPr marL="1828800" fontAlgn="base">
              <a:spcBef>
                <a:spcPct val="0"/>
              </a:spcBef>
              <a:spcAft>
                <a:spcPct val="0"/>
              </a:spcAft>
              <a:defRPr>
                <a:solidFill>
                  <a:schemeClr val="tx1"/>
                </a:solidFill>
                <a:latin typeface="Arial" charset="0"/>
                <a:cs typeface="Arial" charset="0"/>
              </a:defRPr>
            </a:lvl9pPr>
          </a:lstStyle>
          <a:p>
            <a:pPr algn="ctr" eaLnBrk="1" hangingPunct="1">
              <a:lnSpc>
                <a:spcPct val="120000"/>
              </a:lnSpc>
              <a:buClrTx/>
              <a:buFontTx/>
              <a:buNone/>
            </a:pPr>
            <a:r>
              <a:rPr lang="en-GB" altLang="en-US" sz="1600" b="1" dirty="0" smtClean="0">
                <a:solidFill>
                  <a:srgbClr val="000000"/>
                </a:solidFill>
                <a:cs typeface="Times New Roman" pitchFamily="18" charset="0"/>
              </a:rPr>
              <a:t>“Statement of Guidance”</a:t>
            </a:r>
          </a:p>
          <a:p>
            <a:pPr algn="ctr" eaLnBrk="1" hangingPunct="1">
              <a:lnSpc>
                <a:spcPct val="120000"/>
              </a:lnSpc>
              <a:buClrTx/>
              <a:buFontTx/>
              <a:buNone/>
            </a:pPr>
            <a:r>
              <a:rPr lang="en-GB" altLang="en-US" sz="1600" b="1" dirty="0" smtClean="0">
                <a:solidFill>
                  <a:srgbClr val="000000"/>
                </a:solidFill>
                <a:cs typeface="Times New Roman" pitchFamily="18" charset="0"/>
              </a:rPr>
              <a:t/>
            </a:r>
            <a:br>
              <a:rPr lang="en-GB" altLang="en-US" sz="1600" b="1" dirty="0" smtClean="0">
                <a:solidFill>
                  <a:srgbClr val="000000"/>
                </a:solidFill>
                <a:cs typeface="Times New Roman" pitchFamily="18" charset="0"/>
              </a:rPr>
            </a:br>
            <a:r>
              <a:rPr lang="en-GB" altLang="en-US" sz="1600" b="1" dirty="0" smtClean="0">
                <a:solidFill>
                  <a:srgbClr val="000000"/>
                </a:solidFill>
                <a:cs typeface="Times New Roman" pitchFamily="18" charset="0"/>
              </a:rPr>
              <a:t>Implementation Plan </a:t>
            </a:r>
            <a:r>
              <a:rPr lang="en-GB" altLang="en-US" sz="1600" dirty="0" smtClean="0">
                <a:solidFill>
                  <a:srgbClr val="000000"/>
                </a:solidFill>
                <a:cs typeface="Times New Roman" pitchFamily="18" charset="0"/>
              </a:rPr>
              <a:t>(</a:t>
            </a:r>
            <a:r>
              <a:rPr lang="en-GB" altLang="en-US" sz="1600" dirty="0" err="1" smtClean="0">
                <a:solidFill>
                  <a:srgbClr val="000000"/>
                </a:solidFill>
                <a:cs typeface="Times New Roman" pitchFamily="18" charset="0"/>
              </a:rPr>
              <a:t>Actions,Recom</a:t>
            </a:r>
            <a:r>
              <a:rPr lang="en-GB" altLang="en-US" sz="1600" dirty="0" smtClean="0">
                <a:solidFill>
                  <a:srgbClr val="000000"/>
                </a:solidFill>
                <a:cs typeface="Times New Roman" pitchFamily="18" charset="0"/>
              </a:rPr>
              <a:t>)</a:t>
            </a:r>
          </a:p>
        </p:txBody>
      </p:sp>
      <p:grpSp>
        <p:nvGrpSpPr>
          <p:cNvPr id="3082" name="Group 10"/>
          <p:cNvGrpSpPr>
            <a:grpSpLocks/>
          </p:cNvGrpSpPr>
          <p:nvPr/>
        </p:nvGrpSpPr>
        <p:grpSpPr bwMode="auto">
          <a:xfrm>
            <a:off x="442913" y="1390666"/>
            <a:ext cx="2112962" cy="1174751"/>
            <a:chOff x="384" y="1554"/>
            <a:chExt cx="1331" cy="740"/>
          </a:xfrm>
        </p:grpSpPr>
        <p:sp>
          <p:nvSpPr>
            <p:cNvPr id="3083" name="Text Box 4"/>
            <p:cNvSpPr txBox="1">
              <a:spLocks noChangeArrowheads="1"/>
            </p:cNvSpPr>
            <p:nvPr/>
          </p:nvSpPr>
          <p:spPr bwMode="auto">
            <a:xfrm>
              <a:off x="384" y="1554"/>
              <a:ext cx="1043" cy="220"/>
            </a:xfrm>
            <a:prstGeom prst="rect">
              <a:avLst/>
            </a:prstGeom>
            <a:solidFill>
              <a:srgbClr val="CCECFF"/>
            </a:solidFill>
            <a:ln w="12700">
              <a:solidFill>
                <a:srgbClr val="000099"/>
              </a:solidFill>
              <a:miter lim="800000"/>
              <a:headEnd/>
              <a:tailEnd/>
            </a:ln>
          </p:spPr>
          <p:txBody>
            <a:bodyPr>
              <a:spAutoFit/>
            </a:bodyPr>
            <a:lstStyle>
              <a:lvl1pPr>
                <a:defRPr>
                  <a:solidFill>
                    <a:schemeClr val="tx1"/>
                  </a:solidFill>
                  <a:latin typeface="Arial" charset="0"/>
                  <a:cs typeface="Arial" charset="0"/>
                </a:defRPr>
              </a:lvl1pPr>
              <a:lvl2pPr marL="37931725" indent="-37474525">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marL="457200" fontAlgn="base">
                <a:spcBef>
                  <a:spcPct val="0"/>
                </a:spcBef>
                <a:spcAft>
                  <a:spcPct val="0"/>
                </a:spcAft>
                <a:defRPr>
                  <a:solidFill>
                    <a:schemeClr val="tx1"/>
                  </a:solidFill>
                  <a:latin typeface="Arial" charset="0"/>
                  <a:cs typeface="Arial" charset="0"/>
                </a:defRPr>
              </a:lvl6pPr>
              <a:lvl7pPr marL="914400" fontAlgn="base">
                <a:spcBef>
                  <a:spcPct val="0"/>
                </a:spcBef>
                <a:spcAft>
                  <a:spcPct val="0"/>
                </a:spcAft>
                <a:defRPr>
                  <a:solidFill>
                    <a:schemeClr val="tx1"/>
                  </a:solidFill>
                  <a:latin typeface="Arial" charset="0"/>
                  <a:cs typeface="Arial" charset="0"/>
                </a:defRPr>
              </a:lvl7pPr>
              <a:lvl8pPr marL="1371600" fontAlgn="base">
                <a:spcBef>
                  <a:spcPct val="0"/>
                </a:spcBef>
                <a:spcAft>
                  <a:spcPct val="0"/>
                </a:spcAft>
                <a:defRPr>
                  <a:solidFill>
                    <a:schemeClr val="tx1"/>
                  </a:solidFill>
                  <a:latin typeface="Arial" charset="0"/>
                  <a:cs typeface="Arial" charset="0"/>
                </a:defRPr>
              </a:lvl8pPr>
              <a:lvl9pPr marL="1828800" fontAlgn="base">
                <a:spcBef>
                  <a:spcPct val="0"/>
                </a:spcBef>
                <a:spcAft>
                  <a:spcPct val="0"/>
                </a:spcAft>
                <a:defRPr>
                  <a:solidFill>
                    <a:schemeClr val="tx1"/>
                  </a:solidFill>
                  <a:latin typeface="Arial" charset="0"/>
                  <a:cs typeface="Arial" charset="0"/>
                </a:defRPr>
              </a:lvl9pPr>
            </a:lstStyle>
            <a:p>
              <a:pPr algn="ctr" eaLnBrk="1" hangingPunct="1">
                <a:buClrTx/>
                <a:buFontTx/>
                <a:buNone/>
              </a:pPr>
              <a:r>
                <a:rPr lang="en-GB" altLang="en-US" sz="1600" b="1" dirty="0" smtClean="0">
                  <a:solidFill>
                    <a:srgbClr val="000000"/>
                  </a:solidFill>
                  <a:cs typeface="Times New Roman" pitchFamily="18" charset="0"/>
                </a:rPr>
                <a:t>Requirements</a:t>
              </a:r>
            </a:p>
          </p:txBody>
        </p:sp>
        <p:sp>
          <p:nvSpPr>
            <p:cNvPr id="3084" name="Text Box 11"/>
            <p:cNvSpPr txBox="1">
              <a:spLocks noChangeArrowheads="1"/>
            </p:cNvSpPr>
            <p:nvPr/>
          </p:nvSpPr>
          <p:spPr bwMode="auto">
            <a:xfrm>
              <a:off x="480" y="1722"/>
              <a:ext cx="1043" cy="220"/>
            </a:xfrm>
            <a:prstGeom prst="rect">
              <a:avLst/>
            </a:prstGeom>
            <a:solidFill>
              <a:srgbClr val="CCECFF"/>
            </a:solidFill>
            <a:ln w="12700">
              <a:solidFill>
                <a:srgbClr val="000099"/>
              </a:solidFill>
              <a:miter lim="800000"/>
              <a:headEnd/>
              <a:tailEnd/>
            </a:ln>
          </p:spPr>
          <p:txBody>
            <a:bodyPr>
              <a:spAutoFit/>
            </a:bodyPr>
            <a:lstStyle>
              <a:lvl1pPr>
                <a:defRPr>
                  <a:solidFill>
                    <a:schemeClr val="tx1"/>
                  </a:solidFill>
                  <a:latin typeface="Arial" charset="0"/>
                  <a:cs typeface="Arial" charset="0"/>
                </a:defRPr>
              </a:lvl1pPr>
              <a:lvl2pPr marL="37931725" indent="-37474525">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marL="457200" fontAlgn="base">
                <a:spcBef>
                  <a:spcPct val="0"/>
                </a:spcBef>
                <a:spcAft>
                  <a:spcPct val="0"/>
                </a:spcAft>
                <a:defRPr>
                  <a:solidFill>
                    <a:schemeClr val="tx1"/>
                  </a:solidFill>
                  <a:latin typeface="Arial" charset="0"/>
                  <a:cs typeface="Arial" charset="0"/>
                </a:defRPr>
              </a:lvl6pPr>
              <a:lvl7pPr marL="914400" fontAlgn="base">
                <a:spcBef>
                  <a:spcPct val="0"/>
                </a:spcBef>
                <a:spcAft>
                  <a:spcPct val="0"/>
                </a:spcAft>
                <a:defRPr>
                  <a:solidFill>
                    <a:schemeClr val="tx1"/>
                  </a:solidFill>
                  <a:latin typeface="Arial" charset="0"/>
                  <a:cs typeface="Arial" charset="0"/>
                </a:defRPr>
              </a:lvl7pPr>
              <a:lvl8pPr marL="1371600" fontAlgn="base">
                <a:spcBef>
                  <a:spcPct val="0"/>
                </a:spcBef>
                <a:spcAft>
                  <a:spcPct val="0"/>
                </a:spcAft>
                <a:defRPr>
                  <a:solidFill>
                    <a:schemeClr val="tx1"/>
                  </a:solidFill>
                  <a:latin typeface="Arial" charset="0"/>
                  <a:cs typeface="Arial" charset="0"/>
                </a:defRPr>
              </a:lvl8pPr>
              <a:lvl9pPr marL="1828800" fontAlgn="base">
                <a:spcBef>
                  <a:spcPct val="0"/>
                </a:spcBef>
                <a:spcAft>
                  <a:spcPct val="0"/>
                </a:spcAft>
                <a:defRPr>
                  <a:solidFill>
                    <a:schemeClr val="tx1"/>
                  </a:solidFill>
                  <a:latin typeface="Arial" charset="0"/>
                  <a:cs typeface="Arial" charset="0"/>
                </a:defRPr>
              </a:lvl9pPr>
            </a:lstStyle>
            <a:p>
              <a:pPr algn="ctr" eaLnBrk="1" hangingPunct="1">
                <a:buClrTx/>
                <a:buFontTx/>
                <a:buNone/>
              </a:pPr>
              <a:r>
                <a:rPr lang="en-GB" altLang="en-US" sz="1600" b="1" dirty="0" smtClean="0">
                  <a:solidFill>
                    <a:srgbClr val="000000"/>
                  </a:solidFill>
                  <a:cs typeface="Times New Roman" pitchFamily="18" charset="0"/>
                </a:rPr>
                <a:t>Requirements</a:t>
              </a:r>
            </a:p>
          </p:txBody>
        </p:sp>
        <p:sp>
          <p:nvSpPr>
            <p:cNvPr id="3085" name="Text Box 12"/>
            <p:cNvSpPr txBox="1">
              <a:spLocks noChangeArrowheads="1"/>
            </p:cNvSpPr>
            <p:nvPr/>
          </p:nvSpPr>
          <p:spPr bwMode="auto">
            <a:xfrm>
              <a:off x="576" y="1893"/>
              <a:ext cx="1043" cy="220"/>
            </a:xfrm>
            <a:prstGeom prst="rect">
              <a:avLst/>
            </a:prstGeom>
            <a:solidFill>
              <a:srgbClr val="CCECFF"/>
            </a:solidFill>
            <a:ln w="12700">
              <a:solidFill>
                <a:srgbClr val="000099"/>
              </a:solidFill>
              <a:miter lim="800000"/>
              <a:headEnd/>
              <a:tailEnd/>
            </a:ln>
          </p:spPr>
          <p:txBody>
            <a:bodyPr>
              <a:spAutoFit/>
            </a:bodyPr>
            <a:lstStyle>
              <a:lvl1pPr>
                <a:defRPr>
                  <a:solidFill>
                    <a:schemeClr val="tx1"/>
                  </a:solidFill>
                  <a:latin typeface="Arial" charset="0"/>
                  <a:cs typeface="Arial" charset="0"/>
                </a:defRPr>
              </a:lvl1pPr>
              <a:lvl2pPr marL="37931725" indent="-37474525">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marL="457200" fontAlgn="base">
                <a:spcBef>
                  <a:spcPct val="0"/>
                </a:spcBef>
                <a:spcAft>
                  <a:spcPct val="0"/>
                </a:spcAft>
                <a:defRPr>
                  <a:solidFill>
                    <a:schemeClr val="tx1"/>
                  </a:solidFill>
                  <a:latin typeface="Arial" charset="0"/>
                  <a:cs typeface="Arial" charset="0"/>
                </a:defRPr>
              </a:lvl6pPr>
              <a:lvl7pPr marL="914400" fontAlgn="base">
                <a:spcBef>
                  <a:spcPct val="0"/>
                </a:spcBef>
                <a:spcAft>
                  <a:spcPct val="0"/>
                </a:spcAft>
                <a:defRPr>
                  <a:solidFill>
                    <a:schemeClr val="tx1"/>
                  </a:solidFill>
                  <a:latin typeface="Arial" charset="0"/>
                  <a:cs typeface="Arial" charset="0"/>
                </a:defRPr>
              </a:lvl7pPr>
              <a:lvl8pPr marL="1371600" fontAlgn="base">
                <a:spcBef>
                  <a:spcPct val="0"/>
                </a:spcBef>
                <a:spcAft>
                  <a:spcPct val="0"/>
                </a:spcAft>
                <a:defRPr>
                  <a:solidFill>
                    <a:schemeClr val="tx1"/>
                  </a:solidFill>
                  <a:latin typeface="Arial" charset="0"/>
                  <a:cs typeface="Arial" charset="0"/>
                </a:defRPr>
              </a:lvl8pPr>
              <a:lvl9pPr marL="1828800" fontAlgn="base">
                <a:spcBef>
                  <a:spcPct val="0"/>
                </a:spcBef>
                <a:spcAft>
                  <a:spcPct val="0"/>
                </a:spcAft>
                <a:defRPr>
                  <a:solidFill>
                    <a:schemeClr val="tx1"/>
                  </a:solidFill>
                  <a:latin typeface="Arial" charset="0"/>
                  <a:cs typeface="Arial" charset="0"/>
                </a:defRPr>
              </a:lvl9pPr>
            </a:lstStyle>
            <a:p>
              <a:pPr algn="ctr" eaLnBrk="1" hangingPunct="1">
                <a:buClrTx/>
                <a:buFontTx/>
                <a:buNone/>
              </a:pPr>
              <a:r>
                <a:rPr lang="en-GB" altLang="en-US" sz="1600" b="1" dirty="0" smtClean="0">
                  <a:solidFill>
                    <a:srgbClr val="000000"/>
                  </a:solidFill>
                  <a:cs typeface="Times New Roman" pitchFamily="18" charset="0"/>
                </a:rPr>
                <a:t>Requirements</a:t>
              </a:r>
            </a:p>
          </p:txBody>
        </p:sp>
        <p:sp>
          <p:nvSpPr>
            <p:cNvPr id="3086" name="Text Box 12"/>
            <p:cNvSpPr txBox="1">
              <a:spLocks noChangeArrowheads="1"/>
            </p:cNvSpPr>
            <p:nvPr/>
          </p:nvSpPr>
          <p:spPr bwMode="auto">
            <a:xfrm>
              <a:off x="672" y="2074"/>
              <a:ext cx="1043" cy="220"/>
            </a:xfrm>
            <a:prstGeom prst="rect">
              <a:avLst/>
            </a:prstGeom>
            <a:solidFill>
              <a:srgbClr val="CCECFF"/>
            </a:solidFill>
            <a:ln w="12700">
              <a:solidFill>
                <a:srgbClr val="000099"/>
              </a:solidFill>
              <a:miter lim="800000"/>
              <a:headEnd/>
              <a:tailEnd/>
            </a:ln>
          </p:spPr>
          <p:txBody>
            <a:bodyPr>
              <a:spAutoFit/>
            </a:bodyPr>
            <a:lstStyle>
              <a:lvl1pPr>
                <a:defRPr>
                  <a:solidFill>
                    <a:schemeClr val="tx1"/>
                  </a:solidFill>
                  <a:latin typeface="Arial" charset="0"/>
                  <a:cs typeface="Arial" charset="0"/>
                </a:defRPr>
              </a:lvl1pPr>
              <a:lvl2pPr marL="37931725" indent="-37474525">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marL="457200" fontAlgn="base">
                <a:spcBef>
                  <a:spcPct val="0"/>
                </a:spcBef>
                <a:spcAft>
                  <a:spcPct val="0"/>
                </a:spcAft>
                <a:defRPr>
                  <a:solidFill>
                    <a:schemeClr val="tx1"/>
                  </a:solidFill>
                  <a:latin typeface="Arial" charset="0"/>
                  <a:cs typeface="Arial" charset="0"/>
                </a:defRPr>
              </a:lvl6pPr>
              <a:lvl7pPr marL="914400" fontAlgn="base">
                <a:spcBef>
                  <a:spcPct val="0"/>
                </a:spcBef>
                <a:spcAft>
                  <a:spcPct val="0"/>
                </a:spcAft>
                <a:defRPr>
                  <a:solidFill>
                    <a:schemeClr val="tx1"/>
                  </a:solidFill>
                  <a:latin typeface="Arial" charset="0"/>
                  <a:cs typeface="Arial" charset="0"/>
                </a:defRPr>
              </a:lvl7pPr>
              <a:lvl8pPr marL="1371600" fontAlgn="base">
                <a:spcBef>
                  <a:spcPct val="0"/>
                </a:spcBef>
                <a:spcAft>
                  <a:spcPct val="0"/>
                </a:spcAft>
                <a:defRPr>
                  <a:solidFill>
                    <a:schemeClr val="tx1"/>
                  </a:solidFill>
                  <a:latin typeface="Arial" charset="0"/>
                  <a:cs typeface="Arial" charset="0"/>
                </a:defRPr>
              </a:lvl8pPr>
              <a:lvl9pPr marL="1828800" fontAlgn="base">
                <a:spcBef>
                  <a:spcPct val="0"/>
                </a:spcBef>
                <a:spcAft>
                  <a:spcPct val="0"/>
                </a:spcAft>
                <a:defRPr>
                  <a:solidFill>
                    <a:schemeClr val="tx1"/>
                  </a:solidFill>
                  <a:latin typeface="Arial" charset="0"/>
                  <a:cs typeface="Arial" charset="0"/>
                </a:defRPr>
              </a:lvl9pPr>
            </a:lstStyle>
            <a:p>
              <a:pPr algn="ctr" eaLnBrk="1" hangingPunct="1">
                <a:buClrTx/>
                <a:buFontTx/>
                <a:buNone/>
              </a:pPr>
              <a:r>
                <a:rPr lang="en-GB" altLang="en-US" sz="1600" b="1" dirty="0" smtClean="0">
                  <a:solidFill>
                    <a:srgbClr val="000000"/>
                  </a:solidFill>
                  <a:cs typeface="Times New Roman" pitchFamily="18" charset="0"/>
                </a:rPr>
                <a:t>Requirements</a:t>
              </a:r>
            </a:p>
          </p:txBody>
        </p:sp>
      </p:grpSp>
      <p:grpSp>
        <p:nvGrpSpPr>
          <p:cNvPr id="3087" name="Group 15"/>
          <p:cNvGrpSpPr>
            <a:grpSpLocks/>
          </p:cNvGrpSpPr>
          <p:nvPr/>
        </p:nvGrpSpPr>
        <p:grpSpPr bwMode="auto">
          <a:xfrm>
            <a:off x="2023429" y="4222024"/>
            <a:ext cx="2620962" cy="2363788"/>
            <a:chOff x="943" y="1230"/>
            <a:chExt cx="1651" cy="1489"/>
          </a:xfrm>
        </p:grpSpPr>
        <p:sp>
          <p:nvSpPr>
            <p:cNvPr id="3088" name="Rectangle 16"/>
            <p:cNvSpPr>
              <a:spLocks noChangeArrowheads="1"/>
            </p:cNvSpPr>
            <p:nvPr/>
          </p:nvSpPr>
          <p:spPr bwMode="auto">
            <a:xfrm>
              <a:off x="943" y="1298"/>
              <a:ext cx="1651" cy="1406"/>
            </a:xfrm>
            <a:prstGeom prst="rect">
              <a:avLst/>
            </a:prstGeom>
            <a:gradFill rotWithShape="1">
              <a:gsLst>
                <a:gs pos="0">
                  <a:srgbClr val="3399FF">
                    <a:alpha val="98000"/>
                  </a:srgbClr>
                </a:gs>
                <a:gs pos="100000">
                  <a:schemeClr val="bg1">
                    <a:alpha val="97000"/>
                  </a:schemeClr>
                </a:gs>
              </a:gsLst>
              <a:lin ang="540000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spcBef>
                  <a:spcPct val="0"/>
                </a:spcBef>
                <a:buClrTx/>
                <a:buFontTx/>
                <a:buNone/>
              </a:pPr>
              <a:endParaRPr lang="es-AR" altLang="en-US" sz="1400" smtClean="0">
                <a:solidFill>
                  <a:srgbClr val="000000"/>
                </a:solidFill>
                <a:latin typeface="Times New Roman" pitchFamily="18" charset="0"/>
                <a:cs typeface="Times New Roman" pitchFamily="18" charset="0"/>
              </a:endParaRPr>
            </a:p>
          </p:txBody>
        </p:sp>
        <p:pic>
          <p:nvPicPr>
            <p:cNvPr id="3089" name="Picture 17"/>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1" y="2160"/>
              <a:ext cx="402" cy="519"/>
            </a:xfrm>
            <a:prstGeom prst="rect">
              <a:avLst/>
            </a:prstGeom>
            <a:noFill/>
            <a:ln>
              <a:noFill/>
            </a:ln>
            <a:effectLst/>
            <a:extLst>
              <a:ext uri="{909E8E84-426E-40dd-AFC4-6F175D3DCCD1}">
                <a14:hiddenFill xmlns:a14="http://schemas.microsoft.com/office/drawing/2010/main">
                  <a:solidFill>
                    <a:srgbClr val="CC99FF">
                      <a:alpha val="89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0" name="Picture 18"/>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6" y="2160"/>
              <a:ext cx="643" cy="559"/>
            </a:xfrm>
            <a:prstGeom prst="rect">
              <a:avLst/>
            </a:prstGeom>
            <a:solidFill>
              <a:srgbClr val="CC99FF">
                <a:alpha val="89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1" name="Picture 19"/>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5" y="1230"/>
              <a:ext cx="967" cy="1293"/>
            </a:xfrm>
            <a:prstGeom prst="rect">
              <a:avLst/>
            </a:prstGeom>
            <a:noFill/>
            <a:ln>
              <a:noFill/>
            </a:ln>
            <a:effectLst/>
            <a:extLst>
              <a:ext uri="{909E8E84-426E-40dd-AFC4-6F175D3DCCD1}">
                <a14:hiddenFill xmlns:a14="http://schemas.microsoft.com/office/drawing/2010/main">
                  <a:solidFill>
                    <a:srgbClr val="CC99FF">
                      <a:alpha val="89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Title 4"/>
          <p:cNvSpPr>
            <a:spLocks noGrp="1"/>
          </p:cNvSpPr>
          <p:nvPr>
            <p:ph type="title"/>
          </p:nvPr>
        </p:nvSpPr>
        <p:spPr>
          <a:xfrm>
            <a:off x="0" y="335780"/>
            <a:ext cx="9144000" cy="634082"/>
          </a:xfrm>
        </p:spPr>
        <p:txBody>
          <a:bodyPr>
            <a:noAutofit/>
          </a:bodyPr>
          <a:lstStyle/>
          <a:p>
            <a:r>
              <a:rPr lang="fr-CH" sz="3600" b="1" dirty="0" smtClean="0"/>
              <a:t>‘OSCAR/</a:t>
            </a:r>
            <a:r>
              <a:rPr lang="fr-CH" sz="3600" b="1" dirty="0" err="1" smtClean="0"/>
              <a:t>Space</a:t>
            </a:r>
            <a:r>
              <a:rPr lang="fr-CH" sz="3600" b="1" dirty="0" smtClean="0"/>
              <a:t>’ </a:t>
            </a:r>
            <a:r>
              <a:rPr lang="fr-CH" sz="3600" b="1" dirty="0" err="1" smtClean="0"/>
              <a:t>is</a:t>
            </a:r>
            <a:r>
              <a:rPr lang="fr-CH" sz="3600" b="1" dirty="0" smtClean="0"/>
              <a:t> a </a:t>
            </a:r>
            <a:r>
              <a:rPr lang="fr-CH" sz="3600" b="1" dirty="0" err="1" smtClean="0"/>
              <a:t>tool</a:t>
            </a:r>
            <a:r>
              <a:rPr lang="fr-CH" sz="3600" b="1" dirty="0" smtClean="0"/>
              <a:t> for ‘Gap </a:t>
            </a:r>
            <a:r>
              <a:rPr lang="fr-CH" sz="3600" b="1" dirty="0" err="1" smtClean="0"/>
              <a:t>Analysis</a:t>
            </a:r>
            <a:r>
              <a:rPr lang="fr-CH" sz="3600" b="1" dirty="0" smtClean="0"/>
              <a:t>’</a:t>
            </a:r>
            <a:endParaRPr lang="en-US" sz="3600" b="1" dirty="0"/>
          </a:p>
        </p:txBody>
      </p:sp>
      <p:grpSp>
        <p:nvGrpSpPr>
          <p:cNvPr id="13" name="Group 12"/>
          <p:cNvGrpSpPr/>
          <p:nvPr/>
        </p:nvGrpSpPr>
        <p:grpSpPr>
          <a:xfrm>
            <a:off x="2812764" y="2020182"/>
            <a:ext cx="4076939" cy="1756090"/>
            <a:chOff x="2799317" y="1952947"/>
            <a:chExt cx="4076939" cy="1756090"/>
          </a:xfrm>
        </p:grpSpPr>
        <p:sp>
          <p:nvSpPr>
            <p:cNvPr id="11" name="Oval 10"/>
            <p:cNvSpPr/>
            <p:nvPr/>
          </p:nvSpPr>
          <p:spPr>
            <a:xfrm>
              <a:off x="3538560" y="1952947"/>
              <a:ext cx="3337696" cy="1620069"/>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CH" sz="2800" b="1" dirty="0" smtClean="0">
                  <a:solidFill>
                    <a:sysClr val="windowText" lastClr="000000"/>
                  </a:solidFill>
                </a:rPr>
                <a:t>Gap </a:t>
              </a:r>
              <a:r>
                <a:rPr lang="fr-CH" sz="2800" b="1" dirty="0" err="1" smtClean="0">
                  <a:solidFill>
                    <a:sysClr val="windowText" lastClr="000000"/>
                  </a:solidFill>
                </a:rPr>
                <a:t>Analysis</a:t>
              </a:r>
              <a:r>
                <a:rPr lang="fr-CH" sz="2800" b="1" dirty="0" smtClean="0">
                  <a:solidFill>
                    <a:sysClr val="windowText" lastClr="000000"/>
                  </a:solidFill>
                </a:rPr>
                <a:t> </a:t>
              </a:r>
              <a:endParaRPr lang="en-US" sz="2800" b="1" dirty="0">
                <a:solidFill>
                  <a:sysClr val="windowText" lastClr="000000"/>
                </a:solidFill>
              </a:endParaRPr>
            </a:p>
          </p:txBody>
        </p:sp>
        <p:sp>
          <p:nvSpPr>
            <p:cNvPr id="12" name="Right Arrow 11"/>
            <p:cNvSpPr/>
            <p:nvPr/>
          </p:nvSpPr>
          <p:spPr>
            <a:xfrm rot="1867516">
              <a:off x="2799317" y="2132856"/>
              <a:ext cx="647700" cy="36004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ight Arrow 44"/>
            <p:cNvSpPr/>
            <p:nvPr/>
          </p:nvSpPr>
          <p:spPr>
            <a:xfrm rot="19393309">
              <a:off x="2867084" y="3322533"/>
              <a:ext cx="647700" cy="38650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extBox 1"/>
          <p:cNvSpPr txBox="1"/>
          <p:nvPr/>
        </p:nvSpPr>
        <p:spPr>
          <a:xfrm>
            <a:off x="265499" y="3932638"/>
            <a:ext cx="4378892" cy="369332"/>
          </a:xfrm>
          <a:prstGeom prst="rect">
            <a:avLst/>
          </a:prstGeom>
          <a:noFill/>
        </p:spPr>
        <p:txBody>
          <a:bodyPr wrap="square" rtlCol="0">
            <a:spAutoFit/>
          </a:bodyPr>
          <a:lstStyle/>
          <a:p>
            <a:r>
              <a:rPr lang="fr-CH" b="1" dirty="0" err="1" smtClean="0"/>
              <a:t>Database</a:t>
            </a:r>
            <a:r>
              <a:rPr lang="fr-CH" b="1" dirty="0" smtClean="0"/>
              <a:t> on the Global </a:t>
            </a:r>
            <a:r>
              <a:rPr lang="fr-CH" b="1" dirty="0" err="1"/>
              <a:t>O</a:t>
            </a:r>
            <a:r>
              <a:rPr lang="fr-CH" b="1" dirty="0" err="1" smtClean="0"/>
              <a:t>bserving</a:t>
            </a:r>
            <a:r>
              <a:rPr lang="fr-CH" b="1" dirty="0" smtClean="0"/>
              <a:t> System</a:t>
            </a:r>
            <a:endParaRPr lang="en-US" b="1" dirty="0"/>
          </a:p>
        </p:txBody>
      </p:sp>
      <p:sp>
        <p:nvSpPr>
          <p:cNvPr id="25" name="Rounded Rectangle 24"/>
          <p:cNvSpPr/>
          <p:nvPr/>
        </p:nvSpPr>
        <p:spPr>
          <a:xfrm>
            <a:off x="5013280" y="1148671"/>
            <a:ext cx="1635714" cy="805904"/>
          </a:xfrm>
          <a:prstGeom prst="roundRect">
            <a:avLst/>
          </a:prstGeom>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CH" sz="1800" dirty="0" smtClean="0">
                <a:solidFill>
                  <a:sysClr val="windowText" lastClr="000000"/>
                </a:solidFill>
              </a:rPr>
              <a:t>Long-</a:t>
            </a:r>
            <a:r>
              <a:rPr lang="fr-CH" sz="1800" dirty="0" err="1" smtClean="0">
                <a:solidFill>
                  <a:sysClr val="windowText" lastClr="000000"/>
                </a:solidFill>
              </a:rPr>
              <a:t>term</a:t>
            </a:r>
            <a:r>
              <a:rPr lang="fr-CH" sz="1800" dirty="0" smtClean="0">
                <a:solidFill>
                  <a:sysClr val="windowText" lastClr="000000"/>
                </a:solidFill>
              </a:rPr>
              <a:t> WIGOS Vision</a:t>
            </a:r>
          </a:p>
          <a:p>
            <a:pPr algn="ctr"/>
            <a:r>
              <a:rPr lang="fr-CH" dirty="0" smtClean="0">
                <a:solidFill>
                  <a:sysClr val="windowText" lastClr="000000"/>
                </a:solidFill>
              </a:rPr>
              <a:t>2025 / 2040</a:t>
            </a:r>
            <a:endParaRPr lang="en-US" sz="1800" dirty="0">
              <a:solidFill>
                <a:sysClr val="windowText" lastClr="000000"/>
              </a:solidFill>
            </a:endParaRPr>
          </a:p>
        </p:txBody>
      </p:sp>
      <p:grpSp>
        <p:nvGrpSpPr>
          <p:cNvPr id="3" name="Group 2"/>
          <p:cNvGrpSpPr/>
          <p:nvPr/>
        </p:nvGrpSpPr>
        <p:grpSpPr>
          <a:xfrm>
            <a:off x="191928" y="2459038"/>
            <a:ext cx="1701078" cy="3631060"/>
            <a:chOff x="191928" y="2742808"/>
            <a:chExt cx="1701078" cy="3631060"/>
          </a:xfrm>
        </p:grpSpPr>
        <p:sp>
          <p:nvSpPr>
            <p:cNvPr id="27" name="Flowchart: Magnetic Disk 26"/>
            <p:cNvSpPr/>
            <p:nvPr/>
          </p:nvSpPr>
          <p:spPr>
            <a:xfrm>
              <a:off x="223485" y="5409389"/>
              <a:ext cx="1383666" cy="964479"/>
            </a:xfrm>
            <a:prstGeom prst="flowChartMagneticDisk">
              <a:avLst/>
            </a:prstGeom>
            <a:solidFill>
              <a:srgbClr val="FFC000"/>
            </a:solidFill>
          </p:spPr>
          <p:style>
            <a:lnRef idx="1">
              <a:schemeClr val="dk1"/>
            </a:lnRef>
            <a:fillRef idx="3">
              <a:schemeClr val="dk1"/>
            </a:fillRef>
            <a:effectRef idx="2">
              <a:schemeClr val="dk1"/>
            </a:effectRef>
            <a:fontRef idx="minor">
              <a:schemeClr val="lt1"/>
            </a:fontRef>
          </p:style>
          <p:txBody>
            <a:bodyPr rtlCol="0" anchor="ctr"/>
            <a:lstStyle/>
            <a:p>
              <a:pPr algn="ctr"/>
              <a:r>
                <a:rPr lang="fr-CH" sz="1600" b="1" dirty="0" smtClean="0">
                  <a:solidFill>
                    <a:schemeClr val="tx1"/>
                  </a:solidFill>
                </a:rPr>
                <a:t>OSCAR/ </a:t>
              </a:r>
              <a:br>
                <a:rPr lang="fr-CH" sz="1600" b="1" dirty="0" smtClean="0">
                  <a:solidFill>
                    <a:schemeClr val="tx1"/>
                  </a:solidFill>
                </a:rPr>
              </a:br>
              <a:r>
                <a:rPr lang="fr-CH" sz="1600" b="1" dirty="0" err="1" smtClean="0">
                  <a:solidFill>
                    <a:schemeClr val="tx1"/>
                  </a:solidFill>
                </a:rPr>
                <a:t>Space</a:t>
              </a:r>
              <a:endParaRPr lang="en-US" sz="1600" b="1" dirty="0">
                <a:solidFill>
                  <a:schemeClr val="tx1"/>
                </a:solidFill>
              </a:endParaRPr>
            </a:p>
          </p:txBody>
        </p:sp>
        <p:sp>
          <p:nvSpPr>
            <p:cNvPr id="7" name="Flowchart: Magnetic Disk 6"/>
            <p:cNvSpPr/>
            <p:nvPr/>
          </p:nvSpPr>
          <p:spPr>
            <a:xfrm>
              <a:off x="191928" y="2742808"/>
              <a:ext cx="1383666" cy="964479"/>
            </a:xfrm>
            <a:prstGeom prst="flowChartMagneticDisk">
              <a:avLst/>
            </a:prstGeom>
            <a:solidFill>
              <a:schemeClr val="bg1">
                <a:lumMod val="85000"/>
              </a:schemeClr>
            </a:solidFill>
          </p:spPr>
          <p:style>
            <a:lnRef idx="1">
              <a:schemeClr val="dk1"/>
            </a:lnRef>
            <a:fillRef idx="3">
              <a:schemeClr val="dk1"/>
            </a:fillRef>
            <a:effectRef idx="2">
              <a:schemeClr val="dk1"/>
            </a:effectRef>
            <a:fontRef idx="minor">
              <a:schemeClr val="lt1"/>
            </a:fontRef>
          </p:style>
          <p:txBody>
            <a:bodyPr rtlCol="0" anchor="ctr"/>
            <a:lstStyle/>
            <a:p>
              <a:pPr algn="ctr"/>
              <a:r>
                <a:rPr lang="fr-CH" sz="1600" b="1" dirty="0" smtClean="0">
                  <a:solidFill>
                    <a:schemeClr val="tx1"/>
                  </a:solidFill>
                </a:rPr>
                <a:t>OSCAR/ </a:t>
              </a:r>
              <a:r>
                <a:rPr lang="fr-CH" sz="1600" b="1" dirty="0" err="1" smtClean="0">
                  <a:solidFill>
                    <a:schemeClr val="tx1"/>
                  </a:solidFill>
                </a:rPr>
                <a:t>Requirements</a:t>
              </a:r>
              <a:endParaRPr lang="en-US" sz="1600" b="1" dirty="0">
                <a:solidFill>
                  <a:schemeClr val="tx1"/>
                </a:solidFill>
              </a:endParaRPr>
            </a:p>
          </p:txBody>
        </p:sp>
        <p:sp>
          <p:nvSpPr>
            <p:cNvPr id="26" name="Flowchart: Magnetic Disk 25"/>
            <p:cNvSpPr/>
            <p:nvPr/>
          </p:nvSpPr>
          <p:spPr>
            <a:xfrm>
              <a:off x="509340" y="4538218"/>
              <a:ext cx="1383666" cy="964479"/>
            </a:xfrm>
            <a:prstGeom prst="flowChartMagneticDisk">
              <a:avLst/>
            </a:prstGeom>
            <a:solidFill>
              <a:srgbClr val="FF0000"/>
            </a:solidFill>
          </p:spPr>
          <p:style>
            <a:lnRef idx="1">
              <a:schemeClr val="dk1"/>
            </a:lnRef>
            <a:fillRef idx="3">
              <a:schemeClr val="dk1"/>
            </a:fillRef>
            <a:effectRef idx="2">
              <a:schemeClr val="dk1"/>
            </a:effectRef>
            <a:fontRef idx="minor">
              <a:schemeClr val="lt1"/>
            </a:fontRef>
          </p:style>
          <p:txBody>
            <a:bodyPr rtlCol="0" anchor="ctr"/>
            <a:lstStyle/>
            <a:p>
              <a:pPr algn="ctr"/>
              <a:r>
                <a:rPr lang="fr-CH" sz="1600" b="1" dirty="0" smtClean="0">
                  <a:solidFill>
                    <a:schemeClr val="tx1"/>
                  </a:solidFill>
                </a:rPr>
                <a:t>OSCAR/ Surface</a:t>
              </a:r>
              <a:endParaRPr lang="en-US" sz="1600" b="1" dirty="0">
                <a:solidFill>
                  <a:schemeClr val="tx1"/>
                </a:solidFill>
              </a:endParaRPr>
            </a:p>
          </p:txBody>
        </p:sp>
      </p:grpSp>
    </p:spTree>
    <p:extLst>
      <p:ext uri="{BB962C8B-B14F-4D97-AF65-F5344CB8AC3E}">
        <p14:creationId xmlns:p14="http://schemas.microsoft.com/office/powerpoint/2010/main" val="40950684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2286000" y="5362332"/>
            <a:ext cx="3886200" cy="381000"/>
          </a:xfrm>
          <a:prstGeom prst="rect">
            <a:avLst/>
          </a:prstGeom>
          <a:solidFill>
            <a:schemeClr val="accent3">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prstClr val="white"/>
              </a:solidFill>
            </a:endParaRPr>
          </a:p>
        </p:txBody>
      </p:sp>
      <p:grpSp>
        <p:nvGrpSpPr>
          <p:cNvPr id="8" name="Group 7"/>
          <p:cNvGrpSpPr/>
          <p:nvPr/>
        </p:nvGrpSpPr>
        <p:grpSpPr>
          <a:xfrm>
            <a:off x="1335613" y="788657"/>
            <a:ext cx="1750487" cy="2946494"/>
            <a:chOff x="1335613" y="788657"/>
            <a:chExt cx="1750487" cy="2946494"/>
          </a:xfrm>
        </p:grpSpPr>
        <p:cxnSp>
          <p:nvCxnSpPr>
            <p:cNvPr id="6" name="Straight Arrow Connector 5"/>
            <p:cNvCxnSpPr/>
            <p:nvPr/>
          </p:nvCxnSpPr>
          <p:spPr>
            <a:xfrm>
              <a:off x="1752600" y="1577860"/>
              <a:ext cx="1333500" cy="215729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4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1394" t="26" r="6971" b="26084"/>
            <a:stretch/>
          </p:blipFill>
          <p:spPr bwMode="auto">
            <a:xfrm flipH="1">
              <a:off x="1335613" y="788657"/>
              <a:ext cx="655716" cy="739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Title 1"/>
          <p:cNvSpPr>
            <a:spLocks noGrp="1"/>
          </p:cNvSpPr>
          <p:nvPr>
            <p:ph type="title"/>
          </p:nvPr>
        </p:nvSpPr>
        <p:spPr>
          <a:xfrm>
            <a:off x="304800" y="76200"/>
            <a:ext cx="8610599" cy="661987"/>
          </a:xfrm>
        </p:spPr>
        <p:txBody>
          <a:bodyPr/>
          <a:lstStyle/>
          <a:p>
            <a:r>
              <a:rPr lang="fr-CH" sz="3600" b="1" dirty="0"/>
              <a:t>Instrument-variable </a:t>
            </a:r>
            <a:r>
              <a:rPr lang="fr-CH" sz="3600" b="1" dirty="0" err="1"/>
              <a:t>mapping</a:t>
            </a:r>
            <a:r>
              <a:rPr lang="fr-CH" sz="3600" b="1" dirty="0"/>
              <a:t> </a:t>
            </a:r>
            <a:r>
              <a:rPr lang="fr-CH" sz="3600" b="1" dirty="0" err="1"/>
              <a:t>principle</a:t>
            </a:r>
            <a:endParaRPr lang="en-US" sz="3600" b="1" dirty="0"/>
          </a:p>
        </p:txBody>
      </p:sp>
      <p:sp>
        <p:nvSpPr>
          <p:cNvPr id="3" name="Content Placeholder 2"/>
          <p:cNvSpPr>
            <a:spLocks noGrp="1"/>
          </p:cNvSpPr>
          <p:nvPr>
            <p:ph idx="1"/>
          </p:nvPr>
        </p:nvSpPr>
        <p:spPr>
          <a:xfrm>
            <a:off x="152400" y="3214776"/>
            <a:ext cx="2386012" cy="2960139"/>
          </a:xfrm>
        </p:spPr>
        <p:txBody>
          <a:bodyPr/>
          <a:lstStyle/>
          <a:p>
            <a:pPr marL="0" indent="0">
              <a:buNone/>
            </a:pPr>
            <a:r>
              <a:rPr lang="fr-CH" sz="2000" b="1" dirty="0" err="1"/>
              <a:t>Required</a:t>
            </a:r>
            <a:r>
              <a:rPr lang="fr-CH" sz="2000" b="1" dirty="0"/>
              <a:t> instrument </a:t>
            </a:r>
            <a:r>
              <a:rPr lang="fr-CH" sz="2000" b="1" dirty="0" err="1"/>
              <a:t>specifications</a:t>
            </a:r>
            <a:r>
              <a:rPr lang="fr-CH" sz="2000" b="1" dirty="0"/>
              <a:t>:</a:t>
            </a:r>
          </a:p>
          <a:p>
            <a:r>
              <a:rPr lang="fr-CH" sz="2000" dirty="0"/>
              <a:t>Spectral bands</a:t>
            </a:r>
          </a:p>
          <a:p>
            <a:r>
              <a:rPr lang="fr-CH" sz="2000" dirty="0" err="1"/>
              <a:t>Bandwidth</a:t>
            </a:r>
            <a:endParaRPr lang="fr-CH" sz="2000" dirty="0"/>
          </a:p>
          <a:p>
            <a:r>
              <a:rPr lang="fr-CH" sz="2000" dirty="0"/>
              <a:t>No of </a:t>
            </a:r>
            <a:r>
              <a:rPr lang="fr-CH" sz="2000" dirty="0" err="1"/>
              <a:t>channels</a:t>
            </a:r>
            <a:endParaRPr lang="fr-CH" sz="2000" dirty="0"/>
          </a:p>
          <a:p>
            <a:r>
              <a:rPr lang="fr-CH" sz="2000" dirty="0" err="1"/>
              <a:t>Polarization</a:t>
            </a:r>
            <a:endParaRPr lang="fr-CH" sz="2000" dirty="0"/>
          </a:p>
          <a:p>
            <a:r>
              <a:rPr lang="fr-CH" sz="2000" dirty="0"/>
              <a:t>Scanning mode</a:t>
            </a:r>
          </a:p>
          <a:p>
            <a:r>
              <a:rPr lang="fr-CH" sz="2000" dirty="0"/>
              <a:t>Etc..</a:t>
            </a:r>
            <a:endParaRPr lang="en-US" sz="2000" dirty="0"/>
          </a:p>
        </p:txBody>
      </p:sp>
      <p:grpSp>
        <p:nvGrpSpPr>
          <p:cNvPr id="23" name="Group 22"/>
          <p:cNvGrpSpPr/>
          <p:nvPr/>
        </p:nvGrpSpPr>
        <p:grpSpPr>
          <a:xfrm>
            <a:off x="2286000" y="3846512"/>
            <a:ext cx="3886200" cy="1914073"/>
            <a:chOff x="2895600" y="3657600"/>
            <a:chExt cx="3886200" cy="1914073"/>
          </a:xfrm>
        </p:grpSpPr>
        <p:grpSp>
          <p:nvGrpSpPr>
            <p:cNvPr id="19" name="Group 18"/>
            <p:cNvGrpSpPr/>
            <p:nvPr/>
          </p:nvGrpSpPr>
          <p:grpSpPr>
            <a:xfrm>
              <a:off x="2895600" y="3657600"/>
              <a:ext cx="3886200" cy="1524000"/>
              <a:chOff x="2895600" y="3657600"/>
              <a:chExt cx="4267200" cy="1524000"/>
            </a:xfrm>
          </p:grpSpPr>
          <p:sp>
            <p:nvSpPr>
              <p:cNvPr id="10" name="Rectangle 9"/>
              <p:cNvSpPr/>
              <p:nvPr/>
            </p:nvSpPr>
            <p:spPr>
              <a:xfrm>
                <a:off x="2895600" y="3657600"/>
                <a:ext cx="4267200" cy="381000"/>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prstClr val="white"/>
                  </a:solidFill>
                </a:endParaRPr>
              </a:p>
            </p:txBody>
          </p:sp>
          <p:sp>
            <p:nvSpPr>
              <p:cNvPr id="11" name="Rectangle 10"/>
              <p:cNvSpPr/>
              <p:nvPr/>
            </p:nvSpPr>
            <p:spPr>
              <a:xfrm>
                <a:off x="2895600" y="4038600"/>
                <a:ext cx="4267200" cy="381000"/>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prstClr val="white"/>
                  </a:solidFill>
                </a:endParaRPr>
              </a:p>
            </p:txBody>
          </p:sp>
          <p:sp>
            <p:nvSpPr>
              <p:cNvPr id="12" name="Rectangle 11"/>
              <p:cNvSpPr/>
              <p:nvPr/>
            </p:nvSpPr>
            <p:spPr>
              <a:xfrm>
                <a:off x="2895600" y="4419600"/>
                <a:ext cx="4267200" cy="381000"/>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prstClr val="white"/>
                  </a:solidFill>
                </a:endParaRPr>
              </a:p>
            </p:txBody>
          </p:sp>
          <p:sp>
            <p:nvSpPr>
              <p:cNvPr id="13" name="Rectangle 12"/>
              <p:cNvSpPr/>
              <p:nvPr/>
            </p:nvSpPr>
            <p:spPr>
              <a:xfrm>
                <a:off x="2895600" y="4800600"/>
                <a:ext cx="4267200" cy="381000"/>
              </a:xfrm>
              <a:prstGeom prst="rect">
                <a:avLst/>
              </a:prstGeom>
              <a:solidFill>
                <a:schemeClr val="accent3">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prstClr val="white"/>
                  </a:solidFill>
                </a:endParaRPr>
              </a:p>
            </p:txBody>
          </p:sp>
        </p:grpSp>
        <p:sp>
          <p:nvSpPr>
            <p:cNvPr id="16" name="Rectangle 15"/>
            <p:cNvSpPr/>
            <p:nvPr/>
          </p:nvSpPr>
          <p:spPr>
            <a:xfrm>
              <a:off x="3429000" y="3657600"/>
              <a:ext cx="533400" cy="189777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prstClr val="white"/>
                </a:solidFill>
              </a:endParaRPr>
            </a:p>
          </p:txBody>
        </p:sp>
        <p:sp>
          <p:nvSpPr>
            <p:cNvPr id="17" name="Rectangle 16"/>
            <p:cNvSpPr/>
            <p:nvPr/>
          </p:nvSpPr>
          <p:spPr>
            <a:xfrm>
              <a:off x="4572000" y="3657600"/>
              <a:ext cx="533400" cy="191407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prstClr val="white"/>
                </a:solidFill>
              </a:endParaRPr>
            </a:p>
          </p:txBody>
        </p:sp>
        <p:sp>
          <p:nvSpPr>
            <p:cNvPr id="18" name="Rectangle 17"/>
            <p:cNvSpPr/>
            <p:nvPr/>
          </p:nvSpPr>
          <p:spPr>
            <a:xfrm>
              <a:off x="5715000" y="3657600"/>
              <a:ext cx="533400" cy="18968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prstClr val="white"/>
                </a:solidFill>
              </a:endParaRPr>
            </a:p>
          </p:txBody>
        </p:sp>
      </p:grpSp>
      <p:sp>
        <p:nvSpPr>
          <p:cNvPr id="24" name="TextBox 23"/>
          <p:cNvSpPr txBox="1"/>
          <p:nvPr/>
        </p:nvSpPr>
        <p:spPr>
          <a:xfrm>
            <a:off x="3243506" y="3844676"/>
            <a:ext cx="490294" cy="1908215"/>
          </a:xfrm>
          <a:prstGeom prst="rect">
            <a:avLst/>
          </a:prstGeom>
          <a:solidFill>
            <a:schemeClr val="accent1">
              <a:lumMod val="40000"/>
              <a:lumOff val="60000"/>
            </a:schemeClr>
          </a:solidFill>
        </p:spPr>
        <p:txBody>
          <a:bodyPr wrap="square" rtlCol="0">
            <a:spAutoFit/>
          </a:bodyPr>
          <a:lstStyle/>
          <a:p>
            <a:pPr eaLnBrk="1" fontAlgn="auto" hangingPunct="1">
              <a:spcBef>
                <a:spcPts val="0"/>
              </a:spcBef>
              <a:spcAft>
                <a:spcPts val="0"/>
              </a:spcAft>
              <a:buClrTx/>
              <a:buFontTx/>
              <a:buNone/>
            </a:pPr>
            <a:r>
              <a:rPr lang="fr-CH" sz="1800" b="1" dirty="0">
                <a:solidFill>
                  <a:prstClr val="black"/>
                </a:solidFill>
                <a:latin typeface="Calibri"/>
              </a:rPr>
              <a:t>XX</a:t>
            </a:r>
          </a:p>
          <a:p>
            <a:pPr eaLnBrk="1" fontAlgn="auto" hangingPunct="1">
              <a:spcBef>
                <a:spcPts val="0"/>
              </a:spcBef>
              <a:spcAft>
                <a:spcPts val="0"/>
              </a:spcAft>
              <a:buClrTx/>
              <a:buFontTx/>
              <a:buNone/>
            </a:pPr>
            <a:endParaRPr lang="fr-CH" sz="900" b="1" dirty="0">
              <a:solidFill>
                <a:prstClr val="black"/>
              </a:solidFill>
              <a:latin typeface="Calibri"/>
            </a:endParaRPr>
          </a:p>
          <a:p>
            <a:pPr eaLnBrk="1" fontAlgn="auto" hangingPunct="1">
              <a:spcBef>
                <a:spcPts val="0"/>
              </a:spcBef>
              <a:spcAft>
                <a:spcPts val="0"/>
              </a:spcAft>
              <a:buClrTx/>
              <a:buFontTx/>
              <a:buNone/>
            </a:pPr>
            <a:r>
              <a:rPr lang="fr-CH" sz="1800" b="1" dirty="0">
                <a:solidFill>
                  <a:prstClr val="black"/>
                </a:solidFill>
                <a:latin typeface="Calibri"/>
              </a:rPr>
              <a:t>X</a:t>
            </a:r>
          </a:p>
          <a:p>
            <a:pPr eaLnBrk="1" fontAlgn="auto" hangingPunct="1">
              <a:spcBef>
                <a:spcPts val="0"/>
              </a:spcBef>
              <a:spcAft>
                <a:spcPts val="0"/>
              </a:spcAft>
              <a:buClrTx/>
              <a:buFontTx/>
              <a:buNone/>
            </a:pPr>
            <a:endParaRPr lang="fr-CH" sz="800" b="1" dirty="0">
              <a:solidFill>
                <a:prstClr val="black"/>
              </a:solidFill>
              <a:latin typeface="Calibri"/>
            </a:endParaRPr>
          </a:p>
          <a:p>
            <a:pPr eaLnBrk="1" fontAlgn="auto" hangingPunct="1">
              <a:spcBef>
                <a:spcPts val="0"/>
              </a:spcBef>
              <a:spcAft>
                <a:spcPts val="0"/>
              </a:spcAft>
              <a:buClrTx/>
              <a:buFontTx/>
              <a:buNone/>
            </a:pPr>
            <a:r>
              <a:rPr lang="fr-CH" sz="1800" b="1" dirty="0">
                <a:solidFill>
                  <a:prstClr val="black"/>
                </a:solidFill>
                <a:latin typeface="Calibri"/>
              </a:rPr>
              <a:t>X</a:t>
            </a:r>
          </a:p>
          <a:p>
            <a:pPr eaLnBrk="1" fontAlgn="auto" hangingPunct="1">
              <a:spcBef>
                <a:spcPts val="0"/>
              </a:spcBef>
              <a:spcAft>
                <a:spcPts val="0"/>
              </a:spcAft>
              <a:buClrTx/>
              <a:buFontTx/>
              <a:buNone/>
            </a:pPr>
            <a:endParaRPr lang="fr-CH" sz="1900" b="1" dirty="0">
              <a:solidFill>
                <a:prstClr val="black"/>
              </a:solidFill>
              <a:latin typeface="Calibri"/>
            </a:endParaRPr>
          </a:p>
          <a:p>
            <a:pPr eaLnBrk="1" fontAlgn="auto" hangingPunct="1">
              <a:spcBef>
                <a:spcPts val="0"/>
              </a:spcBef>
              <a:spcAft>
                <a:spcPts val="0"/>
              </a:spcAft>
              <a:buClrTx/>
              <a:buFontTx/>
              <a:buNone/>
            </a:pPr>
            <a:endParaRPr lang="fr-CH" sz="900" b="1" dirty="0">
              <a:solidFill>
                <a:prstClr val="black"/>
              </a:solidFill>
              <a:latin typeface="Calibri"/>
            </a:endParaRPr>
          </a:p>
          <a:p>
            <a:pPr eaLnBrk="1" fontAlgn="auto" hangingPunct="1">
              <a:spcBef>
                <a:spcPts val="0"/>
              </a:spcBef>
              <a:spcAft>
                <a:spcPts val="0"/>
              </a:spcAft>
              <a:buClrTx/>
              <a:buFontTx/>
              <a:buNone/>
            </a:pPr>
            <a:r>
              <a:rPr lang="fr-CH" sz="1800" b="1" dirty="0">
                <a:solidFill>
                  <a:prstClr val="black"/>
                </a:solidFill>
                <a:latin typeface="Calibri"/>
              </a:rPr>
              <a:t>X</a:t>
            </a:r>
            <a:endParaRPr lang="en-US" sz="1800" b="1" dirty="0">
              <a:solidFill>
                <a:prstClr val="black"/>
              </a:solidFill>
              <a:latin typeface="Calibri"/>
            </a:endParaRPr>
          </a:p>
        </p:txBody>
      </p:sp>
      <p:sp>
        <p:nvSpPr>
          <p:cNvPr id="28" name="TextBox 27"/>
          <p:cNvSpPr txBox="1"/>
          <p:nvPr/>
        </p:nvSpPr>
        <p:spPr>
          <a:xfrm>
            <a:off x="4038600" y="3846512"/>
            <a:ext cx="495300" cy="1954381"/>
          </a:xfrm>
          <a:prstGeom prst="rect">
            <a:avLst/>
          </a:prstGeom>
          <a:noFill/>
        </p:spPr>
        <p:txBody>
          <a:bodyPr wrap="square" rtlCol="0">
            <a:spAutoFit/>
          </a:bodyPr>
          <a:lstStyle/>
          <a:p>
            <a:pPr eaLnBrk="1" fontAlgn="auto" hangingPunct="1">
              <a:spcBef>
                <a:spcPts val="0"/>
              </a:spcBef>
              <a:spcAft>
                <a:spcPts val="0"/>
              </a:spcAft>
              <a:buClrTx/>
              <a:buFontTx/>
              <a:buNone/>
            </a:pPr>
            <a:r>
              <a:rPr lang="fr-CH" sz="1800" b="1" dirty="0">
                <a:solidFill>
                  <a:prstClr val="black"/>
                </a:solidFill>
                <a:latin typeface="Calibri"/>
              </a:rPr>
              <a:t>X</a:t>
            </a:r>
          </a:p>
          <a:p>
            <a:pPr eaLnBrk="1" fontAlgn="auto" hangingPunct="1">
              <a:spcBef>
                <a:spcPts val="0"/>
              </a:spcBef>
              <a:spcAft>
                <a:spcPts val="0"/>
              </a:spcAft>
              <a:buClrTx/>
              <a:buFontTx/>
              <a:buNone/>
            </a:pPr>
            <a:endParaRPr lang="fr-CH" sz="900" b="1" dirty="0">
              <a:solidFill>
                <a:prstClr val="black"/>
              </a:solidFill>
              <a:latin typeface="Calibri"/>
            </a:endParaRPr>
          </a:p>
          <a:p>
            <a:pPr eaLnBrk="1" fontAlgn="auto" hangingPunct="1">
              <a:spcBef>
                <a:spcPts val="0"/>
              </a:spcBef>
              <a:spcAft>
                <a:spcPts val="0"/>
              </a:spcAft>
              <a:buClrTx/>
              <a:buFontTx/>
              <a:buNone/>
            </a:pPr>
            <a:r>
              <a:rPr lang="fr-CH" sz="1800" b="1" dirty="0">
                <a:solidFill>
                  <a:prstClr val="black"/>
                </a:solidFill>
                <a:latin typeface="Calibri"/>
              </a:rPr>
              <a:t>XX</a:t>
            </a:r>
          </a:p>
          <a:p>
            <a:pPr eaLnBrk="1" fontAlgn="auto" hangingPunct="1">
              <a:spcBef>
                <a:spcPts val="0"/>
              </a:spcBef>
              <a:spcAft>
                <a:spcPts val="0"/>
              </a:spcAft>
              <a:buClrTx/>
              <a:buFontTx/>
              <a:buNone/>
            </a:pPr>
            <a:endParaRPr lang="fr-CH" sz="700" b="1" dirty="0">
              <a:solidFill>
                <a:prstClr val="black"/>
              </a:solidFill>
              <a:latin typeface="Calibri"/>
            </a:endParaRPr>
          </a:p>
          <a:p>
            <a:pPr eaLnBrk="1" fontAlgn="auto" hangingPunct="1">
              <a:spcBef>
                <a:spcPts val="0"/>
              </a:spcBef>
              <a:spcAft>
                <a:spcPts val="0"/>
              </a:spcAft>
              <a:buClrTx/>
              <a:buFontTx/>
              <a:buNone/>
            </a:pPr>
            <a:r>
              <a:rPr lang="fr-CH" sz="1800" b="1" dirty="0">
                <a:solidFill>
                  <a:prstClr val="black"/>
                </a:solidFill>
                <a:latin typeface="Calibri"/>
              </a:rPr>
              <a:t>X</a:t>
            </a:r>
          </a:p>
          <a:p>
            <a:pPr eaLnBrk="1" fontAlgn="auto" hangingPunct="1">
              <a:spcBef>
                <a:spcPts val="0"/>
              </a:spcBef>
              <a:spcAft>
                <a:spcPts val="0"/>
              </a:spcAft>
              <a:buClrTx/>
              <a:buFontTx/>
              <a:buNone/>
            </a:pPr>
            <a:endParaRPr lang="fr-CH" sz="700" b="1" dirty="0">
              <a:solidFill>
                <a:prstClr val="black"/>
              </a:solidFill>
              <a:latin typeface="Calibri"/>
            </a:endParaRPr>
          </a:p>
          <a:p>
            <a:pPr eaLnBrk="1" fontAlgn="auto" hangingPunct="1">
              <a:spcBef>
                <a:spcPts val="0"/>
              </a:spcBef>
              <a:spcAft>
                <a:spcPts val="0"/>
              </a:spcAft>
              <a:buClrTx/>
              <a:buFontTx/>
              <a:buNone/>
            </a:pPr>
            <a:r>
              <a:rPr lang="fr-CH" sz="1800" b="1" dirty="0">
                <a:solidFill>
                  <a:prstClr val="black"/>
                </a:solidFill>
                <a:latin typeface="Calibri"/>
              </a:rPr>
              <a:t>X</a:t>
            </a:r>
          </a:p>
          <a:p>
            <a:pPr eaLnBrk="1" fontAlgn="auto" hangingPunct="1">
              <a:spcBef>
                <a:spcPts val="0"/>
              </a:spcBef>
              <a:spcAft>
                <a:spcPts val="0"/>
              </a:spcAft>
              <a:buClrTx/>
              <a:buFontTx/>
              <a:buNone/>
            </a:pPr>
            <a:endParaRPr lang="fr-CH" sz="500" b="1" dirty="0">
              <a:solidFill>
                <a:prstClr val="black"/>
              </a:solidFill>
              <a:latin typeface="Calibri"/>
            </a:endParaRPr>
          </a:p>
          <a:p>
            <a:pPr eaLnBrk="1" fontAlgn="auto" hangingPunct="1">
              <a:spcBef>
                <a:spcPts val="0"/>
              </a:spcBef>
              <a:spcAft>
                <a:spcPts val="0"/>
              </a:spcAft>
              <a:buClrTx/>
              <a:buFontTx/>
              <a:buNone/>
            </a:pPr>
            <a:r>
              <a:rPr lang="fr-CH" sz="1800" b="1" dirty="0">
                <a:solidFill>
                  <a:prstClr val="black"/>
                </a:solidFill>
                <a:latin typeface="Calibri"/>
              </a:rPr>
              <a:t>X</a:t>
            </a:r>
            <a:endParaRPr lang="en-US" sz="1800" b="1" dirty="0">
              <a:solidFill>
                <a:prstClr val="black"/>
              </a:solidFill>
              <a:latin typeface="Calibri"/>
            </a:endParaRPr>
          </a:p>
        </p:txBody>
      </p:sp>
      <p:sp>
        <p:nvSpPr>
          <p:cNvPr id="29" name="TextBox 28"/>
          <p:cNvSpPr txBox="1"/>
          <p:nvPr/>
        </p:nvSpPr>
        <p:spPr>
          <a:xfrm>
            <a:off x="5181600" y="3846512"/>
            <a:ext cx="457200" cy="1992853"/>
          </a:xfrm>
          <a:prstGeom prst="rect">
            <a:avLst/>
          </a:prstGeom>
          <a:noFill/>
        </p:spPr>
        <p:txBody>
          <a:bodyPr wrap="square" rtlCol="0">
            <a:spAutoFit/>
          </a:bodyPr>
          <a:lstStyle/>
          <a:p>
            <a:pPr eaLnBrk="1" fontAlgn="auto" hangingPunct="1">
              <a:spcBef>
                <a:spcPts val="0"/>
              </a:spcBef>
              <a:spcAft>
                <a:spcPts val="0"/>
              </a:spcAft>
              <a:buClrTx/>
              <a:buFontTx/>
              <a:buNone/>
            </a:pPr>
            <a:endParaRPr lang="fr-CH" sz="1200" b="1" dirty="0">
              <a:solidFill>
                <a:prstClr val="black"/>
              </a:solidFill>
              <a:latin typeface="Calibri"/>
            </a:endParaRPr>
          </a:p>
          <a:p>
            <a:pPr eaLnBrk="1" fontAlgn="auto" hangingPunct="1">
              <a:spcBef>
                <a:spcPts val="0"/>
              </a:spcBef>
              <a:spcAft>
                <a:spcPts val="0"/>
              </a:spcAft>
              <a:buClrTx/>
              <a:buFontTx/>
              <a:buNone/>
            </a:pPr>
            <a:endParaRPr lang="fr-CH" sz="1800" b="1" dirty="0">
              <a:solidFill>
                <a:prstClr val="black"/>
              </a:solidFill>
              <a:latin typeface="Calibri"/>
            </a:endParaRPr>
          </a:p>
          <a:p>
            <a:pPr eaLnBrk="1" fontAlgn="auto" hangingPunct="1">
              <a:spcBef>
                <a:spcPts val="0"/>
              </a:spcBef>
              <a:spcAft>
                <a:spcPts val="0"/>
              </a:spcAft>
              <a:buClrTx/>
              <a:buFontTx/>
              <a:buNone/>
            </a:pPr>
            <a:r>
              <a:rPr lang="fr-CH" sz="1800" b="1" dirty="0">
                <a:solidFill>
                  <a:prstClr val="black"/>
                </a:solidFill>
                <a:latin typeface="Calibri"/>
              </a:rPr>
              <a:t>X</a:t>
            </a:r>
          </a:p>
          <a:p>
            <a:pPr eaLnBrk="1" fontAlgn="auto" hangingPunct="1">
              <a:spcBef>
                <a:spcPts val="0"/>
              </a:spcBef>
              <a:spcAft>
                <a:spcPts val="0"/>
              </a:spcAft>
              <a:buClrTx/>
              <a:buFontTx/>
              <a:buNone/>
            </a:pPr>
            <a:r>
              <a:rPr lang="fr-CH" sz="1800" b="1" dirty="0">
                <a:solidFill>
                  <a:prstClr val="black"/>
                </a:solidFill>
                <a:latin typeface="Calibri"/>
              </a:rPr>
              <a:t>X</a:t>
            </a:r>
          </a:p>
          <a:p>
            <a:pPr eaLnBrk="1" fontAlgn="auto" hangingPunct="1">
              <a:spcBef>
                <a:spcPts val="0"/>
              </a:spcBef>
              <a:spcAft>
                <a:spcPts val="0"/>
              </a:spcAft>
              <a:buClrTx/>
              <a:buFontTx/>
              <a:buNone/>
            </a:pPr>
            <a:endParaRPr lang="fr-CH" sz="1100" b="1" dirty="0">
              <a:solidFill>
                <a:prstClr val="black"/>
              </a:solidFill>
              <a:latin typeface="Calibri"/>
            </a:endParaRPr>
          </a:p>
          <a:p>
            <a:pPr eaLnBrk="1" fontAlgn="auto" hangingPunct="1">
              <a:spcBef>
                <a:spcPts val="0"/>
              </a:spcBef>
              <a:spcAft>
                <a:spcPts val="0"/>
              </a:spcAft>
              <a:buClrTx/>
              <a:buFontTx/>
              <a:buNone/>
            </a:pPr>
            <a:r>
              <a:rPr lang="fr-CH" sz="1800" b="1" dirty="0">
                <a:solidFill>
                  <a:prstClr val="black"/>
                </a:solidFill>
                <a:latin typeface="Calibri"/>
              </a:rPr>
              <a:t>XX</a:t>
            </a:r>
          </a:p>
          <a:p>
            <a:pPr eaLnBrk="1" fontAlgn="auto" hangingPunct="1">
              <a:spcBef>
                <a:spcPts val="0"/>
              </a:spcBef>
              <a:spcAft>
                <a:spcPts val="0"/>
              </a:spcAft>
              <a:buClrTx/>
              <a:buFontTx/>
              <a:buNone/>
            </a:pPr>
            <a:endParaRPr lang="fr-CH" sz="800" b="1" dirty="0">
              <a:solidFill>
                <a:prstClr val="black"/>
              </a:solidFill>
              <a:latin typeface="Calibri"/>
            </a:endParaRPr>
          </a:p>
          <a:p>
            <a:pPr eaLnBrk="1" fontAlgn="auto" hangingPunct="1">
              <a:spcBef>
                <a:spcPts val="0"/>
              </a:spcBef>
              <a:spcAft>
                <a:spcPts val="0"/>
              </a:spcAft>
              <a:buClrTx/>
              <a:buFontTx/>
              <a:buNone/>
            </a:pPr>
            <a:r>
              <a:rPr lang="fr-CH" sz="1800" b="1" dirty="0">
                <a:solidFill>
                  <a:prstClr val="black"/>
                </a:solidFill>
                <a:latin typeface="Calibri"/>
              </a:rPr>
              <a:t>X</a:t>
            </a:r>
            <a:endParaRPr lang="en-US" sz="1800" b="1" dirty="0">
              <a:solidFill>
                <a:prstClr val="black"/>
              </a:solidFill>
              <a:latin typeface="Calibri"/>
            </a:endParaRPr>
          </a:p>
        </p:txBody>
      </p:sp>
      <p:pic>
        <p:nvPicPr>
          <p:cNvPr id="2253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1394" t="26" r="6971" b="26084"/>
          <a:stretch/>
        </p:blipFill>
        <p:spPr bwMode="auto">
          <a:xfrm>
            <a:off x="448071" y="1255712"/>
            <a:ext cx="1304529" cy="14494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1" name="Straight Arrow Connector 40"/>
          <p:cNvCxnSpPr/>
          <p:nvPr/>
        </p:nvCxnSpPr>
        <p:spPr>
          <a:xfrm>
            <a:off x="1524000" y="2302772"/>
            <a:ext cx="1447800" cy="1467540"/>
          </a:xfrm>
          <a:prstGeom prst="straightConnector1">
            <a:avLst/>
          </a:prstGeom>
          <a:ln w="28575">
            <a:solidFill>
              <a:schemeClr val="tx1"/>
            </a:solidFill>
            <a:tailEnd type="arrow"/>
          </a:ln>
        </p:spPr>
        <p:style>
          <a:lnRef idx="2">
            <a:schemeClr val="accent1"/>
          </a:lnRef>
          <a:fillRef idx="0">
            <a:schemeClr val="accent1"/>
          </a:fillRef>
          <a:effectRef idx="1">
            <a:schemeClr val="accent1"/>
          </a:effectRef>
          <a:fontRef idx="minor">
            <a:schemeClr val="tx1"/>
          </a:fontRef>
        </p:style>
      </p:cxnSp>
      <p:pic>
        <p:nvPicPr>
          <p:cNvPr id="22532" name="Picture 4" descr="C:\Users\WMOuser\Desktop\ESWW11\Presentation background\swepamelectronspectro.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04987" y="1791153"/>
            <a:ext cx="809625" cy="713567"/>
          </a:xfrm>
          <a:prstGeom prst="rect">
            <a:avLst/>
          </a:prstGeom>
          <a:noFill/>
          <a:ln w="28575">
            <a:noFill/>
          </a:ln>
          <a:extLst>
            <a:ext uri="{909E8E84-426E-40dd-AFC4-6F175D3DCCD1}">
              <a14:hiddenFill xmlns:a14="http://schemas.microsoft.com/office/drawing/2010/main">
                <a:solidFill>
                  <a:srgbClr val="FFFFFF"/>
                </a:solidFill>
              </a14:hiddenFill>
            </a:ext>
          </a:extLst>
        </p:spPr>
      </p:pic>
      <p:cxnSp>
        <p:nvCxnSpPr>
          <p:cNvPr id="32" name="Straight Arrow Connector 31"/>
          <p:cNvCxnSpPr>
            <a:stCxn id="22532" idx="3"/>
          </p:cNvCxnSpPr>
          <p:nvPr/>
        </p:nvCxnSpPr>
        <p:spPr>
          <a:xfrm>
            <a:off x="2614612" y="2147937"/>
            <a:ext cx="1423988" cy="1622375"/>
          </a:xfrm>
          <a:prstGeom prst="straightConnector1">
            <a:avLst/>
          </a:prstGeom>
          <a:ln w="28575">
            <a:solidFill>
              <a:schemeClr val="tx1"/>
            </a:solidFill>
            <a:tailEnd type="arrow"/>
          </a:ln>
        </p:spPr>
        <p:style>
          <a:lnRef idx="2">
            <a:schemeClr val="accent1"/>
          </a:lnRef>
          <a:fillRef idx="0">
            <a:schemeClr val="accent1"/>
          </a:fillRef>
          <a:effectRef idx="1">
            <a:schemeClr val="accent1"/>
          </a:effectRef>
          <a:fontRef idx="minor">
            <a:schemeClr val="tx1"/>
          </a:fontRef>
        </p:style>
      </p:cxnSp>
      <p:pic>
        <p:nvPicPr>
          <p:cNvPr id="22531" name="Picture 3" descr="C:\Users\WMOuser\Desktop\ESWW11\Presentation background\swepam-ionspectro.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57400" y="1123344"/>
            <a:ext cx="762000" cy="665768"/>
          </a:xfrm>
          <a:prstGeom prst="rect">
            <a:avLst/>
          </a:prstGeom>
          <a:noFill/>
          <a:ln w="28575">
            <a:noFill/>
          </a:ln>
          <a:extLst>
            <a:ext uri="{909E8E84-426E-40dd-AFC4-6F175D3DCCD1}">
              <a14:hiddenFill xmlns:a14="http://schemas.microsoft.com/office/drawing/2010/main">
                <a:solidFill>
                  <a:srgbClr val="FFFFFF"/>
                </a:solidFill>
              </a14:hiddenFill>
            </a:ext>
          </a:extLst>
        </p:spPr>
      </p:pic>
      <p:cxnSp>
        <p:nvCxnSpPr>
          <p:cNvPr id="48" name="Straight Arrow Connector 47"/>
          <p:cNvCxnSpPr/>
          <p:nvPr/>
        </p:nvCxnSpPr>
        <p:spPr>
          <a:xfrm rot="10800000" flipV="1">
            <a:off x="4306277" y="2209800"/>
            <a:ext cx="2323123" cy="1601127"/>
          </a:xfrm>
          <a:prstGeom prst="straightConnector1">
            <a:avLst/>
          </a:prstGeom>
          <a:ln>
            <a:headEnd type="triangle"/>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rot="10800000" flipV="1">
            <a:off x="5410200" y="3171855"/>
            <a:ext cx="1524000" cy="674657"/>
          </a:xfrm>
          <a:prstGeom prst="straightConnector1">
            <a:avLst/>
          </a:prstGeom>
          <a:ln>
            <a:solidFill>
              <a:schemeClr val="accent4">
                <a:lumMod val="50000"/>
              </a:schemeClr>
            </a:solidFill>
            <a:headEnd type="triangle"/>
            <a:tailEnd type="arrow"/>
          </a:ln>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6629400" y="1992649"/>
            <a:ext cx="1447800" cy="40011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tx2"/>
            </a:solidFill>
          </a:ln>
        </p:spPr>
        <p:txBody>
          <a:bodyPr wrap="square" rtlCol="0">
            <a:spAutoFit/>
          </a:bodyPr>
          <a:lstStyle/>
          <a:p>
            <a:pPr eaLnBrk="1" fontAlgn="auto" hangingPunct="1">
              <a:spcBef>
                <a:spcPts val="0"/>
              </a:spcBef>
              <a:spcAft>
                <a:spcPts val="0"/>
              </a:spcAft>
              <a:buClrTx/>
              <a:buFontTx/>
              <a:buNone/>
            </a:pPr>
            <a:r>
              <a:rPr lang="fr-CH" sz="2000" dirty="0">
                <a:solidFill>
                  <a:prstClr val="black"/>
                </a:solidFill>
                <a:latin typeface="Calibri"/>
              </a:rPr>
              <a:t>Variable 3</a:t>
            </a:r>
          </a:p>
        </p:txBody>
      </p:sp>
      <p:sp>
        <p:nvSpPr>
          <p:cNvPr id="57" name="TextBox 56"/>
          <p:cNvSpPr txBox="1"/>
          <p:nvPr/>
        </p:nvSpPr>
        <p:spPr>
          <a:xfrm>
            <a:off x="6934200" y="2971800"/>
            <a:ext cx="1447800" cy="400110"/>
          </a:xfrm>
          <a:prstGeom prst="rect">
            <a:avLst/>
          </a:prstGeom>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lin ang="0" scaled="1"/>
            <a:tileRect/>
          </a:gradFill>
          <a:ln>
            <a:solidFill>
              <a:schemeClr val="tx2"/>
            </a:solidFill>
          </a:ln>
        </p:spPr>
        <p:txBody>
          <a:bodyPr wrap="square" rtlCol="0">
            <a:spAutoFit/>
          </a:bodyPr>
          <a:lstStyle/>
          <a:p>
            <a:pPr eaLnBrk="1" fontAlgn="auto" hangingPunct="1">
              <a:spcBef>
                <a:spcPts val="0"/>
              </a:spcBef>
              <a:spcAft>
                <a:spcPts val="0"/>
              </a:spcAft>
              <a:buClrTx/>
              <a:buFontTx/>
              <a:buNone/>
            </a:pPr>
            <a:r>
              <a:rPr lang="fr-CH" sz="2000" dirty="0">
                <a:solidFill>
                  <a:prstClr val="black"/>
                </a:solidFill>
                <a:latin typeface="Calibri"/>
              </a:rPr>
              <a:t>Variable x</a:t>
            </a:r>
          </a:p>
        </p:txBody>
      </p:sp>
      <p:cxnSp>
        <p:nvCxnSpPr>
          <p:cNvPr id="26" name="Straight Arrow Connector 25"/>
          <p:cNvCxnSpPr/>
          <p:nvPr/>
        </p:nvCxnSpPr>
        <p:spPr>
          <a:xfrm>
            <a:off x="3962400" y="1464344"/>
            <a:ext cx="1828800" cy="2345656"/>
          </a:xfrm>
          <a:prstGeom prst="straightConnector1">
            <a:avLst/>
          </a:prstGeom>
          <a:ln w="28575">
            <a:solidFill>
              <a:schemeClr val="tx1"/>
            </a:solidFill>
            <a:tailEnd type="arrow"/>
          </a:ln>
        </p:spPr>
        <p:style>
          <a:lnRef idx="2">
            <a:schemeClr val="accent1"/>
          </a:lnRef>
          <a:fillRef idx="0">
            <a:schemeClr val="accent1"/>
          </a:fillRef>
          <a:effectRef idx="1">
            <a:schemeClr val="accent1"/>
          </a:effectRef>
          <a:fontRef idx="minor">
            <a:schemeClr val="tx1"/>
          </a:fontRef>
        </p:style>
      </p:cxnSp>
      <p:pic>
        <p:nvPicPr>
          <p:cNvPr id="59" name="Picture 5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406028">
            <a:off x="3579780" y="1005121"/>
            <a:ext cx="527508" cy="444702"/>
          </a:xfrm>
          <a:prstGeom prst="rect">
            <a:avLst/>
          </a:prstGeom>
          <a:ln w="28575">
            <a:noFill/>
          </a:ln>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406028">
            <a:off x="3065508" y="1256668"/>
            <a:ext cx="762000" cy="642384"/>
          </a:xfrm>
          <a:prstGeom prst="rect">
            <a:avLst/>
          </a:prstGeom>
          <a:ln w="28575">
            <a:noFill/>
          </a:ln>
        </p:spPr>
      </p:pic>
      <p:sp>
        <p:nvSpPr>
          <p:cNvPr id="39" name="TextBox 38"/>
          <p:cNvSpPr txBox="1"/>
          <p:nvPr/>
        </p:nvSpPr>
        <p:spPr>
          <a:xfrm>
            <a:off x="6172200" y="1524000"/>
            <a:ext cx="1524000" cy="400110"/>
          </a:xfrm>
          <a:prstGeom prst="rect">
            <a:avLst/>
          </a:prstGeom>
          <a:solidFill>
            <a:schemeClr val="accent3">
              <a:lumMod val="40000"/>
              <a:lumOff val="60000"/>
            </a:schemeClr>
          </a:solidFill>
          <a:ln>
            <a:solidFill>
              <a:schemeClr val="tx2"/>
            </a:solidFill>
          </a:ln>
        </p:spPr>
        <p:txBody>
          <a:bodyPr wrap="square" rtlCol="0">
            <a:spAutoFit/>
          </a:bodyPr>
          <a:lstStyle/>
          <a:p>
            <a:pPr eaLnBrk="1" fontAlgn="auto" hangingPunct="1">
              <a:spcBef>
                <a:spcPts val="0"/>
              </a:spcBef>
              <a:spcAft>
                <a:spcPts val="0"/>
              </a:spcAft>
              <a:buClrTx/>
              <a:buFontTx/>
              <a:buNone/>
            </a:pPr>
            <a:r>
              <a:rPr lang="fr-CH" sz="2000" dirty="0">
                <a:solidFill>
                  <a:prstClr val="black"/>
                </a:solidFill>
                <a:latin typeface="Calibri"/>
              </a:rPr>
              <a:t>Variable 2</a:t>
            </a:r>
          </a:p>
        </p:txBody>
      </p:sp>
      <p:sp>
        <p:nvSpPr>
          <p:cNvPr id="40" name="TextBox 39"/>
          <p:cNvSpPr txBox="1"/>
          <p:nvPr/>
        </p:nvSpPr>
        <p:spPr>
          <a:xfrm>
            <a:off x="6781800" y="2438400"/>
            <a:ext cx="1524000" cy="40011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tx2"/>
            </a:solidFill>
          </a:ln>
        </p:spPr>
        <p:txBody>
          <a:bodyPr wrap="square" rtlCol="0">
            <a:spAutoFit/>
          </a:bodyPr>
          <a:lstStyle/>
          <a:p>
            <a:pPr eaLnBrk="1" fontAlgn="auto" hangingPunct="1">
              <a:spcBef>
                <a:spcPts val="0"/>
              </a:spcBef>
              <a:spcAft>
                <a:spcPts val="0"/>
              </a:spcAft>
              <a:buClrTx/>
              <a:buFontTx/>
              <a:buNone/>
            </a:pPr>
            <a:r>
              <a:rPr lang="fr-CH" sz="2000" dirty="0">
                <a:solidFill>
                  <a:prstClr val="black"/>
                </a:solidFill>
                <a:latin typeface="Calibri"/>
              </a:rPr>
              <a:t>Variable 4</a:t>
            </a:r>
          </a:p>
        </p:txBody>
      </p:sp>
      <p:sp>
        <p:nvSpPr>
          <p:cNvPr id="45" name="TextBox 44"/>
          <p:cNvSpPr txBox="1"/>
          <p:nvPr/>
        </p:nvSpPr>
        <p:spPr>
          <a:xfrm>
            <a:off x="6858000" y="3409890"/>
            <a:ext cx="1447800" cy="400110"/>
          </a:xfrm>
          <a:prstGeom prst="rect">
            <a:avLst/>
          </a:prstGeom>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lin ang="0" scaled="1"/>
            <a:tileRect/>
          </a:gradFill>
          <a:ln>
            <a:solidFill>
              <a:schemeClr val="tx2"/>
            </a:solidFill>
          </a:ln>
        </p:spPr>
        <p:txBody>
          <a:bodyPr wrap="square" rtlCol="0">
            <a:spAutoFit/>
          </a:bodyPr>
          <a:lstStyle/>
          <a:p>
            <a:pPr eaLnBrk="1" fontAlgn="auto" hangingPunct="1">
              <a:spcBef>
                <a:spcPts val="0"/>
              </a:spcBef>
              <a:spcAft>
                <a:spcPts val="0"/>
              </a:spcAft>
              <a:buClrTx/>
              <a:buFontTx/>
              <a:buNone/>
            </a:pPr>
            <a:r>
              <a:rPr lang="fr-CH" sz="2000" dirty="0">
                <a:solidFill>
                  <a:prstClr val="black"/>
                </a:solidFill>
                <a:latin typeface="Calibri"/>
              </a:rPr>
              <a:t>Variable y</a:t>
            </a:r>
          </a:p>
        </p:txBody>
      </p:sp>
      <p:sp>
        <p:nvSpPr>
          <p:cNvPr id="42" name="TextBox 41"/>
          <p:cNvSpPr txBox="1"/>
          <p:nvPr/>
        </p:nvSpPr>
        <p:spPr>
          <a:xfrm>
            <a:off x="5867400" y="990600"/>
            <a:ext cx="1600200" cy="400110"/>
          </a:xfrm>
          <a:prstGeom prst="rect">
            <a:avLst/>
          </a:prstGeom>
          <a:solidFill>
            <a:schemeClr val="accent3">
              <a:lumMod val="40000"/>
              <a:lumOff val="60000"/>
            </a:schemeClr>
          </a:solidFill>
          <a:ln>
            <a:solidFill>
              <a:schemeClr val="tx2"/>
            </a:solidFill>
          </a:ln>
        </p:spPr>
        <p:txBody>
          <a:bodyPr wrap="square" rtlCol="0">
            <a:spAutoFit/>
          </a:bodyPr>
          <a:lstStyle/>
          <a:p>
            <a:pPr eaLnBrk="1" fontAlgn="auto" hangingPunct="1">
              <a:spcBef>
                <a:spcPts val="0"/>
              </a:spcBef>
              <a:spcAft>
                <a:spcPts val="0"/>
              </a:spcAft>
              <a:buClrTx/>
              <a:buFontTx/>
              <a:buNone/>
            </a:pPr>
            <a:r>
              <a:rPr lang="fr-CH" sz="2000" dirty="0">
                <a:solidFill>
                  <a:prstClr val="black"/>
                </a:solidFill>
                <a:latin typeface="Calibri"/>
              </a:rPr>
              <a:t>Variable 1</a:t>
            </a:r>
          </a:p>
        </p:txBody>
      </p:sp>
      <p:cxnSp>
        <p:nvCxnSpPr>
          <p:cNvPr id="44" name="Straight Arrow Connector 43"/>
          <p:cNvCxnSpPr/>
          <p:nvPr/>
        </p:nvCxnSpPr>
        <p:spPr>
          <a:xfrm rot="10800000" flipV="1">
            <a:off x="3178846" y="1332506"/>
            <a:ext cx="2612354" cy="2477494"/>
          </a:xfrm>
          <a:prstGeom prst="straightConnector1">
            <a:avLst/>
          </a:prstGeom>
          <a:ln>
            <a:solidFill>
              <a:schemeClr val="accent3">
                <a:lumMod val="50000"/>
              </a:schemeClr>
            </a:solidFill>
            <a:headEnd type="triangle"/>
            <a:tailEnd type="arrow"/>
          </a:ln>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2819400" y="3836075"/>
            <a:ext cx="566495" cy="1923604"/>
          </a:xfrm>
          <a:prstGeom prst="rect">
            <a:avLst/>
          </a:prstGeom>
          <a:noFill/>
          <a:effectLst/>
        </p:spPr>
        <p:txBody>
          <a:bodyPr wrap="square" rtlCol="0">
            <a:spAutoFit/>
          </a:bodyPr>
          <a:lstStyle/>
          <a:p>
            <a:pPr eaLnBrk="1" fontAlgn="auto" hangingPunct="1">
              <a:spcBef>
                <a:spcPts val="0"/>
              </a:spcBef>
              <a:spcAft>
                <a:spcPts val="0"/>
              </a:spcAft>
              <a:buClrTx/>
              <a:buFontTx/>
              <a:buNone/>
            </a:pPr>
            <a:r>
              <a:rPr lang="fr-CH" sz="1800" b="1" dirty="0">
                <a:solidFill>
                  <a:prstClr val="black"/>
                </a:solidFill>
                <a:latin typeface="Calibri"/>
              </a:rPr>
              <a:t>XX</a:t>
            </a:r>
          </a:p>
          <a:p>
            <a:pPr eaLnBrk="1" fontAlgn="auto" hangingPunct="1">
              <a:spcBef>
                <a:spcPts val="0"/>
              </a:spcBef>
              <a:spcAft>
                <a:spcPts val="0"/>
              </a:spcAft>
              <a:buClrTx/>
              <a:buFontTx/>
              <a:buNone/>
            </a:pPr>
            <a:endParaRPr lang="fr-CH" sz="1000" b="1" dirty="0">
              <a:solidFill>
                <a:prstClr val="black"/>
              </a:solidFill>
              <a:latin typeface="Calibri"/>
            </a:endParaRPr>
          </a:p>
          <a:p>
            <a:pPr eaLnBrk="1" fontAlgn="auto" hangingPunct="1">
              <a:spcBef>
                <a:spcPts val="0"/>
              </a:spcBef>
              <a:spcAft>
                <a:spcPts val="0"/>
              </a:spcAft>
              <a:buClrTx/>
              <a:buFontTx/>
              <a:buNone/>
            </a:pPr>
            <a:r>
              <a:rPr lang="fr-CH" sz="1800" b="1" dirty="0">
                <a:solidFill>
                  <a:prstClr val="black"/>
                </a:solidFill>
                <a:latin typeface="Calibri"/>
              </a:rPr>
              <a:t>X</a:t>
            </a:r>
          </a:p>
          <a:p>
            <a:pPr eaLnBrk="1" fontAlgn="auto" hangingPunct="1">
              <a:spcBef>
                <a:spcPts val="0"/>
              </a:spcBef>
              <a:spcAft>
                <a:spcPts val="0"/>
              </a:spcAft>
              <a:buClrTx/>
              <a:buFontTx/>
              <a:buNone/>
            </a:pPr>
            <a:endParaRPr lang="fr-CH" sz="800" b="1" dirty="0">
              <a:solidFill>
                <a:prstClr val="black"/>
              </a:solidFill>
              <a:latin typeface="Calibri"/>
            </a:endParaRPr>
          </a:p>
          <a:p>
            <a:pPr eaLnBrk="1" fontAlgn="auto" hangingPunct="1">
              <a:spcBef>
                <a:spcPts val="0"/>
              </a:spcBef>
              <a:spcAft>
                <a:spcPts val="0"/>
              </a:spcAft>
              <a:buClrTx/>
              <a:buFontTx/>
              <a:buNone/>
            </a:pPr>
            <a:r>
              <a:rPr lang="fr-CH" sz="1800" b="1" dirty="0">
                <a:solidFill>
                  <a:prstClr val="black"/>
                </a:solidFill>
                <a:latin typeface="Calibri"/>
              </a:rPr>
              <a:t>X</a:t>
            </a:r>
          </a:p>
          <a:p>
            <a:pPr eaLnBrk="1" fontAlgn="auto" hangingPunct="1">
              <a:spcBef>
                <a:spcPts val="0"/>
              </a:spcBef>
              <a:spcAft>
                <a:spcPts val="0"/>
              </a:spcAft>
              <a:buClrTx/>
              <a:buFontTx/>
              <a:buNone/>
            </a:pPr>
            <a:endParaRPr lang="fr-CH" sz="2800" b="1" dirty="0">
              <a:solidFill>
                <a:prstClr val="black"/>
              </a:solidFill>
              <a:latin typeface="Calibri"/>
            </a:endParaRPr>
          </a:p>
          <a:p>
            <a:pPr eaLnBrk="1" fontAlgn="auto" hangingPunct="1">
              <a:spcBef>
                <a:spcPts val="0"/>
              </a:spcBef>
              <a:spcAft>
                <a:spcPts val="0"/>
              </a:spcAft>
              <a:buClrTx/>
              <a:buFontTx/>
              <a:buNone/>
            </a:pPr>
            <a:r>
              <a:rPr lang="fr-CH" sz="1800" b="1" dirty="0">
                <a:solidFill>
                  <a:prstClr val="black"/>
                </a:solidFill>
                <a:latin typeface="Calibri"/>
              </a:rPr>
              <a:t>X</a:t>
            </a:r>
            <a:endParaRPr lang="en-US" sz="1800" b="1" dirty="0">
              <a:solidFill>
                <a:prstClr val="black"/>
              </a:solidFill>
              <a:latin typeface="Calibri"/>
            </a:endParaRPr>
          </a:p>
        </p:txBody>
      </p:sp>
      <p:cxnSp>
        <p:nvCxnSpPr>
          <p:cNvPr id="55" name="Straight Arrow Connector 54"/>
          <p:cNvCxnSpPr/>
          <p:nvPr/>
        </p:nvCxnSpPr>
        <p:spPr>
          <a:xfrm flipH="1">
            <a:off x="3462095" y="1674674"/>
            <a:ext cx="2633905" cy="2161401"/>
          </a:xfrm>
          <a:prstGeom prst="straightConnector1">
            <a:avLst/>
          </a:prstGeom>
          <a:ln>
            <a:solidFill>
              <a:schemeClr val="accent3">
                <a:lumMod val="50000"/>
              </a:schemeClr>
            </a:solidFill>
            <a:headEnd type="triangle"/>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a:off x="3860603" y="1791153"/>
            <a:ext cx="1517215" cy="201884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4381500" y="3836325"/>
            <a:ext cx="495300" cy="1969770"/>
          </a:xfrm>
          <a:prstGeom prst="rect">
            <a:avLst/>
          </a:prstGeom>
          <a:solidFill>
            <a:schemeClr val="accent1">
              <a:lumMod val="40000"/>
              <a:lumOff val="60000"/>
            </a:schemeClr>
          </a:solidFill>
        </p:spPr>
        <p:txBody>
          <a:bodyPr wrap="square" rtlCol="0">
            <a:spAutoFit/>
          </a:bodyPr>
          <a:lstStyle/>
          <a:p>
            <a:pPr eaLnBrk="1" fontAlgn="auto" hangingPunct="1">
              <a:spcBef>
                <a:spcPts val="0"/>
              </a:spcBef>
              <a:spcAft>
                <a:spcPts val="0"/>
              </a:spcAft>
              <a:buClrTx/>
              <a:buFontTx/>
              <a:buNone/>
            </a:pPr>
            <a:r>
              <a:rPr lang="fr-CH" sz="1800" b="1" dirty="0">
                <a:solidFill>
                  <a:prstClr val="black"/>
                </a:solidFill>
                <a:latin typeface="Calibri"/>
              </a:rPr>
              <a:t>X</a:t>
            </a:r>
          </a:p>
          <a:p>
            <a:pPr eaLnBrk="1" fontAlgn="auto" hangingPunct="1">
              <a:spcBef>
                <a:spcPts val="0"/>
              </a:spcBef>
              <a:spcAft>
                <a:spcPts val="0"/>
              </a:spcAft>
              <a:buClrTx/>
              <a:buFontTx/>
              <a:buNone/>
            </a:pPr>
            <a:endParaRPr lang="fr-CH" sz="600" b="1" dirty="0">
              <a:solidFill>
                <a:prstClr val="black"/>
              </a:solidFill>
              <a:latin typeface="Calibri"/>
            </a:endParaRPr>
          </a:p>
          <a:p>
            <a:pPr eaLnBrk="1" fontAlgn="auto" hangingPunct="1">
              <a:spcBef>
                <a:spcPts val="0"/>
              </a:spcBef>
              <a:spcAft>
                <a:spcPts val="0"/>
              </a:spcAft>
              <a:buClrTx/>
              <a:buFontTx/>
              <a:buNone/>
            </a:pPr>
            <a:endParaRPr lang="fr-CH" sz="300" b="1" dirty="0">
              <a:solidFill>
                <a:prstClr val="black"/>
              </a:solidFill>
              <a:latin typeface="Calibri"/>
            </a:endParaRPr>
          </a:p>
          <a:p>
            <a:pPr eaLnBrk="1" fontAlgn="auto" hangingPunct="1">
              <a:spcBef>
                <a:spcPts val="0"/>
              </a:spcBef>
              <a:spcAft>
                <a:spcPts val="0"/>
              </a:spcAft>
              <a:buClrTx/>
              <a:buFontTx/>
              <a:buNone/>
            </a:pPr>
            <a:r>
              <a:rPr lang="fr-CH" sz="1800" b="1" dirty="0">
                <a:solidFill>
                  <a:prstClr val="black"/>
                </a:solidFill>
                <a:latin typeface="Calibri"/>
              </a:rPr>
              <a:t>XX</a:t>
            </a:r>
          </a:p>
          <a:p>
            <a:pPr eaLnBrk="1" fontAlgn="auto" hangingPunct="1">
              <a:spcBef>
                <a:spcPts val="0"/>
              </a:spcBef>
              <a:spcAft>
                <a:spcPts val="0"/>
              </a:spcAft>
              <a:buClrTx/>
              <a:buFontTx/>
              <a:buNone/>
            </a:pPr>
            <a:endParaRPr lang="fr-CH" sz="700" b="1" dirty="0">
              <a:solidFill>
                <a:prstClr val="black"/>
              </a:solidFill>
              <a:latin typeface="Calibri"/>
            </a:endParaRPr>
          </a:p>
          <a:p>
            <a:pPr eaLnBrk="1" fontAlgn="auto" hangingPunct="1">
              <a:spcBef>
                <a:spcPts val="0"/>
              </a:spcBef>
              <a:spcAft>
                <a:spcPts val="0"/>
              </a:spcAft>
              <a:buClrTx/>
              <a:buFontTx/>
              <a:buNone/>
            </a:pPr>
            <a:r>
              <a:rPr lang="fr-CH" sz="1800" b="1" dirty="0">
                <a:solidFill>
                  <a:prstClr val="black"/>
                </a:solidFill>
                <a:latin typeface="Calibri"/>
              </a:rPr>
              <a:t>X</a:t>
            </a:r>
          </a:p>
          <a:p>
            <a:pPr eaLnBrk="1" fontAlgn="auto" hangingPunct="1">
              <a:spcBef>
                <a:spcPts val="0"/>
              </a:spcBef>
              <a:spcAft>
                <a:spcPts val="0"/>
              </a:spcAft>
              <a:buClrTx/>
              <a:buFontTx/>
              <a:buNone/>
            </a:pPr>
            <a:endParaRPr lang="fr-CH" sz="700" b="1" dirty="0">
              <a:solidFill>
                <a:prstClr val="black"/>
              </a:solidFill>
              <a:latin typeface="Calibri"/>
            </a:endParaRPr>
          </a:p>
          <a:p>
            <a:pPr eaLnBrk="1" fontAlgn="auto" hangingPunct="1">
              <a:spcBef>
                <a:spcPts val="0"/>
              </a:spcBef>
              <a:spcAft>
                <a:spcPts val="0"/>
              </a:spcAft>
              <a:buClrTx/>
              <a:buFontTx/>
              <a:buNone/>
            </a:pPr>
            <a:r>
              <a:rPr lang="fr-CH" sz="1800" b="1" dirty="0">
                <a:solidFill>
                  <a:prstClr val="black"/>
                </a:solidFill>
                <a:latin typeface="Calibri"/>
              </a:rPr>
              <a:t>X</a:t>
            </a:r>
          </a:p>
          <a:p>
            <a:pPr eaLnBrk="1" fontAlgn="auto" hangingPunct="1">
              <a:spcBef>
                <a:spcPts val="0"/>
              </a:spcBef>
              <a:spcAft>
                <a:spcPts val="0"/>
              </a:spcAft>
              <a:buClrTx/>
              <a:buFontTx/>
              <a:buNone/>
            </a:pPr>
            <a:endParaRPr lang="fr-CH" sz="600" b="1" dirty="0">
              <a:solidFill>
                <a:prstClr val="black"/>
              </a:solidFill>
              <a:latin typeface="Calibri"/>
            </a:endParaRPr>
          </a:p>
          <a:p>
            <a:pPr eaLnBrk="1" fontAlgn="auto" hangingPunct="1">
              <a:spcBef>
                <a:spcPts val="0"/>
              </a:spcBef>
              <a:spcAft>
                <a:spcPts val="0"/>
              </a:spcAft>
              <a:buClrTx/>
              <a:buFontTx/>
              <a:buNone/>
            </a:pPr>
            <a:r>
              <a:rPr lang="fr-CH" sz="1800" b="1" dirty="0">
                <a:solidFill>
                  <a:prstClr val="black"/>
                </a:solidFill>
                <a:latin typeface="Calibri"/>
              </a:rPr>
              <a:t>X</a:t>
            </a:r>
            <a:endParaRPr lang="en-US" sz="1800" b="1" dirty="0">
              <a:solidFill>
                <a:prstClr val="black"/>
              </a:solidFill>
              <a:latin typeface="Calibri"/>
            </a:endParaRPr>
          </a:p>
        </p:txBody>
      </p:sp>
      <p:cxnSp>
        <p:nvCxnSpPr>
          <p:cNvPr id="73" name="Straight Arrow Connector 72"/>
          <p:cNvCxnSpPr/>
          <p:nvPr/>
        </p:nvCxnSpPr>
        <p:spPr>
          <a:xfrm rot="10800000" flipV="1">
            <a:off x="4572000" y="2638455"/>
            <a:ext cx="2209800" cy="1172474"/>
          </a:xfrm>
          <a:prstGeom prst="straightConnector1">
            <a:avLst/>
          </a:prstGeom>
          <a:ln>
            <a:headEnd type="triangle"/>
            <a:tailEnd type="arrow"/>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rot="10800000" flipV="1">
            <a:off x="5806423" y="3505200"/>
            <a:ext cx="1051577" cy="276256"/>
          </a:xfrm>
          <a:prstGeom prst="straightConnector1">
            <a:avLst/>
          </a:prstGeom>
          <a:ln>
            <a:solidFill>
              <a:schemeClr val="accent4">
                <a:lumMod val="50000"/>
              </a:schemeClr>
            </a:solidFill>
            <a:headEnd type="triangle"/>
            <a:tailEnd type="arrow"/>
          </a:ln>
        </p:spPr>
        <p:style>
          <a:lnRef idx="2">
            <a:schemeClr val="accent1"/>
          </a:lnRef>
          <a:fillRef idx="0">
            <a:schemeClr val="accent1"/>
          </a:fillRef>
          <a:effectRef idx="1">
            <a:schemeClr val="accent1"/>
          </a:effectRef>
          <a:fontRef idx="minor">
            <a:schemeClr val="tx1"/>
          </a:fontRef>
        </p:style>
      </p:cxnSp>
      <p:cxnSp>
        <p:nvCxnSpPr>
          <p:cNvPr id="93" name="Straight Arrow Connector 92"/>
          <p:cNvCxnSpPr/>
          <p:nvPr/>
        </p:nvCxnSpPr>
        <p:spPr>
          <a:xfrm>
            <a:off x="2614612" y="1791153"/>
            <a:ext cx="1606648" cy="1943998"/>
          </a:xfrm>
          <a:prstGeom prst="straightConnector1">
            <a:avLst/>
          </a:prstGeom>
          <a:ln w="28575">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91" name="TextBox 90"/>
          <p:cNvSpPr txBox="1"/>
          <p:nvPr/>
        </p:nvSpPr>
        <p:spPr>
          <a:xfrm rot="3211003">
            <a:off x="4435777" y="2511796"/>
            <a:ext cx="2689892" cy="46166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noFill/>
          </a:ln>
        </p:spPr>
        <p:txBody>
          <a:bodyPr wrap="square" rtlCol="0">
            <a:spAutoFit/>
          </a:bodyPr>
          <a:lstStyle/>
          <a:p>
            <a:pPr algn="ctr" eaLnBrk="1" fontAlgn="auto" hangingPunct="1">
              <a:spcBef>
                <a:spcPts val="0"/>
              </a:spcBef>
              <a:spcAft>
                <a:spcPts val="0"/>
              </a:spcAft>
              <a:buClrTx/>
              <a:buFontTx/>
              <a:buNone/>
            </a:pPr>
            <a:r>
              <a:rPr lang="fr-CH" b="1" dirty="0">
                <a:solidFill>
                  <a:prstClr val="black"/>
                </a:solidFill>
                <a:latin typeface="Arial Narrow" panose="020B0606020202030204" pitchFamily="34" charset="0"/>
              </a:rPr>
              <a:t>Science-</a:t>
            </a:r>
            <a:r>
              <a:rPr lang="fr-CH" b="1" dirty="0" err="1">
                <a:solidFill>
                  <a:prstClr val="black"/>
                </a:solidFill>
                <a:latin typeface="Arial Narrow" panose="020B0606020202030204" pitchFamily="34" charset="0"/>
              </a:rPr>
              <a:t>based</a:t>
            </a:r>
            <a:r>
              <a:rPr lang="fr-CH" b="1" dirty="0">
                <a:solidFill>
                  <a:prstClr val="black"/>
                </a:solidFill>
                <a:latin typeface="Arial Narrow" panose="020B0606020202030204" pitchFamily="34" charset="0"/>
              </a:rPr>
              <a:t> </a:t>
            </a:r>
            <a:r>
              <a:rPr lang="fr-CH" b="1" dirty="0" err="1">
                <a:solidFill>
                  <a:prstClr val="black"/>
                </a:solidFill>
                <a:latin typeface="Arial Narrow" panose="020B0606020202030204" pitchFamily="34" charset="0"/>
              </a:rPr>
              <a:t>rules</a:t>
            </a:r>
            <a:endParaRPr lang="en-US" b="1" dirty="0">
              <a:solidFill>
                <a:prstClr val="black"/>
              </a:solidFill>
              <a:latin typeface="Arial Narrow" panose="020B0606020202030204" pitchFamily="34" charset="0"/>
            </a:endParaRPr>
          </a:p>
        </p:txBody>
      </p:sp>
      <p:sp>
        <p:nvSpPr>
          <p:cNvPr id="46" name="TextBox 45"/>
          <p:cNvSpPr txBox="1"/>
          <p:nvPr/>
        </p:nvSpPr>
        <p:spPr>
          <a:xfrm rot="19377512">
            <a:off x="2021131" y="2120887"/>
            <a:ext cx="3027115" cy="461665"/>
          </a:xfrm>
          <a:prstGeom prst="rect">
            <a:avLst/>
          </a:prstGeom>
          <a:solidFill>
            <a:srgbClr val="99CCFF"/>
          </a:solidFill>
          <a:ln>
            <a:noFill/>
          </a:ln>
        </p:spPr>
        <p:txBody>
          <a:bodyPr wrap="square" rtlCol="0">
            <a:spAutoFit/>
          </a:bodyPr>
          <a:lstStyle/>
          <a:p>
            <a:pPr algn="ctr" eaLnBrk="1" fontAlgn="auto" hangingPunct="1">
              <a:spcBef>
                <a:spcPts val="0"/>
              </a:spcBef>
              <a:spcAft>
                <a:spcPts val="0"/>
              </a:spcAft>
              <a:buClrTx/>
              <a:buFontTx/>
              <a:buNone/>
            </a:pPr>
            <a:r>
              <a:rPr lang="fr-CH" b="1" dirty="0" err="1">
                <a:solidFill>
                  <a:prstClr val="black"/>
                </a:solidFill>
                <a:latin typeface="Arial Narrow" panose="020B0606020202030204" pitchFamily="34" charset="0"/>
              </a:rPr>
              <a:t>Compliance</a:t>
            </a:r>
            <a:r>
              <a:rPr lang="fr-CH" b="1" dirty="0">
                <a:solidFill>
                  <a:prstClr val="black"/>
                </a:solidFill>
                <a:latin typeface="Arial Narrow" panose="020B0606020202030204" pitchFamily="34" charset="0"/>
              </a:rPr>
              <a:t> </a:t>
            </a:r>
            <a:r>
              <a:rPr lang="fr-CH" b="1" dirty="0" err="1">
                <a:solidFill>
                  <a:prstClr val="black"/>
                </a:solidFill>
                <a:latin typeface="Arial Narrow" panose="020B0606020202030204" pitchFamily="34" charset="0"/>
              </a:rPr>
              <a:t>analysis</a:t>
            </a:r>
            <a:endParaRPr lang="en-US" b="1" dirty="0">
              <a:solidFill>
                <a:prstClr val="black"/>
              </a:solidFill>
              <a:latin typeface="Arial Narrow" panose="020B0606020202030204" pitchFamily="34" charset="0"/>
            </a:endParaRPr>
          </a:p>
        </p:txBody>
      </p:sp>
      <p:sp>
        <p:nvSpPr>
          <p:cNvPr id="53" name="TextBox 52"/>
          <p:cNvSpPr txBox="1"/>
          <p:nvPr/>
        </p:nvSpPr>
        <p:spPr>
          <a:xfrm>
            <a:off x="5667116" y="3836075"/>
            <a:ext cx="505084" cy="1992853"/>
          </a:xfrm>
          <a:prstGeom prst="rect">
            <a:avLst/>
          </a:prstGeom>
          <a:solidFill>
            <a:schemeClr val="tx2">
              <a:lumMod val="20000"/>
              <a:lumOff val="80000"/>
            </a:schemeClr>
          </a:solidFill>
        </p:spPr>
        <p:txBody>
          <a:bodyPr wrap="square" rtlCol="0">
            <a:spAutoFit/>
          </a:bodyPr>
          <a:lstStyle/>
          <a:p>
            <a:pPr eaLnBrk="1" fontAlgn="auto" hangingPunct="1">
              <a:spcBef>
                <a:spcPts val="0"/>
              </a:spcBef>
              <a:spcAft>
                <a:spcPts val="0"/>
              </a:spcAft>
              <a:buClrTx/>
              <a:buFontTx/>
              <a:buNone/>
            </a:pPr>
            <a:endParaRPr lang="fr-CH" sz="1200" b="1" dirty="0">
              <a:solidFill>
                <a:prstClr val="black"/>
              </a:solidFill>
              <a:latin typeface="Calibri"/>
            </a:endParaRPr>
          </a:p>
          <a:p>
            <a:pPr eaLnBrk="1" fontAlgn="auto" hangingPunct="1">
              <a:spcBef>
                <a:spcPts val="0"/>
              </a:spcBef>
              <a:spcAft>
                <a:spcPts val="0"/>
              </a:spcAft>
              <a:buClrTx/>
              <a:buFontTx/>
              <a:buNone/>
            </a:pPr>
            <a:endParaRPr lang="fr-CH" sz="1800" b="1" dirty="0">
              <a:solidFill>
                <a:prstClr val="black"/>
              </a:solidFill>
              <a:latin typeface="Calibri"/>
            </a:endParaRPr>
          </a:p>
          <a:p>
            <a:pPr eaLnBrk="1" fontAlgn="auto" hangingPunct="1">
              <a:spcBef>
                <a:spcPts val="0"/>
              </a:spcBef>
              <a:spcAft>
                <a:spcPts val="0"/>
              </a:spcAft>
              <a:buClrTx/>
              <a:buFontTx/>
              <a:buNone/>
            </a:pPr>
            <a:r>
              <a:rPr lang="fr-CH" sz="1800" b="1" dirty="0">
                <a:solidFill>
                  <a:prstClr val="black"/>
                </a:solidFill>
                <a:latin typeface="Calibri"/>
              </a:rPr>
              <a:t>X</a:t>
            </a:r>
          </a:p>
          <a:p>
            <a:pPr eaLnBrk="1" fontAlgn="auto" hangingPunct="1">
              <a:spcBef>
                <a:spcPts val="0"/>
              </a:spcBef>
              <a:spcAft>
                <a:spcPts val="0"/>
              </a:spcAft>
              <a:buClrTx/>
              <a:buFontTx/>
              <a:buNone/>
            </a:pPr>
            <a:r>
              <a:rPr lang="fr-CH" sz="1800" b="1" dirty="0">
                <a:solidFill>
                  <a:prstClr val="black"/>
                </a:solidFill>
                <a:latin typeface="Calibri"/>
              </a:rPr>
              <a:t>X</a:t>
            </a:r>
          </a:p>
          <a:p>
            <a:pPr eaLnBrk="1" fontAlgn="auto" hangingPunct="1">
              <a:spcBef>
                <a:spcPts val="0"/>
              </a:spcBef>
              <a:spcAft>
                <a:spcPts val="0"/>
              </a:spcAft>
              <a:buClrTx/>
              <a:buFontTx/>
              <a:buNone/>
            </a:pPr>
            <a:endParaRPr lang="fr-CH" sz="1100" b="1" dirty="0">
              <a:solidFill>
                <a:prstClr val="black"/>
              </a:solidFill>
              <a:latin typeface="Calibri"/>
            </a:endParaRPr>
          </a:p>
          <a:p>
            <a:pPr eaLnBrk="1" fontAlgn="auto" hangingPunct="1">
              <a:spcBef>
                <a:spcPts val="0"/>
              </a:spcBef>
              <a:spcAft>
                <a:spcPts val="0"/>
              </a:spcAft>
              <a:buClrTx/>
              <a:buFontTx/>
              <a:buNone/>
            </a:pPr>
            <a:r>
              <a:rPr lang="fr-CH" sz="1800" b="1" dirty="0">
                <a:solidFill>
                  <a:prstClr val="black"/>
                </a:solidFill>
                <a:latin typeface="Calibri"/>
              </a:rPr>
              <a:t>XX</a:t>
            </a:r>
          </a:p>
          <a:p>
            <a:pPr eaLnBrk="1" fontAlgn="auto" hangingPunct="1">
              <a:spcBef>
                <a:spcPts val="0"/>
              </a:spcBef>
              <a:spcAft>
                <a:spcPts val="0"/>
              </a:spcAft>
              <a:buClrTx/>
              <a:buFontTx/>
              <a:buNone/>
            </a:pPr>
            <a:endParaRPr lang="fr-CH" sz="800" b="1" dirty="0">
              <a:solidFill>
                <a:prstClr val="black"/>
              </a:solidFill>
              <a:latin typeface="Calibri"/>
            </a:endParaRPr>
          </a:p>
          <a:p>
            <a:pPr eaLnBrk="1" fontAlgn="auto" hangingPunct="1">
              <a:spcBef>
                <a:spcPts val="0"/>
              </a:spcBef>
              <a:spcAft>
                <a:spcPts val="0"/>
              </a:spcAft>
              <a:buClrTx/>
              <a:buFontTx/>
              <a:buNone/>
            </a:pPr>
            <a:r>
              <a:rPr lang="fr-CH" sz="1800" b="1" dirty="0">
                <a:solidFill>
                  <a:prstClr val="black"/>
                </a:solidFill>
                <a:latin typeface="Calibri"/>
              </a:rPr>
              <a:t>X</a:t>
            </a:r>
            <a:endParaRPr lang="en-US" sz="1800" b="1" dirty="0">
              <a:solidFill>
                <a:prstClr val="black"/>
              </a:solidFill>
              <a:latin typeface="Calibri"/>
            </a:endParaRPr>
          </a:p>
        </p:txBody>
      </p:sp>
    </p:spTree>
    <p:extLst>
      <p:ext uri="{BB962C8B-B14F-4D97-AF65-F5344CB8AC3E}">
        <p14:creationId xmlns:p14="http://schemas.microsoft.com/office/powerpoint/2010/main" val="42823630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69"/>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73"/>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2"/>
                                        </p:tgtEl>
                                        <p:attrNameLst>
                                          <p:attrName>style.visibility</p:attrName>
                                        </p:attrNameLst>
                                      </p:cBhvr>
                                      <p:to>
                                        <p:strVal val="visible"/>
                                      </p:to>
                                    </p:set>
                                  </p:childTnLst>
                                </p:cTn>
                              </p:par>
                            </p:childTnLst>
                          </p:cTn>
                        </p:par>
                        <p:par>
                          <p:cTn id="35" fill="hold">
                            <p:stCondLst>
                              <p:cond delay="0"/>
                            </p:stCondLst>
                            <p:childTnLst>
                              <p:par>
                                <p:cTn id="36" presetID="10" presetClass="entr" presetSubtype="0" fill="hold" grpId="0" nodeType="afterEffect">
                                  <p:stCondLst>
                                    <p:cond delay="500"/>
                                  </p:stCondLst>
                                  <p:childTnLst>
                                    <p:set>
                                      <p:cBhvr>
                                        <p:cTn id="37" dur="1" fill="hold">
                                          <p:stCondLst>
                                            <p:cond delay="0"/>
                                          </p:stCondLst>
                                        </p:cTn>
                                        <p:tgtEl>
                                          <p:spTgt spid="91"/>
                                        </p:tgtEl>
                                        <p:attrNameLst>
                                          <p:attrName>style.visibility</p:attrName>
                                        </p:attrNameLst>
                                      </p:cBhvr>
                                      <p:to>
                                        <p:strVal val="visible"/>
                                      </p:to>
                                    </p:set>
                                    <p:animEffect transition="in" filter="fade">
                                      <p:cBhvr>
                                        <p:cTn id="38" dur="500"/>
                                        <p:tgtEl>
                                          <p:spTgt spid="91"/>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53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253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253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8"/>
                                        </p:tgtEl>
                                        <p:attrNameLst>
                                          <p:attrName>style.visibility</p:attrName>
                                        </p:attrNameLst>
                                      </p:cBhvr>
                                      <p:to>
                                        <p:strVal val="visible"/>
                                      </p:to>
                                    </p:set>
                                  </p:childTnLst>
                                </p:cTn>
                              </p:par>
                            </p:childTnLst>
                          </p:cTn>
                        </p:par>
                        <p:par>
                          <p:cTn id="63" fill="hold">
                            <p:stCondLst>
                              <p:cond delay="0"/>
                            </p:stCondLst>
                            <p:childTnLst>
                              <p:par>
                                <p:cTn id="64" presetID="10" presetClass="entr" presetSubtype="0" fill="hold" grpId="0" nodeType="afterEffect">
                                  <p:stCondLst>
                                    <p:cond delay="500"/>
                                  </p:stCondLst>
                                  <p:childTnLst>
                                    <p:set>
                                      <p:cBhvr>
                                        <p:cTn id="65" dur="1" fill="hold">
                                          <p:stCondLst>
                                            <p:cond delay="0"/>
                                          </p:stCondLst>
                                        </p:cTn>
                                        <p:tgtEl>
                                          <p:spTgt spid="46"/>
                                        </p:tgtEl>
                                        <p:attrNameLst>
                                          <p:attrName>style.visibility</p:attrName>
                                        </p:attrNameLst>
                                      </p:cBhvr>
                                      <p:to>
                                        <p:strVal val="visible"/>
                                      </p:to>
                                    </p:set>
                                    <p:animEffect transition="in" filter="fade">
                                      <p:cBhvr>
                                        <p:cTn id="6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8" grpId="0"/>
      <p:bldP spid="29" grpId="0"/>
      <p:bldP spid="54" grpId="0"/>
      <p:bldP spid="69" grpId="0" animBg="1"/>
      <p:bldP spid="91" grpId="0" animBg="1"/>
      <p:bldP spid="46" grpId="0" animBg="1"/>
      <p:bldP spid="5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OSCAR Instrument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3716"/>
            <a:ext cx="9144000" cy="5698219"/>
          </a:xfrm>
          <a:prstGeom prst="rect">
            <a:avLst/>
          </a:prstGeom>
        </p:spPr>
      </p:pic>
      <p:sp>
        <p:nvSpPr>
          <p:cNvPr id="5" name="Right Arrow 6"/>
          <p:cNvSpPr/>
          <p:nvPr/>
        </p:nvSpPr>
        <p:spPr>
          <a:xfrm rot="4018616">
            <a:off x="1191250" y="1174668"/>
            <a:ext cx="1292773" cy="589533"/>
          </a:xfrm>
          <a:prstGeom prst="righ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正方形/長方形 5"/>
          <p:cNvSpPr/>
          <p:nvPr/>
        </p:nvSpPr>
        <p:spPr>
          <a:xfrm>
            <a:off x="419307" y="0"/>
            <a:ext cx="8464577" cy="584776"/>
          </a:xfrm>
          <a:prstGeom prst="rect">
            <a:avLst/>
          </a:prstGeom>
        </p:spPr>
        <p:txBody>
          <a:bodyPr wrap="none">
            <a:spAutoFit/>
          </a:bodyPr>
          <a:lstStyle/>
          <a:p>
            <a:r>
              <a:rPr lang="fr-CH" altLang="ja-JP" sz="3200" b="1" dirty="0" smtClean="0"/>
              <a:t>Gap Analysis from </a:t>
            </a:r>
            <a:r>
              <a:rPr lang="en-US" altLang="en-US" sz="3200" b="1" dirty="0" smtClean="0"/>
              <a:t>“Instruments”</a:t>
            </a:r>
            <a:r>
              <a:rPr lang="en-US" altLang="ja-JP" sz="3200" b="1" dirty="0" smtClean="0"/>
              <a:t>:</a:t>
            </a:r>
            <a:r>
              <a:rPr lang="ja-JP" altLang="en-US" sz="3200" b="1" dirty="0" smtClean="0"/>
              <a:t> </a:t>
            </a:r>
            <a:r>
              <a:rPr lang="fr-CH" altLang="ja-JP" sz="3200" b="1" dirty="0" smtClean="0"/>
              <a:t>Scatterometer</a:t>
            </a:r>
            <a:endParaRPr lang="ja-JP" altLang="en-US" sz="3200" dirty="0"/>
          </a:p>
        </p:txBody>
      </p:sp>
      <p:sp>
        <p:nvSpPr>
          <p:cNvPr id="7" name="テキスト ボックス 6"/>
          <p:cNvSpPr txBox="1"/>
          <p:nvPr/>
        </p:nvSpPr>
        <p:spPr>
          <a:xfrm>
            <a:off x="709422" y="393031"/>
            <a:ext cx="8299262" cy="461665"/>
          </a:xfrm>
          <a:prstGeom prst="rect">
            <a:avLst/>
          </a:prstGeom>
          <a:noFill/>
        </p:spPr>
        <p:txBody>
          <a:bodyPr wrap="square" rtlCol="0">
            <a:spAutoFit/>
          </a:bodyPr>
          <a:lstStyle/>
          <a:p>
            <a:pPr algn="ctr"/>
            <a:r>
              <a:rPr kumimoji="1" lang="en-US" altLang="ja-JP" sz="2400" b="1" dirty="0"/>
              <a:t>s</a:t>
            </a:r>
            <a:r>
              <a:rPr kumimoji="1" lang="en-US" altLang="ja-JP" sz="2400" b="1" dirty="0" smtClean="0"/>
              <a:t>electing “Instruments” </a:t>
            </a:r>
            <a:r>
              <a:rPr kumimoji="1" lang="en-US" altLang="ja-JP" sz="2400" b="1" dirty="0"/>
              <a:t>from Top Page of the OSCAR/</a:t>
            </a:r>
            <a:r>
              <a:rPr kumimoji="1" lang="en-US" altLang="ja-JP" sz="2400" b="1" dirty="0" smtClean="0"/>
              <a:t>Space</a:t>
            </a:r>
            <a:endParaRPr kumimoji="1" lang="ja-JP" altLang="en-US" sz="2400" b="1" dirty="0"/>
          </a:p>
        </p:txBody>
      </p:sp>
      <p:sp>
        <p:nvSpPr>
          <p:cNvPr id="11" name="Right Arrow 6"/>
          <p:cNvSpPr/>
          <p:nvPr/>
        </p:nvSpPr>
        <p:spPr>
          <a:xfrm rot="4018616">
            <a:off x="2472602" y="1955640"/>
            <a:ext cx="1292773" cy="589533"/>
          </a:xfrm>
          <a:prstGeom prst="righ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640" y="1188456"/>
            <a:ext cx="5616752" cy="5409492"/>
          </a:xfrm>
          <a:prstGeom prst="rect">
            <a:avLst/>
          </a:prstGeom>
        </p:spPr>
      </p:pic>
      <p:sp>
        <p:nvSpPr>
          <p:cNvPr id="9" name="Right Arrow 8"/>
          <p:cNvSpPr/>
          <p:nvPr/>
        </p:nvSpPr>
        <p:spPr>
          <a:xfrm rot="4018616">
            <a:off x="978291" y="4714603"/>
            <a:ext cx="1292773" cy="589533"/>
          </a:xfrm>
          <a:prstGeom prst="righ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ight Arrow 8"/>
          <p:cNvSpPr/>
          <p:nvPr/>
        </p:nvSpPr>
        <p:spPr>
          <a:xfrm rot="4018616">
            <a:off x="4173180" y="5239553"/>
            <a:ext cx="1292773" cy="589533"/>
          </a:xfrm>
          <a:prstGeom prst="righ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0413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P spid="11" grpId="0" animBg="1"/>
      <p:bldP spid="9"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scatterometer.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7700"/>
            <a:ext cx="9144000" cy="5552225"/>
          </a:xfrm>
          <a:prstGeom prst="rect">
            <a:avLst/>
          </a:prstGeom>
        </p:spPr>
      </p:pic>
      <p:sp>
        <p:nvSpPr>
          <p:cNvPr id="5" name="Right Arrow 6"/>
          <p:cNvSpPr/>
          <p:nvPr/>
        </p:nvSpPr>
        <p:spPr>
          <a:xfrm rot="7183910">
            <a:off x="38186" y="2589630"/>
            <a:ext cx="1292773" cy="589533"/>
          </a:xfrm>
          <a:prstGeom prst="righ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89844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410"/>
            <a:ext cx="8229600" cy="534659"/>
          </a:xfrm>
        </p:spPr>
        <p:txBody>
          <a:bodyPr>
            <a:normAutofit fontScale="90000"/>
          </a:bodyPr>
          <a:lstStyle/>
          <a:p>
            <a:r>
              <a:rPr lang="en-US" b="1" dirty="0" smtClean="0"/>
              <a:t>What is </a:t>
            </a:r>
            <a:r>
              <a:rPr lang="en-US" altLang="ja-JP" b="1" dirty="0" smtClean="0"/>
              <a:t>WMO</a:t>
            </a:r>
            <a:r>
              <a:rPr lang="ja-JP" altLang="en-US" b="1" dirty="0" smtClean="0"/>
              <a:t> </a:t>
            </a:r>
            <a:r>
              <a:rPr lang="en-US" b="1" dirty="0" smtClean="0"/>
              <a:t>OSCAR?</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0951" y="640330"/>
            <a:ext cx="4917927" cy="5944410"/>
          </a:xfrm>
          <a:prstGeom prst="rect">
            <a:avLst/>
          </a:prstGeom>
        </p:spPr>
      </p:pic>
      <p:sp>
        <p:nvSpPr>
          <p:cNvPr id="5" name="Oval 4"/>
          <p:cNvSpPr/>
          <p:nvPr/>
        </p:nvSpPr>
        <p:spPr>
          <a:xfrm>
            <a:off x="2102069" y="3037490"/>
            <a:ext cx="2606565" cy="672662"/>
          </a:xfrm>
          <a:prstGeom prst="ellipse">
            <a:avLst/>
          </a:prstGeom>
          <a:noFill/>
          <a:ln w="57150">
            <a:solidFill>
              <a:srgbClr val="C0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14" y="1499804"/>
            <a:ext cx="2067555" cy="3748033"/>
          </a:xfrm>
          <a:prstGeom prst="rect">
            <a:avLst/>
          </a:prstGeom>
        </p:spPr>
      </p:pic>
      <p:sp>
        <p:nvSpPr>
          <p:cNvPr id="7" name="Rectangle 6"/>
          <p:cNvSpPr/>
          <p:nvPr/>
        </p:nvSpPr>
        <p:spPr>
          <a:xfrm>
            <a:off x="4204137" y="1014277"/>
            <a:ext cx="4929345" cy="276999"/>
          </a:xfrm>
          <a:prstGeom prst="rect">
            <a:avLst/>
          </a:prstGeom>
        </p:spPr>
        <p:txBody>
          <a:bodyPr wrap="square">
            <a:spAutoFit/>
          </a:bodyPr>
          <a:lstStyle/>
          <a:p>
            <a:r>
              <a:rPr lang="en-US" sz="12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(http</a:t>
            </a:r>
            <a:r>
              <a:rPr lang="en-US" sz="1200" b="1" dirty="0">
                <a:solidFill>
                  <a:schemeClr val="tx2"/>
                </a:solidFill>
                <a:latin typeface="Verdana" panose="020B0604030504040204" pitchFamily="34" charset="0"/>
                <a:ea typeface="Verdana" panose="020B0604030504040204" pitchFamily="34" charset="0"/>
                <a:cs typeface="Verdana" panose="020B0604030504040204" pitchFamily="34" charset="0"/>
              </a:rPr>
              <a:t>://</a:t>
            </a:r>
            <a:r>
              <a:rPr lang="en-US" sz="12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www.wmo.int/pages/prog/sat/index_en.php)</a:t>
            </a:r>
            <a:endParaRPr lang="en-US" sz="12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4243568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16" y="724777"/>
            <a:ext cx="9010128" cy="4618178"/>
          </a:xfrm>
          <a:prstGeom prst="rect">
            <a:avLst/>
          </a:prstGeom>
        </p:spPr>
      </p:pic>
      <p:sp>
        <p:nvSpPr>
          <p:cNvPr id="10" name="Rectangle 9"/>
          <p:cNvSpPr/>
          <p:nvPr/>
        </p:nvSpPr>
        <p:spPr>
          <a:xfrm>
            <a:off x="4576780" y="3346495"/>
            <a:ext cx="2239727" cy="1646847"/>
          </a:xfrm>
          <a:prstGeom prst="rect">
            <a:avLst/>
          </a:prstGeom>
          <a:noFill/>
          <a:ln w="508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4576780" y="4993342"/>
            <a:ext cx="2379832" cy="367542"/>
          </a:xfrm>
          <a:prstGeom prst="rect">
            <a:avLst/>
          </a:prstGeom>
          <a:noFill/>
          <a:ln w="508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6777" y="791033"/>
            <a:ext cx="5167223" cy="5823524"/>
          </a:xfrm>
          <a:prstGeom prst="rect">
            <a:avLst/>
          </a:prstGeom>
        </p:spPr>
      </p:pic>
      <p:sp>
        <p:nvSpPr>
          <p:cNvPr id="16" name="Oval 15"/>
          <p:cNvSpPr/>
          <p:nvPr/>
        </p:nvSpPr>
        <p:spPr>
          <a:xfrm>
            <a:off x="3578117" y="2609247"/>
            <a:ext cx="1733888" cy="715519"/>
          </a:xfrm>
          <a:prstGeom prst="ellipse">
            <a:avLst/>
          </a:prstGeom>
          <a:solidFill>
            <a:srgbClr val="DBEEF4">
              <a:alpha val="0"/>
            </a:srgbClr>
          </a:solid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prstClr val="white"/>
              </a:solidFill>
            </a:endParaRPr>
          </a:p>
        </p:txBody>
      </p:sp>
      <p:sp>
        <p:nvSpPr>
          <p:cNvPr id="12" name="Title 1"/>
          <p:cNvSpPr>
            <a:spLocks noGrp="1"/>
          </p:cNvSpPr>
          <p:nvPr>
            <p:ph type="title"/>
          </p:nvPr>
        </p:nvSpPr>
        <p:spPr>
          <a:xfrm>
            <a:off x="457200" y="0"/>
            <a:ext cx="8229600" cy="791033"/>
          </a:xfrm>
        </p:spPr>
        <p:txBody>
          <a:bodyPr>
            <a:normAutofit/>
          </a:bodyPr>
          <a:lstStyle/>
          <a:p>
            <a:r>
              <a:rPr lang="fr-CH" sz="4000" dirty="0" smtClean="0"/>
              <a:t>Instrument: ASCAT</a:t>
            </a:r>
            <a:endParaRPr lang="en-US" sz="4000" dirty="0"/>
          </a:p>
        </p:txBody>
      </p:sp>
      <p:sp>
        <p:nvSpPr>
          <p:cNvPr id="2" name="角丸四角形吹き出し 1"/>
          <p:cNvSpPr/>
          <p:nvPr/>
        </p:nvSpPr>
        <p:spPr>
          <a:xfrm>
            <a:off x="4799826" y="1435108"/>
            <a:ext cx="2589597" cy="612648"/>
          </a:xfrm>
          <a:prstGeom prst="wedgeRoundRectCallout">
            <a:avLst>
              <a:gd name="adj1" fmla="val -57731"/>
              <a:gd name="adj2" fmla="val 156738"/>
              <a:gd name="adj3" fmla="val 16667"/>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en-US" altLang="ja-JP" sz="2000" b="1" dirty="0" smtClean="0">
                <a:solidFill>
                  <a:schemeClr val="tx1"/>
                </a:solidFill>
              </a:rPr>
              <a:t>Gap Analysis from “Variables”</a:t>
            </a:r>
            <a:endParaRPr kumimoji="1" lang="ja-JP" altLang="en-US" sz="2000" b="1" dirty="0">
              <a:solidFill>
                <a:schemeClr val="tx1"/>
              </a:solidFill>
            </a:endParaRPr>
          </a:p>
        </p:txBody>
      </p:sp>
    </p:spTree>
    <p:extLst>
      <p:ext uri="{BB962C8B-B14F-4D97-AF65-F5344CB8AC3E}">
        <p14:creationId xmlns:p14="http://schemas.microsoft.com/office/powerpoint/2010/main" val="8413472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6"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scat.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1500"/>
            <a:ext cx="9144000" cy="5696624"/>
          </a:xfrm>
          <a:prstGeom prst="rect">
            <a:avLst/>
          </a:prstGeom>
        </p:spPr>
      </p:pic>
      <p:sp>
        <p:nvSpPr>
          <p:cNvPr id="5" name="正方形/長方形 4"/>
          <p:cNvSpPr/>
          <p:nvPr/>
        </p:nvSpPr>
        <p:spPr>
          <a:xfrm>
            <a:off x="205267" y="35006"/>
            <a:ext cx="8698186" cy="707886"/>
          </a:xfrm>
          <a:prstGeom prst="rect">
            <a:avLst/>
          </a:prstGeom>
        </p:spPr>
        <p:txBody>
          <a:bodyPr wrap="square">
            <a:spAutoFit/>
          </a:bodyPr>
          <a:lstStyle/>
          <a:p>
            <a:pPr algn="ctr"/>
            <a:r>
              <a:rPr lang="en-US" altLang="ja-JP" sz="2000" b="1" dirty="0"/>
              <a:t>Measurement timeline for Wind speed over the surface (horizontal)	</a:t>
            </a:r>
          </a:p>
          <a:p>
            <a:pPr algn="ctr"/>
            <a:r>
              <a:rPr lang="en-US" altLang="ja-JP" sz="2000" b="1" dirty="0" smtClean="0"/>
              <a:t>(Definition</a:t>
            </a:r>
            <a:r>
              <a:rPr lang="en-US" altLang="ja-JP" sz="2000" b="1" dirty="0"/>
              <a:t>: Module of the horizontal component of the 3D wind </a:t>
            </a:r>
            <a:r>
              <a:rPr lang="en-US" altLang="ja-JP" sz="2000" b="1" dirty="0" smtClean="0"/>
              <a:t>vector) </a:t>
            </a:r>
            <a:endParaRPr lang="ja-JP" altLang="en-US" sz="2000" b="1" dirty="0"/>
          </a:p>
        </p:txBody>
      </p:sp>
    </p:spTree>
    <p:extLst>
      <p:ext uri="{BB962C8B-B14F-4D97-AF65-F5344CB8AC3E}">
        <p14:creationId xmlns:p14="http://schemas.microsoft.com/office/powerpoint/2010/main" val="365001763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scat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3100"/>
            <a:ext cx="9144000" cy="5503666"/>
          </a:xfrm>
          <a:prstGeom prst="rect">
            <a:avLst/>
          </a:prstGeom>
        </p:spPr>
      </p:pic>
      <p:sp>
        <p:nvSpPr>
          <p:cNvPr id="5" name="Down Arrow 5"/>
          <p:cNvSpPr/>
          <p:nvPr/>
        </p:nvSpPr>
        <p:spPr>
          <a:xfrm>
            <a:off x="1472142" y="543164"/>
            <a:ext cx="569342" cy="1242203"/>
          </a:xfrm>
          <a:prstGeom prst="down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6"/>
          <p:cNvSpPr txBox="1"/>
          <p:nvPr/>
        </p:nvSpPr>
        <p:spPr>
          <a:xfrm>
            <a:off x="907523" y="71354"/>
            <a:ext cx="1696875" cy="523220"/>
          </a:xfrm>
          <a:prstGeom prst="rect">
            <a:avLst/>
          </a:prstGeom>
          <a:noFill/>
        </p:spPr>
        <p:txBody>
          <a:bodyPr wrap="none" rtlCol="0">
            <a:spAutoFit/>
          </a:bodyPr>
          <a:lstStyle/>
          <a:p>
            <a:r>
              <a:rPr lang="fr-CH" sz="2800" b="1" dirty="0" smtClean="0">
                <a:solidFill>
                  <a:srgbClr val="C00000"/>
                </a:solidFill>
              </a:rPr>
              <a:t>Relevance</a:t>
            </a:r>
            <a:endParaRPr lang="en-US" b="1" dirty="0">
              <a:solidFill>
                <a:srgbClr val="C00000"/>
              </a:solidFill>
            </a:endParaRPr>
          </a:p>
        </p:txBody>
      </p:sp>
      <p:sp>
        <p:nvSpPr>
          <p:cNvPr id="7" name="正方形/長方形 6"/>
          <p:cNvSpPr/>
          <p:nvPr/>
        </p:nvSpPr>
        <p:spPr>
          <a:xfrm>
            <a:off x="5666601" y="1025145"/>
            <a:ext cx="1380418" cy="369332"/>
          </a:xfrm>
          <a:prstGeom prst="rect">
            <a:avLst/>
          </a:prstGeom>
        </p:spPr>
        <p:txBody>
          <a:bodyPr wrap="none">
            <a:spAutoFit/>
          </a:bodyPr>
          <a:lstStyle/>
          <a:p>
            <a:r>
              <a:rPr lang="en-US" altLang="ja-JP" b="1" dirty="0"/>
              <a:t>Gap analysis</a:t>
            </a:r>
            <a:endParaRPr lang="ja-JP" altLang="en-US" b="1" dirty="0"/>
          </a:p>
        </p:txBody>
      </p:sp>
    </p:spTree>
    <p:extLst>
      <p:ext uri="{BB962C8B-B14F-4D97-AF65-F5344CB8AC3E}">
        <p14:creationId xmlns:p14="http://schemas.microsoft.com/office/powerpoint/2010/main" val="264948658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6265" y="840504"/>
            <a:ext cx="8990084" cy="4887435"/>
          </a:xfr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265" y="840503"/>
            <a:ext cx="8936799" cy="4887435"/>
          </a:xfrm>
          <a:prstGeom prst="rect">
            <a:avLst/>
          </a:prstGeom>
        </p:spPr>
      </p:pic>
      <p:sp>
        <p:nvSpPr>
          <p:cNvPr id="5" name="Down Arrow 4"/>
          <p:cNvSpPr/>
          <p:nvPr/>
        </p:nvSpPr>
        <p:spPr>
          <a:xfrm rot="3822941">
            <a:off x="3423396" y="678851"/>
            <a:ext cx="251478" cy="1592381"/>
          </a:xfrm>
          <a:prstGeom prst="down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4194524" y="681891"/>
            <a:ext cx="960519" cy="523220"/>
          </a:xfrm>
          <a:prstGeom prst="rect">
            <a:avLst/>
          </a:prstGeom>
          <a:noFill/>
        </p:spPr>
        <p:txBody>
          <a:bodyPr wrap="none" rtlCol="0">
            <a:spAutoFit/>
          </a:bodyPr>
          <a:lstStyle/>
          <a:p>
            <a:r>
              <a:rPr lang="fr-CH" sz="2800" b="1" dirty="0" err="1" smtClean="0">
                <a:solidFill>
                  <a:srgbClr val="C00000"/>
                </a:solidFill>
              </a:rPr>
              <a:t>Orbit</a:t>
            </a:r>
            <a:endParaRPr lang="en-US" b="1" dirty="0">
              <a:solidFill>
                <a:srgbClr val="C00000"/>
              </a:solidFill>
            </a:endParaRPr>
          </a:p>
        </p:txBody>
      </p:sp>
      <p:sp>
        <p:nvSpPr>
          <p:cNvPr id="7" name="Title 1"/>
          <p:cNvSpPr>
            <a:spLocks noGrp="1"/>
          </p:cNvSpPr>
          <p:nvPr>
            <p:ph type="title"/>
          </p:nvPr>
        </p:nvSpPr>
        <p:spPr>
          <a:xfrm>
            <a:off x="457200" y="0"/>
            <a:ext cx="8229600" cy="791033"/>
          </a:xfrm>
        </p:spPr>
        <p:txBody>
          <a:bodyPr>
            <a:normAutofit/>
          </a:bodyPr>
          <a:lstStyle/>
          <a:p>
            <a:pPr algn="r"/>
            <a:r>
              <a:rPr lang="en-US" sz="4000" dirty="0" smtClean="0"/>
              <a:t>Gap analysis </a:t>
            </a:r>
            <a:endParaRPr lang="en-US" sz="4000" dirty="0"/>
          </a:p>
        </p:txBody>
      </p:sp>
      <p:grpSp>
        <p:nvGrpSpPr>
          <p:cNvPr id="18" name="Group 17"/>
          <p:cNvGrpSpPr/>
          <p:nvPr/>
        </p:nvGrpSpPr>
        <p:grpSpPr>
          <a:xfrm>
            <a:off x="0" y="108551"/>
            <a:ext cx="2858813" cy="2553572"/>
            <a:chOff x="0" y="108551"/>
            <a:chExt cx="2858813" cy="2553572"/>
          </a:xfrm>
        </p:grpSpPr>
        <p:sp>
          <p:nvSpPr>
            <p:cNvPr id="11" name="Oval 10"/>
            <p:cNvSpPr/>
            <p:nvPr/>
          </p:nvSpPr>
          <p:spPr>
            <a:xfrm>
              <a:off x="0" y="2052523"/>
              <a:ext cx="1111626" cy="609600"/>
            </a:xfrm>
            <a:prstGeom prst="ellipse">
              <a:avLst/>
            </a:prstGeom>
            <a:noFill/>
            <a:ln w="5715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137840" y="108551"/>
              <a:ext cx="2720973" cy="646331"/>
            </a:xfrm>
            <a:prstGeom prst="rect">
              <a:avLst/>
            </a:prstGeom>
            <a:solidFill>
              <a:srgbClr val="FFC000"/>
            </a:solidFill>
          </p:spPr>
          <p:txBody>
            <a:bodyPr wrap="square" rtlCol="0">
              <a:spAutoFit/>
            </a:bodyPr>
            <a:lstStyle/>
            <a:p>
              <a:r>
                <a:rPr lang="fr-CH" dirty="0" smtClean="0"/>
                <a:t>Flag instrument issue</a:t>
              </a:r>
            </a:p>
            <a:p>
              <a:endParaRPr lang="en-US" dirty="0"/>
            </a:p>
          </p:txBody>
        </p:sp>
        <p:cxnSp>
          <p:nvCxnSpPr>
            <p:cNvPr id="13" name="Straight Arrow Connector 12"/>
            <p:cNvCxnSpPr/>
            <p:nvPr/>
          </p:nvCxnSpPr>
          <p:spPr>
            <a:xfrm flipH="1">
              <a:off x="555813" y="633240"/>
              <a:ext cx="421649" cy="1419283"/>
            </a:xfrm>
            <a:prstGeom prst="straightConnector1">
              <a:avLst/>
            </a:prstGeom>
            <a:ln w="57150">
              <a:solidFill>
                <a:srgbClr val="FFC000"/>
              </a:solidFill>
              <a:tailEnd type="arrow"/>
            </a:ln>
          </p:spPr>
          <p:style>
            <a:lnRef idx="2">
              <a:schemeClr val="accent1"/>
            </a:lnRef>
            <a:fillRef idx="0">
              <a:schemeClr val="accent1"/>
            </a:fillRef>
            <a:effectRef idx="1">
              <a:schemeClr val="accent1"/>
            </a:effectRef>
            <a:fontRef idx="minor">
              <a:schemeClr val="tx1"/>
            </a:fontRef>
          </p:style>
        </p:cxnSp>
      </p:grpSp>
      <p:sp>
        <p:nvSpPr>
          <p:cNvPr id="2" name="Rectangle 1"/>
          <p:cNvSpPr/>
          <p:nvPr/>
        </p:nvSpPr>
        <p:spPr>
          <a:xfrm>
            <a:off x="184457" y="385550"/>
            <a:ext cx="2211696" cy="369332"/>
          </a:xfrm>
          <a:prstGeom prst="rect">
            <a:avLst/>
          </a:prstGeom>
        </p:spPr>
        <p:txBody>
          <a:bodyPr wrap="none">
            <a:spAutoFit/>
          </a:bodyPr>
          <a:lstStyle/>
          <a:p>
            <a:r>
              <a:rPr lang="en-US" i="1" dirty="0" smtClean="0"/>
              <a:t>indicates “</a:t>
            </a:r>
            <a:r>
              <a:rPr lang="en-US" i="1" dirty="0" err="1" smtClean="0"/>
              <a:t>degradion</a:t>
            </a:r>
            <a:r>
              <a:rPr lang="en-US" i="1" dirty="0" smtClean="0"/>
              <a:t>”</a:t>
            </a:r>
            <a:endParaRPr lang="en-US" dirty="0"/>
          </a:p>
        </p:txBody>
      </p:sp>
      <p:cxnSp>
        <p:nvCxnSpPr>
          <p:cNvPr id="14" name="Straight Arrow Connector 13"/>
          <p:cNvCxnSpPr/>
          <p:nvPr/>
        </p:nvCxnSpPr>
        <p:spPr>
          <a:xfrm>
            <a:off x="1498326" y="681891"/>
            <a:ext cx="757236" cy="1675432"/>
          </a:xfrm>
          <a:prstGeom prst="straightConnector1">
            <a:avLst/>
          </a:prstGeom>
          <a:ln w="57150">
            <a:solidFill>
              <a:srgbClr val="FFC0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1208690" y="633240"/>
            <a:ext cx="924910" cy="3171505"/>
          </a:xfrm>
          <a:prstGeom prst="straightConnector1">
            <a:avLst/>
          </a:prstGeom>
          <a:ln w="57150">
            <a:solidFill>
              <a:srgbClr val="FFC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80208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Gap Analysis 0.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6900"/>
            <a:ext cx="9144000" cy="5657995"/>
          </a:xfrm>
          <a:prstGeom prst="rect">
            <a:avLst/>
          </a:prstGeom>
        </p:spPr>
      </p:pic>
      <p:sp>
        <p:nvSpPr>
          <p:cNvPr id="5" name="正方形/長方形 4"/>
          <p:cNvSpPr/>
          <p:nvPr/>
        </p:nvSpPr>
        <p:spPr>
          <a:xfrm>
            <a:off x="725747" y="93914"/>
            <a:ext cx="8131665" cy="461665"/>
          </a:xfrm>
          <a:prstGeom prst="rect">
            <a:avLst/>
          </a:prstGeom>
        </p:spPr>
        <p:txBody>
          <a:bodyPr wrap="square">
            <a:spAutoFit/>
          </a:bodyPr>
          <a:lstStyle/>
          <a:p>
            <a:pPr algn="ctr"/>
            <a:r>
              <a:rPr kumimoji="1" lang="en-US" altLang="ja-JP" sz="2400" b="1" dirty="0"/>
              <a:t>selecting </a:t>
            </a:r>
            <a:r>
              <a:rPr kumimoji="1" lang="en-US" altLang="ja-JP" sz="2400" b="1" dirty="0" smtClean="0"/>
              <a:t>“Gap Analysis” </a:t>
            </a:r>
            <a:r>
              <a:rPr kumimoji="1" lang="en-US" altLang="ja-JP" sz="2400" b="1" dirty="0"/>
              <a:t>from Top Page of the OSCAR/Space</a:t>
            </a:r>
            <a:endParaRPr kumimoji="1" lang="ja-JP" altLang="en-US" sz="2400" b="1" dirty="0"/>
          </a:p>
        </p:txBody>
      </p:sp>
      <p:sp>
        <p:nvSpPr>
          <p:cNvPr id="6" name="Right Arrow 6"/>
          <p:cNvSpPr/>
          <p:nvPr/>
        </p:nvSpPr>
        <p:spPr>
          <a:xfrm rot="7183910">
            <a:off x="4062784" y="875959"/>
            <a:ext cx="1292773" cy="589533"/>
          </a:xfrm>
          <a:prstGeom prst="righ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Arrow 6"/>
          <p:cNvSpPr/>
          <p:nvPr/>
        </p:nvSpPr>
        <p:spPr>
          <a:xfrm rot="7183910">
            <a:off x="4310196" y="3067999"/>
            <a:ext cx="1292773" cy="589533"/>
          </a:xfrm>
          <a:prstGeom prst="righ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Arrow 6"/>
          <p:cNvSpPr/>
          <p:nvPr/>
        </p:nvSpPr>
        <p:spPr>
          <a:xfrm rot="7183910">
            <a:off x="4886727" y="1653036"/>
            <a:ext cx="1292773" cy="589533"/>
          </a:xfrm>
          <a:prstGeom prst="righ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70689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P spid="7" grpId="0"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Gap Analysis 3.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5600"/>
            <a:ext cx="9144000" cy="6133863"/>
          </a:xfrm>
          <a:prstGeom prst="rect">
            <a:avLst/>
          </a:prstGeom>
        </p:spPr>
      </p:pic>
      <p:sp>
        <p:nvSpPr>
          <p:cNvPr id="5" name="Right Arrow 6"/>
          <p:cNvSpPr/>
          <p:nvPr/>
        </p:nvSpPr>
        <p:spPr>
          <a:xfrm rot="3724829">
            <a:off x="384564" y="768313"/>
            <a:ext cx="1292773" cy="589533"/>
          </a:xfrm>
          <a:prstGeom prst="righ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76613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2BBA35-2F12-481D-A445-E951FC17EBB0}"/>
              </a:ext>
            </a:extLst>
          </p:cNvPr>
          <p:cNvSpPr>
            <a:spLocks noGrp="1"/>
          </p:cNvSpPr>
          <p:nvPr>
            <p:ph type="title"/>
          </p:nvPr>
        </p:nvSpPr>
        <p:spPr>
          <a:xfrm>
            <a:off x="457200" y="2547687"/>
            <a:ext cx="8229600" cy="1143000"/>
          </a:xfrm>
        </p:spPr>
        <p:txBody>
          <a:bodyPr>
            <a:normAutofit fontScale="90000"/>
          </a:bodyPr>
          <a:lstStyle/>
          <a:p>
            <a:r>
              <a:rPr lang="en-GB" b="1" dirty="0"/>
              <a:t>OSCAR/Space </a:t>
            </a:r>
            <a:r>
              <a:rPr lang="en-GB" altLang="ja-JP" b="1" dirty="0" smtClean="0"/>
              <a:t>Maintenance</a:t>
            </a:r>
            <a:r>
              <a:rPr lang="en-GB" b="1" dirty="0" smtClean="0"/>
              <a:t> </a:t>
            </a:r>
            <a:r>
              <a:rPr lang="en-GB" b="1" dirty="0"/>
              <a:t>Scheme</a:t>
            </a:r>
          </a:p>
        </p:txBody>
      </p:sp>
    </p:spTree>
    <p:extLst>
      <p:ext uri="{BB962C8B-B14F-4D97-AF65-F5344CB8AC3E}">
        <p14:creationId xmlns:p14="http://schemas.microsoft.com/office/powerpoint/2010/main" val="208534870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60783"/>
          </a:xfrm>
        </p:spPr>
        <p:txBody>
          <a:bodyPr>
            <a:normAutofit fontScale="90000"/>
          </a:bodyPr>
          <a:lstStyle/>
          <a:p>
            <a:r>
              <a:rPr lang="fr-CH" b="1" dirty="0" smtClean="0"/>
              <a:t>Maintenance and Support: Outlook </a:t>
            </a:r>
            <a:endParaRPr lang="en-US" b="1" dirty="0"/>
          </a:p>
        </p:txBody>
      </p:sp>
      <p:sp>
        <p:nvSpPr>
          <p:cNvPr id="3" name="Content Placeholder 2"/>
          <p:cNvSpPr>
            <a:spLocks noGrp="1"/>
          </p:cNvSpPr>
          <p:nvPr>
            <p:ph idx="1"/>
          </p:nvPr>
        </p:nvSpPr>
        <p:spPr>
          <a:xfrm>
            <a:off x="210208" y="1064177"/>
            <a:ext cx="8891752" cy="5073864"/>
          </a:xfrm>
        </p:spPr>
        <p:txBody>
          <a:bodyPr>
            <a:normAutofit fontScale="85000" lnSpcReduction="20000"/>
          </a:bodyPr>
          <a:lstStyle/>
          <a:p>
            <a:pPr marL="0" indent="0">
              <a:buNone/>
            </a:pPr>
            <a:r>
              <a:rPr lang="en-GB" b="1" dirty="0" smtClean="0"/>
              <a:t>Two main tasks for OSCAR/Space:</a:t>
            </a:r>
          </a:p>
          <a:p>
            <a:pPr marL="0" indent="0">
              <a:buNone/>
            </a:pPr>
            <a:r>
              <a:rPr lang="en-GB" b="1" dirty="0" smtClean="0"/>
              <a:t>(1) Updating facts</a:t>
            </a:r>
          </a:p>
          <a:p>
            <a:pPr marL="0" indent="0">
              <a:buNone/>
            </a:pPr>
            <a:r>
              <a:rPr lang="en-GB" b="1" dirty="0" smtClean="0"/>
              <a:t>(2) Keep under review assessments, functions, rules, interfaces</a:t>
            </a:r>
          </a:p>
          <a:p>
            <a:pPr>
              <a:buFontTx/>
              <a:buChar char="-"/>
            </a:pPr>
            <a:endParaRPr lang="en-GB" dirty="0"/>
          </a:p>
          <a:p>
            <a:pPr marL="0" indent="0">
              <a:buNone/>
            </a:pPr>
            <a:r>
              <a:rPr lang="en-GB" dirty="0" smtClean="0"/>
              <a:t>Under supervision of WMO CBS expert teams, e.g. ET-SAT, IPET-SUP, IPT-</a:t>
            </a:r>
            <a:r>
              <a:rPr lang="en-GB" dirty="0" err="1" smtClean="0"/>
              <a:t>SWeISS</a:t>
            </a:r>
            <a:r>
              <a:rPr lang="en-GB" dirty="0" smtClean="0"/>
              <a:t>, and consistent with overall OSCAR development (with OSCAR/Surface and OSCAR/Requirement)</a:t>
            </a:r>
          </a:p>
          <a:p>
            <a:pPr marL="0" indent="0">
              <a:buNone/>
            </a:pPr>
            <a:r>
              <a:rPr lang="en-GB" dirty="0" smtClean="0"/>
              <a:t/>
            </a:r>
            <a:br>
              <a:rPr lang="en-GB" dirty="0" smtClean="0"/>
            </a:br>
            <a:r>
              <a:rPr lang="en-GB" b="1" dirty="0" smtClean="0"/>
              <a:t>WMO Space Programme office plans to</a:t>
            </a:r>
            <a:r>
              <a:rPr lang="en-GB" b="1" dirty="0"/>
              <a:t> </a:t>
            </a:r>
            <a:r>
              <a:rPr lang="en-GB" b="1" dirty="0" smtClean="0"/>
              <a:t>establish</a:t>
            </a:r>
            <a:r>
              <a:rPr lang="en-GB" dirty="0" smtClean="0"/>
              <a:t>:</a:t>
            </a:r>
          </a:p>
          <a:p>
            <a:pPr marL="0" indent="0">
              <a:buNone/>
            </a:pPr>
            <a:r>
              <a:rPr lang="en-GB" dirty="0" smtClean="0"/>
              <a:t>- </a:t>
            </a:r>
            <a:r>
              <a:rPr lang="en-GB" b="1" dirty="0" smtClean="0"/>
              <a:t>OSCAR/Space Support Team (for task 1)</a:t>
            </a:r>
          </a:p>
          <a:p>
            <a:pPr marL="0" indent="0">
              <a:buNone/>
            </a:pPr>
            <a:r>
              <a:rPr lang="en-GB" dirty="0" smtClean="0"/>
              <a:t>- </a:t>
            </a:r>
            <a:r>
              <a:rPr lang="en-GB" b="1" dirty="0" smtClean="0"/>
              <a:t>OSCAR/Space Science and Technical Advisory Team (task 2)</a:t>
            </a:r>
          </a:p>
          <a:p>
            <a:pPr marL="514350" indent="-514350">
              <a:buAutoNum type="arabicParenBoth"/>
            </a:pPr>
            <a:endParaRPr lang="en-US" dirty="0"/>
          </a:p>
        </p:txBody>
      </p:sp>
    </p:spTree>
    <p:extLst>
      <p:ext uri="{BB962C8B-B14F-4D97-AF65-F5344CB8AC3E}">
        <p14:creationId xmlns:p14="http://schemas.microsoft.com/office/powerpoint/2010/main" val="346084918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216131" y="6151418"/>
            <a:ext cx="421385" cy="70658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6635" y="31530"/>
            <a:ext cx="8912772" cy="518435"/>
          </a:xfrm>
        </p:spPr>
        <p:txBody>
          <a:bodyPr>
            <a:noAutofit/>
          </a:bodyPr>
          <a:lstStyle/>
          <a:p>
            <a:pPr algn="ctr"/>
            <a:r>
              <a:rPr lang="fr-CH" sz="2400" b="1" dirty="0" smtClean="0">
                <a:latin typeface="Arial" panose="020B0604020202020204" pitchFamily="34" charset="0"/>
                <a:cs typeface="Arial" panose="020B0604020202020204" pitchFamily="34" charset="0"/>
              </a:rPr>
              <a:t>Maintenance and Support </a:t>
            </a:r>
            <a:r>
              <a:rPr lang="fr-CH" sz="2400" b="1" dirty="0" err="1" smtClean="0">
                <a:latin typeface="Arial" panose="020B0604020202020204" pitchFamily="34" charset="0"/>
                <a:cs typeface="Arial" panose="020B0604020202020204" pitchFamily="34" charset="0"/>
              </a:rPr>
              <a:t>Scheme</a:t>
            </a:r>
            <a:r>
              <a:rPr lang="fr-CH" sz="2400" b="1" dirty="0" smtClean="0">
                <a:latin typeface="Arial" panose="020B0604020202020204" pitchFamily="34" charset="0"/>
                <a:cs typeface="Arial" panose="020B0604020202020204" pitchFamily="34" charset="0"/>
              </a:rPr>
              <a:t> for OSCAR/</a:t>
            </a:r>
            <a:r>
              <a:rPr lang="fr-CH" sz="2400" b="1" dirty="0" err="1" smtClean="0">
                <a:latin typeface="Arial" panose="020B0604020202020204" pitchFamily="34" charset="0"/>
                <a:cs typeface="Arial" panose="020B0604020202020204" pitchFamily="34" charset="0"/>
              </a:rPr>
              <a:t>Space</a:t>
            </a:r>
            <a:endParaRPr lang="en-US" sz="2400" b="1" dirty="0">
              <a:latin typeface="Arial" panose="020B0604020202020204" pitchFamily="34" charset="0"/>
              <a:cs typeface="Arial" panose="020B0604020202020204" pitchFamily="34"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223822358"/>
              </p:ext>
            </p:extLst>
          </p:nvPr>
        </p:nvGraphicFramePr>
        <p:xfrm>
          <a:off x="387298" y="1762289"/>
          <a:ext cx="8662108" cy="50168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3" name="Group 22"/>
          <p:cNvGrpSpPr/>
          <p:nvPr/>
        </p:nvGrpSpPr>
        <p:grpSpPr>
          <a:xfrm>
            <a:off x="1237692" y="649043"/>
            <a:ext cx="7493662" cy="2125938"/>
            <a:chOff x="457200" y="1098916"/>
            <a:chExt cx="6950108" cy="1813061"/>
          </a:xfrm>
        </p:grpSpPr>
        <p:cxnSp>
          <p:nvCxnSpPr>
            <p:cNvPr id="17" name="Straight Arrow Connector 16"/>
            <p:cNvCxnSpPr/>
            <p:nvPr/>
          </p:nvCxnSpPr>
          <p:spPr>
            <a:xfrm flipH="1" flipV="1">
              <a:off x="2272443" y="1650754"/>
              <a:ext cx="230365" cy="762577"/>
            </a:xfrm>
            <a:prstGeom prst="straightConnector1">
              <a:avLst/>
            </a:prstGeom>
            <a:ln w="76200">
              <a:headEnd type="arrow"/>
              <a:tailEnd type="arrow"/>
            </a:ln>
          </p:spPr>
          <p:style>
            <a:lnRef idx="3">
              <a:schemeClr val="accent2"/>
            </a:lnRef>
            <a:fillRef idx="0">
              <a:schemeClr val="accent2"/>
            </a:fillRef>
            <a:effectRef idx="2">
              <a:schemeClr val="accent2"/>
            </a:effectRef>
            <a:fontRef idx="minor">
              <a:schemeClr val="tx1"/>
            </a:fontRef>
          </p:style>
        </p:cxnSp>
        <p:grpSp>
          <p:nvGrpSpPr>
            <p:cNvPr id="22" name="Group 21"/>
            <p:cNvGrpSpPr/>
            <p:nvPr/>
          </p:nvGrpSpPr>
          <p:grpSpPr>
            <a:xfrm>
              <a:off x="457200" y="1098916"/>
              <a:ext cx="6950108" cy="1813061"/>
              <a:chOff x="457200" y="1098916"/>
              <a:chExt cx="6950108" cy="1813061"/>
            </a:xfrm>
          </p:grpSpPr>
          <p:sp>
            <p:nvSpPr>
              <p:cNvPr id="8" name="TextBox 7"/>
              <p:cNvSpPr txBox="1"/>
              <p:nvPr/>
            </p:nvSpPr>
            <p:spPr>
              <a:xfrm>
                <a:off x="684958" y="1105164"/>
                <a:ext cx="1474910" cy="656201"/>
              </a:xfrm>
              <a:prstGeom prst="rect">
                <a:avLst/>
              </a:prstGeom>
              <a:solidFill>
                <a:srgbClr val="FFC000"/>
              </a:solidFill>
            </p:spPr>
            <p:txBody>
              <a:bodyPr wrap="square" rtlCol="0">
                <a:spAutoFit/>
              </a:bodyPr>
              <a:lstStyle/>
              <a:p>
                <a:pPr algn="ctr"/>
                <a:r>
                  <a:rPr lang="fr-CH" sz="2000" b="1" dirty="0" smtClean="0">
                    <a:latin typeface="Arial" panose="020B0604020202020204" pitchFamily="34" charset="0"/>
                    <a:cs typeface="Arial" panose="020B0604020202020204" pitchFamily="34" charset="0"/>
                  </a:rPr>
                  <a:t>ET-SAT</a:t>
                </a:r>
              </a:p>
              <a:p>
                <a:pPr algn="ctr"/>
                <a:r>
                  <a:rPr lang="en-US" sz="1200" b="1" dirty="0">
                    <a:latin typeface="Arial Narrow" panose="020B0606020202030204" pitchFamily="34" charset="0"/>
                  </a:rPr>
                  <a:t>Expert Team on </a:t>
                </a:r>
                <a:endParaRPr lang="en-US" sz="1200" b="1" dirty="0" smtClean="0">
                  <a:latin typeface="Arial Narrow" panose="020B0606020202030204" pitchFamily="34" charset="0"/>
                </a:endParaRPr>
              </a:p>
              <a:p>
                <a:pPr algn="ctr"/>
                <a:r>
                  <a:rPr lang="en-US" sz="1200" b="1" dirty="0" smtClean="0">
                    <a:latin typeface="Arial Narrow" panose="020B0606020202030204" pitchFamily="34" charset="0"/>
                  </a:rPr>
                  <a:t>Satellite </a:t>
                </a:r>
                <a:r>
                  <a:rPr lang="en-US" sz="1200" b="1" dirty="0">
                    <a:latin typeface="Arial Narrow" panose="020B0606020202030204" pitchFamily="34" charset="0"/>
                  </a:rPr>
                  <a:t>Systems</a:t>
                </a:r>
              </a:p>
            </p:txBody>
          </p:sp>
          <p:sp>
            <p:nvSpPr>
              <p:cNvPr id="9" name="TextBox 8"/>
              <p:cNvSpPr txBox="1"/>
              <p:nvPr/>
            </p:nvSpPr>
            <p:spPr>
              <a:xfrm>
                <a:off x="2468136" y="1105163"/>
                <a:ext cx="2136610" cy="656201"/>
              </a:xfrm>
              <a:prstGeom prst="rect">
                <a:avLst/>
              </a:prstGeom>
              <a:solidFill>
                <a:srgbClr val="FFC000"/>
              </a:solidFill>
            </p:spPr>
            <p:txBody>
              <a:bodyPr wrap="square" rtlCol="0">
                <a:spAutoFit/>
              </a:bodyPr>
              <a:lstStyle/>
              <a:p>
                <a:pPr algn="ctr"/>
                <a:r>
                  <a:rPr lang="fr-CH" sz="2000" b="1" dirty="0" err="1" smtClean="0">
                    <a:latin typeface="Arial" panose="020B0604020202020204" pitchFamily="34" charset="0"/>
                    <a:cs typeface="Arial" panose="020B0604020202020204" pitchFamily="34" charset="0"/>
                  </a:rPr>
                  <a:t>IPET</a:t>
                </a:r>
                <a:r>
                  <a:rPr lang="fr-CH" sz="2000" b="1" dirty="0" smtClean="0">
                    <a:latin typeface="Arial" panose="020B0604020202020204" pitchFamily="34" charset="0"/>
                    <a:cs typeface="Arial" panose="020B0604020202020204" pitchFamily="34" charset="0"/>
                  </a:rPr>
                  <a:t>-SUP</a:t>
                </a:r>
              </a:p>
              <a:p>
                <a:pPr algn="ctr"/>
                <a:r>
                  <a:rPr lang="en-US" sz="1200" b="1" dirty="0">
                    <a:latin typeface="Arial Narrow" panose="020B0606020202030204" pitchFamily="34" charset="0"/>
                  </a:rPr>
                  <a:t>Inter-</a:t>
                </a:r>
                <a:r>
                  <a:rPr lang="en-US" sz="1200" b="1" dirty="0" err="1">
                    <a:latin typeface="Arial Narrow" panose="020B0606020202030204" pitchFamily="34" charset="0"/>
                  </a:rPr>
                  <a:t>Programme</a:t>
                </a:r>
                <a:r>
                  <a:rPr lang="en-US" sz="1200" b="1" dirty="0">
                    <a:latin typeface="Arial Narrow" panose="020B0606020202030204" pitchFamily="34" charset="0"/>
                  </a:rPr>
                  <a:t> Expert Team </a:t>
                </a:r>
                <a:r>
                  <a:rPr lang="en-US" sz="1200" b="1" dirty="0" smtClean="0">
                    <a:latin typeface="Arial Narrow" panose="020B0606020202030204" pitchFamily="34" charset="0"/>
                  </a:rPr>
                  <a:t>on</a:t>
                </a:r>
              </a:p>
              <a:p>
                <a:pPr algn="ctr"/>
                <a:r>
                  <a:rPr lang="en-US" sz="1200" b="1" dirty="0" smtClean="0">
                    <a:latin typeface="Arial Narrow" panose="020B0606020202030204" pitchFamily="34" charset="0"/>
                  </a:rPr>
                  <a:t>Satellite </a:t>
                </a:r>
                <a:r>
                  <a:rPr lang="en-US" sz="1200" b="1" dirty="0">
                    <a:latin typeface="Arial Narrow" panose="020B0606020202030204" pitchFamily="34" charset="0"/>
                  </a:rPr>
                  <a:t>Utilization and Products</a:t>
                </a:r>
                <a:endParaRPr lang="fr-CH" sz="1200" b="1" dirty="0" smtClean="0">
                  <a:latin typeface="Arial Narrow" panose="020B0606020202030204" pitchFamily="34" charset="0"/>
                </a:endParaRPr>
              </a:p>
            </p:txBody>
          </p:sp>
          <p:sp>
            <p:nvSpPr>
              <p:cNvPr id="10" name="TextBox 9"/>
              <p:cNvSpPr txBox="1"/>
              <p:nvPr/>
            </p:nvSpPr>
            <p:spPr>
              <a:xfrm>
                <a:off x="4695156" y="1105162"/>
                <a:ext cx="2491090" cy="656201"/>
              </a:xfrm>
              <a:prstGeom prst="rect">
                <a:avLst/>
              </a:prstGeom>
              <a:solidFill>
                <a:srgbClr val="FFC000"/>
              </a:solidFill>
            </p:spPr>
            <p:txBody>
              <a:bodyPr wrap="square" rtlCol="0">
                <a:spAutoFit/>
              </a:bodyPr>
              <a:lstStyle/>
              <a:p>
                <a:pPr algn="ctr"/>
                <a:r>
                  <a:rPr lang="fr-CH" sz="2000" b="1" dirty="0" err="1" smtClean="0">
                    <a:latin typeface="Arial" panose="020B0604020202020204" pitchFamily="34" charset="0"/>
                    <a:cs typeface="Arial" panose="020B0604020202020204" pitchFamily="34" charset="0"/>
                  </a:rPr>
                  <a:t>IPT-SWeISS</a:t>
                </a:r>
                <a:endParaRPr lang="fr-CH" sz="2000" b="1" dirty="0" smtClean="0">
                  <a:latin typeface="Arial" panose="020B0604020202020204" pitchFamily="34" charset="0"/>
                  <a:cs typeface="Arial" panose="020B0604020202020204" pitchFamily="34" charset="0"/>
                </a:endParaRPr>
              </a:p>
              <a:p>
                <a:pPr algn="ctr"/>
                <a:r>
                  <a:rPr lang="en-US" sz="1200" b="1" dirty="0">
                    <a:latin typeface="Arial Narrow" panose="020B0606020202030204" pitchFamily="34" charset="0"/>
                  </a:rPr>
                  <a:t>Inter-</a:t>
                </a:r>
                <a:r>
                  <a:rPr lang="en-US" sz="1200" b="1" dirty="0" err="1">
                    <a:latin typeface="Arial Narrow" panose="020B0606020202030204" pitchFamily="34" charset="0"/>
                  </a:rPr>
                  <a:t>Programme</a:t>
                </a:r>
                <a:r>
                  <a:rPr lang="en-US" sz="1200" b="1" dirty="0">
                    <a:latin typeface="Arial Narrow" panose="020B0606020202030204" pitchFamily="34" charset="0"/>
                  </a:rPr>
                  <a:t> Team on Space Weather Information, Systems and Services</a:t>
                </a:r>
              </a:p>
            </p:txBody>
          </p:sp>
          <p:sp>
            <p:nvSpPr>
              <p:cNvPr id="11" name="TextBox 10"/>
              <p:cNvSpPr txBox="1"/>
              <p:nvPr/>
            </p:nvSpPr>
            <p:spPr>
              <a:xfrm>
                <a:off x="6375220" y="2045790"/>
                <a:ext cx="1032088" cy="866187"/>
              </a:xfrm>
              <a:prstGeom prst="rect">
                <a:avLst/>
              </a:prstGeom>
              <a:solidFill>
                <a:schemeClr val="bg1">
                  <a:lumMod val="75000"/>
                </a:schemeClr>
              </a:solidFill>
            </p:spPr>
            <p:txBody>
              <a:bodyPr wrap="none" rtlCol="0">
                <a:spAutoFit/>
              </a:bodyPr>
              <a:lstStyle/>
              <a:p>
                <a:pPr algn="ctr"/>
                <a:r>
                  <a:rPr lang="fr-CH" sz="2000" b="1" dirty="0" smtClean="0">
                    <a:latin typeface="Arial" panose="020B0604020202020204" pitchFamily="34" charset="0"/>
                    <a:cs typeface="Arial" panose="020B0604020202020204" pitchFamily="34" charset="0"/>
                  </a:rPr>
                  <a:t>OSCAR</a:t>
                </a:r>
              </a:p>
              <a:p>
                <a:pPr algn="ctr"/>
                <a:r>
                  <a:rPr lang="fr-CH" sz="2000" b="1" dirty="0" smtClean="0">
                    <a:latin typeface="Arial" panose="020B0604020202020204" pitchFamily="34" charset="0"/>
                    <a:cs typeface="Arial" panose="020B0604020202020204" pitchFamily="34" charset="0"/>
                  </a:rPr>
                  <a:t>Project</a:t>
                </a:r>
                <a:br>
                  <a:rPr lang="fr-CH" sz="2000" b="1" dirty="0" smtClean="0">
                    <a:latin typeface="Arial" panose="020B0604020202020204" pitchFamily="34" charset="0"/>
                    <a:cs typeface="Arial" panose="020B0604020202020204" pitchFamily="34" charset="0"/>
                  </a:rPr>
                </a:br>
                <a:r>
                  <a:rPr lang="fr-CH" sz="2000" b="1" dirty="0" err="1" smtClean="0">
                    <a:latin typeface="Arial" panose="020B0604020202020204" pitchFamily="34" charset="0"/>
                    <a:cs typeface="Arial" panose="020B0604020202020204" pitchFamily="34" charset="0"/>
                  </a:rPr>
                  <a:t>Board</a:t>
                </a:r>
                <a:r>
                  <a:rPr lang="fr-CH" sz="2000" b="1" dirty="0" smtClean="0">
                    <a:latin typeface="Arial" panose="020B060402020202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p:txBody>
          </p:sp>
          <p:sp>
            <p:nvSpPr>
              <p:cNvPr id="14" name="Rectangle 13"/>
              <p:cNvSpPr/>
              <p:nvPr/>
            </p:nvSpPr>
            <p:spPr>
              <a:xfrm>
                <a:off x="457200" y="1098916"/>
                <a:ext cx="6761295" cy="91938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3155561" y="1757061"/>
                <a:ext cx="1945652" cy="288729"/>
              </a:xfrm>
              <a:prstGeom prst="rect">
                <a:avLst/>
              </a:prstGeom>
              <a:noFill/>
            </p:spPr>
            <p:txBody>
              <a:bodyPr wrap="none" rtlCol="0">
                <a:spAutoFit/>
              </a:bodyPr>
              <a:lstStyle/>
              <a:p>
                <a:r>
                  <a:rPr lang="fr-CH" sz="1600" b="1" dirty="0" smtClean="0">
                    <a:latin typeface="Arial" panose="020B0604020202020204" pitchFamily="34" charset="0"/>
                    <a:cs typeface="Arial" panose="020B0604020202020204" pitchFamily="34" charset="0"/>
                  </a:rPr>
                  <a:t>WMO Expert Teams</a:t>
                </a:r>
                <a:endParaRPr lang="en-US" sz="1600" b="1" dirty="0">
                  <a:latin typeface="Arial" panose="020B0604020202020204" pitchFamily="34" charset="0"/>
                  <a:cs typeface="Arial" panose="020B0604020202020204" pitchFamily="34" charset="0"/>
                </a:endParaRPr>
              </a:p>
            </p:txBody>
          </p:sp>
          <p:cxnSp>
            <p:nvCxnSpPr>
              <p:cNvPr id="20" name="Straight Arrow Connector 19"/>
              <p:cNvCxnSpPr/>
              <p:nvPr/>
            </p:nvCxnSpPr>
            <p:spPr>
              <a:xfrm flipH="1">
                <a:off x="5328346" y="2431161"/>
                <a:ext cx="994292" cy="0"/>
              </a:xfrm>
              <a:prstGeom prst="straightConnector1">
                <a:avLst/>
              </a:prstGeom>
              <a:ln w="76200">
                <a:headEnd type="arrow"/>
                <a:tailEnd type="arrow"/>
              </a:ln>
            </p:spPr>
            <p:style>
              <a:lnRef idx="3">
                <a:schemeClr val="accent2"/>
              </a:lnRef>
              <a:fillRef idx="0">
                <a:schemeClr val="accent2"/>
              </a:fillRef>
              <a:effectRef idx="2">
                <a:schemeClr val="accent2"/>
              </a:effectRef>
              <a:fontRef idx="minor">
                <a:schemeClr val="tx1"/>
              </a:fontRef>
            </p:style>
          </p:cxnSp>
        </p:grpSp>
      </p:grpSp>
    </p:spTree>
    <p:extLst>
      <p:ext uri="{BB962C8B-B14F-4D97-AF65-F5344CB8AC3E}">
        <p14:creationId xmlns:p14="http://schemas.microsoft.com/office/powerpoint/2010/main" val="36150478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2BBA35-2F12-481D-A445-E951FC17EBB0}"/>
              </a:ext>
            </a:extLst>
          </p:cNvPr>
          <p:cNvSpPr>
            <a:spLocks noGrp="1"/>
          </p:cNvSpPr>
          <p:nvPr>
            <p:ph type="title"/>
          </p:nvPr>
        </p:nvSpPr>
        <p:spPr>
          <a:xfrm>
            <a:off x="457200" y="2547687"/>
            <a:ext cx="8229600" cy="1143000"/>
          </a:xfrm>
        </p:spPr>
        <p:txBody>
          <a:bodyPr>
            <a:normAutofit fontScale="90000"/>
          </a:bodyPr>
          <a:lstStyle/>
          <a:p>
            <a:r>
              <a:rPr lang="en-US" b="1" dirty="0"/>
              <a:t>IWWG’s </a:t>
            </a:r>
            <a:r>
              <a:rPr lang="en-US" b="1" dirty="0" smtClean="0"/>
              <a:t>Contributions to OSCAR/Space</a:t>
            </a:r>
            <a:endParaRPr lang="en-US" b="1" dirty="0"/>
          </a:p>
        </p:txBody>
      </p:sp>
    </p:spTree>
    <p:extLst>
      <p:ext uri="{BB962C8B-B14F-4D97-AF65-F5344CB8AC3E}">
        <p14:creationId xmlns:p14="http://schemas.microsoft.com/office/powerpoint/2010/main" val="208534870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4842"/>
            <a:ext cx="8229600" cy="520678"/>
          </a:xfrm>
        </p:spPr>
        <p:txBody>
          <a:bodyPr>
            <a:normAutofit fontScale="90000"/>
          </a:bodyPr>
          <a:lstStyle/>
          <a:p>
            <a:r>
              <a:rPr kumimoji="1" lang="en-US" altLang="ja-JP" dirty="0" smtClean="0"/>
              <a:t>Statistics</a:t>
            </a:r>
            <a:r>
              <a:rPr kumimoji="1" lang="ja-JP" altLang="en-US" dirty="0" smtClean="0"/>
              <a:t> </a:t>
            </a:r>
            <a:r>
              <a:rPr kumimoji="1" lang="en-US" altLang="ja-JP" dirty="0" smtClean="0"/>
              <a:t>on</a:t>
            </a:r>
            <a:r>
              <a:rPr kumimoji="1" lang="ja-JP" altLang="en-US" dirty="0" smtClean="0"/>
              <a:t> </a:t>
            </a:r>
            <a:r>
              <a:rPr kumimoji="1" lang="en-US" altLang="ja-JP" dirty="0" smtClean="0"/>
              <a:t>OSCAR/Space Audience</a:t>
            </a:r>
            <a:endParaRPr kumimoji="1" lang="ja-JP" altLang="en-US" dirty="0"/>
          </a:p>
        </p:txBody>
      </p:sp>
      <p:pic>
        <p:nvPicPr>
          <p:cNvPr id="4" name="図 3" descr="stat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27100"/>
            <a:ext cx="9144000" cy="4995058"/>
          </a:xfrm>
          <a:prstGeom prst="rect">
            <a:avLst/>
          </a:prstGeom>
        </p:spPr>
      </p:pic>
    </p:spTree>
    <p:extLst>
      <p:ext uri="{BB962C8B-B14F-4D97-AF65-F5344CB8AC3E}">
        <p14:creationId xmlns:p14="http://schemas.microsoft.com/office/powerpoint/2010/main" val="57981201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415"/>
            <a:ext cx="8229600" cy="996388"/>
          </a:xfrm>
        </p:spPr>
        <p:txBody>
          <a:bodyPr>
            <a:normAutofit/>
          </a:bodyPr>
          <a:lstStyle/>
          <a:p>
            <a:r>
              <a:rPr lang="en-GB" sz="1600" b="1" dirty="0" smtClean="0"/>
              <a:t>Questions/Advices </a:t>
            </a:r>
            <a:r>
              <a:rPr lang="en-US" sz="1600" b="1" dirty="0"/>
              <a:t>from IWWG </a:t>
            </a:r>
            <a:r>
              <a:rPr lang="en-GB" sz="1600" b="1" dirty="0" smtClean="0"/>
              <a:t>for “AMVs </a:t>
            </a:r>
            <a:r>
              <a:rPr lang="en-GB" sz="1600" b="1" dirty="0"/>
              <a:t>(Horizontal) Capabilities”</a:t>
            </a:r>
            <a:r>
              <a:rPr lang="en-US" sz="1600" b="1" dirty="0"/>
              <a:t> in </a:t>
            </a:r>
            <a:r>
              <a:rPr lang="en-US" sz="1600" b="1" dirty="0" smtClean="0"/>
              <a:t>OSCAR/Space</a:t>
            </a:r>
            <a:br>
              <a:rPr lang="en-US" sz="1600" b="1" dirty="0" smtClean="0"/>
            </a:br>
            <a:r>
              <a:rPr lang="en-GB" sz="1600" b="1" u="sng" dirty="0"/>
              <a:t>Gap </a:t>
            </a:r>
            <a:r>
              <a:rPr lang="en-GB" sz="1600" b="1" u="sng" dirty="0" smtClean="0"/>
              <a:t>Analyses </a:t>
            </a:r>
            <a:r>
              <a:rPr lang="en-GB" sz="1600" b="1" u="sng" dirty="0"/>
              <a:t>by </a:t>
            </a:r>
            <a:r>
              <a:rPr lang="en-GB" sz="1600" b="1" u="sng" dirty="0" smtClean="0"/>
              <a:t>Variable (0/2)</a:t>
            </a:r>
            <a:br>
              <a:rPr lang="en-GB" sz="1600" b="1" u="sng" dirty="0" smtClean="0"/>
            </a:br>
            <a:r>
              <a:rPr lang="en-GB" sz="1600" u="sng" dirty="0">
                <a:hlinkClick r:id="rId2"/>
              </a:rPr>
              <a:t>http://www.wmo-sat.info/oscar/gapanalyses?view=179</a:t>
            </a:r>
            <a:endParaRPr lang="en-US" sz="1600" u="sng" dirty="0"/>
          </a:p>
        </p:txBody>
      </p:sp>
      <p:graphicFrame>
        <p:nvGraphicFramePr>
          <p:cNvPr id="5" name="Table 4"/>
          <p:cNvGraphicFramePr>
            <a:graphicFrameLocks noGrp="1"/>
          </p:cNvGraphicFramePr>
          <p:nvPr>
            <p:extLst>
              <p:ext uri="{D42A27DB-BD31-4B8C-83A1-F6EECF244321}">
                <p14:modId xmlns:p14="http://schemas.microsoft.com/office/powerpoint/2010/main" val="815153430"/>
              </p:ext>
            </p:extLst>
          </p:nvPr>
        </p:nvGraphicFramePr>
        <p:xfrm>
          <a:off x="296088" y="1022512"/>
          <a:ext cx="8656322" cy="5334000"/>
        </p:xfrm>
        <a:graphic>
          <a:graphicData uri="http://schemas.openxmlformats.org/drawingml/2006/table">
            <a:tbl>
              <a:tblPr firstRow="1" bandRow="1">
                <a:tableStyleId>{5C22544A-7EE6-4342-B048-85BDC9FD1C3A}</a:tableStyleId>
              </a:tblPr>
              <a:tblGrid>
                <a:gridCol w="4252312"/>
                <a:gridCol w="4404010"/>
              </a:tblGrid>
              <a:tr h="24024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800" b="1" kern="1200" dirty="0" smtClean="0">
                          <a:solidFill>
                            <a:schemeClr val="lt1"/>
                          </a:solidFill>
                          <a:effectLst/>
                          <a:latin typeface="+mn-lt"/>
                          <a:ea typeface="+mn-ea"/>
                          <a:cs typeface="+mn-cs"/>
                        </a:rPr>
                        <a:t>Questions/Advices</a:t>
                      </a:r>
                      <a:endParaRPr lang="en-US" dirty="0" smtClean="0"/>
                    </a:p>
                  </a:txBody>
                  <a:tcPr/>
                </a:tc>
                <a:tc>
                  <a:txBody>
                    <a:bodyPr/>
                    <a:lstStyle/>
                    <a:p>
                      <a:pPr algn="ctr"/>
                      <a:r>
                        <a:rPr lang="en-US" dirty="0" smtClean="0"/>
                        <a:t>Comments</a:t>
                      </a:r>
                      <a:endParaRPr lang="en-US" dirty="0"/>
                    </a:p>
                  </a:txBody>
                  <a:tcPr/>
                </a:tc>
              </a:tr>
              <a:tr h="262877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altLang="ja-JP" sz="2400" dirty="0" smtClean="0">
                          <a:latin typeface="+mn-lt"/>
                        </a:rPr>
                        <a:t>What are the definitions for the various Relevance Designations (very high, high, fair, </a:t>
                      </a:r>
                      <a:r>
                        <a:rPr lang="en-GB" altLang="ja-JP" sz="2400" dirty="0" err="1" smtClean="0">
                          <a:latin typeface="+mn-lt"/>
                        </a:rPr>
                        <a:t>etc</a:t>
                      </a:r>
                      <a:r>
                        <a:rPr lang="en-GB" altLang="ja-JP" sz="2400" dirty="0" smtClean="0">
                          <a:latin typeface="+mn-lt"/>
                        </a:rPr>
                        <a:t>) and do they exist somewhere on the OSCAR site? Knowing these definitions would enable more consistent Relevance labelling of the various observation sources.</a:t>
                      </a:r>
                      <a:r>
                        <a:rPr lang="ja-JP" altLang="ja-JP" sz="2400" dirty="0" smtClean="0">
                          <a:latin typeface="+mn-lt"/>
                        </a:rPr>
                        <a:t> </a:t>
                      </a:r>
                      <a:endParaRPr kumimoji="1" lang="ja-JP" altLang="en-US" sz="2400" dirty="0" smtClean="0">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dirty="0" smtClean="0"/>
                    </a:p>
                  </a:txBody>
                  <a:tcPr/>
                </a:tc>
                <a:tc>
                  <a:txBody>
                    <a:bodyPr/>
                    <a:lstStyle/>
                    <a:p>
                      <a:r>
                        <a:rPr lang="en-GB" altLang="ja-JP" sz="2000" dirty="0" smtClean="0">
                          <a:latin typeface="+mn-lt"/>
                        </a:rPr>
                        <a:t>The ratings provide a qualitative idea of the </a:t>
                      </a:r>
                      <a:r>
                        <a:rPr lang="en-GB" altLang="ja-JP" sz="2000" u="sng" dirty="0" smtClean="0">
                          <a:latin typeface="+mn-lt"/>
                        </a:rPr>
                        <a:t>relative</a:t>
                      </a:r>
                      <a:r>
                        <a:rPr lang="en-GB" altLang="ja-JP" sz="2000" dirty="0" smtClean="0">
                          <a:latin typeface="+mn-lt"/>
                        </a:rPr>
                        <a:t> achievable performance of the retrievals from instruments of different types and characteristics.  The rating is a “blending” of several elements: the uncertainty, the vertical resolution, and the frequency and spatial resolution of the retrieved measurement in comparison with the space-time variability of the geophysical parameter.</a:t>
                      </a:r>
                      <a:r>
                        <a:rPr lang="ja-JP" altLang="ja-JP" sz="2000" dirty="0" smtClean="0">
                          <a:latin typeface="+mn-lt"/>
                        </a:rPr>
                        <a:t> </a:t>
                      </a:r>
                      <a:endParaRPr lang="en-US" altLang="ja-JP" sz="2000" dirty="0" smtClean="0">
                        <a:latin typeface="+mn-lt"/>
                      </a:endParaRPr>
                    </a:p>
                    <a:p>
                      <a:endParaRPr lang="en-US" altLang="ja-JP" sz="2000" dirty="0" smtClean="0">
                        <a:latin typeface="+mn-lt"/>
                      </a:endParaRPr>
                    </a:p>
                    <a:p>
                      <a:r>
                        <a:rPr lang="en-GB" altLang="ja-JP" sz="2000" dirty="0" smtClean="0">
                          <a:latin typeface="+mn-lt"/>
                        </a:rPr>
                        <a:t>It is planned to add the “</a:t>
                      </a:r>
                      <a:r>
                        <a:rPr lang="en-GB" altLang="ja-JP" sz="2000" b="1" dirty="0" smtClean="0">
                          <a:latin typeface="+mn-lt"/>
                        </a:rPr>
                        <a:t>Rating criteria</a:t>
                      </a:r>
                      <a:r>
                        <a:rPr lang="en-GB" altLang="ja-JP" sz="2000" dirty="0" smtClean="0">
                          <a:latin typeface="+mn-lt"/>
                        </a:rPr>
                        <a:t>” to the Gap analysis by Variable” in order to make the User aware of the background for the quoted rates. </a:t>
                      </a:r>
                    </a:p>
                  </a:txBody>
                  <a:tcPr/>
                </a:tc>
              </a:tr>
            </a:tbl>
          </a:graphicData>
        </a:graphic>
      </p:graphicFrame>
    </p:spTree>
    <p:extLst>
      <p:ext uri="{BB962C8B-B14F-4D97-AF65-F5344CB8AC3E}">
        <p14:creationId xmlns:p14="http://schemas.microsoft.com/office/powerpoint/2010/main" val="40468037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415"/>
            <a:ext cx="8229600" cy="996388"/>
          </a:xfrm>
        </p:spPr>
        <p:txBody>
          <a:bodyPr>
            <a:normAutofit/>
          </a:bodyPr>
          <a:lstStyle/>
          <a:p>
            <a:r>
              <a:rPr lang="en-GB" sz="1600" b="1" dirty="0" smtClean="0"/>
              <a:t>Questions/Advices </a:t>
            </a:r>
            <a:r>
              <a:rPr lang="en-US" sz="1600" b="1" dirty="0"/>
              <a:t>from IWWG </a:t>
            </a:r>
            <a:r>
              <a:rPr lang="en-GB" sz="1600" b="1" dirty="0" smtClean="0"/>
              <a:t>for “AMVs </a:t>
            </a:r>
            <a:r>
              <a:rPr lang="en-GB" sz="1600" b="1" dirty="0"/>
              <a:t>(Horizontal) Capabilities”</a:t>
            </a:r>
            <a:r>
              <a:rPr lang="en-US" sz="1600" b="1" dirty="0"/>
              <a:t> in </a:t>
            </a:r>
            <a:r>
              <a:rPr lang="en-US" sz="1600" b="1" dirty="0" smtClean="0"/>
              <a:t>OSCAR/Space</a:t>
            </a:r>
            <a:br>
              <a:rPr lang="en-US" sz="1600" b="1" dirty="0" smtClean="0"/>
            </a:br>
            <a:r>
              <a:rPr lang="en-GB" sz="1600" b="1" u="sng" dirty="0"/>
              <a:t>Gap </a:t>
            </a:r>
            <a:r>
              <a:rPr lang="en-GB" sz="1600" b="1" u="sng" dirty="0" smtClean="0"/>
              <a:t>Analyses </a:t>
            </a:r>
            <a:r>
              <a:rPr lang="en-GB" sz="1600" b="1" u="sng" dirty="0"/>
              <a:t>by </a:t>
            </a:r>
            <a:r>
              <a:rPr lang="en-GB" sz="1600" b="1" u="sng" dirty="0" smtClean="0"/>
              <a:t>Variable (1/2)</a:t>
            </a:r>
            <a:br>
              <a:rPr lang="en-GB" sz="1600" b="1" u="sng" dirty="0" smtClean="0"/>
            </a:br>
            <a:r>
              <a:rPr lang="en-GB" sz="1600" u="sng" dirty="0">
                <a:hlinkClick r:id="rId2"/>
              </a:rPr>
              <a:t>http://www.wmo-sat.info/oscar/gapanalyses?view=179</a:t>
            </a:r>
            <a:endParaRPr lang="en-US" sz="1600" u="sng" dirty="0"/>
          </a:p>
        </p:txBody>
      </p:sp>
      <p:graphicFrame>
        <p:nvGraphicFramePr>
          <p:cNvPr id="5" name="Table 4"/>
          <p:cNvGraphicFramePr>
            <a:graphicFrameLocks noGrp="1"/>
          </p:cNvGraphicFramePr>
          <p:nvPr>
            <p:extLst>
              <p:ext uri="{D42A27DB-BD31-4B8C-83A1-F6EECF244321}">
                <p14:modId xmlns:p14="http://schemas.microsoft.com/office/powerpoint/2010/main" val="804803133"/>
              </p:ext>
            </p:extLst>
          </p:nvPr>
        </p:nvGraphicFramePr>
        <p:xfrm>
          <a:off x="296088" y="1022512"/>
          <a:ext cx="8656322" cy="5334000"/>
        </p:xfrm>
        <a:graphic>
          <a:graphicData uri="http://schemas.openxmlformats.org/drawingml/2006/table">
            <a:tbl>
              <a:tblPr firstRow="1" bandRow="1">
                <a:tableStyleId>{5C22544A-7EE6-4342-B048-85BDC9FD1C3A}</a:tableStyleId>
              </a:tblPr>
              <a:tblGrid>
                <a:gridCol w="5242563"/>
                <a:gridCol w="3413759"/>
              </a:tblGrid>
              <a:tr h="24024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800" b="1" kern="1200" dirty="0" smtClean="0">
                          <a:solidFill>
                            <a:schemeClr val="lt1"/>
                          </a:solidFill>
                          <a:effectLst/>
                          <a:latin typeface="+mn-lt"/>
                          <a:ea typeface="+mn-ea"/>
                          <a:cs typeface="+mn-cs"/>
                        </a:rPr>
                        <a:t>Questions/Advices</a:t>
                      </a:r>
                      <a:endParaRPr lang="en-US" dirty="0" smtClean="0"/>
                    </a:p>
                  </a:txBody>
                  <a:tcPr/>
                </a:tc>
                <a:tc>
                  <a:txBody>
                    <a:bodyPr/>
                    <a:lstStyle/>
                    <a:p>
                      <a:pPr algn="ctr"/>
                      <a:r>
                        <a:rPr lang="en-US" dirty="0" smtClean="0"/>
                        <a:t>Comments</a:t>
                      </a:r>
                      <a:endParaRPr lang="en-US" dirty="0"/>
                    </a:p>
                  </a:txBody>
                  <a:tcPr/>
                </a:tc>
              </a:tr>
              <a:tr h="262877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effectLst/>
                          <a:latin typeface="+mn-lt"/>
                          <a:ea typeface="+mn-ea"/>
                          <a:cs typeface="+mn-cs"/>
                        </a:rPr>
                        <a:t>- Relevance of ABI, AHI, FCI is marked as "Very high" in contrast to the previous GOES or MTSAT imagers or SEVIRI (which are "high")? The capabilities or quality of ABI, AHI and FCI might be better (although not necessarily in a major way for winds), but it is thought that the relevance for AMVs is the same for all these instruments and should be ‘very high’.</a:t>
                      </a:r>
                    </a:p>
                    <a:p>
                      <a:endParaRPr lang="en-GB" sz="1600" kern="1200" dirty="0" smtClean="0">
                        <a:solidFill>
                          <a:schemeClr val="dk1"/>
                        </a:solidFill>
                        <a:effectLst/>
                        <a:latin typeface="+mn-lt"/>
                        <a:ea typeface="Verdana" panose="020B0604030504040204" pitchFamily="34" charset="0"/>
                        <a:cs typeface="Verdana" panose="020B0604030504040204" pitchFamily="34" charset="0"/>
                      </a:endParaRPr>
                    </a:p>
                    <a:p>
                      <a:r>
                        <a:rPr lang="en-GB" sz="1600" kern="1200" dirty="0" smtClean="0">
                          <a:solidFill>
                            <a:schemeClr val="dk1"/>
                          </a:solidFill>
                          <a:effectLst/>
                          <a:latin typeface="+mn-lt"/>
                          <a:ea typeface="Verdana" panose="020B0604030504040204" pitchFamily="34" charset="0"/>
                          <a:cs typeface="Verdana" panose="020B0604030504040204" pitchFamily="34" charset="0"/>
                        </a:rPr>
                        <a:t>- Relevance is marked as "fair" for MODIS, VIIRS and </a:t>
                      </a:r>
                      <a:r>
                        <a:rPr lang="en-GB" sz="1600" kern="1200" dirty="0" err="1" smtClean="0">
                          <a:solidFill>
                            <a:schemeClr val="dk1"/>
                          </a:solidFill>
                          <a:effectLst/>
                          <a:latin typeface="+mn-lt"/>
                          <a:ea typeface="Verdana" panose="020B0604030504040204" pitchFamily="34" charset="0"/>
                          <a:cs typeface="Verdana" panose="020B0604030504040204" pitchFamily="34" charset="0"/>
                        </a:rPr>
                        <a:t>MetImage</a:t>
                      </a:r>
                      <a:r>
                        <a:rPr lang="en-GB" sz="1600" kern="1200" dirty="0" smtClean="0">
                          <a:solidFill>
                            <a:schemeClr val="dk1"/>
                          </a:solidFill>
                          <a:effectLst/>
                          <a:latin typeface="+mn-lt"/>
                          <a:ea typeface="Verdana" panose="020B0604030504040204" pitchFamily="34" charset="0"/>
                          <a:cs typeface="Verdana" panose="020B0604030504040204" pitchFamily="34" charset="0"/>
                        </a:rPr>
                        <a:t>, and "marginal" for AVHRR.</a:t>
                      </a:r>
                      <a:r>
                        <a:rPr lang="en-US" sz="1600" kern="1200" baseline="0" dirty="0" smtClean="0">
                          <a:solidFill>
                            <a:schemeClr val="dk1"/>
                          </a:solidFill>
                          <a:effectLst/>
                          <a:latin typeface="+mn-lt"/>
                          <a:ea typeface="Verdana" panose="020B0604030504040204" pitchFamily="34" charset="0"/>
                          <a:cs typeface="Verdana" panose="020B0604030504040204" pitchFamily="34" charset="0"/>
                        </a:rPr>
                        <a:t>  However</a:t>
                      </a:r>
                      <a:r>
                        <a:rPr lang="en-GB" sz="1600" kern="1200" baseline="0" dirty="0" smtClean="0">
                          <a:solidFill>
                            <a:schemeClr val="dk1"/>
                          </a:solidFill>
                          <a:effectLst/>
                          <a:latin typeface="+mn-lt"/>
                          <a:ea typeface="Verdana" panose="020B0604030504040204" pitchFamily="34" charset="0"/>
                          <a:cs typeface="Verdana" panose="020B0604030504040204" pitchFamily="34" charset="0"/>
                        </a:rPr>
                        <a:t>, b</a:t>
                      </a:r>
                      <a:r>
                        <a:rPr lang="en-GB" sz="1600" kern="1200" dirty="0" smtClean="0">
                          <a:solidFill>
                            <a:schemeClr val="dk1"/>
                          </a:solidFill>
                          <a:effectLst/>
                          <a:latin typeface="+mn-lt"/>
                          <a:ea typeface="Verdana" panose="020B0604030504040204" pitchFamily="34" charset="0"/>
                          <a:cs typeface="Verdana" panose="020B0604030504040204" pitchFamily="34" charset="0"/>
                        </a:rPr>
                        <a:t>oth MODIS, VIIRS and AVHRR AMVs are currently assimilated in NWP models.  So it is thought that ‘high’ or ‘very high’ rating should be more appropriate, even if it is understood that VIIRS and AVHRR might be rated lower than MODIS or </a:t>
                      </a:r>
                      <a:r>
                        <a:rPr lang="en-GB" sz="1600" kern="1200" dirty="0" err="1" smtClean="0">
                          <a:solidFill>
                            <a:schemeClr val="dk1"/>
                          </a:solidFill>
                          <a:effectLst/>
                          <a:latin typeface="+mn-lt"/>
                          <a:ea typeface="Verdana" panose="020B0604030504040204" pitchFamily="34" charset="0"/>
                          <a:cs typeface="Verdana" panose="020B0604030504040204" pitchFamily="34" charset="0"/>
                        </a:rPr>
                        <a:t>METImage</a:t>
                      </a:r>
                      <a:r>
                        <a:rPr lang="en-GB" sz="1600" kern="1200" dirty="0" smtClean="0">
                          <a:solidFill>
                            <a:schemeClr val="dk1"/>
                          </a:solidFill>
                          <a:effectLst/>
                          <a:latin typeface="+mn-lt"/>
                          <a:ea typeface="Verdana" panose="020B0604030504040204" pitchFamily="34" charset="0"/>
                          <a:cs typeface="Verdana" panose="020B0604030504040204" pitchFamily="34" charset="0"/>
                        </a:rPr>
                        <a:t> due to the lack of availability of WV channels for example.</a:t>
                      </a:r>
                      <a:r>
                        <a:rPr lang="en-GB" sz="1600" kern="1200" baseline="0" dirty="0" smtClean="0">
                          <a:solidFill>
                            <a:schemeClr val="dk1"/>
                          </a:solidFill>
                          <a:effectLst/>
                          <a:latin typeface="+mn-lt"/>
                          <a:ea typeface="Verdana" panose="020B0604030504040204" pitchFamily="34" charset="0"/>
                          <a:cs typeface="Verdana" panose="020B0604030504040204" pitchFamily="34" charset="0"/>
                        </a:rPr>
                        <a:t>  </a:t>
                      </a:r>
                      <a:r>
                        <a:rPr lang="en-GB" sz="1600" kern="1200" dirty="0" smtClean="0">
                          <a:solidFill>
                            <a:schemeClr val="dk1"/>
                          </a:solidFill>
                          <a:effectLst/>
                          <a:latin typeface="+mn-lt"/>
                          <a:ea typeface="Verdana" panose="020B0604030504040204" pitchFamily="34" charset="0"/>
                          <a:cs typeface="Verdana" panose="020B0604030504040204" pitchFamily="34" charset="0"/>
                        </a:rPr>
                        <a:t>In fact </a:t>
                      </a:r>
                      <a:r>
                        <a:rPr lang="en-GB" sz="1600" kern="1200" dirty="0" err="1" smtClean="0">
                          <a:solidFill>
                            <a:schemeClr val="dk1"/>
                          </a:solidFill>
                          <a:effectLst/>
                          <a:latin typeface="+mn-lt"/>
                          <a:ea typeface="Verdana" panose="020B0604030504040204" pitchFamily="34" charset="0"/>
                          <a:cs typeface="Verdana" panose="020B0604030504040204" pitchFamily="34" charset="0"/>
                        </a:rPr>
                        <a:t>METImage</a:t>
                      </a:r>
                      <a:r>
                        <a:rPr lang="en-GB" sz="1600" kern="1200" dirty="0" smtClean="0">
                          <a:solidFill>
                            <a:schemeClr val="dk1"/>
                          </a:solidFill>
                          <a:effectLst/>
                          <a:latin typeface="+mn-lt"/>
                          <a:ea typeface="Verdana" panose="020B0604030504040204" pitchFamily="34" charset="0"/>
                          <a:cs typeface="Verdana" panose="020B0604030504040204" pitchFamily="34" charset="0"/>
                        </a:rPr>
                        <a:t> is very similar to SEVIRI (VIS, IR and WV channels used for AMVs) and the relevance to extract the winds is then rather similar for the 2 instruments even if the coverage is different. In fact coverage of GEO and LEO are seen as complementary and be not rated as more or less important.</a:t>
                      </a:r>
                      <a:endParaRPr lang="en-US" sz="1600" dirty="0" smtClean="0"/>
                    </a:p>
                  </a:txBody>
                  <a:tcPr/>
                </a:tc>
                <a:tc>
                  <a:txBody>
                    <a:bodyPr/>
                    <a:lstStyle/>
                    <a:p>
                      <a:r>
                        <a:rPr lang="en-GB" sz="1600" kern="1200" dirty="0" smtClean="0">
                          <a:solidFill>
                            <a:schemeClr val="dk1"/>
                          </a:solidFill>
                          <a:effectLst/>
                          <a:latin typeface="+mn-lt"/>
                          <a:ea typeface="+mn-ea"/>
                          <a:cs typeface="+mn-cs"/>
                        </a:rPr>
                        <a:t>The current rating criteria are:</a:t>
                      </a:r>
                    </a:p>
                    <a:p>
                      <a:pPr marL="342900" indent="-342900">
                        <a:buAutoNum type="arabicPeriod"/>
                      </a:pPr>
                      <a:r>
                        <a:rPr lang="en-GB" sz="1600" kern="1200" dirty="0" smtClean="0">
                          <a:solidFill>
                            <a:schemeClr val="dk1"/>
                          </a:solidFill>
                          <a:effectLst/>
                          <a:latin typeface="+mn-lt"/>
                          <a:ea typeface="+mn-ea"/>
                          <a:cs typeface="+mn-cs"/>
                        </a:rPr>
                        <a:t>Doppler </a:t>
                      </a:r>
                      <a:r>
                        <a:rPr lang="en-GB" sz="1600" kern="1200" dirty="0" err="1" smtClean="0">
                          <a:solidFill>
                            <a:schemeClr val="dk1"/>
                          </a:solidFill>
                          <a:effectLst/>
                          <a:latin typeface="+mn-lt"/>
                          <a:ea typeface="+mn-ea"/>
                          <a:cs typeface="+mn-cs"/>
                        </a:rPr>
                        <a:t>lidar</a:t>
                      </a:r>
                      <a:endParaRPr lang="en-GB" sz="1600" kern="1200" dirty="0" smtClean="0">
                        <a:solidFill>
                          <a:schemeClr val="dk1"/>
                        </a:solidFill>
                        <a:effectLst/>
                        <a:latin typeface="+mn-lt"/>
                        <a:ea typeface="+mn-ea"/>
                        <a:cs typeface="+mn-cs"/>
                      </a:endParaRPr>
                    </a:p>
                    <a:p>
                      <a:pPr marL="342900" indent="-342900">
                        <a:buAutoNum type="arabicPeriod"/>
                      </a:pPr>
                      <a:r>
                        <a:rPr lang="it-IT" sz="1600" kern="1200" dirty="0" smtClean="0">
                          <a:solidFill>
                            <a:schemeClr val="dk1"/>
                          </a:solidFill>
                          <a:effectLst/>
                          <a:latin typeface="+mn-lt"/>
                          <a:ea typeface="+mn-ea"/>
                          <a:cs typeface="+mn-cs"/>
                        </a:rPr>
                        <a:t>Hyperspectral sounder in GEO; OR Imager in GEO or Molniya with channels in VIS and TIR at 6-8, 10-13 and 13.3 </a:t>
                      </a:r>
                      <a:r>
                        <a:rPr lang="it-IT" sz="1600" kern="1200" dirty="0" smtClean="0">
                          <a:solidFill>
                            <a:schemeClr val="dk1"/>
                          </a:solidFill>
                          <a:effectLst/>
                          <a:latin typeface="+mn-lt"/>
                          <a:ea typeface="+mn-ea"/>
                          <a:cs typeface="+mn-cs"/>
                          <a:sym typeface="Symbol"/>
                        </a:rPr>
                        <a:t></a:t>
                      </a:r>
                      <a:r>
                        <a:rPr lang="it-IT" sz="1600" kern="1200" dirty="0" smtClean="0">
                          <a:solidFill>
                            <a:schemeClr val="dk1"/>
                          </a:solidFill>
                          <a:effectLst/>
                          <a:latin typeface="+mn-lt"/>
                          <a:ea typeface="+mn-ea"/>
                          <a:cs typeface="+mn-cs"/>
                        </a:rPr>
                        <a:t>m</a:t>
                      </a:r>
                    </a:p>
                    <a:p>
                      <a:pPr marL="342900" indent="-342900">
                        <a:buAutoNum type="arabicPeriod"/>
                      </a:pPr>
                      <a:r>
                        <a:rPr lang="it-IT" sz="1600" kern="1200" dirty="0" smtClean="0">
                          <a:solidFill>
                            <a:schemeClr val="dk1"/>
                          </a:solidFill>
                          <a:effectLst/>
                          <a:latin typeface="+mn-lt"/>
                          <a:ea typeface="+mn-ea"/>
                          <a:cs typeface="+mn-cs"/>
                        </a:rPr>
                        <a:t>Imager in GEO or Molniya with channels in VIS and TIR at 6-8 and 10-13 </a:t>
                      </a:r>
                      <a:r>
                        <a:rPr lang="it-IT" sz="1600" kern="1200" dirty="0" smtClean="0">
                          <a:solidFill>
                            <a:schemeClr val="dk1"/>
                          </a:solidFill>
                          <a:effectLst/>
                          <a:latin typeface="+mn-lt"/>
                          <a:ea typeface="+mn-ea"/>
                          <a:cs typeface="+mn-cs"/>
                          <a:sym typeface="Symbol"/>
                        </a:rPr>
                        <a:t></a:t>
                      </a:r>
                      <a:r>
                        <a:rPr lang="it-IT" sz="1600" kern="1200" dirty="0" smtClean="0">
                          <a:solidFill>
                            <a:schemeClr val="dk1"/>
                          </a:solidFill>
                          <a:effectLst/>
                          <a:latin typeface="+mn-lt"/>
                          <a:ea typeface="+mn-ea"/>
                          <a:cs typeface="+mn-cs"/>
                        </a:rPr>
                        <a:t>m</a:t>
                      </a:r>
                    </a:p>
                    <a:p>
                      <a:pPr marL="342900" indent="-342900">
                        <a:buAutoNum type="arabicPeriod"/>
                      </a:pPr>
                      <a:r>
                        <a:rPr lang="it-IT" sz="1600" kern="1200" dirty="0" smtClean="0">
                          <a:solidFill>
                            <a:schemeClr val="dk1"/>
                          </a:solidFill>
                          <a:effectLst/>
                          <a:latin typeface="+mn-lt"/>
                          <a:ea typeface="+mn-ea"/>
                          <a:cs typeface="+mn-cs"/>
                        </a:rPr>
                        <a:t>TIR imager in LEO with channels at 6-8 and 10-13 </a:t>
                      </a:r>
                      <a:r>
                        <a:rPr lang="it-IT" sz="1600" kern="1200" dirty="0" smtClean="0">
                          <a:solidFill>
                            <a:schemeClr val="dk1"/>
                          </a:solidFill>
                          <a:effectLst/>
                          <a:latin typeface="+mn-lt"/>
                          <a:ea typeface="+mn-ea"/>
                          <a:cs typeface="+mn-cs"/>
                          <a:sym typeface="Symbol"/>
                        </a:rPr>
                        <a:t></a:t>
                      </a:r>
                      <a:r>
                        <a:rPr lang="it-IT" sz="1600" kern="1200" dirty="0" smtClean="0">
                          <a:solidFill>
                            <a:schemeClr val="dk1"/>
                          </a:solidFill>
                          <a:effectLst/>
                          <a:latin typeface="+mn-lt"/>
                          <a:ea typeface="+mn-ea"/>
                          <a:cs typeface="+mn-cs"/>
                        </a:rPr>
                        <a:t>m; OR Imager in GEO with channels in VIS and TIR at 10-13 </a:t>
                      </a:r>
                      <a:r>
                        <a:rPr lang="it-IT" sz="1600" kern="1200" dirty="0" smtClean="0">
                          <a:solidFill>
                            <a:schemeClr val="dk1"/>
                          </a:solidFill>
                          <a:effectLst/>
                          <a:latin typeface="+mn-lt"/>
                          <a:ea typeface="+mn-ea"/>
                          <a:cs typeface="+mn-cs"/>
                          <a:sym typeface="Symbol"/>
                        </a:rPr>
                        <a:t></a:t>
                      </a:r>
                      <a:r>
                        <a:rPr lang="it-IT" sz="1600" kern="1200" dirty="0" smtClean="0">
                          <a:solidFill>
                            <a:schemeClr val="dk1"/>
                          </a:solidFill>
                          <a:effectLst/>
                          <a:latin typeface="+mn-lt"/>
                          <a:ea typeface="+mn-ea"/>
                          <a:cs typeface="+mn-cs"/>
                        </a:rPr>
                        <a:t>m; OR High-spatial-reolution multi-angle VIS radiometer in LEO; OR Very-high spectral resolution limb sounding spectrometer for oxygen lines in the VIS and NIR ranges</a:t>
                      </a:r>
                    </a:p>
                    <a:p>
                      <a:pPr marL="342900" indent="-342900">
                        <a:buAutoNum type="arabicPeriod"/>
                      </a:pPr>
                      <a:r>
                        <a:rPr lang="it-IT" sz="1600" kern="1200" dirty="0" smtClean="0">
                          <a:solidFill>
                            <a:schemeClr val="dk1"/>
                          </a:solidFill>
                          <a:effectLst/>
                          <a:latin typeface="+mn-lt"/>
                          <a:ea typeface="+mn-ea"/>
                          <a:cs typeface="+mn-cs"/>
                        </a:rPr>
                        <a:t>VIS imager in GEO; OR TIR imager at 10-13 </a:t>
                      </a:r>
                      <a:r>
                        <a:rPr lang="it-IT" sz="1600" kern="1200" dirty="0" smtClean="0">
                          <a:solidFill>
                            <a:schemeClr val="dk1"/>
                          </a:solidFill>
                          <a:effectLst/>
                          <a:latin typeface="+mn-lt"/>
                          <a:ea typeface="+mn-ea"/>
                          <a:cs typeface="+mn-cs"/>
                          <a:sym typeface="Symbol"/>
                        </a:rPr>
                        <a:t></a:t>
                      </a:r>
                      <a:r>
                        <a:rPr lang="it-IT" sz="1600" kern="1200" dirty="0" smtClean="0">
                          <a:solidFill>
                            <a:schemeClr val="dk1"/>
                          </a:solidFill>
                          <a:effectLst/>
                          <a:latin typeface="+mn-lt"/>
                          <a:ea typeface="+mn-ea"/>
                          <a:cs typeface="+mn-cs"/>
                        </a:rPr>
                        <a:t>m in LEO</a:t>
                      </a:r>
                      <a:endParaRPr lang="en-US" sz="1600" dirty="0"/>
                    </a:p>
                  </a:txBody>
                  <a:tcPr/>
                </a:tc>
              </a:tr>
            </a:tbl>
          </a:graphicData>
        </a:graphic>
      </p:graphicFrame>
    </p:spTree>
    <p:extLst>
      <p:ext uri="{BB962C8B-B14F-4D97-AF65-F5344CB8AC3E}">
        <p14:creationId xmlns:p14="http://schemas.microsoft.com/office/powerpoint/2010/main" val="277588372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a:xfrm>
            <a:off x="8183217" y="6356351"/>
            <a:ext cx="510210" cy="365125"/>
          </a:xfrm>
        </p:spPr>
        <p:txBody>
          <a:bodyPr/>
          <a:lstStyle/>
          <a:p>
            <a:fld id="{471BD0EA-C1DB-4806-94BD-1474598242A1}" type="slidenum">
              <a:rPr lang="it-IT" sz="1200" b="1" smtClean="0">
                <a:solidFill>
                  <a:schemeClr val="tx1"/>
                </a:solidFill>
                <a:latin typeface="Arial" panose="020B0604020202020204" pitchFamily="34" charset="0"/>
                <a:cs typeface="Arial" panose="020B0604020202020204" pitchFamily="34" charset="0"/>
              </a:rPr>
              <a:t>42</a:t>
            </a:fld>
            <a:endParaRPr lang="it-IT" sz="1200" b="1" dirty="0">
              <a:solidFill>
                <a:schemeClr val="tx1"/>
              </a:solidFill>
              <a:latin typeface="Arial" panose="020B0604020202020204" pitchFamily="34" charset="0"/>
              <a:cs typeface="Arial" panose="020B0604020202020204" pitchFamily="34" charset="0"/>
            </a:endParaRPr>
          </a:p>
        </p:txBody>
      </p:sp>
      <p:graphicFrame>
        <p:nvGraphicFramePr>
          <p:cNvPr id="5" name="Tabella 4"/>
          <p:cNvGraphicFramePr>
            <a:graphicFrameLocks noGrp="1"/>
          </p:cNvGraphicFramePr>
          <p:nvPr>
            <p:extLst>
              <p:ext uri="{D42A27DB-BD31-4B8C-83A1-F6EECF244321}">
                <p14:modId xmlns:p14="http://schemas.microsoft.com/office/powerpoint/2010/main" val="2290196523"/>
              </p:ext>
            </p:extLst>
          </p:nvPr>
        </p:nvGraphicFramePr>
        <p:xfrm>
          <a:off x="132522" y="893890"/>
          <a:ext cx="8912087" cy="5462461"/>
        </p:xfrm>
        <a:graphic>
          <a:graphicData uri="http://schemas.openxmlformats.org/drawingml/2006/table">
            <a:tbl>
              <a:tblPr firstRow="1" firstCol="1" bandRow="1">
                <a:tableStyleId>{5C22544A-7EE6-4342-B048-85BDC9FD1C3A}</a:tableStyleId>
              </a:tblPr>
              <a:tblGrid>
                <a:gridCol w="1510748"/>
                <a:gridCol w="4147930"/>
                <a:gridCol w="727212"/>
                <a:gridCol w="2526197"/>
              </a:tblGrid>
              <a:tr h="284921">
                <a:tc>
                  <a:txBody>
                    <a:bodyPr/>
                    <a:lstStyle/>
                    <a:p>
                      <a:pPr algn="ctr">
                        <a:lnSpc>
                          <a:spcPct val="107000"/>
                        </a:lnSpc>
                        <a:spcAft>
                          <a:spcPts val="0"/>
                        </a:spcAft>
                      </a:pPr>
                      <a:r>
                        <a:rPr lang="en-GB" sz="1200" dirty="0">
                          <a:effectLst/>
                          <a:latin typeface="Arial" panose="020B0604020202020204" pitchFamily="34" charset="0"/>
                          <a:cs typeface="Arial" panose="020B0604020202020204" pitchFamily="34" charset="0"/>
                        </a:rPr>
                        <a:t>Instrument type</a:t>
                      </a:r>
                      <a:endParaRPr lang="it-IT" sz="1200" dirty="0">
                        <a:effectLst/>
                        <a:latin typeface="Arial" panose="020B0604020202020204" pitchFamily="34" charset="0"/>
                        <a:ea typeface="Calibri" panose="020F0502020204030204" pitchFamily="34" charset="0"/>
                        <a:cs typeface="Arial" panose="020B0604020202020204" pitchFamily="34" charset="0"/>
                      </a:endParaRPr>
                    </a:p>
                  </a:txBody>
                  <a:tcPr marL="39098" marR="39098" marT="0"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200" dirty="0">
                          <a:effectLst/>
                          <a:latin typeface="Arial" panose="020B0604020202020204" pitchFamily="34" charset="0"/>
                          <a:cs typeface="Arial" panose="020B0604020202020204" pitchFamily="34" charset="0"/>
                        </a:rPr>
                        <a:t>Main relevant Property</a:t>
                      </a:r>
                      <a:endParaRPr lang="it-IT" sz="1200" dirty="0">
                        <a:effectLst/>
                        <a:latin typeface="Arial" panose="020B0604020202020204" pitchFamily="34" charset="0"/>
                        <a:ea typeface="Calibri" panose="020F0502020204030204" pitchFamily="34" charset="0"/>
                        <a:cs typeface="Arial" panose="020B0604020202020204" pitchFamily="34" charset="0"/>
                      </a:endParaRPr>
                    </a:p>
                  </a:txBody>
                  <a:tcPr marL="39098" marR="39098" marT="0" marB="0" anchor="ct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200" dirty="0">
                          <a:effectLst/>
                          <a:latin typeface="Arial" panose="020B0604020202020204" pitchFamily="34" charset="0"/>
                          <a:cs typeface="Arial" panose="020B0604020202020204" pitchFamily="34" charset="0"/>
                        </a:rPr>
                        <a:t>Rating</a:t>
                      </a:r>
                      <a:endParaRPr lang="it-IT" sz="1200" dirty="0">
                        <a:effectLst/>
                        <a:latin typeface="Arial" panose="020B0604020202020204" pitchFamily="34" charset="0"/>
                        <a:ea typeface="Calibri" panose="020F0502020204030204" pitchFamily="34" charset="0"/>
                        <a:cs typeface="Arial" panose="020B0604020202020204" pitchFamily="34" charset="0"/>
                      </a:endParaRPr>
                    </a:p>
                  </a:txBody>
                  <a:tcPr marL="39098" marR="39098" marT="0" marB="0" anchor="ct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200" dirty="0">
                          <a:effectLst/>
                          <a:latin typeface="Arial" panose="020B0604020202020204" pitchFamily="34" charset="0"/>
                          <a:cs typeface="Arial" panose="020B0604020202020204" pitchFamily="34" charset="0"/>
                        </a:rPr>
                        <a:t>Operational limitations</a:t>
                      </a:r>
                      <a:endParaRPr lang="it-IT" sz="1200" dirty="0">
                        <a:effectLst/>
                        <a:latin typeface="Arial" panose="020B0604020202020204" pitchFamily="34" charset="0"/>
                        <a:ea typeface="Calibri" panose="020F0502020204030204" pitchFamily="34" charset="0"/>
                        <a:cs typeface="Arial" panose="020B0604020202020204" pitchFamily="34" charset="0"/>
                      </a:endParaRPr>
                    </a:p>
                  </a:txBody>
                  <a:tcPr marL="39098" marR="39098" marT="0"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288000">
                <a:tc>
                  <a:txBody>
                    <a:bodyPr/>
                    <a:lstStyle/>
                    <a:p>
                      <a:pPr>
                        <a:lnSpc>
                          <a:spcPct val="107000"/>
                        </a:lnSpc>
                        <a:spcAft>
                          <a:spcPts val="0"/>
                        </a:spcAft>
                      </a:pPr>
                      <a:r>
                        <a:rPr lang="en-GB" sz="1200" b="1" dirty="0">
                          <a:effectLst/>
                          <a:latin typeface="Arial" panose="020B0604020202020204" pitchFamily="34" charset="0"/>
                          <a:cs typeface="Arial" panose="020B0604020202020204" pitchFamily="34" charset="0"/>
                        </a:rPr>
                        <a:t>IR radiometer</a:t>
                      </a:r>
                      <a:endParaRPr lang="it-IT" sz="1200" b="1" dirty="0">
                        <a:effectLst/>
                        <a:latin typeface="Arial" panose="020B0604020202020204" pitchFamily="34" charset="0"/>
                        <a:ea typeface="Calibri" panose="020F0502020204030204" pitchFamily="34" charset="0"/>
                        <a:cs typeface="Arial" panose="020B0604020202020204" pitchFamily="34" charset="0"/>
                      </a:endParaRPr>
                    </a:p>
                  </a:txBody>
                  <a:tcPr marL="39098" marR="39098" marT="0"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nSpc>
                          <a:spcPct val="107000"/>
                        </a:lnSpc>
                        <a:spcAft>
                          <a:spcPts val="0"/>
                        </a:spcAft>
                      </a:pPr>
                      <a:r>
                        <a:rPr lang="en-GB" sz="1200" b="1">
                          <a:effectLst/>
                          <a:latin typeface="Arial Narrow" panose="020B0606020202030204" pitchFamily="34" charset="0"/>
                        </a:rPr>
                        <a:t>No. of channels in the 15 </a:t>
                      </a:r>
                      <a:r>
                        <a:rPr lang="en-GB" sz="1200" b="1">
                          <a:effectLst/>
                          <a:latin typeface="Arial Narrow" panose="020B0606020202030204" pitchFamily="34" charset="0"/>
                          <a:sym typeface="Symbol" panose="05050102010706020507" pitchFamily="18" charset="2"/>
                        </a:rPr>
                        <a:t></a:t>
                      </a:r>
                      <a:r>
                        <a:rPr lang="en-GB" sz="1200" b="1">
                          <a:effectLst/>
                          <a:latin typeface="Arial Narrow" panose="020B0606020202030204" pitchFamily="34" charset="0"/>
                        </a:rPr>
                        <a:t>m band (in LEO)</a:t>
                      </a:r>
                      <a:endParaRPr lang="it-IT" sz="1200" b="1">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200" b="1" dirty="0">
                          <a:effectLst/>
                          <a:latin typeface="Arial Narrow" panose="020B0606020202030204" pitchFamily="34" charset="0"/>
                        </a:rPr>
                        <a:t>3.4</a:t>
                      </a:r>
                      <a:endParaRPr lang="it-IT"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tc>
                  <a:txBody>
                    <a:bodyPr/>
                    <a:lstStyle/>
                    <a:p>
                      <a:pPr>
                        <a:lnSpc>
                          <a:spcPct val="107000"/>
                        </a:lnSpc>
                        <a:spcAft>
                          <a:spcPts val="0"/>
                        </a:spcAft>
                      </a:pPr>
                      <a:r>
                        <a:rPr lang="en-GB" sz="1200" b="1" dirty="0">
                          <a:effectLst/>
                          <a:latin typeface="Arial Narrow" panose="020B0606020202030204" pitchFamily="34" charset="0"/>
                        </a:rPr>
                        <a:t>Cloud </a:t>
                      </a:r>
                      <a:r>
                        <a:rPr lang="en-GB" sz="1200" b="1" dirty="0" smtClean="0">
                          <a:effectLst/>
                          <a:latin typeface="Arial Narrow" panose="020B0606020202030204" pitchFamily="34" charset="0"/>
                        </a:rPr>
                        <a:t>sensitive, coarse vert. resolution</a:t>
                      </a:r>
                      <a:endParaRPr lang="it-IT"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88000">
                <a:tc>
                  <a:txBody>
                    <a:bodyPr/>
                    <a:lstStyle/>
                    <a:p>
                      <a:pPr>
                        <a:lnSpc>
                          <a:spcPct val="107000"/>
                        </a:lnSpc>
                        <a:spcAft>
                          <a:spcPts val="0"/>
                        </a:spcAft>
                      </a:pPr>
                      <a:r>
                        <a:rPr lang="en-GB" sz="1200" b="1" dirty="0">
                          <a:effectLst/>
                          <a:latin typeface="Arial" panose="020B0604020202020204" pitchFamily="34" charset="0"/>
                          <a:cs typeface="Arial" panose="020B0604020202020204" pitchFamily="34" charset="0"/>
                        </a:rPr>
                        <a:t> </a:t>
                      </a:r>
                      <a:endParaRPr lang="it-IT" sz="1200" b="1" dirty="0">
                        <a:effectLst/>
                        <a:latin typeface="Arial" panose="020B0604020202020204" pitchFamily="34" charset="0"/>
                        <a:ea typeface="Calibri" panose="020F0502020204030204" pitchFamily="34" charset="0"/>
                        <a:cs typeface="Arial" panose="020B0604020202020204" pitchFamily="34" charset="0"/>
                      </a:endParaRPr>
                    </a:p>
                  </a:txBody>
                  <a:tcPr marL="39098" marR="39098" marT="0"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nSpc>
                          <a:spcPct val="107000"/>
                        </a:lnSpc>
                        <a:spcAft>
                          <a:spcPts val="0"/>
                        </a:spcAft>
                      </a:pPr>
                      <a:r>
                        <a:rPr lang="en-GB" sz="1200" b="1" dirty="0">
                          <a:effectLst/>
                          <a:latin typeface="Arial Narrow" panose="020B0606020202030204" pitchFamily="34" charset="0"/>
                        </a:rPr>
                        <a:t>No. of channels in the 15 </a:t>
                      </a:r>
                      <a:r>
                        <a:rPr lang="en-GB" sz="1200" b="1" dirty="0">
                          <a:effectLst/>
                          <a:latin typeface="Arial Narrow" panose="020B0606020202030204" pitchFamily="34" charset="0"/>
                          <a:sym typeface="Symbol" panose="05050102010706020507" pitchFamily="18" charset="2"/>
                        </a:rPr>
                        <a:t></a:t>
                      </a:r>
                      <a:r>
                        <a:rPr lang="en-GB" sz="1200" b="1" dirty="0">
                          <a:effectLst/>
                          <a:latin typeface="Arial Narrow" panose="020B0606020202030204" pitchFamily="34" charset="0"/>
                        </a:rPr>
                        <a:t>m band (in GEO)</a:t>
                      </a:r>
                      <a:endParaRPr lang="it-IT"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200" b="1" dirty="0">
                          <a:effectLst/>
                          <a:latin typeface="Arial Narrow" panose="020B0606020202030204" pitchFamily="34" charset="0"/>
                        </a:rPr>
                        <a:t>3.3</a:t>
                      </a:r>
                      <a:endParaRPr lang="it-IT"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tc>
                  <a:txBody>
                    <a:bodyPr/>
                    <a:lstStyle/>
                    <a:p>
                      <a:pPr>
                        <a:lnSpc>
                          <a:spcPct val="107000"/>
                        </a:lnSpc>
                        <a:spcAft>
                          <a:spcPts val="0"/>
                        </a:spcAft>
                      </a:pPr>
                      <a:r>
                        <a:rPr lang="en-GB" sz="1200" b="1" dirty="0">
                          <a:effectLst/>
                          <a:latin typeface="Arial Narrow" panose="020B0606020202030204" pitchFamily="34" charset="0"/>
                        </a:rPr>
                        <a:t>Cloud </a:t>
                      </a:r>
                      <a:r>
                        <a:rPr lang="en-GB" sz="1200" b="1" dirty="0" smtClean="0">
                          <a:effectLst/>
                          <a:latin typeface="Arial Narrow" panose="020B0606020202030204" pitchFamily="34" charset="0"/>
                        </a:rPr>
                        <a:t>sensitive, coarse vert. resolution</a:t>
                      </a:r>
                      <a:endParaRPr lang="it-IT"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88000">
                <a:tc>
                  <a:txBody>
                    <a:bodyPr/>
                    <a:lstStyle/>
                    <a:p>
                      <a:pPr>
                        <a:lnSpc>
                          <a:spcPct val="107000"/>
                        </a:lnSpc>
                        <a:spcAft>
                          <a:spcPts val="0"/>
                        </a:spcAft>
                      </a:pPr>
                      <a:r>
                        <a:rPr lang="en-GB" sz="1200" b="1" dirty="0">
                          <a:effectLst/>
                          <a:latin typeface="Arial" panose="020B0604020202020204" pitchFamily="34" charset="0"/>
                          <a:cs typeface="Arial" panose="020B0604020202020204" pitchFamily="34" charset="0"/>
                        </a:rPr>
                        <a:t> </a:t>
                      </a:r>
                      <a:endParaRPr lang="it-IT" sz="1200" b="1" dirty="0">
                        <a:effectLst/>
                        <a:latin typeface="Arial" panose="020B0604020202020204" pitchFamily="34" charset="0"/>
                        <a:ea typeface="Calibri" panose="020F0502020204030204" pitchFamily="34" charset="0"/>
                        <a:cs typeface="Arial" panose="020B0604020202020204" pitchFamily="34" charset="0"/>
                      </a:endParaRPr>
                    </a:p>
                  </a:txBody>
                  <a:tcPr marL="39098" marR="39098" marT="0"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nSpc>
                          <a:spcPct val="107000"/>
                        </a:lnSpc>
                        <a:spcAft>
                          <a:spcPts val="0"/>
                        </a:spcAft>
                      </a:pPr>
                      <a:r>
                        <a:rPr lang="en-GB" sz="1200" b="1" dirty="0">
                          <a:effectLst/>
                          <a:latin typeface="Arial Narrow" panose="020B0606020202030204" pitchFamily="34" charset="0"/>
                        </a:rPr>
                        <a:t>No. of channels in the 4.3 and 15 </a:t>
                      </a:r>
                      <a:r>
                        <a:rPr lang="en-GB" sz="1200" b="1" dirty="0">
                          <a:effectLst/>
                          <a:latin typeface="Arial Narrow" panose="020B0606020202030204" pitchFamily="34" charset="0"/>
                          <a:sym typeface="Symbol" panose="05050102010706020507" pitchFamily="18" charset="2"/>
                        </a:rPr>
                        <a:t></a:t>
                      </a:r>
                      <a:r>
                        <a:rPr lang="en-GB" sz="1200" b="1" dirty="0">
                          <a:effectLst/>
                          <a:latin typeface="Arial Narrow" panose="020B0606020202030204" pitchFamily="34" charset="0"/>
                        </a:rPr>
                        <a:t>m bands (in LEO)</a:t>
                      </a:r>
                      <a:endParaRPr lang="it-IT"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200" b="1" dirty="0">
                          <a:effectLst/>
                          <a:latin typeface="Arial Narrow" panose="020B0606020202030204" pitchFamily="34" charset="0"/>
                        </a:rPr>
                        <a:t>3.1</a:t>
                      </a:r>
                      <a:endParaRPr lang="it-IT"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tc>
                  <a:txBody>
                    <a:bodyPr/>
                    <a:lstStyle/>
                    <a:p>
                      <a:pPr>
                        <a:lnSpc>
                          <a:spcPct val="107000"/>
                        </a:lnSpc>
                        <a:spcAft>
                          <a:spcPts val="0"/>
                        </a:spcAft>
                      </a:pPr>
                      <a:r>
                        <a:rPr lang="en-GB" sz="1200" b="1" dirty="0">
                          <a:effectLst/>
                          <a:latin typeface="Arial Narrow" panose="020B0606020202030204" pitchFamily="34" charset="0"/>
                        </a:rPr>
                        <a:t>Cloud </a:t>
                      </a:r>
                      <a:r>
                        <a:rPr lang="en-GB" sz="1200" b="1" dirty="0" smtClean="0">
                          <a:effectLst/>
                          <a:latin typeface="Arial Narrow" panose="020B0606020202030204" pitchFamily="34" charset="0"/>
                        </a:rPr>
                        <a:t>sensitive, coarse vert. resolution</a:t>
                      </a:r>
                      <a:endParaRPr lang="it-IT"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88000">
                <a:tc>
                  <a:txBody>
                    <a:bodyPr/>
                    <a:lstStyle/>
                    <a:p>
                      <a:pPr>
                        <a:lnSpc>
                          <a:spcPct val="107000"/>
                        </a:lnSpc>
                        <a:spcAft>
                          <a:spcPts val="0"/>
                        </a:spcAft>
                      </a:pPr>
                      <a:r>
                        <a:rPr lang="en-GB" sz="1200" b="1" dirty="0">
                          <a:effectLst/>
                          <a:latin typeface="Arial" panose="020B0604020202020204" pitchFamily="34" charset="0"/>
                          <a:cs typeface="Arial" panose="020B0604020202020204" pitchFamily="34" charset="0"/>
                        </a:rPr>
                        <a:t> </a:t>
                      </a:r>
                      <a:endParaRPr lang="it-IT" sz="1200" b="1" dirty="0">
                        <a:effectLst/>
                        <a:latin typeface="Arial" panose="020B0604020202020204" pitchFamily="34" charset="0"/>
                        <a:ea typeface="Calibri" panose="020F0502020204030204" pitchFamily="34" charset="0"/>
                        <a:cs typeface="Arial" panose="020B0604020202020204" pitchFamily="34" charset="0"/>
                      </a:endParaRPr>
                    </a:p>
                  </a:txBody>
                  <a:tcPr marL="39098" marR="39098" marT="0"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b="1" dirty="0">
                          <a:effectLst/>
                          <a:latin typeface="Arial Narrow" panose="020B0606020202030204" pitchFamily="34" charset="0"/>
                        </a:rPr>
                        <a:t>No. of channels in the 4.3 and 15 </a:t>
                      </a:r>
                      <a:r>
                        <a:rPr lang="en-GB" sz="1200" b="1" dirty="0">
                          <a:effectLst/>
                          <a:latin typeface="Arial Narrow" panose="020B0606020202030204" pitchFamily="34" charset="0"/>
                          <a:sym typeface="Symbol" panose="05050102010706020507" pitchFamily="18" charset="2"/>
                        </a:rPr>
                        <a:t></a:t>
                      </a:r>
                      <a:r>
                        <a:rPr lang="en-GB" sz="1200" b="1" dirty="0">
                          <a:effectLst/>
                          <a:latin typeface="Arial Narrow" panose="020B0606020202030204" pitchFamily="34" charset="0"/>
                        </a:rPr>
                        <a:t>m bands (in GEO)</a:t>
                      </a:r>
                      <a:endParaRPr lang="it-IT"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200" b="1" dirty="0">
                          <a:effectLst/>
                          <a:latin typeface="Arial Narrow" panose="020B0606020202030204" pitchFamily="34" charset="0"/>
                        </a:rPr>
                        <a:t>3.0</a:t>
                      </a:r>
                      <a:endParaRPr lang="it-IT"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a:txBody>
                    <a:bodyPr/>
                    <a:lstStyle/>
                    <a:p>
                      <a:pPr>
                        <a:lnSpc>
                          <a:spcPct val="107000"/>
                        </a:lnSpc>
                        <a:spcAft>
                          <a:spcPts val="0"/>
                        </a:spcAft>
                      </a:pPr>
                      <a:r>
                        <a:rPr lang="en-GB" sz="1200" b="1" dirty="0">
                          <a:effectLst/>
                          <a:latin typeface="Arial Narrow" panose="020B0606020202030204" pitchFamily="34" charset="0"/>
                        </a:rPr>
                        <a:t>Cloud </a:t>
                      </a:r>
                      <a:r>
                        <a:rPr lang="en-GB" sz="1200" b="1" dirty="0" smtClean="0">
                          <a:effectLst/>
                          <a:latin typeface="Arial Narrow" panose="020B0606020202030204" pitchFamily="34" charset="0"/>
                        </a:rPr>
                        <a:t>sensitive, coarse vert. resolution</a:t>
                      </a:r>
                      <a:endParaRPr lang="it-IT"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288000">
                <a:tc>
                  <a:txBody>
                    <a:bodyPr/>
                    <a:lstStyle/>
                    <a:p>
                      <a:pPr>
                        <a:lnSpc>
                          <a:spcPct val="107000"/>
                        </a:lnSpc>
                        <a:spcAft>
                          <a:spcPts val="0"/>
                        </a:spcAft>
                      </a:pPr>
                      <a:r>
                        <a:rPr lang="en-GB" sz="1200" b="1" dirty="0">
                          <a:effectLst/>
                          <a:latin typeface="Arial" panose="020B0604020202020204" pitchFamily="34" charset="0"/>
                          <a:cs typeface="Arial" panose="020B0604020202020204" pitchFamily="34" charset="0"/>
                        </a:rPr>
                        <a:t>IR spectrometer</a:t>
                      </a:r>
                      <a:endParaRPr lang="it-IT" sz="1200" b="1" dirty="0">
                        <a:effectLst/>
                        <a:latin typeface="Arial" panose="020B0604020202020204" pitchFamily="34" charset="0"/>
                        <a:ea typeface="Calibri" panose="020F0502020204030204" pitchFamily="34" charset="0"/>
                        <a:cs typeface="Arial" panose="020B0604020202020204" pitchFamily="34" charset="0"/>
                      </a:endParaRPr>
                    </a:p>
                  </a:txBody>
                  <a:tcPr marL="39098" marR="39098" marT="0"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nSpc>
                          <a:spcPct val="107000"/>
                        </a:lnSpc>
                        <a:spcAft>
                          <a:spcPts val="0"/>
                        </a:spcAft>
                      </a:pPr>
                      <a:r>
                        <a:rPr lang="en-GB" sz="1200" b="1" dirty="0">
                          <a:effectLst/>
                          <a:latin typeface="Arial Narrow" panose="020B0606020202030204" pitchFamily="34" charset="0"/>
                        </a:rPr>
                        <a:t>Spectral resolution in the 15 </a:t>
                      </a:r>
                      <a:r>
                        <a:rPr lang="en-GB" sz="1200" b="1" dirty="0">
                          <a:effectLst/>
                          <a:latin typeface="Arial Narrow" panose="020B0606020202030204" pitchFamily="34" charset="0"/>
                          <a:sym typeface="Symbol" panose="05050102010706020507" pitchFamily="18" charset="2"/>
                        </a:rPr>
                        <a:t></a:t>
                      </a:r>
                      <a:r>
                        <a:rPr lang="en-GB" sz="1200" b="1" dirty="0">
                          <a:effectLst/>
                          <a:latin typeface="Arial Narrow" panose="020B0606020202030204" pitchFamily="34" charset="0"/>
                        </a:rPr>
                        <a:t>m band (in LEO)</a:t>
                      </a:r>
                      <a:endParaRPr lang="it-IT"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200" b="1" dirty="0">
                          <a:effectLst/>
                          <a:latin typeface="Arial Narrow" panose="020B0606020202030204" pitchFamily="34" charset="0"/>
                        </a:rPr>
                        <a:t>2.2</a:t>
                      </a:r>
                      <a:endParaRPr lang="it-IT"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6FF66"/>
                    </a:solidFill>
                  </a:tcPr>
                </a:tc>
                <a:tc>
                  <a:txBody>
                    <a:bodyPr/>
                    <a:lstStyle/>
                    <a:p>
                      <a:pPr>
                        <a:lnSpc>
                          <a:spcPct val="107000"/>
                        </a:lnSpc>
                        <a:spcAft>
                          <a:spcPts val="0"/>
                        </a:spcAft>
                      </a:pPr>
                      <a:r>
                        <a:rPr lang="en-GB" sz="1200" b="1">
                          <a:effectLst/>
                          <a:latin typeface="Arial Narrow" panose="020B0606020202030204" pitchFamily="34" charset="0"/>
                        </a:rPr>
                        <a:t>Cloud sensitive</a:t>
                      </a:r>
                      <a:endParaRPr lang="it-IT" sz="1200" b="1">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88000">
                <a:tc>
                  <a:txBody>
                    <a:bodyPr/>
                    <a:lstStyle/>
                    <a:p>
                      <a:pPr>
                        <a:lnSpc>
                          <a:spcPct val="107000"/>
                        </a:lnSpc>
                        <a:spcAft>
                          <a:spcPts val="0"/>
                        </a:spcAft>
                      </a:pPr>
                      <a:r>
                        <a:rPr lang="en-GB" sz="1200" b="1" dirty="0">
                          <a:effectLst/>
                          <a:latin typeface="Arial" panose="020B0604020202020204" pitchFamily="34" charset="0"/>
                          <a:cs typeface="Arial" panose="020B0604020202020204" pitchFamily="34" charset="0"/>
                        </a:rPr>
                        <a:t> </a:t>
                      </a:r>
                      <a:endParaRPr lang="it-IT" sz="1200" b="1" dirty="0">
                        <a:effectLst/>
                        <a:latin typeface="Arial" panose="020B0604020202020204" pitchFamily="34" charset="0"/>
                        <a:ea typeface="Calibri" panose="020F0502020204030204" pitchFamily="34" charset="0"/>
                        <a:cs typeface="Arial" panose="020B0604020202020204" pitchFamily="34" charset="0"/>
                      </a:endParaRPr>
                    </a:p>
                  </a:txBody>
                  <a:tcPr marL="39098" marR="39098" marT="0"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nSpc>
                          <a:spcPct val="107000"/>
                        </a:lnSpc>
                        <a:spcAft>
                          <a:spcPts val="0"/>
                        </a:spcAft>
                      </a:pPr>
                      <a:r>
                        <a:rPr lang="en-GB" sz="1200" b="1" dirty="0">
                          <a:effectLst/>
                          <a:latin typeface="Arial Narrow" panose="020B0606020202030204" pitchFamily="34" charset="0"/>
                        </a:rPr>
                        <a:t>Spectral resolution in the 15 </a:t>
                      </a:r>
                      <a:r>
                        <a:rPr lang="en-GB" sz="1200" b="1" dirty="0">
                          <a:effectLst/>
                          <a:latin typeface="Arial Narrow" panose="020B0606020202030204" pitchFamily="34" charset="0"/>
                          <a:sym typeface="Symbol" panose="05050102010706020507" pitchFamily="18" charset="2"/>
                        </a:rPr>
                        <a:t></a:t>
                      </a:r>
                      <a:r>
                        <a:rPr lang="en-GB" sz="1200" b="1" dirty="0">
                          <a:effectLst/>
                          <a:latin typeface="Arial Narrow" panose="020B0606020202030204" pitchFamily="34" charset="0"/>
                        </a:rPr>
                        <a:t>m band (in GEO)</a:t>
                      </a:r>
                      <a:endParaRPr lang="it-IT"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200" b="1" dirty="0">
                          <a:effectLst/>
                          <a:latin typeface="Arial Narrow" panose="020B0606020202030204" pitchFamily="34" charset="0"/>
                        </a:rPr>
                        <a:t>2.1</a:t>
                      </a:r>
                      <a:endParaRPr lang="it-IT"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6FF66"/>
                    </a:solidFill>
                  </a:tcPr>
                </a:tc>
                <a:tc>
                  <a:txBody>
                    <a:bodyPr/>
                    <a:lstStyle/>
                    <a:p>
                      <a:pPr>
                        <a:lnSpc>
                          <a:spcPct val="107000"/>
                        </a:lnSpc>
                        <a:spcAft>
                          <a:spcPts val="0"/>
                        </a:spcAft>
                      </a:pPr>
                      <a:r>
                        <a:rPr lang="en-GB" sz="1200" b="1">
                          <a:effectLst/>
                          <a:latin typeface="Arial Narrow" panose="020B0606020202030204" pitchFamily="34" charset="0"/>
                        </a:rPr>
                        <a:t>Cloud sensitive</a:t>
                      </a:r>
                      <a:endParaRPr lang="it-IT" sz="1200" b="1">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88000">
                <a:tc>
                  <a:txBody>
                    <a:bodyPr/>
                    <a:lstStyle/>
                    <a:p>
                      <a:pPr>
                        <a:lnSpc>
                          <a:spcPct val="107000"/>
                        </a:lnSpc>
                        <a:spcAft>
                          <a:spcPts val="0"/>
                        </a:spcAft>
                      </a:pPr>
                      <a:r>
                        <a:rPr lang="en-GB" sz="1200" b="1" dirty="0">
                          <a:effectLst/>
                          <a:latin typeface="Arial" panose="020B0604020202020204" pitchFamily="34" charset="0"/>
                          <a:cs typeface="Arial" panose="020B0604020202020204" pitchFamily="34" charset="0"/>
                        </a:rPr>
                        <a:t> </a:t>
                      </a:r>
                      <a:endParaRPr lang="it-IT" sz="1200" b="1" dirty="0">
                        <a:effectLst/>
                        <a:latin typeface="Arial" panose="020B0604020202020204" pitchFamily="34" charset="0"/>
                        <a:ea typeface="Calibri" panose="020F0502020204030204" pitchFamily="34" charset="0"/>
                        <a:cs typeface="Arial" panose="020B0604020202020204" pitchFamily="34" charset="0"/>
                      </a:endParaRPr>
                    </a:p>
                  </a:txBody>
                  <a:tcPr marL="39098" marR="39098" marT="0"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nSpc>
                          <a:spcPct val="107000"/>
                        </a:lnSpc>
                        <a:spcAft>
                          <a:spcPts val="0"/>
                        </a:spcAft>
                      </a:pPr>
                      <a:r>
                        <a:rPr lang="en-GB" sz="1200" b="1" dirty="0">
                          <a:effectLst/>
                          <a:latin typeface="Arial Narrow" panose="020B0606020202030204" pitchFamily="34" charset="0"/>
                        </a:rPr>
                        <a:t>Spectral resolution in the 4.3 and 15 </a:t>
                      </a:r>
                      <a:r>
                        <a:rPr lang="en-GB" sz="1200" b="1" dirty="0">
                          <a:effectLst/>
                          <a:latin typeface="Arial Narrow" panose="020B0606020202030204" pitchFamily="34" charset="0"/>
                          <a:sym typeface="Symbol" panose="05050102010706020507" pitchFamily="18" charset="2"/>
                        </a:rPr>
                        <a:t></a:t>
                      </a:r>
                      <a:r>
                        <a:rPr lang="en-GB" sz="1200" b="1" dirty="0">
                          <a:effectLst/>
                          <a:latin typeface="Arial Narrow" panose="020B0606020202030204" pitchFamily="34" charset="0"/>
                        </a:rPr>
                        <a:t>m bands (in LEO)</a:t>
                      </a:r>
                      <a:endParaRPr lang="it-IT"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200" b="1" dirty="0">
                          <a:effectLst/>
                          <a:latin typeface="Arial Narrow" panose="020B0606020202030204" pitchFamily="34" charset="0"/>
                        </a:rPr>
                        <a:t>1.3</a:t>
                      </a:r>
                      <a:endParaRPr lang="it-IT"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6CCFF"/>
                    </a:solidFill>
                  </a:tcPr>
                </a:tc>
                <a:tc>
                  <a:txBody>
                    <a:bodyPr/>
                    <a:lstStyle/>
                    <a:p>
                      <a:pPr>
                        <a:lnSpc>
                          <a:spcPct val="107000"/>
                        </a:lnSpc>
                        <a:spcAft>
                          <a:spcPts val="0"/>
                        </a:spcAft>
                      </a:pPr>
                      <a:r>
                        <a:rPr lang="en-GB" sz="1200" b="1">
                          <a:effectLst/>
                          <a:latin typeface="Arial Narrow" panose="020B0606020202030204" pitchFamily="34" charset="0"/>
                        </a:rPr>
                        <a:t>Cloud sensitive</a:t>
                      </a:r>
                      <a:endParaRPr lang="it-IT" sz="1200" b="1">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88000">
                <a:tc>
                  <a:txBody>
                    <a:bodyPr/>
                    <a:lstStyle/>
                    <a:p>
                      <a:pPr>
                        <a:lnSpc>
                          <a:spcPct val="107000"/>
                        </a:lnSpc>
                        <a:spcAft>
                          <a:spcPts val="0"/>
                        </a:spcAft>
                      </a:pPr>
                      <a:r>
                        <a:rPr lang="en-GB" sz="1200" b="1" dirty="0">
                          <a:effectLst/>
                          <a:latin typeface="Arial" panose="020B0604020202020204" pitchFamily="34" charset="0"/>
                          <a:cs typeface="Arial" panose="020B0604020202020204" pitchFamily="34" charset="0"/>
                        </a:rPr>
                        <a:t> </a:t>
                      </a:r>
                      <a:endParaRPr lang="it-IT" sz="1200" b="1" dirty="0">
                        <a:effectLst/>
                        <a:latin typeface="Arial" panose="020B0604020202020204" pitchFamily="34" charset="0"/>
                        <a:ea typeface="Calibri" panose="020F0502020204030204" pitchFamily="34" charset="0"/>
                        <a:cs typeface="Arial" panose="020B0604020202020204" pitchFamily="34" charset="0"/>
                      </a:endParaRPr>
                    </a:p>
                  </a:txBody>
                  <a:tcPr marL="39098" marR="39098" marT="0"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b="1" dirty="0">
                          <a:effectLst/>
                          <a:latin typeface="Arial Narrow" panose="020B0606020202030204" pitchFamily="34" charset="0"/>
                        </a:rPr>
                        <a:t>Spectral resolution in the 4.3 and 15 </a:t>
                      </a:r>
                      <a:r>
                        <a:rPr lang="en-GB" sz="1200" b="1" dirty="0">
                          <a:effectLst/>
                          <a:latin typeface="Arial Narrow" panose="020B0606020202030204" pitchFamily="34" charset="0"/>
                          <a:sym typeface="Symbol" panose="05050102010706020507" pitchFamily="18" charset="2"/>
                        </a:rPr>
                        <a:t></a:t>
                      </a:r>
                      <a:r>
                        <a:rPr lang="en-GB" sz="1200" b="1" dirty="0">
                          <a:effectLst/>
                          <a:latin typeface="Arial Narrow" panose="020B0606020202030204" pitchFamily="34" charset="0"/>
                        </a:rPr>
                        <a:t>m bands (in GEO)</a:t>
                      </a:r>
                      <a:endParaRPr lang="it-IT"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200" b="1" dirty="0">
                          <a:effectLst/>
                          <a:latin typeface="Arial Narrow" panose="020B0606020202030204" pitchFamily="34" charset="0"/>
                        </a:rPr>
                        <a:t>1.0</a:t>
                      </a:r>
                      <a:endParaRPr lang="it-IT"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66CCFF"/>
                    </a:solidFill>
                  </a:tcPr>
                </a:tc>
                <a:tc>
                  <a:txBody>
                    <a:bodyPr/>
                    <a:lstStyle/>
                    <a:p>
                      <a:pPr>
                        <a:lnSpc>
                          <a:spcPct val="107000"/>
                        </a:lnSpc>
                        <a:spcAft>
                          <a:spcPts val="0"/>
                        </a:spcAft>
                      </a:pPr>
                      <a:r>
                        <a:rPr lang="en-GB" sz="1200" b="1">
                          <a:effectLst/>
                          <a:latin typeface="Arial Narrow" panose="020B0606020202030204" pitchFamily="34" charset="0"/>
                        </a:rPr>
                        <a:t>Cloud sensitive</a:t>
                      </a:r>
                      <a:endParaRPr lang="it-IT" sz="1200" b="1">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288000">
                <a:tc>
                  <a:txBody>
                    <a:bodyPr/>
                    <a:lstStyle/>
                    <a:p>
                      <a:pPr>
                        <a:lnSpc>
                          <a:spcPct val="107000"/>
                        </a:lnSpc>
                        <a:spcAft>
                          <a:spcPts val="0"/>
                        </a:spcAft>
                      </a:pPr>
                      <a:r>
                        <a:rPr lang="en-GB" sz="1200" b="1" dirty="0">
                          <a:effectLst/>
                          <a:latin typeface="Arial" panose="020B0604020202020204" pitchFamily="34" charset="0"/>
                          <a:cs typeface="Arial" panose="020B0604020202020204" pitchFamily="34" charset="0"/>
                        </a:rPr>
                        <a:t>MW radiometer</a:t>
                      </a:r>
                      <a:endParaRPr lang="it-IT" sz="1200" b="1" dirty="0">
                        <a:effectLst/>
                        <a:latin typeface="Arial" panose="020B0604020202020204" pitchFamily="34" charset="0"/>
                        <a:ea typeface="Calibri" panose="020F0502020204030204" pitchFamily="34" charset="0"/>
                        <a:cs typeface="Arial" panose="020B0604020202020204" pitchFamily="34" charset="0"/>
                      </a:endParaRPr>
                    </a:p>
                  </a:txBody>
                  <a:tcPr marL="39098" marR="39098" marT="0"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nSpc>
                          <a:spcPct val="107000"/>
                        </a:lnSpc>
                        <a:spcAft>
                          <a:spcPts val="0"/>
                        </a:spcAft>
                      </a:pPr>
                      <a:r>
                        <a:rPr lang="en-GB" sz="1200" b="1" dirty="0">
                          <a:effectLst/>
                          <a:latin typeface="Arial Narrow" panose="020B0606020202030204" pitchFamily="34" charset="0"/>
                        </a:rPr>
                        <a:t>No. of channels in the 54 GHz band (conical scanning)</a:t>
                      </a:r>
                      <a:endParaRPr lang="it-IT"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200" b="1" dirty="0">
                          <a:effectLst/>
                          <a:latin typeface="Arial Narrow" panose="020B0606020202030204" pitchFamily="34" charset="0"/>
                        </a:rPr>
                        <a:t>2.3</a:t>
                      </a:r>
                      <a:endParaRPr lang="it-IT"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6FF66"/>
                    </a:solidFill>
                  </a:tcPr>
                </a:tc>
                <a:tc>
                  <a:txBody>
                    <a:bodyPr/>
                    <a:lstStyle/>
                    <a:p>
                      <a:pPr>
                        <a:lnSpc>
                          <a:spcPct val="107000"/>
                        </a:lnSpc>
                        <a:spcAft>
                          <a:spcPts val="0"/>
                        </a:spcAft>
                      </a:pPr>
                      <a:r>
                        <a:rPr lang="en-GB" sz="1200" b="1" dirty="0">
                          <a:effectLst/>
                          <a:latin typeface="Arial Narrow" panose="020B0606020202030204" pitchFamily="34" charset="0"/>
                        </a:rPr>
                        <a:t>No specific limitation</a:t>
                      </a:r>
                      <a:endParaRPr lang="it-IT"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88000">
                <a:tc>
                  <a:txBody>
                    <a:bodyPr/>
                    <a:lstStyle/>
                    <a:p>
                      <a:pPr>
                        <a:lnSpc>
                          <a:spcPct val="107000"/>
                        </a:lnSpc>
                        <a:spcAft>
                          <a:spcPts val="0"/>
                        </a:spcAft>
                      </a:pPr>
                      <a:r>
                        <a:rPr lang="en-GB" sz="1200" b="1" dirty="0">
                          <a:effectLst/>
                          <a:latin typeface="Arial" panose="020B0604020202020204" pitchFamily="34" charset="0"/>
                          <a:cs typeface="Arial" panose="020B0604020202020204" pitchFamily="34" charset="0"/>
                        </a:rPr>
                        <a:t> </a:t>
                      </a:r>
                      <a:endParaRPr lang="it-IT" sz="1200" b="1" dirty="0">
                        <a:effectLst/>
                        <a:latin typeface="Arial" panose="020B0604020202020204" pitchFamily="34" charset="0"/>
                        <a:ea typeface="Calibri" panose="020F0502020204030204" pitchFamily="34" charset="0"/>
                        <a:cs typeface="Arial" panose="020B0604020202020204" pitchFamily="34" charset="0"/>
                      </a:endParaRPr>
                    </a:p>
                  </a:txBody>
                  <a:tcPr marL="39098" marR="39098" marT="0"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nSpc>
                          <a:spcPct val="107000"/>
                        </a:lnSpc>
                        <a:spcAft>
                          <a:spcPts val="0"/>
                        </a:spcAft>
                      </a:pPr>
                      <a:r>
                        <a:rPr lang="en-GB" sz="1200" b="1" dirty="0">
                          <a:effectLst/>
                          <a:latin typeface="Arial Narrow" panose="020B0606020202030204" pitchFamily="34" charset="0"/>
                        </a:rPr>
                        <a:t>No. of channels in the 54 and 118 GHz bands (conical scanning)</a:t>
                      </a:r>
                      <a:endParaRPr lang="it-IT"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200" b="1" dirty="0">
                          <a:effectLst/>
                          <a:latin typeface="Arial Narrow" panose="020B0606020202030204" pitchFamily="34" charset="0"/>
                        </a:rPr>
                        <a:t>2.0</a:t>
                      </a:r>
                      <a:endParaRPr lang="it-IT"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6FF66"/>
                    </a:solidFill>
                  </a:tcPr>
                </a:tc>
                <a:tc>
                  <a:txBody>
                    <a:bodyPr/>
                    <a:lstStyle/>
                    <a:p>
                      <a:pPr>
                        <a:lnSpc>
                          <a:spcPct val="107000"/>
                        </a:lnSpc>
                        <a:spcAft>
                          <a:spcPts val="0"/>
                        </a:spcAft>
                      </a:pPr>
                      <a:r>
                        <a:rPr lang="en-GB" sz="1200" b="1">
                          <a:effectLst/>
                          <a:latin typeface="Arial Narrow" panose="020B0606020202030204" pitchFamily="34" charset="0"/>
                        </a:rPr>
                        <a:t>No specific limitation</a:t>
                      </a:r>
                      <a:endParaRPr lang="it-IT" sz="1200" b="1">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88000">
                <a:tc>
                  <a:txBody>
                    <a:bodyPr/>
                    <a:lstStyle/>
                    <a:p>
                      <a:pPr>
                        <a:lnSpc>
                          <a:spcPct val="107000"/>
                        </a:lnSpc>
                        <a:spcAft>
                          <a:spcPts val="0"/>
                        </a:spcAft>
                      </a:pPr>
                      <a:r>
                        <a:rPr lang="en-GB" sz="1200" b="1" dirty="0">
                          <a:effectLst/>
                          <a:latin typeface="Arial" panose="020B0604020202020204" pitchFamily="34" charset="0"/>
                          <a:cs typeface="Arial" panose="020B0604020202020204" pitchFamily="34" charset="0"/>
                        </a:rPr>
                        <a:t> </a:t>
                      </a:r>
                      <a:endParaRPr lang="it-IT" sz="1200" b="1" dirty="0">
                        <a:effectLst/>
                        <a:latin typeface="Arial" panose="020B0604020202020204" pitchFamily="34" charset="0"/>
                        <a:ea typeface="Calibri" panose="020F0502020204030204" pitchFamily="34" charset="0"/>
                        <a:cs typeface="Arial" panose="020B0604020202020204" pitchFamily="34" charset="0"/>
                      </a:endParaRPr>
                    </a:p>
                  </a:txBody>
                  <a:tcPr marL="39098" marR="39098" marT="0"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nSpc>
                          <a:spcPct val="107000"/>
                        </a:lnSpc>
                        <a:spcAft>
                          <a:spcPts val="0"/>
                        </a:spcAft>
                      </a:pPr>
                      <a:r>
                        <a:rPr lang="en-GB" sz="1200" b="1" dirty="0">
                          <a:effectLst/>
                          <a:latin typeface="Arial Narrow" panose="020B0606020202030204" pitchFamily="34" charset="0"/>
                        </a:rPr>
                        <a:t>No. of channels in the 54 GHz band (cross-track scanning)</a:t>
                      </a:r>
                      <a:endParaRPr lang="it-IT"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200" b="1" dirty="0">
                          <a:effectLst/>
                          <a:latin typeface="Arial Narrow" panose="020B0606020202030204" pitchFamily="34" charset="0"/>
                        </a:rPr>
                        <a:t>1.4</a:t>
                      </a:r>
                      <a:endParaRPr lang="it-IT"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6CCFF"/>
                    </a:solidFill>
                  </a:tcPr>
                </a:tc>
                <a:tc>
                  <a:txBody>
                    <a:bodyPr/>
                    <a:lstStyle/>
                    <a:p>
                      <a:pPr>
                        <a:lnSpc>
                          <a:spcPct val="107000"/>
                        </a:lnSpc>
                        <a:spcAft>
                          <a:spcPts val="0"/>
                        </a:spcAft>
                      </a:pPr>
                      <a:r>
                        <a:rPr lang="en-GB" sz="1200" b="1">
                          <a:effectLst/>
                          <a:latin typeface="Arial Narrow" panose="020B0606020202030204" pitchFamily="34" charset="0"/>
                        </a:rPr>
                        <a:t>No specific limitation</a:t>
                      </a:r>
                      <a:endParaRPr lang="it-IT" sz="1200" b="1">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88000">
                <a:tc>
                  <a:txBody>
                    <a:bodyPr/>
                    <a:lstStyle/>
                    <a:p>
                      <a:pPr>
                        <a:lnSpc>
                          <a:spcPct val="107000"/>
                        </a:lnSpc>
                        <a:spcAft>
                          <a:spcPts val="0"/>
                        </a:spcAft>
                      </a:pPr>
                      <a:r>
                        <a:rPr lang="en-GB" sz="1200" b="1" dirty="0">
                          <a:effectLst/>
                          <a:latin typeface="Arial" panose="020B0604020202020204" pitchFamily="34" charset="0"/>
                          <a:cs typeface="Arial" panose="020B0604020202020204" pitchFamily="34" charset="0"/>
                        </a:rPr>
                        <a:t> </a:t>
                      </a:r>
                      <a:endParaRPr lang="it-IT" sz="1200" b="1" dirty="0">
                        <a:effectLst/>
                        <a:latin typeface="Arial" panose="020B0604020202020204" pitchFamily="34" charset="0"/>
                        <a:ea typeface="Calibri" panose="020F0502020204030204" pitchFamily="34" charset="0"/>
                        <a:cs typeface="Arial" panose="020B0604020202020204" pitchFamily="34" charset="0"/>
                      </a:endParaRPr>
                    </a:p>
                  </a:txBody>
                  <a:tcPr marL="39098" marR="39098" marT="0"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b="1" dirty="0">
                          <a:effectLst/>
                          <a:latin typeface="Arial Narrow" panose="020B0606020202030204" pitchFamily="34" charset="0"/>
                        </a:rPr>
                        <a:t>No. of channels in the 54 and 118 GHz bands (cross-track scanning)</a:t>
                      </a:r>
                      <a:endParaRPr lang="it-IT"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200" b="1" dirty="0">
                          <a:effectLst/>
                          <a:latin typeface="Arial Narrow" panose="020B0606020202030204" pitchFamily="34" charset="0"/>
                        </a:rPr>
                        <a:t>1.1</a:t>
                      </a:r>
                      <a:endParaRPr lang="it-IT"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66CCFF"/>
                    </a:solidFill>
                  </a:tcPr>
                </a:tc>
                <a:tc>
                  <a:txBody>
                    <a:bodyPr/>
                    <a:lstStyle/>
                    <a:p>
                      <a:pPr>
                        <a:lnSpc>
                          <a:spcPct val="107000"/>
                        </a:lnSpc>
                        <a:spcAft>
                          <a:spcPts val="0"/>
                        </a:spcAft>
                      </a:pPr>
                      <a:r>
                        <a:rPr lang="en-GB" sz="1200" b="1" dirty="0">
                          <a:effectLst/>
                          <a:latin typeface="Arial Narrow" panose="020B0606020202030204" pitchFamily="34" charset="0"/>
                        </a:rPr>
                        <a:t>No specific limitation</a:t>
                      </a:r>
                      <a:endParaRPr lang="it-IT"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288000">
                <a:tc>
                  <a:txBody>
                    <a:bodyPr/>
                    <a:lstStyle/>
                    <a:p>
                      <a:pPr>
                        <a:lnSpc>
                          <a:spcPct val="107000"/>
                        </a:lnSpc>
                        <a:spcAft>
                          <a:spcPts val="0"/>
                        </a:spcAft>
                      </a:pPr>
                      <a:r>
                        <a:rPr lang="en-GB" sz="1200" b="1" dirty="0">
                          <a:effectLst/>
                          <a:latin typeface="Arial" panose="020B0604020202020204" pitchFamily="34" charset="0"/>
                          <a:cs typeface="Arial" panose="020B0604020202020204" pitchFamily="34" charset="0"/>
                        </a:rPr>
                        <a:t>Limb </a:t>
                      </a:r>
                      <a:r>
                        <a:rPr lang="en-GB" sz="1200" b="1" dirty="0" smtClean="0">
                          <a:effectLst/>
                          <a:latin typeface="Arial" panose="020B0604020202020204" pitchFamily="34" charset="0"/>
                          <a:cs typeface="Arial" panose="020B0604020202020204" pitchFamily="34" charset="0"/>
                        </a:rPr>
                        <a:t>sounder</a:t>
                      </a:r>
                      <a:endParaRPr lang="it-IT" sz="1200" b="1" dirty="0">
                        <a:effectLst/>
                        <a:latin typeface="Arial" panose="020B0604020202020204" pitchFamily="34" charset="0"/>
                        <a:ea typeface="Calibri" panose="020F0502020204030204" pitchFamily="34" charset="0"/>
                        <a:cs typeface="Arial" panose="020B0604020202020204" pitchFamily="34" charset="0"/>
                      </a:endParaRPr>
                    </a:p>
                  </a:txBody>
                  <a:tcPr marL="39098" marR="39098" marT="0"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nSpc>
                          <a:spcPct val="107000"/>
                        </a:lnSpc>
                        <a:spcAft>
                          <a:spcPts val="0"/>
                        </a:spcAft>
                      </a:pPr>
                      <a:r>
                        <a:rPr lang="en-GB" sz="1200" b="1" dirty="0">
                          <a:effectLst/>
                          <a:latin typeface="Arial Narrow" panose="020B0606020202030204" pitchFamily="34" charset="0"/>
                        </a:rPr>
                        <a:t>Short-wave spectrometry in occultation </a:t>
                      </a:r>
                      <a:endParaRPr lang="it-IT"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200" b="1" dirty="0">
                          <a:effectLst/>
                          <a:latin typeface="Arial Narrow" panose="020B0606020202030204" pitchFamily="34" charset="0"/>
                        </a:rPr>
                        <a:t>5.1</a:t>
                      </a:r>
                      <a:endParaRPr lang="it-IT"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6600"/>
                    </a:solidFill>
                  </a:tcPr>
                </a:tc>
                <a:tc>
                  <a:txBody>
                    <a:bodyPr/>
                    <a:lstStyle/>
                    <a:p>
                      <a:pPr>
                        <a:lnSpc>
                          <a:spcPct val="107000"/>
                        </a:lnSpc>
                        <a:spcAft>
                          <a:spcPts val="0"/>
                        </a:spcAft>
                      </a:pPr>
                      <a:r>
                        <a:rPr lang="en-GB" sz="1200" b="1">
                          <a:effectLst/>
                          <a:latin typeface="Arial Narrow" panose="020B0606020202030204" pitchFamily="34" charset="0"/>
                        </a:rPr>
                        <a:t>Daylight, high atmosphere only</a:t>
                      </a:r>
                      <a:endParaRPr lang="it-IT" sz="1200" b="1">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88000">
                <a:tc>
                  <a:txBody>
                    <a:bodyPr/>
                    <a:lstStyle/>
                    <a:p>
                      <a:pPr>
                        <a:lnSpc>
                          <a:spcPct val="107000"/>
                        </a:lnSpc>
                        <a:spcAft>
                          <a:spcPts val="0"/>
                        </a:spcAft>
                      </a:pPr>
                      <a:r>
                        <a:rPr lang="en-GB" sz="1200" b="1" dirty="0">
                          <a:effectLst/>
                          <a:latin typeface="Arial" panose="020B0604020202020204" pitchFamily="34" charset="0"/>
                          <a:cs typeface="Arial" panose="020B0604020202020204" pitchFamily="34" charset="0"/>
                        </a:rPr>
                        <a:t> </a:t>
                      </a:r>
                      <a:endParaRPr lang="it-IT" sz="1200" b="1" dirty="0">
                        <a:effectLst/>
                        <a:latin typeface="Arial" panose="020B0604020202020204" pitchFamily="34" charset="0"/>
                        <a:ea typeface="Calibri" panose="020F0502020204030204" pitchFamily="34" charset="0"/>
                        <a:cs typeface="Arial" panose="020B0604020202020204" pitchFamily="34" charset="0"/>
                      </a:endParaRPr>
                    </a:p>
                  </a:txBody>
                  <a:tcPr marL="39098" marR="39098" marT="0"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nSpc>
                          <a:spcPct val="107000"/>
                        </a:lnSpc>
                        <a:spcAft>
                          <a:spcPts val="0"/>
                        </a:spcAft>
                      </a:pPr>
                      <a:r>
                        <a:rPr lang="en-GB" sz="1200" b="1" dirty="0">
                          <a:effectLst/>
                          <a:latin typeface="Arial Narrow" panose="020B0606020202030204" pitchFamily="34" charset="0"/>
                        </a:rPr>
                        <a:t>Short-wave spectrometry by mechanical/electronic scanning</a:t>
                      </a:r>
                      <a:endParaRPr lang="it-IT"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200" b="1" dirty="0">
                          <a:effectLst/>
                          <a:latin typeface="Arial Narrow" panose="020B0606020202030204" pitchFamily="34" charset="0"/>
                        </a:rPr>
                        <a:t>5.0</a:t>
                      </a:r>
                      <a:endParaRPr lang="it-IT"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6600"/>
                    </a:solidFill>
                  </a:tcPr>
                </a:tc>
                <a:tc>
                  <a:txBody>
                    <a:bodyPr/>
                    <a:lstStyle/>
                    <a:p>
                      <a:pPr>
                        <a:lnSpc>
                          <a:spcPct val="107000"/>
                        </a:lnSpc>
                        <a:spcAft>
                          <a:spcPts val="0"/>
                        </a:spcAft>
                      </a:pPr>
                      <a:r>
                        <a:rPr lang="en-GB" sz="1200" b="1">
                          <a:effectLst/>
                          <a:latin typeface="Arial Narrow" panose="020B0606020202030204" pitchFamily="34" charset="0"/>
                        </a:rPr>
                        <a:t>Daylight, high atmosphere only</a:t>
                      </a:r>
                      <a:endParaRPr lang="it-IT" sz="1200" b="1">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88000">
                <a:tc>
                  <a:txBody>
                    <a:bodyPr/>
                    <a:lstStyle/>
                    <a:p>
                      <a:pPr>
                        <a:lnSpc>
                          <a:spcPct val="107000"/>
                        </a:lnSpc>
                        <a:spcAft>
                          <a:spcPts val="0"/>
                        </a:spcAft>
                      </a:pPr>
                      <a:r>
                        <a:rPr lang="en-GB" sz="1200" b="1" dirty="0">
                          <a:effectLst/>
                          <a:latin typeface="Arial" panose="020B0604020202020204" pitchFamily="34" charset="0"/>
                          <a:cs typeface="Arial" panose="020B0604020202020204" pitchFamily="34" charset="0"/>
                        </a:rPr>
                        <a:t> </a:t>
                      </a:r>
                      <a:endParaRPr lang="it-IT" sz="1200" b="1" dirty="0">
                        <a:effectLst/>
                        <a:latin typeface="Arial" panose="020B0604020202020204" pitchFamily="34" charset="0"/>
                        <a:ea typeface="Calibri" panose="020F0502020204030204" pitchFamily="34" charset="0"/>
                        <a:cs typeface="Arial" panose="020B0604020202020204" pitchFamily="34" charset="0"/>
                      </a:endParaRPr>
                    </a:p>
                  </a:txBody>
                  <a:tcPr marL="39098" marR="39098" marT="0"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nSpc>
                          <a:spcPct val="107000"/>
                        </a:lnSpc>
                        <a:spcAft>
                          <a:spcPts val="0"/>
                        </a:spcAft>
                      </a:pPr>
                      <a:r>
                        <a:rPr lang="en-GB" sz="1200" b="1" dirty="0">
                          <a:effectLst/>
                          <a:latin typeface="Arial Narrow" panose="020B0606020202030204" pitchFamily="34" charset="0"/>
                        </a:rPr>
                        <a:t>IR spectrometry</a:t>
                      </a:r>
                      <a:endParaRPr lang="it-IT"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200" b="1" dirty="0">
                          <a:effectLst/>
                          <a:latin typeface="Arial Narrow" panose="020B0606020202030204" pitchFamily="34" charset="0"/>
                        </a:rPr>
                        <a:t>4.1</a:t>
                      </a:r>
                      <a:endParaRPr lang="it-IT"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nSpc>
                          <a:spcPct val="107000"/>
                        </a:lnSpc>
                        <a:spcAft>
                          <a:spcPts val="0"/>
                        </a:spcAft>
                      </a:pPr>
                      <a:r>
                        <a:rPr lang="en-GB" sz="1200" b="1">
                          <a:effectLst/>
                          <a:latin typeface="Arial Narrow" panose="020B0606020202030204" pitchFamily="34" charset="0"/>
                        </a:rPr>
                        <a:t>High atmosphere only</a:t>
                      </a:r>
                      <a:endParaRPr lang="it-IT" sz="1200" b="1">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88000">
                <a:tc>
                  <a:txBody>
                    <a:bodyPr/>
                    <a:lstStyle/>
                    <a:p>
                      <a:pPr>
                        <a:lnSpc>
                          <a:spcPct val="107000"/>
                        </a:lnSpc>
                        <a:spcAft>
                          <a:spcPts val="0"/>
                        </a:spcAft>
                      </a:pPr>
                      <a:r>
                        <a:rPr lang="en-GB" sz="1200" b="1" dirty="0">
                          <a:effectLst/>
                          <a:latin typeface="Arial" panose="020B0604020202020204" pitchFamily="34" charset="0"/>
                          <a:cs typeface="Arial" panose="020B0604020202020204" pitchFamily="34" charset="0"/>
                        </a:rPr>
                        <a:t> </a:t>
                      </a:r>
                      <a:endParaRPr lang="it-IT" sz="1200" b="1" dirty="0">
                        <a:effectLst/>
                        <a:latin typeface="Arial" panose="020B0604020202020204" pitchFamily="34" charset="0"/>
                        <a:ea typeface="Calibri" panose="020F0502020204030204" pitchFamily="34" charset="0"/>
                        <a:cs typeface="Arial" panose="020B0604020202020204" pitchFamily="34" charset="0"/>
                      </a:endParaRPr>
                    </a:p>
                  </a:txBody>
                  <a:tcPr marL="39098" marR="39098" marT="0"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b="1" dirty="0">
                          <a:effectLst/>
                          <a:latin typeface="Arial Narrow" panose="020B0606020202030204" pitchFamily="34" charset="0"/>
                        </a:rPr>
                        <a:t>Millimetre-submillimetre wave spectrometry</a:t>
                      </a:r>
                      <a:endParaRPr lang="it-IT"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200" b="1" dirty="0">
                          <a:effectLst/>
                          <a:latin typeface="Arial Narrow" panose="020B0606020202030204" pitchFamily="34" charset="0"/>
                        </a:rPr>
                        <a:t>4.0</a:t>
                      </a:r>
                      <a:endParaRPr lang="it-IT"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a:txBody>
                    <a:bodyPr/>
                    <a:lstStyle/>
                    <a:p>
                      <a:pPr>
                        <a:lnSpc>
                          <a:spcPct val="107000"/>
                        </a:lnSpc>
                        <a:spcAft>
                          <a:spcPts val="0"/>
                        </a:spcAft>
                      </a:pPr>
                      <a:r>
                        <a:rPr lang="en-GB" sz="1200" b="1" dirty="0">
                          <a:effectLst/>
                          <a:latin typeface="Arial Narrow" panose="020B0606020202030204" pitchFamily="34" charset="0"/>
                        </a:rPr>
                        <a:t>High atmosphere only</a:t>
                      </a:r>
                      <a:endParaRPr lang="it-IT"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288000">
                <a:tc>
                  <a:txBody>
                    <a:bodyPr/>
                    <a:lstStyle/>
                    <a:p>
                      <a:pPr>
                        <a:lnSpc>
                          <a:spcPct val="107000"/>
                        </a:lnSpc>
                        <a:spcAft>
                          <a:spcPts val="0"/>
                        </a:spcAft>
                      </a:pPr>
                      <a:r>
                        <a:rPr lang="en-GB" sz="1200" b="1" dirty="0" err="1" smtClean="0">
                          <a:effectLst/>
                          <a:latin typeface="Arial" panose="020B0604020202020204" pitchFamily="34" charset="0"/>
                          <a:cs typeface="Arial" panose="020B0604020202020204" pitchFamily="34" charset="0"/>
                        </a:rPr>
                        <a:t>R.O</a:t>
                      </a:r>
                      <a:r>
                        <a:rPr lang="en-GB" sz="1200" b="1" dirty="0" smtClean="0">
                          <a:effectLst/>
                          <a:latin typeface="Arial" panose="020B0604020202020204" pitchFamily="34" charset="0"/>
                          <a:cs typeface="Arial" panose="020B0604020202020204" pitchFamily="34" charset="0"/>
                        </a:rPr>
                        <a:t>.</a:t>
                      </a:r>
                      <a:r>
                        <a:rPr lang="en-GB" sz="1200" b="1" baseline="0" dirty="0" smtClean="0">
                          <a:effectLst/>
                          <a:latin typeface="Arial" panose="020B0604020202020204" pitchFamily="34" charset="0"/>
                          <a:cs typeface="Arial" panose="020B0604020202020204" pitchFamily="34" charset="0"/>
                        </a:rPr>
                        <a:t> sounder</a:t>
                      </a:r>
                      <a:endParaRPr lang="it-IT" sz="1200" b="1" dirty="0">
                        <a:effectLst/>
                        <a:latin typeface="Arial" panose="020B0604020202020204" pitchFamily="34" charset="0"/>
                        <a:ea typeface="Calibri" panose="020F0502020204030204" pitchFamily="34" charset="0"/>
                        <a:cs typeface="Arial" panose="020B0604020202020204" pitchFamily="34" charset="0"/>
                      </a:endParaRPr>
                    </a:p>
                  </a:txBody>
                  <a:tcPr marL="39098" marR="39098" marT="0"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nSpc>
                          <a:spcPct val="107000"/>
                        </a:lnSpc>
                        <a:spcAft>
                          <a:spcPts val="0"/>
                        </a:spcAft>
                      </a:pPr>
                      <a:r>
                        <a:rPr lang="en-GB" sz="1200" b="1" dirty="0">
                          <a:effectLst/>
                          <a:latin typeface="Arial Narrow" panose="020B0606020202030204" pitchFamily="34" charset="0"/>
                        </a:rPr>
                        <a:t>No. of soundings / day (single satellite)</a:t>
                      </a:r>
                      <a:endParaRPr lang="it-IT"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200" b="1" dirty="0">
                          <a:effectLst/>
                          <a:latin typeface="Arial Narrow" panose="020B0606020202030204" pitchFamily="34" charset="0"/>
                        </a:rPr>
                        <a:t>3.2</a:t>
                      </a:r>
                      <a:endParaRPr lang="it-IT"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tc>
                  <a:txBody>
                    <a:bodyPr/>
                    <a:lstStyle/>
                    <a:p>
                      <a:pPr>
                        <a:lnSpc>
                          <a:spcPct val="107000"/>
                        </a:lnSpc>
                        <a:spcAft>
                          <a:spcPts val="0"/>
                        </a:spcAft>
                      </a:pPr>
                      <a:r>
                        <a:rPr lang="en-GB" sz="1200" b="1" dirty="0">
                          <a:effectLst/>
                          <a:latin typeface="Arial Narrow" panose="020B0606020202030204" pitchFamily="34" charset="0"/>
                        </a:rPr>
                        <a:t>Inaccurate in low troposphere</a:t>
                      </a:r>
                      <a:endParaRPr lang="it-IT"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81540">
                <a:tc>
                  <a:txBody>
                    <a:bodyPr/>
                    <a:lstStyle/>
                    <a:p>
                      <a:pPr>
                        <a:lnSpc>
                          <a:spcPct val="107000"/>
                        </a:lnSpc>
                        <a:spcAft>
                          <a:spcPts val="0"/>
                        </a:spcAft>
                      </a:pPr>
                      <a:r>
                        <a:rPr lang="en-GB" sz="1200" b="1" dirty="0">
                          <a:effectLst/>
                          <a:latin typeface="Arial" panose="020B0604020202020204" pitchFamily="34" charset="0"/>
                          <a:cs typeface="Arial" panose="020B0604020202020204" pitchFamily="34" charset="0"/>
                        </a:rPr>
                        <a:t> </a:t>
                      </a:r>
                      <a:endParaRPr lang="it-IT" sz="1200" b="1" dirty="0">
                        <a:effectLst/>
                        <a:latin typeface="Arial" panose="020B0604020202020204" pitchFamily="34" charset="0"/>
                        <a:ea typeface="Calibri" panose="020F0502020204030204" pitchFamily="34" charset="0"/>
                        <a:cs typeface="Arial" panose="020B0604020202020204" pitchFamily="34" charset="0"/>
                      </a:endParaRPr>
                    </a:p>
                  </a:txBody>
                  <a:tcPr marL="39098" marR="39098" marT="0"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b="1" dirty="0">
                          <a:effectLst/>
                          <a:latin typeface="Arial Narrow" panose="020B0606020202030204" pitchFamily="34" charset="0"/>
                        </a:rPr>
                        <a:t>No. of soundings / day (satellite cluster)</a:t>
                      </a:r>
                      <a:endParaRPr lang="it-IT"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200" b="1" dirty="0">
                          <a:effectLst/>
                          <a:latin typeface="Arial Narrow" panose="020B0606020202030204" pitchFamily="34" charset="0"/>
                        </a:rPr>
                        <a:t>1.2</a:t>
                      </a:r>
                      <a:endParaRPr lang="it-IT"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66CCFF"/>
                    </a:solidFill>
                  </a:tcPr>
                </a:tc>
                <a:tc>
                  <a:txBody>
                    <a:bodyPr/>
                    <a:lstStyle/>
                    <a:p>
                      <a:pPr>
                        <a:lnSpc>
                          <a:spcPct val="107000"/>
                        </a:lnSpc>
                        <a:spcAft>
                          <a:spcPts val="0"/>
                        </a:spcAft>
                      </a:pPr>
                      <a:r>
                        <a:rPr lang="en-GB" sz="1200" b="1" dirty="0">
                          <a:effectLst/>
                          <a:latin typeface="Arial Narrow" panose="020B0606020202030204" pitchFamily="34" charset="0"/>
                        </a:rPr>
                        <a:t>Inaccurate in low troposphere</a:t>
                      </a:r>
                      <a:endParaRPr lang="it-IT"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sp>
        <p:nvSpPr>
          <p:cNvPr id="6" name="CasellaDiTesto 5"/>
          <p:cNvSpPr txBox="1"/>
          <p:nvPr/>
        </p:nvSpPr>
        <p:spPr>
          <a:xfrm>
            <a:off x="324679" y="59635"/>
            <a:ext cx="8547651" cy="830997"/>
          </a:xfrm>
          <a:prstGeom prst="rect">
            <a:avLst/>
          </a:prstGeom>
          <a:noFill/>
        </p:spPr>
        <p:txBody>
          <a:bodyPr wrap="square" rtlCol="0">
            <a:spAutoFit/>
          </a:bodyPr>
          <a:lstStyle/>
          <a:p>
            <a:pPr algn="ctr"/>
            <a:r>
              <a:rPr lang="it-IT" sz="2400" b="1" dirty="0" smtClean="0">
                <a:latin typeface="Arial" panose="020B0604020202020204" pitchFamily="34" charset="0"/>
                <a:cs typeface="Arial" panose="020B0604020202020204" pitchFamily="34" charset="0"/>
              </a:rPr>
              <a:t>Example of Rules </a:t>
            </a:r>
            <a:r>
              <a:rPr lang="it-IT" sz="2000" b="1" dirty="0" smtClean="0">
                <a:latin typeface="Arial" panose="020B0604020202020204" pitchFamily="34" charset="0"/>
                <a:cs typeface="Arial" panose="020B0604020202020204" pitchFamily="34" charset="0"/>
              </a:rPr>
              <a:t>(rating value is «subjective»)</a:t>
            </a:r>
          </a:p>
          <a:p>
            <a:endParaRPr lang="it-IT" sz="600" b="1" dirty="0" smtClean="0">
              <a:latin typeface="Arial" panose="020B0604020202020204" pitchFamily="34" charset="0"/>
              <a:cs typeface="Arial" panose="020B0604020202020204" pitchFamily="34" charset="0"/>
            </a:endParaRPr>
          </a:p>
          <a:p>
            <a:r>
              <a:rPr lang="it-IT" b="1" dirty="0" err="1" smtClean="0">
                <a:latin typeface="Arial" panose="020B0604020202020204" pitchFamily="34" charset="0"/>
                <a:cs typeface="Arial" panose="020B0604020202020204" pitchFamily="34" charset="0"/>
              </a:rPr>
              <a:t>Variable</a:t>
            </a:r>
            <a:r>
              <a:rPr lang="it-IT" b="1" dirty="0" smtClean="0">
                <a:latin typeface="Arial" panose="020B0604020202020204" pitchFamily="34" charset="0"/>
                <a:cs typeface="Arial" panose="020B0604020202020204" pitchFamily="34" charset="0"/>
              </a:rPr>
              <a:t>: </a:t>
            </a:r>
            <a:r>
              <a:rPr lang="it-IT" b="1" dirty="0" err="1" smtClean="0">
                <a:latin typeface="Arial" panose="020B0604020202020204" pitchFamily="34" charset="0"/>
                <a:cs typeface="Arial" panose="020B0604020202020204" pitchFamily="34" charset="0"/>
              </a:rPr>
              <a:t>Atmospheric</a:t>
            </a:r>
            <a:r>
              <a:rPr lang="it-IT" b="1" dirty="0" smtClean="0">
                <a:latin typeface="Arial" panose="020B0604020202020204" pitchFamily="34" charset="0"/>
                <a:cs typeface="Arial" panose="020B0604020202020204" pitchFamily="34" charset="0"/>
              </a:rPr>
              <a:t> temperature</a:t>
            </a:r>
            <a:endParaRPr lang="it-IT"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697791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301417467"/>
              </p:ext>
            </p:extLst>
          </p:nvPr>
        </p:nvGraphicFramePr>
        <p:xfrm>
          <a:off x="296088" y="1144422"/>
          <a:ext cx="8656322" cy="4842683"/>
        </p:xfrm>
        <a:graphic>
          <a:graphicData uri="http://schemas.openxmlformats.org/drawingml/2006/table">
            <a:tbl>
              <a:tblPr firstRow="1" bandRow="1">
                <a:tableStyleId>{5C22544A-7EE6-4342-B048-85BDC9FD1C3A}</a:tableStyleId>
              </a:tblPr>
              <a:tblGrid>
                <a:gridCol w="5242563"/>
                <a:gridCol w="3413759"/>
              </a:tblGrid>
              <a:tr h="304838">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800" b="1" kern="1200" dirty="0" smtClean="0">
                          <a:solidFill>
                            <a:schemeClr val="lt1"/>
                          </a:solidFill>
                          <a:effectLst/>
                          <a:latin typeface="+mn-lt"/>
                          <a:ea typeface="+mn-ea"/>
                          <a:cs typeface="+mn-cs"/>
                        </a:rPr>
                        <a:t>Requests</a:t>
                      </a:r>
                      <a:endParaRPr lang="en-US" dirty="0" smtClean="0"/>
                    </a:p>
                  </a:txBody>
                  <a:tcPr>
                    <a:solidFill>
                      <a:schemeClr val="accent2"/>
                    </a:solidFill>
                  </a:tcPr>
                </a:tc>
                <a:tc>
                  <a:txBody>
                    <a:bodyPr/>
                    <a:lstStyle/>
                    <a:p>
                      <a:pPr algn="ctr"/>
                      <a:r>
                        <a:rPr lang="en-US" dirty="0" smtClean="0"/>
                        <a:t>Accepted Proposal</a:t>
                      </a:r>
                      <a:endParaRPr lang="en-US" dirty="0"/>
                    </a:p>
                  </a:txBody>
                  <a:tcPr>
                    <a:solidFill>
                      <a:schemeClr val="accent2"/>
                    </a:solidFill>
                  </a:tcPr>
                </a:tc>
              </a:tr>
              <a:tr h="219092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kern="1200" dirty="0" smtClean="0">
                          <a:solidFill>
                            <a:schemeClr val="dk1"/>
                          </a:solidFill>
                          <a:effectLst/>
                          <a:latin typeface="+mn-lt"/>
                          <a:ea typeface="+mn-ea"/>
                          <a:cs typeface="+mn-cs"/>
                        </a:rPr>
                        <a:t>Operational limitation is marked as "</a:t>
                      </a:r>
                      <a:r>
                        <a:rPr lang="en-GB" sz="1600" b="1" kern="1200" dirty="0" smtClean="0">
                          <a:solidFill>
                            <a:schemeClr val="dk1"/>
                          </a:solidFill>
                          <a:effectLst/>
                          <a:latin typeface="+mn-lt"/>
                          <a:ea typeface="+mn-ea"/>
                          <a:cs typeface="+mn-cs"/>
                        </a:rPr>
                        <a:t>Polar Regions only</a:t>
                      </a:r>
                      <a:r>
                        <a:rPr lang="en-GB" sz="1600" kern="1200" dirty="0" smtClean="0">
                          <a:solidFill>
                            <a:schemeClr val="dk1"/>
                          </a:solidFill>
                          <a:effectLst/>
                          <a:latin typeface="+mn-lt"/>
                          <a:ea typeface="+mn-ea"/>
                          <a:cs typeface="+mn-cs"/>
                        </a:rPr>
                        <a:t>" for MODIS, VIIRS, </a:t>
                      </a:r>
                      <a:r>
                        <a:rPr lang="en-GB" sz="1600" kern="1200" dirty="0" err="1" smtClean="0">
                          <a:solidFill>
                            <a:schemeClr val="dk1"/>
                          </a:solidFill>
                          <a:effectLst/>
                          <a:latin typeface="+mn-lt"/>
                          <a:ea typeface="+mn-ea"/>
                          <a:cs typeface="+mn-cs"/>
                        </a:rPr>
                        <a:t>MetImage</a:t>
                      </a:r>
                      <a:r>
                        <a:rPr lang="en-GB" sz="1600" kern="1200" dirty="0" smtClean="0">
                          <a:solidFill>
                            <a:schemeClr val="dk1"/>
                          </a:solidFill>
                          <a:effectLst/>
                          <a:latin typeface="+mn-lt"/>
                          <a:ea typeface="+mn-ea"/>
                          <a:cs typeface="+mn-cs"/>
                        </a:rPr>
                        <a:t>, and AVHRR. AMVs using these data are extracted up to 50 </a:t>
                      </a:r>
                      <a:r>
                        <a:rPr lang="en-GB" sz="1600" kern="1200" dirty="0" err="1" smtClean="0">
                          <a:solidFill>
                            <a:schemeClr val="dk1"/>
                          </a:solidFill>
                          <a:effectLst/>
                          <a:latin typeface="+mn-lt"/>
                          <a:ea typeface="+mn-ea"/>
                          <a:cs typeface="+mn-cs"/>
                        </a:rPr>
                        <a:t>deg</a:t>
                      </a:r>
                      <a:r>
                        <a:rPr lang="en-GB" sz="1600" kern="1200" dirty="0" smtClean="0">
                          <a:solidFill>
                            <a:schemeClr val="dk1"/>
                          </a:solidFill>
                          <a:effectLst/>
                          <a:latin typeface="+mn-lt"/>
                          <a:ea typeface="+mn-ea"/>
                          <a:cs typeface="+mn-cs"/>
                        </a:rPr>
                        <a:t> latitude (single mode AVHRR and Leo-Geo) and have a global coverage for dual </a:t>
                      </a:r>
                      <a:r>
                        <a:rPr lang="en-GB" sz="1600" kern="1200" dirty="0" err="1" smtClean="0">
                          <a:solidFill>
                            <a:schemeClr val="dk1"/>
                          </a:solidFill>
                          <a:effectLst/>
                          <a:latin typeface="+mn-lt"/>
                          <a:ea typeface="+mn-ea"/>
                          <a:cs typeface="+mn-cs"/>
                        </a:rPr>
                        <a:t>Metop</a:t>
                      </a:r>
                      <a:r>
                        <a:rPr lang="en-GB" sz="1600" kern="1200" dirty="0" smtClean="0">
                          <a:solidFill>
                            <a:schemeClr val="dk1"/>
                          </a:solidFill>
                          <a:effectLst/>
                          <a:latin typeface="+mn-lt"/>
                          <a:ea typeface="+mn-ea"/>
                          <a:cs typeface="+mn-cs"/>
                        </a:rPr>
                        <a:t> AVHRR operations. It is proposed to replace the operational limitation "Polar Regions only" by "High latitudes" and to precise that the coverage is global for Dual operations for AVHRR and </a:t>
                      </a:r>
                      <a:r>
                        <a:rPr lang="en-GB" sz="1600" kern="1200" dirty="0" err="1" smtClean="0">
                          <a:solidFill>
                            <a:schemeClr val="dk1"/>
                          </a:solidFill>
                          <a:effectLst/>
                          <a:latin typeface="+mn-lt"/>
                          <a:ea typeface="+mn-ea"/>
                          <a:cs typeface="+mn-cs"/>
                        </a:rPr>
                        <a:t>METImage</a:t>
                      </a:r>
                      <a:r>
                        <a:rPr lang="en-GB" sz="1600" kern="1200" dirty="0" smtClean="0">
                          <a:solidFill>
                            <a:schemeClr val="tx1"/>
                          </a:solidFill>
                          <a:effectLst/>
                          <a:latin typeface="+mn-lt"/>
                          <a:ea typeface="+mn-ea"/>
                          <a:cs typeface="+mn-cs"/>
                        </a:rPr>
                        <a:t>.</a:t>
                      </a:r>
                    </a:p>
                    <a:p>
                      <a:endParaRPr lang="en-GB" sz="1600" kern="1200" dirty="0" smtClean="0">
                        <a:solidFill>
                          <a:schemeClr val="dk1"/>
                        </a:solidFill>
                        <a:effectLst/>
                        <a:latin typeface="+mn-lt"/>
                        <a:ea typeface="Verdana" panose="020B0604030504040204" pitchFamily="34" charset="0"/>
                        <a:cs typeface="Verdana" panose="020B0604030504040204" pitchFamily="34" charset="0"/>
                      </a:endParaRPr>
                    </a:p>
                  </a:txBody>
                  <a:tcPr/>
                </a:tc>
                <a:tc>
                  <a:txBody>
                    <a:bodyPr/>
                    <a:lstStyle/>
                    <a:p>
                      <a:r>
                        <a:rPr lang="en-GB" sz="1600" kern="1200" dirty="0" smtClean="0">
                          <a:solidFill>
                            <a:schemeClr val="dk1"/>
                          </a:solidFill>
                          <a:effectLst/>
                          <a:latin typeface="+mn-lt"/>
                          <a:ea typeface="+mn-ea"/>
                          <a:cs typeface="+mn-cs"/>
                        </a:rPr>
                        <a:t>“</a:t>
                      </a:r>
                      <a:r>
                        <a:rPr lang="en-GB" sz="1600" b="1" kern="1200" dirty="0" smtClean="0">
                          <a:solidFill>
                            <a:schemeClr val="dk1"/>
                          </a:solidFill>
                          <a:effectLst/>
                          <a:latin typeface="+mn-lt"/>
                          <a:ea typeface="+mn-ea"/>
                          <a:cs typeface="+mn-cs"/>
                        </a:rPr>
                        <a:t>Polar regions only</a:t>
                      </a:r>
                      <a:r>
                        <a:rPr lang="en-GB" sz="1600" kern="1200" dirty="0" smtClean="0">
                          <a:solidFill>
                            <a:schemeClr val="dk1"/>
                          </a:solidFill>
                          <a:effectLst/>
                          <a:latin typeface="+mn-lt"/>
                          <a:ea typeface="+mn-ea"/>
                          <a:cs typeface="+mn-cs"/>
                        </a:rPr>
                        <a:t>” is now re-worded as “</a:t>
                      </a:r>
                      <a:r>
                        <a:rPr lang="en-GB" sz="1600" b="1" kern="1200" dirty="0" smtClean="0">
                          <a:solidFill>
                            <a:schemeClr val="dk1"/>
                          </a:solidFill>
                          <a:effectLst/>
                          <a:latin typeface="+mn-lt"/>
                          <a:ea typeface="+mn-ea"/>
                          <a:cs typeface="+mn-cs"/>
                        </a:rPr>
                        <a:t>Limited to high latitudes</a:t>
                      </a:r>
                      <a:r>
                        <a:rPr lang="en-GB" sz="1600" kern="1200" dirty="0" smtClean="0">
                          <a:solidFill>
                            <a:schemeClr val="dk1"/>
                          </a:solidFill>
                          <a:effectLst/>
                          <a:latin typeface="+mn-lt"/>
                          <a:ea typeface="+mn-ea"/>
                          <a:cs typeface="+mn-cs"/>
                        </a:rPr>
                        <a:t>”.</a:t>
                      </a:r>
                      <a:endParaRPr lang="en-US" sz="1600" dirty="0"/>
                    </a:p>
                  </a:txBody>
                  <a:tcPr/>
                </a:tc>
              </a:tr>
              <a:tr h="2190923">
                <a:tc>
                  <a:txBody>
                    <a:bodyPr/>
                    <a:lstStyle/>
                    <a:p>
                      <a:r>
                        <a:rPr lang="en-GB" sz="1800" kern="1200" dirty="0" smtClean="0">
                          <a:solidFill>
                            <a:schemeClr val="dk1"/>
                          </a:solidFill>
                          <a:effectLst/>
                          <a:latin typeface="+mn-lt"/>
                          <a:ea typeface="+mn-ea"/>
                          <a:cs typeface="+mn-cs"/>
                        </a:rPr>
                        <a:t>3D winds are presently produced in a demonstration mode at CIMSS from AIRS instrument. It is proposed to add AIRS in the list and to set the relevance to “marginal” or “fair”.</a:t>
                      </a:r>
                      <a:endParaRPr lang="en-GB" sz="1600" kern="1200" dirty="0" smtClean="0">
                        <a:solidFill>
                          <a:schemeClr val="dk1"/>
                        </a:solidFill>
                        <a:effectLst/>
                        <a:latin typeface="+mn-lt"/>
                        <a:ea typeface="Verdana" panose="020B0604030504040204" pitchFamily="34" charset="0"/>
                        <a:cs typeface="Verdana" panose="020B0604030504040204" pitchFamily="34" charset="0"/>
                      </a:endParaRPr>
                    </a:p>
                  </a:txBody>
                  <a:tcPr/>
                </a:tc>
                <a:tc>
                  <a:txBody>
                    <a:bodyPr/>
                    <a:lstStyle/>
                    <a:p>
                      <a:r>
                        <a:rPr lang="en-GB" sz="1600" kern="1200" dirty="0" smtClean="0">
                          <a:solidFill>
                            <a:schemeClr val="dk1"/>
                          </a:solidFill>
                          <a:effectLst/>
                          <a:latin typeface="+mn-lt"/>
                          <a:ea typeface="+mn-ea"/>
                          <a:cs typeface="+mn-cs"/>
                        </a:rPr>
                        <a:t>The addition of variable “Wind (horizontal)” in the capability of hyperspectral sounders in LEO was implemented and reviewed by IWWG</a:t>
                      </a:r>
                      <a:r>
                        <a:rPr lang="en-GB" sz="1600" kern="1200" baseline="0" dirty="0" smtClean="0">
                          <a:solidFill>
                            <a:schemeClr val="dk1"/>
                          </a:solidFill>
                          <a:effectLst/>
                          <a:latin typeface="+mn-lt"/>
                          <a:ea typeface="+mn-ea"/>
                          <a:cs typeface="+mn-cs"/>
                        </a:rPr>
                        <a:t>.</a:t>
                      </a:r>
                      <a:endParaRPr lang="en-US" sz="1600" dirty="0"/>
                    </a:p>
                  </a:txBody>
                  <a:tcPr/>
                </a:tc>
              </a:tr>
            </a:tbl>
          </a:graphicData>
        </a:graphic>
      </p:graphicFrame>
      <p:sp>
        <p:nvSpPr>
          <p:cNvPr id="8" name="Title 1"/>
          <p:cNvSpPr>
            <a:spLocks noGrp="1"/>
          </p:cNvSpPr>
          <p:nvPr>
            <p:ph type="title"/>
          </p:nvPr>
        </p:nvSpPr>
        <p:spPr>
          <a:xfrm>
            <a:off x="457200" y="17415"/>
            <a:ext cx="8229600" cy="984070"/>
          </a:xfrm>
        </p:spPr>
        <p:txBody>
          <a:bodyPr>
            <a:normAutofit/>
          </a:bodyPr>
          <a:lstStyle/>
          <a:p>
            <a:r>
              <a:rPr lang="en-GB" sz="1600" b="1" dirty="0" smtClean="0"/>
              <a:t>Requests </a:t>
            </a:r>
            <a:r>
              <a:rPr lang="en-US" sz="1600" b="1" dirty="0"/>
              <a:t>from IWWG </a:t>
            </a:r>
            <a:r>
              <a:rPr lang="en-GB" sz="1600" b="1" dirty="0" smtClean="0"/>
              <a:t>for “AMVs </a:t>
            </a:r>
            <a:r>
              <a:rPr lang="en-GB" sz="1600" b="1" dirty="0"/>
              <a:t>(Horizontal) Capabilities”</a:t>
            </a:r>
            <a:r>
              <a:rPr lang="en-US" sz="1600" b="1" dirty="0"/>
              <a:t> in </a:t>
            </a:r>
            <a:r>
              <a:rPr lang="en-US" sz="1600" b="1" dirty="0" smtClean="0"/>
              <a:t>OSCAR/Space</a:t>
            </a:r>
            <a:br>
              <a:rPr lang="en-US" sz="1600" b="1" dirty="0" smtClean="0"/>
            </a:br>
            <a:r>
              <a:rPr lang="en-GB" sz="1600" b="1" u="sng" dirty="0"/>
              <a:t>Gap </a:t>
            </a:r>
            <a:r>
              <a:rPr lang="en-GB" sz="1600" b="1" u="sng" dirty="0" smtClean="0"/>
              <a:t>Analyses </a:t>
            </a:r>
            <a:r>
              <a:rPr lang="en-GB" sz="1600" b="1" u="sng" dirty="0"/>
              <a:t>by </a:t>
            </a:r>
            <a:r>
              <a:rPr lang="en-GB" sz="1600" b="1" u="sng" dirty="0" smtClean="0"/>
              <a:t>Variable (2/2)</a:t>
            </a:r>
            <a:br>
              <a:rPr lang="en-GB" sz="1600" b="1" u="sng" dirty="0" smtClean="0"/>
            </a:br>
            <a:r>
              <a:rPr lang="en-GB" sz="1600" u="sng" dirty="0">
                <a:hlinkClick r:id="rId2"/>
              </a:rPr>
              <a:t>http://www.wmo-sat.info/oscar/gapanalyses?view=179</a:t>
            </a:r>
            <a:endParaRPr lang="en-US" sz="1600" u="sng" dirty="0"/>
          </a:p>
        </p:txBody>
      </p:sp>
    </p:spTree>
    <p:extLst>
      <p:ext uri="{BB962C8B-B14F-4D97-AF65-F5344CB8AC3E}">
        <p14:creationId xmlns:p14="http://schemas.microsoft.com/office/powerpoint/2010/main" val="160681051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920158423"/>
              </p:ext>
            </p:extLst>
          </p:nvPr>
        </p:nvGraphicFramePr>
        <p:xfrm>
          <a:off x="296088" y="1071153"/>
          <a:ext cx="8656322" cy="3718560"/>
        </p:xfrm>
        <a:graphic>
          <a:graphicData uri="http://schemas.openxmlformats.org/drawingml/2006/table">
            <a:tbl>
              <a:tblPr firstRow="1" bandRow="1">
                <a:tableStyleId>{5C22544A-7EE6-4342-B048-85BDC9FD1C3A}</a:tableStyleId>
              </a:tblPr>
              <a:tblGrid>
                <a:gridCol w="5138061"/>
                <a:gridCol w="3518261"/>
              </a:tblGrid>
              <a:tr h="304838">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800" b="1" kern="1200" dirty="0" smtClean="0">
                          <a:solidFill>
                            <a:schemeClr val="lt1"/>
                          </a:solidFill>
                          <a:effectLst/>
                          <a:latin typeface="+mn-lt"/>
                          <a:ea typeface="+mn-ea"/>
                          <a:cs typeface="+mn-cs"/>
                        </a:rPr>
                        <a:t>Questions/Advices</a:t>
                      </a:r>
                      <a:endParaRPr lang="en-US" dirty="0" smtClean="0"/>
                    </a:p>
                  </a:txBody>
                  <a:tcPr/>
                </a:tc>
                <a:tc>
                  <a:txBody>
                    <a:bodyPr/>
                    <a:lstStyle/>
                    <a:p>
                      <a:pPr algn="ctr" rtl="0"/>
                      <a:r>
                        <a:rPr lang="en-US" dirty="0" smtClean="0"/>
                        <a:t>Comments</a:t>
                      </a:r>
                      <a:endParaRPr lang="en-US" dirty="0"/>
                    </a:p>
                  </a:txBody>
                  <a:tcPr/>
                </a:tc>
              </a:tr>
              <a:tr h="140718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kern="1200" dirty="0" smtClean="0">
                          <a:solidFill>
                            <a:schemeClr val="dk1"/>
                          </a:solidFill>
                          <a:effectLst/>
                          <a:latin typeface="+mn-lt"/>
                          <a:ea typeface="+mn-ea"/>
                          <a:cs typeface="+mn-cs"/>
                        </a:rPr>
                        <a:t>AMVs are mentioned in the #1 rating, as well as the #4 rating.  This is a bit confusing. AMVs are mentioned in all the ratings, which is fine if AMVs can be produced from the available observations described in each rating.</a:t>
                      </a:r>
                      <a:endParaRPr lang="en-GB" sz="1600" kern="1200" dirty="0" smtClean="0">
                        <a:solidFill>
                          <a:schemeClr val="dk1"/>
                        </a:solidFill>
                        <a:effectLst/>
                        <a:latin typeface="+mn-lt"/>
                        <a:ea typeface="Verdana" panose="020B0604030504040204" pitchFamily="34" charset="0"/>
                        <a:cs typeface="Verdana" panose="020B0604030504040204" pitchFamily="34" charset="0"/>
                      </a:endParaRPr>
                    </a:p>
                  </a:txBody>
                  <a:tcPr/>
                </a:tc>
                <a:tc>
                  <a:txBody>
                    <a:bodyPr/>
                    <a:lstStyle/>
                    <a:p>
                      <a:r>
                        <a:rPr lang="en-GB" sz="1600" kern="1200" dirty="0" smtClean="0">
                          <a:solidFill>
                            <a:schemeClr val="dk1"/>
                          </a:solidFill>
                          <a:effectLst/>
                          <a:latin typeface="+mn-lt"/>
                          <a:ea typeface="+mn-ea"/>
                          <a:cs typeface="+mn-cs"/>
                        </a:rPr>
                        <a:t>AMV is possible with different level of performances, depending on the available channels.  The rating, however, is determined by the set of </a:t>
                      </a:r>
                      <a:r>
                        <a:rPr lang="en-GB" sz="1600" u="sng" kern="1200" dirty="0" smtClean="0">
                          <a:solidFill>
                            <a:schemeClr val="dk1"/>
                          </a:solidFill>
                          <a:effectLst/>
                          <a:latin typeface="+mn-lt"/>
                          <a:ea typeface="+mn-ea"/>
                          <a:cs typeface="+mn-cs"/>
                        </a:rPr>
                        <a:t>all</a:t>
                      </a:r>
                      <a:r>
                        <a:rPr lang="en-GB" sz="1600" kern="1200" dirty="0" smtClean="0">
                          <a:solidFill>
                            <a:schemeClr val="dk1"/>
                          </a:solidFill>
                          <a:effectLst/>
                          <a:latin typeface="+mn-lt"/>
                          <a:ea typeface="+mn-ea"/>
                          <a:cs typeface="+mn-cs"/>
                        </a:rPr>
                        <a:t> the Variables retrievable from the specified set of channels, not AMV only.</a:t>
                      </a:r>
                      <a:endParaRPr lang="en-US" sz="1600" dirty="0"/>
                    </a:p>
                  </a:txBody>
                  <a:tcPr/>
                </a:tc>
              </a:tr>
              <a:tr h="1167704">
                <a:tc>
                  <a:txBody>
                    <a:bodyPr/>
                    <a:lstStyle/>
                    <a:p>
                      <a:r>
                        <a:rPr lang="en-GB" sz="1600" kern="1200" dirty="0" smtClean="0">
                          <a:solidFill>
                            <a:schemeClr val="dk1"/>
                          </a:solidFill>
                          <a:effectLst/>
                          <a:latin typeface="+mn-lt"/>
                          <a:ea typeface="+mn-ea"/>
                          <a:cs typeface="+mn-cs"/>
                        </a:rPr>
                        <a:t>The “red” </a:t>
                      </a:r>
                      <a:r>
                        <a:rPr lang="en-GB" sz="1600" kern="1200" dirty="0" smtClean="0">
                          <a:solidFill>
                            <a:schemeClr val="dk1"/>
                          </a:solidFill>
                          <a:effectLst/>
                          <a:latin typeface="+mn-lt"/>
                          <a:ea typeface="+mn-ea"/>
                          <a:cs typeface="+mn-cs"/>
                        </a:rPr>
                        <a:t>colo</a:t>
                      </a:r>
                      <a:r>
                        <a:rPr lang="en-GB" sz="1600" kern="1200" dirty="0" smtClean="0">
                          <a:solidFill>
                            <a:schemeClr val="dk1"/>
                          </a:solidFill>
                          <a:effectLst/>
                          <a:latin typeface="+mn-lt"/>
                          <a:ea typeface="+mn-ea"/>
                          <a:cs typeface="+mn-cs"/>
                        </a:rPr>
                        <a:t>u</a:t>
                      </a:r>
                      <a:r>
                        <a:rPr lang="en-GB" sz="1600" kern="1200" dirty="0" smtClean="0">
                          <a:solidFill>
                            <a:schemeClr val="dk1"/>
                          </a:solidFill>
                          <a:effectLst/>
                          <a:latin typeface="+mn-lt"/>
                          <a:ea typeface="+mn-ea"/>
                          <a:cs typeface="+mn-cs"/>
                        </a:rPr>
                        <a:t>r </a:t>
                      </a:r>
                      <a:r>
                        <a:rPr lang="en-GB" sz="1600" kern="1200" dirty="0" smtClean="0">
                          <a:solidFill>
                            <a:schemeClr val="dk1"/>
                          </a:solidFill>
                          <a:effectLst/>
                          <a:latin typeface="+mn-lt"/>
                          <a:ea typeface="+mn-ea"/>
                          <a:cs typeface="+mn-cs"/>
                        </a:rPr>
                        <a:t>code designation says: ”VIS/IR radiometer with &gt;=1 channel(s) in VIS, in the TIR window ~ 11 </a:t>
                      </a:r>
                      <a:r>
                        <a:rPr lang="en-GB" sz="1600" kern="1200" dirty="0" err="1" smtClean="0">
                          <a:solidFill>
                            <a:schemeClr val="dk1"/>
                          </a:solidFill>
                          <a:effectLst/>
                          <a:latin typeface="+mn-lt"/>
                          <a:ea typeface="+mn-ea"/>
                          <a:cs typeface="+mn-cs"/>
                        </a:rPr>
                        <a:t>μm</a:t>
                      </a:r>
                      <a:r>
                        <a:rPr lang="en-GB" sz="1600" kern="1200" dirty="0" smtClean="0">
                          <a:solidFill>
                            <a:schemeClr val="dk1"/>
                          </a:solidFill>
                          <a:effectLst/>
                          <a:latin typeface="+mn-lt"/>
                          <a:ea typeface="+mn-ea"/>
                          <a:cs typeface="+mn-cs"/>
                        </a:rPr>
                        <a:t> and (possibly) in the TIR water vapour 6.3 </a:t>
                      </a:r>
                      <a:r>
                        <a:rPr lang="en-GB" sz="1600" kern="1200" dirty="0" err="1" smtClean="0">
                          <a:solidFill>
                            <a:schemeClr val="dk1"/>
                          </a:solidFill>
                          <a:effectLst/>
                          <a:latin typeface="+mn-lt"/>
                          <a:ea typeface="+mn-ea"/>
                          <a:cs typeface="+mn-cs"/>
                        </a:rPr>
                        <a:t>μm</a:t>
                      </a:r>
                      <a:r>
                        <a:rPr lang="en-GB" sz="1600" kern="1200" dirty="0" smtClean="0">
                          <a:solidFill>
                            <a:schemeClr val="dk1"/>
                          </a:solidFill>
                          <a:effectLst/>
                          <a:latin typeface="+mn-lt"/>
                          <a:ea typeface="+mn-ea"/>
                          <a:cs typeface="+mn-cs"/>
                        </a:rPr>
                        <a:t> band. Basic operational cloud and cloud motion monitoring limited to daylight.”  The last sentence is only true IF only a VIS band is present, but the “red” </a:t>
                      </a:r>
                      <a:r>
                        <a:rPr lang="en-GB" sz="1600" kern="1200" dirty="0" smtClean="0">
                          <a:solidFill>
                            <a:schemeClr val="dk1"/>
                          </a:solidFill>
                          <a:effectLst/>
                          <a:latin typeface="+mn-lt"/>
                          <a:ea typeface="+mn-ea"/>
                          <a:cs typeface="+mn-cs"/>
                        </a:rPr>
                        <a:t>colo</a:t>
                      </a:r>
                      <a:r>
                        <a:rPr lang="en-GB" sz="1600" kern="1200" dirty="0" smtClean="0">
                          <a:solidFill>
                            <a:schemeClr val="dk1"/>
                          </a:solidFill>
                          <a:effectLst/>
                          <a:latin typeface="+mn-lt"/>
                          <a:ea typeface="+mn-ea"/>
                          <a:cs typeface="+mn-cs"/>
                        </a:rPr>
                        <a:t>u</a:t>
                      </a:r>
                      <a:r>
                        <a:rPr lang="en-GB" sz="1600" kern="1200" dirty="0" smtClean="0">
                          <a:solidFill>
                            <a:schemeClr val="dk1"/>
                          </a:solidFill>
                          <a:effectLst/>
                          <a:latin typeface="+mn-lt"/>
                          <a:ea typeface="+mn-ea"/>
                          <a:cs typeface="+mn-cs"/>
                        </a:rPr>
                        <a:t>r </a:t>
                      </a:r>
                      <a:r>
                        <a:rPr lang="en-GB" sz="1600" kern="1200" dirty="0" smtClean="0">
                          <a:solidFill>
                            <a:schemeClr val="dk1"/>
                          </a:solidFill>
                          <a:effectLst/>
                          <a:latin typeface="+mn-lt"/>
                          <a:ea typeface="+mn-ea"/>
                          <a:cs typeface="+mn-cs"/>
                        </a:rPr>
                        <a:t>designation seems to indicate the availability of 11um window observations.</a:t>
                      </a:r>
                      <a:endParaRPr lang="en-GB" sz="1600" kern="1200" dirty="0" smtClean="0">
                        <a:solidFill>
                          <a:schemeClr val="dk1"/>
                        </a:solidFill>
                        <a:effectLst/>
                        <a:latin typeface="+mn-lt"/>
                        <a:ea typeface="Verdana" panose="020B0604030504040204" pitchFamily="34" charset="0"/>
                        <a:cs typeface="Verdana" panose="020B0604030504040204" pitchFamily="34" charset="0"/>
                      </a:endParaRPr>
                    </a:p>
                  </a:txBody>
                  <a:tcPr/>
                </a:tc>
                <a:tc>
                  <a:txBody>
                    <a:bodyPr/>
                    <a:lstStyle/>
                    <a:p>
                      <a:r>
                        <a:rPr lang="en-GB" sz="1600" kern="1200" dirty="0" smtClean="0">
                          <a:solidFill>
                            <a:schemeClr val="dk1"/>
                          </a:solidFill>
                          <a:effectLst/>
                          <a:latin typeface="+mn-lt"/>
                          <a:ea typeface="+mn-ea"/>
                          <a:cs typeface="+mn-cs"/>
                        </a:rPr>
                        <a:t>This rating category refers to instruments with a minimal number of channels, but inclusive of VIS, therefore only possible in daylight.  AMV are included, provided that also there is IR (for height assignment).</a:t>
                      </a:r>
                      <a:endParaRPr lang="en-US" sz="1600" dirty="0"/>
                    </a:p>
                  </a:txBody>
                  <a:tcPr/>
                </a:tc>
              </a:tr>
            </a:tbl>
          </a:graphicData>
        </a:graphic>
      </p:graphicFrame>
      <p:sp>
        <p:nvSpPr>
          <p:cNvPr id="8" name="Title 1"/>
          <p:cNvSpPr>
            <a:spLocks noGrp="1"/>
          </p:cNvSpPr>
          <p:nvPr>
            <p:ph type="title"/>
          </p:nvPr>
        </p:nvSpPr>
        <p:spPr>
          <a:xfrm>
            <a:off x="457200" y="17414"/>
            <a:ext cx="8229600" cy="1001487"/>
          </a:xfrm>
        </p:spPr>
        <p:txBody>
          <a:bodyPr>
            <a:normAutofit/>
          </a:bodyPr>
          <a:lstStyle/>
          <a:p>
            <a:r>
              <a:rPr lang="en-GB" sz="1600" b="1" dirty="0" smtClean="0"/>
              <a:t>Questions/Advices </a:t>
            </a:r>
            <a:r>
              <a:rPr lang="en-US" sz="1600" b="1" dirty="0"/>
              <a:t>from IWWG </a:t>
            </a:r>
            <a:r>
              <a:rPr lang="en-GB" sz="1600" b="1" dirty="0" smtClean="0"/>
              <a:t>for “</a:t>
            </a:r>
            <a:r>
              <a:rPr lang="en-GB" sz="1600" b="1" dirty="0"/>
              <a:t>AMVs (Horizontal) Capabilities”</a:t>
            </a:r>
            <a:r>
              <a:rPr lang="en-US" sz="1600" b="1" dirty="0"/>
              <a:t> in </a:t>
            </a:r>
            <a:r>
              <a:rPr lang="en-US" sz="1600" b="1" dirty="0" smtClean="0"/>
              <a:t>OSCAR/Space</a:t>
            </a:r>
            <a:br>
              <a:rPr lang="en-US" sz="1600" b="1" dirty="0" smtClean="0"/>
            </a:br>
            <a:r>
              <a:rPr lang="en-GB" sz="1600" b="1" u="sng" dirty="0"/>
              <a:t>Multi-purpose VIS/IR from </a:t>
            </a:r>
            <a:r>
              <a:rPr lang="en-GB" sz="1600" b="1" u="sng" dirty="0" smtClean="0"/>
              <a:t>GEO</a:t>
            </a:r>
            <a:br>
              <a:rPr lang="en-GB" sz="1600" b="1" u="sng" dirty="0" smtClean="0"/>
            </a:br>
            <a:r>
              <a:rPr lang="en-GB" sz="1600" u="sng" dirty="0">
                <a:hlinkClick r:id="rId2"/>
              </a:rPr>
              <a:t>http://www.wmo-sat.info/oscar/observingmissions/view/2</a:t>
            </a:r>
            <a:endParaRPr lang="en-US" sz="1600" u="sng" dirty="0"/>
          </a:p>
        </p:txBody>
      </p:sp>
    </p:spTree>
    <p:extLst>
      <p:ext uri="{BB962C8B-B14F-4D97-AF65-F5344CB8AC3E}">
        <p14:creationId xmlns:p14="http://schemas.microsoft.com/office/powerpoint/2010/main" val="37868262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436079086"/>
              </p:ext>
            </p:extLst>
          </p:nvPr>
        </p:nvGraphicFramePr>
        <p:xfrm>
          <a:off x="296088" y="1071153"/>
          <a:ext cx="8656322" cy="4042449"/>
        </p:xfrm>
        <a:graphic>
          <a:graphicData uri="http://schemas.openxmlformats.org/drawingml/2006/table">
            <a:tbl>
              <a:tblPr firstRow="1" bandRow="1">
                <a:tableStyleId>{5C22544A-7EE6-4342-B048-85BDC9FD1C3A}</a:tableStyleId>
              </a:tblPr>
              <a:tblGrid>
                <a:gridCol w="5138061"/>
                <a:gridCol w="3518261"/>
              </a:tblGrid>
              <a:tr h="304838">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800" b="1" kern="1200" dirty="0" smtClean="0">
                          <a:solidFill>
                            <a:schemeClr val="lt1"/>
                          </a:solidFill>
                          <a:effectLst/>
                          <a:latin typeface="+mn-lt"/>
                          <a:ea typeface="+mn-ea"/>
                          <a:cs typeface="+mn-cs"/>
                        </a:rPr>
                        <a:t>Questions/Advices</a:t>
                      </a:r>
                      <a:endParaRPr lang="en-US" dirty="0" smtClean="0"/>
                    </a:p>
                  </a:txBody>
                  <a:tcPr/>
                </a:tc>
                <a:tc>
                  <a:txBody>
                    <a:bodyPr/>
                    <a:lstStyle/>
                    <a:p>
                      <a:pPr algn="ctr" rtl="0"/>
                      <a:r>
                        <a:rPr lang="en-US" dirty="0" smtClean="0"/>
                        <a:t>Comments</a:t>
                      </a:r>
                      <a:endParaRPr lang="en-US" dirty="0"/>
                    </a:p>
                  </a:txBody>
                  <a:tcPr/>
                </a:tc>
              </a:tr>
              <a:tr h="3676689">
                <a:tc>
                  <a:txBody>
                    <a:bodyPr/>
                    <a:lstStyle/>
                    <a:p>
                      <a:r>
                        <a:rPr lang="en-GB" sz="2400" kern="1200" dirty="0" smtClean="0">
                          <a:solidFill>
                            <a:schemeClr val="dk1"/>
                          </a:solidFill>
                          <a:effectLst/>
                          <a:latin typeface="+mn-lt"/>
                          <a:ea typeface="+mn-ea"/>
                          <a:cs typeface="+mn-cs"/>
                        </a:rPr>
                        <a:t>AMVs aren’t mentioned.</a:t>
                      </a:r>
                      <a:endParaRPr lang="en-US" sz="2400" kern="1200" dirty="0" smtClean="0">
                        <a:solidFill>
                          <a:schemeClr val="dk1"/>
                        </a:solidFill>
                        <a:effectLst/>
                        <a:latin typeface="+mn-lt"/>
                        <a:ea typeface="+mn-ea"/>
                        <a:cs typeface="+mn-cs"/>
                      </a:endParaRPr>
                    </a:p>
                    <a:p>
                      <a:r>
                        <a:rPr lang="en-GB" sz="2400" kern="1200" dirty="0" smtClean="0">
                          <a:solidFill>
                            <a:schemeClr val="dk1"/>
                          </a:solidFill>
                          <a:effectLst/>
                          <a:latin typeface="+mn-lt"/>
                          <a:ea typeface="+mn-ea"/>
                          <a:cs typeface="+mn-cs"/>
                        </a:rPr>
                        <a:t>AMVs are now extracted from several LEO satellites (MODIS, AVHRR, VIIRS, MISR) and presently used in NWP models for high latitude areas. They will be extracted in the future from at least EPS-SG </a:t>
                      </a:r>
                      <a:r>
                        <a:rPr lang="en-GB" sz="2400" kern="1200" dirty="0" err="1" smtClean="0">
                          <a:solidFill>
                            <a:schemeClr val="dk1"/>
                          </a:solidFill>
                          <a:effectLst/>
                          <a:latin typeface="+mn-lt"/>
                          <a:ea typeface="+mn-ea"/>
                          <a:cs typeface="+mn-cs"/>
                        </a:rPr>
                        <a:t>METImage</a:t>
                      </a:r>
                      <a:r>
                        <a:rPr lang="en-GB" sz="2400" kern="1200" dirty="0" smtClean="0">
                          <a:solidFill>
                            <a:schemeClr val="dk1"/>
                          </a:solidFill>
                          <a:effectLst/>
                          <a:latin typeface="+mn-lt"/>
                          <a:ea typeface="+mn-ea"/>
                          <a:cs typeface="+mn-cs"/>
                        </a:rPr>
                        <a:t> and S3/SLSTR. </a:t>
                      </a:r>
                      <a:endParaRPr lang="en-US" sz="2400" kern="1200" dirty="0" smtClean="0">
                        <a:solidFill>
                          <a:schemeClr val="dk1"/>
                        </a:solidFill>
                        <a:effectLst/>
                        <a:latin typeface="+mn-lt"/>
                        <a:ea typeface="+mn-ea"/>
                        <a:cs typeface="+mn-cs"/>
                      </a:endParaRPr>
                    </a:p>
                    <a:p>
                      <a:r>
                        <a:rPr lang="en-GB" sz="2400" kern="1200" dirty="0" smtClean="0">
                          <a:solidFill>
                            <a:schemeClr val="dk1"/>
                          </a:solidFill>
                          <a:effectLst/>
                          <a:latin typeface="+mn-lt"/>
                          <a:ea typeface="+mn-ea"/>
                          <a:cs typeface="+mn-cs"/>
                        </a:rPr>
                        <a:t>AMVs must appear in the multi-purpose VIS/IR imagery from LEO list.</a:t>
                      </a:r>
                      <a:endParaRPr lang="en-GB" sz="2400" kern="1200" dirty="0" smtClean="0">
                        <a:solidFill>
                          <a:schemeClr val="dk1"/>
                        </a:solidFill>
                        <a:effectLst/>
                        <a:latin typeface="+mn-lt"/>
                        <a:ea typeface="Verdana" panose="020B0604030504040204" pitchFamily="34" charset="0"/>
                        <a:cs typeface="Verdana" panose="020B0604030504040204" pitchFamily="34" charset="0"/>
                      </a:endParaRPr>
                    </a:p>
                  </a:txBody>
                  <a:tcPr/>
                </a:tc>
                <a:tc>
                  <a:txBody>
                    <a:bodyPr/>
                    <a:lstStyle/>
                    <a:p>
                      <a:r>
                        <a:rPr lang="en-GB" sz="2400" kern="1200" dirty="0" smtClean="0">
                          <a:solidFill>
                            <a:schemeClr val="dk1"/>
                          </a:solidFill>
                          <a:effectLst/>
                          <a:latin typeface="+mn-lt"/>
                          <a:ea typeface="+mn-ea"/>
                          <a:cs typeface="+mn-cs"/>
                        </a:rPr>
                        <a:t>AMV is not mentioned here because not driving for the rating of the mission “Multi-purpose VIS/IR from LEO”.  It appears, however, listed and rated under each instrument equipped with the appropriate channels.</a:t>
                      </a:r>
                      <a:endParaRPr lang="en-US" sz="2400" dirty="0"/>
                    </a:p>
                  </a:txBody>
                  <a:tcPr/>
                </a:tc>
              </a:tr>
            </a:tbl>
          </a:graphicData>
        </a:graphic>
      </p:graphicFrame>
      <p:sp>
        <p:nvSpPr>
          <p:cNvPr id="8" name="Title 1"/>
          <p:cNvSpPr>
            <a:spLocks noGrp="1"/>
          </p:cNvSpPr>
          <p:nvPr>
            <p:ph type="title"/>
          </p:nvPr>
        </p:nvSpPr>
        <p:spPr>
          <a:xfrm>
            <a:off x="457200" y="17414"/>
            <a:ext cx="8229600" cy="1001487"/>
          </a:xfrm>
        </p:spPr>
        <p:txBody>
          <a:bodyPr>
            <a:normAutofit/>
          </a:bodyPr>
          <a:lstStyle/>
          <a:p>
            <a:r>
              <a:rPr lang="en-GB" sz="1600" b="1" dirty="0" smtClean="0"/>
              <a:t>Questions/Advices </a:t>
            </a:r>
            <a:r>
              <a:rPr lang="en-US" sz="1600" b="1" dirty="0"/>
              <a:t>from IWWG </a:t>
            </a:r>
            <a:r>
              <a:rPr lang="en-GB" sz="1600" b="1" dirty="0" smtClean="0"/>
              <a:t>for “</a:t>
            </a:r>
            <a:r>
              <a:rPr lang="en-GB" sz="1600" b="1" dirty="0"/>
              <a:t>AMVs (Horizontal) Capabilities”</a:t>
            </a:r>
            <a:r>
              <a:rPr lang="en-US" sz="1600" b="1" dirty="0"/>
              <a:t> in </a:t>
            </a:r>
            <a:r>
              <a:rPr lang="en-US" sz="1600" b="1" dirty="0" smtClean="0"/>
              <a:t>OSCAR/Space</a:t>
            </a:r>
            <a:br>
              <a:rPr lang="en-US" sz="1600" b="1" dirty="0" smtClean="0"/>
            </a:br>
            <a:r>
              <a:rPr lang="en-GB" sz="1600" b="1" u="sng" dirty="0"/>
              <a:t>Multi-purpose VIS/IR from </a:t>
            </a:r>
            <a:r>
              <a:rPr lang="en-GB" sz="1600" b="1" u="sng" dirty="0" smtClean="0"/>
              <a:t>LEO</a:t>
            </a:r>
            <a:br>
              <a:rPr lang="en-GB" sz="1600" b="1" u="sng" dirty="0" smtClean="0"/>
            </a:br>
            <a:r>
              <a:rPr lang="en-GB" sz="1600" u="sng" dirty="0">
                <a:hlinkClick r:id="rId2"/>
              </a:rPr>
              <a:t>http://</a:t>
            </a:r>
            <a:r>
              <a:rPr lang="en-GB" sz="1600" u="sng" dirty="0" smtClean="0">
                <a:hlinkClick r:id="rId2"/>
              </a:rPr>
              <a:t>www.wmo-sat.info/oscar/observingmissions/view/1</a:t>
            </a:r>
            <a:endParaRPr lang="en-US" sz="1600" u="sng" dirty="0"/>
          </a:p>
        </p:txBody>
      </p:sp>
      <p:sp>
        <p:nvSpPr>
          <p:cNvPr id="2" name="TextBox 1"/>
          <p:cNvSpPr txBox="1"/>
          <p:nvPr/>
        </p:nvSpPr>
        <p:spPr>
          <a:xfrm>
            <a:off x="522514" y="5197681"/>
            <a:ext cx="8000049" cy="1015663"/>
          </a:xfrm>
          <a:prstGeom prst="rect">
            <a:avLst/>
          </a:prstGeom>
          <a:noFill/>
        </p:spPr>
        <p:txBody>
          <a:bodyPr wrap="square" rtlCol="0">
            <a:spAutoFit/>
          </a:bodyPr>
          <a:lstStyle/>
          <a:p>
            <a:r>
              <a:rPr lang="en-GB" sz="2000" u="sng" dirty="0"/>
              <a:t>Note</a:t>
            </a:r>
            <a:r>
              <a:rPr lang="en-GB" sz="2000" dirty="0"/>
              <a:t>: </a:t>
            </a:r>
            <a:r>
              <a:rPr lang="en-GB" sz="2000" dirty="0" smtClean="0"/>
              <a:t>“Multi-purpose </a:t>
            </a:r>
            <a:r>
              <a:rPr lang="en-GB" sz="2000" dirty="0"/>
              <a:t>VIS/IR from </a:t>
            </a:r>
            <a:r>
              <a:rPr lang="en-GB" sz="2000" dirty="0" smtClean="0"/>
              <a:t>GEO” and “Multi-purpose </a:t>
            </a:r>
            <a:r>
              <a:rPr lang="en-GB" sz="2000" dirty="0"/>
              <a:t>VIS/IR from LEO</a:t>
            </a:r>
            <a:r>
              <a:rPr lang="en-GB" sz="2000" dirty="0" smtClean="0"/>
              <a:t>” will be merged in future updating, </a:t>
            </a:r>
            <a:r>
              <a:rPr lang="en-GB" sz="2000" dirty="0"/>
              <a:t>and the rating definition will be re-arranged.  </a:t>
            </a:r>
            <a:r>
              <a:rPr lang="en-GB" sz="2000" u="sng" dirty="0"/>
              <a:t>IWWG comments will be taken into account</a:t>
            </a:r>
            <a:endParaRPr lang="en-US" sz="2000" dirty="0"/>
          </a:p>
        </p:txBody>
      </p:sp>
    </p:spTree>
    <p:extLst>
      <p:ext uri="{BB962C8B-B14F-4D97-AF65-F5344CB8AC3E}">
        <p14:creationId xmlns:p14="http://schemas.microsoft.com/office/powerpoint/2010/main" val="4838809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738376275"/>
              </p:ext>
            </p:extLst>
          </p:nvPr>
        </p:nvGraphicFramePr>
        <p:xfrm>
          <a:off x="296088" y="1071153"/>
          <a:ext cx="8656322" cy="3749040"/>
        </p:xfrm>
        <a:graphic>
          <a:graphicData uri="http://schemas.openxmlformats.org/drawingml/2006/table">
            <a:tbl>
              <a:tblPr firstRow="1" bandRow="1">
                <a:tableStyleId>{5C22544A-7EE6-4342-B048-85BDC9FD1C3A}</a:tableStyleId>
              </a:tblPr>
              <a:tblGrid>
                <a:gridCol w="5138061"/>
                <a:gridCol w="3518261"/>
              </a:tblGrid>
              <a:tr h="304838">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800" b="1" kern="1200" dirty="0" smtClean="0">
                          <a:solidFill>
                            <a:schemeClr val="lt1"/>
                          </a:solidFill>
                          <a:effectLst/>
                          <a:latin typeface="+mn-lt"/>
                          <a:ea typeface="+mn-ea"/>
                          <a:cs typeface="+mn-cs"/>
                        </a:rPr>
                        <a:t>Requests</a:t>
                      </a:r>
                      <a:endParaRPr lang="en-US" dirty="0" smtClean="0"/>
                    </a:p>
                  </a:txBody>
                  <a:tcPr>
                    <a:solidFill>
                      <a:schemeClr val="accent2"/>
                    </a:solidFill>
                  </a:tcPr>
                </a:tc>
                <a:tc>
                  <a:txBody>
                    <a:bodyPr/>
                    <a:lstStyle/>
                    <a:p>
                      <a:pPr algn="ctr"/>
                      <a:r>
                        <a:rPr lang="en-US" dirty="0" smtClean="0"/>
                        <a:t>Accepted Proposal</a:t>
                      </a:r>
                      <a:endParaRPr lang="en-US" dirty="0"/>
                    </a:p>
                  </a:txBody>
                  <a:tcPr>
                    <a:solidFill>
                      <a:schemeClr val="accent2"/>
                    </a:solidFill>
                  </a:tcPr>
                </a:tc>
              </a:tr>
              <a:tr h="3231311">
                <a:tc>
                  <a:txBody>
                    <a:bodyPr/>
                    <a:lstStyle/>
                    <a:p>
                      <a:r>
                        <a:rPr lang="en-GB" sz="2400" kern="1200" dirty="0" smtClean="0">
                          <a:solidFill>
                            <a:schemeClr val="dk1"/>
                          </a:solidFill>
                          <a:effectLst/>
                          <a:latin typeface="+mn-lt"/>
                          <a:ea typeface="+mn-ea"/>
                          <a:cs typeface="+mn-cs"/>
                        </a:rPr>
                        <a:t>‘wind profile in clear air’ is mentioned for GEO but not for LEO. 3D winds are presently derived in a demonstration mode from AIRS at CIMSS and 3D winds are also planned to be extracted from </a:t>
                      </a:r>
                      <a:r>
                        <a:rPr lang="en-GB" sz="2400" kern="1200" dirty="0" err="1" smtClean="0">
                          <a:solidFill>
                            <a:schemeClr val="dk1"/>
                          </a:solidFill>
                          <a:effectLst/>
                          <a:latin typeface="+mn-lt"/>
                          <a:ea typeface="+mn-ea"/>
                          <a:cs typeface="+mn-cs"/>
                        </a:rPr>
                        <a:t>Metop</a:t>
                      </a:r>
                      <a:r>
                        <a:rPr lang="en-GB" sz="2400" kern="1200" dirty="0" smtClean="0">
                          <a:solidFill>
                            <a:schemeClr val="dk1"/>
                          </a:solidFill>
                          <a:effectLst/>
                          <a:latin typeface="+mn-lt"/>
                          <a:ea typeface="+mn-ea"/>
                          <a:cs typeface="+mn-cs"/>
                        </a:rPr>
                        <a:t> IASI. The coverage is limited to high latitudes. It is proposed to add the ‘wind profile in clear air’ mention also for LEO IR sounders.</a:t>
                      </a:r>
                      <a:endParaRPr lang="en-GB" sz="2400" kern="1200" dirty="0" smtClean="0">
                        <a:solidFill>
                          <a:schemeClr val="dk1"/>
                        </a:solidFill>
                        <a:effectLst/>
                        <a:latin typeface="+mn-lt"/>
                        <a:ea typeface="Verdana" panose="020B0604030504040204" pitchFamily="34" charset="0"/>
                        <a:cs typeface="Verdana" panose="020B0604030504040204" pitchFamily="34" charset="0"/>
                      </a:endParaRPr>
                    </a:p>
                  </a:txBody>
                  <a:tcPr/>
                </a:tc>
                <a:tc>
                  <a:txBody>
                    <a:bodyPr/>
                    <a:lstStyle/>
                    <a:p>
                      <a:r>
                        <a:rPr lang="en-GB" sz="2400" kern="1200" dirty="0" smtClean="0">
                          <a:solidFill>
                            <a:schemeClr val="dk1"/>
                          </a:solidFill>
                          <a:effectLst/>
                          <a:latin typeface="+mn-lt"/>
                          <a:ea typeface="+mn-ea"/>
                          <a:cs typeface="+mn-cs"/>
                        </a:rPr>
                        <a:t>The addition of variable “Wind (horizontal)” in the capability of hyperspectral sounders in LEO was implemented</a:t>
                      </a:r>
                      <a:r>
                        <a:rPr lang="en-GB" sz="2400" kern="1200" baseline="0" dirty="0" smtClean="0">
                          <a:solidFill>
                            <a:schemeClr val="dk1"/>
                          </a:solidFill>
                          <a:effectLst/>
                          <a:latin typeface="+mn-lt"/>
                          <a:ea typeface="+mn-ea"/>
                          <a:cs typeface="+mn-cs"/>
                        </a:rPr>
                        <a:t> and reviewed by IWWG</a:t>
                      </a:r>
                      <a:endParaRPr lang="en-US" sz="2400" dirty="0"/>
                    </a:p>
                  </a:txBody>
                  <a:tcPr/>
                </a:tc>
              </a:tr>
            </a:tbl>
          </a:graphicData>
        </a:graphic>
      </p:graphicFrame>
      <p:sp>
        <p:nvSpPr>
          <p:cNvPr id="8" name="Title 1"/>
          <p:cNvSpPr>
            <a:spLocks noGrp="1"/>
          </p:cNvSpPr>
          <p:nvPr>
            <p:ph type="title"/>
          </p:nvPr>
        </p:nvSpPr>
        <p:spPr>
          <a:xfrm>
            <a:off x="457200" y="17414"/>
            <a:ext cx="8229600" cy="1001487"/>
          </a:xfrm>
        </p:spPr>
        <p:txBody>
          <a:bodyPr>
            <a:normAutofit/>
          </a:bodyPr>
          <a:lstStyle/>
          <a:p>
            <a:pPr fontAlgn="base"/>
            <a:r>
              <a:rPr lang="en-GB" sz="1600" b="1" dirty="0" smtClean="0"/>
              <a:t>Requests </a:t>
            </a:r>
            <a:r>
              <a:rPr lang="en-US" sz="1600" b="1" dirty="0" smtClean="0"/>
              <a:t>from IWWG </a:t>
            </a:r>
            <a:r>
              <a:rPr lang="en-GB" sz="1600" b="1" dirty="0" smtClean="0"/>
              <a:t>for “AMVs (Horizontal) Capabilities”</a:t>
            </a:r>
            <a:r>
              <a:rPr lang="en-US" sz="1600" b="1" dirty="0" smtClean="0"/>
              <a:t> in OSCAR/Space</a:t>
            </a:r>
            <a:br>
              <a:rPr lang="en-US" sz="1600" b="1" dirty="0" smtClean="0"/>
            </a:br>
            <a:r>
              <a:rPr lang="en-US" sz="1600" b="1" u="sng" dirty="0" smtClean="0"/>
              <a:t>IR temperature/humidity sounding from LEO</a:t>
            </a:r>
            <a:r>
              <a:rPr lang="en-US" sz="1600" b="1" dirty="0" smtClean="0"/>
              <a:t/>
            </a:r>
            <a:br>
              <a:rPr lang="en-US" sz="1600" b="1" dirty="0" smtClean="0"/>
            </a:br>
            <a:r>
              <a:rPr lang="en-GB" sz="1600" u="sng" dirty="0">
                <a:hlinkClick r:id="rId2"/>
              </a:rPr>
              <a:t>https://www.wmo-sat.info/oscar/observingmissions/view/3</a:t>
            </a:r>
            <a:endParaRPr lang="en-US" sz="1600" dirty="0"/>
          </a:p>
        </p:txBody>
      </p:sp>
    </p:spTree>
    <p:extLst>
      <p:ext uri="{BB962C8B-B14F-4D97-AF65-F5344CB8AC3E}">
        <p14:creationId xmlns:p14="http://schemas.microsoft.com/office/powerpoint/2010/main" val="554510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558728131"/>
              </p:ext>
            </p:extLst>
          </p:nvPr>
        </p:nvGraphicFramePr>
        <p:xfrm>
          <a:off x="329077" y="1071152"/>
          <a:ext cx="8656322" cy="5147647"/>
        </p:xfrm>
        <a:graphic>
          <a:graphicData uri="http://schemas.openxmlformats.org/drawingml/2006/table">
            <a:tbl>
              <a:tblPr firstRow="1" bandRow="1">
                <a:tableStyleId>{5C22544A-7EE6-4342-B048-85BDC9FD1C3A}</a:tableStyleId>
              </a:tblPr>
              <a:tblGrid>
                <a:gridCol w="4145283"/>
                <a:gridCol w="4511039"/>
              </a:tblGrid>
              <a:tr h="65022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800" b="1" kern="1200" dirty="0" smtClean="0">
                          <a:solidFill>
                            <a:schemeClr val="lt1"/>
                          </a:solidFill>
                          <a:effectLst/>
                          <a:latin typeface="+mn-lt"/>
                          <a:ea typeface="+mn-ea"/>
                          <a:cs typeface="+mn-cs"/>
                        </a:rPr>
                        <a:t>Questions/Advices</a:t>
                      </a:r>
                      <a:endParaRPr lang="en-US" dirty="0" smtClean="0"/>
                    </a:p>
                  </a:txBody>
                  <a:tcPr/>
                </a:tc>
                <a:tc>
                  <a:txBody>
                    <a:bodyPr/>
                    <a:lstStyle/>
                    <a:p>
                      <a:pPr algn="ctr" rtl="0"/>
                      <a:r>
                        <a:rPr lang="en-US" dirty="0" smtClean="0"/>
                        <a:t>Comments</a:t>
                      </a:r>
                      <a:endParaRPr lang="en-US" dirty="0"/>
                    </a:p>
                  </a:txBody>
                  <a:tcPr/>
                </a:tc>
              </a:tr>
              <a:tr h="4497418">
                <a:tc>
                  <a:txBody>
                    <a:bodyPr/>
                    <a:lstStyle/>
                    <a:p>
                      <a:r>
                        <a:rPr lang="en-GB" sz="2400" kern="1200" dirty="0" smtClean="0">
                          <a:solidFill>
                            <a:schemeClr val="dk1"/>
                          </a:solidFill>
                          <a:effectLst/>
                          <a:latin typeface="+mn-lt"/>
                          <a:ea typeface="+mn-ea"/>
                          <a:cs typeface="+mn-cs"/>
                        </a:rPr>
                        <a:t>What are definitions of “High” “Low” Troposphere? Perhaps, Mid troposphere should be included as one of the layer designations</a:t>
                      </a:r>
                      <a:endParaRPr lang="en-GB" sz="2400" kern="1200" dirty="0" smtClean="0">
                        <a:solidFill>
                          <a:schemeClr val="dk1"/>
                        </a:solidFill>
                        <a:effectLst/>
                        <a:latin typeface="+mn-lt"/>
                        <a:ea typeface="Verdana" panose="020B0604030504040204" pitchFamily="34" charset="0"/>
                        <a:cs typeface="Verdana" panose="020B0604030504040204" pitchFamily="34" charset="0"/>
                      </a:endParaRPr>
                    </a:p>
                  </a:txBody>
                  <a:tcPr/>
                </a:tc>
                <a:tc>
                  <a:txBody>
                    <a:bodyPr/>
                    <a:lstStyle/>
                    <a:p>
                      <a:r>
                        <a:rPr lang="en-GB" sz="2000" kern="1200" dirty="0" smtClean="0">
                          <a:solidFill>
                            <a:schemeClr val="dk1"/>
                          </a:solidFill>
                          <a:effectLst/>
                          <a:latin typeface="+mn-lt"/>
                          <a:ea typeface="+mn-ea"/>
                          <a:cs typeface="+mn-cs"/>
                        </a:rPr>
                        <a:t>The terms “Lower </a:t>
                      </a:r>
                      <a:r>
                        <a:rPr lang="en-GB" sz="2000" kern="1200" dirty="0" err="1" smtClean="0">
                          <a:solidFill>
                            <a:schemeClr val="dk1"/>
                          </a:solidFill>
                          <a:effectLst/>
                          <a:latin typeface="+mn-lt"/>
                          <a:ea typeface="+mn-ea"/>
                          <a:cs typeface="+mn-cs"/>
                        </a:rPr>
                        <a:t>troposhere</a:t>
                      </a:r>
                      <a:r>
                        <a:rPr lang="en-GB" sz="2000" kern="1200" dirty="0" smtClean="0">
                          <a:solidFill>
                            <a:schemeClr val="dk1"/>
                          </a:solidFill>
                          <a:effectLst/>
                          <a:latin typeface="+mn-lt"/>
                          <a:ea typeface="+mn-ea"/>
                          <a:cs typeface="+mn-cs"/>
                        </a:rPr>
                        <a:t>”, “Higher troposphere”, “Lower </a:t>
                      </a:r>
                      <a:r>
                        <a:rPr lang="en-GB" sz="2000" kern="1200" dirty="0" err="1" smtClean="0">
                          <a:solidFill>
                            <a:schemeClr val="dk1"/>
                          </a:solidFill>
                          <a:effectLst/>
                          <a:latin typeface="+mn-lt"/>
                          <a:ea typeface="+mn-ea"/>
                          <a:cs typeface="+mn-cs"/>
                        </a:rPr>
                        <a:t>stratoshere</a:t>
                      </a:r>
                      <a:r>
                        <a:rPr lang="en-GB" sz="2000" kern="1200" dirty="0" smtClean="0">
                          <a:solidFill>
                            <a:schemeClr val="dk1"/>
                          </a:solidFill>
                          <a:effectLst/>
                          <a:latin typeface="+mn-lt"/>
                          <a:ea typeface="+mn-ea"/>
                          <a:cs typeface="+mn-cs"/>
                        </a:rPr>
                        <a:t>” and “Higher stratosphere and Mesosphere” have been agreed long ago, accounting for the variability with latitude, the vertical resolution generally achievable by remote sensing, and in order to simplify the User work of establishing requirements.  According to CIMO, the conventional thresholds are:</a:t>
                      </a:r>
                      <a:endParaRPr lang="en-US" sz="2000" kern="1200" dirty="0" smtClean="0">
                        <a:solidFill>
                          <a:schemeClr val="dk1"/>
                        </a:solidFill>
                        <a:effectLst/>
                        <a:latin typeface="+mn-lt"/>
                        <a:ea typeface="+mn-ea"/>
                        <a:cs typeface="+mn-cs"/>
                      </a:endParaRPr>
                    </a:p>
                    <a:p>
                      <a:r>
                        <a:rPr lang="en-GB" sz="2000" kern="1200" dirty="0" smtClean="0">
                          <a:solidFill>
                            <a:schemeClr val="dk1"/>
                          </a:solidFill>
                          <a:effectLst/>
                          <a:latin typeface="+mn-lt"/>
                          <a:ea typeface="+mn-ea"/>
                          <a:cs typeface="+mn-cs"/>
                        </a:rPr>
                        <a:t>LT: surface-500 </a:t>
                      </a:r>
                      <a:r>
                        <a:rPr lang="en-GB" sz="2000" kern="1200" dirty="0" err="1" smtClean="0">
                          <a:solidFill>
                            <a:schemeClr val="dk1"/>
                          </a:solidFill>
                          <a:effectLst/>
                          <a:latin typeface="+mn-lt"/>
                          <a:ea typeface="+mn-ea"/>
                          <a:cs typeface="+mn-cs"/>
                        </a:rPr>
                        <a:t>hPa</a:t>
                      </a:r>
                      <a:r>
                        <a:rPr lang="en-GB" sz="2000" kern="1200" dirty="0" smtClean="0">
                          <a:solidFill>
                            <a:schemeClr val="dk1"/>
                          </a:solidFill>
                          <a:effectLst/>
                          <a:latin typeface="+mn-lt"/>
                          <a:ea typeface="+mn-ea"/>
                          <a:cs typeface="+mn-cs"/>
                        </a:rPr>
                        <a:t>; HT: 500-250 </a:t>
                      </a:r>
                      <a:r>
                        <a:rPr lang="en-GB" sz="2000" kern="1200" dirty="0" err="1" smtClean="0">
                          <a:solidFill>
                            <a:schemeClr val="dk1"/>
                          </a:solidFill>
                          <a:effectLst/>
                          <a:latin typeface="+mn-lt"/>
                          <a:ea typeface="+mn-ea"/>
                          <a:cs typeface="+mn-cs"/>
                        </a:rPr>
                        <a:t>hPa</a:t>
                      </a:r>
                      <a:r>
                        <a:rPr lang="en-GB" sz="2000" kern="1200" dirty="0" smtClean="0">
                          <a:solidFill>
                            <a:schemeClr val="dk1"/>
                          </a:solidFill>
                          <a:effectLst/>
                          <a:latin typeface="+mn-lt"/>
                          <a:ea typeface="+mn-ea"/>
                          <a:cs typeface="+mn-cs"/>
                        </a:rPr>
                        <a:t>; LS: 250-30 </a:t>
                      </a:r>
                      <a:r>
                        <a:rPr lang="en-GB" sz="2000" kern="1200" dirty="0" err="1" smtClean="0">
                          <a:solidFill>
                            <a:schemeClr val="dk1"/>
                          </a:solidFill>
                          <a:effectLst/>
                          <a:latin typeface="+mn-lt"/>
                          <a:ea typeface="+mn-ea"/>
                          <a:cs typeface="+mn-cs"/>
                        </a:rPr>
                        <a:t>hPa</a:t>
                      </a:r>
                      <a:r>
                        <a:rPr lang="en-GB" sz="2000" kern="1200" dirty="0" smtClean="0">
                          <a:solidFill>
                            <a:schemeClr val="dk1"/>
                          </a:solidFill>
                          <a:effectLst/>
                          <a:latin typeface="+mn-lt"/>
                          <a:ea typeface="+mn-ea"/>
                          <a:cs typeface="+mn-cs"/>
                        </a:rPr>
                        <a:t>; HS&amp;M:30-0.01 </a:t>
                      </a:r>
                      <a:r>
                        <a:rPr lang="en-GB" sz="2000" kern="1200" dirty="0" err="1" smtClean="0">
                          <a:solidFill>
                            <a:schemeClr val="dk1"/>
                          </a:solidFill>
                          <a:effectLst/>
                          <a:latin typeface="+mn-lt"/>
                          <a:ea typeface="+mn-ea"/>
                          <a:cs typeface="+mn-cs"/>
                        </a:rPr>
                        <a:t>hPa</a:t>
                      </a:r>
                      <a:endParaRPr lang="en-US" sz="2000" dirty="0"/>
                    </a:p>
                  </a:txBody>
                  <a:tcPr/>
                </a:tc>
              </a:tr>
            </a:tbl>
          </a:graphicData>
        </a:graphic>
      </p:graphicFrame>
      <p:sp>
        <p:nvSpPr>
          <p:cNvPr id="8" name="Title 1"/>
          <p:cNvSpPr>
            <a:spLocks noGrp="1"/>
          </p:cNvSpPr>
          <p:nvPr>
            <p:ph type="title"/>
          </p:nvPr>
        </p:nvSpPr>
        <p:spPr>
          <a:xfrm>
            <a:off x="457200" y="17414"/>
            <a:ext cx="8229600" cy="1053739"/>
          </a:xfrm>
        </p:spPr>
        <p:txBody>
          <a:bodyPr>
            <a:normAutofit/>
          </a:bodyPr>
          <a:lstStyle/>
          <a:p>
            <a:r>
              <a:rPr lang="en-GB" sz="1600" b="1" dirty="0" smtClean="0"/>
              <a:t>Questions/Advices </a:t>
            </a:r>
            <a:r>
              <a:rPr lang="en-US" sz="1600" b="1" dirty="0"/>
              <a:t>from IWWG </a:t>
            </a:r>
            <a:r>
              <a:rPr lang="en-GB" sz="1600" b="1" dirty="0" smtClean="0"/>
              <a:t>for “</a:t>
            </a:r>
            <a:r>
              <a:rPr lang="en-GB" sz="1600" b="1" dirty="0"/>
              <a:t>AMVs (Horizontal) Capabilities”</a:t>
            </a:r>
            <a:r>
              <a:rPr lang="en-US" sz="1600" b="1" dirty="0"/>
              <a:t> in </a:t>
            </a:r>
            <a:r>
              <a:rPr lang="en-US" sz="1600" b="1" dirty="0" smtClean="0"/>
              <a:t>OSCAR/Space</a:t>
            </a:r>
            <a:br>
              <a:rPr lang="en-US" sz="1600" b="1" dirty="0" smtClean="0"/>
            </a:br>
            <a:r>
              <a:rPr lang="en-GB" sz="1600" b="1" u="sng" dirty="0"/>
              <a:t>Observation Requirement Variable: Wind (horizontal</a:t>
            </a:r>
            <a:r>
              <a:rPr lang="en-GB" sz="1600" b="1" u="sng" dirty="0" smtClean="0"/>
              <a:t>)</a:t>
            </a:r>
            <a:br>
              <a:rPr lang="en-GB" sz="1600" b="1" u="sng" dirty="0" smtClean="0"/>
            </a:br>
            <a:r>
              <a:rPr lang="en-GB" sz="1600" u="sng" dirty="0">
                <a:hlinkClick r:id="rId2"/>
              </a:rPr>
              <a:t>http://www.wmo-sat.info/oscar/variables/view/179</a:t>
            </a:r>
            <a:r>
              <a:rPr lang="en-GB" sz="1600" b="1" u="sng" dirty="0" smtClean="0"/>
              <a:t> </a:t>
            </a:r>
            <a:endParaRPr lang="en-US" sz="1600" u="sng" dirty="0"/>
          </a:p>
        </p:txBody>
      </p:sp>
    </p:spTree>
    <p:extLst>
      <p:ext uri="{BB962C8B-B14F-4D97-AF65-F5344CB8AC3E}">
        <p14:creationId xmlns:p14="http://schemas.microsoft.com/office/powerpoint/2010/main" val="38646228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646076654"/>
              </p:ext>
            </p:extLst>
          </p:nvPr>
        </p:nvGraphicFramePr>
        <p:xfrm>
          <a:off x="235128" y="877310"/>
          <a:ext cx="8656322" cy="4846320"/>
        </p:xfrm>
        <a:graphic>
          <a:graphicData uri="http://schemas.openxmlformats.org/drawingml/2006/table">
            <a:tbl>
              <a:tblPr firstRow="1" bandRow="1">
                <a:tableStyleId>{5C22544A-7EE6-4342-B048-85BDC9FD1C3A}</a:tableStyleId>
              </a:tblPr>
              <a:tblGrid>
                <a:gridCol w="4145283"/>
                <a:gridCol w="4511039"/>
              </a:tblGrid>
              <a:tr h="304838">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800" b="1" kern="1200" dirty="0" smtClean="0">
                          <a:solidFill>
                            <a:schemeClr val="lt1"/>
                          </a:solidFill>
                          <a:effectLst/>
                          <a:latin typeface="+mn-lt"/>
                          <a:ea typeface="+mn-ea"/>
                          <a:cs typeface="+mn-cs"/>
                        </a:rPr>
                        <a:t>Questions/Advices</a:t>
                      </a:r>
                      <a:endParaRPr lang="en-US" dirty="0" smtClean="0"/>
                    </a:p>
                  </a:txBody>
                  <a:tcPr/>
                </a:tc>
                <a:tc>
                  <a:txBody>
                    <a:bodyPr/>
                    <a:lstStyle/>
                    <a:p>
                      <a:pPr algn="ctr" rtl="0"/>
                      <a:r>
                        <a:rPr lang="en-US" dirty="0" smtClean="0"/>
                        <a:t>Comments</a:t>
                      </a:r>
                      <a:endParaRPr lang="en-US" dirty="0"/>
                    </a:p>
                  </a:txBody>
                  <a:tcPr/>
                </a:tc>
              </a:tr>
              <a:tr h="1407189">
                <a:tc>
                  <a:txBody>
                    <a:bodyPr/>
                    <a:lstStyle/>
                    <a:p>
                      <a:r>
                        <a:rPr lang="en-GB" sz="2400" kern="1200" dirty="0" smtClean="0">
                          <a:solidFill>
                            <a:schemeClr val="dk1"/>
                          </a:solidFill>
                          <a:effectLst/>
                          <a:latin typeface="+mn-lt"/>
                          <a:ea typeface="+mn-ea"/>
                          <a:cs typeface="+mn-cs"/>
                        </a:rPr>
                        <a:t>Imager (GOES-12-15</a:t>
                      </a:r>
                      <a:r>
                        <a:rPr lang="en-GB" sz="2400" kern="1200" dirty="0" smtClean="0">
                          <a:solidFill>
                            <a:schemeClr val="dk1"/>
                          </a:solidFill>
                          <a:effectLst/>
                          <a:latin typeface="+mn-lt"/>
                          <a:ea typeface="+mn-ea"/>
                          <a:cs typeface="+mn-cs"/>
                        </a:rPr>
                        <a:t>)</a:t>
                      </a:r>
                      <a:endParaRPr lang="en-US" sz="2400" kern="1200" dirty="0" smtClean="0">
                        <a:solidFill>
                          <a:schemeClr val="dk1"/>
                        </a:solidFill>
                        <a:effectLst/>
                        <a:latin typeface="+mn-lt"/>
                        <a:ea typeface="+mn-ea"/>
                        <a:cs typeface="+mn-cs"/>
                      </a:endParaRPr>
                    </a:p>
                    <a:p>
                      <a:r>
                        <a:rPr lang="en-US" sz="2400" kern="1200" dirty="0" smtClean="0">
                          <a:solidFill>
                            <a:schemeClr val="dk1"/>
                          </a:solidFill>
                          <a:effectLst/>
                          <a:latin typeface="+mn-lt"/>
                          <a:ea typeface="+mn-ea"/>
                          <a:cs typeface="+mn-cs"/>
                        </a:rPr>
                        <a:t>-</a:t>
                      </a:r>
                      <a:r>
                        <a:rPr lang="en-US" sz="2400" kern="1200" baseline="0" dirty="0" smtClean="0">
                          <a:solidFill>
                            <a:schemeClr val="dk1"/>
                          </a:solidFill>
                          <a:effectLst/>
                          <a:latin typeface="+mn-lt"/>
                          <a:ea typeface="+mn-ea"/>
                          <a:cs typeface="+mn-cs"/>
                        </a:rPr>
                        <a:t> </a:t>
                      </a:r>
                      <a:r>
                        <a:rPr lang="en-GB" sz="2400" kern="1200" dirty="0" smtClean="0">
                          <a:solidFill>
                            <a:schemeClr val="dk1"/>
                          </a:solidFill>
                          <a:effectLst/>
                          <a:latin typeface="+mn-lt"/>
                          <a:ea typeface="+mn-ea"/>
                          <a:cs typeface="+mn-cs"/>
                        </a:rPr>
                        <a:t>Coverage / Cycle: Full disk is every 3 hours. Northern and Southern Hemisphere sectors every 30 minutes. Continental US coverage every 15 minutes (nominal operations) or 7.5 minutes (rapid scan operations</a:t>
                      </a:r>
                      <a:r>
                        <a:rPr lang="en-GB" sz="2400" kern="1200" dirty="0" smtClean="0">
                          <a:solidFill>
                            <a:schemeClr val="dk1"/>
                          </a:solidFill>
                          <a:effectLst/>
                          <a:latin typeface="+mn-lt"/>
                          <a:ea typeface="+mn-ea"/>
                          <a:cs typeface="+mn-cs"/>
                        </a:rPr>
                        <a:t>)</a:t>
                      </a:r>
                      <a:endParaRPr lang="en-GB" sz="2400" kern="1200" dirty="0" smtClean="0">
                        <a:solidFill>
                          <a:schemeClr val="dk1"/>
                        </a:solidFill>
                        <a:effectLst/>
                        <a:latin typeface="+mn-lt"/>
                        <a:ea typeface="+mn-ea"/>
                        <a:cs typeface="+mn-cs"/>
                      </a:endParaRPr>
                    </a:p>
                    <a:p>
                      <a:r>
                        <a:rPr lang="en-GB" sz="2400" kern="1200" dirty="0" smtClean="0">
                          <a:solidFill>
                            <a:schemeClr val="dk1"/>
                          </a:solidFill>
                          <a:effectLst/>
                          <a:latin typeface="+mn-lt"/>
                          <a:ea typeface="+mn-ea"/>
                          <a:cs typeface="+mn-cs"/>
                        </a:rPr>
                        <a:t>- GOES-13 satellite should be tagged green since it is currently an operational satellite)</a:t>
                      </a:r>
                      <a:endParaRPr lang="en-GB" sz="2400" kern="1200" dirty="0" smtClean="0">
                        <a:solidFill>
                          <a:schemeClr val="dk1"/>
                        </a:solidFill>
                        <a:effectLst/>
                        <a:latin typeface="+mn-lt"/>
                        <a:ea typeface="Verdana" panose="020B0604030504040204" pitchFamily="34" charset="0"/>
                        <a:cs typeface="Verdana" panose="020B0604030504040204" pitchFamily="34" charset="0"/>
                      </a:endParaRPr>
                    </a:p>
                  </a:txBody>
                  <a:tcPr/>
                </a:tc>
                <a:tc>
                  <a: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sz="2400" kern="1200" dirty="0" smtClean="0">
                          <a:solidFill>
                            <a:schemeClr val="dk1"/>
                          </a:solidFill>
                          <a:effectLst/>
                          <a:latin typeface="+mn-lt"/>
                          <a:ea typeface="+mn-ea"/>
                          <a:cs typeface="+mn-cs"/>
                        </a:rPr>
                        <a:t>- The </a:t>
                      </a:r>
                      <a:r>
                        <a:rPr lang="en-GB" sz="2400" kern="1200" dirty="0" smtClean="0">
                          <a:solidFill>
                            <a:schemeClr val="dk1"/>
                          </a:solidFill>
                          <a:effectLst/>
                          <a:latin typeface="+mn-lt"/>
                          <a:ea typeface="+mn-ea"/>
                          <a:cs typeface="+mn-cs"/>
                        </a:rPr>
                        <a:t>description “Full disk every 30 min. Limited areas in correspondingly shorter time intervals” refers to the instrument capability.  The IWWG comment refers to operating modes, that are not described,</a:t>
                      </a:r>
                      <a:endParaRPr lang="en-US" sz="2400" kern="1200" dirty="0" smtClean="0">
                        <a:solidFill>
                          <a:schemeClr val="dk1"/>
                        </a:solidFill>
                        <a:effectLst/>
                        <a:latin typeface="+mn-lt"/>
                        <a:ea typeface="+mn-ea"/>
                        <a:cs typeface="+mn-cs"/>
                      </a:endParaRPr>
                    </a:p>
                    <a:p>
                      <a:endParaRPr lang="en-US" sz="2400" kern="1200" dirty="0" smtClean="0">
                        <a:solidFill>
                          <a:schemeClr val="dk1"/>
                        </a:solidFill>
                        <a:effectLst/>
                        <a:latin typeface="+mn-lt"/>
                        <a:ea typeface="+mn-ea"/>
                        <a:cs typeface="+mn-cs"/>
                      </a:endParaRPr>
                    </a:p>
                    <a:p>
                      <a:r>
                        <a:rPr lang="en-US" sz="2400" kern="1200" dirty="0" smtClean="0">
                          <a:solidFill>
                            <a:schemeClr val="dk1"/>
                          </a:solidFill>
                          <a:effectLst/>
                          <a:latin typeface="+mn-lt"/>
                          <a:ea typeface="+mn-ea"/>
                          <a:cs typeface="+mn-cs"/>
                        </a:rPr>
                        <a:t>-</a:t>
                      </a:r>
                      <a:r>
                        <a:rPr lang="en-US" sz="2400" kern="1200" baseline="0" dirty="0" smtClean="0">
                          <a:solidFill>
                            <a:schemeClr val="dk1"/>
                          </a:solidFill>
                          <a:effectLst/>
                          <a:latin typeface="+mn-lt"/>
                          <a:ea typeface="+mn-ea"/>
                          <a:cs typeface="+mn-cs"/>
                        </a:rPr>
                        <a:t> </a:t>
                      </a:r>
                      <a:r>
                        <a:rPr lang="en-GB" sz="2400" kern="1200" dirty="0" smtClean="0">
                          <a:solidFill>
                            <a:schemeClr val="dk1"/>
                          </a:solidFill>
                          <a:effectLst/>
                          <a:latin typeface="+mn-lt"/>
                          <a:ea typeface="+mn-ea"/>
                          <a:cs typeface="+mn-cs"/>
                        </a:rPr>
                        <a:t>GOES-13 is now back-up, at 59.8°W.</a:t>
                      </a:r>
                      <a:endParaRPr lang="en-US" sz="2400" dirty="0"/>
                    </a:p>
                  </a:txBody>
                  <a:tcPr/>
                </a:tc>
              </a:tr>
            </a:tbl>
          </a:graphicData>
        </a:graphic>
      </p:graphicFrame>
      <p:sp>
        <p:nvSpPr>
          <p:cNvPr id="8" name="Title 1"/>
          <p:cNvSpPr>
            <a:spLocks noGrp="1"/>
          </p:cNvSpPr>
          <p:nvPr>
            <p:ph type="title"/>
          </p:nvPr>
        </p:nvSpPr>
        <p:spPr>
          <a:xfrm>
            <a:off x="457200" y="2"/>
            <a:ext cx="8229600" cy="783769"/>
          </a:xfrm>
        </p:spPr>
        <p:txBody>
          <a:bodyPr>
            <a:normAutofit/>
          </a:bodyPr>
          <a:lstStyle/>
          <a:p>
            <a:r>
              <a:rPr lang="en-GB" sz="1800" b="1" dirty="0" smtClean="0"/>
              <a:t>Questions/Advices </a:t>
            </a:r>
            <a:r>
              <a:rPr lang="en-US" sz="1800" b="1" dirty="0"/>
              <a:t>from IWWG </a:t>
            </a:r>
            <a:r>
              <a:rPr lang="en-GB" sz="1800" b="1" dirty="0" smtClean="0"/>
              <a:t>for “</a:t>
            </a:r>
            <a:r>
              <a:rPr lang="en-GB" sz="1800" b="1" dirty="0"/>
              <a:t>AMVs (Horizontal) Capabilities”</a:t>
            </a:r>
            <a:r>
              <a:rPr lang="en-US" sz="1800" b="1" dirty="0"/>
              <a:t> in </a:t>
            </a:r>
            <a:r>
              <a:rPr lang="en-US" sz="1800" b="1" dirty="0" smtClean="0"/>
              <a:t>OSCAR/Space</a:t>
            </a:r>
            <a:br>
              <a:rPr lang="en-US" sz="1800" b="1" dirty="0" smtClean="0"/>
            </a:br>
            <a:r>
              <a:rPr lang="en-GB" sz="1800" b="1" u="sng" dirty="0"/>
              <a:t>Instruments </a:t>
            </a:r>
            <a:r>
              <a:rPr lang="en-GB" sz="1800" b="1" u="sng" dirty="0" smtClean="0"/>
              <a:t>Section</a:t>
            </a:r>
            <a:endParaRPr lang="en-US" sz="1800" u="sng" dirty="0"/>
          </a:p>
        </p:txBody>
      </p:sp>
    </p:spTree>
    <p:extLst>
      <p:ext uri="{BB962C8B-B14F-4D97-AF65-F5344CB8AC3E}">
        <p14:creationId xmlns:p14="http://schemas.microsoft.com/office/powerpoint/2010/main" val="57546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190500" y="106957"/>
            <a:ext cx="8775700" cy="6217086"/>
          </a:xfrm>
          <a:prstGeom prst="rect">
            <a:avLst/>
          </a:prstGeom>
          <a:noFill/>
        </p:spPr>
        <p:txBody>
          <a:bodyPr wrap="square" rtlCol="0">
            <a:spAutoFit/>
          </a:bodyPr>
          <a:lstStyle/>
          <a:p>
            <a:pPr algn="ctr"/>
            <a:r>
              <a:rPr lang="it-IT" sz="2800" b="1" dirty="0" err="1" smtClean="0">
                <a:latin typeface="Arial" panose="020B0604020202020204" pitchFamily="34" charset="0"/>
                <a:cs typeface="Arial" panose="020B0604020202020204" pitchFamily="34" charset="0"/>
              </a:rPr>
              <a:t>Properties</a:t>
            </a:r>
            <a:r>
              <a:rPr lang="it-IT" sz="2800" b="1" dirty="0" smtClean="0">
                <a:latin typeface="Arial" panose="020B0604020202020204" pitchFamily="34" charset="0"/>
                <a:cs typeface="Arial" panose="020B0604020202020204" pitchFamily="34" charset="0"/>
              </a:rPr>
              <a:t> and </a:t>
            </a:r>
            <a:r>
              <a:rPr lang="it-IT" sz="2800" b="1" dirty="0" err="1" smtClean="0">
                <a:latin typeface="Arial" panose="020B0604020202020204" pitchFamily="34" charset="0"/>
                <a:cs typeface="Arial" panose="020B0604020202020204" pitchFamily="34" charset="0"/>
              </a:rPr>
              <a:t>Rules</a:t>
            </a:r>
            <a:r>
              <a:rPr lang="it-IT" sz="2800" b="1" dirty="0" smtClean="0">
                <a:latin typeface="Arial" panose="020B0604020202020204" pitchFamily="34" charset="0"/>
                <a:cs typeface="Arial" panose="020B0604020202020204" pitchFamily="34" charset="0"/>
              </a:rPr>
              <a:t> in OSCAR</a:t>
            </a:r>
            <a:r>
              <a:rPr lang="en-US" altLang="ja-JP" sz="2800" b="1" dirty="0" smtClean="0">
                <a:latin typeface="Arial" panose="020B0604020202020204" pitchFamily="34" charset="0"/>
                <a:cs typeface="Arial" panose="020B0604020202020204" pitchFamily="34" charset="0"/>
              </a:rPr>
              <a:t>/Space</a:t>
            </a:r>
          </a:p>
          <a:p>
            <a:pPr algn="ctr"/>
            <a:endParaRPr lang="it-IT" dirty="0" smtClean="0">
              <a:latin typeface="Arial" panose="020B0604020202020204" pitchFamily="34" charset="0"/>
              <a:cs typeface="Arial" panose="020B0604020202020204" pitchFamily="34" charset="0"/>
            </a:endParaRPr>
          </a:p>
          <a:p>
            <a:pPr marL="342900" indent="-342900" hangingPunct="0">
              <a:buFont typeface="Arial" panose="020B0604020202020204" pitchFamily="34" charset="0"/>
              <a:buChar char="•"/>
            </a:pPr>
            <a:r>
              <a:rPr lang="it-IT" sz="2200" dirty="0" smtClean="0">
                <a:latin typeface="Arial" panose="020B0604020202020204" pitchFamily="34" charset="0"/>
                <a:cs typeface="Arial" panose="020B0604020202020204" pitchFamily="34" charset="0"/>
              </a:rPr>
              <a:t>For the </a:t>
            </a:r>
            <a:r>
              <a:rPr lang="it-IT" sz="2200" dirty="0" err="1" smtClean="0">
                <a:latin typeface="Arial" panose="020B0604020202020204" pitchFamily="34" charset="0"/>
                <a:cs typeface="Arial" panose="020B0604020202020204" pitchFamily="34" charset="0"/>
              </a:rPr>
              <a:t>purpose</a:t>
            </a:r>
            <a:r>
              <a:rPr lang="it-IT" sz="2200" dirty="0" smtClean="0">
                <a:latin typeface="Arial" panose="020B0604020202020204" pitchFamily="34" charset="0"/>
                <a:cs typeface="Arial" panose="020B0604020202020204" pitchFamily="34" charset="0"/>
              </a:rPr>
              <a:t> of </a:t>
            </a:r>
            <a:r>
              <a:rPr lang="it-IT" sz="2200" dirty="0" err="1" smtClean="0">
                <a:latin typeface="Arial" panose="020B0604020202020204" pitchFamily="34" charset="0"/>
                <a:cs typeface="Arial" panose="020B0604020202020204" pitchFamily="34" charset="0"/>
              </a:rPr>
              <a:t>identifying</a:t>
            </a:r>
            <a:r>
              <a:rPr lang="it-IT" sz="2200" dirty="0" smtClean="0">
                <a:latin typeface="Arial" panose="020B0604020202020204" pitchFamily="34" charset="0"/>
                <a:cs typeface="Arial" panose="020B0604020202020204" pitchFamily="34" charset="0"/>
              </a:rPr>
              <a:t> </a:t>
            </a:r>
            <a:r>
              <a:rPr lang="it-IT" sz="2200" dirty="0" err="1" smtClean="0">
                <a:latin typeface="Arial" panose="020B0604020202020204" pitchFamily="34" charset="0"/>
                <a:cs typeface="Arial" panose="020B0604020202020204" pitchFamily="34" charset="0"/>
              </a:rPr>
              <a:t>which</a:t>
            </a:r>
            <a:r>
              <a:rPr lang="it-IT" sz="2200" dirty="0" smtClean="0">
                <a:latin typeface="Arial" panose="020B0604020202020204" pitchFamily="34" charset="0"/>
                <a:cs typeface="Arial" panose="020B0604020202020204" pitchFamily="34" charset="0"/>
              </a:rPr>
              <a:t> </a:t>
            </a:r>
            <a:r>
              <a:rPr lang="it-IT" sz="2200" dirty="0" err="1" smtClean="0">
                <a:latin typeface="Arial" panose="020B0604020202020204" pitchFamily="34" charset="0"/>
                <a:cs typeface="Arial" panose="020B0604020202020204" pitchFamily="34" charset="0"/>
              </a:rPr>
              <a:t>variable</a:t>
            </a:r>
            <a:r>
              <a:rPr lang="it-IT" sz="2200" dirty="0" smtClean="0">
                <a:latin typeface="Arial" panose="020B0604020202020204" pitchFamily="34" charset="0"/>
                <a:cs typeface="Arial" panose="020B0604020202020204" pitchFamily="34" charset="0"/>
              </a:rPr>
              <a:t> can be </a:t>
            </a:r>
            <a:r>
              <a:rPr lang="it-IT" sz="2200" dirty="0" err="1" smtClean="0">
                <a:latin typeface="Arial" panose="020B0604020202020204" pitchFamily="34" charset="0"/>
                <a:cs typeface="Arial" panose="020B0604020202020204" pitchFamily="34" charset="0"/>
              </a:rPr>
              <a:t>retrieved</a:t>
            </a:r>
            <a:r>
              <a:rPr lang="it-IT" sz="2200" dirty="0" smtClean="0">
                <a:latin typeface="Arial" panose="020B0604020202020204" pitchFamily="34" charset="0"/>
                <a:cs typeface="Arial" panose="020B0604020202020204" pitchFamily="34" charset="0"/>
              </a:rPr>
              <a:t> from an </a:t>
            </a:r>
            <a:r>
              <a:rPr lang="it-IT" sz="2200" dirty="0" err="1" smtClean="0">
                <a:latin typeface="Arial" panose="020B0604020202020204" pitchFamily="34" charset="0"/>
                <a:cs typeface="Arial" panose="020B0604020202020204" pitchFamily="34" charset="0"/>
              </a:rPr>
              <a:t>instrument</a:t>
            </a:r>
            <a:r>
              <a:rPr lang="it-IT" sz="2200" dirty="0" smtClean="0">
                <a:latin typeface="Arial" panose="020B0604020202020204" pitchFamily="34" charset="0"/>
                <a:cs typeface="Arial" panose="020B0604020202020204" pitchFamily="34" charset="0"/>
              </a:rPr>
              <a:t>, and with </a:t>
            </a:r>
            <a:r>
              <a:rPr lang="it-IT" sz="2200" dirty="0" err="1" smtClean="0">
                <a:latin typeface="Arial" panose="020B0604020202020204" pitchFamily="34" charset="0"/>
                <a:cs typeface="Arial" panose="020B0604020202020204" pitchFamily="34" charset="0"/>
              </a:rPr>
              <a:t>which</a:t>
            </a:r>
            <a:r>
              <a:rPr lang="it-IT" sz="2200" dirty="0" smtClean="0">
                <a:latin typeface="Arial" panose="020B0604020202020204" pitchFamily="34" charset="0"/>
                <a:cs typeface="Arial" panose="020B0604020202020204" pitchFamily="34" charset="0"/>
              </a:rPr>
              <a:t> </a:t>
            </a:r>
            <a:r>
              <a:rPr lang="it-IT" sz="2200" dirty="0" err="1" smtClean="0">
                <a:latin typeface="Arial" panose="020B0604020202020204" pitchFamily="34" charset="0"/>
                <a:cs typeface="Arial" panose="020B0604020202020204" pitchFamily="34" charset="0"/>
              </a:rPr>
              <a:t>quality</a:t>
            </a:r>
            <a:r>
              <a:rPr lang="it-IT" sz="2200" dirty="0" smtClean="0">
                <a:latin typeface="Arial" panose="020B0604020202020204" pitchFamily="34" charset="0"/>
                <a:cs typeface="Arial" panose="020B0604020202020204" pitchFamily="34" charset="0"/>
              </a:rPr>
              <a:t>, an appropriate set of the </a:t>
            </a:r>
            <a:r>
              <a:rPr lang="it-IT" sz="2200" dirty="0" err="1" smtClean="0">
                <a:latin typeface="Arial" panose="020B0604020202020204" pitchFamily="34" charset="0"/>
                <a:cs typeface="Arial" panose="020B0604020202020204" pitchFamily="34" charset="0"/>
              </a:rPr>
              <a:t>main</a:t>
            </a:r>
            <a:r>
              <a:rPr lang="it-IT" sz="2200" dirty="0" smtClean="0">
                <a:latin typeface="Arial" panose="020B0604020202020204" pitchFamily="34" charset="0"/>
                <a:cs typeface="Arial" panose="020B0604020202020204" pitchFamily="34" charset="0"/>
              </a:rPr>
              <a:t> </a:t>
            </a:r>
            <a:r>
              <a:rPr lang="it-IT" sz="2200" dirty="0" err="1" smtClean="0">
                <a:latin typeface="Arial" panose="020B0604020202020204" pitchFamily="34" charset="0"/>
                <a:cs typeface="Arial" panose="020B0604020202020204" pitchFamily="34" charset="0"/>
              </a:rPr>
              <a:t>instrument</a:t>
            </a:r>
            <a:r>
              <a:rPr lang="it-IT" sz="2200" dirty="0" smtClean="0">
                <a:latin typeface="Arial" panose="020B0604020202020204" pitchFamily="34" charset="0"/>
                <a:cs typeface="Arial" panose="020B0604020202020204" pitchFamily="34" charset="0"/>
              </a:rPr>
              <a:t> </a:t>
            </a:r>
            <a:r>
              <a:rPr lang="it-IT" sz="2200" dirty="0" err="1" smtClean="0">
                <a:latin typeface="Arial" panose="020B0604020202020204" pitchFamily="34" charset="0"/>
                <a:cs typeface="Arial" panose="020B0604020202020204" pitchFamily="34" charset="0"/>
              </a:rPr>
              <a:t>characteristics</a:t>
            </a:r>
            <a:r>
              <a:rPr lang="it-IT" sz="2200" dirty="0" smtClean="0">
                <a:latin typeface="Arial" panose="020B0604020202020204" pitchFamily="34" charset="0"/>
                <a:cs typeface="Arial" panose="020B0604020202020204" pitchFamily="34" charset="0"/>
              </a:rPr>
              <a:t> </a:t>
            </a:r>
            <a:r>
              <a:rPr lang="it-IT" sz="2200" dirty="0" err="1" smtClean="0">
                <a:latin typeface="Arial" panose="020B0604020202020204" pitchFamily="34" charset="0"/>
                <a:cs typeface="Arial" panose="020B0604020202020204" pitchFamily="34" charset="0"/>
              </a:rPr>
              <a:t>is</a:t>
            </a:r>
            <a:r>
              <a:rPr lang="it-IT" sz="2200" dirty="0" smtClean="0">
                <a:latin typeface="Arial" panose="020B0604020202020204" pitchFamily="34" charset="0"/>
                <a:cs typeface="Arial" panose="020B0604020202020204" pitchFamily="34" charset="0"/>
              </a:rPr>
              <a:t> </a:t>
            </a:r>
            <a:r>
              <a:rPr lang="it-IT" sz="2200" dirty="0" err="1" smtClean="0">
                <a:latin typeface="Arial" panose="020B0604020202020204" pitchFamily="34" charset="0"/>
                <a:cs typeface="Arial" panose="020B0604020202020204" pitchFamily="34" charset="0"/>
              </a:rPr>
              <a:t>extracted</a:t>
            </a:r>
            <a:r>
              <a:rPr lang="it-IT" sz="2200" dirty="0" smtClean="0">
                <a:latin typeface="Arial" panose="020B0604020202020204" pitchFamily="34" charset="0"/>
                <a:cs typeface="Arial" panose="020B0604020202020204" pitchFamily="34" charset="0"/>
              </a:rPr>
              <a:t> </a:t>
            </a:r>
            <a:r>
              <a:rPr lang="it-IT" sz="2200" dirty="0" err="1" smtClean="0">
                <a:latin typeface="Arial" panose="020B0604020202020204" pitchFamily="34" charset="0"/>
                <a:cs typeface="Arial" panose="020B0604020202020204" pitchFamily="34" charset="0"/>
              </a:rPr>
              <a:t>as</a:t>
            </a:r>
            <a:r>
              <a:rPr lang="it-IT" sz="2200" dirty="0" smtClean="0">
                <a:latin typeface="Arial" panose="020B0604020202020204" pitchFamily="34" charset="0"/>
                <a:cs typeface="Arial" panose="020B0604020202020204" pitchFamily="34" charset="0"/>
              </a:rPr>
              <a:t> ‘</a:t>
            </a:r>
            <a:r>
              <a:rPr lang="it-IT" sz="2200" b="1" u="sng" dirty="0" err="1" smtClean="0">
                <a:latin typeface="Arial" panose="020B0604020202020204" pitchFamily="34" charset="0"/>
                <a:cs typeface="Arial" panose="020B0604020202020204" pitchFamily="34" charset="0"/>
              </a:rPr>
              <a:t>Properties</a:t>
            </a:r>
            <a:r>
              <a:rPr lang="it-IT" sz="2200" dirty="0" smtClean="0">
                <a:latin typeface="Arial" panose="020B0604020202020204" pitchFamily="34" charset="0"/>
                <a:cs typeface="Arial" panose="020B0604020202020204" pitchFamily="34" charset="0"/>
              </a:rPr>
              <a:t>’.</a:t>
            </a:r>
          </a:p>
          <a:p>
            <a:pPr marL="342900" indent="-342900" hangingPunct="0">
              <a:buFont typeface="Arial" panose="020B0604020202020204" pitchFamily="34" charset="0"/>
              <a:buChar char="•"/>
            </a:pPr>
            <a:endParaRPr lang="it-IT" sz="2200" dirty="0">
              <a:latin typeface="Arial" panose="020B0604020202020204" pitchFamily="34" charset="0"/>
              <a:cs typeface="Arial" panose="020B0604020202020204" pitchFamily="34" charset="0"/>
            </a:endParaRPr>
          </a:p>
          <a:p>
            <a:pPr marL="342900" indent="-342900" hangingPunct="0">
              <a:buFont typeface="Arial" panose="020B0604020202020204" pitchFamily="34" charset="0"/>
              <a:buChar char="•"/>
            </a:pPr>
            <a:r>
              <a:rPr lang="it-IT" sz="2200" dirty="0" smtClean="0">
                <a:latin typeface="Arial" panose="020B0604020202020204" pitchFamily="34" charset="0"/>
                <a:cs typeface="Arial" panose="020B0604020202020204" pitchFamily="34" charset="0"/>
              </a:rPr>
              <a:t>A </a:t>
            </a:r>
            <a:r>
              <a:rPr lang="it-IT" sz="2200" dirty="0" err="1" smtClean="0">
                <a:latin typeface="Arial" panose="020B0604020202020204" pitchFamily="34" charset="0"/>
                <a:cs typeface="Arial" panose="020B0604020202020204" pitchFamily="34" charset="0"/>
              </a:rPr>
              <a:t>variable</a:t>
            </a:r>
            <a:r>
              <a:rPr lang="it-IT" sz="2200" dirty="0" smtClean="0">
                <a:latin typeface="Arial" panose="020B0604020202020204" pitchFamily="34" charset="0"/>
                <a:cs typeface="Arial" panose="020B0604020202020204" pitchFamily="34" charset="0"/>
              </a:rPr>
              <a:t> </a:t>
            </a:r>
            <a:r>
              <a:rPr lang="it-IT" sz="2200" dirty="0" err="1" smtClean="0">
                <a:latin typeface="Arial" panose="020B0604020202020204" pitchFamily="34" charset="0"/>
                <a:cs typeface="Arial" panose="020B0604020202020204" pitchFamily="34" charset="0"/>
              </a:rPr>
              <a:t>is</a:t>
            </a:r>
            <a:r>
              <a:rPr lang="it-IT" sz="2200" dirty="0" smtClean="0">
                <a:latin typeface="Arial" panose="020B0604020202020204" pitchFamily="34" charset="0"/>
                <a:cs typeface="Arial" panose="020B0604020202020204" pitchFamily="34" charset="0"/>
              </a:rPr>
              <a:t> </a:t>
            </a:r>
            <a:r>
              <a:rPr lang="it-IT" sz="2200" dirty="0" err="1" smtClean="0">
                <a:latin typeface="Arial" panose="020B0604020202020204" pitchFamily="34" charset="0"/>
                <a:cs typeface="Arial" panose="020B0604020202020204" pitchFamily="34" charset="0"/>
              </a:rPr>
              <a:t>derived</a:t>
            </a:r>
            <a:r>
              <a:rPr lang="it-IT" sz="2200" dirty="0" smtClean="0">
                <a:latin typeface="Arial" panose="020B0604020202020204" pitchFamily="34" charset="0"/>
                <a:cs typeface="Arial" panose="020B0604020202020204" pitchFamily="34" charset="0"/>
              </a:rPr>
              <a:t> from the </a:t>
            </a:r>
            <a:r>
              <a:rPr lang="it-IT" sz="2200" dirty="0" err="1" smtClean="0">
                <a:latin typeface="Arial" panose="020B0604020202020204" pitchFamily="34" charset="0"/>
                <a:cs typeface="Arial" panose="020B0604020202020204" pitchFamily="34" charset="0"/>
              </a:rPr>
              <a:t>instrument</a:t>
            </a:r>
            <a:r>
              <a:rPr lang="it-IT" sz="2200" dirty="0" smtClean="0">
                <a:latin typeface="Arial" panose="020B0604020202020204" pitchFamily="34" charset="0"/>
                <a:cs typeface="Arial" panose="020B0604020202020204" pitchFamily="34" charset="0"/>
              </a:rPr>
              <a:t> </a:t>
            </a:r>
            <a:r>
              <a:rPr lang="it-IT" sz="2200" dirty="0" err="1" smtClean="0">
                <a:latin typeface="Arial" panose="020B0604020202020204" pitchFamily="34" charset="0"/>
                <a:cs typeface="Arial" panose="020B0604020202020204" pitchFamily="34" charset="0"/>
              </a:rPr>
              <a:t>Properties</a:t>
            </a:r>
            <a:r>
              <a:rPr lang="it-IT" sz="2200" dirty="0" smtClean="0">
                <a:latin typeface="Arial" panose="020B0604020202020204" pitchFamily="34" charset="0"/>
                <a:cs typeface="Arial" panose="020B0604020202020204" pitchFamily="34" charset="0"/>
              </a:rPr>
              <a:t> by </a:t>
            </a:r>
            <a:r>
              <a:rPr lang="it-IT" sz="2200" dirty="0" err="1" smtClean="0">
                <a:latin typeface="Arial" panose="020B0604020202020204" pitchFamily="34" charset="0"/>
                <a:cs typeface="Arial" panose="020B0604020202020204" pitchFamily="34" charset="0"/>
              </a:rPr>
              <a:t>means</a:t>
            </a:r>
            <a:r>
              <a:rPr lang="it-IT" sz="2200" dirty="0" smtClean="0">
                <a:latin typeface="Arial" panose="020B0604020202020204" pitchFamily="34" charset="0"/>
                <a:cs typeface="Arial" panose="020B0604020202020204" pitchFamily="34" charset="0"/>
              </a:rPr>
              <a:t> of the </a:t>
            </a:r>
            <a:r>
              <a:rPr lang="it-IT" sz="2200" dirty="0" err="1" smtClean="0">
                <a:latin typeface="Arial" panose="020B0604020202020204" pitchFamily="34" charset="0"/>
                <a:cs typeface="Arial" panose="020B0604020202020204" pitchFamily="34" charset="0"/>
              </a:rPr>
              <a:t>retrieval</a:t>
            </a:r>
            <a:r>
              <a:rPr lang="it-IT" sz="2200" dirty="0" smtClean="0">
                <a:latin typeface="Arial" panose="020B0604020202020204" pitchFamily="34" charset="0"/>
                <a:cs typeface="Arial" panose="020B0604020202020204" pitchFamily="34" charset="0"/>
              </a:rPr>
              <a:t> </a:t>
            </a:r>
            <a:r>
              <a:rPr lang="it-IT" sz="2200" dirty="0" err="1" smtClean="0">
                <a:latin typeface="Arial" panose="020B0604020202020204" pitchFamily="34" charset="0"/>
                <a:cs typeface="Arial" panose="020B0604020202020204" pitchFamily="34" charset="0"/>
              </a:rPr>
              <a:t>algorithm</a:t>
            </a:r>
            <a:r>
              <a:rPr lang="it-IT" sz="2200" dirty="0" smtClean="0">
                <a:latin typeface="Arial" panose="020B0604020202020204" pitchFamily="34" charset="0"/>
                <a:cs typeface="Arial" panose="020B0604020202020204" pitchFamily="34" charset="0"/>
              </a:rPr>
              <a:t>.  In OSCAR/Space, the </a:t>
            </a:r>
            <a:r>
              <a:rPr lang="it-IT" sz="2200" dirty="0" err="1" smtClean="0">
                <a:latin typeface="Arial" panose="020B0604020202020204" pitchFamily="34" charset="0"/>
                <a:cs typeface="Arial" panose="020B0604020202020204" pitchFamily="34" charset="0"/>
              </a:rPr>
              <a:t>linkage</a:t>
            </a:r>
            <a:r>
              <a:rPr lang="it-IT" sz="2200" dirty="0" smtClean="0">
                <a:latin typeface="Arial" panose="020B0604020202020204" pitchFamily="34" charset="0"/>
                <a:cs typeface="Arial" panose="020B0604020202020204" pitchFamily="34" charset="0"/>
              </a:rPr>
              <a:t> </a:t>
            </a:r>
            <a:r>
              <a:rPr lang="it-IT" sz="2200" dirty="0" err="1" smtClean="0">
                <a:latin typeface="Arial" panose="020B0604020202020204" pitchFamily="34" charset="0"/>
                <a:cs typeface="Arial" panose="020B0604020202020204" pitchFamily="34" charset="0"/>
              </a:rPr>
              <a:t>between</a:t>
            </a:r>
            <a:r>
              <a:rPr lang="it-IT" sz="2200" dirty="0" smtClean="0">
                <a:latin typeface="Arial" panose="020B0604020202020204" pitchFamily="34" charset="0"/>
                <a:cs typeface="Arial" panose="020B0604020202020204" pitchFamily="34" charset="0"/>
              </a:rPr>
              <a:t> the </a:t>
            </a:r>
            <a:r>
              <a:rPr lang="it-IT" sz="2200" dirty="0" err="1" smtClean="0">
                <a:latin typeface="Arial" panose="020B0604020202020204" pitchFamily="34" charset="0"/>
                <a:cs typeface="Arial" panose="020B0604020202020204" pitchFamily="34" charset="0"/>
              </a:rPr>
              <a:t>variable</a:t>
            </a:r>
            <a:r>
              <a:rPr lang="it-IT" sz="2200" dirty="0" smtClean="0">
                <a:latin typeface="Arial" panose="020B0604020202020204" pitchFamily="34" charset="0"/>
                <a:cs typeface="Arial" panose="020B0604020202020204" pitchFamily="34" charset="0"/>
              </a:rPr>
              <a:t> and the appropriate </a:t>
            </a:r>
            <a:r>
              <a:rPr lang="it-IT" sz="2200" dirty="0" err="1" smtClean="0">
                <a:latin typeface="Arial" panose="020B0604020202020204" pitchFamily="34" charset="0"/>
                <a:cs typeface="Arial" panose="020B0604020202020204" pitchFamily="34" charset="0"/>
              </a:rPr>
              <a:t>Properties</a:t>
            </a:r>
            <a:r>
              <a:rPr lang="it-IT" sz="2200" dirty="0" smtClean="0">
                <a:latin typeface="Arial" panose="020B0604020202020204" pitchFamily="34" charset="0"/>
                <a:cs typeface="Arial" panose="020B0604020202020204" pitchFamily="34" charset="0"/>
              </a:rPr>
              <a:t> </a:t>
            </a:r>
            <a:r>
              <a:rPr lang="it-IT" sz="2200" dirty="0" err="1" smtClean="0">
                <a:latin typeface="Arial" panose="020B0604020202020204" pitchFamily="34" charset="0"/>
                <a:cs typeface="Arial" panose="020B0604020202020204" pitchFamily="34" charset="0"/>
              </a:rPr>
              <a:t>is</a:t>
            </a:r>
            <a:r>
              <a:rPr lang="it-IT" sz="2200" dirty="0" smtClean="0">
                <a:latin typeface="Arial" panose="020B0604020202020204" pitchFamily="34" charset="0"/>
                <a:cs typeface="Arial" panose="020B0604020202020204" pitchFamily="34" charset="0"/>
              </a:rPr>
              <a:t> </a:t>
            </a:r>
            <a:r>
              <a:rPr lang="it-IT" sz="2200" dirty="0" err="1" smtClean="0">
                <a:latin typeface="Arial" panose="020B0604020202020204" pitchFamily="34" charset="0"/>
                <a:cs typeface="Arial" panose="020B0604020202020204" pitchFamily="34" charset="0"/>
              </a:rPr>
              <a:t>expressed</a:t>
            </a:r>
            <a:r>
              <a:rPr lang="it-IT" sz="2200" dirty="0" smtClean="0">
                <a:latin typeface="Arial" panose="020B0604020202020204" pitchFamily="34" charset="0"/>
                <a:cs typeface="Arial" panose="020B0604020202020204" pitchFamily="34" charset="0"/>
              </a:rPr>
              <a:t> </a:t>
            </a:r>
            <a:r>
              <a:rPr lang="it-IT" sz="2200" dirty="0" err="1" smtClean="0">
                <a:latin typeface="Arial" panose="020B0604020202020204" pitchFamily="34" charset="0"/>
                <a:cs typeface="Arial" panose="020B0604020202020204" pitchFamily="34" charset="0"/>
              </a:rPr>
              <a:t>as</a:t>
            </a:r>
            <a:r>
              <a:rPr lang="it-IT" sz="2200" dirty="0" smtClean="0">
                <a:latin typeface="Arial" panose="020B0604020202020204" pitchFamily="34" charset="0"/>
                <a:cs typeface="Arial" panose="020B0604020202020204" pitchFamily="34" charset="0"/>
              </a:rPr>
              <a:t> ‘</a:t>
            </a:r>
            <a:r>
              <a:rPr lang="it-IT" sz="2200" b="1" u="sng" dirty="0" err="1" smtClean="0">
                <a:latin typeface="Arial" panose="020B0604020202020204" pitchFamily="34" charset="0"/>
                <a:cs typeface="Arial" panose="020B0604020202020204" pitchFamily="34" charset="0"/>
              </a:rPr>
              <a:t>Rules</a:t>
            </a:r>
            <a:r>
              <a:rPr lang="it-IT" sz="2200" dirty="0" smtClean="0">
                <a:latin typeface="Arial" panose="020B0604020202020204" pitchFamily="34" charset="0"/>
                <a:cs typeface="Arial" panose="020B0604020202020204" pitchFamily="34" charset="0"/>
              </a:rPr>
              <a:t>’.</a:t>
            </a:r>
          </a:p>
          <a:p>
            <a:pPr marL="342900" indent="-342900" hangingPunct="0">
              <a:buFont typeface="Arial" panose="020B0604020202020204" pitchFamily="34" charset="0"/>
              <a:buChar char="•"/>
            </a:pPr>
            <a:endParaRPr lang="it-IT" sz="2200" dirty="0">
              <a:latin typeface="Arial" panose="020B0604020202020204" pitchFamily="34" charset="0"/>
              <a:cs typeface="Arial" panose="020B0604020202020204" pitchFamily="34" charset="0"/>
            </a:endParaRPr>
          </a:p>
          <a:p>
            <a:pPr marL="342900" indent="-342900" hangingPunct="0">
              <a:buFont typeface="Arial" panose="020B0604020202020204" pitchFamily="34" charset="0"/>
              <a:buChar char="•"/>
            </a:pPr>
            <a:r>
              <a:rPr lang="it-IT" sz="2200" dirty="0" smtClean="0">
                <a:latin typeface="Arial" panose="020B0604020202020204" pitchFamily="34" charset="0"/>
                <a:cs typeface="Arial" panose="020B0604020202020204" pitchFamily="34" charset="0"/>
              </a:rPr>
              <a:t>For </a:t>
            </a:r>
            <a:r>
              <a:rPr lang="it-IT" sz="2200" dirty="0" err="1" smtClean="0">
                <a:latin typeface="Arial" panose="020B0604020202020204" pitchFamily="34" charset="0"/>
                <a:cs typeface="Arial" panose="020B0604020202020204" pitchFamily="34" charset="0"/>
              </a:rPr>
              <a:t>one</a:t>
            </a:r>
            <a:r>
              <a:rPr lang="it-IT" sz="2200" dirty="0" smtClean="0">
                <a:latin typeface="Arial" panose="020B0604020202020204" pitchFamily="34" charset="0"/>
                <a:cs typeface="Arial" panose="020B0604020202020204" pitchFamily="34" charset="0"/>
              </a:rPr>
              <a:t> </a:t>
            </a:r>
            <a:r>
              <a:rPr lang="it-IT" sz="2200" dirty="0" err="1" smtClean="0">
                <a:latin typeface="Arial" panose="020B0604020202020204" pitchFamily="34" charset="0"/>
                <a:cs typeface="Arial" panose="020B0604020202020204" pitchFamily="34" charset="0"/>
              </a:rPr>
              <a:t>variable</a:t>
            </a:r>
            <a:r>
              <a:rPr lang="it-IT" sz="2200" dirty="0" smtClean="0">
                <a:latin typeface="Arial" panose="020B0604020202020204" pitchFamily="34" charset="0"/>
                <a:cs typeface="Arial" panose="020B0604020202020204" pitchFamily="34" charset="0"/>
              </a:rPr>
              <a:t>, </a:t>
            </a:r>
            <a:r>
              <a:rPr lang="it-IT" sz="2200" dirty="0" err="1" smtClean="0">
                <a:latin typeface="Arial" panose="020B0604020202020204" pitchFamily="34" charset="0"/>
                <a:cs typeface="Arial" panose="020B0604020202020204" pitchFamily="34" charset="0"/>
              </a:rPr>
              <a:t>many</a:t>
            </a:r>
            <a:r>
              <a:rPr lang="it-IT" sz="2200" dirty="0" smtClean="0">
                <a:latin typeface="Arial" panose="020B0604020202020204" pitchFamily="34" charset="0"/>
                <a:cs typeface="Arial" panose="020B0604020202020204" pitchFamily="34" charset="0"/>
              </a:rPr>
              <a:t> </a:t>
            </a:r>
            <a:r>
              <a:rPr lang="it-IT" sz="2200" dirty="0" err="1" smtClean="0">
                <a:latin typeface="Arial" panose="020B0604020202020204" pitchFamily="34" charset="0"/>
                <a:cs typeface="Arial" panose="020B0604020202020204" pitchFamily="34" charset="0"/>
              </a:rPr>
              <a:t>Rules</a:t>
            </a:r>
            <a:r>
              <a:rPr lang="it-IT" sz="2200" dirty="0" smtClean="0">
                <a:latin typeface="Arial" panose="020B0604020202020204" pitchFamily="34" charset="0"/>
                <a:cs typeface="Arial" panose="020B0604020202020204" pitchFamily="34" charset="0"/>
              </a:rPr>
              <a:t> are </a:t>
            </a:r>
            <a:r>
              <a:rPr lang="it-IT" sz="2200" dirty="0" err="1" smtClean="0">
                <a:latin typeface="Arial" panose="020B0604020202020204" pitchFamily="34" charset="0"/>
                <a:cs typeface="Arial" panose="020B0604020202020204" pitchFamily="34" charset="0"/>
              </a:rPr>
              <a:t>applicable</a:t>
            </a:r>
            <a:r>
              <a:rPr lang="it-IT" sz="2200" dirty="0" smtClean="0">
                <a:latin typeface="Arial" panose="020B0604020202020204" pitchFamily="34" charset="0"/>
                <a:cs typeface="Arial" panose="020B0604020202020204" pitchFamily="34" charset="0"/>
              </a:rPr>
              <a:t>, </a:t>
            </a:r>
            <a:r>
              <a:rPr lang="it-IT" sz="2200" dirty="0" err="1" smtClean="0">
                <a:latin typeface="Arial" panose="020B0604020202020204" pitchFamily="34" charset="0"/>
                <a:cs typeface="Arial" panose="020B0604020202020204" pitchFamily="34" charset="0"/>
              </a:rPr>
              <a:t>function</a:t>
            </a:r>
            <a:r>
              <a:rPr lang="it-IT" sz="2200" dirty="0" smtClean="0">
                <a:latin typeface="Arial" panose="020B0604020202020204" pitchFamily="34" charset="0"/>
                <a:cs typeface="Arial" panose="020B0604020202020204" pitchFamily="34" charset="0"/>
              </a:rPr>
              <a:t> of:</a:t>
            </a:r>
          </a:p>
          <a:p>
            <a:pPr marL="800100" lvl="1" indent="-342900" hangingPunct="0">
              <a:buFont typeface="Courier New" panose="02070309020205020404" pitchFamily="49" charset="0"/>
              <a:buChar char="o"/>
            </a:pPr>
            <a:r>
              <a:rPr lang="it-IT" sz="2200" dirty="0">
                <a:latin typeface="Arial" panose="020B0604020202020204" pitchFamily="34" charset="0"/>
                <a:cs typeface="Arial" panose="020B0604020202020204" pitchFamily="34" charset="0"/>
              </a:rPr>
              <a:t>t</a:t>
            </a:r>
            <a:r>
              <a:rPr lang="it-IT" sz="2200" dirty="0" smtClean="0">
                <a:latin typeface="Arial" panose="020B0604020202020204" pitchFamily="34" charset="0"/>
                <a:cs typeface="Arial" panose="020B0604020202020204" pitchFamily="34" charset="0"/>
              </a:rPr>
              <a:t>he </a:t>
            </a:r>
            <a:r>
              <a:rPr lang="it-IT" sz="2200" dirty="0" err="1" smtClean="0">
                <a:latin typeface="Arial" panose="020B0604020202020204" pitchFamily="34" charset="0"/>
                <a:cs typeface="Arial" panose="020B0604020202020204" pitchFamily="34" charset="0"/>
              </a:rPr>
              <a:t>instrument</a:t>
            </a:r>
            <a:r>
              <a:rPr lang="it-IT" sz="2200" dirty="0" smtClean="0">
                <a:latin typeface="Arial" panose="020B0604020202020204" pitchFamily="34" charset="0"/>
                <a:cs typeface="Arial" panose="020B0604020202020204" pitchFamily="34" charset="0"/>
              </a:rPr>
              <a:t> </a:t>
            </a:r>
            <a:r>
              <a:rPr lang="it-IT" sz="2200" dirty="0" err="1" smtClean="0">
                <a:latin typeface="Arial" panose="020B0604020202020204" pitchFamily="34" charset="0"/>
                <a:cs typeface="Arial" panose="020B0604020202020204" pitchFamily="34" charset="0"/>
              </a:rPr>
              <a:t>type</a:t>
            </a:r>
            <a:r>
              <a:rPr lang="it-IT" sz="2200" dirty="0" smtClean="0">
                <a:latin typeface="Arial" panose="020B0604020202020204" pitchFamily="34" charset="0"/>
                <a:cs typeface="Arial" panose="020B0604020202020204" pitchFamily="34" charset="0"/>
              </a:rPr>
              <a:t>, i.e. the </a:t>
            </a:r>
            <a:r>
              <a:rPr lang="it-IT" sz="2200" dirty="0" err="1" smtClean="0">
                <a:latin typeface="Arial" panose="020B0604020202020204" pitchFamily="34" charset="0"/>
                <a:cs typeface="Arial" panose="020B0604020202020204" pitchFamily="34" charset="0"/>
              </a:rPr>
              <a:t>physical</a:t>
            </a:r>
            <a:r>
              <a:rPr lang="it-IT" sz="2200" dirty="0" smtClean="0">
                <a:latin typeface="Arial" panose="020B0604020202020204" pitchFamily="34" charset="0"/>
                <a:cs typeface="Arial" panose="020B0604020202020204" pitchFamily="34" charset="0"/>
              </a:rPr>
              <a:t> </a:t>
            </a:r>
            <a:r>
              <a:rPr lang="it-IT" sz="2200" dirty="0" err="1" smtClean="0">
                <a:latin typeface="Arial" panose="020B0604020202020204" pitchFamily="34" charset="0"/>
                <a:cs typeface="Arial" panose="020B0604020202020204" pitchFamily="34" charset="0"/>
              </a:rPr>
              <a:t>principle</a:t>
            </a:r>
            <a:r>
              <a:rPr lang="it-IT" sz="2200" dirty="0" smtClean="0">
                <a:latin typeface="Arial" panose="020B0604020202020204" pitchFamily="34" charset="0"/>
                <a:cs typeface="Arial" panose="020B0604020202020204" pitchFamily="34" charset="0"/>
              </a:rPr>
              <a:t> </a:t>
            </a:r>
            <a:r>
              <a:rPr lang="it-IT" sz="2200" dirty="0" err="1" smtClean="0">
                <a:latin typeface="Arial" panose="020B0604020202020204" pitchFamily="34" charset="0"/>
                <a:cs typeface="Arial" panose="020B0604020202020204" pitchFamily="34" charset="0"/>
              </a:rPr>
              <a:t>exploited</a:t>
            </a:r>
            <a:endParaRPr lang="it-IT" sz="2200" dirty="0" smtClean="0">
              <a:latin typeface="Arial" panose="020B0604020202020204" pitchFamily="34" charset="0"/>
              <a:cs typeface="Arial" panose="020B0604020202020204" pitchFamily="34" charset="0"/>
            </a:endParaRPr>
          </a:p>
          <a:p>
            <a:pPr marL="800100" lvl="1" indent="-342900" hangingPunct="0">
              <a:buFont typeface="Courier New" panose="02070309020205020404" pitchFamily="49" charset="0"/>
              <a:buChar char="o"/>
            </a:pPr>
            <a:r>
              <a:rPr lang="it-IT" sz="2200" dirty="0">
                <a:latin typeface="Arial" panose="020B0604020202020204" pitchFamily="34" charset="0"/>
                <a:cs typeface="Arial" panose="020B0604020202020204" pitchFamily="34" charset="0"/>
              </a:rPr>
              <a:t>t</a:t>
            </a:r>
            <a:r>
              <a:rPr lang="it-IT" sz="2200" dirty="0" smtClean="0">
                <a:latin typeface="Arial" panose="020B0604020202020204" pitchFamily="34" charset="0"/>
                <a:cs typeface="Arial" panose="020B0604020202020204" pitchFamily="34" charset="0"/>
              </a:rPr>
              <a:t>he </a:t>
            </a:r>
            <a:r>
              <a:rPr lang="it-IT" sz="2200" dirty="0" err="1" smtClean="0">
                <a:latin typeface="Arial" panose="020B0604020202020204" pitchFamily="34" charset="0"/>
                <a:cs typeface="Arial" panose="020B0604020202020204" pitchFamily="34" charset="0"/>
              </a:rPr>
              <a:t>specific</a:t>
            </a:r>
            <a:r>
              <a:rPr lang="it-IT" sz="2200" dirty="0" smtClean="0">
                <a:latin typeface="Arial" panose="020B0604020202020204" pitchFamily="34" charset="0"/>
                <a:cs typeface="Arial" panose="020B0604020202020204" pitchFamily="34" charset="0"/>
              </a:rPr>
              <a:t> set of </a:t>
            </a:r>
            <a:r>
              <a:rPr lang="it-IT" sz="2200" dirty="0" err="1" smtClean="0">
                <a:latin typeface="Arial" panose="020B0604020202020204" pitchFamily="34" charset="0"/>
                <a:cs typeface="Arial" panose="020B0604020202020204" pitchFamily="34" charset="0"/>
              </a:rPr>
              <a:t>Properties</a:t>
            </a:r>
            <a:r>
              <a:rPr lang="it-IT" sz="2200" dirty="0" smtClean="0">
                <a:latin typeface="Arial" panose="020B0604020202020204" pitchFamily="34" charset="0"/>
                <a:cs typeface="Arial" panose="020B0604020202020204" pitchFamily="34" charset="0"/>
              </a:rPr>
              <a:t> </a:t>
            </a:r>
            <a:r>
              <a:rPr lang="it-IT" sz="2200" dirty="0" err="1" smtClean="0">
                <a:latin typeface="Arial" panose="020B0604020202020204" pitchFamily="34" charset="0"/>
                <a:cs typeface="Arial" panose="020B0604020202020204" pitchFamily="34" charset="0"/>
              </a:rPr>
              <a:t>having</a:t>
            </a:r>
            <a:r>
              <a:rPr lang="it-IT" sz="2200" dirty="0" smtClean="0">
                <a:latin typeface="Arial" panose="020B0604020202020204" pitchFamily="34" charset="0"/>
                <a:cs typeface="Arial" panose="020B0604020202020204" pitchFamily="34" charset="0"/>
              </a:rPr>
              <a:t> a </a:t>
            </a:r>
            <a:r>
              <a:rPr lang="it-IT" sz="2200" dirty="0" err="1" smtClean="0">
                <a:latin typeface="Arial" panose="020B0604020202020204" pitchFamily="34" charset="0"/>
                <a:cs typeface="Arial" panose="020B0604020202020204" pitchFamily="34" charset="0"/>
              </a:rPr>
              <a:t>bearing</a:t>
            </a:r>
            <a:r>
              <a:rPr lang="it-IT" sz="2200" dirty="0" smtClean="0">
                <a:latin typeface="Arial" panose="020B0604020202020204" pitchFamily="34" charset="0"/>
                <a:cs typeface="Arial" panose="020B0604020202020204" pitchFamily="34" charset="0"/>
              </a:rPr>
              <a:t> on the </a:t>
            </a:r>
            <a:r>
              <a:rPr lang="it-IT" sz="2200" dirty="0" err="1" smtClean="0">
                <a:latin typeface="Arial" panose="020B0604020202020204" pitchFamily="34" charset="0"/>
                <a:cs typeface="Arial" panose="020B0604020202020204" pitchFamily="34" charset="0"/>
              </a:rPr>
              <a:t>retrieval</a:t>
            </a:r>
            <a:endParaRPr lang="it-IT" sz="2200" dirty="0" smtClean="0">
              <a:latin typeface="Arial" panose="020B0604020202020204" pitchFamily="34" charset="0"/>
              <a:cs typeface="Arial" panose="020B0604020202020204" pitchFamily="34" charset="0"/>
            </a:endParaRPr>
          </a:p>
          <a:p>
            <a:pPr marL="800100" lvl="1" indent="-342900" hangingPunct="0">
              <a:buFont typeface="Courier New" panose="02070309020205020404" pitchFamily="49" charset="0"/>
              <a:buChar char="o"/>
            </a:pPr>
            <a:r>
              <a:rPr lang="it-IT" sz="2200" dirty="0" err="1">
                <a:latin typeface="Arial" panose="020B0604020202020204" pitchFamily="34" charset="0"/>
                <a:cs typeface="Arial" panose="020B0604020202020204" pitchFamily="34" charset="0"/>
              </a:rPr>
              <a:t>o</a:t>
            </a:r>
            <a:r>
              <a:rPr lang="it-IT" sz="2200" dirty="0" err="1" smtClean="0">
                <a:latin typeface="Arial" panose="020B0604020202020204" pitchFamily="34" charset="0"/>
                <a:cs typeface="Arial" panose="020B0604020202020204" pitchFamily="34" charset="0"/>
              </a:rPr>
              <a:t>perational</a:t>
            </a:r>
            <a:r>
              <a:rPr lang="it-IT" sz="2200" dirty="0" smtClean="0">
                <a:latin typeface="Arial" panose="020B0604020202020204" pitchFamily="34" charset="0"/>
                <a:cs typeface="Arial" panose="020B0604020202020204" pitchFamily="34" charset="0"/>
              </a:rPr>
              <a:t> </a:t>
            </a:r>
            <a:r>
              <a:rPr lang="it-IT" sz="2200" dirty="0" err="1" smtClean="0">
                <a:latin typeface="Arial" panose="020B0604020202020204" pitchFamily="34" charset="0"/>
                <a:cs typeface="Arial" panose="020B0604020202020204" pitchFamily="34" charset="0"/>
              </a:rPr>
              <a:t>characterics</a:t>
            </a:r>
            <a:r>
              <a:rPr lang="it-IT" sz="2200" dirty="0" smtClean="0">
                <a:latin typeface="Arial" panose="020B0604020202020204" pitchFamily="34" charset="0"/>
                <a:cs typeface="Arial" panose="020B0604020202020204" pitchFamily="34" charset="0"/>
              </a:rPr>
              <a:t> of the satellite hosting the </a:t>
            </a:r>
            <a:r>
              <a:rPr lang="it-IT" sz="2200" dirty="0" err="1" smtClean="0">
                <a:latin typeface="Arial" panose="020B0604020202020204" pitchFamily="34" charset="0"/>
                <a:cs typeface="Arial" panose="020B0604020202020204" pitchFamily="34" charset="0"/>
              </a:rPr>
              <a:t>instrument</a:t>
            </a:r>
            <a:r>
              <a:rPr lang="it-IT" sz="2200" dirty="0" smtClean="0">
                <a:latin typeface="Arial" panose="020B0604020202020204" pitchFamily="34" charset="0"/>
                <a:cs typeface="Arial" panose="020B0604020202020204" pitchFamily="34" charset="0"/>
              </a:rPr>
              <a:t>.</a:t>
            </a:r>
          </a:p>
          <a:p>
            <a:pPr hangingPunct="0"/>
            <a:endParaRPr lang="it-IT" sz="2200" dirty="0">
              <a:latin typeface="Arial" panose="020B0604020202020204" pitchFamily="34" charset="0"/>
              <a:cs typeface="Arial" panose="020B0604020202020204" pitchFamily="34" charset="0"/>
            </a:endParaRPr>
          </a:p>
          <a:p>
            <a:pPr marL="342900" indent="-342900" hangingPunct="0">
              <a:buFont typeface="Arial" panose="020B0604020202020204" pitchFamily="34" charset="0"/>
              <a:buChar char="•"/>
            </a:pPr>
            <a:r>
              <a:rPr lang="it-IT" sz="2200" dirty="0" smtClean="0">
                <a:latin typeface="Arial" panose="020B0604020202020204" pitchFamily="34" charset="0"/>
                <a:cs typeface="Arial" panose="020B0604020202020204" pitchFamily="34" charset="0"/>
              </a:rPr>
              <a:t>The </a:t>
            </a:r>
            <a:r>
              <a:rPr lang="it-IT" sz="2200" dirty="0" err="1" smtClean="0">
                <a:latin typeface="Arial" panose="020B0604020202020204" pitchFamily="34" charset="0"/>
                <a:cs typeface="Arial" panose="020B0604020202020204" pitchFamily="34" charset="0"/>
              </a:rPr>
              <a:t>current</a:t>
            </a:r>
            <a:r>
              <a:rPr lang="it-IT" sz="2200" dirty="0" smtClean="0">
                <a:latin typeface="Arial" panose="020B0604020202020204" pitchFamily="34" charset="0"/>
                <a:cs typeface="Arial" panose="020B0604020202020204" pitchFamily="34" charset="0"/>
              </a:rPr>
              <a:t> </a:t>
            </a:r>
            <a:r>
              <a:rPr lang="it-IT" sz="2200" dirty="0" err="1" smtClean="0">
                <a:latin typeface="Arial" panose="020B0604020202020204" pitchFamily="34" charset="0"/>
                <a:cs typeface="Arial" panose="020B0604020202020204" pitchFamily="34" charset="0"/>
              </a:rPr>
              <a:t>number</a:t>
            </a:r>
            <a:r>
              <a:rPr lang="it-IT" sz="2200" dirty="0" smtClean="0">
                <a:latin typeface="Arial" panose="020B0604020202020204" pitchFamily="34" charset="0"/>
                <a:cs typeface="Arial" panose="020B0604020202020204" pitchFamily="34" charset="0"/>
              </a:rPr>
              <a:t> of </a:t>
            </a:r>
            <a:r>
              <a:rPr lang="it-IT" sz="2200" dirty="0" err="1" smtClean="0">
                <a:latin typeface="Arial" panose="020B0604020202020204" pitchFamily="34" charset="0"/>
                <a:cs typeface="Arial" panose="020B0604020202020204" pitchFamily="34" charset="0"/>
              </a:rPr>
              <a:t>Rules</a:t>
            </a:r>
            <a:r>
              <a:rPr lang="it-IT" sz="2200" dirty="0" smtClean="0">
                <a:latin typeface="Arial" panose="020B0604020202020204" pitchFamily="34" charset="0"/>
                <a:cs typeface="Arial" panose="020B0604020202020204" pitchFamily="34" charset="0"/>
              </a:rPr>
              <a:t> </a:t>
            </a:r>
            <a:r>
              <a:rPr lang="it-IT" sz="2200" dirty="0" err="1" smtClean="0">
                <a:latin typeface="Arial" panose="020B0604020202020204" pitchFamily="34" charset="0"/>
                <a:cs typeface="Arial" panose="020B0604020202020204" pitchFamily="34" charset="0"/>
              </a:rPr>
              <a:t>defined</a:t>
            </a:r>
            <a:r>
              <a:rPr lang="it-IT" sz="2200" dirty="0" smtClean="0">
                <a:latin typeface="Arial" panose="020B0604020202020204" pitchFamily="34" charset="0"/>
                <a:cs typeface="Arial" panose="020B0604020202020204" pitchFamily="34" charset="0"/>
              </a:rPr>
              <a:t> in OSCAR/Space </a:t>
            </a:r>
            <a:r>
              <a:rPr lang="it-IT" sz="2200" dirty="0" err="1" smtClean="0">
                <a:latin typeface="Arial" panose="020B0604020202020204" pitchFamily="34" charset="0"/>
                <a:cs typeface="Arial" panose="020B0604020202020204" pitchFamily="34" charset="0"/>
              </a:rPr>
              <a:t>is</a:t>
            </a:r>
            <a:r>
              <a:rPr lang="it-IT" sz="2200" dirty="0" smtClean="0">
                <a:latin typeface="Arial" panose="020B0604020202020204" pitchFamily="34" charset="0"/>
                <a:cs typeface="Arial" panose="020B0604020202020204" pitchFamily="34" charset="0"/>
              </a:rPr>
              <a:t> over 2720.  The </a:t>
            </a:r>
            <a:r>
              <a:rPr lang="it-IT" sz="2200" dirty="0" err="1" smtClean="0">
                <a:latin typeface="Arial" panose="020B0604020202020204" pitchFamily="34" charset="0"/>
                <a:cs typeface="Arial" panose="020B0604020202020204" pitchFamily="34" charset="0"/>
              </a:rPr>
              <a:t>number</a:t>
            </a:r>
            <a:r>
              <a:rPr lang="it-IT" sz="2200" dirty="0" smtClean="0">
                <a:latin typeface="Arial" panose="020B0604020202020204" pitchFamily="34" charset="0"/>
                <a:cs typeface="Arial" panose="020B0604020202020204" pitchFamily="34" charset="0"/>
              </a:rPr>
              <a:t> of </a:t>
            </a:r>
            <a:r>
              <a:rPr lang="it-IT" sz="2200" dirty="0" err="1" smtClean="0">
                <a:latin typeface="Arial" panose="020B0604020202020204" pitchFamily="34" charset="0"/>
                <a:cs typeface="Arial" panose="020B0604020202020204" pitchFamily="34" charset="0"/>
              </a:rPr>
              <a:t>Properties</a:t>
            </a:r>
            <a:r>
              <a:rPr lang="it-IT" sz="2200" dirty="0" smtClean="0">
                <a:latin typeface="Arial" panose="020B0604020202020204" pitchFamily="34" charset="0"/>
                <a:cs typeface="Arial" panose="020B0604020202020204" pitchFamily="34" charset="0"/>
              </a:rPr>
              <a:t> </a:t>
            </a:r>
            <a:r>
              <a:rPr lang="it-IT" sz="2200" dirty="0" err="1" smtClean="0">
                <a:latin typeface="Arial" panose="020B0604020202020204" pitchFamily="34" charset="0"/>
                <a:cs typeface="Arial" panose="020B0604020202020204" pitchFamily="34" charset="0"/>
              </a:rPr>
              <a:t>is</a:t>
            </a:r>
            <a:r>
              <a:rPr lang="it-IT" sz="2200" dirty="0" smtClean="0">
                <a:latin typeface="Arial" panose="020B0604020202020204" pitchFamily="34" charset="0"/>
                <a:cs typeface="Arial" panose="020B0604020202020204" pitchFamily="34" charset="0"/>
              </a:rPr>
              <a:t> over 290.</a:t>
            </a:r>
          </a:p>
          <a:p>
            <a:pPr hangingPunct="0"/>
            <a:endParaRPr lang="en-GB" sz="2200" b="1" dirty="0" smtClean="0">
              <a:latin typeface="Arial" panose="020B0604020202020204" pitchFamily="34" charset="0"/>
              <a:cs typeface="Arial" panose="020B0604020202020204" pitchFamily="34" charset="0"/>
            </a:endParaRPr>
          </a:p>
        </p:txBody>
      </p:sp>
      <p:sp>
        <p:nvSpPr>
          <p:cNvPr id="7" name="Segnaposto numero diapositiva 6"/>
          <p:cNvSpPr>
            <a:spLocks noGrp="1"/>
          </p:cNvSpPr>
          <p:nvPr>
            <p:ph type="sldNum" sz="quarter" idx="12"/>
          </p:nvPr>
        </p:nvSpPr>
        <p:spPr>
          <a:xfrm>
            <a:off x="8324491" y="6356351"/>
            <a:ext cx="543463" cy="365125"/>
          </a:xfrm>
        </p:spPr>
        <p:txBody>
          <a:bodyPr/>
          <a:lstStyle/>
          <a:p>
            <a:fld id="{471BD0EA-C1DB-4806-94BD-1474598242A1}" type="slidenum">
              <a:rPr lang="it-IT" sz="1200" b="1" smtClean="0">
                <a:solidFill>
                  <a:schemeClr val="tx1"/>
                </a:solidFill>
                <a:latin typeface="Arial" panose="020B0604020202020204" pitchFamily="34" charset="0"/>
                <a:cs typeface="Arial" panose="020B0604020202020204" pitchFamily="34" charset="0"/>
              </a:rPr>
              <a:t>49</a:t>
            </a:fld>
            <a:endParaRPr lang="it-IT" sz="12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570836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stat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63700"/>
            <a:ext cx="9144000" cy="3523519"/>
          </a:xfrm>
          <a:prstGeom prst="rect">
            <a:avLst/>
          </a:prstGeom>
        </p:spPr>
      </p:pic>
      <p:sp>
        <p:nvSpPr>
          <p:cNvPr id="5" name="タイトル 1"/>
          <p:cNvSpPr>
            <a:spLocks noGrp="1"/>
          </p:cNvSpPr>
          <p:nvPr>
            <p:ph type="title"/>
          </p:nvPr>
        </p:nvSpPr>
        <p:spPr>
          <a:xfrm>
            <a:off x="457200" y="184842"/>
            <a:ext cx="8229600" cy="520678"/>
          </a:xfrm>
        </p:spPr>
        <p:txBody>
          <a:bodyPr>
            <a:normAutofit fontScale="90000"/>
          </a:bodyPr>
          <a:lstStyle/>
          <a:p>
            <a:r>
              <a:rPr kumimoji="1" lang="en-US" altLang="ja-JP" dirty="0" smtClean="0"/>
              <a:t>Statistics</a:t>
            </a:r>
            <a:r>
              <a:rPr kumimoji="1" lang="ja-JP" altLang="en-US" dirty="0" smtClean="0"/>
              <a:t> </a:t>
            </a:r>
            <a:r>
              <a:rPr kumimoji="1" lang="en-US" altLang="ja-JP" dirty="0" smtClean="0"/>
              <a:t>on</a:t>
            </a:r>
            <a:r>
              <a:rPr kumimoji="1" lang="ja-JP" altLang="en-US" dirty="0" smtClean="0"/>
              <a:t> </a:t>
            </a:r>
            <a:r>
              <a:rPr kumimoji="1" lang="en-US" altLang="ja-JP" dirty="0" smtClean="0"/>
              <a:t>OSCAR/Space Audience</a:t>
            </a:r>
            <a:endParaRPr kumimoji="1" lang="ja-JP" altLang="en-US" dirty="0"/>
          </a:p>
        </p:txBody>
      </p:sp>
    </p:spTree>
    <p:extLst>
      <p:ext uri="{BB962C8B-B14F-4D97-AF65-F5344CB8AC3E}">
        <p14:creationId xmlns:p14="http://schemas.microsoft.com/office/powerpoint/2010/main" val="3288131885"/>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a:xfrm>
            <a:off x="8183217" y="6356351"/>
            <a:ext cx="510210" cy="365125"/>
          </a:xfrm>
        </p:spPr>
        <p:txBody>
          <a:bodyPr/>
          <a:lstStyle/>
          <a:p>
            <a:fld id="{471BD0EA-C1DB-4806-94BD-1474598242A1}" type="slidenum">
              <a:rPr lang="it-IT" sz="1200" b="1" smtClean="0">
                <a:solidFill>
                  <a:schemeClr val="tx1"/>
                </a:solidFill>
                <a:latin typeface="Arial" panose="020B0604020202020204" pitchFamily="34" charset="0"/>
                <a:cs typeface="Arial" panose="020B0604020202020204" pitchFamily="34" charset="0"/>
              </a:rPr>
              <a:t>50</a:t>
            </a:fld>
            <a:endParaRPr lang="it-IT" sz="1200" b="1" dirty="0">
              <a:solidFill>
                <a:schemeClr val="tx1"/>
              </a:solidFill>
              <a:latin typeface="Arial" panose="020B0604020202020204" pitchFamily="34" charset="0"/>
              <a:cs typeface="Arial" panose="020B0604020202020204" pitchFamily="34" charset="0"/>
            </a:endParaRPr>
          </a:p>
        </p:txBody>
      </p:sp>
      <p:graphicFrame>
        <p:nvGraphicFramePr>
          <p:cNvPr id="5" name="Tabella 4"/>
          <p:cNvGraphicFramePr>
            <a:graphicFrameLocks noGrp="1"/>
          </p:cNvGraphicFramePr>
          <p:nvPr>
            <p:extLst>
              <p:ext uri="{D42A27DB-BD31-4B8C-83A1-F6EECF244321}">
                <p14:modId xmlns:p14="http://schemas.microsoft.com/office/powerpoint/2010/main" val="449004240"/>
              </p:ext>
            </p:extLst>
          </p:nvPr>
        </p:nvGraphicFramePr>
        <p:xfrm>
          <a:off x="132522" y="893890"/>
          <a:ext cx="8912087" cy="5462461"/>
        </p:xfrm>
        <a:graphic>
          <a:graphicData uri="http://schemas.openxmlformats.org/drawingml/2006/table">
            <a:tbl>
              <a:tblPr firstRow="1" firstCol="1" bandRow="1">
                <a:tableStyleId>{5C22544A-7EE6-4342-B048-85BDC9FD1C3A}</a:tableStyleId>
              </a:tblPr>
              <a:tblGrid>
                <a:gridCol w="1510748"/>
                <a:gridCol w="4147930"/>
                <a:gridCol w="727212"/>
                <a:gridCol w="2526197"/>
              </a:tblGrid>
              <a:tr h="284921">
                <a:tc>
                  <a:txBody>
                    <a:bodyPr/>
                    <a:lstStyle/>
                    <a:p>
                      <a:pPr algn="ctr">
                        <a:lnSpc>
                          <a:spcPct val="107000"/>
                        </a:lnSpc>
                        <a:spcAft>
                          <a:spcPts val="0"/>
                        </a:spcAft>
                      </a:pPr>
                      <a:r>
                        <a:rPr lang="en-GB" sz="1200" dirty="0">
                          <a:effectLst/>
                          <a:latin typeface="Arial" panose="020B0604020202020204" pitchFamily="34" charset="0"/>
                          <a:cs typeface="Arial" panose="020B0604020202020204" pitchFamily="34" charset="0"/>
                        </a:rPr>
                        <a:t>Instrument type</a:t>
                      </a:r>
                      <a:endParaRPr lang="it-IT" sz="1200" dirty="0">
                        <a:effectLst/>
                        <a:latin typeface="Arial" panose="020B0604020202020204" pitchFamily="34" charset="0"/>
                        <a:ea typeface="Calibri" panose="020F0502020204030204" pitchFamily="34" charset="0"/>
                        <a:cs typeface="Arial" panose="020B0604020202020204" pitchFamily="34" charset="0"/>
                      </a:endParaRPr>
                    </a:p>
                  </a:txBody>
                  <a:tcPr marL="39098" marR="39098" marT="0"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200" dirty="0">
                          <a:effectLst/>
                          <a:latin typeface="Arial" panose="020B0604020202020204" pitchFamily="34" charset="0"/>
                          <a:cs typeface="Arial" panose="020B0604020202020204" pitchFamily="34" charset="0"/>
                        </a:rPr>
                        <a:t>Main relevant Property</a:t>
                      </a:r>
                      <a:endParaRPr lang="it-IT" sz="1200" dirty="0">
                        <a:effectLst/>
                        <a:latin typeface="Arial" panose="020B0604020202020204" pitchFamily="34" charset="0"/>
                        <a:ea typeface="Calibri" panose="020F0502020204030204" pitchFamily="34" charset="0"/>
                        <a:cs typeface="Arial" panose="020B0604020202020204" pitchFamily="34" charset="0"/>
                      </a:endParaRPr>
                    </a:p>
                  </a:txBody>
                  <a:tcPr marL="39098" marR="39098" marT="0" marB="0" anchor="ct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200" dirty="0">
                          <a:effectLst/>
                          <a:latin typeface="Arial" panose="020B0604020202020204" pitchFamily="34" charset="0"/>
                          <a:cs typeface="Arial" panose="020B0604020202020204" pitchFamily="34" charset="0"/>
                        </a:rPr>
                        <a:t>Rating</a:t>
                      </a:r>
                      <a:endParaRPr lang="it-IT" sz="1200" dirty="0">
                        <a:effectLst/>
                        <a:latin typeface="Arial" panose="020B0604020202020204" pitchFamily="34" charset="0"/>
                        <a:ea typeface="Calibri" panose="020F0502020204030204" pitchFamily="34" charset="0"/>
                        <a:cs typeface="Arial" panose="020B0604020202020204" pitchFamily="34" charset="0"/>
                      </a:endParaRPr>
                    </a:p>
                  </a:txBody>
                  <a:tcPr marL="39098" marR="39098" marT="0" marB="0" anchor="ct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200" dirty="0">
                          <a:effectLst/>
                          <a:latin typeface="Arial" panose="020B0604020202020204" pitchFamily="34" charset="0"/>
                          <a:cs typeface="Arial" panose="020B0604020202020204" pitchFamily="34" charset="0"/>
                        </a:rPr>
                        <a:t>Operational limitations</a:t>
                      </a:r>
                      <a:endParaRPr lang="it-IT" sz="1200" dirty="0">
                        <a:effectLst/>
                        <a:latin typeface="Arial" panose="020B0604020202020204" pitchFamily="34" charset="0"/>
                        <a:ea typeface="Calibri" panose="020F0502020204030204" pitchFamily="34" charset="0"/>
                        <a:cs typeface="Arial" panose="020B0604020202020204" pitchFamily="34" charset="0"/>
                      </a:endParaRPr>
                    </a:p>
                  </a:txBody>
                  <a:tcPr marL="39098" marR="39098" marT="0"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288000">
                <a:tc>
                  <a:txBody>
                    <a:bodyPr/>
                    <a:lstStyle/>
                    <a:p>
                      <a:pPr>
                        <a:lnSpc>
                          <a:spcPct val="107000"/>
                        </a:lnSpc>
                        <a:spcAft>
                          <a:spcPts val="0"/>
                        </a:spcAft>
                      </a:pPr>
                      <a:r>
                        <a:rPr lang="en-GB" sz="1200" b="1" dirty="0">
                          <a:effectLst/>
                          <a:latin typeface="Arial" panose="020B0604020202020204" pitchFamily="34" charset="0"/>
                          <a:cs typeface="Arial" panose="020B0604020202020204" pitchFamily="34" charset="0"/>
                        </a:rPr>
                        <a:t>IR radiometer</a:t>
                      </a:r>
                      <a:endParaRPr lang="it-IT" sz="1200" b="1" dirty="0">
                        <a:effectLst/>
                        <a:latin typeface="Arial" panose="020B0604020202020204" pitchFamily="34" charset="0"/>
                        <a:ea typeface="Calibri" panose="020F0502020204030204" pitchFamily="34" charset="0"/>
                        <a:cs typeface="Arial" panose="020B0604020202020204" pitchFamily="34" charset="0"/>
                      </a:endParaRPr>
                    </a:p>
                  </a:txBody>
                  <a:tcPr marL="39098" marR="39098" marT="0"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nSpc>
                          <a:spcPct val="107000"/>
                        </a:lnSpc>
                        <a:spcAft>
                          <a:spcPts val="0"/>
                        </a:spcAft>
                      </a:pPr>
                      <a:r>
                        <a:rPr lang="en-GB" sz="1200" b="1">
                          <a:effectLst/>
                          <a:latin typeface="Arial Narrow" panose="020B0606020202030204" pitchFamily="34" charset="0"/>
                        </a:rPr>
                        <a:t>No. of channels in the 15 </a:t>
                      </a:r>
                      <a:r>
                        <a:rPr lang="en-GB" sz="1200" b="1">
                          <a:effectLst/>
                          <a:latin typeface="Arial Narrow" panose="020B0606020202030204" pitchFamily="34" charset="0"/>
                          <a:sym typeface="Symbol" panose="05050102010706020507" pitchFamily="18" charset="2"/>
                        </a:rPr>
                        <a:t></a:t>
                      </a:r>
                      <a:r>
                        <a:rPr lang="en-GB" sz="1200" b="1">
                          <a:effectLst/>
                          <a:latin typeface="Arial Narrow" panose="020B0606020202030204" pitchFamily="34" charset="0"/>
                        </a:rPr>
                        <a:t>m band (in LEO)</a:t>
                      </a:r>
                      <a:endParaRPr lang="it-IT" sz="1200" b="1">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200" b="1" dirty="0">
                          <a:effectLst/>
                          <a:latin typeface="Arial Narrow" panose="020B0606020202030204" pitchFamily="34" charset="0"/>
                        </a:rPr>
                        <a:t>3.4</a:t>
                      </a:r>
                      <a:endParaRPr lang="it-IT"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tc>
                  <a:txBody>
                    <a:bodyPr/>
                    <a:lstStyle/>
                    <a:p>
                      <a:pPr>
                        <a:lnSpc>
                          <a:spcPct val="107000"/>
                        </a:lnSpc>
                        <a:spcAft>
                          <a:spcPts val="0"/>
                        </a:spcAft>
                      </a:pPr>
                      <a:r>
                        <a:rPr lang="en-GB" sz="1200" b="1" dirty="0">
                          <a:effectLst/>
                          <a:latin typeface="Arial Narrow" panose="020B0606020202030204" pitchFamily="34" charset="0"/>
                        </a:rPr>
                        <a:t>Cloud </a:t>
                      </a:r>
                      <a:r>
                        <a:rPr lang="en-GB" sz="1200" b="1" dirty="0" smtClean="0">
                          <a:effectLst/>
                          <a:latin typeface="Arial Narrow" panose="020B0606020202030204" pitchFamily="34" charset="0"/>
                        </a:rPr>
                        <a:t>sensitive, coarse vert. resolution</a:t>
                      </a:r>
                      <a:endParaRPr lang="it-IT"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88000">
                <a:tc>
                  <a:txBody>
                    <a:bodyPr/>
                    <a:lstStyle/>
                    <a:p>
                      <a:pPr>
                        <a:lnSpc>
                          <a:spcPct val="107000"/>
                        </a:lnSpc>
                        <a:spcAft>
                          <a:spcPts val="0"/>
                        </a:spcAft>
                      </a:pPr>
                      <a:r>
                        <a:rPr lang="en-GB" sz="1200" b="1" dirty="0">
                          <a:effectLst/>
                          <a:latin typeface="Arial" panose="020B0604020202020204" pitchFamily="34" charset="0"/>
                          <a:cs typeface="Arial" panose="020B0604020202020204" pitchFamily="34" charset="0"/>
                        </a:rPr>
                        <a:t> </a:t>
                      </a:r>
                      <a:endParaRPr lang="it-IT" sz="1200" b="1" dirty="0">
                        <a:effectLst/>
                        <a:latin typeface="Arial" panose="020B0604020202020204" pitchFamily="34" charset="0"/>
                        <a:ea typeface="Calibri" panose="020F0502020204030204" pitchFamily="34" charset="0"/>
                        <a:cs typeface="Arial" panose="020B0604020202020204" pitchFamily="34" charset="0"/>
                      </a:endParaRPr>
                    </a:p>
                  </a:txBody>
                  <a:tcPr marL="39098" marR="39098" marT="0"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nSpc>
                          <a:spcPct val="107000"/>
                        </a:lnSpc>
                        <a:spcAft>
                          <a:spcPts val="0"/>
                        </a:spcAft>
                      </a:pPr>
                      <a:r>
                        <a:rPr lang="en-GB" sz="1200" b="1" dirty="0">
                          <a:effectLst/>
                          <a:latin typeface="Arial Narrow" panose="020B0606020202030204" pitchFamily="34" charset="0"/>
                        </a:rPr>
                        <a:t>No. of channels in the 15 </a:t>
                      </a:r>
                      <a:r>
                        <a:rPr lang="en-GB" sz="1200" b="1" dirty="0">
                          <a:effectLst/>
                          <a:latin typeface="Arial Narrow" panose="020B0606020202030204" pitchFamily="34" charset="0"/>
                          <a:sym typeface="Symbol" panose="05050102010706020507" pitchFamily="18" charset="2"/>
                        </a:rPr>
                        <a:t></a:t>
                      </a:r>
                      <a:r>
                        <a:rPr lang="en-GB" sz="1200" b="1" dirty="0">
                          <a:effectLst/>
                          <a:latin typeface="Arial Narrow" panose="020B0606020202030204" pitchFamily="34" charset="0"/>
                        </a:rPr>
                        <a:t>m band (in GEO)</a:t>
                      </a:r>
                      <a:endParaRPr lang="it-IT"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200" b="1" dirty="0">
                          <a:effectLst/>
                          <a:latin typeface="Arial Narrow" panose="020B0606020202030204" pitchFamily="34" charset="0"/>
                        </a:rPr>
                        <a:t>3.3</a:t>
                      </a:r>
                      <a:endParaRPr lang="it-IT"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tc>
                  <a:txBody>
                    <a:bodyPr/>
                    <a:lstStyle/>
                    <a:p>
                      <a:pPr>
                        <a:lnSpc>
                          <a:spcPct val="107000"/>
                        </a:lnSpc>
                        <a:spcAft>
                          <a:spcPts val="0"/>
                        </a:spcAft>
                      </a:pPr>
                      <a:r>
                        <a:rPr lang="en-GB" sz="1200" b="1" dirty="0">
                          <a:effectLst/>
                          <a:latin typeface="Arial Narrow" panose="020B0606020202030204" pitchFamily="34" charset="0"/>
                        </a:rPr>
                        <a:t>Cloud </a:t>
                      </a:r>
                      <a:r>
                        <a:rPr lang="en-GB" sz="1200" b="1" dirty="0" smtClean="0">
                          <a:effectLst/>
                          <a:latin typeface="Arial Narrow" panose="020B0606020202030204" pitchFamily="34" charset="0"/>
                        </a:rPr>
                        <a:t>sensitive, coarse vert. resolution</a:t>
                      </a:r>
                      <a:endParaRPr lang="it-IT"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88000">
                <a:tc>
                  <a:txBody>
                    <a:bodyPr/>
                    <a:lstStyle/>
                    <a:p>
                      <a:pPr>
                        <a:lnSpc>
                          <a:spcPct val="107000"/>
                        </a:lnSpc>
                        <a:spcAft>
                          <a:spcPts val="0"/>
                        </a:spcAft>
                      </a:pPr>
                      <a:r>
                        <a:rPr lang="en-GB" sz="1200" b="1" dirty="0">
                          <a:effectLst/>
                          <a:latin typeface="Arial" panose="020B0604020202020204" pitchFamily="34" charset="0"/>
                          <a:cs typeface="Arial" panose="020B0604020202020204" pitchFamily="34" charset="0"/>
                        </a:rPr>
                        <a:t> </a:t>
                      </a:r>
                      <a:endParaRPr lang="it-IT" sz="1200" b="1" dirty="0">
                        <a:effectLst/>
                        <a:latin typeface="Arial" panose="020B0604020202020204" pitchFamily="34" charset="0"/>
                        <a:ea typeface="Calibri" panose="020F0502020204030204" pitchFamily="34" charset="0"/>
                        <a:cs typeface="Arial" panose="020B0604020202020204" pitchFamily="34" charset="0"/>
                      </a:endParaRPr>
                    </a:p>
                  </a:txBody>
                  <a:tcPr marL="39098" marR="39098" marT="0"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nSpc>
                          <a:spcPct val="107000"/>
                        </a:lnSpc>
                        <a:spcAft>
                          <a:spcPts val="0"/>
                        </a:spcAft>
                      </a:pPr>
                      <a:r>
                        <a:rPr lang="en-GB" sz="1200" b="1" dirty="0">
                          <a:effectLst/>
                          <a:latin typeface="Arial Narrow" panose="020B0606020202030204" pitchFamily="34" charset="0"/>
                        </a:rPr>
                        <a:t>No. of channels in the 4.3 and 15 </a:t>
                      </a:r>
                      <a:r>
                        <a:rPr lang="en-GB" sz="1200" b="1" dirty="0">
                          <a:effectLst/>
                          <a:latin typeface="Arial Narrow" panose="020B0606020202030204" pitchFamily="34" charset="0"/>
                          <a:sym typeface="Symbol" panose="05050102010706020507" pitchFamily="18" charset="2"/>
                        </a:rPr>
                        <a:t></a:t>
                      </a:r>
                      <a:r>
                        <a:rPr lang="en-GB" sz="1200" b="1" dirty="0">
                          <a:effectLst/>
                          <a:latin typeface="Arial Narrow" panose="020B0606020202030204" pitchFamily="34" charset="0"/>
                        </a:rPr>
                        <a:t>m bands (in LEO)</a:t>
                      </a:r>
                      <a:endParaRPr lang="it-IT"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200" b="1" dirty="0">
                          <a:effectLst/>
                          <a:latin typeface="Arial Narrow" panose="020B0606020202030204" pitchFamily="34" charset="0"/>
                        </a:rPr>
                        <a:t>3.1</a:t>
                      </a:r>
                      <a:endParaRPr lang="it-IT"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tc>
                  <a:txBody>
                    <a:bodyPr/>
                    <a:lstStyle/>
                    <a:p>
                      <a:pPr>
                        <a:lnSpc>
                          <a:spcPct val="107000"/>
                        </a:lnSpc>
                        <a:spcAft>
                          <a:spcPts val="0"/>
                        </a:spcAft>
                      </a:pPr>
                      <a:r>
                        <a:rPr lang="en-GB" sz="1200" b="1" dirty="0">
                          <a:effectLst/>
                          <a:latin typeface="Arial Narrow" panose="020B0606020202030204" pitchFamily="34" charset="0"/>
                        </a:rPr>
                        <a:t>Cloud </a:t>
                      </a:r>
                      <a:r>
                        <a:rPr lang="en-GB" sz="1200" b="1" dirty="0" smtClean="0">
                          <a:effectLst/>
                          <a:latin typeface="Arial Narrow" panose="020B0606020202030204" pitchFamily="34" charset="0"/>
                        </a:rPr>
                        <a:t>sensitive, coarse vert. resolution</a:t>
                      </a:r>
                      <a:endParaRPr lang="it-IT"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88000">
                <a:tc>
                  <a:txBody>
                    <a:bodyPr/>
                    <a:lstStyle/>
                    <a:p>
                      <a:pPr>
                        <a:lnSpc>
                          <a:spcPct val="107000"/>
                        </a:lnSpc>
                        <a:spcAft>
                          <a:spcPts val="0"/>
                        </a:spcAft>
                      </a:pPr>
                      <a:r>
                        <a:rPr lang="en-GB" sz="1200" b="1" dirty="0">
                          <a:effectLst/>
                          <a:latin typeface="Arial" panose="020B0604020202020204" pitchFamily="34" charset="0"/>
                          <a:cs typeface="Arial" panose="020B0604020202020204" pitchFamily="34" charset="0"/>
                        </a:rPr>
                        <a:t> </a:t>
                      </a:r>
                      <a:endParaRPr lang="it-IT" sz="1200" b="1" dirty="0">
                        <a:effectLst/>
                        <a:latin typeface="Arial" panose="020B0604020202020204" pitchFamily="34" charset="0"/>
                        <a:ea typeface="Calibri" panose="020F0502020204030204" pitchFamily="34" charset="0"/>
                        <a:cs typeface="Arial" panose="020B0604020202020204" pitchFamily="34" charset="0"/>
                      </a:endParaRPr>
                    </a:p>
                  </a:txBody>
                  <a:tcPr marL="39098" marR="39098" marT="0"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b="1" dirty="0">
                          <a:effectLst/>
                          <a:latin typeface="Arial Narrow" panose="020B0606020202030204" pitchFamily="34" charset="0"/>
                        </a:rPr>
                        <a:t>No. of channels in the 4.3 and 15 </a:t>
                      </a:r>
                      <a:r>
                        <a:rPr lang="en-GB" sz="1200" b="1" dirty="0">
                          <a:effectLst/>
                          <a:latin typeface="Arial Narrow" panose="020B0606020202030204" pitchFamily="34" charset="0"/>
                          <a:sym typeface="Symbol" panose="05050102010706020507" pitchFamily="18" charset="2"/>
                        </a:rPr>
                        <a:t></a:t>
                      </a:r>
                      <a:r>
                        <a:rPr lang="en-GB" sz="1200" b="1" dirty="0">
                          <a:effectLst/>
                          <a:latin typeface="Arial Narrow" panose="020B0606020202030204" pitchFamily="34" charset="0"/>
                        </a:rPr>
                        <a:t>m bands (in GEO)</a:t>
                      </a:r>
                      <a:endParaRPr lang="it-IT"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200" b="1" dirty="0">
                          <a:effectLst/>
                          <a:latin typeface="Arial Narrow" panose="020B0606020202030204" pitchFamily="34" charset="0"/>
                        </a:rPr>
                        <a:t>3.0</a:t>
                      </a:r>
                      <a:endParaRPr lang="it-IT"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a:txBody>
                    <a:bodyPr/>
                    <a:lstStyle/>
                    <a:p>
                      <a:pPr>
                        <a:lnSpc>
                          <a:spcPct val="107000"/>
                        </a:lnSpc>
                        <a:spcAft>
                          <a:spcPts val="0"/>
                        </a:spcAft>
                      </a:pPr>
                      <a:r>
                        <a:rPr lang="en-GB" sz="1200" b="1" dirty="0">
                          <a:effectLst/>
                          <a:latin typeface="Arial Narrow" panose="020B0606020202030204" pitchFamily="34" charset="0"/>
                        </a:rPr>
                        <a:t>Cloud </a:t>
                      </a:r>
                      <a:r>
                        <a:rPr lang="en-GB" sz="1200" b="1" dirty="0" smtClean="0">
                          <a:effectLst/>
                          <a:latin typeface="Arial Narrow" panose="020B0606020202030204" pitchFamily="34" charset="0"/>
                        </a:rPr>
                        <a:t>sensitive, coarse vert. resolution</a:t>
                      </a:r>
                      <a:endParaRPr lang="it-IT"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288000">
                <a:tc>
                  <a:txBody>
                    <a:bodyPr/>
                    <a:lstStyle/>
                    <a:p>
                      <a:pPr>
                        <a:lnSpc>
                          <a:spcPct val="107000"/>
                        </a:lnSpc>
                        <a:spcAft>
                          <a:spcPts val="0"/>
                        </a:spcAft>
                      </a:pPr>
                      <a:r>
                        <a:rPr lang="en-GB" sz="1200" b="1" dirty="0">
                          <a:effectLst/>
                          <a:latin typeface="Arial" panose="020B0604020202020204" pitchFamily="34" charset="0"/>
                          <a:cs typeface="Arial" panose="020B0604020202020204" pitchFamily="34" charset="0"/>
                        </a:rPr>
                        <a:t>IR spectrometer</a:t>
                      </a:r>
                      <a:endParaRPr lang="it-IT" sz="1200" b="1" dirty="0">
                        <a:effectLst/>
                        <a:latin typeface="Arial" panose="020B0604020202020204" pitchFamily="34" charset="0"/>
                        <a:ea typeface="Calibri" panose="020F0502020204030204" pitchFamily="34" charset="0"/>
                        <a:cs typeface="Arial" panose="020B0604020202020204" pitchFamily="34" charset="0"/>
                      </a:endParaRPr>
                    </a:p>
                  </a:txBody>
                  <a:tcPr marL="39098" marR="39098" marT="0"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nSpc>
                          <a:spcPct val="107000"/>
                        </a:lnSpc>
                        <a:spcAft>
                          <a:spcPts val="0"/>
                        </a:spcAft>
                      </a:pPr>
                      <a:r>
                        <a:rPr lang="en-GB" sz="1200" b="1" dirty="0">
                          <a:effectLst/>
                          <a:latin typeface="Arial Narrow" panose="020B0606020202030204" pitchFamily="34" charset="0"/>
                        </a:rPr>
                        <a:t>Spectral resolution in the 15 </a:t>
                      </a:r>
                      <a:r>
                        <a:rPr lang="en-GB" sz="1200" b="1" dirty="0">
                          <a:effectLst/>
                          <a:latin typeface="Arial Narrow" panose="020B0606020202030204" pitchFamily="34" charset="0"/>
                          <a:sym typeface="Symbol" panose="05050102010706020507" pitchFamily="18" charset="2"/>
                        </a:rPr>
                        <a:t></a:t>
                      </a:r>
                      <a:r>
                        <a:rPr lang="en-GB" sz="1200" b="1" dirty="0">
                          <a:effectLst/>
                          <a:latin typeface="Arial Narrow" panose="020B0606020202030204" pitchFamily="34" charset="0"/>
                        </a:rPr>
                        <a:t>m band (in LEO)</a:t>
                      </a:r>
                      <a:endParaRPr lang="it-IT"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200" b="1" dirty="0">
                          <a:effectLst/>
                          <a:latin typeface="Arial Narrow" panose="020B0606020202030204" pitchFamily="34" charset="0"/>
                        </a:rPr>
                        <a:t>2.2</a:t>
                      </a:r>
                      <a:endParaRPr lang="it-IT"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6FF66"/>
                    </a:solidFill>
                  </a:tcPr>
                </a:tc>
                <a:tc>
                  <a:txBody>
                    <a:bodyPr/>
                    <a:lstStyle/>
                    <a:p>
                      <a:pPr>
                        <a:lnSpc>
                          <a:spcPct val="107000"/>
                        </a:lnSpc>
                        <a:spcAft>
                          <a:spcPts val="0"/>
                        </a:spcAft>
                      </a:pPr>
                      <a:r>
                        <a:rPr lang="en-GB" sz="1200" b="1">
                          <a:effectLst/>
                          <a:latin typeface="Arial Narrow" panose="020B0606020202030204" pitchFamily="34" charset="0"/>
                        </a:rPr>
                        <a:t>Cloud sensitive</a:t>
                      </a:r>
                      <a:endParaRPr lang="it-IT" sz="1200" b="1">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88000">
                <a:tc>
                  <a:txBody>
                    <a:bodyPr/>
                    <a:lstStyle/>
                    <a:p>
                      <a:pPr>
                        <a:lnSpc>
                          <a:spcPct val="107000"/>
                        </a:lnSpc>
                        <a:spcAft>
                          <a:spcPts val="0"/>
                        </a:spcAft>
                      </a:pPr>
                      <a:r>
                        <a:rPr lang="en-GB" sz="1200" b="1" dirty="0">
                          <a:effectLst/>
                          <a:latin typeface="Arial" panose="020B0604020202020204" pitchFamily="34" charset="0"/>
                          <a:cs typeface="Arial" panose="020B0604020202020204" pitchFamily="34" charset="0"/>
                        </a:rPr>
                        <a:t> </a:t>
                      </a:r>
                      <a:endParaRPr lang="it-IT" sz="1200" b="1" dirty="0">
                        <a:effectLst/>
                        <a:latin typeface="Arial" panose="020B0604020202020204" pitchFamily="34" charset="0"/>
                        <a:ea typeface="Calibri" panose="020F0502020204030204" pitchFamily="34" charset="0"/>
                        <a:cs typeface="Arial" panose="020B0604020202020204" pitchFamily="34" charset="0"/>
                      </a:endParaRPr>
                    </a:p>
                  </a:txBody>
                  <a:tcPr marL="39098" marR="39098" marT="0"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nSpc>
                          <a:spcPct val="107000"/>
                        </a:lnSpc>
                        <a:spcAft>
                          <a:spcPts val="0"/>
                        </a:spcAft>
                      </a:pPr>
                      <a:r>
                        <a:rPr lang="en-GB" sz="1200" b="1" dirty="0">
                          <a:effectLst/>
                          <a:latin typeface="Arial Narrow" panose="020B0606020202030204" pitchFamily="34" charset="0"/>
                        </a:rPr>
                        <a:t>Spectral resolution in the 15 </a:t>
                      </a:r>
                      <a:r>
                        <a:rPr lang="en-GB" sz="1200" b="1" dirty="0">
                          <a:effectLst/>
                          <a:latin typeface="Arial Narrow" panose="020B0606020202030204" pitchFamily="34" charset="0"/>
                          <a:sym typeface="Symbol" panose="05050102010706020507" pitchFamily="18" charset="2"/>
                        </a:rPr>
                        <a:t></a:t>
                      </a:r>
                      <a:r>
                        <a:rPr lang="en-GB" sz="1200" b="1" dirty="0">
                          <a:effectLst/>
                          <a:latin typeface="Arial Narrow" panose="020B0606020202030204" pitchFamily="34" charset="0"/>
                        </a:rPr>
                        <a:t>m band (in GEO)</a:t>
                      </a:r>
                      <a:endParaRPr lang="it-IT"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200" b="1" dirty="0">
                          <a:effectLst/>
                          <a:latin typeface="Arial Narrow" panose="020B0606020202030204" pitchFamily="34" charset="0"/>
                        </a:rPr>
                        <a:t>2.1</a:t>
                      </a:r>
                      <a:endParaRPr lang="it-IT"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6FF66"/>
                    </a:solidFill>
                  </a:tcPr>
                </a:tc>
                <a:tc>
                  <a:txBody>
                    <a:bodyPr/>
                    <a:lstStyle/>
                    <a:p>
                      <a:pPr>
                        <a:lnSpc>
                          <a:spcPct val="107000"/>
                        </a:lnSpc>
                        <a:spcAft>
                          <a:spcPts val="0"/>
                        </a:spcAft>
                      </a:pPr>
                      <a:r>
                        <a:rPr lang="en-GB" sz="1200" b="1">
                          <a:effectLst/>
                          <a:latin typeface="Arial Narrow" panose="020B0606020202030204" pitchFamily="34" charset="0"/>
                        </a:rPr>
                        <a:t>Cloud sensitive</a:t>
                      </a:r>
                      <a:endParaRPr lang="it-IT" sz="1200" b="1">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88000">
                <a:tc>
                  <a:txBody>
                    <a:bodyPr/>
                    <a:lstStyle/>
                    <a:p>
                      <a:pPr>
                        <a:lnSpc>
                          <a:spcPct val="107000"/>
                        </a:lnSpc>
                        <a:spcAft>
                          <a:spcPts val="0"/>
                        </a:spcAft>
                      </a:pPr>
                      <a:r>
                        <a:rPr lang="en-GB" sz="1200" b="1" dirty="0">
                          <a:effectLst/>
                          <a:latin typeface="Arial" panose="020B0604020202020204" pitchFamily="34" charset="0"/>
                          <a:cs typeface="Arial" panose="020B0604020202020204" pitchFamily="34" charset="0"/>
                        </a:rPr>
                        <a:t> </a:t>
                      </a:r>
                      <a:endParaRPr lang="it-IT" sz="1200" b="1" dirty="0">
                        <a:effectLst/>
                        <a:latin typeface="Arial" panose="020B0604020202020204" pitchFamily="34" charset="0"/>
                        <a:ea typeface="Calibri" panose="020F0502020204030204" pitchFamily="34" charset="0"/>
                        <a:cs typeface="Arial" panose="020B0604020202020204" pitchFamily="34" charset="0"/>
                      </a:endParaRPr>
                    </a:p>
                  </a:txBody>
                  <a:tcPr marL="39098" marR="39098" marT="0"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nSpc>
                          <a:spcPct val="107000"/>
                        </a:lnSpc>
                        <a:spcAft>
                          <a:spcPts val="0"/>
                        </a:spcAft>
                      </a:pPr>
                      <a:r>
                        <a:rPr lang="en-GB" sz="1200" b="1" dirty="0">
                          <a:effectLst/>
                          <a:latin typeface="Arial Narrow" panose="020B0606020202030204" pitchFamily="34" charset="0"/>
                        </a:rPr>
                        <a:t>Spectral resolution in the 4.3 and 15 </a:t>
                      </a:r>
                      <a:r>
                        <a:rPr lang="en-GB" sz="1200" b="1" dirty="0">
                          <a:effectLst/>
                          <a:latin typeface="Arial Narrow" panose="020B0606020202030204" pitchFamily="34" charset="0"/>
                          <a:sym typeface="Symbol" panose="05050102010706020507" pitchFamily="18" charset="2"/>
                        </a:rPr>
                        <a:t></a:t>
                      </a:r>
                      <a:r>
                        <a:rPr lang="en-GB" sz="1200" b="1" dirty="0">
                          <a:effectLst/>
                          <a:latin typeface="Arial Narrow" panose="020B0606020202030204" pitchFamily="34" charset="0"/>
                        </a:rPr>
                        <a:t>m bands (in LEO)</a:t>
                      </a:r>
                      <a:endParaRPr lang="it-IT"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200" b="1" dirty="0">
                          <a:effectLst/>
                          <a:latin typeface="Arial Narrow" panose="020B0606020202030204" pitchFamily="34" charset="0"/>
                        </a:rPr>
                        <a:t>1.3</a:t>
                      </a:r>
                      <a:endParaRPr lang="it-IT"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6CCFF"/>
                    </a:solidFill>
                  </a:tcPr>
                </a:tc>
                <a:tc>
                  <a:txBody>
                    <a:bodyPr/>
                    <a:lstStyle/>
                    <a:p>
                      <a:pPr>
                        <a:lnSpc>
                          <a:spcPct val="107000"/>
                        </a:lnSpc>
                        <a:spcAft>
                          <a:spcPts val="0"/>
                        </a:spcAft>
                      </a:pPr>
                      <a:r>
                        <a:rPr lang="en-GB" sz="1200" b="1">
                          <a:effectLst/>
                          <a:latin typeface="Arial Narrow" panose="020B0606020202030204" pitchFamily="34" charset="0"/>
                        </a:rPr>
                        <a:t>Cloud sensitive</a:t>
                      </a:r>
                      <a:endParaRPr lang="it-IT" sz="1200" b="1">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88000">
                <a:tc>
                  <a:txBody>
                    <a:bodyPr/>
                    <a:lstStyle/>
                    <a:p>
                      <a:pPr>
                        <a:lnSpc>
                          <a:spcPct val="107000"/>
                        </a:lnSpc>
                        <a:spcAft>
                          <a:spcPts val="0"/>
                        </a:spcAft>
                      </a:pPr>
                      <a:r>
                        <a:rPr lang="en-GB" sz="1200" b="1" dirty="0">
                          <a:effectLst/>
                          <a:latin typeface="Arial" panose="020B0604020202020204" pitchFamily="34" charset="0"/>
                          <a:cs typeface="Arial" panose="020B0604020202020204" pitchFamily="34" charset="0"/>
                        </a:rPr>
                        <a:t> </a:t>
                      </a:r>
                      <a:endParaRPr lang="it-IT" sz="1200" b="1" dirty="0">
                        <a:effectLst/>
                        <a:latin typeface="Arial" panose="020B0604020202020204" pitchFamily="34" charset="0"/>
                        <a:ea typeface="Calibri" panose="020F0502020204030204" pitchFamily="34" charset="0"/>
                        <a:cs typeface="Arial" panose="020B0604020202020204" pitchFamily="34" charset="0"/>
                      </a:endParaRPr>
                    </a:p>
                  </a:txBody>
                  <a:tcPr marL="39098" marR="39098" marT="0"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b="1" dirty="0">
                          <a:effectLst/>
                          <a:latin typeface="Arial Narrow" panose="020B0606020202030204" pitchFamily="34" charset="0"/>
                        </a:rPr>
                        <a:t>Spectral resolution in the 4.3 and 15 </a:t>
                      </a:r>
                      <a:r>
                        <a:rPr lang="en-GB" sz="1200" b="1" dirty="0">
                          <a:effectLst/>
                          <a:latin typeface="Arial Narrow" panose="020B0606020202030204" pitchFamily="34" charset="0"/>
                          <a:sym typeface="Symbol" panose="05050102010706020507" pitchFamily="18" charset="2"/>
                        </a:rPr>
                        <a:t></a:t>
                      </a:r>
                      <a:r>
                        <a:rPr lang="en-GB" sz="1200" b="1" dirty="0">
                          <a:effectLst/>
                          <a:latin typeface="Arial Narrow" panose="020B0606020202030204" pitchFamily="34" charset="0"/>
                        </a:rPr>
                        <a:t>m bands (in GEO)</a:t>
                      </a:r>
                      <a:endParaRPr lang="it-IT"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200" b="1" dirty="0">
                          <a:effectLst/>
                          <a:latin typeface="Arial Narrow" panose="020B0606020202030204" pitchFamily="34" charset="0"/>
                        </a:rPr>
                        <a:t>1.0</a:t>
                      </a:r>
                      <a:endParaRPr lang="it-IT"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66CCFF"/>
                    </a:solidFill>
                  </a:tcPr>
                </a:tc>
                <a:tc>
                  <a:txBody>
                    <a:bodyPr/>
                    <a:lstStyle/>
                    <a:p>
                      <a:pPr>
                        <a:lnSpc>
                          <a:spcPct val="107000"/>
                        </a:lnSpc>
                        <a:spcAft>
                          <a:spcPts val="0"/>
                        </a:spcAft>
                      </a:pPr>
                      <a:r>
                        <a:rPr lang="en-GB" sz="1200" b="1">
                          <a:effectLst/>
                          <a:latin typeface="Arial Narrow" panose="020B0606020202030204" pitchFamily="34" charset="0"/>
                        </a:rPr>
                        <a:t>Cloud sensitive</a:t>
                      </a:r>
                      <a:endParaRPr lang="it-IT" sz="1200" b="1">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288000">
                <a:tc>
                  <a:txBody>
                    <a:bodyPr/>
                    <a:lstStyle/>
                    <a:p>
                      <a:pPr>
                        <a:lnSpc>
                          <a:spcPct val="107000"/>
                        </a:lnSpc>
                        <a:spcAft>
                          <a:spcPts val="0"/>
                        </a:spcAft>
                      </a:pPr>
                      <a:r>
                        <a:rPr lang="en-GB" sz="1200" b="1" dirty="0">
                          <a:effectLst/>
                          <a:latin typeface="Arial" panose="020B0604020202020204" pitchFamily="34" charset="0"/>
                          <a:cs typeface="Arial" panose="020B0604020202020204" pitchFamily="34" charset="0"/>
                        </a:rPr>
                        <a:t>MW radiometer</a:t>
                      </a:r>
                      <a:endParaRPr lang="it-IT" sz="1200" b="1" dirty="0">
                        <a:effectLst/>
                        <a:latin typeface="Arial" panose="020B0604020202020204" pitchFamily="34" charset="0"/>
                        <a:ea typeface="Calibri" panose="020F0502020204030204" pitchFamily="34" charset="0"/>
                        <a:cs typeface="Arial" panose="020B0604020202020204" pitchFamily="34" charset="0"/>
                      </a:endParaRPr>
                    </a:p>
                  </a:txBody>
                  <a:tcPr marL="39098" marR="39098" marT="0"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nSpc>
                          <a:spcPct val="107000"/>
                        </a:lnSpc>
                        <a:spcAft>
                          <a:spcPts val="0"/>
                        </a:spcAft>
                      </a:pPr>
                      <a:r>
                        <a:rPr lang="en-GB" sz="1200" b="1" dirty="0">
                          <a:effectLst/>
                          <a:latin typeface="Arial Narrow" panose="020B0606020202030204" pitchFamily="34" charset="0"/>
                        </a:rPr>
                        <a:t>No. of channels in the 54 GHz band (conical scanning)</a:t>
                      </a:r>
                      <a:endParaRPr lang="it-IT"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200" b="1" dirty="0">
                          <a:effectLst/>
                          <a:latin typeface="Arial Narrow" panose="020B0606020202030204" pitchFamily="34" charset="0"/>
                        </a:rPr>
                        <a:t>2.3</a:t>
                      </a:r>
                      <a:endParaRPr lang="it-IT"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6FF66"/>
                    </a:solidFill>
                  </a:tcPr>
                </a:tc>
                <a:tc>
                  <a:txBody>
                    <a:bodyPr/>
                    <a:lstStyle/>
                    <a:p>
                      <a:pPr>
                        <a:lnSpc>
                          <a:spcPct val="107000"/>
                        </a:lnSpc>
                        <a:spcAft>
                          <a:spcPts val="0"/>
                        </a:spcAft>
                      </a:pPr>
                      <a:r>
                        <a:rPr lang="en-GB" sz="1200" b="1" dirty="0">
                          <a:effectLst/>
                          <a:latin typeface="Arial Narrow" panose="020B0606020202030204" pitchFamily="34" charset="0"/>
                        </a:rPr>
                        <a:t>No specific limitation</a:t>
                      </a:r>
                      <a:endParaRPr lang="it-IT"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88000">
                <a:tc>
                  <a:txBody>
                    <a:bodyPr/>
                    <a:lstStyle/>
                    <a:p>
                      <a:pPr>
                        <a:lnSpc>
                          <a:spcPct val="107000"/>
                        </a:lnSpc>
                        <a:spcAft>
                          <a:spcPts val="0"/>
                        </a:spcAft>
                      </a:pPr>
                      <a:r>
                        <a:rPr lang="en-GB" sz="1200" b="1" dirty="0">
                          <a:effectLst/>
                          <a:latin typeface="Arial" panose="020B0604020202020204" pitchFamily="34" charset="0"/>
                          <a:cs typeface="Arial" panose="020B0604020202020204" pitchFamily="34" charset="0"/>
                        </a:rPr>
                        <a:t> </a:t>
                      </a:r>
                      <a:endParaRPr lang="it-IT" sz="1200" b="1" dirty="0">
                        <a:effectLst/>
                        <a:latin typeface="Arial" panose="020B0604020202020204" pitchFamily="34" charset="0"/>
                        <a:ea typeface="Calibri" panose="020F0502020204030204" pitchFamily="34" charset="0"/>
                        <a:cs typeface="Arial" panose="020B0604020202020204" pitchFamily="34" charset="0"/>
                      </a:endParaRPr>
                    </a:p>
                  </a:txBody>
                  <a:tcPr marL="39098" marR="39098" marT="0"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nSpc>
                          <a:spcPct val="107000"/>
                        </a:lnSpc>
                        <a:spcAft>
                          <a:spcPts val="0"/>
                        </a:spcAft>
                      </a:pPr>
                      <a:r>
                        <a:rPr lang="en-GB" sz="1200" b="1" dirty="0">
                          <a:effectLst/>
                          <a:latin typeface="Arial Narrow" panose="020B0606020202030204" pitchFamily="34" charset="0"/>
                        </a:rPr>
                        <a:t>No. of channels in the 54 and 118 GHz bands (conical scanning)</a:t>
                      </a:r>
                      <a:endParaRPr lang="it-IT"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200" b="1" dirty="0">
                          <a:effectLst/>
                          <a:latin typeface="Arial Narrow" panose="020B0606020202030204" pitchFamily="34" charset="0"/>
                        </a:rPr>
                        <a:t>2.0</a:t>
                      </a:r>
                      <a:endParaRPr lang="it-IT"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6FF66"/>
                    </a:solidFill>
                  </a:tcPr>
                </a:tc>
                <a:tc>
                  <a:txBody>
                    <a:bodyPr/>
                    <a:lstStyle/>
                    <a:p>
                      <a:pPr>
                        <a:lnSpc>
                          <a:spcPct val="107000"/>
                        </a:lnSpc>
                        <a:spcAft>
                          <a:spcPts val="0"/>
                        </a:spcAft>
                      </a:pPr>
                      <a:r>
                        <a:rPr lang="en-GB" sz="1200" b="1">
                          <a:effectLst/>
                          <a:latin typeface="Arial Narrow" panose="020B0606020202030204" pitchFamily="34" charset="0"/>
                        </a:rPr>
                        <a:t>No specific limitation</a:t>
                      </a:r>
                      <a:endParaRPr lang="it-IT" sz="1200" b="1">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88000">
                <a:tc>
                  <a:txBody>
                    <a:bodyPr/>
                    <a:lstStyle/>
                    <a:p>
                      <a:pPr>
                        <a:lnSpc>
                          <a:spcPct val="107000"/>
                        </a:lnSpc>
                        <a:spcAft>
                          <a:spcPts val="0"/>
                        </a:spcAft>
                      </a:pPr>
                      <a:r>
                        <a:rPr lang="en-GB" sz="1200" b="1" dirty="0">
                          <a:effectLst/>
                          <a:latin typeface="Arial" panose="020B0604020202020204" pitchFamily="34" charset="0"/>
                          <a:cs typeface="Arial" panose="020B0604020202020204" pitchFamily="34" charset="0"/>
                        </a:rPr>
                        <a:t> </a:t>
                      </a:r>
                      <a:endParaRPr lang="it-IT" sz="1200" b="1" dirty="0">
                        <a:effectLst/>
                        <a:latin typeface="Arial" panose="020B0604020202020204" pitchFamily="34" charset="0"/>
                        <a:ea typeface="Calibri" panose="020F0502020204030204" pitchFamily="34" charset="0"/>
                        <a:cs typeface="Arial" panose="020B0604020202020204" pitchFamily="34" charset="0"/>
                      </a:endParaRPr>
                    </a:p>
                  </a:txBody>
                  <a:tcPr marL="39098" marR="39098" marT="0"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nSpc>
                          <a:spcPct val="107000"/>
                        </a:lnSpc>
                        <a:spcAft>
                          <a:spcPts val="0"/>
                        </a:spcAft>
                      </a:pPr>
                      <a:r>
                        <a:rPr lang="en-GB" sz="1200" b="1" dirty="0">
                          <a:effectLst/>
                          <a:latin typeface="Arial Narrow" panose="020B0606020202030204" pitchFamily="34" charset="0"/>
                        </a:rPr>
                        <a:t>No. of channels in the 54 GHz band (cross-track scanning)</a:t>
                      </a:r>
                      <a:endParaRPr lang="it-IT"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200" b="1" dirty="0">
                          <a:effectLst/>
                          <a:latin typeface="Arial Narrow" panose="020B0606020202030204" pitchFamily="34" charset="0"/>
                        </a:rPr>
                        <a:t>1.4</a:t>
                      </a:r>
                      <a:endParaRPr lang="it-IT"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6CCFF"/>
                    </a:solidFill>
                  </a:tcPr>
                </a:tc>
                <a:tc>
                  <a:txBody>
                    <a:bodyPr/>
                    <a:lstStyle/>
                    <a:p>
                      <a:pPr>
                        <a:lnSpc>
                          <a:spcPct val="107000"/>
                        </a:lnSpc>
                        <a:spcAft>
                          <a:spcPts val="0"/>
                        </a:spcAft>
                      </a:pPr>
                      <a:r>
                        <a:rPr lang="en-GB" sz="1200" b="1">
                          <a:effectLst/>
                          <a:latin typeface="Arial Narrow" panose="020B0606020202030204" pitchFamily="34" charset="0"/>
                        </a:rPr>
                        <a:t>No specific limitation</a:t>
                      </a:r>
                      <a:endParaRPr lang="it-IT" sz="1200" b="1">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88000">
                <a:tc>
                  <a:txBody>
                    <a:bodyPr/>
                    <a:lstStyle/>
                    <a:p>
                      <a:pPr>
                        <a:lnSpc>
                          <a:spcPct val="107000"/>
                        </a:lnSpc>
                        <a:spcAft>
                          <a:spcPts val="0"/>
                        </a:spcAft>
                      </a:pPr>
                      <a:r>
                        <a:rPr lang="en-GB" sz="1200" b="1" dirty="0">
                          <a:effectLst/>
                          <a:latin typeface="Arial" panose="020B0604020202020204" pitchFamily="34" charset="0"/>
                          <a:cs typeface="Arial" panose="020B0604020202020204" pitchFamily="34" charset="0"/>
                        </a:rPr>
                        <a:t> </a:t>
                      </a:r>
                      <a:endParaRPr lang="it-IT" sz="1200" b="1" dirty="0">
                        <a:effectLst/>
                        <a:latin typeface="Arial" panose="020B0604020202020204" pitchFamily="34" charset="0"/>
                        <a:ea typeface="Calibri" panose="020F0502020204030204" pitchFamily="34" charset="0"/>
                        <a:cs typeface="Arial" panose="020B0604020202020204" pitchFamily="34" charset="0"/>
                      </a:endParaRPr>
                    </a:p>
                  </a:txBody>
                  <a:tcPr marL="39098" marR="39098" marT="0"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b="1" dirty="0">
                          <a:effectLst/>
                          <a:latin typeface="Arial Narrow" panose="020B0606020202030204" pitchFamily="34" charset="0"/>
                        </a:rPr>
                        <a:t>No. of channels in the 54 and 118 GHz bands (cross-track scanning)</a:t>
                      </a:r>
                      <a:endParaRPr lang="it-IT"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200" b="1" dirty="0">
                          <a:effectLst/>
                          <a:latin typeface="Arial Narrow" panose="020B0606020202030204" pitchFamily="34" charset="0"/>
                        </a:rPr>
                        <a:t>1.1</a:t>
                      </a:r>
                      <a:endParaRPr lang="it-IT"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66CCFF"/>
                    </a:solidFill>
                  </a:tcPr>
                </a:tc>
                <a:tc>
                  <a:txBody>
                    <a:bodyPr/>
                    <a:lstStyle/>
                    <a:p>
                      <a:pPr>
                        <a:lnSpc>
                          <a:spcPct val="107000"/>
                        </a:lnSpc>
                        <a:spcAft>
                          <a:spcPts val="0"/>
                        </a:spcAft>
                      </a:pPr>
                      <a:r>
                        <a:rPr lang="en-GB" sz="1200" b="1" dirty="0">
                          <a:effectLst/>
                          <a:latin typeface="Arial Narrow" panose="020B0606020202030204" pitchFamily="34" charset="0"/>
                        </a:rPr>
                        <a:t>No specific limitation</a:t>
                      </a:r>
                      <a:endParaRPr lang="it-IT"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288000">
                <a:tc>
                  <a:txBody>
                    <a:bodyPr/>
                    <a:lstStyle/>
                    <a:p>
                      <a:pPr>
                        <a:lnSpc>
                          <a:spcPct val="107000"/>
                        </a:lnSpc>
                        <a:spcAft>
                          <a:spcPts val="0"/>
                        </a:spcAft>
                      </a:pPr>
                      <a:r>
                        <a:rPr lang="en-GB" sz="1200" b="1" dirty="0">
                          <a:effectLst/>
                          <a:latin typeface="Arial" panose="020B0604020202020204" pitchFamily="34" charset="0"/>
                          <a:cs typeface="Arial" panose="020B0604020202020204" pitchFamily="34" charset="0"/>
                        </a:rPr>
                        <a:t>Limb </a:t>
                      </a:r>
                      <a:r>
                        <a:rPr lang="en-GB" sz="1200" b="1" dirty="0" smtClean="0">
                          <a:effectLst/>
                          <a:latin typeface="Arial" panose="020B0604020202020204" pitchFamily="34" charset="0"/>
                          <a:cs typeface="Arial" panose="020B0604020202020204" pitchFamily="34" charset="0"/>
                        </a:rPr>
                        <a:t>sounder</a:t>
                      </a:r>
                      <a:endParaRPr lang="it-IT" sz="1200" b="1" dirty="0">
                        <a:effectLst/>
                        <a:latin typeface="Arial" panose="020B0604020202020204" pitchFamily="34" charset="0"/>
                        <a:ea typeface="Calibri" panose="020F0502020204030204" pitchFamily="34" charset="0"/>
                        <a:cs typeface="Arial" panose="020B0604020202020204" pitchFamily="34" charset="0"/>
                      </a:endParaRPr>
                    </a:p>
                  </a:txBody>
                  <a:tcPr marL="39098" marR="39098" marT="0"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nSpc>
                          <a:spcPct val="107000"/>
                        </a:lnSpc>
                        <a:spcAft>
                          <a:spcPts val="0"/>
                        </a:spcAft>
                      </a:pPr>
                      <a:r>
                        <a:rPr lang="en-GB" sz="1200" b="1" dirty="0">
                          <a:effectLst/>
                          <a:latin typeface="Arial Narrow" panose="020B0606020202030204" pitchFamily="34" charset="0"/>
                        </a:rPr>
                        <a:t>Short-wave spectrometry in occultation </a:t>
                      </a:r>
                      <a:endParaRPr lang="it-IT"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200" b="1" dirty="0">
                          <a:effectLst/>
                          <a:latin typeface="Arial Narrow" panose="020B0606020202030204" pitchFamily="34" charset="0"/>
                        </a:rPr>
                        <a:t>5.1</a:t>
                      </a:r>
                      <a:endParaRPr lang="it-IT"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6600"/>
                    </a:solidFill>
                  </a:tcPr>
                </a:tc>
                <a:tc>
                  <a:txBody>
                    <a:bodyPr/>
                    <a:lstStyle/>
                    <a:p>
                      <a:pPr>
                        <a:lnSpc>
                          <a:spcPct val="107000"/>
                        </a:lnSpc>
                        <a:spcAft>
                          <a:spcPts val="0"/>
                        </a:spcAft>
                      </a:pPr>
                      <a:r>
                        <a:rPr lang="en-GB" sz="1200" b="1">
                          <a:effectLst/>
                          <a:latin typeface="Arial Narrow" panose="020B0606020202030204" pitchFamily="34" charset="0"/>
                        </a:rPr>
                        <a:t>Daylight, high atmosphere only</a:t>
                      </a:r>
                      <a:endParaRPr lang="it-IT" sz="1200" b="1">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88000">
                <a:tc>
                  <a:txBody>
                    <a:bodyPr/>
                    <a:lstStyle/>
                    <a:p>
                      <a:pPr>
                        <a:lnSpc>
                          <a:spcPct val="107000"/>
                        </a:lnSpc>
                        <a:spcAft>
                          <a:spcPts val="0"/>
                        </a:spcAft>
                      </a:pPr>
                      <a:r>
                        <a:rPr lang="en-GB" sz="1200" b="1" dirty="0">
                          <a:effectLst/>
                          <a:latin typeface="Arial" panose="020B0604020202020204" pitchFamily="34" charset="0"/>
                          <a:cs typeface="Arial" panose="020B0604020202020204" pitchFamily="34" charset="0"/>
                        </a:rPr>
                        <a:t> </a:t>
                      </a:r>
                      <a:endParaRPr lang="it-IT" sz="1200" b="1" dirty="0">
                        <a:effectLst/>
                        <a:latin typeface="Arial" panose="020B0604020202020204" pitchFamily="34" charset="0"/>
                        <a:ea typeface="Calibri" panose="020F0502020204030204" pitchFamily="34" charset="0"/>
                        <a:cs typeface="Arial" panose="020B0604020202020204" pitchFamily="34" charset="0"/>
                      </a:endParaRPr>
                    </a:p>
                  </a:txBody>
                  <a:tcPr marL="39098" marR="39098" marT="0"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nSpc>
                          <a:spcPct val="107000"/>
                        </a:lnSpc>
                        <a:spcAft>
                          <a:spcPts val="0"/>
                        </a:spcAft>
                      </a:pPr>
                      <a:r>
                        <a:rPr lang="en-GB" sz="1200" b="1" dirty="0">
                          <a:effectLst/>
                          <a:latin typeface="Arial Narrow" panose="020B0606020202030204" pitchFamily="34" charset="0"/>
                        </a:rPr>
                        <a:t>Short-wave spectrometry by mechanical/electronic scanning</a:t>
                      </a:r>
                      <a:endParaRPr lang="it-IT"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200" b="1" dirty="0">
                          <a:effectLst/>
                          <a:latin typeface="Arial Narrow" panose="020B0606020202030204" pitchFamily="34" charset="0"/>
                        </a:rPr>
                        <a:t>5.0</a:t>
                      </a:r>
                      <a:endParaRPr lang="it-IT"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6600"/>
                    </a:solidFill>
                  </a:tcPr>
                </a:tc>
                <a:tc>
                  <a:txBody>
                    <a:bodyPr/>
                    <a:lstStyle/>
                    <a:p>
                      <a:pPr>
                        <a:lnSpc>
                          <a:spcPct val="107000"/>
                        </a:lnSpc>
                        <a:spcAft>
                          <a:spcPts val="0"/>
                        </a:spcAft>
                      </a:pPr>
                      <a:r>
                        <a:rPr lang="en-GB" sz="1200" b="1">
                          <a:effectLst/>
                          <a:latin typeface="Arial Narrow" panose="020B0606020202030204" pitchFamily="34" charset="0"/>
                        </a:rPr>
                        <a:t>Daylight, high atmosphere only</a:t>
                      </a:r>
                      <a:endParaRPr lang="it-IT" sz="1200" b="1">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88000">
                <a:tc>
                  <a:txBody>
                    <a:bodyPr/>
                    <a:lstStyle/>
                    <a:p>
                      <a:pPr>
                        <a:lnSpc>
                          <a:spcPct val="107000"/>
                        </a:lnSpc>
                        <a:spcAft>
                          <a:spcPts val="0"/>
                        </a:spcAft>
                      </a:pPr>
                      <a:r>
                        <a:rPr lang="en-GB" sz="1200" b="1" dirty="0">
                          <a:effectLst/>
                          <a:latin typeface="Arial" panose="020B0604020202020204" pitchFamily="34" charset="0"/>
                          <a:cs typeface="Arial" panose="020B0604020202020204" pitchFamily="34" charset="0"/>
                        </a:rPr>
                        <a:t> </a:t>
                      </a:r>
                      <a:endParaRPr lang="it-IT" sz="1200" b="1" dirty="0">
                        <a:effectLst/>
                        <a:latin typeface="Arial" panose="020B0604020202020204" pitchFamily="34" charset="0"/>
                        <a:ea typeface="Calibri" panose="020F0502020204030204" pitchFamily="34" charset="0"/>
                        <a:cs typeface="Arial" panose="020B0604020202020204" pitchFamily="34" charset="0"/>
                      </a:endParaRPr>
                    </a:p>
                  </a:txBody>
                  <a:tcPr marL="39098" marR="39098" marT="0"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nSpc>
                          <a:spcPct val="107000"/>
                        </a:lnSpc>
                        <a:spcAft>
                          <a:spcPts val="0"/>
                        </a:spcAft>
                      </a:pPr>
                      <a:r>
                        <a:rPr lang="en-GB" sz="1200" b="1" dirty="0">
                          <a:effectLst/>
                          <a:latin typeface="Arial Narrow" panose="020B0606020202030204" pitchFamily="34" charset="0"/>
                        </a:rPr>
                        <a:t>IR spectrometry</a:t>
                      </a:r>
                      <a:endParaRPr lang="it-IT"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200" b="1" dirty="0">
                          <a:effectLst/>
                          <a:latin typeface="Arial Narrow" panose="020B0606020202030204" pitchFamily="34" charset="0"/>
                        </a:rPr>
                        <a:t>4.1</a:t>
                      </a:r>
                      <a:endParaRPr lang="it-IT"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nSpc>
                          <a:spcPct val="107000"/>
                        </a:lnSpc>
                        <a:spcAft>
                          <a:spcPts val="0"/>
                        </a:spcAft>
                      </a:pPr>
                      <a:r>
                        <a:rPr lang="en-GB" sz="1200" b="1">
                          <a:effectLst/>
                          <a:latin typeface="Arial Narrow" panose="020B0606020202030204" pitchFamily="34" charset="0"/>
                        </a:rPr>
                        <a:t>High atmosphere only</a:t>
                      </a:r>
                      <a:endParaRPr lang="it-IT" sz="1200" b="1">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88000">
                <a:tc>
                  <a:txBody>
                    <a:bodyPr/>
                    <a:lstStyle/>
                    <a:p>
                      <a:pPr>
                        <a:lnSpc>
                          <a:spcPct val="107000"/>
                        </a:lnSpc>
                        <a:spcAft>
                          <a:spcPts val="0"/>
                        </a:spcAft>
                      </a:pPr>
                      <a:r>
                        <a:rPr lang="en-GB" sz="1200" b="1" dirty="0">
                          <a:effectLst/>
                          <a:latin typeface="Arial" panose="020B0604020202020204" pitchFamily="34" charset="0"/>
                          <a:cs typeface="Arial" panose="020B0604020202020204" pitchFamily="34" charset="0"/>
                        </a:rPr>
                        <a:t> </a:t>
                      </a:r>
                      <a:endParaRPr lang="it-IT" sz="1200" b="1" dirty="0">
                        <a:effectLst/>
                        <a:latin typeface="Arial" panose="020B0604020202020204" pitchFamily="34" charset="0"/>
                        <a:ea typeface="Calibri" panose="020F0502020204030204" pitchFamily="34" charset="0"/>
                        <a:cs typeface="Arial" panose="020B0604020202020204" pitchFamily="34" charset="0"/>
                      </a:endParaRPr>
                    </a:p>
                  </a:txBody>
                  <a:tcPr marL="39098" marR="39098" marT="0"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b="1" dirty="0">
                          <a:effectLst/>
                          <a:latin typeface="Arial Narrow" panose="020B0606020202030204" pitchFamily="34" charset="0"/>
                        </a:rPr>
                        <a:t>Millimetre-submillimetre wave spectrometry</a:t>
                      </a:r>
                      <a:endParaRPr lang="it-IT"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200" b="1" dirty="0">
                          <a:effectLst/>
                          <a:latin typeface="Arial Narrow" panose="020B0606020202030204" pitchFamily="34" charset="0"/>
                        </a:rPr>
                        <a:t>4.0</a:t>
                      </a:r>
                      <a:endParaRPr lang="it-IT"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a:txBody>
                    <a:bodyPr/>
                    <a:lstStyle/>
                    <a:p>
                      <a:pPr>
                        <a:lnSpc>
                          <a:spcPct val="107000"/>
                        </a:lnSpc>
                        <a:spcAft>
                          <a:spcPts val="0"/>
                        </a:spcAft>
                      </a:pPr>
                      <a:r>
                        <a:rPr lang="en-GB" sz="1200" b="1" dirty="0">
                          <a:effectLst/>
                          <a:latin typeface="Arial Narrow" panose="020B0606020202030204" pitchFamily="34" charset="0"/>
                        </a:rPr>
                        <a:t>High atmosphere only</a:t>
                      </a:r>
                      <a:endParaRPr lang="it-IT"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288000">
                <a:tc>
                  <a:txBody>
                    <a:bodyPr/>
                    <a:lstStyle/>
                    <a:p>
                      <a:pPr>
                        <a:lnSpc>
                          <a:spcPct val="107000"/>
                        </a:lnSpc>
                        <a:spcAft>
                          <a:spcPts val="0"/>
                        </a:spcAft>
                      </a:pPr>
                      <a:r>
                        <a:rPr lang="en-GB" sz="1200" b="1" dirty="0" err="1" smtClean="0">
                          <a:effectLst/>
                          <a:latin typeface="Arial" panose="020B0604020202020204" pitchFamily="34" charset="0"/>
                          <a:cs typeface="Arial" panose="020B0604020202020204" pitchFamily="34" charset="0"/>
                        </a:rPr>
                        <a:t>R.O</a:t>
                      </a:r>
                      <a:r>
                        <a:rPr lang="en-GB" sz="1200" b="1" dirty="0" smtClean="0">
                          <a:effectLst/>
                          <a:latin typeface="Arial" panose="020B0604020202020204" pitchFamily="34" charset="0"/>
                          <a:cs typeface="Arial" panose="020B0604020202020204" pitchFamily="34" charset="0"/>
                        </a:rPr>
                        <a:t>.</a:t>
                      </a:r>
                      <a:r>
                        <a:rPr lang="en-GB" sz="1200" b="1" baseline="0" dirty="0" smtClean="0">
                          <a:effectLst/>
                          <a:latin typeface="Arial" panose="020B0604020202020204" pitchFamily="34" charset="0"/>
                          <a:cs typeface="Arial" panose="020B0604020202020204" pitchFamily="34" charset="0"/>
                        </a:rPr>
                        <a:t> sounder</a:t>
                      </a:r>
                      <a:endParaRPr lang="it-IT" sz="1200" b="1" dirty="0">
                        <a:effectLst/>
                        <a:latin typeface="Arial" panose="020B0604020202020204" pitchFamily="34" charset="0"/>
                        <a:ea typeface="Calibri" panose="020F0502020204030204" pitchFamily="34" charset="0"/>
                        <a:cs typeface="Arial" panose="020B0604020202020204" pitchFamily="34" charset="0"/>
                      </a:endParaRPr>
                    </a:p>
                  </a:txBody>
                  <a:tcPr marL="39098" marR="39098" marT="0"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nSpc>
                          <a:spcPct val="107000"/>
                        </a:lnSpc>
                        <a:spcAft>
                          <a:spcPts val="0"/>
                        </a:spcAft>
                      </a:pPr>
                      <a:r>
                        <a:rPr lang="en-GB" sz="1200" b="1" dirty="0">
                          <a:effectLst/>
                          <a:latin typeface="Arial Narrow" panose="020B0606020202030204" pitchFamily="34" charset="0"/>
                        </a:rPr>
                        <a:t>No. of soundings / day (single satellite)</a:t>
                      </a:r>
                      <a:endParaRPr lang="it-IT"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200" b="1" dirty="0">
                          <a:effectLst/>
                          <a:latin typeface="Arial Narrow" panose="020B0606020202030204" pitchFamily="34" charset="0"/>
                        </a:rPr>
                        <a:t>3.2</a:t>
                      </a:r>
                      <a:endParaRPr lang="it-IT"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tc>
                  <a:txBody>
                    <a:bodyPr/>
                    <a:lstStyle/>
                    <a:p>
                      <a:pPr>
                        <a:lnSpc>
                          <a:spcPct val="107000"/>
                        </a:lnSpc>
                        <a:spcAft>
                          <a:spcPts val="0"/>
                        </a:spcAft>
                      </a:pPr>
                      <a:r>
                        <a:rPr lang="en-GB" sz="1200" b="1" dirty="0">
                          <a:effectLst/>
                          <a:latin typeface="Arial Narrow" panose="020B0606020202030204" pitchFamily="34" charset="0"/>
                        </a:rPr>
                        <a:t>Inaccurate in low troposphere</a:t>
                      </a:r>
                      <a:endParaRPr lang="it-IT"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81540">
                <a:tc>
                  <a:txBody>
                    <a:bodyPr/>
                    <a:lstStyle/>
                    <a:p>
                      <a:pPr>
                        <a:lnSpc>
                          <a:spcPct val="107000"/>
                        </a:lnSpc>
                        <a:spcAft>
                          <a:spcPts val="0"/>
                        </a:spcAft>
                      </a:pPr>
                      <a:r>
                        <a:rPr lang="en-GB" sz="1200" b="1" dirty="0">
                          <a:effectLst/>
                          <a:latin typeface="Arial" panose="020B0604020202020204" pitchFamily="34" charset="0"/>
                          <a:cs typeface="Arial" panose="020B0604020202020204" pitchFamily="34" charset="0"/>
                        </a:rPr>
                        <a:t> </a:t>
                      </a:r>
                      <a:endParaRPr lang="it-IT" sz="1200" b="1" dirty="0">
                        <a:effectLst/>
                        <a:latin typeface="Arial" panose="020B0604020202020204" pitchFamily="34" charset="0"/>
                        <a:ea typeface="Calibri" panose="020F0502020204030204" pitchFamily="34" charset="0"/>
                        <a:cs typeface="Arial" panose="020B0604020202020204" pitchFamily="34" charset="0"/>
                      </a:endParaRPr>
                    </a:p>
                  </a:txBody>
                  <a:tcPr marL="39098" marR="39098" marT="0"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GB" sz="1200" b="1" dirty="0">
                          <a:effectLst/>
                          <a:latin typeface="Arial Narrow" panose="020B0606020202030204" pitchFamily="34" charset="0"/>
                        </a:rPr>
                        <a:t>No. of soundings / day (satellite cluster)</a:t>
                      </a:r>
                      <a:endParaRPr lang="it-IT"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200" b="1" dirty="0">
                          <a:effectLst/>
                          <a:latin typeface="Arial Narrow" panose="020B0606020202030204" pitchFamily="34" charset="0"/>
                        </a:rPr>
                        <a:t>1.2</a:t>
                      </a:r>
                      <a:endParaRPr lang="it-IT"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66CCFF"/>
                    </a:solidFill>
                  </a:tcPr>
                </a:tc>
                <a:tc>
                  <a:txBody>
                    <a:bodyPr/>
                    <a:lstStyle/>
                    <a:p>
                      <a:pPr>
                        <a:lnSpc>
                          <a:spcPct val="107000"/>
                        </a:lnSpc>
                        <a:spcAft>
                          <a:spcPts val="0"/>
                        </a:spcAft>
                      </a:pPr>
                      <a:r>
                        <a:rPr lang="en-GB" sz="1200" b="1" dirty="0">
                          <a:effectLst/>
                          <a:latin typeface="Arial Narrow" panose="020B0606020202030204" pitchFamily="34" charset="0"/>
                        </a:rPr>
                        <a:t>Inaccurate in low troposphere</a:t>
                      </a:r>
                      <a:endParaRPr lang="it-IT"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9098" marR="39098" marT="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sp>
        <p:nvSpPr>
          <p:cNvPr id="6" name="CasellaDiTesto 5"/>
          <p:cNvSpPr txBox="1"/>
          <p:nvPr/>
        </p:nvSpPr>
        <p:spPr>
          <a:xfrm>
            <a:off x="324679" y="59635"/>
            <a:ext cx="8547651" cy="830997"/>
          </a:xfrm>
          <a:prstGeom prst="rect">
            <a:avLst/>
          </a:prstGeom>
          <a:noFill/>
        </p:spPr>
        <p:txBody>
          <a:bodyPr wrap="square" rtlCol="0">
            <a:spAutoFit/>
          </a:bodyPr>
          <a:lstStyle/>
          <a:p>
            <a:pPr algn="ctr"/>
            <a:r>
              <a:rPr lang="it-IT" sz="2400" b="1" dirty="0" smtClean="0">
                <a:latin typeface="Arial" panose="020B0604020202020204" pitchFamily="34" charset="0"/>
                <a:cs typeface="Arial" panose="020B0604020202020204" pitchFamily="34" charset="0"/>
              </a:rPr>
              <a:t>Example of Rules </a:t>
            </a:r>
            <a:r>
              <a:rPr lang="it-IT" sz="2000" b="1" dirty="0" smtClean="0">
                <a:latin typeface="Arial" panose="020B0604020202020204" pitchFamily="34" charset="0"/>
                <a:cs typeface="Arial" panose="020B0604020202020204" pitchFamily="34" charset="0"/>
              </a:rPr>
              <a:t>(rating value is «subjective»)</a:t>
            </a:r>
          </a:p>
          <a:p>
            <a:endParaRPr lang="it-IT" sz="600" b="1" dirty="0" smtClean="0">
              <a:latin typeface="Arial" panose="020B0604020202020204" pitchFamily="34" charset="0"/>
              <a:cs typeface="Arial" panose="020B0604020202020204" pitchFamily="34" charset="0"/>
            </a:endParaRPr>
          </a:p>
          <a:p>
            <a:r>
              <a:rPr lang="it-IT" b="1" dirty="0" err="1" smtClean="0">
                <a:latin typeface="Arial" panose="020B0604020202020204" pitchFamily="34" charset="0"/>
                <a:cs typeface="Arial" panose="020B0604020202020204" pitchFamily="34" charset="0"/>
              </a:rPr>
              <a:t>Variable</a:t>
            </a:r>
            <a:r>
              <a:rPr lang="it-IT" b="1" dirty="0" smtClean="0">
                <a:latin typeface="Arial" panose="020B0604020202020204" pitchFamily="34" charset="0"/>
                <a:cs typeface="Arial" panose="020B0604020202020204" pitchFamily="34" charset="0"/>
              </a:rPr>
              <a:t>: </a:t>
            </a:r>
            <a:r>
              <a:rPr lang="it-IT" b="1" dirty="0" err="1" smtClean="0">
                <a:latin typeface="Arial" panose="020B0604020202020204" pitchFamily="34" charset="0"/>
                <a:cs typeface="Arial" panose="020B0604020202020204" pitchFamily="34" charset="0"/>
              </a:rPr>
              <a:t>Atmospheric</a:t>
            </a:r>
            <a:r>
              <a:rPr lang="it-IT" b="1" dirty="0" smtClean="0">
                <a:latin typeface="Arial" panose="020B0604020202020204" pitchFamily="34" charset="0"/>
                <a:cs typeface="Arial" panose="020B0604020202020204" pitchFamily="34" charset="0"/>
              </a:rPr>
              <a:t> temperature</a:t>
            </a:r>
            <a:endParaRPr lang="it-IT"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556022"/>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0" y="43120"/>
            <a:ext cx="9144000" cy="6555640"/>
          </a:xfrm>
          <a:prstGeom prst="rect">
            <a:avLst/>
          </a:prstGeom>
          <a:noFill/>
        </p:spPr>
        <p:txBody>
          <a:bodyPr wrap="square" rtlCol="0">
            <a:spAutoFit/>
          </a:bodyPr>
          <a:lstStyle/>
          <a:p>
            <a:pPr algn="ctr"/>
            <a:r>
              <a:rPr lang="it-IT" sz="2800" b="1" dirty="0" err="1" smtClean="0">
                <a:latin typeface="Arial" panose="020B0604020202020204" pitchFamily="34" charset="0"/>
                <a:cs typeface="Arial" panose="020B0604020202020204" pitchFamily="34" charset="0"/>
              </a:rPr>
              <a:t>Retrievable</a:t>
            </a:r>
            <a:r>
              <a:rPr lang="it-IT" sz="2800" b="1" dirty="0" smtClean="0">
                <a:latin typeface="Arial" panose="020B0604020202020204" pitchFamily="34" charset="0"/>
                <a:cs typeface="Arial" panose="020B0604020202020204" pitchFamily="34" charset="0"/>
              </a:rPr>
              <a:t> </a:t>
            </a:r>
            <a:r>
              <a:rPr lang="it-IT" sz="2800" b="1" dirty="0" err="1" smtClean="0">
                <a:latin typeface="Arial" panose="020B0604020202020204" pitchFamily="34" charset="0"/>
                <a:cs typeface="Arial" panose="020B0604020202020204" pitchFamily="34" charset="0"/>
              </a:rPr>
              <a:t>variable</a:t>
            </a:r>
            <a:r>
              <a:rPr lang="it-IT" sz="2800" b="1" dirty="0" smtClean="0">
                <a:latin typeface="Arial" panose="020B0604020202020204" pitchFamily="34" charset="0"/>
                <a:cs typeface="Arial" panose="020B0604020202020204" pitchFamily="34" charset="0"/>
              </a:rPr>
              <a:t> processing </a:t>
            </a:r>
            <a:r>
              <a:rPr lang="en-US" altLang="ja-JP" sz="2800" b="1" dirty="0" smtClean="0">
                <a:latin typeface="Arial" panose="020B0604020202020204" pitchFamily="34" charset="0"/>
                <a:cs typeface="Arial" panose="020B0604020202020204" pitchFamily="34" charset="0"/>
              </a:rPr>
              <a:t>in</a:t>
            </a:r>
            <a:r>
              <a:rPr lang="ja-JP" altLang="en-US" sz="2800" b="1" dirty="0" smtClean="0">
                <a:latin typeface="Arial" panose="020B0604020202020204" pitchFamily="34" charset="0"/>
                <a:cs typeface="Arial" panose="020B0604020202020204" pitchFamily="34" charset="0"/>
              </a:rPr>
              <a:t> </a:t>
            </a:r>
            <a:r>
              <a:rPr lang="it-IT" sz="2800" b="1" dirty="0" smtClean="0">
                <a:latin typeface="Arial" panose="020B0604020202020204" pitchFamily="34" charset="0"/>
                <a:cs typeface="Arial" panose="020B0604020202020204" pitchFamily="34" charset="0"/>
              </a:rPr>
              <a:t>OSCAR/</a:t>
            </a:r>
            <a:r>
              <a:rPr lang="it-IT" sz="2800" b="1" dirty="0" err="1" smtClean="0">
                <a:latin typeface="Arial" panose="020B0604020202020204" pitchFamily="34" charset="0"/>
                <a:cs typeface="Arial" panose="020B0604020202020204" pitchFamily="34" charset="0"/>
              </a:rPr>
              <a:t>Spac</a:t>
            </a:r>
            <a:r>
              <a:rPr lang="en-US" altLang="ja-JP" sz="2800" b="1" dirty="0" smtClean="0">
                <a:latin typeface="Arial" panose="020B0604020202020204" pitchFamily="34" charset="0"/>
                <a:cs typeface="Arial" panose="020B0604020202020204" pitchFamily="34" charset="0"/>
              </a:rPr>
              <a:t>e</a:t>
            </a:r>
            <a:endParaRPr lang="it-IT" sz="2800" b="1" dirty="0" smtClean="0">
              <a:latin typeface="Arial" panose="020B0604020202020204" pitchFamily="34" charset="0"/>
              <a:cs typeface="Arial" panose="020B0604020202020204" pitchFamily="34" charset="0"/>
            </a:endParaRPr>
          </a:p>
          <a:p>
            <a:endParaRPr lang="it-IT" dirty="0" smtClean="0">
              <a:latin typeface="Arial" panose="020B0604020202020204" pitchFamily="34" charset="0"/>
              <a:cs typeface="Arial" panose="020B0604020202020204" pitchFamily="34" charset="0"/>
            </a:endParaRPr>
          </a:p>
          <a:p>
            <a:pPr marL="342900" indent="-342900" hangingPunct="0">
              <a:buFont typeface="Arial" panose="020B0604020202020204" pitchFamily="34" charset="0"/>
              <a:buChar char="•"/>
            </a:pPr>
            <a:r>
              <a:rPr lang="it-IT" sz="2200" dirty="0" smtClean="0">
                <a:latin typeface="Arial" panose="020B0604020202020204" pitchFamily="34" charset="0"/>
                <a:cs typeface="Arial" panose="020B0604020202020204" pitchFamily="34" charset="0"/>
              </a:rPr>
              <a:t>The </a:t>
            </a:r>
            <a:r>
              <a:rPr lang="it-IT" sz="2200" dirty="0" err="1" smtClean="0">
                <a:latin typeface="Arial" panose="020B0604020202020204" pitchFamily="34" charset="0"/>
                <a:cs typeface="Arial" panose="020B0604020202020204" pitchFamily="34" charset="0"/>
              </a:rPr>
              <a:t>identification</a:t>
            </a:r>
            <a:r>
              <a:rPr lang="it-IT" sz="2200" dirty="0" smtClean="0">
                <a:latin typeface="Arial" panose="020B0604020202020204" pitchFamily="34" charset="0"/>
                <a:cs typeface="Arial" panose="020B0604020202020204" pitchFamily="34" charset="0"/>
              </a:rPr>
              <a:t> and </a:t>
            </a:r>
            <a:r>
              <a:rPr lang="it-IT" sz="2200" dirty="0" err="1" smtClean="0">
                <a:latin typeface="Arial" panose="020B0604020202020204" pitchFamily="34" charset="0"/>
                <a:cs typeface="Arial" panose="020B0604020202020204" pitchFamily="34" charset="0"/>
              </a:rPr>
              <a:t>qualification</a:t>
            </a:r>
            <a:r>
              <a:rPr lang="it-IT" sz="2200" dirty="0" smtClean="0">
                <a:latin typeface="Arial" panose="020B0604020202020204" pitchFamily="34" charset="0"/>
                <a:cs typeface="Arial" panose="020B0604020202020204" pitchFamily="34" charset="0"/>
              </a:rPr>
              <a:t> of the </a:t>
            </a:r>
            <a:r>
              <a:rPr lang="it-IT" sz="2200" dirty="0" err="1" smtClean="0">
                <a:latin typeface="Arial" panose="020B0604020202020204" pitchFamily="34" charset="0"/>
                <a:cs typeface="Arial" panose="020B0604020202020204" pitchFamily="34" charset="0"/>
              </a:rPr>
              <a:t>variables</a:t>
            </a:r>
            <a:r>
              <a:rPr lang="it-IT" sz="2200" dirty="0" smtClean="0">
                <a:latin typeface="Arial" panose="020B0604020202020204" pitchFamily="34" charset="0"/>
                <a:cs typeface="Arial" panose="020B0604020202020204" pitchFamily="34" charset="0"/>
              </a:rPr>
              <a:t> </a:t>
            </a:r>
            <a:r>
              <a:rPr lang="it-IT" sz="2200" dirty="0" err="1" smtClean="0">
                <a:latin typeface="Arial" panose="020B0604020202020204" pitchFamily="34" charset="0"/>
                <a:cs typeface="Arial" panose="020B0604020202020204" pitchFamily="34" charset="0"/>
              </a:rPr>
              <a:t>retrievable</a:t>
            </a:r>
            <a:r>
              <a:rPr lang="it-IT" sz="2200" dirty="0" smtClean="0">
                <a:latin typeface="Arial" panose="020B0604020202020204" pitchFamily="34" charset="0"/>
                <a:cs typeface="Arial" panose="020B0604020202020204" pitchFamily="34" charset="0"/>
              </a:rPr>
              <a:t> from an </a:t>
            </a:r>
            <a:r>
              <a:rPr lang="it-IT" sz="2200" dirty="0" err="1" smtClean="0">
                <a:latin typeface="Arial" panose="020B0604020202020204" pitchFamily="34" charset="0"/>
                <a:cs typeface="Arial" panose="020B0604020202020204" pitchFamily="34" charset="0"/>
              </a:rPr>
              <a:t>instrument</a:t>
            </a:r>
            <a:r>
              <a:rPr lang="it-IT" sz="2200" dirty="0" smtClean="0">
                <a:latin typeface="Arial" panose="020B0604020202020204" pitchFamily="34" charset="0"/>
                <a:cs typeface="Arial" panose="020B0604020202020204" pitchFamily="34" charset="0"/>
              </a:rPr>
              <a:t> </a:t>
            </a:r>
            <a:r>
              <a:rPr lang="it-IT" sz="2200" dirty="0" err="1" smtClean="0">
                <a:latin typeface="Arial" panose="020B0604020202020204" pitchFamily="34" charset="0"/>
                <a:cs typeface="Arial" panose="020B0604020202020204" pitchFamily="34" charset="0"/>
              </a:rPr>
              <a:t>makes</a:t>
            </a:r>
            <a:r>
              <a:rPr lang="it-IT" sz="2200" dirty="0" smtClean="0">
                <a:latin typeface="Arial" panose="020B0604020202020204" pitchFamily="34" charset="0"/>
                <a:cs typeface="Arial" panose="020B0604020202020204" pitchFamily="34" charset="0"/>
              </a:rPr>
              <a:t> use of a quasi-</a:t>
            </a:r>
            <a:r>
              <a:rPr lang="it-IT" sz="2200" dirty="0" err="1" smtClean="0">
                <a:latin typeface="Arial" panose="020B0604020202020204" pitchFamily="34" charset="0"/>
                <a:cs typeface="Arial" panose="020B0604020202020204" pitchFamily="34" charset="0"/>
              </a:rPr>
              <a:t>objective</a:t>
            </a:r>
            <a:r>
              <a:rPr lang="it-IT" sz="2200" dirty="0" smtClean="0">
                <a:latin typeface="Arial" panose="020B0604020202020204" pitchFamily="34" charset="0"/>
                <a:cs typeface="Arial" panose="020B0604020202020204" pitchFamily="34" charset="0"/>
              </a:rPr>
              <a:t> </a:t>
            </a:r>
            <a:r>
              <a:rPr lang="it-IT" sz="2200" dirty="0" err="1" smtClean="0">
                <a:latin typeface="Arial" panose="020B0604020202020204" pitchFamily="34" charset="0"/>
                <a:cs typeface="Arial" panose="020B0604020202020204" pitchFamily="34" charset="0"/>
              </a:rPr>
              <a:t>methodology</a:t>
            </a:r>
            <a:r>
              <a:rPr lang="it-IT" sz="2200" dirty="0" smtClean="0">
                <a:latin typeface="Arial" panose="020B0604020202020204" pitchFamily="34" charset="0"/>
                <a:cs typeface="Arial" panose="020B0604020202020204" pitchFamily="34" charset="0"/>
              </a:rPr>
              <a:t>.</a:t>
            </a:r>
          </a:p>
          <a:p>
            <a:pPr hangingPunct="0"/>
            <a:endParaRPr lang="it-IT" sz="2200" u="sng" dirty="0" smtClean="0">
              <a:latin typeface="Arial" panose="020B0604020202020204" pitchFamily="34" charset="0"/>
              <a:cs typeface="Arial" panose="020B0604020202020204" pitchFamily="34" charset="0"/>
            </a:endParaRPr>
          </a:p>
          <a:p>
            <a:pPr marL="342900" indent="-342900" hangingPunct="0">
              <a:buFont typeface="Arial" panose="020B0604020202020204" pitchFamily="34" charset="0"/>
              <a:buChar char="•"/>
            </a:pPr>
            <a:r>
              <a:rPr lang="it-IT" sz="2200" dirty="0" smtClean="0">
                <a:latin typeface="Arial" panose="020B0604020202020204" pitchFamily="34" charset="0"/>
                <a:cs typeface="Arial" panose="020B0604020202020204" pitchFamily="34" charset="0"/>
              </a:rPr>
              <a:t>The </a:t>
            </a:r>
            <a:r>
              <a:rPr lang="it-IT" sz="2200" dirty="0" err="1" smtClean="0">
                <a:latin typeface="Arial" panose="020B0604020202020204" pitchFamily="34" charset="0"/>
                <a:cs typeface="Arial" panose="020B0604020202020204" pitchFamily="34" charset="0"/>
              </a:rPr>
              <a:t>variables</a:t>
            </a:r>
            <a:r>
              <a:rPr lang="it-IT" sz="2200" dirty="0" smtClean="0">
                <a:latin typeface="Arial" panose="020B0604020202020204" pitchFamily="34" charset="0"/>
                <a:cs typeface="Arial" panose="020B0604020202020204" pitchFamily="34" charset="0"/>
              </a:rPr>
              <a:t> </a:t>
            </a:r>
            <a:r>
              <a:rPr lang="it-IT" sz="2200" dirty="0" err="1" smtClean="0">
                <a:latin typeface="Arial" panose="020B0604020202020204" pitchFamily="34" charset="0"/>
                <a:cs typeface="Arial" panose="020B0604020202020204" pitchFamily="34" charset="0"/>
              </a:rPr>
              <a:t>have</a:t>
            </a:r>
            <a:r>
              <a:rPr lang="it-IT" sz="2200" dirty="0" smtClean="0">
                <a:latin typeface="Arial" panose="020B0604020202020204" pitchFamily="34" charset="0"/>
                <a:cs typeface="Arial" panose="020B0604020202020204" pitchFamily="34" charset="0"/>
              </a:rPr>
              <a:t> </a:t>
            </a:r>
            <a:r>
              <a:rPr lang="it-IT" sz="2200" dirty="0" err="1" smtClean="0">
                <a:latin typeface="Arial" panose="020B0604020202020204" pitchFamily="34" charset="0"/>
                <a:cs typeface="Arial" panose="020B0604020202020204" pitchFamily="34" charset="0"/>
              </a:rPr>
              <a:t>been</a:t>
            </a:r>
            <a:r>
              <a:rPr lang="it-IT" sz="2200" dirty="0" smtClean="0">
                <a:latin typeface="Arial" panose="020B0604020202020204" pitchFamily="34" charset="0"/>
                <a:cs typeface="Arial" panose="020B0604020202020204" pitchFamily="34" charset="0"/>
              </a:rPr>
              <a:t> </a:t>
            </a:r>
            <a:r>
              <a:rPr lang="it-IT" sz="2200" dirty="0" err="1" smtClean="0">
                <a:latin typeface="Arial" panose="020B0604020202020204" pitchFamily="34" charset="0"/>
                <a:cs typeface="Arial" panose="020B0604020202020204" pitchFamily="34" charset="0"/>
              </a:rPr>
              <a:t>selected</a:t>
            </a:r>
            <a:r>
              <a:rPr lang="it-IT" sz="2200" dirty="0" smtClean="0">
                <a:latin typeface="Arial" panose="020B0604020202020204" pitchFamily="34" charset="0"/>
                <a:cs typeface="Arial" panose="020B0604020202020204" pitchFamily="34" charset="0"/>
              </a:rPr>
              <a:t> on the </a:t>
            </a:r>
            <a:r>
              <a:rPr lang="it-IT" sz="2200" dirty="0" err="1" smtClean="0">
                <a:latin typeface="Arial" panose="020B0604020202020204" pitchFamily="34" charset="0"/>
                <a:cs typeface="Arial" panose="020B0604020202020204" pitchFamily="34" charset="0"/>
              </a:rPr>
              <a:t>basis</a:t>
            </a:r>
            <a:r>
              <a:rPr lang="it-IT" sz="2200" dirty="0" smtClean="0">
                <a:latin typeface="Arial" panose="020B0604020202020204" pitchFamily="34" charset="0"/>
                <a:cs typeface="Arial" panose="020B0604020202020204" pitchFamily="34" charset="0"/>
              </a:rPr>
              <a:t> of User </a:t>
            </a:r>
            <a:r>
              <a:rPr lang="it-IT" sz="2200" dirty="0" err="1" smtClean="0">
                <a:latin typeface="Arial" panose="020B0604020202020204" pitchFamily="34" charset="0"/>
                <a:cs typeface="Arial" panose="020B0604020202020204" pitchFamily="34" charset="0"/>
              </a:rPr>
              <a:t>requirements</a:t>
            </a:r>
            <a:r>
              <a:rPr lang="it-IT" sz="2200" dirty="0" smtClean="0">
                <a:latin typeface="Arial" panose="020B0604020202020204" pitchFamily="34" charset="0"/>
                <a:cs typeface="Arial" panose="020B0604020202020204" pitchFamily="34" charset="0"/>
              </a:rPr>
              <a:t> (by </a:t>
            </a:r>
            <a:r>
              <a:rPr lang="it-IT" sz="2200" dirty="0" err="1" smtClean="0">
                <a:latin typeface="Arial" panose="020B0604020202020204" pitchFamily="34" charset="0"/>
                <a:cs typeface="Arial" panose="020B0604020202020204" pitchFamily="34" charset="0"/>
              </a:rPr>
              <a:t>official</a:t>
            </a:r>
            <a:r>
              <a:rPr lang="it-IT" sz="2200" dirty="0" smtClean="0">
                <a:latin typeface="Arial" panose="020B0604020202020204" pitchFamily="34" charset="0"/>
                <a:cs typeface="Arial" panose="020B0604020202020204" pitchFamily="34" charset="0"/>
              </a:rPr>
              <a:t> </a:t>
            </a:r>
            <a:r>
              <a:rPr lang="it-IT" sz="2200" dirty="0" err="1" smtClean="0">
                <a:latin typeface="Arial" panose="020B0604020202020204" pitchFamily="34" charset="0"/>
                <a:cs typeface="Arial" panose="020B0604020202020204" pitchFamily="34" charset="0"/>
              </a:rPr>
              <a:t>committes</a:t>
            </a:r>
            <a:r>
              <a:rPr lang="it-IT" sz="2200" dirty="0" smtClean="0">
                <a:latin typeface="Arial" panose="020B0604020202020204" pitchFamily="34" charset="0"/>
                <a:cs typeface="Arial" panose="020B0604020202020204" pitchFamily="34" charset="0"/>
              </a:rPr>
              <a:t> and </a:t>
            </a:r>
            <a:r>
              <a:rPr lang="it-IT" sz="2200" dirty="0" err="1" smtClean="0">
                <a:latin typeface="Arial" panose="020B0604020202020204" pitchFamily="34" charset="0"/>
                <a:cs typeface="Arial" panose="020B0604020202020204" pitchFamily="34" charset="0"/>
              </a:rPr>
              <a:t>expert</a:t>
            </a:r>
            <a:r>
              <a:rPr lang="it-IT" sz="2200" dirty="0" smtClean="0">
                <a:latin typeface="Arial" panose="020B0604020202020204" pitchFamily="34" charset="0"/>
                <a:cs typeface="Arial" panose="020B0604020202020204" pitchFamily="34" charset="0"/>
              </a:rPr>
              <a:t> </a:t>
            </a:r>
            <a:r>
              <a:rPr lang="it-IT" sz="2200" dirty="0" err="1" smtClean="0">
                <a:latin typeface="Arial" panose="020B0604020202020204" pitchFamily="34" charset="0"/>
                <a:cs typeface="Arial" panose="020B0604020202020204" pitchFamily="34" charset="0"/>
              </a:rPr>
              <a:t>groups</a:t>
            </a:r>
            <a:r>
              <a:rPr lang="it-IT" sz="2200" dirty="0" smtClean="0">
                <a:latin typeface="Arial" panose="020B0604020202020204" pitchFamily="34" charset="0"/>
                <a:cs typeface="Arial" panose="020B0604020202020204" pitchFamily="34" charset="0"/>
              </a:rPr>
              <a:t>) and </a:t>
            </a:r>
            <a:r>
              <a:rPr lang="it-IT" sz="2200" dirty="0" err="1" smtClean="0">
                <a:latin typeface="Arial" panose="020B0604020202020204" pitchFamily="34" charset="0"/>
                <a:cs typeface="Arial" panose="020B0604020202020204" pitchFamily="34" charset="0"/>
              </a:rPr>
              <a:t>feasibility</a:t>
            </a:r>
            <a:r>
              <a:rPr lang="it-IT" sz="2200" dirty="0" smtClean="0">
                <a:latin typeface="Arial" panose="020B0604020202020204" pitchFamily="34" charset="0"/>
                <a:cs typeface="Arial" panose="020B0604020202020204" pitchFamily="34" charset="0"/>
              </a:rPr>
              <a:t> of </a:t>
            </a:r>
            <a:r>
              <a:rPr lang="it-IT" sz="2200" dirty="0" err="1" smtClean="0">
                <a:latin typeface="Arial" panose="020B0604020202020204" pitchFamily="34" charset="0"/>
                <a:cs typeface="Arial" panose="020B0604020202020204" pitchFamily="34" charset="0"/>
              </a:rPr>
              <a:t>observing</a:t>
            </a:r>
            <a:r>
              <a:rPr lang="it-IT" sz="2200" dirty="0" smtClean="0">
                <a:latin typeface="Arial" panose="020B0604020202020204" pitchFamily="34" charset="0"/>
                <a:cs typeface="Arial" panose="020B0604020202020204" pitchFamily="34" charset="0"/>
              </a:rPr>
              <a:t> from Space.</a:t>
            </a:r>
          </a:p>
          <a:p>
            <a:pPr hangingPunct="0"/>
            <a:endParaRPr lang="it-IT" sz="2200" dirty="0" smtClean="0">
              <a:latin typeface="Arial" panose="020B0604020202020204" pitchFamily="34" charset="0"/>
              <a:cs typeface="Arial" panose="020B0604020202020204" pitchFamily="34" charset="0"/>
            </a:endParaRPr>
          </a:p>
          <a:p>
            <a:pPr marL="342900" indent="-342900" hangingPunct="0">
              <a:buFont typeface="Arial" panose="020B0604020202020204" pitchFamily="34" charset="0"/>
              <a:buChar char="•"/>
            </a:pPr>
            <a:r>
              <a:rPr lang="it-IT" sz="2200" dirty="0" err="1" smtClean="0">
                <a:latin typeface="Arial" panose="020B0604020202020204" pitchFamily="34" charset="0"/>
                <a:cs typeface="Arial" panose="020B0604020202020204" pitchFamily="34" charset="0"/>
              </a:rPr>
              <a:t>Currently</a:t>
            </a:r>
            <a:r>
              <a:rPr lang="it-IT" sz="2200" dirty="0" smtClean="0">
                <a:latin typeface="Arial" panose="020B0604020202020204" pitchFamily="34" charset="0"/>
                <a:cs typeface="Arial" panose="020B0604020202020204" pitchFamily="34" charset="0"/>
              </a:rPr>
              <a:t>, OSCAR/Space </a:t>
            </a:r>
            <a:r>
              <a:rPr lang="it-IT" sz="2200" dirty="0" err="1" smtClean="0">
                <a:latin typeface="Arial" panose="020B0604020202020204" pitchFamily="34" charset="0"/>
                <a:cs typeface="Arial" panose="020B0604020202020204" pitchFamily="34" charset="0"/>
              </a:rPr>
              <a:t>manages</a:t>
            </a:r>
            <a:r>
              <a:rPr lang="it-IT" sz="2200" dirty="0" smtClean="0">
                <a:latin typeface="Arial" panose="020B0604020202020204" pitchFamily="34" charset="0"/>
                <a:cs typeface="Arial" panose="020B0604020202020204" pitchFamily="34" charset="0"/>
              </a:rPr>
              <a:t> 191 </a:t>
            </a:r>
            <a:r>
              <a:rPr lang="it-IT" sz="2200" dirty="0" err="1" smtClean="0">
                <a:latin typeface="Arial" panose="020B0604020202020204" pitchFamily="34" charset="0"/>
                <a:cs typeface="Arial" panose="020B0604020202020204" pitchFamily="34" charset="0"/>
              </a:rPr>
              <a:t>variables</a:t>
            </a:r>
            <a:r>
              <a:rPr lang="it-IT" sz="2200" dirty="0" smtClean="0">
                <a:latin typeface="Arial" panose="020B0604020202020204" pitchFamily="34" charset="0"/>
                <a:cs typeface="Arial" panose="020B0604020202020204" pitchFamily="34" charset="0"/>
              </a:rPr>
              <a:t> (122 for EO, 69 for SW).</a:t>
            </a:r>
          </a:p>
          <a:p>
            <a:pPr marL="342900" indent="-342900" hangingPunct="0">
              <a:buFont typeface="Arial" panose="020B0604020202020204" pitchFamily="34" charset="0"/>
              <a:buChar char="•"/>
            </a:pPr>
            <a:endParaRPr lang="it-IT" sz="2200" dirty="0">
              <a:latin typeface="Arial" panose="020B0604020202020204" pitchFamily="34" charset="0"/>
              <a:cs typeface="Arial" panose="020B0604020202020204" pitchFamily="34" charset="0"/>
            </a:endParaRPr>
          </a:p>
          <a:p>
            <a:pPr marL="342900" indent="-342900" hangingPunct="0">
              <a:buFont typeface="Arial" panose="020B0604020202020204" pitchFamily="34" charset="0"/>
              <a:buChar char="•"/>
            </a:pPr>
            <a:r>
              <a:rPr lang="it-IT" sz="2200" dirty="0" smtClean="0">
                <a:latin typeface="Arial" panose="020B0604020202020204" pitchFamily="34" charset="0"/>
                <a:cs typeface="Arial" panose="020B0604020202020204" pitchFamily="34" charset="0"/>
              </a:rPr>
              <a:t>A </a:t>
            </a:r>
            <a:r>
              <a:rPr lang="it-IT" sz="2200" dirty="0" err="1" smtClean="0">
                <a:latin typeface="Arial" panose="020B0604020202020204" pitchFamily="34" charset="0"/>
                <a:cs typeface="Arial" panose="020B0604020202020204" pitchFamily="34" charset="0"/>
              </a:rPr>
              <a:t>variable</a:t>
            </a:r>
            <a:r>
              <a:rPr lang="it-IT" sz="2200" dirty="0" smtClean="0">
                <a:latin typeface="Arial" panose="020B0604020202020204" pitchFamily="34" charset="0"/>
                <a:cs typeface="Arial" panose="020B0604020202020204" pitchFamily="34" charset="0"/>
              </a:rPr>
              <a:t> can be </a:t>
            </a:r>
            <a:r>
              <a:rPr lang="it-IT" sz="2200" dirty="0" err="1" smtClean="0">
                <a:latin typeface="Arial" panose="020B0604020202020204" pitchFamily="34" charset="0"/>
                <a:cs typeface="Arial" panose="020B0604020202020204" pitchFamily="34" charset="0"/>
              </a:rPr>
              <a:t>retrieved</a:t>
            </a:r>
            <a:r>
              <a:rPr lang="it-IT" sz="2200" dirty="0" smtClean="0">
                <a:latin typeface="Arial" panose="020B0604020202020204" pitchFamily="34" charset="0"/>
                <a:cs typeface="Arial" panose="020B0604020202020204" pitchFamily="34" charset="0"/>
              </a:rPr>
              <a:t> from </a:t>
            </a:r>
            <a:r>
              <a:rPr lang="it-IT" sz="2200" dirty="0" err="1" smtClean="0">
                <a:latin typeface="Arial" panose="020B0604020202020204" pitchFamily="34" charset="0"/>
                <a:cs typeface="Arial" panose="020B0604020202020204" pitchFamily="34" charset="0"/>
              </a:rPr>
              <a:t>instruments</a:t>
            </a:r>
            <a:r>
              <a:rPr lang="it-IT" sz="2200" dirty="0" smtClean="0">
                <a:latin typeface="Arial" panose="020B0604020202020204" pitchFamily="34" charset="0"/>
                <a:cs typeface="Arial" panose="020B0604020202020204" pitchFamily="34" charset="0"/>
              </a:rPr>
              <a:t> of </a:t>
            </a:r>
            <a:r>
              <a:rPr lang="it-IT" sz="2200" dirty="0" err="1" smtClean="0">
                <a:latin typeface="Arial" panose="020B0604020202020204" pitchFamily="34" charset="0"/>
                <a:cs typeface="Arial" panose="020B0604020202020204" pitchFamily="34" charset="0"/>
              </a:rPr>
              <a:t>different</a:t>
            </a:r>
            <a:r>
              <a:rPr lang="it-IT" sz="2200" dirty="0" smtClean="0">
                <a:latin typeface="Arial" panose="020B0604020202020204" pitchFamily="34" charset="0"/>
                <a:cs typeface="Arial" panose="020B0604020202020204" pitchFamily="34" charset="0"/>
              </a:rPr>
              <a:t> </a:t>
            </a:r>
            <a:r>
              <a:rPr lang="it-IT" sz="2200" dirty="0" err="1" smtClean="0">
                <a:latin typeface="Arial" panose="020B0604020202020204" pitchFamily="34" charset="0"/>
                <a:cs typeface="Arial" panose="020B0604020202020204" pitchFamily="34" charset="0"/>
              </a:rPr>
              <a:t>types</a:t>
            </a:r>
            <a:r>
              <a:rPr lang="it-IT" sz="2200" dirty="0" smtClean="0">
                <a:latin typeface="Arial" panose="020B0604020202020204" pitchFamily="34" charset="0"/>
                <a:cs typeface="Arial" panose="020B0604020202020204" pitchFamily="34" charset="0"/>
              </a:rPr>
              <a:t>.  The </a:t>
            </a:r>
            <a:r>
              <a:rPr lang="it-IT" sz="2200" dirty="0" err="1" smtClean="0">
                <a:latin typeface="Arial" panose="020B0604020202020204" pitchFamily="34" charset="0"/>
                <a:cs typeface="Arial" panose="020B0604020202020204" pitchFamily="34" charset="0"/>
              </a:rPr>
              <a:t>quality</a:t>
            </a:r>
            <a:r>
              <a:rPr lang="it-IT" sz="2200" dirty="0" smtClean="0">
                <a:latin typeface="Arial" panose="020B0604020202020204" pitchFamily="34" charset="0"/>
                <a:cs typeface="Arial" panose="020B0604020202020204" pitchFamily="34" charset="0"/>
              </a:rPr>
              <a:t> of the </a:t>
            </a:r>
            <a:r>
              <a:rPr lang="it-IT" sz="2200" dirty="0" err="1" smtClean="0">
                <a:latin typeface="Arial" panose="020B0604020202020204" pitchFamily="34" charset="0"/>
                <a:cs typeface="Arial" panose="020B0604020202020204" pitchFamily="34" charset="0"/>
              </a:rPr>
              <a:t>retrieval</a:t>
            </a:r>
            <a:r>
              <a:rPr lang="it-IT" sz="2200" dirty="0" smtClean="0">
                <a:latin typeface="Arial" panose="020B0604020202020204" pitchFamily="34" charset="0"/>
                <a:cs typeface="Arial" panose="020B0604020202020204" pitchFamily="34" charset="0"/>
              </a:rPr>
              <a:t> </a:t>
            </a:r>
            <a:r>
              <a:rPr lang="it-IT" sz="2200" dirty="0" err="1" smtClean="0">
                <a:latin typeface="Arial" panose="020B0604020202020204" pitchFamily="34" charset="0"/>
                <a:cs typeface="Arial" panose="020B0604020202020204" pitchFamily="34" charset="0"/>
              </a:rPr>
              <a:t>depends</a:t>
            </a:r>
            <a:r>
              <a:rPr lang="it-IT" sz="2200" dirty="0" smtClean="0">
                <a:latin typeface="Arial" panose="020B0604020202020204" pitchFamily="34" charset="0"/>
                <a:cs typeface="Arial" panose="020B0604020202020204" pitchFamily="34" charset="0"/>
              </a:rPr>
              <a:t> on the </a:t>
            </a:r>
            <a:r>
              <a:rPr lang="it-IT" sz="2200" dirty="0" err="1" smtClean="0">
                <a:latin typeface="Arial" panose="020B0604020202020204" pitchFamily="34" charset="0"/>
                <a:cs typeface="Arial" panose="020B0604020202020204" pitchFamily="34" charset="0"/>
              </a:rPr>
              <a:t>physical</a:t>
            </a:r>
            <a:r>
              <a:rPr lang="it-IT" sz="2200" dirty="0" smtClean="0">
                <a:latin typeface="Arial" panose="020B0604020202020204" pitchFamily="34" charset="0"/>
                <a:cs typeface="Arial" panose="020B0604020202020204" pitchFamily="34" charset="0"/>
              </a:rPr>
              <a:t> </a:t>
            </a:r>
            <a:r>
              <a:rPr lang="it-IT" sz="2200" dirty="0" err="1" smtClean="0">
                <a:latin typeface="Arial" panose="020B0604020202020204" pitchFamily="34" charset="0"/>
                <a:cs typeface="Arial" panose="020B0604020202020204" pitchFamily="34" charset="0"/>
              </a:rPr>
              <a:t>principle</a:t>
            </a:r>
            <a:r>
              <a:rPr lang="it-IT" sz="2200" dirty="0" smtClean="0">
                <a:latin typeface="Arial" panose="020B0604020202020204" pitchFamily="34" charset="0"/>
                <a:cs typeface="Arial" panose="020B0604020202020204" pitchFamily="34" charset="0"/>
              </a:rPr>
              <a:t> </a:t>
            </a:r>
            <a:r>
              <a:rPr lang="it-IT" sz="2200" dirty="0" err="1" smtClean="0">
                <a:latin typeface="Arial" panose="020B0604020202020204" pitchFamily="34" charset="0"/>
                <a:cs typeface="Arial" panose="020B0604020202020204" pitchFamily="34" charset="0"/>
              </a:rPr>
              <a:t>exploited</a:t>
            </a:r>
            <a:r>
              <a:rPr lang="it-IT" sz="2200" dirty="0" smtClean="0">
                <a:latin typeface="Arial" panose="020B0604020202020204" pitchFamily="34" charset="0"/>
                <a:cs typeface="Arial" panose="020B0604020202020204" pitchFamily="34" charset="0"/>
              </a:rPr>
              <a:t> by the </a:t>
            </a:r>
            <a:r>
              <a:rPr lang="it-IT" sz="2200" dirty="0" err="1" smtClean="0">
                <a:latin typeface="Arial" panose="020B0604020202020204" pitchFamily="34" charset="0"/>
                <a:cs typeface="Arial" panose="020B0604020202020204" pitchFamily="34" charset="0"/>
              </a:rPr>
              <a:t>type</a:t>
            </a:r>
            <a:r>
              <a:rPr lang="it-IT" sz="2200" dirty="0" smtClean="0">
                <a:latin typeface="Arial" panose="020B0604020202020204" pitchFamily="34" charset="0"/>
                <a:cs typeface="Arial" panose="020B0604020202020204" pitchFamily="34" charset="0"/>
              </a:rPr>
              <a:t> of </a:t>
            </a:r>
            <a:r>
              <a:rPr lang="it-IT" sz="2200" dirty="0" err="1" smtClean="0">
                <a:latin typeface="Arial" panose="020B0604020202020204" pitchFamily="34" charset="0"/>
                <a:cs typeface="Arial" panose="020B0604020202020204" pitchFamily="34" charset="0"/>
              </a:rPr>
              <a:t>instrument</a:t>
            </a:r>
            <a:r>
              <a:rPr lang="it-IT" sz="2200" dirty="0" smtClean="0">
                <a:latin typeface="Arial" panose="020B0604020202020204" pitchFamily="34" charset="0"/>
                <a:cs typeface="Arial" panose="020B0604020202020204" pitchFamily="34" charset="0"/>
              </a:rPr>
              <a:t>, and the </a:t>
            </a:r>
            <a:r>
              <a:rPr lang="it-IT" sz="2200" dirty="0" err="1" smtClean="0">
                <a:latin typeface="Arial" panose="020B0604020202020204" pitchFamily="34" charset="0"/>
                <a:cs typeface="Arial" panose="020B0604020202020204" pitchFamily="34" charset="0"/>
              </a:rPr>
              <a:t>specific</a:t>
            </a:r>
            <a:r>
              <a:rPr lang="it-IT" sz="2200" dirty="0" smtClean="0">
                <a:latin typeface="Arial" panose="020B0604020202020204" pitchFamily="34" charset="0"/>
                <a:cs typeface="Arial" panose="020B0604020202020204" pitchFamily="34" charset="0"/>
              </a:rPr>
              <a:t> </a:t>
            </a:r>
            <a:r>
              <a:rPr lang="it-IT" sz="2200" dirty="0" err="1" smtClean="0">
                <a:latin typeface="Arial" panose="020B0604020202020204" pitchFamily="34" charset="0"/>
                <a:cs typeface="Arial" panose="020B0604020202020204" pitchFamily="34" charset="0"/>
              </a:rPr>
              <a:t>instrument</a:t>
            </a:r>
            <a:r>
              <a:rPr lang="it-IT" sz="2200" dirty="0" smtClean="0">
                <a:latin typeface="Arial" panose="020B0604020202020204" pitchFamily="34" charset="0"/>
                <a:cs typeface="Arial" panose="020B0604020202020204" pitchFamily="34" charset="0"/>
              </a:rPr>
              <a:t> </a:t>
            </a:r>
            <a:r>
              <a:rPr lang="it-IT" sz="2200" dirty="0" err="1" smtClean="0">
                <a:latin typeface="Arial" panose="020B0604020202020204" pitchFamily="34" charset="0"/>
                <a:cs typeface="Arial" panose="020B0604020202020204" pitchFamily="34" charset="0"/>
              </a:rPr>
              <a:t>characteristics</a:t>
            </a:r>
            <a:r>
              <a:rPr lang="it-IT" sz="2200" dirty="0" smtClean="0">
                <a:latin typeface="Arial" panose="020B0604020202020204" pitchFamily="34" charset="0"/>
                <a:cs typeface="Arial" panose="020B0604020202020204" pitchFamily="34" charset="0"/>
              </a:rPr>
              <a:t>.</a:t>
            </a:r>
          </a:p>
          <a:p>
            <a:pPr marL="342900" indent="-342900" hangingPunct="0">
              <a:buFont typeface="Arial" panose="020B0604020202020204" pitchFamily="34" charset="0"/>
              <a:buChar char="•"/>
            </a:pPr>
            <a:endParaRPr lang="it-IT" sz="2200" dirty="0">
              <a:latin typeface="Arial" panose="020B0604020202020204" pitchFamily="34" charset="0"/>
              <a:cs typeface="Arial" panose="020B0604020202020204" pitchFamily="34" charset="0"/>
            </a:endParaRPr>
          </a:p>
          <a:p>
            <a:pPr marL="342900" indent="-342900" hangingPunct="0">
              <a:buFont typeface="Arial" panose="020B0604020202020204" pitchFamily="34" charset="0"/>
              <a:buChar char="•"/>
            </a:pPr>
            <a:r>
              <a:rPr lang="it-IT" sz="2200" dirty="0" smtClean="0">
                <a:latin typeface="Arial" panose="020B0604020202020204" pitchFamily="34" charset="0"/>
                <a:cs typeface="Arial" panose="020B0604020202020204" pitchFamily="34" charset="0"/>
              </a:rPr>
              <a:t>The processing </a:t>
            </a:r>
            <a:r>
              <a:rPr lang="it-IT" sz="2200" dirty="0" err="1" smtClean="0">
                <a:latin typeface="Arial" panose="020B0604020202020204" pitchFamily="34" charset="0"/>
                <a:cs typeface="Arial" panose="020B0604020202020204" pitchFamily="34" charset="0"/>
              </a:rPr>
              <a:t>method</a:t>
            </a:r>
            <a:r>
              <a:rPr lang="it-IT" sz="2200" dirty="0" smtClean="0">
                <a:latin typeface="Arial" panose="020B0604020202020204" pitchFamily="34" charset="0"/>
                <a:cs typeface="Arial" panose="020B0604020202020204" pitchFamily="34" charset="0"/>
              </a:rPr>
              <a:t> </a:t>
            </a:r>
            <a:r>
              <a:rPr lang="it-IT" sz="2200" dirty="0" err="1" smtClean="0">
                <a:latin typeface="Arial" panose="020B0604020202020204" pitchFamily="34" charset="0"/>
                <a:cs typeface="Arial" panose="020B0604020202020204" pitchFamily="34" charset="0"/>
              </a:rPr>
              <a:t>evaluates</a:t>
            </a:r>
            <a:r>
              <a:rPr lang="it-IT" sz="2200" dirty="0" smtClean="0">
                <a:latin typeface="Arial" panose="020B0604020202020204" pitchFamily="34" charset="0"/>
                <a:cs typeface="Arial" panose="020B0604020202020204" pitchFamily="34" charset="0"/>
              </a:rPr>
              <a:t> </a:t>
            </a:r>
            <a:r>
              <a:rPr lang="it-IT" sz="2200" dirty="0" err="1" smtClean="0">
                <a:latin typeface="Arial" panose="020B0604020202020204" pitchFamily="34" charset="0"/>
                <a:cs typeface="Arial" panose="020B0604020202020204" pitchFamily="34" charset="0"/>
              </a:rPr>
              <a:t>which</a:t>
            </a:r>
            <a:r>
              <a:rPr lang="it-IT" sz="2200" dirty="0" smtClean="0">
                <a:latin typeface="Arial" panose="020B0604020202020204" pitchFamily="34" charset="0"/>
                <a:cs typeface="Arial" panose="020B0604020202020204" pitchFamily="34" charset="0"/>
              </a:rPr>
              <a:t> </a:t>
            </a:r>
            <a:r>
              <a:rPr lang="it-IT" sz="2200" dirty="0" err="1" smtClean="0">
                <a:latin typeface="Arial" panose="020B0604020202020204" pitchFamily="34" charset="0"/>
                <a:cs typeface="Arial" panose="020B0604020202020204" pitchFamily="34" charset="0"/>
              </a:rPr>
              <a:t>variables</a:t>
            </a:r>
            <a:r>
              <a:rPr lang="it-IT" sz="2200" dirty="0" smtClean="0">
                <a:latin typeface="Arial" panose="020B0604020202020204" pitchFamily="34" charset="0"/>
                <a:cs typeface="Arial" panose="020B0604020202020204" pitchFamily="34" charset="0"/>
              </a:rPr>
              <a:t> can (in </a:t>
            </a:r>
            <a:r>
              <a:rPr lang="it-IT" sz="2200" dirty="0" err="1" smtClean="0">
                <a:latin typeface="Arial" panose="020B0604020202020204" pitchFamily="34" charset="0"/>
                <a:cs typeface="Arial" panose="020B0604020202020204" pitchFamily="34" charset="0"/>
              </a:rPr>
              <a:t>principle</a:t>
            </a:r>
            <a:r>
              <a:rPr lang="it-IT" sz="2200" dirty="0" smtClean="0">
                <a:latin typeface="Arial" panose="020B0604020202020204" pitchFamily="34" charset="0"/>
                <a:cs typeface="Arial" panose="020B0604020202020204" pitchFamily="34" charset="0"/>
              </a:rPr>
              <a:t>) be </a:t>
            </a:r>
            <a:r>
              <a:rPr lang="it-IT" sz="2200" dirty="0" err="1" smtClean="0">
                <a:latin typeface="Arial" panose="020B0604020202020204" pitchFamily="34" charset="0"/>
                <a:cs typeface="Arial" panose="020B0604020202020204" pitchFamily="34" charset="0"/>
              </a:rPr>
              <a:t>retrieved</a:t>
            </a:r>
            <a:r>
              <a:rPr lang="it-IT" sz="2200" dirty="0" smtClean="0">
                <a:latin typeface="Arial" panose="020B0604020202020204" pitchFamily="34" charset="0"/>
                <a:cs typeface="Arial" panose="020B0604020202020204" pitchFamily="34" charset="0"/>
              </a:rPr>
              <a:t> from an </a:t>
            </a:r>
            <a:r>
              <a:rPr lang="it-IT" sz="2200" dirty="0" err="1" smtClean="0">
                <a:latin typeface="Arial" panose="020B0604020202020204" pitchFamily="34" charset="0"/>
                <a:cs typeface="Arial" panose="020B0604020202020204" pitchFamily="34" charset="0"/>
              </a:rPr>
              <a:t>instrument</a:t>
            </a:r>
            <a:r>
              <a:rPr lang="it-IT" sz="2200" dirty="0" smtClean="0">
                <a:latin typeface="Arial" panose="020B0604020202020204" pitchFamily="34" charset="0"/>
                <a:cs typeface="Arial" panose="020B0604020202020204" pitchFamily="34" charset="0"/>
              </a:rPr>
              <a:t>, and </a:t>
            </a:r>
            <a:r>
              <a:rPr lang="it-IT" sz="2200" dirty="0" err="1" smtClean="0">
                <a:latin typeface="Arial" panose="020B0604020202020204" pitchFamily="34" charset="0"/>
                <a:cs typeface="Arial" panose="020B0604020202020204" pitchFamily="34" charset="0"/>
              </a:rPr>
              <a:t>provides</a:t>
            </a:r>
            <a:r>
              <a:rPr lang="it-IT" sz="2200" dirty="0" smtClean="0">
                <a:latin typeface="Arial" panose="020B0604020202020204" pitchFamily="34" charset="0"/>
                <a:cs typeface="Arial" panose="020B0604020202020204" pitchFamily="34" charset="0"/>
              </a:rPr>
              <a:t> a </a:t>
            </a:r>
            <a:r>
              <a:rPr lang="it-IT" sz="2200" dirty="0" err="1" smtClean="0">
                <a:latin typeface="Arial" panose="020B0604020202020204" pitchFamily="34" charset="0"/>
                <a:cs typeface="Arial" panose="020B0604020202020204" pitchFamily="34" charset="0"/>
              </a:rPr>
              <a:t>rough</a:t>
            </a:r>
            <a:r>
              <a:rPr lang="it-IT" sz="2200" dirty="0" smtClean="0">
                <a:latin typeface="Arial" panose="020B0604020202020204" pitchFamily="34" charset="0"/>
                <a:cs typeface="Arial" panose="020B0604020202020204" pitchFamily="34" charset="0"/>
              </a:rPr>
              <a:t> rating of the </a:t>
            </a:r>
            <a:r>
              <a:rPr lang="it-IT" sz="2200" dirty="0" err="1" smtClean="0">
                <a:latin typeface="Arial" panose="020B0604020202020204" pitchFamily="34" charset="0"/>
                <a:cs typeface="Arial" panose="020B0604020202020204" pitchFamily="34" charset="0"/>
              </a:rPr>
              <a:t>achievable</a:t>
            </a:r>
            <a:r>
              <a:rPr lang="it-IT" sz="2200" dirty="0" smtClean="0">
                <a:latin typeface="Arial" panose="020B0604020202020204" pitchFamily="34" charset="0"/>
                <a:cs typeface="Arial" panose="020B0604020202020204" pitchFamily="34" charset="0"/>
              </a:rPr>
              <a:t> </a:t>
            </a:r>
            <a:r>
              <a:rPr lang="it-IT" sz="2200" dirty="0" err="1" smtClean="0">
                <a:latin typeface="Arial" panose="020B0604020202020204" pitchFamily="34" charset="0"/>
                <a:cs typeface="Arial" panose="020B0604020202020204" pitchFamily="34" charset="0"/>
              </a:rPr>
              <a:t>quality</a:t>
            </a:r>
            <a:r>
              <a:rPr lang="it-IT" sz="2200" dirty="0" smtClean="0">
                <a:latin typeface="Arial" panose="020B0604020202020204" pitchFamily="34" charset="0"/>
                <a:cs typeface="Arial" panose="020B0604020202020204" pitchFamily="34" charset="0"/>
              </a:rPr>
              <a:t>.</a:t>
            </a:r>
          </a:p>
        </p:txBody>
      </p:sp>
      <p:sp>
        <p:nvSpPr>
          <p:cNvPr id="7" name="Segnaposto numero diapositiva 6"/>
          <p:cNvSpPr>
            <a:spLocks noGrp="1"/>
          </p:cNvSpPr>
          <p:nvPr>
            <p:ph type="sldNum" sz="quarter" idx="12"/>
          </p:nvPr>
        </p:nvSpPr>
        <p:spPr>
          <a:xfrm>
            <a:off x="8324491" y="6356351"/>
            <a:ext cx="543463" cy="365125"/>
          </a:xfrm>
        </p:spPr>
        <p:txBody>
          <a:bodyPr/>
          <a:lstStyle/>
          <a:p>
            <a:fld id="{471BD0EA-C1DB-4806-94BD-1474598242A1}" type="slidenum">
              <a:rPr lang="it-IT" sz="1200" b="1" smtClean="0">
                <a:solidFill>
                  <a:schemeClr val="tx1"/>
                </a:solidFill>
                <a:latin typeface="Arial" panose="020B0604020202020204" pitchFamily="34" charset="0"/>
                <a:cs typeface="Arial" panose="020B0604020202020204" pitchFamily="34" charset="0"/>
              </a:rPr>
              <a:t>51</a:t>
            </a:fld>
            <a:endParaRPr lang="it-IT" sz="12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153170"/>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p:cNvSpPr>
            <a:spLocks noGrp="1"/>
          </p:cNvSpPr>
          <p:nvPr>
            <p:ph type="sldNum" sz="quarter" idx="12"/>
          </p:nvPr>
        </p:nvSpPr>
        <p:spPr>
          <a:xfrm>
            <a:off x="8324491" y="6356351"/>
            <a:ext cx="543463" cy="365125"/>
          </a:xfrm>
        </p:spPr>
        <p:txBody>
          <a:bodyPr/>
          <a:lstStyle/>
          <a:p>
            <a:fld id="{471BD0EA-C1DB-4806-94BD-1474598242A1}" type="slidenum">
              <a:rPr lang="it-IT" sz="1200" b="1" smtClean="0">
                <a:solidFill>
                  <a:schemeClr val="tx1"/>
                </a:solidFill>
                <a:latin typeface="Arial" panose="020B0604020202020204" pitchFamily="34" charset="0"/>
                <a:cs typeface="Arial" panose="020B0604020202020204" pitchFamily="34" charset="0"/>
              </a:rPr>
              <a:t>52</a:t>
            </a:fld>
            <a:endParaRPr lang="it-IT" sz="1200" b="1" dirty="0">
              <a:solidFill>
                <a:schemeClr val="tx1"/>
              </a:solidFill>
              <a:latin typeface="Arial" panose="020B0604020202020204" pitchFamily="34" charset="0"/>
              <a:cs typeface="Arial" panose="020B0604020202020204" pitchFamily="34" charset="0"/>
            </a:endParaRPr>
          </a:p>
        </p:txBody>
      </p:sp>
      <p:sp>
        <p:nvSpPr>
          <p:cNvPr id="2" name="Rettangolo 1"/>
          <p:cNvSpPr/>
          <p:nvPr/>
        </p:nvSpPr>
        <p:spPr>
          <a:xfrm>
            <a:off x="323783" y="293153"/>
            <a:ext cx="8454887" cy="6063198"/>
          </a:xfrm>
          <a:prstGeom prst="rect">
            <a:avLst/>
          </a:prstGeom>
        </p:spPr>
        <p:txBody>
          <a:bodyPr wrap="square">
            <a:spAutoFit/>
          </a:bodyPr>
          <a:lstStyle/>
          <a:p>
            <a:pPr algn="ctr"/>
            <a:r>
              <a:rPr lang="it-IT" sz="2800" b="1" dirty="0" smtClean="0">
                <a:latin typeface="Arial" panose="020B0604020202020204" pitchFamily="34" charset="0"/>
                <a:cs typeface="Arial" panose="020B0604020202020204" pitchFamily="34" charset="0"/>
              </a:rPr>
              <a:t>Some </a:t>
            </a:r>
            <a:r>
              <a:rPr lang="en-US" altLang="ja-JP" sz="2800" b="1" dirty="0" smtClean="0">
                <a:latin typeface="Arial" panose="020B0604020202020204" pitchFamily="34" charset="0"/>
                <a:cs typeface="Arial" panose="020B0604020202020204" pitchFamily="34" charset="0"/>
              </a:rPr>
              <a:t>C</a:t>
            </a:r>
            <a:r>
              <a:rPr lang="it-IT" sz="2800" b="1" dirty="0" err="1" smtClean="0">
                <a:latin typeface="Arial" panose="020B0604020202020204" pitchFamily="34" charset="0"/>
                <a:cs typeface="Arial" panose="020B0604020202020204" pitchFamily="34" charset="0"/>
              </a:rPr>
              <a:t>ritical</a:t>
            </a:r>
            <a:r>
              <a:rPr lang="it-IT" sz="2800" b="1" dirty="0" smtClean="0">
                <a:latin typeface="Arial" panose="020B0604020202020204" pitchFamily="34" charset="0"/>
                <a:cs typeface="Arial" panose="020B0604020202020204" pitchFamily="34" charset="0"/>
              </a:rPr>
              <a:t> </a:t>
            </a:r>
            <a:r>
              <a:rPr lang="en-US" altLang="ja-JP" sz="2800" b="1" dirty="0" smtClean="0">
                <a:latin typeface="Arial" panose="020B0604020202020204" pitchFamily="34" charset="0"/>
                <a:cs typeface="Arial" panose="020B0604020202020204" pitchFamily="34" charset="0"/>
              </a:rPr>
              <a:t>A</a:t>
            </a:r>
            <a:r>
              <a:rPr lang="it-IT" sz="2800" b="1" dirty="0" err="1" smtClean="0">
                <a:latin typeface="Arial" panose="020B0604020202020204" pitchFamily="34" charset="0"/>
                <a:cs typeface="Arial" panose="020B0604020202020204" pitchFamily="34" charset="0"/>
              </a:rPr>
              <a:t>reas</a:t>
            </a:r>
            <a:r>
              <a:rPr lang="it-IT" sz="2800" b="1" dirty="0" smtClean="0">
                <a:latin typeface="Arial" panose="020B0604020202020204" pitchFamily="34" charset="0"/>
                <a:cs typeface="Arial" panose="020B0604020202020204" pitchFamily="34" charset="0"/>
              </a:rPr>
              <a:t> in OSCAR</a:t>
            </a:r>
            <a:r>
              <a:rPr lang="en-US" altLang="ja-JP" sz="2800" b="1" dirty="0" smtClean="0">
                <a:latin typeface="Arial" panose="020B0604020202020204" pitchFamily="34" charset="0"/>
                <a:cs typeface="Arial" panose="020B0604020202020204" pitchFamily="34" charset="0"/>
              </a:rPr>
              <a:t>/Space</a:t>
            </a:r>
            <a:endParaRPr lang="it-IT" sz="2400" b="1" dirty="0">
              <a:latin typeface="Arial" panose="020B0604020202020204" pitchFamily="34" charset="0"/>
              <a:cs typeface="Arial" panose="020B0604020202020204" pitchFamily="34" charset="0"/>
            </a:endParaRPr>
          </a:p>
          <a:p>
            <a:endParaRPr lang="it-IT" sz="1000" b="1" dirty="0">
              <a:latin typeface="Arial" panose="020B0604020202020204" pitchFamily="34" charset="0"/>
              <a:cs typeface="Arial" panose="020B0604020202020204" pitchFamily="34" charset="0"/>
            </a:endParaRPr>
          </a:p>
          <a:p>
            <a:endParaRPr lang="it-IT" sz="1000" b="1" dirty="0" smtClean="0">
              <a:latin typeface="Arial" panose="020B0604020202020204" pitchFamily="34" charset="0"/>
              <a:cs typeface="Arial" panose="020B0604020202020204" pitchFamily="34" charset="0"/>
            </a:endParaRPr>
          </a:p>
          <a:p>
            <a:r>
              <a:rPr lang="it-IT" sz="2000" b="1" u="sng" dirty="0" err="1" smtClean="0">
                <a:latin typeface="Arial" panose="020B0604020202020204" pitchFamily="34" charset="0"/>
                <a:cs typeface="Arial" panose="020B0604020202020204" pitchFamily="34" charset="0"/>
              </a:rPr>
              <a:t>Maintenance</a:t>
            </a:r>
            <a:r>
              <a:rPr lang="it-IT" sz="2000" b="1" dirty="0" smtClean="0">
                <a:latin typeface="Arial" panose="020B0604020202020204" pitchFamily="34" charset="0"/>
                <a:cs typeface="Arial" panose="020B0604020202020204" pitchFamily="34" charset="0"/>
              </a:rPr>
              <a:t>:</a:t>
            </a:r>
            <a:endParaRPr lang="it-IT" sz="2000" b="1" u="sng"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it-IT" sz="2000" dirty="0" err="1">
                <a:latin typeface="Arial" panose="020B0604020202020204" pitchFamily="34" charset="0"/>
                <a:cs typeface="Arial" panose="020B0604020202020204" pitchFamily="34" charset="0"/>
              </a:rPr>
              <a:t>i</a:t>
            </a:r>
            <a:r>
              <a:rPr lang="it-IT" sz="2000" dirty="0" err="1" smtClean="0">
                <a:latin typeface="Arial" panose="020B0604020202020204" pitchFamily="34" charset="0"/>
                <a:cs typeface="Arial" panose="020B0604020202020204" pitchFamily="34" charset="0"/>
              </a:rPr>
              <a:t>t</a:t>
            </a:r>
            <a:r>
              <a:rPr lang="it-IT" sz="2000" dirty="0" smtClean="0">
                <a:latin typeface="Arial" panose="020B0604020202020204" pitchFamily="34" charset="0"/>
                <a:cs typeface="Arial" panose="020B0604020202020204" pitchFamily="34" charset="0"/>
              </a:rPr>
              <a:t> </a:t>
            </a:r>
            <a:r>
              <a:rPr lang="it-IT" sz="2000" dirty="0" err="1" smtClean="0">
                <a:latin typeface="Arial" panose="020B0604020202020204" pitchFamily="34" charset="0"/>
                <a:cs typeface="Arial" panose="020B0604020202020204" pitchFamily="34" charset="0"/>
              </a:rPr>
              <a:t>is</a:t>
            </a:r>
            <a:r>
              <a:rPr lang="it-IT" sz="2000" dirty="0" smtClean="0">
                <a:latin typeface="Arial" panose="020B0604020202020204" pitchFamily="34" charset="0"/>
                <a:cs typeface="Arial" panose="020B0604020202020204" pitchFamily="34" charset="0"/>
              </a:rPr>
              <a:t> </a:t>
            </a:r>
            <a:r>
              <a:rPr lang="it-IT" sz="2000" dirty="0" err="1" smtClean="0">
                <a:latin typeface="Arial" panose="020B0604020202020204" pitchFamily="34" charset="0"/>
                <a:cs typeface="Arial" panose="020B0604020202020204" pitchFamily="34" charset="0"/>
              </a:rPr>
              <a:t>very</a:t>
            </a:r>
            <a:r>
              <a:rPr lang="it-IT" sz="2000" dirty="0" smtClean="0">
                <a:latin typeface="Arial" panose="020B0604020202020204" pitchFamily="34" charset="0"/>
                <a:cs typeface="Arial" panose="020B0604020202020204" pitchFamily="34" charset="0"/>
              </a:rPr>
              <a:t> </a:t>
            </a:r>
            <a:r>
              <a:rPr lang="it-IT" sz="2000" dirty="0" err="1" smtClean="0">
                <a:latin typeface="Arial" panose="020B0604020202020204" pitchFamily="34" charset="0"/>
                <a:cs typeface="Arial" panose="020B0604020202020204" pitchFamily="34" charset="0"/>
              </a:rPr>
              <a:t>difficult</a:t>
            </a:r>
            <a:r>
              <a:rPr lang="it-IT" sz="2000" dirty="0" smtClean="0">
                <a:latin typeface="Arial" panose="020B0604020202020204" pitchFamily="34" charset="0"/>
                <a:cs typeface="Arial" panose="020B0604020202020204" pitchFamily="34" charset="0"/>
              </a:rPr>
              <a:t> to </a:t>
            </a:r>
            <a:r>
              <a:rPr lang="it-IT" sz="2000" dirty="0" err="1" smtClean="0">
                <a:latin typeface="Arial" panose="020B0604020202020204" pitchFamily="34" charset="0"/>
                <a:cs typeface="Arial" panose="020B0604020202020204" pitchFamily="34" charset="0"/>
              </a:rPr>
              <a:t>get</a:t>
            </a:r>
            <a:r>
              <a:rPr lang="it-IT" sz="2000" dirty="0" smtClean="0">
                <a:latin typeface="Arial" panose="020B0604020202020204" pitchFamily="34" charset="0"/>
                <a:cs typeface="Arial" panose="020B0604020202020204" pitchFamily="34" charset="0"/>
              </a:rPr>
              <a:t> </a:t>
            </a:r>
            <a:r>
              <a:rPr lang="en-US" altLang="ja-JP" sz="2000" dirty="0" smtClean="0">
                <a:latin typeface="Arial" panose="020B0604020202020204" pitchFamily="34" charset="0"/>
                <a:cs typeface="Arial" panose="020B0604020202020204" pitchFamily="34" charset="0"/>
              </a:rPr>
              <a:t>the</a:t>
            </a:r>
            <a:r>
              <a:rPr lang="ja-JP" altLang="en-US" sz="2000" dirty="0" smtClean="0">
                <a:latin typeface="Arial" panose="020B0604020202020204" pitchFamily="34" charset="0"/>
                <a:cs typeface="Arial" panose="020B0604020202020204" pitchFamily="34" charset="0"/>
              </a:rPr>
              <a:t> </a:t>
            </a:r>
            <a:r>
              <a:rPr lang="en-US" altLang="ja-JP" sz="2000" dirty="0" smtClean="0">
                <a:latin typeface="Arial" panose="020B0604020202020204" pitchFamily="34" charset="0"/>
                <a:cs typeface="Arial" panose="020B0604020202020204" pitchFamily="34" charset="0"/>
              </a:rPr>
              <a:t>latest</a:t>
            </a:r>
            <a:r>
              <a:rPr lang="it-IT" sz="2000" dirty="0" smtClean="0">
                <a:latin typeface="Arial" panose="020B0604020202020204" pitchFamily="34" charset="0"/>
                <a:cs typeface="Arial" panose="020B0604020202020204" pitchFamily="34" charset="0"/>
              </a:rPr>
              <a:t> information on satellite status:</a:t>
            </a:r>
          </a:p>
          <a:p>
            <a:pPr marL="800100" lvl="1" indent="-342900">
              <a:buFont typeface="Courier New" panose="02070309020205020404" pitchFamily="49" charset="0"/>
              <a:buChar char="o"/>
            </a:pPr>
            <a:r>
              <a:rPr lang="it-IT" sz="2000" dirty="0" err="1">
                <a:latin typeface="Arial" panose="020B0604020202020204" pitchFamily="34" charset="0"/>
                <a:cs typeface="Arial" panose="020B0604020202020204" pitchFamily="34" charset="0"/>
              </a:rPr>
              <a:t>t</a:t>
            </a:r>
            <a:r>
              <a:rPr lang="it-IT" sz="2000" dirty="0" err="1" smtClean="0">
                <a:latin typeface="Arial" panose="020B0604020202020204" pitchFamily="34" charset="0"/>
                <a:cs typeface="Arial" panose="020B0604020202020204" pitchFamily="34" charset="0"/>
              </a:rPr>
              <a:t>oo</a:t>
            </a:r>
            <a:r>
              <a:rPr lang="it-IT" sz="2000" dirty="0" smtClean="0">
                <a:latin typeface="Arial" panose="020B0604020202020204" pitchFamily="34" charset="0"/>
                <a:cs typeface="Arial" panose="020B0604020202020204" pitchFamily="34" charset="0"/>
              </a:rPr>
              <a:t> </a:t>
            </a:r>
            <a:r>
              <a:rPr lang="it-IT" sz="2000" dirty="0" err="1" smtClean="0">
                <a:latin typeface="Arial" panose="020B0604020202020204" pitchFamily="34" charset="0"/>
                <a:cs typeface="Arial" panose="020B0604020202020204" pitchFamily="34" charset="0"/>
              </a:rPr>
              <a:t>many</a:t>
            </a:r>
            <a:r>
              <a:rPr lang="it-IT" sz="2000" dirty="0" smtClean="0">
                <a:latin typeface="Arial" panose="020B0604020202020204" pitchFamily="34" charset="0"/>
                <a:cs typeface="Arial" panose="020B0604020202020204" pitchFamily="34" charset="0"/>
              </a:rPr>
              <a:t> </a:t>
            </a:r>
            <a:r>
              <a:rPr lang="it-IT" sz="2000" dirty="0" err="1" smtClean="0">
                <a:latin typeface="Arial" panose="020B0604020202020204" pitchFamily="34" charset="0"/>
                <a:cs typeface="Arial" panose="020B0604020202020204" pitchFamily="34" charset="0"/>
              </a:rPr>
              <a:t>satellites</a:t>
            </a:r>
            <a:r>
              <a:rPr lang="it-IT" sz="2000" dirty="0" smtClean="0">
                <a:latin typeface="Arial" panose="020B0604020202020204" pitchFamily="34" charset="0"/>
                <a:cs typeface="Arial" panose="020B0604020202020204" pitchFamily="34" charset="0"/>
              </a:rPr>
              <a:t> continue to be </a:t>
            </a:r>
            <a:r>
              <a:rPr lang="it-IT" sz="2000" dirty="0" err="1" smtClean="0">
                <a:latin typeface="Arial" panose="020B0604020202020204" pitchFamily="34" charset="0"/>
                <a:cs typeface="Arial" panose="020B0604020202020204" pitchFamily="34" charset="0"/>
              </a:rPr>
              <a:t>listed</a:t>
            </a:r>
            <a:r>
              <a:rPr lang="it-IT" sz="2000" dirty="0" smtClean="0">
                <a:latin typeface="Arial" panose="020B0604020202020204" pitchFamily="34" charset="0"/>
                <a:cs typeface="Arial" panose="020B0604020202020204" pitchFamily="34" charset="0"/>
              </a:rPr>
              <a:t> </a:t>
            </a:r>
            <a:r>
              <a:rPr lang="it-IT" sz="2000" dirty="0" err="1" smtClean="0">
                <a:latin typeface="Arial" panose="020B0604020202020204" pitchFamily="34" charset="0"/>
                <a:cs typeface="Arial" panose="020B0604020202020204" pitchFamily="34" charset="0"/>
              </a:rPr>
              <a:t>as</a:t>
            </a:r>
            <a:r>
              <a:rPr lang="it-IT" sz="2000" dirty="0" smtClean="0">
                <a:latin typeface="Arial" panose="020B0604020202020204" pitchFamily="34" charset="0"/>
                <a:cs typeface="Arial" panose="020B0604020202020204" pitchFamily="34" charset="0"/>
              </a:rPr>
              <a:t> ‘</a:t>
            </a:r>
            <a:r>
              <a:rPr lang="it-IT" sz="2000" dirty="0" err="1" smtClean="0">
                <a:latin typeface="Arial" panose="020B0604020202020204" pitchFamily="34" charset="0"/>
                <a:cs typeface="Arial" panose="020B0604020202020204" pitchFamily="34" charset="0"/>
              </a:rPr>
              <a:t>operational</a:t>
            </a:r>
            <a:r>
              <a:rPr lang="it-IT" sz="2000" dirty="0" smtClean="0">
                <a:latin typeface="Arial" panose="020B0604020202020204" pitchFamily="34" charset="0"/>
                <a:cs typeface="Arial" panose="020B0604020202020204" pitchFamily="34" charset="0"/>
              </a:rPr>
              <a:t>’, </a:t>
            </a:r>
            <a:r>
              <a:rPr lang="it-IT" sz="2000" dirty="0" err="1" smtClean="0">
                <a:latin typeface="Arial" panose="020B0604020202020204" pitchFamily="34" charset="0"/>
                <a:cs typeface="Arial" panose="020B0604020202020204" pitchFamily="34" charset="0"/>
              </a:rPr>
              <a:t>whereas</a:t>
            </a:r>
            <a:r>
              <a:rPr lang="it-IT" sz="2000" dirty="0" smtClean="0">
                <a:latin typeface="Arial" panose="020B0604020202020204" pitchFamily="34" charset="0"/>
                <a:cs typeface="Arial" panose="020B0604020202020204" pitchFamily="34" charset="0"/>
              </a:rPr>
              <a:t> </a:t>
            </a:r>
            <a:r>
              <a:rPr lang="it-IT" sz="2000" dirty="0" err="1" smtClean="0">
                <a:latin typeface="Arial" panose="020B0604020202020204" pitchFamily="34" charset="0"/>
                <a:cs typeface="Arial" panose="020B0604020202020204" pitchFamily="34" charset="0"/>
              </a:rPr>
              <a:t>they</a:t>
            </a:r>
            <a:r>
              <a:rPr lang="it-IT" sz="2000" dirty="0" smtClean="0">
                <a:latin typeface="Arial" panose="020B0604020202020204" pitchFamily="34" charset="0"/>
                <a:cs typeface="Arial" panose="020B0604020202020204" pitchFamily="34" charset="0"/>
              </a:rPr>
              <a:t> are </a:t>
            </a:r>
            <a:r>
              <a:rPr lang="it-IT" sz="2000" dirty="0" err="1" smtClean="0">
                <a:latin typeface="Arial" panose="020B0604020202020204" pitchFamily="34" charset="0"/>
                <a:cs typeface="Arial" panose="020B0604020202020204" pitchFamily="34" charset="0"/>
              </a:rPr>
              <a:t>likely</a:t>
            </a:r>
            <a:r>
              <a:rPr lang="it-IT" sz="2000" dirty="0" smtClean="0">
                <a:latin typeface="Arial" panose="020B0604020202020204" pitchFamily="34" charset="0"/>
                <a:cs typeface="Arial" panose="020B0604020202020204" pitchFamily="34" charset="0"/>
              </a:rPr>
              <a:t> to be </a:t>
            </a:r>
            <a:r>
              <a:rPr lang="it-IT" sz="2000" dirty="0" err="1" smtClean="0">
                <a:latin typeface="Arial" panose="020B0604020202020204" pitchFamily="34" charset="0"/>
                <a:cs typeface="Arial" panose="020B0604020202020204" pitchFamily="34" charset="0"/>
              </a:rPr>
              <a:t>inactive</a:t>
            </a:r>
            <a:r>
              <a:rPr lang="it-IT" sz="2000" dirty="0" smtClean="0">
                <a:latin typeface="Arial" panose="020B0604020202020204" pitchFamily="34" charset="0"/>
                <a:cs typeface="Arial" panose="020B0604020202020204" pitchFamily="34" charset="0"/>
              </a:rPr>
              <a:t>, </a:t>
            </a:r>
            <a:r>
              <a:rPr lang="it-IT" sz="2000" dirty="0" err="1" smtClean="0">
                <a:latin typeface="Arial" panose="020B0604020202020204" pitchFamily="34" charset="0"/>
                <a:cs typeface="Arial" panose="020B0604020202020204" pitchFamily="34" charset="0"/>
              </a:rPr>
              <a:t>maybe</a:t>
            </a:r>
            <a:r>
              <a:rPr lang="it-IT" sz="2000" dirty="0" smtClean="0">
                <a:latin typeface="Arial" panose="020B0604020202020204" pitchFamily="34" charset="0"/>
                <a:cs typeface="Arial" panose="020B0604020202020204" pitchFamily="34" charset="0"/>
              </a:rPr>
              <a:t> </a:t>
            </a:r>
            <a:r>
              <a:rPr lang="it-IT" sz="2000" dirty="0" err="1" smtClean="0">
                <a:latin typeface="Arial" panose="020B0604020202020204" pitchFamily="34" charset="0"/>
                <a:cs typeface="Arial" panose="020B0604020202020204" pitchFamily="34" charset="0"/>
              </a:rPr>
              <a:t>since</a:t>
            </a:r>
            <a:r>
              <a:rPr lang="it-IT" sz="2000" dirty="0" smtClean="0">
                <a:latin typeface="Arial" panose="020B0604020202020204" pitchFamily="34" charset="0"/>
                <a:cs typeface="Arial" panose="020B0604020202020204" pitchFamily="34" charset="0"/>
              </a:rPr>
              <a:t> long;</a:t>
            </a:r>
          </a:p>
          <a:p>
            <a:pPr marL="800100" lvl="1" indent="-342900">
              <a:buFont typeface="Courier New" panose="02070309020205020404" pitchFamily="49" charset="0"/>
              <a:buChar char="o"/>
            </a:pPr>
            <a:r>
              <a:rPr lang="it-IT" sz="2000" dirty="0">
                <a:latin typeface="Arial" panose="020B0604020202020204" pitchFamily="34" charset="0"/>
                <a:cs typeface="Arial" panose="020B0604020202020204" pitchFamily="34" charset="0"/>
              </a:rPr>
              <a:t>i</a:t>
            </a:r>
            <a:r>
              <a:rPr lang="it-IT" sz="2000" dirty="0" smtClean="0">
                <a:latin typeface="Arial" panose="020B0604020202020204" pitchFamily="34" charset="0"/>
                <a:cs typeface="Arial" panose="020B0604020202020204" pitchFamily="34" charset="0"/>
              </a:rPr>
              <a:t>n </a:t>
            </a:r>
            <a:r>
              <a:rPr lang="it-IT" sz="2000" dirty="0" err="1" smtClean="0">
                <a:latin typeface="Arial" panose="020B0604020202020204" pitchFamily="34" charset="0"/>
                <a:cs typeface="Arial" panose="020B0604020202020204" pitchFamily="34" charset="0"/>
              </a:rPr>
              <a:t>cases</a:t>
            </a:r>
            <a:r>
              <a:rPr lang="it-IT" sz="2000" dirty="0" smtClean="0">
                <a:latin typeface="Arial" panose="020B0604020202020204" pitchFamily="34" charset="0"/>
                <a:cs typeface="Arial" panose="020B0604020202020204" pitchFamily="34" charset="0"/>
              </a:rPr>
              <a:t> of </a:t>
            </a:r>
            <a:r>
              <a:rPr lang="it-IT" sz="2000" dirty="0" err="1" smtClean="0">
                <a:latin typeface="Arial" panose="020B0604020202020204" pitchFamily="34" charset="0"/>
                <a:cs typeface="Arial" panose="020B0604020202020204" pitchFamily="34" charset="0"/>
              </a:rPr>
              <a:t>too</a:t>
            </a:r>
            <a:r>
              <a:rPr lang="it-IT" sz="2000" dirty="0" smtClean="0">
                <a:latin typeface="Arial" panose="020B0604020202020204" pitchFamily="34" charset="0"/>
                <a:cs typeface="Arial" panose="020B0604020202020204" pitchFamily="34" charset="0"/>
              </a:rPr>
              <a:t> long </a:t>
            </a:r>
            <a:r>
              <a:rPr lang="it-IT" sz="2000" dirty="0" err="1" smtClean="0">
                <a:latin typeface="Arial" panose="020B0604020202020204" pitchFamily="34" charset="0"/>
                <a:cs typeface="Arial" panose="020B0604020202020204" pitchFamily="34" charset="0"/>
              </a:rPr>
              <a:t>absence</a:t>
            </a:r>
            <a:r>
              <a:rPr lang="it-IT" sz="2000" dirty="0" smtClean="0">
                <a:latin typeface="Arial" panose="020B0604020202020204" pitchFamily="34" charset="0"/>
                <a:cs typeface="Arial" panose="020B0604020202020204" pitchFamily="34" charset="0"/>
              </a:rPr>
              <a:t> of </a:t>
            </a:r>
            <a:r>
              <a:rPr lang="it-IT" sz="2000" dirty="0" err="1" smtClean="0">
                <a:latin typeface="Arial" panose="020B0604020202020204" pitchFamily="34" charset="0"/>
                <a:cs typeface="Arial" panose="020B0604020202020204" pitchFamily="34" charset="0"/>
              </a:rPr>
              <a:t>fresh</a:t>
            </a:r>
            <a:r>
              <a:rPr lang="it-IT" sz="2000" dirty="0" smtClean="0">
                <a:latin typeface="Arial" panose="020B0604020202020204" pitchFamily="34" charset="0"/>
                <a:cs typeface="Arial" panose="020B0604020202020204" pitchFamily="34" charset="0"/>
              </a:rPr>
              <a:t> information, the status of the satellite </a:t>
            </a:r>
            <a:r>
              <a:rPr lang="it-IT" sz="2000" dirty="0" err="1" smtClean="0">
                <a:latin typeface="Arial" panose="020B0604020202020204" pitchFamily="34" charset="0"/>
                <a:cs typeface="Arial" panose="020B0604020202020204" pitchFamily="34" charset="0"/>
              </a:rPr>
              <a:t>is</a:t>
            </a:r>
            <a:r>
              <a:rPr lang="it-IT" sz="2000" dirty="0" smtClean="0">
                <a:latin typeface="Arial" panose="020B0604020202020204" pitchFamily="34" charset="0"/>
                <a:cs typeface="Arial" panose="020B0604020202020204" pitchFamily="34" charset="0"/>
              </a:rPr>
              <a:t> </a:t>
            </a:r>
            <a:r>
              <a:rPr lang="it-IT" sz="2000" dirty="0" err="1" smtClean="0">
                <a:latin typeface="Arial" panose="020B0604020202020204" pitchFamily="34" charset="0"/>
                <a:cs typeface="Arial" panose="020B0604020202020204" pitchFamily="34" charset="0"/>
              </a:rPr>
              <a:t>quoted</a:t>
            </a:r>
            <a:r>
              <a:rPr lang="it-IT" sz="2000" dirty="0" smtClean="0">
                <a:latin typeface="Arial" panose="020B0604020202020204" pitchFamily="34" charset="0"/>
                <a:cs typeface="Arial" panose="020B0604020202020204" pitchFamily="34" charset="0"/>
              </a:rPr>
              <a:t> </a:t>
            </a:r>
            <a:r>
              <a:rPr lang="it-IT" sz="2000" dirty="0" err="1" smtClean="0">
                <a:latin typeface="Arial" panose="020B0604020202020204" pitchFamily="34" charset="0"/>
                <a:cs typeface="Arial" panose="020B0604020202020204" pitchFamily="34" charset="0"/>
              </a:rPr>
              <a:t>as</a:t>
            </a:r>
            <a:r>
              <a:rPr lang="it-IT" sz="2000" dirty="0" smtClean="0">
                <a:latin typeface="Arial" panose="020B0604020202020204" pitchFamily="34" charset="0"/>
                <a:cs typeface="Arial" panose="020B0604020202020204" pitchFamily="34" charset="0"/>
              </a:rPr>
              <a:t> ‘</a:t>
            </a:r>
            <a:r>
              <a:rPr lang="it-IT" sz="2000" i="1" dirty="0" err="1">
                <a:latin typeface="Arial" panose="020B0604020202020204" pitchFamily="34" charset="0"/>
                <a:cs typeface="Arial" panose="020B0604020202020204" pitchFamily="34" charset="0"/>
              </a:rPr>
              <a:t>U</a:t>
            </a:r>
            <a:r>
              <a:rPr lang="it-IT" sz="2000" i="1" dirty="0" err="1" smtClean="0">
                <a:latin typeface="Arial" panose="020B0604020202020204" pitchFamily="34" charset="0"/>
                <a:cs typeface="Arial" panose="020B0604020202020204" pitchFamily="34" charset="0"/>
              </a:rPr>
              <a:t>nclear</a:t>
            </a:r>
            <a:r>
              <a:rPr lang="it-IT" sz="2000" dirty="0" smtClean="0">
                <a:latin typeface="Arial" panose="020B0604020202020204" pitchFamily="34" charset="0"/>
                <a:cs typeface="Arial" panose="020B0604020202020204" pitchFamily="34" charset="0"/>
              </a:rPr>
              <a:t>’;</a:t>
            </a:r>
          </a:p>
          <a:p>
            <a:pPr marL="800100" lvl="1" indent="-342900">
              <a:buFont typeface="Courier New" panose="02070309020205020404" pitchFamily="49" charset="0"/>
              <a:buChar char="o"/>
            </a:pPr>
            <a:r>
              <a:rPr lang="it-IT" sz="2000" dirty="0">
                <a:latin typeface="Arial" panose="020B0604020202020204" pitchFamily="34" charset="0"/>
                <a:cs typeface="Arial" panose="020B0604020202020204" pitchFamily="34" charset="0"/>
              </a:rPr>
              <a:t>t</a:t>
            </a:r>
            <a:r>
              <a:rPr lang="it-IT" sz="2000" dirty="0" smtClean="0">
                <a:latin typeface="Arial" panose="020B0604020202020204" pitchFamily="34" charset="0"/>
                <a:cs typeface="Arial" panose="020B0604020202020204" pitchFamily="34" charset="0"/>
              </a:rPr>
              <a:t>he </a:t>
            </a:r>
            <a:r>
              <a:rPr lang="it-IT" sz="2000" dirty="0" err="1" smtClean="0">
                <a:latin typeface="Arial" panose="020B0604020202020204" pitchFamily="34" charset="0"/>
                <a:cs typeface="Arial" panose="020B0604020202020204" pitchFamily="34" charset="0"/>
              </a:rPr>
              <a:t>problem</a:t>
            </a:r>
            <a:r>
              <a:rPr lang="it-IT" sz="2000" dirty="0" smtClean="0">
                <a:latin typeface="Arial" panose="020B0604020202020204" pitchFamily="34" charset="0"/>
                <a:cs typeface="Arial" panose="020B0604020202020204" pitchFamily="34" charset="0"/>
              </a:rPr>
              <a:t> </a:t>
            </a:r>
            <a:r>
              <a:rPr lang="it-IT" sz="2000" dirty="0" err="1" smtClean="0">
                <a:latin typeface="Arial" panose="020B0604020202020204" pitchFamily="34" charset="0"/>
                <a:cs typeface="Arial" panose="020B0604020202020204" pitchFamily="34" charset="0"/>
              </a:rPr>
              <a:t>is</a:t>
            </a:r>
            <a:r>
              <a:rPr lang="it-IT" sz="2000" dirty="0" smtClean="0">
                <a:latin typeface="Arial" panose="020B0604020202020204" pitchFamily="34" charset="0"/>
                <a:cs typeface="Arial" panose="020B0604020202020204" pitchFamily="34" charset="0"/>
              </a:rPr>
              <a:t> </a:t>
            </a:r>
            <a:r>
              <a:rPr lang="it-IT" sz="2000" dirty="0" err="1" smtClean="0">
                <a:latin typeface="Arial" panose="020B0604020202020204" pitchFamily="34" charset="0"/>
                <a:cs typeface="Arial" panose="020B0604020202020204" pitchFamily="34" charset="0"/>
              </a:rPr>
              <a:t>amplified</a:t>
            </a:r>
            <a:r>
              <a:rPr lang="it-IT" sz="2000" dirty="0" smtClean="0">
                <a:latin typeface="Arial" panose="020B0604020202020204" pitchFamily="34" charset="0"/>
                <a:cs typeface="Arial" panose="020B0604020202020204" pitchFamily="34" charset="0"/>
              </a:rPr>
              <a:t> </a:t>
            </a:r>
            <a:r>
              <a:rPr lang="it-IT" sz="2000" dirty="0" err="1" smtClean="0">
                <a:latin typeface="Arial" panose="020B0604020202020204" pitchFamily="34" charset="0"/>
                <a:cs typeface="Arial" panose="020B0604020202020204" pitchFamily="34" charset="0"/>
              </a:rPr>
              <a:t>when</a:t>
            </a:r>
            <a:r>
              <a:rPr lang="it-IT" sz="2000" dirty="0" smtClean="0">
                <a:latin typeface="Arial" panose="020B0604020202020204" pitchFamily="34" charset="0"/>
                <a:cs typeface="Arial" panose="020B0604020202020204" pitchFamily="34" charset="0"/>
              </a:rPr>
              <a:t> </a:t>
            </a:r>
            <a:r>
              <a:rPr lang="it-IT" sz="2000" dirty="0" err="1" smtClean="0">
                <a:latin typeface="Arial" panose="020B0604020202020204" pitchFamily="34" charset="0"/>
                <a:cs typeface="Arial" panose="020B0604020202020204" pitchFamily="34" charset="0"/>
              </a:rPr>
              <a:t>moving</a:t>
            </a:r>
            <a:r>
              <a:rPr lang="it-IT" sz="2000" dirty="0" smtClean="0">
                <a:latin typeface="Arial" panose="020B0604020202020204" pitchFamily="34" charset="0"/>
                <a:cs typeface="Arial" panose="020B0604020202020204" pitchFamily="34" charset="0"/>
              </a:rPr>
              <a:t> to the status of the </a:t>
            </a:r>
            <a:r>
              <a:rPr lang="it-IT" sz="2000" dirty="0" err="1" smtClean="0">
                <a:latin typeface="Arial" panose="020B0604020202020204" pitchFamily="34" charset="0"/>
                <a:cs typeface="Arial" panose="020B0604020202020204" pitchFamily="34" charset="0"/>
              </a:rPr>
              <a:t>specific</a:t>
            </a:r>
            <a:r>
              <a:rPr lang="it-IT" sz="2000" dirty="0" smtClean="0">
                <a:latin typeface="Arial" panose="020B0604020202020204" pitchFamily="34" charset="0"/>
                <a:cs typeface="Arial" panose="020B0604020202020204" pitchFamily="34" charset="0"/>
              </a:rPr>
              <a:t> </a:t>
            </a:r>
            <a:r>
              <a:rPr lang="it-IT" sz="2000" dirty="0" err="1" smtClean="0">
                <a:latin typeface="Arial" panose="020B0604020202020204" pitchFamily="34" charset="0"/>
                <a:cs typeface="Arial" panose="020B0604020202020204" pitchFamily="34" charset="0"/>
              </a:rPr>
              <a:t>instruments</a:t>
            </a:r>
            <a:r>
              <a:rPr lang="it-IT" sz="2000" dirty="0" smtClean="0">
                <a:latin typeface="Arial" panose="020B0604020202020204" pitchFamily="34" charset="0"/>
                <a:cs typeface="Arial" panose="020B0604020202020204" pitchFamily="34" charset="0"/>
              </a:rPr>
              <a:t> </a:t>
            </a:r>
            <a:r>
              <a:rPr lang="it-IT" sz="2000" dirty="0" err="1" smtClean="0">
                <a:latin typeface="Arial" panose="020B0604020202020204" pitchFamily="34" charset="0"/>
                <a:cs typeface="Arial" panose="020B0604020202020204" pitchFamily="34" charset="0"/>
              </a:rPr>
              <a:t>flown</a:t>
            </a:r>
            <a:r>
              <a:rPr lang="it-IT" sz="2000" dirty="0" smtClean="0">
                <a:latin typeface="Arial" panose="020B0604020202020204" pitchFamily="34" charset="0"/>
                <a:cs typeface="Arial" panose="020B0604020202020204" pitchFamily="34" charset="0"/>
              </a:rPr>
              <a:t> on the satellite;</a:t>
            </a:r>
          </a:p>
          <a:p>
            <a:pPr marL="342900" indent="-342900">
              <a:buFont typeface="Arial" panose="020B0604020202020204" pitchFamily="34" charset="0"/>
              <a:buChar char="•"/>
            </a:pPr>
            <a:r>
              <a:rPr lang="it-IT" sz="2000" dirty="0">
                <a:latin typeface="Arial" panose="020B0604020202020204" pitchFamily="34" charset="0"/>
                <a:cs typeface="Arial" panose="020B0604020202020204" pitchFamily="34" charset="0"/>
              </a:rPr>
              <a:t>t</a:t>
            </a:r>
            <a:r>
              <a:rPr lang="it-IT" sz="2000" dirty="0" smtClean="0">
                <a:latin typeface="Arial" panose="020B0604020202020204" pitchFamily="34" charset="0"/>
                <a:cs typeface="Arial" panose="020B0604020202020204" pitchFamily="34" charset="0"/>
              </a:rPr>
              <a:t>he </a:t>
            </a:r>
            <a:r>
              <a:rPr lang="it-IT" sz="2000" dirty="0" err="1" smtClean="0">
                <a:latin typeface="Arial" panose="020B0604020202020204" pitchFamily="34" charset="0"/>
                <a:cs typeface="Arial" panose="020B0604020202020204" pitchFamily="34" charset="0"/>
              </a:rPr>
              <a:t>frequency</a:t>
            </a:r>
            <a:r>
              <a:rPr lang="it-IT" sz="2000" dirty="0" smtClean="0">
                <a:latin typeface="Arial" panose="020B0604020202020204" pitchFamily="34" charset="0"/>
                <a:cs typeface="Arial" panose="020B0604020202020204" pitchFamily="34" charset="0"/>
              </a:rPr>
              <a:t> </a:t>
            </a:r>
            <a:r>
              <a:rPr lang="it-IT" sz="2000" dirty="0" err="1" smtClean="0">
                <a:latin typeface="Arial" panose="020B0604020202020204" pitchFamily="34" charset="0"/>
                <a:cs typeface="Arial" panose="020B0604020202020204" pitchFamily="34" charset="0"/>
              </a:rPr>
              <a:t>plan</a:t>
            </a:r>
            <a:r>
              <a:rPr lang="it-IT" sz="2000" dirty="0" smtClean="0">
                <a:latin typeface="Arial" panose="020B0604020202020204" pitchFamily="34" charset="0"/>
                <a:cs typeface="Arial" panose="020B0604020202020204" pitchFamily="34" charset="0"/>
              </a:rPr>
              <a:t> information </a:t>
            </a:r>
            <a:r>
              <a:rPr lang="it-IT" sz="2000" dirty="0" err="1" smtClean="0">
                <a:latin typeface="Arial" panose="020B0604020202020204" pitchFamily="34" charset="0"/>
                <a:cs typeface="Arial" panose="020B0604020202020204" pitchFamily="34" charset="0"/>
              </a:rPr>
              <a:t>is</a:t>
            </a:r>
            <a:r>
              <a:rPr lang="it-IT" sz="2000" dirty="0" smtClean="0">
                <a:latin typeface="Arial" panose="020B0604020202020204" pitchFamily="34" charset="0"/>
                <a:cs typeface="Arial" panose="020B0604020202020204" pitchFamily="34" charset="0"/>
              </a:rPr>
              <a:t> </a:t>
            </a:r>
            <a:r>
              <a:rPr lang="it-IT" sz="2000" dirty="0" err="1" smtClean="0">
                <a:latin typeface="Arial" panose="020B0604020202020204" pitchFamily="34" charset="0"/>
                <a:cs typeface="Arial" panose="020B0604020202020204" pitchFamily="34" charset="0"/>
              </a:rPr>
              <a:t>often</a:t>
            </a:r>
            <a:r>
              <a:rPr lang="it-IT" sz="2000" dirty="0" smtClean="0">
                <a:latin typeface="Arial" panose="020B0604020202020204" pitchFamily="34" charset="0"/>
                <a:cs typeface="Arial" panose="020B0604020202020204" pitchFamily="34" charset="0"/>
              </a:rPr>
              <a:t> incomplete or </a:t>
            </a:r>
            <a:r>
              <a:rPr lang="it-IT" sz="2000" dirty="0" err="1" smtClean="0">
                <a:latin typeface="Arial" panose="020B0604020202020204" pitchFamily="34" charset="0"/>
                <a:cs typeface="Arial" panose="020B0604020202020204" pitchFamily="34" charset="0"/>
              </a:rPr>
              <a:t>missing</a:t>
            </a:r>
            <a:r>
              <a:rPr lang="it-IT" sz="2000" dirty="0" smtClean="0">
                <a:latin typeface="Arial" panose="020B0604020202020204" pitchFamily="34" charset="0"/>
                <a:cs typeface="Arial" panose="020B0604020202020204" pitchFamily="34" charset="0"/>
              </a:rPr>
              <a:t>.</a:t>
            </a:r>
          </a:p>
          <a:p>
            <a:endParaRPr lang="it-IT" sz="1000" b="1" dirty="0" smtClean="0">
              <a:latin typeface="Arial" panose="020B0604020202020204" pitchFamily="34" charset="0"/>
              <a:cs typeface="Arial" panose="020B0604020202020204" pitchFamily="34" charset="0"/>
            </a:endParaRPr>
          </a:p>
          <a:p>
            <a:r>
              <a:rPr lang="it-IT" sz="2000" b="1" u="sng" dirty="0" smtClean="0">
                <a:latin typeface="Arial" panose="020B0604020202020204" pitchFamily="34" charset="0"/>
                <a:cs typeface="Arial" panose="020B0604020202020204" pitchFamily="34" charset="0"/>
              </a:rPr>
              <a:t>Development and </a:t>
            </a:r>
            <a:r>
              <a:rPr lang="it-IT" sz="2000" b="1" u="sng" dirty="0" err="1" smtClean="0">
                <a:latin typeface="Arial" panose="020B0604020202020204" pitchFamily="34" charset="0"/>
                <a:cs typeface="Arial" panose="020B0604020202020204" pitchFamily="34" charset="0"/>
              </a:rPr>
              <a:t>maintenance</a:t>
            </a:r>
            <a:r>
              <a:rPr lang="it-IT" sz="2000" b="1" dirty="0" smtClean="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it-IT" sz="2000" dirty="0" err="1">
                <a:latin typeface="Arial" panose="020B0604020202020204" pitchFamily="34" charset="0"/>
                <a:cs typeface="Arial" panose="020B0604020202020204" pitchFamily="34" charset="0"/>
              </a:rPr>
              <a:t>f</a:t>
            </a:r>
            <a:r>
              <a:rPr lang="it-IT" sz="2000" dirty="0" err="1" smtClean="0">
                <a:latin typeface="Arial" panose="020B0604020202020204" pitchFamily="34" charset="0"/>
                <a:cs typeface="Arial" panose="020B0604020202020204" pitchFamily="34" charset="0"/>
              </a:rPr>
              <a:t>urther</a:t>
            </a:r>
            <a:r>
              <a:rPr lang="it-IT" sz="2000" dirty="0" smtClean="0">
                <a:latin typeface="Arial" panose="020B0604020202020204" pitchFamily="34" charset="0"/>
                <a:cs typeface="Arial" panose="020B0604020202020204" pitchFamily="34" charset="0"/>
              </a:rPr>
              <a:t> </a:t>
            </a:r>
            <a:r>
              <a:rPr lang="it-IT" sz="2000" dirty="0" err="1" smtClean="0">
                <a:latin typeface="Arial" panose="020B0604020202020204" pitchFamily="34" charset="0"/>
                <a:cs typeface="Arial" panose="020B0604020202020204" pitchFamily="34" charset="0"/>
              </a:rPr>
              <a:t>development</a:t>
            </a:r>
            <a:r>
              <a:rPr lang="it-IT" sz="2000" dirty="0" smtClean="0">
                <a:latin typeface="Arial" panose="020B0604020202020204" pitchFamily="34" charset="0"/>
                <a:cs typeface="Arial" panose="020B0604020202020204" pitchFamily="34" charset="0"/>
              </a:rPr>
              <a:t> and </a:t>
            </a:r>
            <a:r>
              <a:rPr lang="it-IT" sz="2000" dirty="0" err="1" smtClean="0">
                <a:latin typeface="Arial" panose="020B0604020202020204" pitchFamily="34" charset="0"/>
                <a:cs typeface="Arial" panose="020B0604020202020204" pitchFamily="34" charset="0"/>
              </a:rPr>
              <a:t>maintenance</a:t>
            </a:r>
            <a:r>
              <a:rPr lang="it-IT" sz="2000" dirty="0" smtClean="0">
                <a:latin typeface="Arial" panose="020B0604020202020204" pitchFamily="34" charset="0"/>
                <a:cs typeface="Arial" panose="020B0604020202020204" pitchFamily="34" charset="0"/>
              </a:rPr>
              <a:t> </a:t>
            </a:r>
            <a:r>
              <a:rPr lang="it-IT" sz="2000" dirty="0" err="1" smtClean="0">
                <a:latin typeface="Arial" panose="020B0604020202020204" pitchFamily="34" charset="0"/>
                <a:cs typeface="Arial" panose="020B0604020202020204" pitchFamily="34" charset="0"/>
              </a:rPr>
              <a:t>scheme</a:t>
            </a:r>
            <a:r>
              <a:rPr lang="it-IT" sz="2000" dirty="0" smtClean="0">
                <a:latin typeface="Arial" panose="020B0604020202020204" pitchFamily="34" charset="0"/>
                <a:cs typeface="Arial" panose="020B0604020202020204" pitchFamily="34" charset="0"/>
              </a:rPr>
              <a:t> of OSCAR/Space </a:t>
            </a:r>
            <a:r>
              <a:rPr lang="it-IT" sz="2000" dirty="0" err="1" smtClean="0">
                <a:latin typeface="Arial" panose="020B0604020202020204" pitchFamily="34" charset="0"/>
                <a:cs typeface="Arial" panose="020B0604020202020204" pitchFamily="34" charset="0"/>
              </a:rPr>
              <a:t>is</a:t>
            </a:r>
            <a:r>
              <a:rPr lang="it-IT" sz="2000" dirty="0" smtClean="0">
                <a:latin typeface="Arial" panose="020B0604020202020204" pitchFamily="34" charset="0"/>
                <a:cs typeface="Arial" panose="020B0604020202020204" pitchFamily="34" charset="0"/>
              </a:rPr>
              <a:t> </a:t>
            </a:r>
            <a:r>
              <a:rPr lang="it-IT" sz="2000" dirty="0" err="1" smtClean="0">
                <a:latin typeface="Arial" panose="020B0604020202020204" pitchFamily="34" charset="0"/>
                <a:cs typeface="Arial" panose="020B0604020202020204" pitchFamily="34" charset="0"/>
              </a:rPr>
              <a:t>being</a:t>
            </a:r>
            <a:r>
              <a:rPr lang="it-IT" sz="2000" dirty="0" smtClean="0">
                <a:latin typeface="Arial" panose="020B0604020202020204" pitchFamily="34" charset="0"/>
                <a:cs typeface="Arial" panose="020B0604020202020204" pitchFamily="34" charset="0"/>
              </a:rPr>
              <a:t> </a:t>
            </a:r>
            <a:r>
              <a:rPr lang="it-IT" sz="2000" dirty="0" err="1" smtClean="0">
                <a:latin typeface="Arial" panose="020B0604020202020204" pitchFamily="34" charset="0"/>
                <a:cs typeface="Arial" panose="020B0604020202020204" pitchFamily="34" charset="0"/>
              </a:rPr>
              <a:t>pursued</a:t>
            </a:r>
            <a:r>
              <a:rPr lang="it-IT" sz="2000" dirty="0" smtClean="0">
                <a:latin typeface="Arial" panose="020B0604020202020204" pitchFamily="34" charset="0"/>
                <a:cs typeface="Arial" panose="020B0604020202020204" pitchFamily="34" charset="0"/>
              </a:rPr>
              <a:t>, </a:t>
            </a:r>
            <a:r>
              <a:rPr lang="it-IT" sz="2000" dirty="0" err="1" smtClean="0">
                <a:latin typeface="Arial" panose="020B0604020202020204" pitchFamily="34" charset="0"/>
                <a:cs typeface="Arial" panose="020B0604020202020204" pitchFamily="34" charset="0"/>
              </a:rPr>
              <a:t>within</a:t>
            </a:r>
            <a:r>
              <a:rPr lang="it-IT" sz="2000" dirty="0" smtClean="0">
                <a:latin typeface="Arial" panose="020B0604020202020204" pitchFamily="34" charset="0"/>
                <a:cs typeface="Arial" panose="020B0604020202020204" pitchFamily="34" charset="0"/>
              </a:rPr>
              <a:t> a </a:t>
            </a:r>
            <a:r>
              <a:rPr lang="it-IT" sz="2000" dirty="0" err="1" smtClean="0">
                <a:latin typeface="Arial" panose="020B0604020202020204" pitchFamily="34" charset="0"/>
                <a:cs typeface="Arial" panose="020B0604020202020204" pitchFamily="34" charset="0"/>
              </a:rPr>
              <a:t>resource-limited</a:t>
            </a:r>
            <a:r>
              <a:rPr lang="it-IT" sz="2000" dirty="0" smtClean="0">
                <a:latin typeface="Arial" panose="020B0604020202020204" pitchFamily="34" charset="0"/>
                <a:cs typeface="Arial" panose="020B0604020202020204" pitchFamily="34" charset="0"/>
              </a:rPr>
              <a:t> </a:t>
            </a:r>
            <a:r>
              <a:rPr lang="it-IT" sz="2000" dirty="0" err="1" smtClean="0">
                <a:latin typeface="Arial" panose="020B0604020202020204" pitchFamily="34" charset="0"/>
                <a:cs typeface="Arial" panose="020B0604020202020204" pitchFamily="34" charset="0"/>
              </a:rPr>
              <a:t>context</a:t>
            </a:r>
            <a:r>
              <a:rPr lang="it-IT" sz="2000" dirty="0" smtClean="0">
                <a:latin typeface="Arial" panose="020B0604020202020204" pitchFamily="34" charset="0"/>
                <a:cs typeface="Arial" panose="020B0604020202020204" pitchFamily="34" charset="0"/>
              </a:rPr>
              <a:t>.</a:t>
            </a:r>
          </a:p>
          <a:p>
            <a:endParaRPr lang="it-IT" sz="1000" b="1" dirty="0">
              <a:latin typeface="Arial" panose="020B0604020202020204" pitchFamily="34" charset="0"/>
              <a:cs typeface="Arial" panose="020B0604020202020204" pitchFamily="34" charset="0"/>
            </a:endParaRPr>
          </a:p>
          <a:p>
            <a:r>
              <a:rPr lang="it-IT" sz="2000" b="1" u="sng" dirty="0" err="1" smtClean="0">
                <a:latin typeface="Arial" panose="020B0604020202020204" pitchFamily="34" charset="0"/>
                <a:cs typeface="Arial" panose="020B0604020202020204" pitchFamily="34" charset="0"/>
              </a:rPr>
              <a:t>Need</a:t>
            </a:r>
            <a:r>
              <a:rPr lang="it-IT" sz="2000" b="1" u="sng" dirty="0" smtClean="0">
                <a:latin typeface="Arial" panose="020B0604020202020204" pitchFamily="34" charset="0"/>
                <a:cs typeface="Arial" panose="020B0604020202020204" pitchFamily="34" charset="0"/>
              </a:rPr>
              <a:t> for </a:t>
            </a:r>
            <a:r>
              <a:rPr lang="it-IT" sz="2000" b="1" u="sng" dirty="0" err="1" smtClean="0">
                <a:latin typeface="Arial" panose="020B0604020202020204" pitchFamily="34" charset="0"/>
                <a:cs typeface="Arial" panose="020B0604020202020204" pitchFamily="34" charset="0"/>
              </a:rPr>
              <a:t>cooperation</a:t>
            </a:r>
            <a:r>
              <a:rPr lang="it-IT" sz="2000" b="1" dirty="0" smtClean="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it-IT" sz="2000" dirty="0" err="1" smtClean="0">
                <a:latin typeface="Arial" panose="020B0604020202020204" pitchFamily="34" charset="0"/>
                <a:cs typeface="Arial" panose="020B0604020202020204" pitchFamily="34" charset="0"/>
              </a:rPr>
              <a:t>contacts</a:t>
            </a:r>
            <a:r>
              <a:rPr lang="it-IT" sz="2000" dirty="0" smtClean="0">
                <a:latin typeface="Arial" panose="020B0604020202020204" pitchFamily="34" charset="0"/>
                <a:cs typeface="Arial" panose="020B0604020202020204" pitchFamily="34" charset="0"/>
              </a:rPr>
              <a:t> to </a:t>
            </a:r>
            <a:r>
              <a:rPr lang="it-IT" sz="2000" dirty="0" err="1" smtClean="0">
                <a:latin typeface="Arial" panose="020B0604020202020204" pitchFamily="34" charset="0"/>
                <a:cs typeface="Arial" panose="020B0604020202020204" pitchFamily="34" charset="0"/>
              </a:rPr>
              <a:t>ensure</a:t>
            </a:r>
            <a:r>
              <a:rPr lang="it-IT" sz="2000" dirty="0" smtClean="0">
                <a:latin typeface="Arial" panose="020B0604020202020204" pitchFamily="34" charset="0"/>
                <a:cs typeface="Arial" panose="020B0604020202020204" pitchFamily="34" charset="0"/>
              </a:rPr>
              <a:t> </a:t>
            </a:r>
            <a:r>
              <a:rPr lang="it-IT" sz="2000" dirty="0" err="1" smtClean="0">
                <a:latin typeface="Arial" panose="020B0604020202020204" pitchFamily="34" charset="0"/>
                <a:cs typeface="Arial" panose="020B0604020202020204" pitchFamily="34" charset="0"/>
              </a:rPr>
              <a:t>cooperation</a:t>
            </a:r>
            <a:r>
              <a:rPr lang="it-IT" sz="2000" dirty="0" smtClean="0">
                <a:latin typeface="Arial" panose="020B0604020202020204" pitchFamily="34" charset="0"/>
                <a:cs typeface="Arial" panose="020B0604020202020204" pitchFamily="34" charset="0"/>
              </a:rPr>
              <a:t> for </a:t>
            </a:r>
            <a:r>
              <a:rPr lang="it-IT" sz="2000" dirty="0" err="1" smtClean="0">
                <a:latin typeface="Arial" panose="020B0604020202020204" pitchFamily="34" charset="0"/>
                <a:cs typeface="Arial" panose="020B0604020202020204" pitchFamily="34" charset="0"/>
              </a:rPr>
              <a:t>maintenance</a:t>
            </a:r>
            <a:r>
              <a:rPr lang="it-IT" sz="2000" dirty="0">
                <a:latin typeface="Arial" panose="020B0604020202020204" pitchFamily="34" charset="0"/>
                <a:cs typeface="Arial" panose="020B0604020202020204" pitchFamily="34" charset="0"/>
              </a:rPr>
              <a:t> </a:t>
            </a:r>
            <a:r>
              <a:rPr lang="it-IT" sz="2000" dirty="0" smtClean="0">
                <a:latin typeface="Arial" panose="020B0604020202020204" pitchFamily="34" charset="0"/>
                <a:cs typeface="Arial" panose="020B0604020202020204" pitchFamily="34" charset="0"/>
              </a:rPr>
              <a:t>and, </a:t>
            </a:r>
            <a:r>
              <a:rPr lang="it-IT" sz="2000" dirty="0" err="1" smtClean="0">
                <a:latin typeface="Arial" panose="020B0604020202020204" pitchFamily="34" charset="0"/>
                <a:cs typeface="Arial" panose="020B0604020202020204" pitchFamily="34" charset="0"/>
              </a:rPr>
              <a:t>possibly</a:t>
            </a:r>
            <a:r>
              <a:rPr lang="it-IT" sz="2000" dirty="0" smtClean="0">
                <a:latin typeface="Arial" panose="020B0604020202020204" pitchFamily="34" charset="0"/>
                <a:cs typeface="Arial" panose="020B0604020202020204" pitchFamily="34" charset="0"/>
              </a:rPr>
              <a:t>, </a:t>
            </a:r>
            <a:r>
              <a:rPr lang="it-IT" sz="2000" dirty="0" err="1" smtClean="0">
                <a:latin typeface="Arial" panose="020B0604020202020204" pitchFamily="34" charset="0"/>
                <a:cs typeface="Arial" panose="020B0604020202020204" pitchFamily="34" charset="0"/>
              </a:rPr>
              <a:t>development</a:t>
            </a:r>
            <a:r>
              <a:rPr lang="it-IT" sz="2000" dirty="0" smtClean="0">
                <a:latin typeface="Arial" panose="020B0604020202020204" pitchFamily="34" charset="0"/>
                <a:cs typeface="Arial" panose="020B0604020202020204" pitchFamily="34" charset="0"/>
              </a:rPr>
              <a:t>, </a:t>
            </a:r>
            <a:r>
              <a:rPr lang="it-IT" sz="2000" dirty="0" err="1" smtClean="0">
                <a:latin typeface="Arial" panose="020B0604020202020204" pitchFamily="34" charset="0"/>
                <a:cs typeface="Arial" panose="020B0604020202020204" pitchFamily="34" charset="0"/>
              </a:rPr>
              <a:t>have</a:t>
            </a:r>
            <a:r>
              <a:rPr lang="it-IT" sz="2000" dirty="0" smtClean="0">
                <a:latin typeface="Arial" panose="020B0604020202020204" pitchFamily="34" charset="0"/>
                <a:cs typeface="Arial" panose="020B0604020202020204" pitchFamily="34" charset="0"/>
              </a:rPr>
              <a:t> </a:t>
            </a:r>
            <a:r>
              <a:rPr lang="it-IT" sz="2000" dirty="0" err="1" smtClean="0">
                <a:latin typeface="Arial" panose="020B0604020202020204" pitchFamily="34" charset="0"/>
                <a:cs typeface="Arial" panose="020B0604020202020204" pitchFamily="34" charset="0"/>
              </a:rPr>
              <a:t>been</a:t>
            </a:r>
            <a:r>
              <a:rPr lang="it-IT" sz="2000" dirty="0" smtClean="0">
                <a:latin typeface="Arial" panose="020B0604020202020204" pitchFamily="34" charset="0"/>
                <a:cs typeface="Arial" panose="020B0604020202020204" pitchFamily="34" charset="0"/>
              </a:rPr>
              <a:t> </a:t>
            </a:r>
            <a:r>
              <a:rPr lang="it-IT" sz="2000" dirty="0" err="1" smtClean="0">
                <a:latin typeface="Arial" panose="020B0604020202020204" pitchFamily="34" charset="0"/>
                <a:cs typeface="Arial" panose="020B0604020202020204" pitchFamily="34" charset="0"/>
              </a:rPr>
              <a:t>established</a:t>
            </a:r>
            <a:r>
              <a:rPr lang="it-IT" sz="2000" dirty="0" smtClean="0">
                <a:latin typeface="Arial" panose="020B0604020202020204" pitchFamily="34" charset="0"/>
                <a:cs typeface="Arial" panose="020B0604020202020204" pitchFamily="34" charset="0"/>
              </a:rPr>
              <a:t>.  The </a:t>
            </a:r>
            <a:r>
              <a:rPr lang="it-IT" sz="2000" dirty="0" err="1" smtClean="0">
                <a:latin typeface="Arial" panose="020B0604020202020204" pitchFamily="34" charset="0"/>
                <a:cs typeface="Arial" panose="020B0604020202020204" pitchFamily="34" charset="0"/>
              </a:rPr>
              <a:t>outcome</a:t>
            </a:r>
            <a:r>
              <a:rPr lang="it-IT" sz="2000" dirty="0" smtClean="0">
                <a:latin typeface="Arial" panose="020B0604020202020204" pitchFamily="34" charset="0"/>
                <a:cs typeface="Arial" panose="020B0604020202020204" pitchFamily="34" charset="0"/>
              </a:rPr>
              <a:t> of </a:t>
            </a:r>
            <a:r>
              <a:rPr lang="it-IT" sz="2000" dirty="0" err="1" smtClean="0">
                <a:latin typeface="Arial" panose="020B0604020202020204" pitchFamily="34" charset="0"/>
                <a:cs typeface="Arial" panose="020B0604020202020204" pitchFamily="34" charset="0"/>
              </a:rPr>
              <a:t>these</a:t>
            </a:r>
            <a:r>
              <a:rPr lang="it-IT" sz="2000" dirty="0" smtClean="0">
                <a:latin typeface="Arial" panose="020B0604020202020204" pitchFamily="34" charset="0"/>
                <a:cs typeface="Arial" panose="020B0604020202020204" pitchFamily="34" charset="0"/>
              </a:rPr>
              <a:t> </a:t>
            </a:r>
            <a:r>
              <a:rPr lang="it-IT" sz="2000" dirty="0" err="1" smtClean="0">
                <a:latin typeface="Arial" panose="020B0604020202020204" pitchFamily="34" charset="0"/>
                <a:cs typeface="Arial" panose="020B0604020202020204" pitchFamily="34" charset="0"/>
              </a:rPr>
              <a:t>initiatives</a:t>
            </a:r>
            <a:r>
              <a:rPr lang="it-IT" sz="2000" dirty="0" smtClean="0">
                <a:latin typeface="Arial" panose="020B0604020202020204" pitchFamily="34" charset="0"/>
                <a:cs typeface="Arial" panose="020B0604020202020204" pitchFamily="34" charset="0"/>
              </a:rPr>
              <a:t> </a:t>
            </a:r>
            <a:r>
              <a:rPr lang="it-IT" sz="2000" dirty="0" err="1" smtClean="0">
                <a:latin typeface="Arial" panose="020B0604020202020204" pitchFamily="34" charset="0"/>
                <a:cs typeface="Arial" panose="020B0604020202020204" pitchFamily="34" charset="0"/>
              </a:rPr>
              <a:t>is</a:t>
            </a:r>
            <a:r>
              <a:rPr lang="it-IT" sz="2000" dirty="0" smtClean="0">
                <a:latin typeface="Arial" panose="020B0604020202020204" pitchFamily="34" charset="0"/>
                <a:cs typeface="Arial" panose="020B0604020202020204" pitchFamily="34" charset="0"/>
              </a:rPr>
              <a:t> </a:t>
            </a:r>
            <a:r>
              <a:rPr lang="it-IT" sz="2000" u="sng" dirty="0" err="1" smtClean="0">
                <a:latin typeface="Arial" panose="020B0604020202020204" pitchFamily="34" charset="0"/>
                <a:cs typeface="Arial" panose="020B0604020202020204" pitchFamily="34" charset="0"/>
              </a:rPr>
              <a:t>basic</a:t>
            </a:r>
            <a:r>
              <a:rPr lang="it-IT" sz="2000" dirty="0" smtClean="0">
                <a:latin typeface="Arial" panose="020B0604020202020204" pitchFamily="34" charset="0"/>
                <a:cs typeface="Arial" panose="020B0604020202020204" pitchFamily="34" charset="0"/>
              </a:rPr>
              <a:t> for the future of OSCAR/Space.</a:t>
            </a:r>
          </a:p>
        </p:txBody>
      </p:sp>
    </p:spTree>
    <p:extLst>
      <p:ext uri="{BB962C8B-B14F-4D97-AF65-F5344CB8AC3E}">
        <p14:creationId xmlns:p14="http://schemas.microsoft.com/office/powerpoint/2010/main" val="455795088"/>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p:cNvSpPr txBox="1"/>
          <p:nvPr/>
        </p:nvSpPr>
        <p:spPr>
          <a:xfrm>
            <a:off x="661852" y="1792183"/>
            <a:ext cx="7907382" cy="3785652"/>
          </a:xfrm>
          <a:prstGeom prst="rect">
            <a:avLst/>
          </a:prstGeom>
          <a:noFill/>
        </p:spPr>
        <p:txBody>
          <a:bodyPr wrap="square" rtlCol="0">
            <a:spAutoFit/>
          </a:bodyPr>
          <a:lstStyle/>
          <a:p>
            <a:r>
              <a:rPr lang="en-US" sz="2400" dirty="0"/>
              <a:t>Most up-to-date and relevant is the User Manual</a:t>
            </a:r>
            <a:br>
              <a:rPr lang="en-US" sz="2400" dirty="0"/>
            </a:br>
            <a:r>
              <a:rPr lang="en-US" sz="2400" dirty="0">
                <a:hlinkClick r:id="rId2"/>
              </a:rPr>
              <a:t>http://www.wmo.int/pages/prog/sat/documents/OSCAR_User_Manual-2016-09-10.pdf</a:t>
            </a:r>
            <a:r>
              <a:rPr lang="en-US" sz="2400" dirty="0"/>
              <a:t/>
            </a:r>
            <a:br>
              <a:rPr lang="en-US" sz="2400" dirty="0"/>
            </a:br>
            <a:endParaRPr lang="en-US" sz="2400" dirty="0" smtClean="0"/>
          </a:p>
          <a:p>
            <a:r>
              <a:rPr lang="en-US" sz="2400" dirty="0" smtClean="0"/>
              <a:t>it </a:t>
            </a:r>
            <a:r>
              <a:rPr lang="en-US" sz="2400" dirty="0"/>
              <a:t>is currently linked on the OSCAR homepage</a:t>
            </a:r>
            <a:br>
              <a:rPr lang="en-US" sz="2400" dirty="0"/>
            </a:br>
            <a:r>
              <a:rPr lang="en-US" sz="2400" dirty="0">
                <a:hlinkClick r:id="rId3"/>
              </a:rPr>
              <a:t>https://www.wmo-sat.info/oscar/</a:t>
            </a:r>
            <a:r>
              <a:rPr lang="en-US" sz="2400" dirty="0"/>
              <a:t/>
            </a:r>
            <a:br>
              <a:rPr lang="en-US" sz="2400" dirty="0"/>
            </a:br>
            <a:endParaRPr lang="en-US" sz="2400" dirty="0" smtClean="0"/>
          </a:p>
          <a:p>
            <a:r>
              <a:rPr lang="en-US" sz="2400" dirty="0" smtClean="0"/>
              <a:t>On </a:t>
            </a:r>
            <a:r>
              <a:rPr lang="en-US" sz="2400" dirty="0"/>
              <a:t>the same page, we also have a flyer but it needs updating:</a:t>
            </a:r>
            <a:br>
              <a:rPr lang="en-US" sz="2400" dirty="0"/>
            </a:br>
            <a:r>
              <a:rPr lang="en-US" sz="2400" dirty="0">
                <a:hlinkClick r:id="rId4"/>
              </a:rPr>
              <a:t>http://www.wmo.int/pages/prog/sat/documents/oscar_brochure.pdf</a:t>
            </a:r>
            <a:endParaRPr lang="en-US" sz="2400" dirty="0"/>
          </a:p>
        </p:txBody>
      </p:sp>
      <p:sp>
        <p:nvSpPr>
          <p:cNvPr id="4" name="正方形/長方形 3"/>
          <p:cNvSpPr/>
          <p:nvPr/>
        </p:nvSpPr>
        <p:spPr>
          <a:xfrm>
            <a:off x="1940364" y="537758"/>
            <a:ext cx="4570507" cy="523220"/>
          </a:xfrm>
          <a:prstGeom prst="rect">
            <a:avLst/>
          </a:prstGeom>
        </p:spPr>
        <p:txBody>
          <a:bodyPr wrap="none">
            <a:spAutoFit/>
          </a:bodyPr>
          <a:lstStyle/>
          <a:p>
            <a:pPr algn="ctr"/>
            <a:r>
              <a:rPr lang="en-US" altLang="ja-JP" sz="2800" b="1" dirty="0" smtClean="0">
                <a:latin typeface="+mj-lt"/>
                <a:cs typeface="Arial" panose="020B0604020202020204" pitchFamily="34" charset="0"/>
              </a:rPr>
              <a:t>Information on </a:t>
            </a:r>
            <a:r>
              <a:rPr lang="it-IT" altLang="ja-JP" sz="2800" b="1" dirty="0" smtClean="0">
                <a:latin typeface="+mj-lt"/>
                <a:cs typeface="Arial" panose="020B0604020202020204" pitchFamily="34" charset="0"/>
              </a:rPr>
              <a:t>OSCAR</a:t>
            </a:r>
            <a:r>
              <a:rPr lang="en-US" altLang="ja-JP" sz="2800" b="1" dirty="0">
                <a:latin typeface="+mj-lt"/>
                <a:cs typeface="Arial" panose="020B0604020202020204" pitchFamily="34" charset="0"/>
              </a:rPr>
              <a:t>/Space</a:t>
            </a:r>
            <a:endParaRPr lang="it-IT" altLang="ja-JP" sz="2800" b="1" dirty="0">
              <a:latin typeface="+mj-lt"/>
              <a:cs typeface="Arial" panose="020B0604020202020204" pitchFamily="34" charset="0"/>
            </a:endParaRPr>
          </a:p>
        </p:txBody>
      </p:sp>
    </p:spTree>
    <p:extLst>
      <p:ext uri="{BB962C8B-B14F-4D97-AF65-F5344CB8AC3E}">
        <p14:creationId xmlns:p14="http://schemas.microsoft.com/office/powerpoint/2010/main" val="19612877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descr="wmo2016_powerpoint_standard_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itle 1"/>
          <p:cNvSpPr txBox="1">
            <a:spLocks/>
          </p:cNvSpPr>
          <p:nvPr/>
        </p:nvSpPr>
        <p:spPr bwMode="auto">
          <a:xfrm>
            <a:off x="457200" y="1992313"/>
            <a:ext cx="8229600"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defRPr sz="2000">
                <a:solidFill>
                  <a:schemeClr val="tx1"/>
                </a:solidFill>
                <a:latin typeface="Arial" pitchFamily="34" charset="0"/>
                <a:ea typeface="ＭＳ Ｐゴシック" pitchFamily="34" charset="-128"/>
              </a:defRPr>
            </a:lvl1pPr>
            <a:lvl2pPr marL="742950" indent="-285750" defTabSz="457200">
              <a:defRPr sz="2000">
                <a:solidFill>
                  <a:schemeClr val="tx1"/>
                </a:solidFill>
                <a:latin typeface="Arial" pitchFamily="34" charset="0"/>
                <a:ea typeface="ＭＳ Ｐゴシック" pitchFamily="34" charset="-128"/>
              </a:defRPr>
            </a:lvl2pPr>
            <a:lvl3pPr marL="1143000" indent="-228600" defTabSz="457200">
              <a:defRPr sz="2000">
                <a:solidFill>
                  <a:schemeClr val="tx1"/>
                </a:solidFill>
                <a:latin typeface="Arial" pitchFamily="34" charset="0"/>
                <a:ea typeface="ＭＳ Ｐゴシック" pitchFamily="34" charset="-128"/>
              </a:defRPr>
            </a:lvl3pPr>
            <a:lvl4pPr marL="1600200" indent="-228600" defTabSz="457200">
              <a:defRPr sz="2000">
                <a:solidFill>
                  <a:schemeClr val="tx1"/>
                </a:solidFill>
                <a:latin typeface="Arial" pitchFamily="34" charset="0"/>
                <a:ea typeface="ＭＳ Ｐゴシック" pitchFamily="34" charset="-128"/>
              </a:defRPr>
            </a:lvl4pPr>
            <a:lvl5pPr marL="2057400" indent="-228600" defTabSz="457200">
              <a:defRPr sz="20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algn="ctr" eaLnBrk="1" hangingPunct="1"/>
            <a:r>
              <a:rPr lang="en-US" altLang="en-US" sz="4800">
                <a:solidFill>
                  <a:schemeClr val="bg1"/>
                </a:solidFill>
              </a:rPr>
              <a:t>Thank you</a:t>
            </a:r>
          </a:p>
        </p:txBody>
      </p:sp>
      <p:pic>
        <p:nvPicPr>
          <p:cNvPr id="24581" name="図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95625" y="3333750"/>
            <a:ext cx="3076575"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角丸四角形 3"/>
          <p:cNvSpPr/>
          <p:nvPr/>
        </p:nvSpPr>
        <p:spPr>
          <a:xfrm>
            <a:off x="3733800" y="5715000"/>
            <a:ext cx="52578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sz="2000">
                <a:solidFill>
                  <a:schemeClr val="tx1"/>
                </a:solidFill>
                <a:latin typeface="Arial" pitchFamily="34" charset="0"/>
                <a:ea typeface="ＭＳ Ｐゴシック" pitchFamily="34" charset="-128"/>
              </a:defRPr>
            </a:lvl1pPr>
            <a:lvl2pPr marL="742950" indent="-285750">
              <a:defRPr kumimoji="1" sz="2000">
                <a:solidFill>
                  <a:schemeClr val="tx1"/>
                </a:solidFill>
                <a:latin typeface="Arial" pitchFamily="34" charset="0"/>
                <a:ea typeface="ＭＳ Ｐゴシック" pitchFamily="34" charset="-128"/>
              </a:defRPr>
            </a:lvl2pPr>
            <a:lvl3pPr marL="1143000" indent="-228600">
              <a:defRPr kumimoji="1" sz="2000">
                <a:solidFill>
                  <a:schemeClr val="tx1"/>
                </a:solidFill>
                <a:latin typeface="Arial" pitchFamily="34" charset="0"/>
                <a:ea typeface="ＭＳ Ｐゴシック" pitchFamily="34" charset="-128"/>
              </a:defRPr>
            </a:lvl3pPr>
            <a:lvl4pPr marL="1600200" indent="-228600">
              <a:defRPr kumimoji="1" sz="2000">
                <a:solidFill>
                  <a:schemeClr val="tx1"/>
                </a:solidFill>
                <a:latin typeface="Arial" pitchFamily="34" charset="0"/>
                <a:ea typeface="ＭＳ Ｐゴシック" pitchFamily="34" charset="-128"/>
              </a:defRPr>
            </a:lvl4pPr>
            <a:lvl5pPr marL="2057400" indent="-228600">
              <a:defRPr kumimoji="1"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000">
                <a:solidFill>
                  <a:schemeClr val="tx1"/>
                </a:solidFill>
                <a:latin typeface="Arial" pitchFamily="34" charset="0"/>
                <a:ea typeface="ＭＳ Ｐゴシック" pitchFamily="34" charset="-128"/>
              </a:defRPr>
            </a:lvl9pPr>
          </a:lstStyle>
          <a:p>
            <a:pPr algn="ctr">
              <a:defRPr/>
            </a:pPr>
            <a:r>
              <a:rPr lang="en-US" altLang="ja-JP" b="1" dirty="0" smtClean="0">
                <a:solidFill>
                  <a:schemeClr val="accent6"/>
                </a:solidFill>
              </a:rPr>
              <a:t>Questions:</a:t>
            </a:r>
          </a:p>
          <a:p>
            <a:pPr algn="ctr">
              <a:defRPr/>
            </a:pPr>
            <a:r>
              <a:rPr lang="en-US" altLang="ja-JP" b="1" dirty="0" smtClean="0">
                <a:solidFill>
                  <a:schemeClr val="accent6"/>
                </a:solidFill>
              </a:rPr>
              <a:t>tkurino@wmo.int</a:t>
            </a:r>
            <a:endParaRPr lang="ja-JP" altLang="en-US" b="1" dirty="0" smtClean="0">
              <a:solidFill>
                <a:schemeClr val="accent6"/>
              </a:solidFill>
            </a:endParaRPr>
          </a:p>
        </p:txBody>
      </p:sp>
      <p:sp>
        <p:nvSpPr>
          <p:cNvPr id="7" name="円形吹き出し 9"/>
          <p:cNvSpPr/>
          <p:nvPr/>
        </p:nvSpPr>
        <p:spPr>
          <a:xfrm>
            <a:off x="1143000" y="2608263"/>
            <a:ext cx="1600200" cy="609600"/>
          </a:xfrm>
          <a:prstGeom prst="wedgeEllipseCallout">
            <a:avLst>
              <a:gd name="adj1" fmla="val 96145"/>
              <a:gd name="adj2" fmla="val 24826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sz="2000">
                <a:solidFill>
                  <a:schemeClr val="tx1"/>
                </a:solidFill>
                <a:latin typeface="Arial" pitchFamily="34" charset="0"/>
                <a:ea typeface="ＭＳ Ｐゴシック" pitchFamily="34" charset="-128"/>
              </a:defRPr>
            </a:lvl1pPr>
            <a:lvl2pPr marL="742950" indent="-285750">
              <a:defRPr kumimoji="1" sz="2000">
                <a:solidFill>
                  <a:schemeClr val="tx1"/>
                </a:solidFill>
                <a:latin typeface="Arial" pitchFamily="34" charset="0"/>
                <a:ea typeface="ＭＳ Ｐゴシック" pitchFamily="34" charset="-128"/>
              </a:defRPr>
            </a:lvl2pPr>
            <a:lvl3pPr marL="1143000" indent="-228600">
              <a:defRPr kumimoji="1" sz="2000">
                <a:solidFill>
                  <a:schemeClr val="tx1"/>
                </a:solidFill>
                <a:latin typeface="Arial" pitchFamily="34" charset="0"/>
                <a:ea typeface="ＭＳ Ｐゴシック" pitchFamily="34" charset="-128"/>
              </a:defRPr>
            </a:lvl3pPr>
            <a:lvl4pPr marL="1600200" indent="-228600">
              <a:defRPr kumimoji="1" sz="2000">
                <a:solidFill>
                  <a:schemeClr val="tx1"/>
                </a:solidFill>
                <a:latin typeface="Arial" pitchFamily="34" charset="0"/>
                <a:ea typeface="ＭＳ Ｐゴシック" pitchFamily="34" charset="-128"/>
              </a:defRPr>
            </a:lvl4pPr>
            <a:lvl5pPr marL="2057400" indent="-228600">
              <a:defRPr kumimoji="1"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000">
                <a:solidFill>
                  <a:schemeClr val="tx1"/>
                </a:solidFill>
                <a:latin typeface="Arial" pitchFamily="34" charset="0"/>
                <a:ea typeface="ＭＳ Ｐゴシック" pitchFamily="34" charset="-128"/>
              </a:defRPr>
            </a:lvl9pPr>
          </a:lstStyle>
          <a:p>
            <a:pPr algn="ctr">
              <a:defRPr/>
            </a:pPr>
            <a:r>
              <a:rPr lang="en-US" altLang="ja-JP" b="1" dirty="0" smtClean="0">
                <a:solidFill>
                  <a:schemeClr val="accent6"/>
                </a:solidFill>
              </a:rPr>
              <a:t>7L30</a:t>
            </a:r>
            <a:endParaRPr lang="ja-JP" altLang="en-US" b="1" dirty="0" smtClean="0">
              <a:solidFill>
                <a:schemeClr val="accent6"/>
              </a:solidFill>
            </a:endParaRPr>
          </a:p>
        </p:txBody>
      </p:sp>
    </p:spTree>
    <p:extLst>
      <p:ext uri="{BB962C8B-B14F-4D97-AF65-F5344CB8AC3E}">
        <p14:creationId xmlns:p14="http://schemas.microsoft.com/office/powerpoint/2010/main" val="235209652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675" y="241536"/>
            <a:ext cx="8702565" cy="900053"/>
          </a:xfrm>
        </p:spPr>
        <p:txBody>
          <a:bodyPr>
            <a:normAutofit fontScale="90000"/>
          </a:bodyPr>
          <a:lstStyle/>
          <a:p>
            <a:r>
              <a:rPr lang="en-US" sz="3600" b="1" dirty="0" smtClean="0"/>
              <a:t>WMO Observing </a:t>
            </a:r>
            <a:r>
              <a:rPr lang="en-US" sz="3600" b="1" dirty="0"/>
              <a:t>System Capability Analysis and Review tool (</a:t>
            </a:r>
            <a:r>
              <a:rPr lang="en-US" sz="3600" b="1" dirty="0" smtClean="0"/>
              <a:t>OSCAR)</a:t>
            </a:r>
            <a:r>
              <a:rPr lang="en-US" b="1" dirty="0" smtClean="0"/>
              <a:t> </a:t>
            </a:r>
            <a:endParaRPr lang="en-US" b="1" dirty="0"/>
          </a:p>
        </p:txBody>
      </p:sp>
      <p:sp>
        <p:nvSpPr>
          <p:cNvPr id="3" name="Content Placeholder 2"/>
          <p:cNvSpPr>
            <a:spLocks noGrp="1"/>
          </p:cNvSpPr>
          <p:nvPr>
            <p:ph idx="1"/>
          </p:nvPr>
        </p:nvSpPr>
        <p:spPr>
          <a:xfrm>
            <a:off x="457200" y="1134972"/>
            <a:ext cx="8229600" cy="4525963"/>
          </a:xfrm>
        </p:spPr>
        <p:txBody>
          <a:bodyPr>
            <a:normAutofit/>
          </a:bodyPr>
          <a:lstStyle/>
          <a:p>
            <a:r>
              <a:rPr lang="en-US" sz="2400" dirty="0" smtClean="0"/>
              <a:t>WMO-maintained online </a:t>
            </a:r>
            <a:r>
              <a:rPr lang="en-US" sz="2400" dirty="0"/>
              <a:t>resource </a:t>
            </a:r>
            <a:r>
              <a:rPr lang="en-US" sz="2400" dirty="0" smtClean="0"/>
              <a:t>with 3 components: </a:t>
            </a:r>
          </a:p>
          <a:p>
            <a:pPr lvl="1"/>
            <a:r>
              <a:rPr lang="en-US" sz="2400" b="1" dirty="0" smtClean="0"/>
              <a:t>OSCAR/Space</a:t>
            </a:r>
            <a:r>
              <a:rPr lang="en-US" sz="2000" dirty="0" smtClean="0"/>
              <a:t>: satellite </a:t>
            </a:r>
            <a:r>
              <a:rPr lang="en-US" sz="2000" dirty="0" err="1"/>
              <a:t>programmes</a:t>
            </a:r>
            <a:r>
              <a:rPr lang="en-US" sz="2000" dirty="0"/>
              <a:t>, instruments, and the variables they can </a:t>
            </a:r>
            <a:r>
              <a:rPr lang="en-US" sz="2000" dirty="0" smtClean="0"/>
              <a:t>observe </a:t>
            </a:r>
          </a:p>
          <a:p>
            <a:pPr lvl="1"/>
            <a:r>
              <a:rPr lang="en-US" sz="2400" b="1" dirty="0" smtClean="0"/>
              <a:t>OSCAR/Surface</a:t>
            </a:r>
            <a:r>
              <a:rPr lang="en-US" sz="2000" dirty="0" smtClean="0"/>
              <a:t>: surface-based </a:t>
            </a:r>
            <a:r>
              <a:rPr lang="en-US" sz="2000" dirty="0"/>
              <a:t>stations/platforms under </a:t>
            </a:r>
            <a:r>
              <a:rPr lang="en-US" sz="2000" dirty="0" smtClean="0"/>
              <a:t>WIGOS</a:t>
            </a:r>
          </a:p>
          <a:p>
            <a:pPr lvl="1"/>
            <a:r>
              <a:rPr lang="en-US" sz="2400" b="1" dirty="0" smtClean="0"/>
              <a:t>OSCAR/Requirements</a:t>
            </a:r>
            <a:r>
              <a:rPr lang="en-US" sz="2000" dirty="0" smtClean="0"/>
              <a:t>: observation requirements for 14 “application areas” </a:t>
            </a:r>
            <a:r>
              <a:rPr lang="en-US" sz="2000" dirty="0"/>
              <a:t>and for all relevant </a:t>
            </a:r>
            <a:r>
              <a:rPr lang="en-US" sz="2000" dirty="0" smtClean="0"/>
              <a:t>variables</a:t>
            </a:r>
            <a:endParaRPr lang="en-US" sz="2000" dirty="0"/>
          </a:p>
          <a:p>
            <a:pPr lvl="1"/>
            <a:endParaRPr lang="fr-CH" sz="2400" dirty="0" smtClean="0"/>
          </a:p>
          <a:p>
            <a:endParaRPr lang="en-US" dirty="0" smtClean="0"/>
          </a:p>
          <a:p>
            <a:endParaRPr lang="en-US" dirty="0"/>
          </a:p>
        </p:txBody>
      </p:sp>
      <p:grpSp>
        <p:nvGrpSpPr>
          <p:cNvPr id="18" name="Group 17"/>
          <p:cNvGrpSpPr/>
          <p:nvPr/>
        </p:nvGrpSpPr>
        <p:grpSpPr>
          <a:xfrm>
            <a:off x="980541" y="3676025"/>
            <a:ext cx="7073661" cy="2674189"/>
            <a:chOff x="897147" y="3657600"/>
            <a:chExt cx="7073661" cy="2674189"/>
          </a:xfrm>
        </p:grpSpPr>
        <p:sp>
          <p:nvSpPr>
            <p:cNvPr id="4" name="Can 3"/>
            <p:cNvSpPr/>
            <p:nvPr/>
          </p:nvSpPr>
          <p:spPr>
            <a:xfrm>
              <a:off x="1190444" y="3856008"/>
              <a:ext cx="1483743" cy="1500996"/>
            </a:xfrm>
            <a:prstGeom prst="can">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an 4"/>
            <p:cNvSpPr/>
            <p:nvPr/>
          </p:nvSpPr>
          <p:spPr>
            <a:xfrm>
              <a:off x="3654724" y="3856008"/>
              <a:ext cx="1483743" cy="1500996"/>
            </a:xfrm>
            <a:prstGeom prst="can">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an 5"/>
            <p:cNvSpPr/>
            <p:nvPr/>
          </p:nvSpPr>
          <p:spPr>
            <a:xfrm>
              <a:off x="6153506" y="3856008"/>
              <a:ext cx="1483743" cy="1500996"/>
            </a:xfrm>
            <a:prstGeom prst="can">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470921" y="5513883"/>
              <a:ext cx="939681" cy="646331"/>
            </a:xfrm>
            <a:prstGeom prst="rect">
              <a:avLst/>
            </a:prstGeom>
            <a:noFill/>
          </p:spPr>
          <p:txBody>
            <a:bodyPr wrap="none" rtlCol="0">
              <a:spAutoFit/>
            </a:bodyPr>
            <a:lstStyle/>
            <a:p>
              <a:pPr algn="ctr"/>
              <a:r>
                <a:rPr lang="fr-CH" b="1" dirty="0" smtClean="0"/>
                <a:t>OSCAR/</a:t>
              </a:r>
              <a:br>
                <a:rPr lang="fr-CH" b="1" dirty="0" smtClean="0"/>
              </a:br>
              <a:r>
                <a:rPr lang="fr-CH" b="1" dirty="0" err="1" smtClean="0"/>
                <a:t>Space</a:t>
              </a:r>
              <a:endParaRPr lang="en-US" b="1" dirty="0"/>
            </a:p>
          </p:txBody>
        </p:sp>
        <p:sp>
          <p:nvSpPr>
            <p:cNvPr id="8" name="TextBox 7"/>
            <p:cNvSpPr txBox="1"/>
            <p:nvPr/>
          </p:nvSpPr>
          <p:spPr>
            <a:xfrm>
              <a:off x="3642959" y="5513883"/>
              <a:ext cx="1519903" cy="646331"/>
            </a:xfrm>
            <a:prstGeom prst="rect">
              <a:avLst/>
            </a:prstGeom>
            <a:noFill/>
          </p:spPr>
          <p:txBody>
            <a:bodyPr wrap="none" rtlCol="0">
              <a:spAutoFit/>
            </a:bodyPr>
            <a:lstStyle/>
            <a:p>
              <a:pPr algn="ctr"/>
              <a:r>
                <a:rPr lang="fr-CH" b="1" dirty="0" smtClean="0"/>
                <a:t>OSCAR/</a:t>
              </a:r>
              <a:br>
                <a:rPr lang="fr-CH" b="1" dirty="0" smtClean="0"/>
              </a:br>
              <a:r>
                <a:rPr lang="fr-CH" b="1" dirty="0" err="1" smtClean="0"/>
                <a:t>Requirements</a:t>
              </a:r>
              <a:endParaRPr lang="en-US" b="1" dirty="0"/>
            </a:p>
          </p:txBody>
        </p:sp>
        <p:sp>
          <p:nvSpPr>
            <p:cNvPr id="9" name="TextBox 8"/>
            <p:cNvSpPr txBox="1"/>
            <p:nvPr/>
          </p:nvSpPr>
          <p:spPr>
            <a:xfrm>
              <a:off x="6090250" y="5560049"/>
              <a:ext cx="1685023" cy="646331"/>
            </a:xfrm>
            <a:prstGeom prst="rect">
              <a:avLst/>
            </a:prstGeom>
            <a:noFill/>
          </p:spPr>
          <p:txBody>
            <a:bodyPr wrap="square" rtlCol="0">
              <a:spAutoFit/>
            </a:bodyPr>
            <a:lstStyle/>
            <a:p>
              <a:pPr algn="ctr"/>
              <a:r>
                <a:rPr lang="fr-CH" dirty="0" smtClean="0"/>
                <a:t>OSCAR/</a:t>
              </a:r>
              <a:br>
                <a:rPr lang="fr-CH" dirty="0" smtClean="0"/>
              </a:br>
              <a:r>
                <a:rPr lang="fr-CH" dirty="0" smtClean="0"/>
                <a:t>Surface</a:t>
              </a:r>
              <a:endParaRPr lang="en-US" dirty="0"/>
            </a:p>
          </p:txBody>
        </p:sp>
        <p:cxnSp>
          <p:nvCxnSpPr>
            <p:cNvPr id="11" name="Straight Arrow Connector 10"/>
            <p:cNvCxnSpPr/>
            <p:nvPr/>
          </p:nvCxnSpPr>
          <p:spPr>
            <a:xfrm>
              <a:off x="5151096" y="4606506"/>
              <a:ext cx="93915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2712445" y="4620884"/>
              <a:ext cx="94227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2691620" y="4712274"/>
              <a:ext cx="941091" cy="338554"/>
            </a:xfrm>
            <a:prstGeom prst="rect">
              <a:avLst/>
            </a:prstGeom>
            <a:noFill/>
          </p:spPr>
          <p:txBody>
            <a:bodyPr wrap="none" rtlCol="0">
              <a:spAutoFit/>
            </a:bodyPr>
            <a:lstStyle/>
            <a:p>
              <a:pPr algn="ctr"/>
              <a:r>
                <a:rPr lang="fr-CH" sz="1600" dirty="0" smtClean="0"/>
                <a:t>Variables</a:t>
              </a:r>
              <a:endParaRPr lang="en-US" dirty="0"/>
            </a:p>
          </p:txBody>
        </p:sp>
        <p:sp>
          <p:nvSpPr>
            <p:cNvPr id="15" name="TextBox 14"/>
            <p:cNvSpPr txBox="1"/>
            <p:nvPr/>
          </p:nvSpPr>
          <p:spPr>
            <a:xfrm>
              <a:off x="5160656" y="4712274"/>
              <a:ext cx="941091" cy="338554"/>
            </a:xfrm>
            <a:prstGeom prst="rect">
              <a:avLst/>
            </a:prstGeom>
            <a:noFill/>
          </p:spPr>
          <p:txBody>
            <a:bodyPr wrap="none" rtlCol="0">
              <a:spAutoFit/>
            </a:bodyPr>
            <a:lstStyle/>
            <a:p>
              <a:pPr algn="ctr"/>
              <a:r>
                <a:rPr lang="fr-CH" sz="1600" dirty="0" smtClean="0"/>
                <a:t>Variables</a:t>
              </a:r>
              <a:endParaRPr lang="en-US" dirty="0"/>
            </a:p>
          </p:txBody>
        </p:sp>
        <p:sp>
          <p:nvSpPr>
            <p:cNvPr id="16" name="Rectangle 15"/>
            <p:cNvSpPr/>
            <p:nvPr/>
          </p:nvSpPr>
          <p:spPr>
            <a:xfrm>
              <a:off x="897147" y="3657600"/>
              <a:ext cx="7073661" cy="2674189"/>
            </a:xfrm>
            <a:prstGeom prst="rect">
              <a:avLst/>
            </a:prstGeom>
            <a:noFill/>
            <a:ln w="50800">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7" name="TextBox 16"/>
          <p:cNvSpPr txBox="1"/>
          <p:nvPr/>
        </p:nvSpPr>
        <p:spPr>
          <a:xfrm>
            <a:off x="4517372" y="6361829"/>
            <a:ext cx="3988279" cy="461665"/>
          </a:xfrm>
          <a:prstGeom prst="rect">
            <a:avLst/>
          </a:prstGeom>
          <a:noFill/>
        </p:spPr>
        <p:txBody>
          <a:bodyPr wrap="square" rtlCol="0">
            <a:spAutoFit/>
          </a:bodyPr>
          <a:lstStyle/>
          <a:p>
            <a:pPr marL="285750" indent="-285750">
              <a:buFont typeface="Arial" panose="020B0604020202020204" pitchFamily="34" charset="0"/>
              <a:buChar char="•"/>
            </a:pPr>
            <a:r>
              <a:rPr lang="fr-CH" sz="1200" dirty="0" smtClean="0"/>
              <a:t>WIGOS Information Resource</a:t>
            </a:r>
          </a:p>
          <a:p>
            <a:pPr marL="285750" indent="-285750">
              <a:buFont typeface="Arial" panose="020B0604020202020204" pitchFamily="34" charset="0"/>
              <a:buChar char="•"/>
            </a:pPr>
            <a:r>
              <a:rPr lang="fr-CH" sz="1200" dirty="0" smtClean="0"/>
              <a:t>Basis for WMO Rolling </a:t>
            </a:r>
            <a:r>
              <a:rPr lang="fr-CH" sz="1200" dirty="0" err="1" smtClean="0"/>
              <a:t>Review</a:t>
            </a:r>
            <a:r>
              <a:rPr lang="fr-CH" sz="1200" dirty="0" smtClean="0"/>
              <a:t> of </a:t>
            </a:r>
            <a:r>
              <a:rPr lang="fr-CH" sz="1200" dirty="0" err="1" smtClean="0"/>
              <a:t>Requirements</a:t>
            </a:r>
            <a:endParaRPr lang="en-US" sz="1200" dirty="0"/>
          </a:p>
        </p:txBody>
      </p:sp>
    </p:spTree>
    <p:extLst>
      <p:ext uri="{BB962C8B-B14F-4D97-AF65-F5344CB8AC3E}">
        <p14:creationId xmlns:p14="http://schemas.microsoft.com/office/powerpoint/2010/main" val="290752543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8480"/>
            <a:ext cx="8412480" cy="5211763"/>
          </a:xfrm>
        </p:spPr>
        <p:txBody>
          <a:bodyPr>
            <a:normAutofit fontScale="62500" lnSpcReduction="20000"/>
          </a:bodyPr>
          <a:lstStyle/>
          <a:p>
            <a:pPr marL="0" indent="0">
              <a:buNone/>
            </a:pPr>
            <a:r>
              <a:rPr lang="fr-CH" sz="4000" b="1" dirty="0"/>
              <a:t>14 WMO Application Areas</a:t>
            </a:r>
            <a:r>
              <a:rPr lang="fr-CH" sz="4000" b="1" dirty="0" smtClean="0"/>
              <a:t>:</a:t>
            </a:r>
          </a:p>
          <a:p>
            <a:pPr marL="0" indent="0">
              <a:buNone/>
            </a:pPr>
            <a:endParaRPr lang="fr-CH" dirty="0"/>
          </a:p>
          <a:p>
            <a:pPr marL="0" indent="0">
              <a:buNone/>
            </a:pPr>
            <a:r>
              <a:rPr lang="en-US" altLang="en-US" dirty="0" smtClean="0">
                <a:solidFill>
                  <a:schemeClr val="accent2"/>
                </a:solidFill>
              </a:rPr>
              <a:t>- Global Numerical Weather Prediction</a:t>
            </a:r>
            <a:r>
              <a:rPr lang="en-US" altLang="en-US" dirty="0">
                <a:solidFill>
                  <a:schemeClr val="accent2"/>
                </a:solidFill>
              </a:rPr>
              <a:t/>
            </a:r>
            <a:br>
              <a:rPr lang="en-US" altLang="en-US" dirty="0">
                <a:solidFill>
                  <a:schemeClr val="accent2"/>
                </a:solidFill>
              </a:rPr>
            </a:br>
            <a:r>
              <a:rPr lang="en-US" altLang="en-US" dirty="0" smtClean="0">
                <a:solidFill>
                  <a:schemeClr val="accent2"/>
                </a:solidFill>
              </a:rPr>
              <a:t>- High-resolution </a:t>
            </a:r>
            <a:r>
              <a:rPr lang="en-US" altLang="en-US" dirty="0">
                <a:solidFill>
                  <a:schemeClr val="accent2"/>
                </a:solidFill>
              </a:rPr>
              <a:t>Numerical Weather Prediction</a:t>
            </a:r>
            <a:br>
              <a:rPr lang="en-US" altLang="en-US" dirty="0">
                <a:solidFill>
                  <a:schemeClr val="accent2"/>
                </a:solidFill>
              </a:rPr>
            </a:br>
            <a:r>
              <a:rPr lang="en-US" altLang="en-US" dirty="0" smtClean="0">
                <a:solidFill>
                  <a:schemeClr val="accent2"/>
                </a:solidFill>
              </a:rPr>
              <a:t>- </a:t>
            </a:r>
            <a:r>
              <a:rPr lang="en-US" altLang="en-US" dirty="0" err="1" smtClean="0">
                <a:solidFill>
                  <a:schemeClr val="accent2"/>
                </a:solidFill>
              </a:rPr>
              <a:t>Nowcasting</a:t>
            </a:r>
            <a:r>
              <a:rPr lang="en-US" altLang="en-US" dirty="0">
                <a:solidFill>
                  <a:schemeClr val="accent2"/>
                </a:solidFill>
              </a:rPr>
              <a:t/>
            </a:r>
            <a:br>
              <a:rPr lang="en-US" altLang="en-US" dirty="0">
                <a:solidFill>
                  <a:schemeClr val="accent2"/>
                </a:solidFill>
              </a:rPr>
            </a:br>
            <a:r>
              <a:rPr lang="en-US" altLang="en-US" dirty="0" smtClean="0">
                <a:solidFill>
                  <a:schemeClr val="accent2"/>
                </a:solidFill>
              </a:rPr>
              <a:t>- Sub-seasonal </a:t>
            </a:r>
            <a:r>
              <a:rPr lang="en-US" altLang="en-US" dirty="0">
                <a:solidFill>
                  <a:schemeClr val="accent2"/>
                </a:solidFill>
              </a:rPr>
              <a:t>to Longer-range Forecasting</a:t>
            </a:r>
            <a:br>
              <a:rPr lang="en-US" altLang="en-US" dirty="0">
                <a:solidFill>
                  <a:schemeClr val="accent2"/>
                </a:solidFill>
              </a:rPr>
            </a:br>
            <a:r>
              <a:rPr lang="en-US" altLang="en-US" dirty="0" smtClean="0">
                <a:solidFill>
                  <a:srgbClr val="008000"/>
                </a:solidFill>
              </a:rPr>
              <a:t>- </a:t>
            </a:r>
            <a:r>
              <a:rPr lang="en-US" altLang="en-US" dirty="0" smtClean="0">
                <a:solidFill>
                  <a:srgbClr val="00B050"/>
                </a:solidFill>
              </a:rPr>
              <a:t>Forecasting </a:t>
            </a:r>
            <a:r>
              <a:rPr lang="en-US" altLang="en-US" dirty="0">
                <a:solidFill>
                  <a:srgbClr val="00B050"/>
                </a:solidFill>
              </a:rPr>
              <a:t>Atmospheric Composition </a:t>
            </a:r>
            <a:br>
              <a:rPr lang="en-US" altLang="en-US" dirty="0">
                <a:solidFill>
                  <a:srgbClr val="00B050"/>
                </a:solidFill>
              </a:rPr>
            </a:br>
            <a:r>
              <a:rPr lang="en-US" altLang="en-US" dirty="0" smtClean="0">
                <a:solidFill>
                  <a:srgbClr val="00B050"/>
                </a:solidFill>
              </a:rPr>
              <a:t>- Monitoring </a:t>
            </a:r>
            <a:r>
              <a:rPr lang="en-US" altLang="en-US" dirty="0">
                <a:solidFill>
                  <a:srgbClr val="00B050"/>
                </a:solidFill>
              </a:rPr>
              <a:t>Atmospheric Composition</a:t>
            </a:r>
            <a:br>
              <a:rPr lang="en-US" altLang="en-US" dirty="0">
                <a:solidFill>
                  <a:srgbClr val="00B050"/>
                </a:solidFill>
              </a:rPr>
            </a:br>
            <a:r>
              <a:rPr lang="en-US" altLang="en-US" dirty="0" smtClean="0">
                <a:solidFill>
                  <a:srgbClr val="00B050"/>
                </a:solidFill>
              </a:rPr>
              <a:t>- Atmospheric </a:t>
            </a:r>
            <a:r>
              <a:rPr lang="en-US" altLang="en-US" dirty="0">
                <a:solidFill>
                  <a:srgbClr val="00B050"/>
                </a:solidFill>
              </a:rPr>
              <a:t>Composition info </a:t>
            </a:r>
            <a:r>
              <a:rPr lang="en-US" altLang="en-US" dirty="0">
                <a:solidFill>
                  <a:srgbClr val="00B050"/>
                </a:solidFill>
                <a:sym typeface="Wingdings" pitchFamily="2" charset="2"/>
              </a:rPr>
              <a:t></a:t>
            </a:r>
            <a:r>
              <a:rPr lang="en-US" altLang="en-US" dirty="0">
                <a:solidFill>
                  <a:srgbClr val="00B050"/>
                </a:solidFill>
              </a:rPr>
              <a:t> services in urban and populated areas</a:t>
            </a:r>
            <a:br>
              <a:rPr lang="en-US" altLang="en-US" dirty="0">
                <a:solidFill>
                  <a:srgbClr val="00B050"/>
                </a:solidFill>
              </a:rPr>
            </a:br>
            <a:r>
              <a:rPr lang="en-US" altLang="en-US" dirty="0" smtClean="0">
                <a:solidFill>
                  <a:srgbClr val="800000"/>
                </a:solidFill>
              </a:rPr>
              <a:t>- </a:t>
            </a:r>
            <a:r>
              <a:rPr lang="en-US" altLang="en-US" dirty="0" smtClean="0">
                <a:solidFill>
                  <a:schemeClr val="accent2"/>
                </a:solidFill>
              </a:rPr>
              <a:t>Ocean </a:t>
            </a:r>
            <a:r>
              <a:rPr lang="en-US" altLang="en-US" dirty="0">
                <a:solidFill>
                  <a:schemeClr val="accent2"/>
                </a:solidFill>
              </a:rPr>
              <a:t>Applications</a:t>
            </a:r>
            <a:br>
              <a:rPr lang="en-US" altLang="en-US" dirty="0">
                <a:solidFill>
                  <a:schemeClr val="accent2"/>
                </a:solidFill>
              </a:rPr>
            </a:br>
            <a:r>
              <a:rPr lang="en-US" altLang="en-US" dirty="0" smtClean="0">
                <a:solidFill>
                  <a:schemeClr val="accent2"/>
                </a:solidFill>
              </a:rPr>
              <a:t>- Aeronautical </a:t>
            </a:r>
            <a:r>
              <a:rPr lang="en-US" altLang="en-US" dirty="0">
                <a:solidFill>
                  <a:schemeClr val="accent2"/>
                </a:solidFill>
              </a:rPr>
              <a:t>Meteorology</a:t>
            </a:r>
            <a:br>
              <a:rPr lang="en-US" altLang="en-US" dirty="0">
                <a:solidFill>
                  <a:schemeClr val="accent2"/>
                </a:solidFill>
              </a:rPr>
            </a:br>
            <a:r>
              <a:rPr lang="en-US" altLang="en-US" dirty="0" smtClean="0">
                <a:solidFill>
                  <a:schemeClr val="accent2"/>
                </a:solidFill>
              </a:rPr>
              <a:t>- Agricultural </a:t>
            </a:r>
            <a:r>
              <a:rPr lang="en-US" altLang="en-US" dirty="0">
                <a:solidFill>
                  <a:schemeClr val="accent2"/>
                </a:solidFill>
              </a:rPr>
              <a:t>Meteorology </a:t>
            </a:r>
            <a:br>
              <a:rPr lang="en-US" altLang="en-US" dirty="0">
                <a:solidFill>
                  <a:schemeClr val="accent2"/>
                </a:solidFill>
              </a:rPr>
            </a:br>
            <a:r>
              <a:rPr lang="en-US" altLang="en-US" dirty="0" smtClean="0">
                <a:solidFill>
                  <a:schemeClr val="accent2"/>
                </a:solidFill>
              </a:rPr>
              <a:t>- Hydrology</a:t>
            </a:r>
            <a:r>
              <a:rPr lang="en-US" altLang="en-US" dirty="0">
                <a:solidFill>
                  <a:schemeClr val="accent2"/>
                </a:solidFill>
              </a:rPr>
              <a:t/>
            </a:r>
            <a:br>
              <a:rPr lang="en-US" altLang="en-US" dirty="0">
                <a:solidFill>
                  <a:schemeClr val="accent2"/>
                </a:solidFill>
              </a:rPr>
            </a:br>
            <a:r>
              <a:rPr lang="en-US" altLang="en-US" dirty="0" smtClean="0">
                <a:solidFill>
                  <a:srgbClr val="008000"/>
                </a:solidFill>
              </a:rPr>
              <a:t>-</a:t>
            </a:r>
            <a:r>
              <a:rPr lang="en-US" altLang="en-US" dirty="0" smtClean="0">
                <a:solidFill>
                  <a:schemeClr val="accent2"/>
                </a:solidFill>
              </a:rPr>
              <a:t> </a:t>
            </a:r>
            <a:r>
              <a:rPr lang="en-US" altLang="en-US" dirty="0" smtClean="0">
                <a:solidFill>
                  <a:srgbClr val="00B050"/>
                </a:solidFill>
              </a:rPr>
              <a:t>Climate </a:t>
            </a:r>
            <a:r>
              <a:rPr lang="en-US" altLang="en-US" dirty="0">
                <a:solidFill>
                  <a:srgbClr val="00B050"/>
                </a:solidFill>
              </a:rPr>
              <a:t>Monitoring (</a:t>
            </a:r>
            <a:r>
              <a:rPr lang="en-US" altLang="en-US" dirty="0" smtClean="0">
                <a:solidFill>
                  <a:srgbClr val="00B050"/>
                </a:solidFill>
              </a:rPr>
              <a:t>GCOS) </a:t>
            </a:r>
            <a:r>
              <a:rPr lang="en-US" altLang="en-US" dirty="0">
                <a:solidFill>
                  <a:srgbClr val="00B050"/>
                </a:solidFill>
              </a:rPr>
              <a:t>[now including GFCS requirements] </a:t>
            </a:r>
            <a:br>
              <a:rPr lang="en-US" altLang="en-US" dirty="0">
                <a:solidFill>
                  <a:srgbClr val="00B050"/>
                </a:solidFill>
              </a:rPr>
            </a:br>
            <a:r>
              <a:rPr lang="en-US" altLang="en-US" dirty="0" smtClean="0">
                <a:solidFill>
                  <a:srgbClr val="00B050"/>
                </a:solidFill>
              </a:rPr>
              <a:t>- Climate </a:t>
            </a:r>
            <a:r>
              <a:rPr lang="en-US" altLang="en-US" dirty="0">
                <a:solidFill>
                  <a:srgbClr val="00B050"/>
                </a:solidFill>
              </a:rPr>
              <a:t>Applications</a:t>
            </a:r>
            <a:r>
              <a:rPr lang="en-US" altLang="en-US" dirty="0">
                <a:solidFill>
                  <a:schemeClr val="accent2"/>
                </a:solidFill>
              </a:rPr>
              <a:t/>
            </a:r>
            <a:br>
              <a:rPr lang="en-US" altLang="en-US" dirty="0">
                <a:solidFill>
                  <a:schemeClr val="accent2"/>
                </a:solidFill>
              </a:rPr>
            </a:br>
            <a:r>
              <a:rPr lang="en-US" altLang="en-US" dirty="0" smtClean="0">
                <a:solidFill>
                  <a:schemeClr val="accent2"/>
                </a:solidFill>
              </a:rPr>
              <a:t>- Space Weather</a:t>
            </a:r>
          </a:p>
          <a:p>
            <a:pPr marL="0" indent="0">
              <a:buNone/>
            </a:pPr>
            <a:endParaRPr lang="fr-CH" dirty="0">
              <a:solidFill>
                <a:schemeClr val="accent2"/>
              </a:solidFill>
            </a:endParaRPr>
          </a:p>
          <a:p>
            <a:pPr marL="0" indent="0">
              <a:buNone/>
            </a:pPr>
            <a:r>
              <a:rPr lang="en-US" dirty="0"/>
              <a:t>https://www.wmo-sat.info/oscar/requirements</a:t>
            </a:r>
          </a:p>
        </p:txBody>
      </p:sp>
      <p:sp>
        <p:nvSpPr>
          <p:cNvPr id="4" name="Title 4"/>
          <p:cNvSpPr txBox="1">
            <a:spLocks/>
          </p:cNvSpPr>
          <p:nvPr/>
        </p:nvSpPr>
        <p:spPr>
          <a:xfrm>
            <a:off x="442913" y="188640"/>
            <a:ext cx="8229600" cy="63408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CH" sz="3200" b="1" dirty="0" smtClean="0"/>
              <a:t>‘</a:t>
            </a:r>
            <a:r>
              <a:rPr lang="fr-CH" sz="3200" b="1" u="sng" dirty="0" smtClean="0"/>
              <a:t>OSCAR/</a:t>
            </a:r>
            <a:r>
              <a:rPr lang="fr-CH" sz="3200" b="1" u="sng" dirty="0" err="1" smtClean="0"/>
              <a:t>Requirements</a:t>
            </a:r>
            <a:r>
              <a:rPr lang="fr-CH" sz="3200" b="1" dirty="0" smtClean="0"/>
              <a:t>’ </a:t>
            </a:r>
            <a:r>
              <a:rPr lang="fr-CH" sz="3200" b="1" dirty="0" err="1" smtClean="0"/>
              <a:t>provides</a:t>
            </a:r>
            <a:r>
              <a:rPr lang="fr-CH" sz="3200" b="1" dirty="0" smtClean="0"/>
              <a:t>…..</a:t>
            </a:r>
            <a:endParaRPr lang="en-US" sz="3200" b="1" dirty="0"/>
          </a:p>
        </p:txBody>
      </p:sp>
      <p:sp>
        <p:nvSpPr>
          <p:cNvPr id="6" name="Flowchart: Magnetic Disk 5"/>
          <p:cNvSpPr/>
          <p:nvPr/>
        </p:nvSpPr>
        <p:spPr>
          <a:xfrm>
            <a:off x="7115503" y="105104"/>
            <a:ext cx="1754177" cy="1142606"/>
          </a:xfrm>
          <a:prstGeom prst="flowChartMagneticDisk">
            <a:avLst/>
          </a:prstGeom>
          <a:solidFill>
            <a:schemeClr val="bg1">
              <a:lumMod val="85000"/>
            </a:schemeClr>
          </a:solidFill>
        </p:spPr>
        <p:style>
          <a:lnRef idx="1">
            <a:schemeClr val="dk1"/>
          </a:lnRef>
          <a:fillRef idx="3">
            <a:schemeClr val="dk1"/>
          </a:fillRef>
          <a:effectRef idx="2">
            <a:schemeClr val="dk1"/>
          </a:effectRef>
          <a:fontRef idx="minor">
            <a:schemeClr val="lt1"/>
          </a:fontRef>
        </p:style>
        <p:txBody>
          <a:bodyPr rtlCol="0" anchor="ctr"/>
          <a:lstStyle/>
          <a:p>
            <a:pPr algn="ctr"/>
            <a:r>
              <a:rPr lang="fr-CH" sz="1600" b="1" dirty="0" smtClean="0">
                <a:solidFill>
                  <a:schemeClr val="tx1"/>
                </a:solidFill>
              </a:rPr>
              <a:t>OSCAR/ </a:t>
            </a:r>
            <a:r>
              <a:rPr lang="fr-CH" sz="1600" b="1" dirty="0" err="1" smtClean="0">
                <a:solidFill>
                  <a:schemeClr val="tx1"/>
                </a:solidFill>
              </a:rPr>
              <a:t>Requirements</a:t>
            </a:r>
            <a:endParaRPr lang="en-US" sz="1600" b="1" dirty="0">
              <a:solidFill>
                <a:schemeClr val="tx1"/>
              </a:solidFill>
            </a:endParaRPr>
          </a:p>
        </p:txBody>
      </p:sp>
    </p:spTree>
    <p:extLst>
      <p:ext uri="{BB962C8B-B14F-4D97-AF65-F5344CB8AC3E}">
        <p14:creationId xmlns:p14="http://schemas.microsoft.com/office/powerpoint/2010/main" val="247624390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oscar-requirement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1500"/>
            <a:ext cx="9144000" cy="5689766"/>
          </a:xfrm>
          <a:prstGeom prst="rect">
            <a:avLst/>
          </a:prstGeom>
        </p:spPr>
      </p:pic>
      <p:sp>
        <p:nvSpPr>
          <p:cNvPr id="3" name="テキスト ボックス 2"/>
          <p:cNvSpPr txBox="1"/>
          <p:nvPr/>
        </p:nvSpPr>
        <p:spPr>
          <a:xfrm>
            <a:off x="1911558" y="71886"/>
            <a:ext cx="5751394" cy="461665"/>
          </a:xfrm>
          <a:prstGeom prst="rect">
            <a:avLst/>
          </a:prstGeom>
          <a:noFill/>
        </p:spPr>
        <p:txBody>
          <a:bodyPr wrap="none" rtlCol="0">
            <a:spAutoFit/>
          </a:bodyPr>
          <a:lstStyle/>
          <a:p>
            <a:pPr algn="ctr"/>
            <a:r>
              <a:rPr kumimoji="1" lang="en-US" altLang="ja-JP" sz="2400" b="1" dirty="0"/>
              <a:t>f</a:t>
            </a:r>
            <a:r>
              <a:rPr kumimoji="1" lang="en-US" altLang="ja-JP" sz="2400" b="1" dirty="0" smtClean="0"/>
              <a:t>rom Top Page of the OSCAR/Requirements</a:t>
            </a:r>
            <a:endParaRPr kumimoji="1" lang="ja-JP" altLang="en-US" sz="2400" b="1" dirty="0"/>
          </a:p>
        </p:txBody>
      </p:sp>
      <p:sp>
        <p:nvSpPr>
          <p:cNvPr id="4" name="円形吹き出し 3"/>
          <p:cNvSpPr/>
          <p:nvPr/>
        </p:nvSpPr>
        <p:spPr>
          <a:xfrm>
            <a:off x="5927082" y="1629115"/>
            <a:ext cx="2219449" cy="1295596"/>
          </a:xfrm>
          <a:prstGeom prst="wedgeEllipseCallout">
            <a:avLst>
              <a:gd name="adj1" fmla="val 49687"/>
              <a:gd name="adj2" fmla="val -5037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smtClean="0"/>
              <a:t>Wind (horizontal)</a:t>
            </a:r>
            <a:endParaRPr kumimoji="1" lang="ja-JP" altLang="en-US" dirty="0"/>
          </a:p>
        </p:txBody>
      </p:sp>
    </p:spTree>
    <p:extLst>
      <p:ext uri="{BB962C8B-B14F-4D97-AF65-F5344CB8AC3E}">
        <p14:creationId xmlns:p14="http://schemas.microsoft.com/office/powerpoint/2010/main" val="22136621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Wind horizontal.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8800"/>
            <a:ext cx="9144000" cy="5739868"/>
          </a:xfrm>
          <a:prstGeom prst="rect">
            <a:avLst/>
          </a:prstGeom>
        </p:spPr>
      </p:pic>
      <p:sp>
        <p:nvSpPr>
          <p:cNvPr id="3" name="テキスト ボックス 2"/>
          <p:cNvSpPr txBox="1"/>
          <p:nvPr/>
        </p:nvSpPr>
        <p:spPr>
          <a:xfrm>
            <a:off x="1270090" y="136026"/>
            <a:ext cx="7325463" cy="461665"/>
          </a:xfrm>
          <a:prstGeom prst="rect">
            <a:avLst/>
          </a:prstGeom>
          <a:noFill/>
        </p:spPr>
        <p:txBody>
          <a:bodyPr wrap="square" rtlCol="0">
            <a:spAutoFit/>
          </a:bodyPr>
          <a:lstStyle/>
          <a:p>
            <a:r>
              <a:rPr kumimoji="1" lang="en-US" altLang="ja-JP" sz="2400" b="1" dirty="0" smtClean="0"/>
              <a:t>Results of searching “Wind (horizontal)” </a:t>
            </a:r>
            <a:r>
              <a:rPr lang="fr-CH" altLang="ja-JP" sz="2400" b="1" dirty="0" smtClean="0"/>
              <a:t>in </a:t>
            </a:r>
            <a:r>
              <a:rPr lang="fr-CH" altLang="ja-JP" sz="2400" b="1" dirty="0"/>
              <a:t>761 </a:t>
            </a:r>
            <a:r>
              <a:rPr lang="fr-CH" altLang="ja-JP" sz="2400" b="1" dirty="0" smtClean="0"/>
              <a:t>variables</a:t>
            </a:r>
            <a:endParaRPr lang="en-US" altLang="ja-JP" sz="2400" b="1" dirty="0"/>
          </a:p>
        </p:txBody>
      </p:sp>
      <p:sp>
        <p:nvSpPr>
          <p:cNvPr id="5" name="Rounded Rectangular Callout 7"/>
          <p:cNvSpPr/>
          <p:nvPr/>
        </p:nvSpPr>
        <p:spPr>
          <a:xfrm>
            <a:off x="250824" y="30249"/>
            <a:ext cx="877614" cy="529330"/>
          </a:xfrm>
          <a:prstGeom prst="wedgeRoundRectCallout">
            <a:avLst>
              <a:gd name="adj1" fmla="val 57220"/>
              <a:gd name="adj2" fmla="val 214092"/>
              <a:gd name="adj3" fmla="val 16667"/>
            </a:avLst>
          </a:prstGeom>
          <a:solidFill>
            <a:srgbClr val="F8FEBE"/>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2"/>
                </a:solidFill>
              </a:rPr>
              <a:t>Layer</a:t>
            </a:r>
            <a:endParaRPr lang="en-US" dirty="0">
              <a:solidFill>
                <a:schemeClr val="tx2"/>
              </a:solidFill>
            </a:endParaRPr>
          </a:p>
        </p:txBody>
      </p:sp>
      <p:sp>
        <p:nvSpPr>
          <p:cNvPr id="6" name="角丸四角形 5"/>
          <p:cNvSpPr/>
          <p:nvPr/>
        </p:nvSpPr>
        <p:spPr>
          <a:xfrm>
            <a:off x="682180" y="3889957"/>
            <a:ext cx="7934034" cy="669283"/>
          </a:xfrm>
          <a:prstGeom prst="round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altLang="ja-JP" sz="2000" i="1" dirty="0" smtClean="0"/>
              <a:t>“goal” </a:t>
            </a:r>
            <a:r>
              <a:rPr lang="en-US" altLang="ja-JP" sz="2000" i="1" dirty="0"/>
              <a:t>is marked </a:t>
            </a:r>
            <a:r>
              <a:rPr lang="en-US" altLang="ja-JP" sz="2000" b="1" i="1" dirty="0">
                <a:solidFill>
                  <a:srgbClr val="0000FF"/>
                </a:solidFill>
              </a:rPr>
              <a:t>blue</a:t>
            </a:r>
            <a:r>
              <a:rPr lang="en-US" altLang="ja-JP" sz="2000" i="1" dirty="0"/>
              <a:t>, </a:t>
            </a:r>
            <a:r>
              <a:rPr lang="en-US" altLang="ja-JP" sz="2000" i="1" dirty="0" smtClean="0"/>
              <a:t>“breakthrough” </a:t>
            </a:r>
            <a:r>
              <a:rPr lang="en-US" altLang="ja-JP" sz="2000" b="1" i="1" dirty="0">
                <a:solidFill>
                  <a:srgbClr val="008000"/>
                </a:solidFill>
              </a:rPr>
              <a:t>green</a:t>
            </a:r>
            <a:r>
              <a:rPr lang="en-US" altLang="ja-JP" sz="2000" i="1" dirty="0"/>
              <a:t> and </a:t>
            </a:r>
            <a:r>
              <a:rPr lang="en-US" altLang="ja-JP" sz="2000" i="1" dirty="0" smtClean="0"/>
              <a:t>“threshold” </a:t>
            </a:r>
            <a:r>
              <a:rPr lang="en-US" altLang="ja-JP" sz="2000" b="1" i="1" dirty="0">
                <a:solidFill>
                  <a:srgbClr val="FF6600"/>
                </a:solidFill>
              </a:rPr>
              <a:t>orange</a:t>
            </a:r>
            <a:endParaRPr kumimoji="1" lang="ja-JP" altLang="en-US" sz="2000" b="1" dirty="0">
              <a:solidFill>
                <a:srgbClr val="FF6600"/>
              </a:solidFill>
            </a:endParaRPr>
          </a:p>
        </p:txBody>
      </p:sp>
      <p:sp>
        <p:nvSpPr>
          <p:cNvPr id="8" name="Rounded Rectangular Callout 2"/>
          <p:cNvSpPr/>
          <p:nvPr/>
        </p:nvSpPr>
        <p:spPr>
          <a:xfrm>
            <a:off x="1911083" y="60114"/>
            <a:ext cx="1114098" cy="529330"/>
          </a:xfrm>
          <a:prstGeom prst="wedgeRoundRectCallout">
            <a:avLst>
              <a:gd name="adj1" fmla="val -36831"/>
              <a:gd name="adj2" fmla="val 212779"/>
              <a:gd name="adj3" fmla="val 16667"/>
            </a:avLst>
          </a:prstGeom>
          <a:solidFill>
            <a:srgbClr val="F8FEBE"/>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rgbClr val="C00000"/>
                </a:solidFill>
              </a:rPr>
              <a:t>Application Area</a:t>
            </a:r>
            <a:endParaRPr lang="en-US" sz="1400" b="1" dirty="0">
              <a:solidFill>
                <a:srgbClr val="C00000"/>
              </a:solidFill>
            </a:endParaRPr>
          </a:p>
        </p:txBody>
      </p:sp>
      <p:sp>
        <p:nvSpPr>
          <p:cNvPr id="9" name="Rounded Rectangular Callout 8"/>
          <p:cNvSpPr/>
          <p:nvPr/>
        </p:nvSpPr>
        <p:spPr>
          <a:xfrm>
            <a:off x="3251113" y="75884"/>
            <a:ext cx="1114098" cy="529330"/>
          </a:xfrm>
          <a:prstGeom prst="wedgeRoundRectCallout">
            <a:avLst>
              <a:gd name="adj1" fmla="val -69876"/>
              <a:gd name="adj2" fmla="val 216985"/>
              <a:gd name="adj3" fmla="val 16667"/>
            </a:avLst>
          </a:prstGeom>
          <a:solidFill>
            <a:srgbClr val="F8FEBE"/>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tx2"/>
                </a:solidFill>
              </a:rPr>
              <a:t>Uncertainty</a:t>
            </a:r>
            <a:endParaRPr lang="en-US" sz="1400" b="1" dirty="0">
              <a:solidFill>
                <a:schemeClr val="tx2"/>
              </a:solidFill>
            </a:endParaRPr>
          </a:p>
        </p:txBody>
      </p:sp>
      <p:sp>
        <p:nvSpPr>
          <p:cNvPr id="10" name="角丸四角形吹き出し 9"/>
          <p:cNvSpPr/>
          <p:nvPr/>
        </p:nvSpPr>
        <p:spPr>
          <a:xfrm>
            <a:off x="1585265" y="2453424"/>
            <a:ext cx="6737889" cy="1273352"/>
          </a:xfrm>
          <a:prstGeom prst="wedgeRoundRectCallout">
            <a:avLst>
              <a:gd name="adj1" fmla="val -42478"/>
              <a:gd name="adj2" fmla="val -77447"/>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b="1" dirty="0">
                <a:solidFill>
                  <a:schemeClr val="tx1"/>
                </a:solidFill>
              </a:rPr>
              <a:t>The Atmospheric Observation Panel for Climate (AOPC) was established by the GCOS Steering Committee in recognition of the need for specific scientific and technical input concerning atmospheric observations for climate.</a:t>
            </a:r>
            <a:endParaRPr kumimoji="1" lang="ja-JP" altLang="en-US" b="1" dirty="0">
              <a:solidFill>
                <a:schemeClr val="tx1"/>
              </a:solidFill>
            </a:endParaRPr>
          </a:p>
        </p:txBody>
      </p:sp>
      <p:sp>
        <p:nvSpPr>
          <p:cNvPr id="12" name="Rounded Rectangular Callout 7"/>
          <p:cNvSpPr/>
          <p:nvPr/>
        </p:nvSpPr>
        <p:spPr>
          <a:xfrm>
            <a:off x="6856297" y="53290"/>
            <a:ext cx="1136283" cy="529330"/>
          </a:xfrm>
          <a:prstGeom prst="wedgeRoundRectCallout">
            <a:avLst>
              <a:gd name="adj1" fmla="val -58264"/>
              <a:gd name="adj2" fmla="val 216515"/>
              <a:gd name="adj3" fmla="val 16667"/>
            </a:avLst>
          </a:prstGeom>
          <a:solidFill>
            <a:srgbClr val="F8FEBE"/>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2"/>
                </a:solidFill>
              </a:rPr>
              <a:t>Coverage</a:t>
            </a:r>
            <a:endParaRPr lang="en-US" dirty="0">
              <a:solidFill>
                <a:schemeClr val="tx2"/>
              </a:solidFill>
            </a:endParaRPr>
          </a:p>
        </p:txBody>
      </p:sp>
    </p:spTree>
    <p:extLst>
      <p:ext uri="{BB962C8B-B14F-4D97-AF65-F5344CB8AC3E}">
        <p14:creationId xmlns:p14="http://schemas.microsoft.com/office/powerpoint/2010/main" val="2197121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p:tgtEl>
                                          <p:spTgt spid="12"/>
                                        </p:tgtEl>
                                        <p:attrNameLst>
                                          <p:attrName>ppt_y</p:attrName>
                                        </p:attrNameLst>
                                      </p:cBhvr>
                                      <p:tavLst>
                                        <p:tav tm="0">
                                          <p:val>
                                            <p:strVal val="#ppt_y+#ppt_h*1.125000"/>
                                          </p:val>
                                        </p:tav>
                                        <p:tav tm="100000">
                                          <p:val>
                                            <p:strVal val="#ppt_y"/>
                                          </p:val>
                                        </p:tav>
                                      </p:tavLst>
                                    </p:anim>
                                    <p:animEffect transition="in" filter="wipe(up)">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p:tgtEl>
                                          <p:spTgt spid="8"/>
                                        </p:tgtEl>
                                        <p:attrNameLst>
                                          <p:attrName>ppt_y</p:attrName>
                                        </p:attrNameLst>
                                      </p:cBhvr>
                                      <p:tavLst>
                                        <p:tav tm="0">
                                          <p:val>
                                            <p:strVal val="#ppt_y+#ppt_h*1.125000"/>
                                          </p:val>
                                        </p:tav>
                                        <p:tav tm="100000">
                                          <p:val>
                                            <p:strVal val="#ppt_y"/>
                                          </p:val>
                                        </p:tav>
                                      </p:tavLst>
                                    </p:anim>
                                    <p:animEffect transition="in" filter="wipe(up)">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p:tgtEl>
                                          <p:spTgt spid="10"/>
                                        </p:tgtEl>
                                        <p:attrNameLst>
                                          <p:attrName>ppt_y</p:attrName>
                                        </p:attrNameLst>
                                      </p:cBhvr>
                                      <p:tavLst>
                                        <p:tav tm="0">
                                          <p:val>
                                            <p:strVal val="#ppt_y+#ppt_h*1.125000"/>
                                          </p:val>
                                        </p:tav>
                                        <p:tav tm="100000">
                                          <p:val>
                                            <p:strVal val="#ppt_y"/>
                                          </p:val>
                                        </p:tav>
                                      </p:tavLst>
                                    </p:anim>
                                    <p:animEffect transition="in" filter="wipe(up)">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p:tgtEl>
                                          <p:spTgt spid="6"/>
                                        </p:tgtEl>
                                        <p:attrNameLst>
                                          <p:attrName>ppt_y</p:attrName>
                                        </p:attrNameLst>
                                      </p:cBhvr>
                                      <p:tavLst>
                                        <p:tav tm="0">
                                          <p:val>
                                            <p:strVal val="#ppt_y+#ppt_h*1.125000"/>
                                          </p:val>
                                        </p:tav>
                                        <p:tav tm="100000">
                                          <p:val>
                                            <p:strVal val="#ppt_y"/>
                                          </p:val>
                                        </p:tav>
                                      </p:tavLst>
                                    </p:anim>
                                    <p:animEffect transition="in" filter="wipe(up)">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2" grpId="0" animBg="1"/>
    </p:bldLst>
  </p:timing>
</p:sld>
</file>

<file path=ppt/theme/theme1.xml><?xml version="1.0" encoding="utf-8"?>
<a:theme xmlns:a="http://schemas.openxmlformats.org/drawingml/2006/main" name="WMO_WHITE_Powerpoint_en_f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WMO_WHITE_Powerpoint_en_fr</Template>
  <TotalTime>883</TotalTime>
  <Words>3903</Words>
  <Application>Microsoft Macintosh PowerPoint</Application>
  <PresentationFormat>画面に合わせる (4:3)</PresentationFormat>
  <Paragraphs>566</Paragraphs>
  <Slides>54</Slides>
  <Notes>26</Notes>
  <HiddenSlides>0</HiddenSlides>
  <MMClips>0</MMClips>
  <ScaleCrop>false</ScaleCrop>
  <HeadingPairs>
    <vt:vector size="4" baseType="variant">
      <vt:variant>
        <vt:lpstr>テーマ</vt:lpstr>
      </vt:variant>
      <vt:variant>
        <vt:i4>1</vt:i4>
      </vt:variant>
      <vt:variant>
        <vt:lpstr>スライド タイトル</vt:lpstr>
      </vt:variant>
      <vt:variant>
        <vt:i4>54</vt:i4>
      </vt:variant>
    </vt:vector>
  </HeadingPairs>
  <TitlesOfParts>
    <vt:vector size="55" baseType="lpstr">
      <vt:lpstr>WMO_WHITE_Powerpoint_en_fr</vt:lpstr>
      <vt:lpstr>WMO Oscar/Space Database Update 14th International Winds Workshop (IWW14) 23-27 April 2018, Jeju, Republic of Korea</vt:lpstr>
      <vt:lpstr>Contents</vt:lpstr>
      <vt:lpstr>What is WMO OSCAR?</vt:lpstr>
      <vt:lpstr>Statistics on OSCAR/Space Audience</vt:lpstr>
      <vt:lpstr>Statistics on OSCAR/Space Audience</vt:lpstr>
      <vt:lpstr>WMO Observing System Capability Analysis and Review tool (OSCAR) </vt:lpstr>
      <vt:lpstr>PowerPoint プレゼンテーション</vt:lpstr>
      <vt:lpstr>PowerPoint プレゼンテーション</vt:lpstr>
      <vt:lpstr>PowerPoint プレゼンテーション</vt:lpstr>
      <vt:lpstr>PowerPoint プレゼンテーション</vt:lpstr>
      <vt:lpstr>OSCAR/Space Database System</vt:lpstr>
      <vt:lpstr>(Part 1) Looking-up information</vt:lpstr>
      <vt:lpstr>PowerPoint プレゼンテーション</vt:lpstr>
      <vt:lpstr>Satellite Programmes </vt:lpstr>
      <vt:lpstr>Satellite Programmes: ISRO, active programmes  </vt:lpstr>
      <vt:lpstr>Satellite: INSAT-3DR</vt:lpstr>
      <vt:lpstr>Looking-up Payload status (example: Metop-A)</vt:lpstr>
      <vt:lpstr>Payload status, Calibration events Example: Metop-A</vt:lpstr>
      <vt:lpstr>Payload status, Calibration events Example: Metop-A</vt:lpstr>
      <vt:lpstr>for Frequency management</vt:lpstr>
      <vt:lpstr>PowerPoint プレゼンテーション</vt:lpstr>
      <vt:lpstr>Information for frequency management</vt:lpstr>
      <vt:lpstr>PowerPoint プレゼンテーション</vt:lpstr>
      <vt:lpstr>Frequency information: Jason-3</vt:lpstr>
      <vt:lpstr>(Part 2) Assessments: Gap Analyses</vt:lpstr>
      <vt:lpstr>‘OSCAR/Space’ is a tool for ‘Gap Analysis’</vt:lpstr>
      <vt:lpstr>Instrument-variable mapping principle</vt:lpstr>
      <vt:lpstr>PowerPoint プレゼンテーション</vt:lpstr>
      <vt:lpstr>PowerPoint プレゼンテーション</vt:lpstr>
      <vt:lpstr>Instrument: ASCAT</vt:lpstr>
      <vt:lpstr>PowerPoint プレゼンテーション</vt:lpstr>
      <vt:lpstr>PowerPoint プレゼンテーション</vt:lpstr>
      <vt:lpstr>Gap analysis </vt:lpstr>
      <vt:lpstr>PowerPoint プレゼンテーション</vt:lpstr>
      <vt:lpstr>PowerPoint プレゼンテーション</vt:lpstr>
      <vt:lpstr>OSCAR/Space Maintenance Scheme</vt:lpstr>
      <vt:lpstr>Maintenance and Support: Outlook </vt:lpstr>
      <vt:lpstr>Maintenance and Support Scheme for OSCAR/Space</vt:lpstr>
      <vt:lpstr>IWWG’s Contributions to OSCAR/Space</vt:lpstr>
      <vt:lpstr>Questions/Advices from IWWG for “AMVs (Horizontal) Capabilities” in OSCAR/Space Gap Analyses by Variable (0/2) http://www.wmo-sat.info/oscar/gapanalyses?view=179</vt:lpstr>
      <vt:lpstr>Questions/Advices from IWWG for “AMVs (Horizontal) Capabilities” in OSCAR/Space Gap Analyses by Variable (1/2) http://www.wmo-sat.info/oscar/gapanalyses?view=179</vt:lpstr>
      <vt:lpstr>PowerPoint プレゼンテーション</vt:lpstr>
      <vt:lpstr>Requests from IWWG for “AMVs (Horizontal) Capabilities” in OSCAR/Space Gap Analyses by Variable (2/2) http://www.wmo-sat.info/oscar/gapanalyses?view=179</vt:lpstr>
      <vt:lpstr>Questions/Advices from IWWG for “AMVs (Horizontal) Capabilities” in OSCAR/Space Multi-purpose VIS/IR from GEO http://www.wmo-sat.info/oscar/observingmissions/view/2</vt:lpstr>
      <vt:lpstr>Questions/Advices from IWWG for “AMVs (Horizontal) Capabilities” in OSCAR/Space Multi-purpose VIS/IR from LEO http://www.wmo-sat.info/oscar/observingmissions/view/1</vt:lpstr>
      <vt:lpstr>Requests from IWWG for “AMVs (Horizontal) Capabilities” in OSCAR/Space IR temperature/humidity sounding from LEO https://www.wmo-sat.info/oscar/observingmissions/view/3</vt:lpstr>
      <vt:lpstr>Questions/Advices from IWWG for “AMVs (Horizontal) Capabilities” in OSCAR/Space Observation Requirement Variable: Wind (horizontal) http://www.wmo-sat.info/oscar/variables/view/179 </vt:lpstr>
      <vt:lpstr>Questions/Advices from IWWG for “AMVs (Horizontal) Capabilities” in OSCAR/Space Instruments Section</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World Meteorological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 Bojinski</dc:creator>
  <cp:lastModifiedBy>name:</cp:lastModifiedBy>
  <cp:revision>73</cp:revision>
  <dcterms:created xsi:type="dcterms:W3CDTF">2016-05-31T13:42:48Z</dcterms:created>
  <dcterms:modified xsi:type="dcterms:W3CDTF">2018-04-23T04:38:09Z</dcterms:modified>
</cp:coreProperties>
</file>