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5"/>
  </p:notesMasterIdLst>
  <p:sldIdLst>
    <p:sldId id="1944" r:id="rId2"/>
    <p:sldId id="258" r:id="rId3"/>
    <p:sldId id="259" r:id="rId4"/>
    <p:sldId id="538" r:id="rId5"/>
    <p:sldId id="1946" r:id="rId6"/>
    <p:sldId id="550" r:id="rId7"/>
    <p:sldId id="551" r:id="rId8"/>
    <p:sldId id="1948" r:id="rId9"/>
    <p:sldId id="1945" r:id="rId10"/>
    <p:sldId id="703" r:id="rId11"/>
    <p:sldId id="1947" r:id="rId12"/>
    <p:sldId id="1949" r:id="rId13"/>
    <p:sldId id="1968" r:id="rId14"/>
    <p:sldId id="1952" r:id="rId15"/>
    <p:sldId id="1953" r:id="rId16"/>
    <p:sldId id="1954" r:id="rId17"/>
    <p:sldId id="1955" r:id="rId18"/>
    <p:sldId id="1956" r:id="rId19"/>
    <p:sldId id="1950" r:id="rId20"/>
    <p:sldId id="1957" r:id="rId21"/>
    <p:sldId id="1958" r:id="rId22"/>
    <p:sldId id="1967" r:id="rId23"/>
    <p:sldId id="1960" r:id="rId24"/>
    <p:sldId id="1963" r:id="rId25"/>
    <p:sldId id="492" r:id="rId26"/>
    <p:sldId id="1962" r:id="rId27"/>
    <p:sldId id="390" r:id="rId28"/>
    <p:sldId id="1951" r:id="rId29"/>
    <p:sldId id="351" r:id="rId30"/>
    <p:sldId id="336" r:id="rId31"/>
    <p:sldId id="1965" r:id="rId32"/>
    <p:sldId id="1966" r:id="rId33"/>
    <p:sldId id="1964" r:id="rId3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02" autoAdjust="0"/>
  </p:normalViewPr>
  <p:slideViewPr>
    <p:cSldViewPr snapToGrid="0">
      <p:cViewPr varScale="1">
        <p:scale>
          <a:sx n="59" d="100"/>
          <a:sy n="59" d="100"/>
        </p:scale>
        <p:origin x="11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_system\Users\ZhangXiaoHu\Desktop\&#20122;&#22823;&#20250;\statistics_201308_ir_q80.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_system\Users\ZhangXiaoHu\Desktop\&#20122;&#22823;&#20250;\statistics_201308_ir_q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OBS-AN</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v>operational</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old!$C$1:$C$31</c:f>
              <c:numCache>
                <c:formatCode>General</c:formatCode>
                <c:ptCount val="31"/>
                <c:pt idx="0">
                  <c:v>-2.5720000000000001</c:v>
                </c:pt>
                <c:pt idx="1">
                  <c:v>-2.831</c:v>
                </c:pt>
                <c:pt idx="2">
                  <c:v>-2.976</c:v>
                </c:pt>
                <c:pt idx="3">
                  <c:v>-2.8940000000000001</c:v>
                </c:pt>
                <c:pt idx="4">
                  <c:v>-2.992</c:v>
                </c:pt>
                <c:pt idx="5">
                  <c:v>-2.9620000000000002</c:v>
                </c:pt>
                <c:pt idx="6">
                  <c:v>-2.95</c:v>
                </c:pt>
                <c:pt idx="7">
                  <c:v>-2.859</c:v>
                </c:pt>
                <c:pt idx="8">
                  <c:v>-2.1709999999999998</c:v>
                </c:pt>
                <c:pt idx="9">
                  <c:v>-2.3780000000000001</c:v>
                </c:pt>
                <c:pt idx="10">
                  <c:v>-2.6469999999999998</c:v>
                </c:pt>
                <c:pt idx="11">
                  <c:v>-2.7109999999999999</c:v>
                </c:pt>
                <c:pt idx="12">
                  <c:v>-2.7440000000000002</c:v>
                </c:pt>
                <c:pt idx="13">
                  <c:v>-2.5230000000000001</c:v>
                </c:pt>
                <c:pt idx="14">
                  <c:v>-2.68</c:v>
                </c:pt>
                <c:pt idx="15">
                  <c:v>-2.4830000000000001</c:v>
                </c:pt>
                <c:pt idx="16">
                  <c:v>-2.2559999999999998</c:v>
                </c:pt>
                <c:pt idx="17">
                  <c:v>-2.4329999999999998</c:v>
                </c:pt>
                <c:pt idx="18">
                  <c:v>-2.14</c:v>
                </c:pt>
                <c:pt idx="19">
                  <c:v>-2.544</c:v>
                </c:pt>
                <c:pt idx="20">
                  <c:v>-2.6469999999999998</c:v>
                </c:pt>
                <c:pt idx="21">
                  <c:v>-2.7669999999999999</c:v>
                </c:pt>
                <c:pt idx="22">
                  <c:v>-2.5579999999999998</c:v>
                </c:pt>
                <c:pt idx="23">
                  <c:v>-2.7989999999999999</c:v>
                </c:pt>
                <c:pt idx="24">
                  <c:v>-2.839</c:v>
                </c:pt>
                <c:pt idx="25">
                  <c:v>-3.0670000000000002</c:v>
                </c:pt>
                <c:pt idx="26">
                  <c:v>-3.004</c:v>
                </c:pt>
                <c:pt idx="27">
                  <c:v>-2.7509999999999999</c:v>
                </c:pt>
                <c:pt idx="28">
                  <c:v>-2.4609999999999999</c:v>
                </c:pt>
                <c:pt idx="29">
                  <c:v>-2.3570000000000002</c:v>
                </c:pt>
                <c:pt idx="30">
                  <c:v>-2.69</c:v>
                </c:pt>
              </c:numCache>
            </c:numRef>
          </c:val>
          <c:smooth val="0"/>
          <c:extLst>
            <c:ext xmlns:c16="http://schemas.microsoft.com/office/drawing/2014/chart" uri="{C3380CC4-5D6E-409C-BE32-E72D297353CC}">
              <c16:uniqueId val="{00000000-9196-45A2-B5B0-1022349C420D}"/>
            </c:ext>
          </c:extLst>
        </c:ser>
        <c:ser>
          <c:idx val="1"/>
          <c:order val="1"/>
          <c:tx>
            <c:v>re-process</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new!$C$1:$C$31</c:f>
              <c:numCache>
                <c:formatCode>General</c:formatCode>
                <c:ptCount val="31"/>
                <c:pt idx="0">
                  <c:v>-1.4790000000000001</c:v>
                </c:pt>
                <c:pt idx="1">
                  <c:v>-1.825</c:v>
                </c:pt>
                <c:pt idx="2">
                  <c:v>-1.8939999999999999</c:v>
                </c:pt>
                <c:pt idx="3">
                  <c:v>-1.7450000000000001</c:v>
                </c:pt>
                <c:pt idx="4">
                  <c:v>-1.7729999999999999</c:v>
                </c:pt>
                <c:pt idx="5">
                  <c:v>-1.907</c:v>
                </c:pt>
                <c:pt idx="6">
                  <c:v>-1.7729999999999999</c:v>
                </c:pt>
                <c:pt idx="7">
                  <c:v>-1.649</c:v>
                </c:pt>
                <c:pt idx="8">
                  <c:v>-1.5720000000000001</c:v>
                </c:pt>
                <c:pt idx="9">
                  <c:v>-1.3640000000000001</c:v>
                </c:pt>
                <c:pt idx="10">
                  <c:v>-1.4450000000000001</c:v>
                </c:pt>
                <c:pt idx="11">
                  <c:v>-1.4790000000000001</c:v>
                </c:pt>
                <c:pt idx="12">
                  <c:v>-1.5269999999999999</c:v>
                </c:pt>
                <c:pt idx="13">
                  <c:v>-1.52</c:v>
                </c:pt>
                <c:pt idx="14">
                  <c:v>-1.55</c:v>
                </c:pt>
                <c:pt idx="15">
                  <c:v>-1.5069999999999999</c:v>
                </c:pt>
                <c:pt idx="16">
                  <c:v>-1.31</c:v>
                </c:pt>
                <c:pt idx="17">
                  <c:v>-1.1619999999999999</c:v>
                </c:pt>
                <c:pt idx="18">
                  <c:v>-1.1120000000000001</c:v>
                </c:pt>
                <c:pt idx="19">
                  <c:v>-1.4179999999999999</c:v>
                </c:pt>
                <c:pt idx="20">
                  <c:v>-1.4370000000000001</c:v>
                </c:pt>
                <c:pt idx="21">
                  <c:v>-1.621</c:v>
                </c:pt>
                <c:pt idx="22">
                  <c:v>-1.6339999999999999</c:v>
                </c:pt>
                <c:pt idx="23">
                  <c:v>-1.6319999999999999</c:v>
                </c:pt>
                <c:pt idx="24">
                  <c:v>-1.508</c:v>
                </c:pt>
                <c:pt idx="25">
                  <c:v>-1.617</c:v>
                </c:pt>
                <c:pt idx="26">
                  <c:v>-1.6859999999999999</c:v>
                </c:pt>
                <c:pt idx="27">
                  <c:v>-1.621</c:v>
                </c:pt>
                <c:pt idx="28">
                  <c:v>-1.39</c:v>
                </c:pt>
                <c:pt idx="29">
                  <c:v>-1.2729999999999999</c:v>
                </c:pt>
                <c:pt idx="30">
                  <c:v>-1.3069999999999999</c:v>
                </c:pt>
              </c:numCache>
            </c:numRef>
          </c:val>
          <c:smooth val="0"/>
          <c:extLst>
            <c:ext xmlns:c16="http://schemas.microsoft.com/office/drawing/2014/chart" uri="{C3380CC4-5D6E-409C-BE32-E72D297353CC}">
              <c16:uniqueId val="{00000001-9196-45A2-B5B0-1022349C420D}"/>
            </c:ext>
          </c:extLst>
        </c:ser>
        <c:dLbls>
          <c:showLegendKey val="0"/>
          <c:showVal val="0"/>
          <c:showCatName val="0"/>
          <c:showSerName val="0"/>
          <c:showPercent val="0"/>
          <c:showBubbleSize val="0"/>
        </c:dLbls>
        <c:marker val="1"/>
        <c:smooth val="0"/>
        <c:axId val="1143555888"/>
        <c:axId val="1143548272"/>
      </c:lineChart>
      <c:catAx>
        <c:axId val="1143555888"/>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43548272"/>
        <c:crossesAt val="-3.5"/>
        <c:auto val="1"/>
        <c:lblAlgn val="ctr"/>
        <c:lblOffset val="100"/>
        <c:noMultiLvlLbl val="0"/>
      </c:catAx>
      <c:valAx>
        <c:axId val="1143548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4355588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std(OBS-AN)</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v>operational</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old!$D$1:$D$31</c:f>
              <c:numCache>
                <c:formatCode>General</c:formatCode>
                <c:ptCount val="31"/>
                <c:pt idx="0">
                  <c:v>5.4130000000000003</c:v>
                </c:pt>
                <c:pt idx="1">
                  <c:v>5.3579999999999997</c:v>
                </c:pt>
                <c:pt idx="2">
                  <c:v>5.3140000000000001</c:v>
                </c:pt>
                <c:pt idx="3">
                  <c:v>5.0469999999999997</c:v>
                </c:pt>
                <c:pt idx="4">
                  <c:v>5.1680000000000001</c:v>
                </c:pt>
                <c:pt idx="5">
                  <c:v>5.0750000000000002</c:v>
                </c:pt>
                <c:pt idx="6">
                  <c:v>5.2930000000000001</c:v>
                </c:pt>
                <c:pt idx="7">
                  <c:v>5.2480000000000002</c:v>
                </c:pt>
                <c:pt idx="8">
                  <c:v>5.1840000000000002</c:v>
                </c:pt>
                <c:pt idx="9">
                  <c:v>5.1580000000000004</c:v>
                </c:pt>
                <c:pt idx="10">
                  <c:v>5.2949999999999999</c:v>
                </c:pt>
                <c:pt idx="11">
                  <c:v>5.1379999999999999</c:v>
                </c:pt>
                <c:pt idx="12">
                  <c:v>5.2469999999999999</c:v>
                </c:pt>
                <c:pt idx="13">
                  <c:v>5.2060000000000004</c:v>
                </c:pt>
                <c:pt idx="14">
                  <c:v>5.0830000000000002</c:v>
                </c:pt>
                <c:pt idx="15">
                  <c:v>5.0970000000000004</c:v>
                </c:pt>
                <c:pt idx="16">
                  <c:v>5.22</c:v>
                </c:pt>
                <c:pt idx="17">
                  <c:v>5.22</c:v>
                </c:pt>
                <c:pt idx="18">
                  <c:v>5.4249999999999998</c:v>
                </c:pt>
                <c:pt idx="19">
                  <c:v>5.2190000000000003</c:v>
                </c:pt>
                <c:pt idx="20">
                  <c:v>5.4930000000000003</c:v>
                </c:pt>
                <c:pt idx="21">
                  <c:v>5.4690000000000003</c:v>
                </c:pt>
                <c:pt idx="22">
                  <c:v>5.7789999999999999</c:v>
                </c:pt>
                <c:pt idx="23">
                  <c:v>5.4589999999999996</c:v>
                </c:pt>
                <c:pt idx="24">
                  <c:v>5.4450000000000003</c:v>
                </c:pt>
                <c:pt idx="25">
                  <c:v>5.548</c:v>
                </c:pt>
                <c:pt idx="26">
                  <c:v>5.5449999999999999</c:v>
                </c:pt>
                <c:pt idx="27">
                  <c:v>5.2910000000000004</c:v>
                </c:pt>
                <c:pt idx="28">
                  <c:v>4.9370000000000003</c:v>
                </c:pt>
                <c:pt idx="29">
                  <c:v>5.0810000000000004</c:v>
                </c:pt>
                <c:pt idx="30">
                  <c:v>5.0119999999999996</c:v>
                </c:pt>
              </c:numCache>
            </c:numRef>
          </c:val>
          <c:smooth val="0"/>
          <c:extLst>
            <c:ext xmlns:c16="http://schemas.microsoft.com/office/drawing/2014/chart" uri="{C3380CC4-5D6E-409C-BE32-E72D297353CC}">
              <c16:uniqueId val="{00000000-4FAB-404B-A5BE-E8393A545938}"/>
            </c:ext>
          </c:extLst>
        </c:ser>
        <c:ser>
          <c:idx val="1"/>
          <c:order val="1"/>
          <c:tx>
            <c:v>re-process</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new!$D$1:$D$31</c:f>
              <c:numCache>
                <c:formatCode>General</c:formatCode>
                <c:ptCount val="31"/>
                <c:pt idx="0">
                  <c:v>5.077</c:v>
                </c:pt>
                <c:pt idx="1">
                  <c:v>5.0940000000000003</c:v>
                </c:pt>
                <c:pt idx="2">
                  <c:v>5.0309999999999997</c:v>
                </c:pt>
                <c:pt idx="3">
                  <c:v>4.9640000000000004</c:v>
                </c:pt>
                <c:pt idx="4">
                  <c:v>4.8659999999999997</c:v>
                </c:pt>
                <c:pt idx="5">
                  <c:v>4.952</c:v>
                </c:pt>
                <c:pt idx="6">
                  <c:v>5.2190000000000003</c:v>
                </c:pt>
                <c:pt idx="7">
                  <c:v>5.0579999999999998</c:v>
                </c:pt>
                <c:pt idx="8">
                  <c:v>4.9539999999999997</c:v>
                </c:pt>
                <c:pt idx="9">
                  <c:v>4.9660000000000002</c:v>
                </c:pt>
                <c:pt idx="10">
                  <c:v>5.1269999999999998</c:v>
                </c:pt>
                <c:pt idx="11">
                  <c:v>4.9009999999999998</c:v>
                </c:pt>
                <c:pt idx="12">
                  <c:v>5.0339999999999998</c:v>
                </c:pt>
                <c:pt idx="13">
                  <c:v>4.9109999999999996</c:v>
                </c:pt>
                <c:pt idx="14">
                  <c:v>4.7439999999999998</c:v>
                </c:pt>
                <c:pt idx="15">
                  <c:v>4.992</c:v>
                </c:pt>
                <c:pt idx="16">
                  <c:v>5.1820000000000004</c:v>
                </c:pt>
                <c:pt idx="17">
                  <c:v>5.0540000000000003</c:v>
                </c:pt>
                <c:pt idx="18">
                  <c:v>4.9859999999999998</c:v>
                </c:pt>
                <c:pt idx="19">
                  <c:v>4.9269999999999996</c:v>
                </c:pt>
                <c:pt idx="20">
                  <c:v>5.2510000000000003</c:v>
                </c:pt>
                <c:pt idx="21">
                  <c:v>5.3170000000000002</c:v>
                </c:pt>
                <c:pt idx="22">
                  <c:v>5.3250000000000002</c:v>
                </c:pt>
                <c:pt idx="23">
                  <c:v>5.117</c:v>
                </c:pt>
                <c:pt idx="24">
                  <c:v>5.1369999999999996</c:v>
                </c:pt>
                <c:pt idx="25">
                  <c:v>5.2759999999999998</c:v>
                </c:pt>
                <c:pt idx="26">
                  <c:v>5.0030000000000001</c:v>
                </c:pt>
                <c:pt idx="27">
                  <c:v>4.9790000000000001</c:v>
                </c:pt>
                <c:pt idx="28">
                  <c:v>4.6239999999999997</c:v>
                </c:pt>
                <c:pt idx="29">
                  <c:v>4.7770000000000001</c:v>
                </c:pt>
                <c:pt idx="30">
                  <c:v>4.7149999999999999</c:v>
                </c:pt>
              </c:numCache>
            </c:numRef>
          </c:val>
          <c:smooth val="0"/>
          <c:extLst>
            <c:ext xmlns:c16="http://schemas.microsoft.com/office/drawing/2014/chart" uri="{C3380CC4-5D6E-409C-BE32-E72D297353CC}">
              <c16:uniqueId val="{00000001-4FAB-404B-A5BE-E8393A545938}"/>
            </c:ext>
          </c:extLst>
        </c:ser>
        <c:dLbls>
          <c:showLegendKey val="0"/>
          <c:showVal val="0"/>
          <c:showCatName val="0"/>
          <c:showSerName val="0"/>
          <c:showPercent val="0"/>
          <c:showBubbleSize val="0"/>
        </c:dLbls>
        <c:marker val="1"/>
        <c:smooth val="0"/>
        <c:axId val="1143555344"/>
        <c:axId val="1143556976"/>
      </c:lineChart>
      <c:catAx>
        <c:axId val="1143555344"/>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43556976"/>
        <c:crosses val="autoZero"/>
        <c:auto val="1"/>
        <c:lblAlgn val="ctr"/>
        <c:lblOffset val="100"/>
        <c:noMultiLvlLbl val="0"/>
      </c:catAx>
      <c:valAx>
        <c:axId val="1143556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4355534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D2312-D56C-4C08-9EB1-368143BD4A4C}" type="datetimeFigureOut">
              <a:rPr lang="zh-CN" altLang="en-US" smtClean="0"/>
              <a:t>2018/4/23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3A18C-8FD3-47D7-A112-99FBDC0124F1}" type="slidenum">
              <a:rPr lang="zh-CN" altLang="en-US" smtClean="0"/>
              <a:t>‹#›</a:t>
            </a:fld>
            <a:endParaRPr lang="zh-CN" altLang="en-US"/>
          </a:p>
        </p:txBody>
      </p:sp>
    </p:spTree>
    <p:extLst>
      <p:ext uri="{BB962C8B-B14F-4D97-AF65-F5344CB8AC3E}">
        <p14:creationId xmlns:p14="http://schemas.microsoft.com/office/powerpoint/2010/main" val="263941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a:xfrm>
            <a:off x="985838" y="733425"/>
            <a:ext cx="4886325" cy="3665538"/>
          </a:xfrm>
          <a:ln/>
        </p:spPr>
      </p:sp>
      <p:sp>
        <p:nvSpPr>
          <p:cNvPr id="61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anose="020B0604020202020204" pitchFamily="34" charset="0"/>
            </a:endParaRPr>
          </a:p>
        </p:txBody>
      </p:sp>
      <p:sp>
        <p:nvSpPr>
          <p:cNvPr id="61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宋体" panose="02010600030101010101" pitchFamily="2" charset="-122"/>
              </a:defRPr>
            </a:lvl1pPr>
            <a:lvl2pPr marL="742950" indent="-285750">
              <a:spcBef>
                <a:spcPct val="30000"/>
              </a:spcBef>
              <a:defRPr sz="1200">
                <a:solidFill>
                  <a:schemeClr val="tx1"/>
                </a:solidFill>
                <a:latin typeface="Times New Roman" panose="02020603050405020304" pitchFamily="18" charset="0"/>
                <a:ea typeface="宋体" panose="02010600030101010101" pitchFamily="2" charset="-122"/>
              </a:defRPr>
            </a:lvl2pPr>
            <a:lvl3pPr marL="1143000" indent="-228600">
              <a:spcBef>
                <a:spcPct val="30000"/>
              </a:spcBef>
              <a:defRPr sz="1200">
                <a:solidFill>
                  <a:schemeClr val="tx1"/>
                </a:solidFill>
                <a:latin typeface="Times New Roman" panose="02020603050405020304" pitchFamily="18" charset="0"/>
                <a:ea typeface="宋体" panose="02010600030101010101" pitchFamily="2" charset="-122"/>
              </a:defRPr>
            </a:lvl3pPr>
            <a:lvl4pPr marL="1600200" indent="-228600">
              <a:spcBef>
                <a:spcPct val="30000"/>
              </a:spcBef>
              <a:defRPr sz="1200">
                <a:solidFill>
                  <a:schemeClr val="tx1"/>
                </a:solidFill>
                <a:latin typeface="Times New Roman" panose="02020603050405020304" pitchFamily="18" charset="0"/>
                <a:ea typeface="宋体" panose="02010600030101010101" pitchFamily="2" charset="-122"/>
              </a:defRPr>
            </a:lvl4pPr>
            <a:lvl5pPr marL="2057400" indent="-228600">
              <a:spcBef>
                <a:spcPct val="30000"/>
              </a:spcBef>
              <a:defRPr sz="1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宋体" panose="02010600030101010101" pitchFamily="2" charset="-122"/>
              </a:defRPr>
            </a:lvl9pPr>
          </a:lstStyle>
          <a:p>
            <a:pPr>
              <a:spcBef>
                <a:spcPct val="0"/>
              </a:spcBef>
            </a:pPr>
            <a:fld id="{0E6144B7-7CE1-4D52-9A12-631C8E459D94}" type="slidenum">
              <a:rPr lang="en-US" altLang="zh-CN" smtClean="0">
                <a:latin typeface="Arial" panose="020B0604020202020204" pitchFamily="34" charset="0"/>
              </a:rPr>
              <a:pPr>
                <a:spcBef>
                  <a:spcPct val="0"/>
                </a:spcBef>
              </a:pPr>
              <a:t>1</a:t>
            </a:fld>
            <a:endParaRPr lang="en-US" altLang="zh-CN">
              <a:latin typeface="Arial" panose="020B0604020202020204" pitchFamily="34" charset="0"/>
            </a:endParaRPr>
          </a:p>
        </p:txBody>
      </p:sp>
    </p:spTree>
    <p:extLst>
      <p:ext uri="{BB962C8B-B14F-4D97-AF65-F5344CB8AC3E}">
        <p14:creationId xmlns:p14="http://schemas.microsoft.com/office/powerpoint/2010/main" val="384893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F3A18C-8FD3-47D7-A112-99FBDC0124F1}" type="slidenum">
              <a:rPr lang="zh-CN" altLang="en-US" smtClean="0"/>
              <a:t>2</a:t>
            </a:fld>
            <a:endParaRPr lang="zh-CN" altLang="en-US"/>
          </a:p>
        </p:txBody>
      </p:sp>
    </p:spTree>
    <p:extLst>
      <p:ext uri="{BB962C8B-B14F-4D97-AF65-F5344CB8AC3E}">
        <p14:creationId xmlns:p14="http://schemas.microsoft.com/office/powerpoint/2010/main" val="45118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a:t>FY-4A</a:t>
            </a:r>
            <a:r>
              <a:rPr lang="en-US" altLang="zh-CN" sz="1200" dirty="0"/>
              <a:t> is </a:t>
            </a:r>
            <a:r>
              <a:rPr lang="zh-CN" altLang="zh-CN" sz="1200" dirty="0"/>
              <a:t>the first satellite of new generation meteorological geo-satellite</a:t>
            </a:r>
            <a:r>
              <a:rPr lang="en-US" altLang="zh-CN" sz="1200" dirty="0"/>
              <a:t>, and expected to support various weather-related services, including weather forecasting, disaster prevention and reduction, and monitoring and warning of space weather. </a:t>
            </a:r>
            <a:endParaRPr lang="zh-CN" altLang="en-US" sz="1200" dirty="0"/>
          </a:p>
          <a:p>
            <a:endParaRPr lang="zh-CN" altLang="en-US" dirty="0"/>
          </a:p>
        </p:txBody>
      </p:sp>
      <p:sp>
        <p:nvSpPr>
          <p:cNvPr id="4" name="灯片编号占位符 3"/>
          <p:cNvSpPr>
            <a:spLocks noGrp="1"/>
          </p:cNvSpPr>
          <p:nvPr>
            <p:ph type="sldNum" sz="quarter" idx="10"/>
          </p:nvPr>
        </p:nvSpPr>
        <p:spPr/>
        <p:txBody>
          <a:bodyPr/>
          <a:lstStyle/>
          <a:p>
            <a:fld id="{85F3A18C-8FD3-47D7-A112-99FBDC0124F1}" type="slidenum">
              <a:rPr lang="zh-CN" altLang="en-US" smtClean="0"/>
              <a:t>6</a:t>
            </a:fld>
            <a:endParaRPr lang="zh-CN" altLang="en-US"/>
          </a:p>
        </p:txBody>
      </p:sp>
    </p:spTree>
    <p:extLst>
      <p:ext uri="{BB962C8B-B14F-4D97-AF65-F5344CB8AC3E}">
        <p14:creationId xmlns:p14="http://schemas.microsoft.com/office/powerpoint/2010/main" val="394500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FY4A is three-axis stabilization satellite. FY2 is spin stabilization satellite.</a:t>
            </a:r>
          </a:p>
          <a:p>
            <a:r>
              <a:rPr lang="en-US" altLang="zh-CN" dirty="0"/>
              <a:t>FY4A has longer design life and higher observation efficiency.</a:t>
            </a:r>
          </a:p>
          <a:p>
            <a:r>
              <a:rPr lang="en-US" altLang="zh-CN" dirty="0"/>
              <a:t>FY4A has more instruments and more channels in imager.</a:t>
            </a:r>
          </a:p>
          <a:p>
            <a:endParaRPr lang="zh-CN" altLang="en-US" dirty="0"/>
          </a:p>
        </p:txBody>
      </p:sp>
      <p:sp>
        <p:nvSpPr>
          <p:cNvPr id="4" name="灯片编号占位符 3"/>
          <p:cNvSpPr>
            <a:spLocks noGrp="1"/>
          </p:cNvSpPr>
          <p:nvPr>
            <p:ph type="sldNum" sz="quarter" idx="10"/>
          </p:nvPr>
        </p:nvSpPr>
        <p:spPr/>
        <p:txBody>
          <a:bodyPr/>
          <a:lstStyle/>
          <a:p>
            <a:fld id="{85F3A18C-8FD3-47D7-A112-99FBDC0124F1}" type="slidenum">
              <a:rPr lang="zh-CN" altLang="en-US" smtClean="0"/>
              <a:t>7</a:t>
            </a:fld>
            <a:endParaRPr lang="zh-CN" altLang="en-US"/>
          </a:p>
        </p:txBody>
      </p:sp>
    </p:spTree>
    <p:extLst>
      <p:ext uri="{BB962C8B-B14F-4D97-AF65-F5344CB8AC3E}">
        <p14:creationId xmlns:p14="http://schemas.microsoft.com/office/powerpoint/2010/main" val="4616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t>FY-4A</a:t>
            </a:r>
            <a:r>
              <a:rPr lang="zh-CN" altLang="en-US" sz="1200" dirty="0"/>
              <a:t> </a:t>
            </a:r>
            <a:r>
              <a:rPr lang="en-US" altLang="zh-CN" sz="1200" dirty="0"/>
              <a:t>AMV System is a subsystem of PGS, is controlled and monitored under MCS. FY-4A</a:t>
            </a:r>
            <a:r>
              <a:rPr lang="zh-CN" altLang="en-US" sz="1200" dirty="0"/>
              <a:t> </a:t>
            </a:r>
            <a:r>
              <a:rPr lang="en-US" altLang="zh-CN" sz="1200" dirty="0"/>
              <a:t>AMV System is getting L1 data and  auxiliary data from previous systems and generating AMV. AMV products are archiving and providing data service in DSS.</a:t>
            </a:r>
          </a:p>
          <a:p>
            <a:endParaRPr lang="zh-CN" altLang="en-US" dirty="0"/>
          </a:p>
        </p:txBody>
      </p:sp>
      <p:sp>
        <p:nvSpPr>
          <p:cNvPr id="4" name="灯片编号占位符 3"/>
          <p:cNvSpPr>
            <a:spLocks noGrp="1"/>
          </p:cNvSpPr>
          <p:nvPr>
            <p:ph type="sldNum" sz="quarter" idx="10"/>
          </p:nvPr>
        </p:nvSpPr>
        <p:spPr/>
        <p:txBody>
          <a:bodyPr/>
          <a:lstStyle/>
          <a:p>
            <a:fld id="{85F3A18C-8FD3-47D7-A112-99FBDC0124F1}" type="slidenum">
              <a:rPr lang="zh-CN" altLang="en-US" smtClean="0"/>
              <a:t>13</a:t>
            </a:fld>
            <a:endParaRPr lang="zh-CN" altLang="en-US"/>
          </a:p>
        </p:txBody>
      </p:sp>
    </p:spTree>
    <p:extLst>
      <p:ext uri="{BB962C8B-B14F-4D97-AF65-F5344CB8AC3E}">
        <p14:creationId xmlns:p14="http://schemas.microsoft.com/office/powerpoint/2010/main" val="390963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solidFill>
                  <a:srgbClr val="FFFF00"/>
                </a:solidFill>
              </a:rPr>
              <a:t>The cloud platform architecture of FY-4 consists of 4 layers: the infrastructure layer, the resource scheduling layer</a:t>
            </a:r>
            <a:r>
              <a:rPr lang="en-US" altLang="zh-CN" dirty="0">
                <a:solidFill>
                  <a:schemeClr val="bg1"/>
                </a:solidFill>
              </a:rPr>
              <a:t>, t</a:t>
            </a:r>
            <a:r>
              <a:rPr lang="en-US" altLang="zh-CN" b="1" dirty="0">
                <a:solidFill>
                  <a:srgbClr val="FFFF00"/>
                </a:solidFill>
              </a:rPr>
              <a:t>he job scheduling bus layer</a:t>
            </a:r>
            <a:r>
              <a:rPr lang="en-US" altLang="zh-CN" dirty="0">
                <a:solidFill>
                  <a:schemeClr val="bg1"/>
                </a:solidFill>
              </a:rPr>
              <a:t> and t</a:t>
            </a:r>
            <a:r>
              <a:rPr lang="en-US" altLang="zh-CN" b="1" dirty="0">
                <a:solidFill>
                  <a:srgbClr val="FFFF00"/>
                </a:solidFill>
              </a:rPr>
              <a:t>he application layer</a:t>
            </a:r>
            <a:r>
              <a:rPr lang="en-US" altLang="zh-CN" dirty="0">
                <a:solidFill>
                  <a:schemeClr val="bg1"/>
                </a:solidFill>
              </a:rPr>
              <a:t>. </a:t>
            </a:r>
          </a:p>
        </p:txBody>
      </p:sp>
      <p:sp>
        <p:nvSpPr>
          <p:cNvPr id="4" name="灯片编号占位符 3"/>
          <p:cNvSpPr>
            <a:spLocks noGrp="1"/>
          </p:cNvSpPr>
          <p:nvPr>
            <p:ph type="sldNum" sz="quarter" idx="10"/>
          </p:nvPr>
        </p:nvSpPr>
        <p:spPr/>
        <p:txBody>
          <a:bodyPr/>
          <a:lstStyle/>
          <a:p>
            <a:fld id="{85F3A18C-8FD3-47D7-A112-99FBDC0124F1}" type="slidenum">
              <a:rPr lang="zh-CN" altLang="en-US" smtClean="0"/>
              <a:t>14</a:t>
            </a:fld>
            <a:endParaRPr lang="zh-CN" altLang="en-US"/>
          </a:p>
        </p:txBody>
      </p:sp>
    </p:spTree>
    <p:extLst>
      <p:ext uri="{BB962C8B-B14F-4D97-AF65-F5344CB8AC3E}">
        <p14:creationId xmlns:p14="http://schemas.microsoft.com/office/powerpoint/2010/main" val="1121993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For data service, there exists several ways for users to get FENGYUN data from. Users in FENGYUN satellites direct broadcast service area with appropriate receiving equipment can directly receive real time L1 data transmission of </a:t>
            </a:r>
            <a:r>
              <a:rPr lang="en-US" altLang="zh-CN" sz="1200" kern="1200" dirty="0" err="1">
                <a:solidFill>
                  <a:schemeClr val="tx1"/>
                </a:solidFill>
                <a:effectLst/>
                <a:latin typeface="+mn-lt"/>
                <a:ea typeface="+mn-ea"/>
                <a:cs typeface="+mn-cs"/>
              </a:rPr>
              <a:t>fy</a:t>
            </a:r>
            <a:r>
              <a:rPr lang="en-US" altLang="zh-CN" sz="1200" kern="1200" dirty="0">
                <a:solidFill>
                  <a:schemeClr val="tx1"/>
                </a:solidFill>
                <a:effectLst/>
                <a:latin typeface="+mn-lt"/>
                <a:ea typeface="+mn-ea"/>
                <a:cs typeface="+mn-cs"/>
              </a:rPr>
              <a:t> satellite. The </a:t>
            </a:r>
            <a:r>
              <a:rPr lang="en-US" altLang="zh-CN" sz="1200" kern="1200" dirty="0" err="1">
                <a:solidFill>
                  <a:schemeClr val="tx1"/>
                </a:solidFill>
                <a:effectLst/>
                <a:latin typeface="+mn-lt"/>
                <a:ea typeface="+mn-ea"/>
                <a:cs typeface="+mn-cs"/>
              </a:rPr>
              <a:t>CMACast</a:t>
            </a:r>
            <a:r>
              <a:rPr lang="en-US" altLang="zh-CN" sz="1200" kern="1200" dirty="0">
                <a:solidFill>
                  <a:schemeClr val="tx1"/>
                </a:solidFill>
                <a:effectLst/>
                <a:latin typeface="+mn-lt"/>
                <a:ea typeface="+mn-ea"/>
                <a:cs typeface="+mn-cs"/>
              </a:rPr>
              <a:t> users can receive L2 or L3 product with DVB-S equipment in near real time. The full NSMC dataset, both real time and historical data will be available on NSMC satellite data service website in English version (http://satellite.nsmc.org.cn). Users can search and download data after registration.  </a:t>
            </a:r>
            <a:endParaRPr lang="zh-CN" altLang="en-US" dirty="0"/>
          </a:p>
        </p:txBody>
      </p:sp>
      <p:sp>
        <p:nvSpPr>
          <p:cNvPr id="4" name="灯片编号占位符 3"/>
          <p:cNvSpPr>
            <a:spLocks noGrp="1"/>
          </p:cNvSpPr>
          <p:nvPr>
            <p:ph type="sldNum" sz="quarter" idx="10"/>
          </p:nvPr>
        </p:nvSpPr>
        <p:spPr/>
        <p:txBody>
          <a:bodyPr/>
          <a:lstStyle/>
          <a:p>
            <a:fld id="{BB37834C-1318-44B0-BEBD-19FAEA50E7EA}" type="slidenum">
              <a:rPr lang="zh-CN" altLang="en-US" smtClean="0"/>
              <a:t>25</a:t>
            </a:fld>
            <a:endParaRPr lang="zh-CN" altLang="en-US"/>
          </a:p>
        </p:txBody>
      </p:sp>
    </p:spTree>
    <p:extLst>
      <p:ext uri="{BB962C8B-B14F-4D97-AF65-F5344CB8AC3E}">
        <p14:creationId xmlns:p14="http://schemas.microsoft.com/office/powerpoint/2010/main" val="224801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23E790C-268B-4196-8AED-56652E5731F5}" type="slidenum">
              <a:rPr lang="zh-CN" altLang="en-US" smtClean="0"/>
              <a:t>29</a:t>
            </a:fld>
            <a:endParaRPr lang="zh-CN" altLang="en-US"/>
          </a:p>
        </p:txBody>
      </p:sp>
    </p:spTree>
    <p:extLst>
      <p:ext uri="{BB962C8B-B14F-4D97-AF65-F5344CB8AC3E}">
        <p14:creationId xmlns:p14="http://schemas.microsoft.com/office/powerpoint/2010/main" val="211783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EA4A928-7945-4AEC-B663-081A97E712B2}" type="slidenum">
              <a:rPr lang="zh-CN" altLang="en-US" smtClean="0"/>
              <a:pPr fontAlgn="base">
                <a:spcBef>
                  <a:spcPct val="0"/>
                </a:spcBef>
                <a:spcAft>
                  <a:spcPct val="0"/>
                </a:spcAft>
              </a:pPr>
              <a:t>30</a:t>
            </a:fld>
            <a:endParaRPr lang="zh-CN" altLang="en-US"/>
          </a:p>
        </p:txBody>
      </p:sp>
    </p:spTree>
    <p:extLst>
      <p:ext uri="{BB962C8B-B14F-4D97-AF65-F5344CB8AC3E}">
        <p14:creationId xmlns:p14="http://schemas.microsoft.com/office/powerpoint/2010/main" val="3787345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7B23BE-5B1E-42E4-BCF9-8E7A1D283874}"/>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AB67DA1F-45A8-43EE-8C13-ADF0C4B511A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E1A67B8-5731-4D29-BCEA-7D5A56D0123E}"/>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dirty="0"/>
          </a:p>
        </p:txBody>
      </p:sp>
      <p:sp>
        <p:nvSpPr>
          <p:cNvPr id="5" name="页脚占位符 4">
            <a:extLst>
              <a:ext uri="{FF2B5EF4-FFF2-40B4-BE49-F238E27FC236}">
                <a16:creationId xmlns:a16="http://schemas.microsoft.com/office/drawing/2014/main" id="{6DF576BD-AB15-433B-A218-FD3A327458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432FC5-1FDE-4EEB-A264-9EC384D39F2C}"/>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pic>
        <p:nvPicPr>
          <p:cNvPr id="7" name="Picture 5" descr="E:\文档\局徽01.gif">
            <a:extLst>
              <a:ext uri="{FF2B5EF4-FFF2-40B4-BE49-F238E27FC236}">
                <a16:creationId xmlns:a16="http://schemas.microsoft.com/office/drawing/2014/main" id="{28149A8C-A194-413B-B7BC-6CA6C43C017B}"/>
              </a:ext>
            </a:extLst>
          </p:cNvPr>
          <p:cNvPicPr>
            <a:picLocks noChangeAspect="1" noChangeArrowheads="1"/>
          </p:cNvPicPr>
          <p:nvPr userDrawn="1"/>
        </p:nvPicPr>
        <p:blipFill>
          <a:blip r:embed="rId2" cstate="print"/>
          <a:srcRect/>
          <a:stretch>
            <a:fillRect/>
          </a:stretch>
        </p:blipFill>
        <p:spPr bwMode="auto">
          <a:xfrm>
            <a:off x="8492095" y="0"/>
            <a:ext cx="651905" cy="648000"/>
          </a:xfrm>
          <a:prstGeom prst="rect">
            <a:avLst/>
          </a:prstGeom>
          <a:noFill/>
          <a:ln w="9525">
            <a:noFill/>
            <a:miter lim="800000"/>
            <a:headEnd/>
            <a:tailEnd/>
          </a:ln>
        </p:spPr>
      </p:pic>
      <p:pic>
        <p:nvPicPr>
          <p:cNvPr id="8" name="Picture 9" descr="F:\logo\国家卫星气象中心标-3.png">
            <a:extLst>
              <a:ext uri="{FF2B5EF4-FFF2-40B4-BE49-F238E27FC236}">
                <a16:creationId xmlns:a16="http://schemas.microsoft.com/office/drawing/2014/main" id="{01ED4620-5475-49E3-82F4-32DCE2E1570D}"/>
              </a:ext>
            </a:extLst>
          </p:cNvPr>
          <p:cNvPicPr>
            <a:picLocks noChangeAspect="1" noChangeArrowheads="1"/>
          </p:cNvPicPr>
          <p:nvPr userDrawn="1"/>
        </p:nvPicPr>
        <p:blipFill rotWithShape="1">
          <a:blip r:embed="rId3" cstate="print"/>
          <a:srcRect t="-1" b="8084"/>
          <a:stretch/>
        </p:blipFill>
        <p:spPr bwMode="auto">
          <a:xfrm>
            <a:off x="7984499" y="0"/>
            <a:ext cx="507596" cy="648000"/>
          </a:xfrm>
          <a:prstGeom prst="rect">
            <a:avLst/>
          </a:prstGeom>
          <a:noFill/>
          <a:ln w="9525">
            <a:noFill/>
            <a:miter lim="800000"/>
            <a:headEnd/>
            <a:tailEnd/>
          </a:ln>
        </p:spPr>
      </p:pic>
    </p:spTree>
    <p:extLst>
      <p:ext uri="{BB962C8B-B14F-4D97-AF65-F5344CB8AC3E}">
        <p14:creationId xmlns:p14="http://schemas.microsoft.com/office/powerpoint/2010/main" val="329424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86BC2C-6571-4EEB-B4AB-FCF1F723B5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7B0D7DC-A32F-48E0-8525-DB9EF14ADC3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B14BF6-A7C2-4299-877F-4EBCDACE52AE}"/>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5" name="页脚占位符 4">
            <a:extLst>
              <a:ext uri="{FF2B5EF4-FFF2-40B4-BE49-F238E27FC236}">
                <a16:creationId xmlns:a16="http://schemas.microsoft.com/office/drawing/2014/main" id="{F29DFA4C-2B8F-495D-8B6F-D5371FAC01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716683-CF3F-40F5-9BD4-1A65DD8872F5}"/>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spTree>
    <p:extLst>
      <p:ext uri="{BB962C8B-B14F-4D97-AF65-F5344CB8AC3E}">
        <p14:creationId xmlns:p14="http://schemas.microsoft.com/office/powerpoint/2010/main" val="265352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B5E8B7E-F4AB-486D-ACC3-61D0BA8E3FAB}"/>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B9BB34-FCA5-4670-BEE7-DC0AC7A639E2}"/>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D9521A-1B65-4B98-9694-C7B7F57BC2E8}"/>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5" name="页脚占位符 4">
            <a:extLst>
              <a:ext uri="{FF2B5EF4-FFF2-40B4-BE49-F238E27FC236}">
                <a16:creationId xmlns:a16="http://schemas.microsoft.com/office/drawing/2014/main" id="{0BD3DD41-3858-4AF6-9802-3753E81A57E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98E9467-3E86-4C6D-B1A6-9440A9549BAF}"/>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spTree>
    <p:extLst>
      <p:ext uri="{BB962C8B-B14F-4D97-AF65-F5344CB8AC3E}">
        <p14:creationId xmlns:p14="http://schemas.microsoft.com/office/powerpoint/2010/main" val="3964178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155448"/>
            <a:ext cx="8229600" cy="1252728"/>
          </a:xfrm>
        </p:spPr>
        <p:txBody>
          <a:bodyPr/>
          <a:lstStyle/>
          <a:p>
            <a:r>
              <a:rPr kumimoji="0" lang="zh-CN" altLang="en-US"/>
              <a:t>单击此处编辑母版标题样式</a:t>
            </a:r>
            <a:endParaRPr kumimoji="0" lang="en-US"/>
          </a:p>
        </p:txBody>
      </p:sp>
      <p:sp>
        <p:nvSpPr>
          <p:cNvPr id="5" name="页脚占位符 4"/>
          <p:cNvSpPr>
            <a:spLocks noGrp="1"/>
          </p:cNvSpPr>
          <p:nvPr>
            <p:ph type="ftr" sz="quarter" idx="11"/>
          </p:nvPr>
        </p:nvSpPr>
        <p:spPr/>
        <p:txBody>
          <a:bodyPr/>
          <a:lstStyle/>
          <a:p>
            <a:endParaRPr kumimoji="0" lang="en-US"/>
          </a:p>
        </p:txBody>
      </p:sp>
      <p:sp>
        <p:nvSpPr>
          <p:cNvPr id="6" name="灯片编号占位符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extLst>
      <p:ext uri="{BB962C8B-B14F-4D97-AF65-F5344CB8AC3E}">
        <p14:creationId xmlns:p14="http://schemas.microsoft.com/office/powerpoint/2010/main" val="81335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C8F20-8DBA-4610-A5C6-40E07EB207C8}"/>
              </a:ext>
            </a:extLst>
          </p:cNvPr>
          <p:cNvSpPr>
            <a:spLocks noGrp="1"/>
          </p:cNvSpPr>
          <p:nvPr>
            <p:ph type="title"/>
          </p:nvPr>
        </p:nvSpPr>
        <p:spPr/>
        <p:txBody>
          <a:bodyPr/>
          <a:lstStyle>
            <a:lvl1pPr algn="ctr">
              <a:defRPr>
                <a:latin typeface="+mn-lt"/>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B8566C8-57A2-4716-A5F9-7BCF23BAAD27}"/>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7938B04-DDB1-4048-A5D9-217D3D74FC98}"/>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5" name="页脚占位符 4">
            <a:extLst>
              <a:ext uri="{FF2B5EF4-FFF2-40B4-BE49-F238E27FC236}">
                <a16:creationId xmlns:a16="http://schemas.microsoft.com/office/drawing/2014/main" id="{8A56A236-99CC-413D-A727-63A57680ED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377A2-F771-4D64-85FF-F5000C7BF31C}"/>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spTree>
    <p:extLst>
      <p:ext uri="{BB962C8B-B14F-4D97-AF65-F5344CB8AC3E}">
        <p14:creationId xmlns:p14="http://schemas.microsoft.com/office/powerpoint/2010/main" val="415491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2B1185-15ED-4DAB-8D9E-62D1DBA3DE83}"/>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B13E5E9F-BF24-46EB-B61D-33A7605D0F7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D0E7C1D-96BC-4B9F-9C01-AD31FCD16E41}"/>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5" name="页脚占位符 4">
            <a:extLst>
              <a:ext uri="{FF2B5EF4-FFF2-40B4-BE49-F238E27FC236}">
                <a16:creationId xmlns:a16="http://schemas.microsoft.com/office/drawing/2014/main" id="{20DAADF0-A883-498D-A235-7E4D5ACBF8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6CF517-E06B-4791-AC62-2D29AEDBD080}"/>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pic>
        <p:nvPicPr>
          <p:cNvPr id="7" name="Picture 5" descr="E:\文档\局徽01.gif">
            <a:extLst>
              <a:ext uri="{FF2B5EF4-FFF2-40B4-BE49-F238E27FC236}">
                <a16:creationId xmlns:a16="http://schemas.microsoft.com/office/drawing/2014/main" id="{36A83BF9-874D-4E98-B477-A4CA0A356938}"/>
              </a:ext>
            </a:extLst>
          </p:cNvPr>
          <p:cNvPicPr>
            <a:picLocks noChangeAspect="1" noChangeArrowheads="1"/>
          </p:cNvPicPr>
          <p:nvPr userDrawn="1"/>
        </p:nvPicPr>
        <p:blipFill>
          <a:blip r:embed="rId2" cstate="print"/>
          <a:srcRect/>
          <a:stretch>
            <a:fillRect/>
          </a:stretch>
        </p:blipFill>
        <p:spPr bwMode="auto">
          <a:xfrm>
            <a:off x="8492095" y="0"/>
            <a:ext cx="651905" cy="648000"/>
          </a:xfrm>
          <a:prstGeom prst="rect">
            <a:avLst/>
          </a:prstGeom>
          <a:noFill/>
          <a:ln w="9525">
            <a:noFill/>
            <a:miter lim="800000"/>
            <a:headEnd/>
            <a:tailEnd/>
          </a:ln>
        </p:spPr>
      </p:pic>
      <p:pic>
        <p:nvPicPr>
          <p:cNvPr id="8" name="Picture 9" descr="F:\logo\国家卫星气象中心标-3.png">
            <a:extLst>
              <a:ext uri="{FF2B5EF4-FFF2-40B4-BE49-F238E27FC236}">
                <a16:creationId xmlns:a16="http://schemas.microsoft.com/office/drawing/2014/main" id="{FBCD7374-EAD2-4997-8DE5-4C8B106F3C89}"/>
              </a:ext>
            </a:extLst>
          </p:cNvPr>
          <p:cNvPicPr>
            <a:picLocks noChangeAspect="1" noChangeArrowheads="1"/>
          </p:cNvPicPr>
          <p:nvPr userDrawn="1"/>
        </p:nvPicPr>
        <p:blipFill rotWithShape="1">
          <a:blip r:embed="rId3" cstate="print"/>
          <a:srcRect t="-1" b="8084"/>
          <a:stretch/>
        </p:blipFill>
        <p:spPr bwMode="auto">
          <a:xfrm>
            <a:off x="7984499" y="0"/>
            <a:ext cx="507596" cy="648000"/>
          </a:xfrm>
          <a:prstGeom prst="rect">
            <a:avLst/>
          </a:prstGeom>
          <a:noFill/>
          <a:ln w="9525">
            <a:noFill/>
            <a:miter lim="800000"/>
            <a:headEnd/>
            <a:tailEnd/>
          </a:ln>
        </p:spPr>
      </p:pic>
    </p:spTree>
    <p:extLst>
      <p:ext uri="{BB962C8B-B14F-4D97-AF65-F5344CB8AC3E}">
        <p14:creationId xmlns:p14="http://schemas.microsoft.com/office/powerpoint/2010/main" val="135187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4D81A-3373-4189-9CDA-A96910DD7D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A5F3B33-A973-47DE-B709-8B5F4F71F72D}"/>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3E27CA-7770-4B31-ACC7-35FE459AC908}"/>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30AF6F1-322D-476B-8823-C71DAAE00BCD}"/>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6" name="页脚占位符 5">
            <a:extLst>
              <a:ext uri="{FF2B5EF4-FFF2-40B4-BE49-F238E27FC236}">
                <a16:creationId xmlns:a16="http://schemas.microsoft.com/office/drawing/2014/main" id="{BE5F469D-6BA8-4563-A09B-A2635807F0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A578CD-22ED-4C46-BEB7-2A828211694A}"/>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spTree>
    <p:extLst>
      <p:ext uri="{BB962C8B-B14F-4D97-AF65-F5344CB8AC3E}">
        <p14:creationId xmlns:p14="http://schemas.microsoft.com/office/powerpoint/2010/main" val="68787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A99A4C-F70A-445D-B18A-44367246888C}"/>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21AC42B-E17B-4CFB-910E-6EF918DEE8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5898D5C5-00E7-41BF-8097-753958D834B9}"/>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98CABA4-6DD2-4FBF-9C13-AAE6FF09C5A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B7A1ACAE-5ED7-4086-B692-244AEAC7B91F}"/>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CA04664-7DAF-4910-86BF-47E732E8B77F}"/>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8" name="页脚占位符 7">
            <a:extLst>
              <a:ext uri="{FF2B5EF4-FFF2-40B4-BE49-F238E27FC236}">
                <a16:creationId xmlns:a16="http://schemas.microsoft.com/office/drawing/2014/main" id="{D22D043E-58E0-4586-AFF7-BA41FDCE707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A032240-61DF-4AF9-B4C0-2345A041BF97}"/>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spTree>
    <p:extLst>
      <p:ext uri="{BB962C8B-B14F-4D97-AF65-F5344CB8AC3E}">
        <p14:creationId xmlns:p14="http://schemas.microsoft.com/office/powerpoint/2010/main" val="3396383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0156C-27BC-4E82-845D-9F973DDC145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06CECEB-B1CE-49EF-B734-0BC09015D68B}"/>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4" name="页脚占位符 3">
            <a:extLst>
              <a:ext uri="{FF2B5EF4-FFF2-40B4-BE49-F238E27FC236}">
                <a16:creationId xmlns:a16="http://schemas.microsoft.com/office/drawing/2014/main" id="{81E5E1D5-2C94-424C-A3B4-4C81471492F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8DDEC2-C3E9-4D48-9387-96E3D3CF04B4}"/>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spTree>
    <p:extLst>
      <p:ext uri="{BB962C8B-B14F-4D97-AF65-F5344CB8AC3E}">
        <p14:creationId xmlns:p14="http://schemas.microsoft.com/office/powerpoint/2010/main" val="626507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A0179F-7451-4CDF-A674-C431FFBA290C}"/>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3" name="页脚占位符 2">
            <a:extLst>
              <a:ext uri="{FF2B5EF4-FFF2-40B4-BE49-F238E27FC236}">
                <a16:creationId xmlns:a16="http://schemas.microsoft.com/office/drawing/2014/main" id="{A0E3F773-BE5D-4815-AB93-26C29640F53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60DA27-E4A6-4442-8A9B-8EF06BDD3D67}"/>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pic>
        <p:nvPicPr>
          <p:cNvPr id="5" name="Picture 5" descr="E:\文档\局徽01.gif">
            <a:extLst>
              <a:ext uri="{FF2B5EF4-FFF2-40B4-BE49-F238E27FC236}">
                <a16:creationId xmlns:a16="http://schemas.microsoft.com/office/drawing/2014/main" id="{F0D55E61-1C14-44DE-A3A2-37AB7EA235FB}"/>
              </a:ext>
            </a:extLst>
          </p:cNvPr>
          <p:cNvPicPr>
            <a:picLocks noChangeAspect="1" noChangeArrowheads="1"/>
          </p:cNvPicPr>
          <p:nvPr userDrawn="1"/>
        </p:nvPicPr>
        <p:blipFill>
          <a:blip r:embed="rId2" cstate="print"/>
          <a:srcRect/>
          <a:stretch>
            <a:fillRect/>
          </a:stretch>
        </p:blipFill>
        <p:spPr bwMode="auto">
          <a:xfrm>
            <a:off x="8492095" y="0"/>
            <a:ext cx="651905" cy="648000"/>
          </a:xfrm>
          <a:prstGeom prst="rect">
            <a:avLst/>
          </a:prstGeom>
          <a:noFill/>
          <a:ln w="9525">
            <a:noFill/>
            <a:miter lim="800000"/>
            <a:headEnd/>
            <a:tailEnd/>
          </a:ln>
        </p:spPr>
      </p:pic>
      <p:pic>
        <p:nvPicPr>
          <p:cNvPr id="6" name="Picture 9" descr="F:\logo\国家卫星气象中心标-3.png">
            <a:extLst>
              <a:ext uri="{FF2B5EF4-FFF2-40B4-BE49-F238E27FC236}">
                <a16:creationId xmlns:a16="http://schemas.microsoft.com/office/drawing/2014/main" id="{AE72AE56-EC05-4492-AC3E-C672CDCDAA04}"/>
              </a:ext>
            </a:extLst>
          </p:cNvPr>
          <p:cNvPicPr>
            <a:picLocks noChangeAspect="1" noChangeArrowheads="1"/>
          </p:cNvPicPr>
          <p:nvPr userDrawn="1"/>
        </p:nvPicPr>
        <p:blipFill rotWithShape="1">
          <a:blip r:embed="rId3" cstate="print"/>
          <a:srcRect t="-1" b="8084"/>
          <a:stretch/>
        </p:blipFill>
        <p:spPr bwMode="auto">
          <a:xfrm>
            <a:off x="7984499" y="0"/>
            <a:ext cx="507596" cy="648000"/>
          </a:xfrm>
          <a:prstGeom prst="rect">
            <a:avLst/>
          </a:prstGeom>
          <a:noFill/>
          <a:ln w="9525">
            <a:noFill/>
            <a:miter lim="800000"/>
            <a:headEnd/>
            <a:tailEnd/>
          </a:ln>
        </p:spPr>
      </p:pic>
    </p:spTree>
    <p:extLst>
      <p:ext uri="{BB962C8B-B14F-4D97-AF65-F5344CB8AC3E}">
        <p14:creationId xmlns:p14="http://schemas.microsoft.com/office/powerpoint/2010/main" val="361494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659844-B983-4C8E-B658-1E5F5FCA7335}"/>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9B05AFDC-460D-4ACC-A206-631768FDEB0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B7DA389-9735-4510-A015-B8C125C0C1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F8B3EB65-3179-42E6-BCCA-8BD1849AF733}"/>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6" name="页脚占位符 5">
            <a:extLst>
              <a:ext uri="{FF2B5EF4-FFF2-40B4-BE49-F238E27FC236}">
                <a16:creationId xmlns:a16="http://schemas.microsoft.com/office/drawing/2014/main" id="{CD1E9837-BEFA-4498-AEFC-3F7E9F727B7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FAB704-C9DA-4E94-8623-A3AD279649D7}"/>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pic>
        <p:nvPicPr>
          <p:cNvPr id="8" name="Picture 5" descr="E:\文档\局徽01.gif">
            <a:extLst>
              <a:ext uri="{FF2B5EF4-FFF2-40B4-BE49-F238E27FC236}">
                <a16:creationId xmlns:a16="http://schemas.microsoft.com/office/drawing/2014/main" id="{8E95CEE9-A611-4376-870B-D4DED5D4A61E}"/>
              </a:ext>
            </a:extLst>
          </p:cNvPr>
          <p:cNvPicPr>
            <a:picLocks noChangeAspect="1" noChangeArrowheads="1"/>
          </p:cNvPicPr>
          <p:nvPr userDrawn="1"/>
        </p:nvPicPr>
        <p:blipFill>
          <a:blip r:embed="rId2" cstate="print"/>
          <a:srcRect/>
          <a:stretch>
            <a:fillRect/>
          </a:stretch>
        </p:blipFill>
        <p:spPr bwMode="auto">
          <a:xfrm>
            <a:off x="8492095" y="0"/>
            <a:ext cx="651905" cy="648000"/>
          </a:xfrm>
          <a:prstGeom prst="rect">
            <a:avLst/>
          </a:prstGeom>
          <a:noFill/>
          <a:ln w="9525">
            <a:noFill/>
            <a:miter lim="800000"/>
            <a:headEnd/>
            <a:tailEnd/>
          </a:ln>
        </p:spPr>
      </p:pic>
      <p:pic>
        <p:nvPicPr>
          <p:cNvPr id="9" name="Picture 9" descr="F:\logo\国家卫星气象中心标-3.png">
            <a:extLst>
              <a:ext uri="{FF2B5EF4-FFF2-40B4-BE49-F238E27FC236}">
                <a16:creationId xmlns:a16="http://schemas.microsoft.com/office/drawing/2014/main" id="{2B33BCCB-574D-4E29-A246-B07D8519FF0C}"/>
              </a:ext>
            </a:extLst>
          </p:cNvPr>
          <p:cNvPicPr>
            <a:picLocks noChangeAspect="1" noChangeArrowheads="1"/>
          </p:cNvPicPr>
          <p:nvPr userDrawn="1"/>
        </p:nvPicPr>
        <p:blipFill rotWithShape="1">
          <a:blip r:embed="rId3" cstate="print"/>
          <a:srcRect t="-1" b="8084"/>
          <a:stretch/>
        </p:blipFill>
        <p:spPr bwMode="auto">
          <a:xfrm>
            <a:off x="7984499" y="0"/>
            <a:ext cx="507596" cy="648000"/>
          </a:xfrm>
          <a:prstGeom prst="rect">
            <a:avLst/>
          </a:prstGeom>
          <a:noFill/>
          <a:ln w="9525">
            <a:noFill/>
            <a:miter lim="800000"/>
            <a:headEnd/>
            <a:tailEnd/>
          </a:ln>
        </p:spPr>
      </p:pic>
    </p:spTree>
    <p:extLst>
      <p:ext uri="{BB962C8B-B14F-4D97-AF65-F5344CB8AC3E}">
        <p14:creationId xmlns:p14="http://schemas.microsoft.com/office/powerpoint/2010/main" val="195424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3993F4-DD8B-4ACA-8FCB-0A253EB1D643}"/>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6273B6D9-40EF-4524-99FE-AAF5F43E5F1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5C7E68E-C53C-4F79-A4DC-6EF421045DA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EDFB8945-9B89-446A-B6E1-9CEB41D90574}"/>
              </a:ext>
            </a:extLst>
          </p:cNvPr>
          <p:cNvSpPr>
            <a:spLocks noGrp="1"/>
          </p:cNvSpPr>
          <p:nvPr>
            <p:ph type="dt" sz="half" idx="10"/>
          </p:nvPr>
        </p:nvSpPr>
        <p:spPr/>
        <p:txBody>
          <a:bodyPr/>
          <a:lstStyle/>
          <a:p>
            <a:fld id="{D9979345-6725-4432-9135-29AE2B73578F}" type="datetimeFigureOut">
              <a:rPr lang="zh-CN" altLang="en-US" smtClean="0"/>
              <a:t>2018/4/23</a:t>
            </a:fld>
            <a:endParaRPr lang="zh-CN" altLang="en-US"/>
          </a:p>
        </p:txBody>
      </p:sp>
      <p:sp>
        <p:nvSpPr>
          <p:cNvPr id="6" name="页脚占位符 5">
            <a:extLst>
              <a:ext uri="{FF2B5EF4-FFF2-40B4-BE49-F238E27FC236}">
                <a16:creationId xmlns:a16="http://schemas.microsoft.com/office/drawing/2014/main" id="{0001D4BF-5217-42E2-A40A-34D7CC133B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BCF271-FCB4-4E7A-8DAA-D75EF37C42C6}"/>
              </a:ext>
            </a:extLst>
          </p:cNvPr>
          <p:cNvSpPr>
            <a:spLocks noGrp="1"/>
          </p:cNvSpPr>
          <p:nvPr>
            <p:ph type="sldNum" sz="quarter" idx="12"/>
          </p:nvPr>
        </p:nvSpPr>
        <p:spPr/>
        <p:txBody>
          <a:bodyPr/>
          <a:lstStyle/>
          <a:p>
            <a:fld id="{7193F1BB-8ACF-4C55-8B13-0F7820B83D0A}" type="slidenum">
              <a:rPr lang="zh-CN" altLang="en-US" smtClean="0"/>
              <a:t>‹#›</a:t>
            </a:fld>
            <a:endParaRPr lang="zh-CN" altLang="en-US"/>
          </a:p>
        </p:txBody>
      </p:sp>
    </p:spTree>
    <p:extLst>
      <p:ext uri="{BB962C8B-B14F-4D97-AF65-F5344CB8AC3E}">
        <p14:creationId xmlns:p14="http://schemas.microsoft.com/office/powerpoint/2010/main" val="48261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FAD4570-DB33-4AE4-B7A3-E7182DE042D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1C4984E1-F0F9-4E35-BA2C-0D69652E9D3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2C81061-3900-418B-A322-DAF766729C0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979345-6725-4432-9135-29AE2B73578F}" type="datetimeFigureOut">
              <a:rPr lang="zh-CN" altLang="en-US" smtClean="0"/>
              <a:t>2018/4/23</a:t>
            </a:fld>
            <a:endParaRPr lang="zh-CN" altLang="en-US" dirty="0"/>
          </a:p>
        </p:txBody>
      </p:sp>
      <p:sp>
        <p:nvSpPr>
          <p:cNvPr id="5" name="页脚占位符 4">
            <a:extLst>
              <a:ext uri="{FF2B5EF4-FFF2-40B4-BE49-F238E27FC236}">
                <a16:creationId xmlns:a16="http://schemas.microsoft.com/office/drawing/2014/main" id="{56177542-2A0E-44A1-AB01-1680AA5D166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76F0C8AB-F4EA-4BF2-8803-D1900ED0DD8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93F1BB-8ACF-4C55-8B13-0F7820B83D0A}" type="slidenum">
              <a:rPr lang="zh-CN" altLang="en-US" smtClean="0"/>
              <a:t>‹#›</a:t>
            </a:fld>
            <a:endParaRPr lang="zh-CN" altLang="en-US" dirty="0"/>
          </a:p>
        </p:txBody>
      </p:sp>
      <p:pic>
        <p:nvPicPr>
          <p:cNvPr id="7" name="Picture 5" descr="E:\文档\局徽01.gif">
            <a:extLst>
              <a:ext uri="{FF2B5EF4-FFF2-40B4-BE49-F238E27FC236}">
                <a16:creationId xmlns:a16="http://schemas.microsoft.com/office/drawing/2014/main" id="{02EDF7F2-DE95-4A16-9067-A0AC360DFD10}"/>
              </a:ext>
            </a:extLst>
          </p:cNvPr>
          <p:cNvPicPr>
            <a:picLocks noChangeAspect="1" noChangeArrowheads="1"/>
          </p:cNvPicPr>
          <p:nvPr userDrawn="1"/>
        </p:nvPicPr>
        <p:blipFill>
          <a:blip r:embed="rId14" cstate="print"/>
          <a:srcRect/>
          <a:stretch>
            <a:fillRect/>
          </a:stretch>
        </p:blipFill>
        <p:spPr bwMode="auto">
          <a:xfrm>
            <a:off x="8492095" y="0"/>
            <a:ext cx="651905" cy="648000"/>
          </a:xfrm>
          <a:prstGeom prst="rect">
            <a:avLst/>
          </a:prstGeom>
          <a:noFill/>
          <a:ln w="9525">
            <a:noFill/>
            <a:miter lim="800000"/>
            <a:headEnd/>
            <a:tailEnd/>
          </a:ln>
        </p:spPr>
      </p:pic>
      <p:pic>
        <p:nvPicPr>
          <p:cNvPr id="8" name="Picture 9" descr="F:\logo\国家卫星气象中心标-3.png">
            <a:extLst>
              <a:ext uri="{FF2B5EF4-FFF2-40B4-BE49-F238E27FC236}">
                <a16:creationId xmlns:a16="http://schemas.microsoft.com/office/drawing/2014/main" id="{85561039-AD31-461F-81B8-17663A0FCA63}"/>
              </a:ext>
            </a:extLst>
          </p:cNvPr>
          <p:cNvPicPr>
            <a:picLocks noChangeAspect="1" noChangeArrowheads="1"/>
          </p:cNvPicPr>
          <p:nvPr userDrawn="1"/>
        </p:nvPicPr>
        <p:blipFill rotWithShape="1">
          <a:blip r:embed="rId15" cstate="print"/>
          <a:srcRect t="-1" b="8084"/>
          <a:stretch/>
        </p:blipFill>
        <p:spPr bwMode="auto">
          <a:xfrm>
            <a:off x="7984499" y="0"/>
            <a:ext cx="507596" cy="648000"/>
          </a:xfrm>
          <a:prstGeom prst="rect">
            <a:avLst/>
          </a:prstGeom>
          <a:noFill/>
          <a:ln w="9525">
            <a:noFill/>
            <a:miter lim="800000"/>
            <a:headEnd/>
            <a:tailEnd/>
          </a:ln>
        </p:spPr>
      </p:pic>
    </p:spTree>
    <p:extLst>
      <p:ext uri="{BB962C8B-B14F-4D97-AF65-F5344CB8AC3E}">
        <p14:creationId xmlns:p14="http://schemas.microsoft.com/office/powerpoint/2010/main" val="3412446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6858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gif"/><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0.wmf"/><Relationship Id="rId4" Type="http://schemas.openxmlformats.org/officeDocument/2006/relationships/oleObject" Target="../embeddings/oleObject2.bin"/><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ChangeArrowheads="1"/>
          </p:cNvSpPr>
          <p:nvPr/>
        </p:nvSpPr>
        <p:spPr bwMode="auto">
          <a:xfrm>
            <a:off x="0" y="4465916"/>
            <a:ext cx="9144000" cy="2392085"/>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69" tIns="45033" rIns="90069" bIns="45033" anchor="ctr"/>
          <a:lstStyle>
            <a:lvl1pPr>
              <a:spcBef>
                <a:spcPct val="20000"/>
              </a:spcBef>
              <a:buFont typeface="Arial" panose="020B0604020202020204" pitchFamily="34" charset="0"/>
              <a:buChar char="•"/>
              <a:defRPr sz="3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zh-CN" sz="3291">
              <a:latin typeface="Arial" panose="020B0604020202020204" pitchFamily="34" charset="0"/>
            </a:endParaRPr>
          </a:p>
        </p:txBody>
      </p:sp>
      <p:sp>
        <p:nvSpPr>
          <p:cNvPr id="6" name="Rectangle 3"/>
          <p:cNvSpPr txBox="1">
            <a:spLocks noChangeArrowheads="1"/>
          </p:cNvSpPr>
          <p:nvPr/>
        </p:nvSpPr>
        <p:spPr bwMode="auto">
          <a:xfrm>
            <a:off x="1353549" y="4822370"/>
            <a:ext cx="6436901" cy="1768929"/>
          </a:xfrm>
          <a:prstGeom prst="rect">
            <a:avLst/>
          </a:prstGeom>
          <a:noFill/>
          <a:ln w="9525">
            <a:noFill/>
            <a:miter lim="800000"/>
            <a:headEnd/>
            <a:tailEnd/>
          </a:ln>
        </p:spPr>
        <p:txBody>
          <a:bodyPr lIns="90069" tIns="45033" rIns="90069" bIns="45033"/>
          <a:lstStyle/>
          <a:p>
            <a:pPr marL="341193" indent="-341193" algn="ctr">
              <a:lnSpc>
                <a:spcPct val="150000"/>
              </a:lnSpc>
              <a:spcBef>
                <a:spcPct val="20000"/>
              </a:spcBef>
              <a:buClr>
                <a:schemeClr val="folHlink"/>
              </a:buClr>
              <a:defRPr/>
            </a:pPr>
            <a:r>
              <a:rPr lang="en-US" altLang="zh-CN" dirty="0">
                <a:solidFill>
                  <a:schemeClr val="bg1"/>
                </a:solidFill>
                <a:latin typeface="Arial" panose="020B0604020202020204" pitchFamily="34" charset="0"/>
                <a:cs typeface="Arial" panose="020B0604020202020204" pitchFamily="34" charset="0"/>
              </a:rPr>
              <a:t>Xiaohu Zhang, </a:t>
            </a:r>
            <a:r>
              <a:rPr lang="en-US" altLang="zh-CN" dirty="0" err="1">
                <a:solidFill>
                  <a:schemeClr val="bg1"/>
                </a:solidFill>
                <a:latin typeface="Arial" panose="020B0604020202020204" pitchFamily="34" charset="0"/>
                <a:cs typeface="Arial" panose="020B0604020202020204" pitchFamily="34" charset="0"/>
              </a:rPr>
              <a:t>Jianmin</a:t>
            </a:r>
            <a:r>
              <a:rPr lang="en-US" altLang="zh-CN" dirty="0">
                <a:solidFill>
                  <a:schemeClr val="bg1"/>
                </a:solidFill>
                <a:latin typeface="Arial" panose="020B0604020202020204" pitchFamily="34" charset="0"/>
                <a:cs typeface="Arial" panose="020B0604020202020204" pitchFamily="34" charset="0"/>
              </a:rPr>
              <a:t> Xu, Feng Lu, Peng Cui</a:t>
            </a:r>
          </a:p>
          <a:p>
            <a:pPr marL="341193" indent="-341193" algn="ctr">
              <a:lnSpc>
                <a:spcPct val="150000"/>
              </a:lnSpc>
              <a:spcBef>
                <a:spcPct val="20000"/>
              </a:spcBef>
              <a:buClr>
                <a:schemeClr val="folHlink"/>
              </a:buClr>
              <a:defRPr/>
            </a:pPr>
            <a:r>
              <a:rPr lang="en-US" altLang="zh-CN" sz="1400" dirty="0">
                <a:solidFill>
                  <a:schemeClr val="bg1"/>
                </a:solidFill>
                <a:latin typeface="Arial" panose="020B0604020202020204" pitchFamily="34" charset="0"/>
                <a:cs typeface="Arial" panose="020B0604020202020204" pitchFamily="34" charset="0"/>
              </a:rPr>
              <a:t>National Satellite Meteorological Center / China Meteorological </a:t>
            </a:r>
            <a:r>
              <a:rPr lang="en-US" altLang="zh-CN" sz="1400" dirty="0" err="1">
                <a:solidFill>
                  <a:schemeClr val="bg1"/>
                </a:solidFill>
                <a:latin typeface="Arial" panose="020B0604020202020204" pitchFamily="34" charset="0"/>
                <a:cs typeface="Arial" panose="020B0604020202020204" pitchFamily="34" charset="0"/>
              </a:rPr>
              <a:t>Administrationa</a:t>
            </a:r>
            <a:endParaRPr lang="en-US" altLang="zh-CN" sz="1400" dirty="0">
              <a:solidFill>
                <a:schemeClr val="bg1"/>
              </a:solidFill>
              <a:latin typeface="Arial" panose="020B0604020202020204" pitchFamily="34" charset="0"/>
              <a:cs typeface="Arial" panose="020B0604020202020204" pitchFamily="34" charset="0"/>
            </a:endParaRPr>
          </a:p>
          <a:p>
            <a:pPr marL="341193" indent="-341193" algn="ctr">
              <a:lnSpc>
                <a:spcPts val="1900"/>
              </a:lnSpc>
              <a:spcBef>
                <a:spcPct val="20000"/>
              </a:spcBef>
              <a:buClr>
                <a:schemeClr val="folHlink"/>
              </a:buClr>
              <a:defRPr/>
            </a:pPr>
            <a:endParaRPr lang="en-US" altLang="zh-CN" dirty="0">
              <a:solidFill>
                <a:schemeClr val="bg1"/>
              </a:solidFill>
              <a:latin typeface="Arial" panose="020B0604020202020204" pitchFamily="34" charset="0"/>
              <a:cs typeface="Arial" panose="020B0604020202020204" pitchFamily="34" charset="0"/>
            </a:endParaRPr>
          </a:p>
          <a:p>
            <a:pPr marL="341193" indent="-341193" algn="ctr">
              <a:lnSpc>
                <a:spcPts val="1900"/>
              </a:lnSpc>
              <a:spcBef>
                <a:spcPct val="20000"/>
              </a:spcBef>
              <a:buClr>
                <a:schemeClr val="folHlink"/>
              </a:buClr>
              <a:defRPr/>
            </a:pPr>
            <a:r>
              <a:rPr lang="en-US" altLang="zh-CN" sz="1400" dirty="0">
                <a:solidFill>
                  <a:schemeClr val="bg1"/>
                </a:solidFill>
                <a:latin typeface="Arial" panose="020B0604020202020204" pitchFamily="34" charset="0"/>
                <a:cs typeface="Arial" panose="020B0604020202020204" pitchFamily="34" charset="0"/>
              </a:rPr>
              <a:t>14</a:t>
            </a:r>
            <a:r>
              <a:rPr lang="en-US" altLang="zh-CN" sz="1400" baseline="30000" dirty="0">
                <a:solidFill>
                  <a:schemeClr val="bg1"/>
                </a:solidFill>
                <a:latin typeface="Arial" panose="020B0604020202020204" pitchFamily="34" charset="0"/>
                <a:cs typeface="Arial" panose="020B0604020202020204" pitchFamily="34" charset="0"/>
              </a:rPr>
              <a:t>th</a:t>
            </a:r>
            <a:r>
              <a:rPr lang="en-US" altLang="zh-CN" sz="1400" dirty="0">
                <a:solidFill>
                  <a:schemeClr val="bg1"/>
                </a:solidFill>
                <a:latin typeface="Arial" panose="020B0604020202020204" pitchFamily="34" charset="0"/>
                <a:cs typeface="Arial" panose="020B0604020202020204" pitchFamily="34" charset="0"/>
              </a:rPr>
              <a:t> International Winds Workshop, </a:t>
            </a:r>
            <a:r>
              <a:rPr lang="en-US" altLang="zh-CN" sz="1400" dirty="0" err="1">
                <a:solidFill>
                  <a:schemeClr val="bg1"/>
                </a:solidFill>
                <a:latin typeface="Arial" panose="020B0604020202020204" pitchFamily="34" charset="0"/>
                <a:cs typeface="Arial" panose="020B0604020202020204" pitchFamily="34" charset="0"/>
              </a:rPr>
              <a:t>Jeju</a:t>
            </a:r>
            <a:r>
              <a:rPr lang="en-US" altLang="zh-CN" sz="1400" dirty="0">
                <a:solidFill>
                  <a:schemeClr val="bg1"/>
                </a:solidFill>
                <a:latin typeface="Arial" panose="020B0604020202020204" pitchFamily="34" charset="0"/>
                <a:cs typeface="Arial" panose="020B0604020202020204" pitchFamily="34" charset="0"/>
              </a:rPr>
              <a:t> City, South Korea</a:t>
            </a:r>
          </a:p>
          <a:p>
            <a:pPr marL="341193" indent="-341193" algn="ctr">
              <a:lnSpc>
                <a:spcPts val="1900"/>
              </a:lnSpc>
              <a:spcBef>
                <a:spcPct val="20000"/>
              </a:spcBef>
              <a:buClr>
                <a:schemeClr val="folHlink"/>
              </a:buClr>
              <a:defRPr/>
            </a:pPr>
            <a:r>
              <a:rPr lang="en-US" altLang="zh-CN" sz="1400" dirty="0">
                <a:solidFill>
                  <a:schemeClr val="bg1"/>
                </a:solidFill>
                <a:latin typeface="Arial" panose="020B0604020202020204" pitchFamily="34" charset="0"/>
                <a:cs typeface="Arial" panose="020B0604020202020204" pitchFamily="34" charset="0"/>
              </a:rPr>
              <a:t>23 April - 27 April, 2018</a:t>
            </a:r>
          </a:p>
        </p:txBody>
      </p:sp>
      <p:pic>
        <p:nvPicPr>
          <p:cNvPr id="51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56"/>
            <a:ext cx="9144000" cy="220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标题 15"/>
          <p:cNvSpPr txBox="1">
            <a:spLocks/>
          </p:cNvSpPr>
          <p:nvPr/>
        </p:nvSpPr>
        <p:spPr bwMode="auto">
          <a:xfrm>
            <a:off x="276209" y="3079933"/>
            <a:ext cx="8591583" cy="1188475"/>
          </a:xfrm>
          <a:prstGeom prst="rect">
            <a:avLst/>
          </a:prstGeom>
          <a:noFill/>
          <a:ln w="9525">
            <a:noFill/>
            <a:miter lim="800000"/>
            <a:headEnd/>
            <a:tailEnd/>
          </a:ln>
        </p:spPr>
        <p:txBody>
          <a:bodyPr lIns="90069" tIns="45033" rIns="90069" bIns="45033" anchor="ctr"/>
          <a:lstStyle/>
          <a:p>
            <a:pPr algn="ctr">
              <a:defRPr/>
            </a:pPr>
            <a:r>
              <a:rPr lang="en-US" altLang="zh-CN" sz="4114" b="1" kern="0" dirty="0">
                <a:solidFill>
                  <a:srgbClr val="00B0F0"/>
                </a:solidFill>
                <a:effectLst>
                  <a:outerShdw blurRad="38100" dist="38100" dir="2700000" algn="tl">
                    <a:srgbClr val="000000">
                      <a:alpha val="43137"/>
                    </a:srgbClr>
                  </a:outerShdw>
                </a:effectLst>
                <a:latin typeface="Calibri" panose="020F0502020204030204" pitchFamily="34" charset="0"/>
                <a:ea typeface="华文细黑" panose="02010600040101010101" pitchFamily="2" charset="-122"/>
                <a:cs typeface="Calibri" panose="020F0502020204030204" pitchFamily="34" charset="0"/>
              </a:rPr>
              <a:t>STATUS OF AMVs FROM</a:t>
            </a:r>
          </a:p>
          <a:p>
            <a:pPr algn="ctr">
              <a:defRPr/>
            </a:pPr>
            <a:r>
              <a:rPr lang="en-US" altLang="zh-CN" sz="4114" b="1" kern="0" dirty="0">
                <a:solidFill>
                  <a:srgbClr val="00B0F0"/>
                </a:solidFill>
                <a:effectLst>
                  <a:outerShdw blurRad="38100" dist="38100" dir="2700000" algn="tl">
                    <a:srgbClr val="000000">
                      <a:alpha val="43137"/>
                    </a:srgbClr>
                  </a:outerShdw>
                </a:effectLst>
                <a:latin typeface="Calibri" panose="020F0502020204030204" pitchFamily="34" charset="0"/>
                <a:ea typeface="华文细黑" panose="02010600040101010101" pitchFamily="2" charset="-122"/>
                <a:cs typeface="Calibri" panose="020F0502020204030204" pitchFamily="34" charset="0"/>
              </a:rPr>
              <a:t>FENGYUN GEO. SATELLITES</a:t>
            </a:r>
            <a:endParaRPr lang="zh-CN" altLang="en-US" sz="4114" b="1" kern="0" dirty="0">
              <a:solidFill>
                <a:srgbClr val="00B0F0"/>
              </a:solidFill>
              <a:latin typeface="Calibri" panose="020F0502020204030204" pitchFamily="34" charset="0"/>
              <a:ea typeface="华文细黑" panose="02010600040101010101" pitchFamily="2" charset="-122"/>
              <a:cs typeface="Calibri" panose="020F0502020204030204" pitchFamily="34" charset="0"/>
            </a:endParaRPr>
          </a:p>
        </p:txBody>
      </p:sp>
    </p:spTree>
    <p:extLst>
      <p:ext uri="{BB962C8B-B14F-4D97-AF65-F5344CB8AC3E}">
        <p14:creationId xmlns:p14="http://schemas.microsoft.com/office/powerpoint/2010/main" val="178706208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903" y="5652063"/>
            <a:ext cx="8496623" cy="646313"/>
          </a:xfrm>
          <a:prstGeom prst="rect">
            <a:avLst/>
          </a:prstGeom>
        </p:spPr>
        <p:txBody>
          <a:bodyPr wrap="square" lIns="91422" tIns="45711" rIns="91422" bIns="45711">
            <a:spAutoFit/>
          </a:bodyPr>
          <a:lstStyle/>
          <a:p>
            <a:pPr fontAlgn="auto">
              <a:spcBef>
                <a:spcPts val="0"/>
              </a:spcBef>
              <a:spcAft>
                <a:spcPts val="0"/>
              </a:spcAft>
            </a:pPr>
            <a:r>
              <a:rPr lang="en-US" altLang="zh-CN" kern="0" dirty="0">
                <a:solidFill>
                  <a:srgbClr val="000000"/>
                </a:solidFill>
              </a:rPr>
              <a:t>FY-4A was launched </a:t>
            </a:r>
            <a:r>
              <a:rPr lang="en-US" altLang="zh-CN" dirty="0"/>
              <a:t>on December 10, 2016</a:t>
            </a:r>
            <a:r>
              <a:rPr lang="en-US" altLang="zh-CN" kern="0" dirty="0">
                <a:solidFill>
                  <a:srgbClr val="000000"/>
                </a:solidFill>
              </a:rPr>
              <a:t>, FY-2H will be launched to mitigate the gap between the FY-2 and FY-4 in operation.</a:t>
            </a:r>
            <a:endParaRPr lang="zh-CN" altLang="en-US" dirty="0">
              <a:solidFill>
                <a:srgbClr val="000000"/>
              </a:solidFill>
              <a:latin typeface="Arial"/>
              <a:ea typeface="宋体"/>
            </a:endParaRPr>
          </a:p>
        </p:txBody>
      </p:sp>
      <p:sp>
        <p:nvSpPr>
          <p:cNvPr id="5" name="TextBox 4"/>
          <p:cNvSpPr txBox="1"/>
          <p:nvPr/>
        </p:nvSpPr>
        <p:spPr>
          <a:xfrm>
            <a:off x="324172" y="836712"/>
            <a:ext cx="8496300" cy="4801296"/>
          </a:xfrm>
          <a:prstGeom prst="rect">
            <a:avLst/>
          </a:prstGeom>
          <a:noFill/>
          <a:ln>
            <a:solidFill>
              <a:schemeClr val="tx2"/>
            </a:solidFill>
          </a:ln>
        </p:spPr>
        <p:txBody>
          <a:bodyPr lIns="91422" tIns="45711" rIns="91422" bIns="45711">
            <a:spAutoFit/>
          </a:bodyPr>
          <a:lstStyle/>
          <a:p>
            <a:pPr>
              <a:defRPr/>
            </a:pPr>
            <a:r>
              <a:rPr lang="en-GB" dirty="0">
                <a:solidFill>
                  <a:srgbClr val="000000">
                    <a:lumMod val="75000"/>
                  </a:srgbClr>
                </a:solidFill>
                <a:latin typeface="Arial"/>
                <a:ea typeface="宋体"/>
                <a:cs typeface="Arial" pitchFamily="34" charset="0"/>
              </a:rPr>
              <a:t> </a:t>
            </a:r>
          </a:p>
          <a:p>
            <a:pPr>
              <a:defRPr/>
            </a:pPr>
            <a:endParaRPr lang="en-GB" dirty="0">
              <a:solidFill>
                <a:srgbClr val="000000">
                  <a:lumMod val="75000"/>
                </a:srgbClr>
              </a:solidFill>
              <a:latin typeface="Arial"/>
              <a:ea typeface="宋体"/>
              <a:cs typeface="Arial" pitchFamily="34" charset="0"/>
            </a:endParaRPr>
          </a:p>
          <a:p>
            <a:pPr>
              <a:defRPr/>
            </a:pPr>
            <a:endParaRPr lang="en-US" altLang="zh-CN" dirty="0">
              <a:solidFill>
                <a:srgbClr val="000000"/>
              </a:solidFill>
              <a:latin typeface="Arial"/>
              <a:ea typeface="宋体"/>
            </a:endParaRPr>
          </a:p>
          <a:p>
            <a:pPr>
              <a:defRPr/>
            </a:pPr>
            <a:endParaRPr lang="en-US" altLang="zh-CN" dirty="0">
              <a:solidFill>
                <a:srgbClr val="000000"/>
              </a:solidFill>
              <a:latin typeface="Arial"/>
              <a:ea typeface="宋体"/>
            </a:endParaRPr>
          </a:p>
          <a:p>
            <a:pPr>
              <a:defRPr/>
            </a:pPr>
            <a:endParaRPr lang="en-US" altLang="zh-CN" dirty="0">
              <a:solidFill>
                <a:srgbClr val="000000"/>
              </a:solidFill>
              <a:latin typeface="Arial"/>
              <a:ea typeface="宋体"/>
            </a:endParaRPr>
          </a:p>
          <a:p>
            <a:pPr>
              <a:defRPr/>
            </a:pPr>
            <a:endParaRPr lang="en-US" altLang="zh-CN" dirty="0">
              <a:solidFill>
                <a:srgbClr val="000000"/>
              </a:solidFill>
              <a:latin typeface="Arial"/>
              <a:ea typeface="宋体"/>
            </a:endParaRPr>
          </a:p>
          <a:p>
            <a:pPr>
              <a:defRPr/>
            </a:pPr>
            <a:endParaRPr lang="en-GB" dirty="0">
              <a:solidFill>
                <a:srgbClr val="000000">
                  <a:lumMod val="75000"/>
                </a:srgbClr>
              </a:solidFill>
              <a:latin typeface="Arial"/>
              <a:ea typeface="宋体"/>
              <a:cs typeface="Arial" pitchFamily="34" charset="0"/>
            </a:endParaRPr>
          </a:p>
          <a:p>
            <a:pPr>
              <a:defRPr/>
            </a:pPr>
            <a:endParaRPr lang="en-GB" dirty="0">
              <a:solidFill>
                <a:srgbClr val="000000">
                  <a:lumMod val="75000"/>
                </a:srgbClr>
              </a:solidFill>
              <a:latin typeface="Arial"/>
              <a:ea typeface="宋体"/>
              <a:cs typeface="Arial" pitchFamily="34" charset="0"/>
            </a:endParaRPr>
          </a:p>
          <a:p>
            <a:pPr>
              <a:defRPr/>
            </a:pPr>
            <a:endParaRPr lang="en-GB" dirty="0">
              <a:solidFill>
                <a:srgbClr val="000000">
                  <a:lumMod val="75000"/>
                </a:srgbClr>
              </a:solidFill>
              <a:latin typeface="Arial"/>
              <a:ea typeface="宋体"/>
              <a:cs typeface="Arial" pitchFamily="34" charset="0"/>
            </a:endParaRPr>
          </a:p>
          <a:p>
            <a:pPr>
              <a:defRPr/>
            </a:pPr>
            <a:endParaRPr lang="en-GB" dirty="0">
              <a:solidFill>
                <a:srgbClr val="000000">
                  <a:lumMod val="75000"/>
                </a:srgbClr>
              </a:solidFill>
              <a:latin typeface="Arial"/>
              <a:ea typeface="宋体"/>
              <a:cs typeface="Arial" pitchFamily="34" charset="0"/>
            </a:endParaRPr>
          </a:p>
          <a:p>
            <a:pPr>
              <a:defRPr/>
            </a:pPr>
            <a:endParaRPr lang="en-US" altLang="zh-CN" dirty="0">
              <a:solidFill>
                <a:srgbClr val="000000"/>
              </a:solidFill>
              <a:latin typeface="Arial"/>
              <a:ea typeface="宋体"/>
            </a:endParaRPr>
          </a:p>
          <a:p>
            <a:pPr>
              <a:defRPr/>
            </a:pPr>
            <a:endParaRPr lang="en-US" altLang="zh-CN" dirty="0">
              <a:solidFill>
                <a:srgbClr val="000000"/>
              </a:solidFill>
              <a:latin typeface="Arial"/>
              <a:ea typeface="宋体"/>
            </a:endParaRPr>
          </a:p>
          <a:p>
            <a:pPr>
              <a:defRPr/>
            </a:pPr>
            <a:endParaRPr lang="en-US" altLang="zh-CN" dirty="0">
              <a:solidFill>
                <a:srgbClr val="000000"/>
              </a:solidFill>
              <a:latin typeface="Arial"/>
              <a:ea typeface="宋体"/>
            </a:endParaRPr>
          </a:p>
          <a:p>
            <a:pPr>
              <a:defRPr/>
            </a:pPr>
            <a:r>
              <a:rPr lang="en-US" altLang="zh-CN" dirty="0">
                <a:solidFill>
                  <a:srgbClr val="000000"/>
                </a:solidFill>
                <a:latin typeface="Arial"/>
                <a:ea typeface="宋体"/>
              </a:rPr>
              <a:t> </a:t>
            </a:r>
          </a:p>
          <a:p>
            <a:pPr>
              <a:defRPr/>
            </a:pPr>
            <a:endParaRPr lang="en-GB" dirty="0">
              <a:solidFill>
                <a:srgbClr val="000000">
                  <a:lumMod val="95000"/>
                  <a:lumOff val="5000"/>
                </a:srgbClr>
              </a:solidFill>
              <a:latin typeface="Arial"/>
              <a:ea typeface="宋体"/>
            </a:endParaRPr>
          </a:p>
          <a:p>
            <a:pPr marL="357165" indent="-357165">
              <a:buFont typeface="Wingdings" pitchFamily="2" charset="2"/>
              <a:buChar char="Ø"/>
              <a:defRPr/>
            </a:pPr>
            <a:endParaRPr lang="en-GB" dirty="0">
              <a:solidFill>
                <a:srgbClr val="000000">
                  <a:lumMod val="95000"/>
                  <a:lumOff val="5000"/>
                </a:srgbClr>
              </a:solidFill>
              <a:latin typeface="Arial"/>
              <a:ea typeface="宋体"/>
            </a:endParaRPr>
          </a:p>
          <a:p>
            <a:pPr>
              <a:defRPr/>
            </a:pPr>
            <a:r>
              <a:rPr lang="en-GB" dirty="0">
                <a:solidFill>
                  <a:srgbClr val="000000">
                    <a:lumMod val="95000"/>
                    <a:lumOff val="5000"/>
                  </a:srgbClr>
                </a:solidFill>
                <a:latin typeface="Arial"/>
                <a:ea typeface="宋体"/>
              </a:rPr>
              <a:t> </a:t>
            </a:r>
          </a:p>
        </p:txBody>
      </p:sp>
      <p:sp>
        <p:nvSpPr>
          <p:cNvPr id="6" name="TextBox 5"/>
          <p:cNvSpPr txBox="1"/>
          <p:nvPr/>
        </p:nvSpPr>
        <p:spPr>
          <a:xfrm>
            <a:off x="395631" y="898707"/>
            <a:ext cx="5832475" cy="369887"/>
          </a:xfrm>
          <a:prstGeom prst="rect">
            <a:avLst/>
          </a:prstGeom>
          <a:solidFill>
            <a:schemeClr val="accent1">
              <a:lumMod val="75000"/>
            </a:schemeClr>
          </a:solidFill>
        </p:spPr>
        <p:txBody>
          <a:bodyPr lIns="91422" tIns="45711" rIns="91422" bIns="45711">
            <a:spAutoFit/>
          </a:bodyPr>
          <a:lstStyle/>
          <a:p>
            <a:pPr fontAlgn="auto">
              <a:spcBef>
                <a:spcPts val="0"/>
              </a:spcBef>
              <a:spcAft>
                <a:spcPts val="0"/>
              </a:spcAft>
              <a:defRPr/>
            </a:pPr>
            <a:r>
              <a:rPr lang="en-GB" b="1" dirty="0">
                <a:solidFill>
                  <a:srgbClr val="FFFFFF"/>
                </a:solidFill>
                <a:latin typeface="Arial"/>
                <a:ea typeface="宋体"/>
              </a:rPr>
              <a:t>FY-2 to FY-4 </a:t>
            </a:r>
            <a:r>
              <a:rPr lang="en-GB" altLang="zh-CN" b="1" dirty="0">
                <a:solidFill>
                  <a:srgbClr val="FFFFFF"/>
                </a:solidFill>
                <a:latin typeface="Arial"/>
                <a:ea typeface="宋体"/>
              </a:rPr>
              <a:t>Transition </a:t>
            </a:r>
            <a:endParaRPr lang="en-GB" b="1" dirty="0">
              <a:solidFill>
                <a:srgbClr val="FFFFFF"/>
              </a:solidFill>
              <a:latin typeface="Arial"/>
              <a:ea typeface="宋体"/>
            </a:endParaRPr>
          </a:p>
        </p:txBody>
      </p:sp>
      <p:sp>
        <p:nvSpPr>
          <p:cNvPr id="7" name="Text Box 113"/>
          <p:cNvSpPr txBox="1">
            <a:spLocks noChangeArrowheads="1"/>
          </p:cNvSpPr>
          <p:nvPr/>
        </p:nvSpPr>
        <p:spPr bwMode="auto">
          <a:xfrm>
            <a:off x="5598505" y="4486578"/>
            <a:ext cx="184694" cy="36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endParaRPr lang="zh-CN" altLang="en-US" sz="1800">
              <a:solidFill>
                <a:srgbClr val="000000"/>
              </a:solidFill>
            </a:endParaRPr>
          </a:p>
        </p:txBody>
      </p:sp>
      <p:graphicFrame>
        <p:nvGraphicFramePr>
          <p:cNvPr id="8" name="Group 3"/>
          <p:cNvGraphicFramePr>
            <a:graphicFrameLocks/>
          </p:cNvGraphicFramePr>
          <p:nvPr>
            <p:extLst>
              <p:ext uri="{D42A27DB-BD31-4B8C-83A1-F6EECF244321}">
                <p14:modId xmlns:p14="http://schemas.microsoft.com/office/powerpoint/2010/main" val="1241403798"/>
              </p:ext>
            </p:extLst>
          </p:nvPr>
        </p:nvGraphicFramePr>
        <p:xfrm>
          <a:off x="454347" y="1688225"/>
          <a:ext cx="8229600" cy="3756528"/>
        </p:xfrm>
        <a:graphic>
          <a:graphicData uri="http://schemas.openxmlformats.org/drawingml/2006/table">
            <a:tbl>
              <a:tblPr/>
              <a:tblGrid>
                <a:gridCol w="411163">
                  <a:extLst>
                    <a:ext uri="{9D8B030D-6E8A-4147-A177-3AD203B41FA5}">
                      <a16:colId xmlns:a16="http://schemas.microsoft.com/office/drawing/2014/main" val="20000"/>
                    </a:ext>
                  </a:extLst>
                </a:gridCol>
                <a:gridCol w="411162">
                  <a:extLst>
                    <a:ext uri="{9D8B030D-6E8A-4147-A177-3AD203B41FA5}">
                      <a16:colId xmlns:a16="http://schemas.microsoft.com/office/drawing/2014/main" val="20001"/>
                    </a:ext>
                  </a:extLst>
                </a:gridCol>
                <a:gridCol w="412750">
                  <a:extLst>
                    <a:ext uri="{9D8B030D-6E8A-4147-A177-3AD203B41FA5}">
                      <a16:colId xmlns:a16="http://schemas.microsoft.com/office/drawing/2014/main" val="20002"/>
                    </a:ext>
                  </a:extLst>
                </a:gridCol>
                <a:gridCol w="411163">
                  <a:extLst>
                    <a:ext uri="{9D8B030D-6E8A-4147-A177-3AD203B41FA5}">
                      <a16:colId xmlns:a16="http://schemas.microsoft.com/office/drawing/2014/main" val="20003"/>
                    </a:ext>
                  </a:extLst>
                </a:gridCol>
                <a:gridCol w="411162">
                  <a:extLst>
                    <a:ext uri="{9D8B030D-6E8A-4147-A177-3AD203B41FA5}">
                      <a16:colId xmlns:a16="http://schemas.microsoft.com/office/drawing/2014/main" val="20004"/>
                    </a:ext>
                  </a:extLst>
                </a:gridCol>
                <a:gridCol w="411163">
                  <a:extLst>
                    <a:ext uri="{9D8B030D-6E8A-4147-A177-3AD203B41FA5}">
                      <a16:colId xmlns:a16="http://schemas.microsoft.com/office/drawing/2014/main" val="20005"/>
                    </a:ext>
                  </a:extLst>
                </a:gridCol>
                <a:gridCol w="411162">
                  <a:extLst>
                    <a:ext uri="{9D8B030D-6E8A-4147-A177-3AD203B41FA5}">
                      <a16:colId xmlns:a16="http://schemas.microsoft.com/office/drawing/2014/main" val="20006"/>
                    </a:ext>
                  </a:extLst>
                </a:gridCol>
                <a:gridCol w="412750">
                  <a:extLst>
                    <a:ext uri="{9D8B030D-6E8A-4147-A177-3AD203B41FA5}">
                      <a16:colId xmlns:a16="http://schemas.microsoft.com/office/drawing/2014/main" val="20007"/>
                    </a:ext>
                  </a:extLst>
                </a:gridCol>
                <a:gridCol w="411163">
                  <a:extLst>
                    <a:ext uri="{9D8B030D-6E8A-4147-A177-3AD203B41FA5}">
                      <a16:colId xmlns:a16="http://schemas.microsoft.com/office/drawing/2014/main" val="20008"/>
                    </a:ext>
                  </a:extLst>
                </a:gridCol>
                <a:gridCol w="411162">
                  <a:extLst>
                    <a:ext uri="{9D8B030D-6E8A-4147-A177-3AD203B41FA5}">
                      <a16:colId xmlns:a16="http://schemas.microsoft.com/office/drawing/2014/main" val="20009"/>
                    </a:ext>
                  </a:extLst>
                </a:gridCol>
                <a:gridCol w="411163">
                  <a:extLst>
                    <a:ext uri="{9D8B030D-6E8A-4147-A177-3AD203B41FA5}">
                      <a16:colId xmlns:a16="http://schemas.microsoft.com/office/drawing/2014/main" val="20010"/>
                    </a:ext>
                  </a:extLst>
                </a:gridCol>
                <a:gridCol w="411162">
                  <a:extLst>
                    <a:ext uri="{9D8B030D-6E8A-4147-A177-3AD203B41FA5}">
                      <a16:colId xmlns:a16="http://schemas.microsoft.com/office/drawing/2014/main" val="20011"/>
                    </a:ext>
                  </a:extLst>
                </a:gridCol>
                <a:gridCol w="412750">
                  <a:extLst>
                    <a:ext uri="{9D8B030D-6E8A-4147-A177-3AD203B41FA5}">
                      <a16:colId xmlns:a16="http://schemas.microsoft.com/office/drawing/2014/main" val="20012"/>
                    </a:ext>
                  </a:extLst>
                </a:gridCol>
                <a:gridCol w="411163">
                  <a:extLst>
                    <a:ext uri="{9D8B030D-6E8A-4147-A177-3AD203B41FA5}">
                      <a16:colId xmlns:a16="http://schemas.microsoft.com/office/drawing/2014/main" val="20013"/>
                    </a:ext>
                  </a:extLst>
                </a:gridCol>
                <a:gridCol w="411162">
                  <a:extLst>
                    <a:ext uri="{9D8B030D-6E8A-4147-A177-3AD203B41FA5}">
                      <a16:colId xmlns:a16="http://schemas.microsoft.com/office/drawing/2014/main" val="20014"/>
                    </a:ext>
                  </a:extLst>
                </a:gridCol>
                <a:gridCol w="411163">
                  <a:extLst>
                    <a:ext uri="{9D8B030D-6E8A-4147-A177-3AD203B41FA5}">
                      <a16:colId xmlns:a16="http://schemas.microsoft.com/office/drawing/2014/main" val="20015"/>
                    </a:ext>
                  </a:extLst>
                </a:gridCol>
                <a:gridCol w="411162">
                  <a:extLst>
                    <a:ext uri="{9D8B030D-6E8A-4147-A177-3AD203B41FA5}">
                      <a16:colId xmlns:a16="http://schemas.microsoft.com/office/drawing/2014/main" val="20016"/>
                    </a:ext>
                  </a:extLst>
                </a:gridCol>
                <a:gridCol w="412750">
                  <a:extLst>
                    <a:ext uri="{9D8B030D-6E8A-4147-A177-3AD203B41FA5}">
                      <a16:colId xmlns:a16="http://schemas.microsoft.com/office/drawing/2014/main" val="20017"/>
                    </a:ext>
                  </a:extLst>
                </a:gridCol>
                <a:gridCol w="411163">
                  <a:extLst>
                    <a:ext uri="{9D8B030D-6E8A-4147-A177-3AD203B41FA5}">
                      <a16:colId xmlns:a16="http://schemas.microsoft.com/office/drawing/2014/main" val="20018"/>
                    </a:ext>
                  </a:extLst>
                </a:gridCol>
                <a:gridCol w="411162">
                  <a:extLst>
                    <a:ext uri="{9D8B030D-6E8A-4147-A177-3AD203B41FA5}">
                      <a16:colId xmlns:a16="http://schemas.microsoft.com/office/drawing/2014/main" val="20019"/>
                    </a:ext>
                  </a:extLst>
                </a:gridCol>
              </a:tblGrid>
              <a:tr h="261105">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04</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05</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06</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07</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08</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09</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11</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12</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13</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14</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15</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16</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17</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18</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19</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20</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21</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22</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ctr" latinLnBrk="0" hangingPunct="0">
                        <a:lnSpc>
                          <a:spcPct val="100000"/>
                        </a:lnSpc>
                        <a:spcBef>
                          <a:spcPct val="20000"/>
                        </a:spcBef>
                        <a:spcAft>
                          <a:spcPct val="0"/>
                        </a:spcAft>
                        <a:buClrTx/>
                        <a:buSzTx/>
                        <a:buFontTx/>
                        <a:buNone/>
                        <a:tabLst/>
                      </a:pP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5423">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zh-CN"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F1F2"/>
                    </a:solid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zh-CN" altLang="en-US" sz="2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Rectangle 90"/>
          <p:cNvSpPr>
            <a:spLocks noChangeArrowheads="1"/>
          </p:cNvSpPr>
          <p:nvPr/>
        </p:nvSpPr>
        <p:spPr bwMode="auto">
          <a:xfrm>
            <a:off x="2447259" y="2547732"/>
            <a:ext cx="1295400" cy="21585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10" name="Rectangle 91" descr="深色上对角线"/>
          <p:cNvSpPr>
            <a:spLocks noChangeArrowheads="1"/>
          </p:cNvSpPr>
          <p:nvPr/>
        </p:nvSpPr>
        <p:spPr bwMode="auto">
          <a:xfrm>
            <a:off x="3745832" y="2952163"/>
            <a:ext cx="2482272" cy="200878"/>
          </a:xfrm>
          <a:prstGeom prst="rect">
            <a:avLst/>
          </a:prstGeom>
          <a:pattFill prst="dkUpDiag">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nchor="ctr"/>
          <a:lstStyle/>
          <a:p>
            <a:endParaRPr lang="zh-CN" altLang="en-US">
              <a:solidFill>
                <a:srgbClr val="000000"/>
              </a:solidFill>
              <a:latin typeface="Arial"/>
              <a:ea typeface="宋体"/>
            </a:endParaRPr>
          </a:p>
        </p:txBody>
      </p:sp>
      <p:sp>
        <p:nvSpPr>
          <p:cNvPr id="11" name="Rectangle 93"/>
          <p:cNvSpPr>
            <a:spLocks noChangeArrowheads="1"/>
          </p:cNvSpPr>
          <p:nvPr/>
        </p:nvSpPr>
        <p:spPr bwMode="auto">
          <a:xfrm>
            <a:off x="6435000" y="3730328"/>
            <a:ext cx="1834767" cy="20850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12" name="Text Box 97"/>
          <p:cNvSpPr txBox="1">
            <a:spLocks noChangeArrowheads="1"/>
          </p:cNvSpPr>
          <p:nvPr/>
        </p:nvSpPr>
        <p:spPr bwMode="auto">
          <a:xfrm>
            <a:off x="1726534" y="2493003"/>
            <a:ext cx="1079500"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pPr>
              <a:spcBef>
                <a:spcPct val="50000"/>
              </a:spcBef>
            </a:pPr>
            <a:r>
              <a:rPr lang="en-US" altLang="zh-CN" sz="1400" b="1" dirty="0">
                <a:solidFill>
                  <a:srgbClr val="000000"/>
                </a:solidFill>
              </a:rPr>
              <a:t>FY-2E</a:t>
            </a:r>
          </a:p>
        </p:txBody>
      </p:sp>
      <p:sp>
        <p:nvSpPr>
          <p:cNvPr id="13" name="Text Box 98"/>
          <p:cNvSpPr txBox="1">
            <a:spLocks noChangeArrowheads="1"/>
          </p:cNvSpPr>
          <p:nvPr/>
        </p:nvSpPr>
        <p:spPr bwMode="auto">
          <a:xfrm>
            <a:off x="3098431" y="2904902"/>
            <a:ext cx="1181812"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pPr>
              <a:spcBef>
                <a:spcPct val="50000"/>
              </a:spcBef>
            </a:pPr>
            <a:r>
              <a:rPr lang="en-US" altLang="zh-CN" sz="1400" b="1" dirty="0">
                <a:solidFill>
                  <a:srgbClr val="000000"/>
                </a:solidFill>
              </a:rPr>
              <a:t>FY-2F</a:t>
            </a:r>
          </a:p>
        </p:txBody>
      </p:sp>
      <p:sp>
        <p:nvSpPr>
          <p:cNvPr id="14" name="Text Box 99"/>
          <p:cNvSpPr txBox="1">
            <a:spLocks noChangeArrowheads="1"/>
          </p:cNvSpPr>
          <p:nvPr/>
        </p:nvSpPr>
        <p:spPr bwMode="auto">
          <a:xfrm>
            <a:off x="4249571" y="3284516"/>
            <a:ext cx="1008062"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400" b="1" dirty="0">
                <a:solidFill>
                  <a:srgbClr val="000000"/>
                </a:solidFill>
              </a:rPr>
              <a:t>FY-2G</a:t>
            </a:r>
          </a:p>
        </p:txBody>
      </p:sp>
      <p:sp>
        <p:nvSpPr>
          <p:cNvPr id="15" name="Text Box 100"/>
          <p:cNvSpPr txBox="1">
            <a:spLocks noChangeArrowheads="1"/>
          </p:cNvSpPr>
          <p:nvPr/>
        </p:nvSpPr>
        <p:spPr bwMode="auto">
          <a:xfrm>
            <a:off x="5601860" y="3677577"/>
            <a:ext cx="900113"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pPr>
              <a:spcBef>
                <a:spcPct val="50000"/>
              </a:spcBef>
            </a:pPr>
            <a:r>
              <a:rPr lang="en-US" altLang="zh-CN" sz="1400" b="1" dirty="0">
                <a:solidFill>
                  <a:srgbClr val="0066CC"/>
                </a:solidFill>
              </a:rPr>
              <a:t>FY-2H</a:t>
            </a:r>
          </a:p>
        </p:txBody>
      </p:sp>
      <p:sp>
        <p:nvSpPr>
          <p:cNvPr id="16" name="Rectangle 103"/>
          <p:cNvSpPr>
            <a:spLocks noChangeArrowheads="1"/>
          </p:cNvSpPr>
          <p:nvPr/>
        </p:nvSpPr>
        <p:spPr bwMode="auto">
          <a:xfrm>
            <a:off x="3742712" y="2547839"/>
            <a:ext cx="2485393" cy="21574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17" name="Rectangle 106"/>
          <p:cNvSpPr>
            <a:spLocks noChangeArrowheads="1"/>
          </p:cNvSpPr>
          <p:nvPr/>
        </p:nvSpPr>
        <p:spPr bwMode="auto">
          <a:xfrm>
            <a:off x="824235" y="3743754"/>
            <a:ext cx="215900" cy="21585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18" name="Text Box 107"/>
          <p:cNvSpPr txBox="1">
            <a:spLocks noChangeArrowheads="1"/>
          </p:cNvSpPr>
          <p:nvPr/>
        </p:nvSpPr>
        <p:spPr bwMode="auto">
          <a:xfrm>
            <a:off x="1113166" y="3692966"/>
            <a:ext cx="1727200" cy="27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200" b="1" dirty="0">
                <a:solidFill>
                  <a:srgbClr val="0066CC"/>
                </a:solidFill>
              </a:rPr>
              <a:t>Operational</a:t>
            </a:r>
            <a:r>
              <a:rPr lang="en-US" altLang="zh-CN" sz="1200" dirty="0">
                <a:solidFill>
                  <a:srgbClr val="0066CC"/>
                </a:solidFill>
              </a:rPr>
              <a:t> </a:t>
            </a:r>
          </a:p>
        </p:txBody>
      </p:sp>
      <p:sp>
        <p:nvSpPr>
          <p:cNvPr id="19" name="Rectangle 108" descr="深色上对角线"/>
          <p:cNvSpPr>
            <a:spLocks noChangeArrowheads="1"/>
          </p:cNvSpPr>
          <p:nvPr/>
        </p:nvSpPr>
        <p:spPr bwMode="auto">
          <a:xfrm>
            <a:off x="824235" y="4175458"/>
            <a:ext cx="215900" cy="215852"/>
          </a:xfrm>
          <a:prstGeom prst="rect">
            <a:avLst/>
          </a:prstGeom>
          <a:pattFill prst="dkUpDiag">
            <a:fgClr>
              <a:srgbClr val="FF00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nchor="ctr"/>
          <a:lstStyle/>
          <a:p>
            <a:endParaRPr lang="zh-CN" altLang="en-US">
              <a:solidFill>
                <a:srgbClr val="000000"/>
              </a:solidFill>
              <a:latin typeface="Arial"/>
              <a:ea typeface="宋体"/>
            </a:endParaRPr>
          </a:p>
        </p:txBody>
      </p:sp>
      <p:sp>
        <p:nvSpPr>
          <p:cNvPr id="20" name="Text Box 109"/>
          <p:cNvSpPr txBox="1">
            <a:spLocks noChangeArrowheads="1"/>
          </p:cNvSpPr>
          <p:nvPr/>
        </p:nvSpPr>
        <p:spPr bwMode="auto">
          <a:xfrm>
            <a:off x="1113160" y="4152851"/>
            <a:ext cx="3816350" cy="27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200" b="1">
                <a:solidFill>
                  <a:srgbClr val="0066CC"/>
                </a:solidFill>
              </a:rPr>
              <a:t>Orbit storage or  partially Operational</a:t>
            </a:r>
            <a:r>
              <a:rPr lang="en-US" altLang="zh-CN" sz="1200">
                <a:solidFill>
                  <a:srgbClr val="0066CC"/>
                </a:solidFill>
              </a:rPr>
              <a:t> </a:t>
            </a:r>
          </a:p>
        </p:txBody>
      </p:sp>
      <p:sp>
        <p:nvSpPr>
          <p:cNvPr id="21" name="Rectangle 110"/>
          <p:cNvSpPr>
            <a:spLocks noChangeArrowheads="1"/>
          </p:cNvSpPr>
          <p:nvPr/>
        </p:nvSpPr>
        <p:spPr bwMode="auto">
          <a:xfrm>
            <a:off x="824235" y="4607163"/>
            <a:ext cx="215900" cy="2158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22" name="Text Box 111"/>
          <p:cNvSpPr txBox="1">
            <a:spLocks noChangeArrowheads="1"/>
          </p:cNvSpPr>
          <p:nvPr/>
        </p:nvSpPr>
        <p:spPr bwMode="auto">
          <a:xfrm>
            <a:off x="1113160" y="4578700"/>
            <a:ext cx="3960812" cy="27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200" b="1" dirty="0">
                <a:solidFill>
                  <a:srgbClr val="0066CC"/>
                </a:solidFill>
              </a:rPr>
              <a:t>Extended service</a:t>
            </a:r>
            <a:endParaRPr lang="zh-CN" altLang="en-US" sz="1200" dirty="0">
              <a:solidFill>
                <a:srgbClr val="0066CC"/>
              </a:solidFill>
            </a:endParaRPr>
          </a:p>
        </p:txBody>
      </p:sp>
      <p:sp>
        <p:nvSpPr>
          <p:cNvPr id="23" name="Rectangle 112"/>
          <p:cNvSpPr>
            <a:spLocks noChangeArrowheads="1"/>
          </p:cNvSpPr>
          <p:nvPr/>
        </p:nvSpPr>
        <p:spPr bwMode="auto">
          <a:xfrm>
            <a:off x="5753186" y="4124975"/>
            <a:ext cx="2513129" cy="204523"/>
          </a:xfrm>
          <a:prstGeom prst="rect">
            <a:avLst/>
          </a:prstGeom>
          <a:pattFill prst="dkUpDiag">
            <a:fgClr>
              <a:srgbClr val="0070C0"/>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24" name="Text Box 113"/>
          <p:cNvSpPr txBox="1">
            <a:spLocks noChangeArrowheads="1"/>
          </p:cNvSpPr>
          <p:nvPr/>
        </p:nvSpPr>
        <p:spPr bwMode="auto">
          <a:xfrm>
            <a:off x="5595331" y="4148609"/>
            <a:ext cx="184694" cy="36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endParaRPr lang="zh-CN" altLang="en-US" sz="1800">
              <a:solidFill>
                <a:srgbClr val="000000"/>
              </a:solidFill>
            </a:endParaRPr>
          </a:p>
        </p:txBody>
      </p:sp>
      <p:sp>
        <p:nvSpPr>
          <p:cNvPr id="25" name="Text Box 114"/>
          <p:cNvSpPr txBox="1">
            <a:spLocks noChangeArrowheads="1"/>
          </p:cNvSpPr>
          <p:nvPr/>
        </p:nvSpPr>
        <p:spPr bwMode="auto">
          <a:xfrm>
            <a:off x="5073972" y="4073477"/>
            <a:ext cx="792312"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400" b="1" dirty="0">
                <a:solidFill>
                  <a:srgbClr val="0070C0"/>
                </a:solidFill>
              </a:rPr>
              <a:t>FY-4A</a:t>
            </a:r>
          </a:p>
        </p:txBody>
      </p:sp>
      <p:sp>
        <p:nvSpPr>
          <p:cNvPr id="26" name="Rectangle 119"/>
          <p:cNvSpPr>
            <a:spLocks noChangeArrowheads="1"/>
          </p:cNvSpPr>
          <p:nvPr/>
        </p:nvSpPr>
        <p:spPr bwMode="auto">
          <a:xfrm>
            <a:off x="7014880" y="4522753"/>
            <a:ext cx="1251436" cy="21585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27" name="Text Box 114"/>
          <p:cNvSpPr txBox="1">
            <a:spLocks noChangeArrowheads="1"/>
          </p:cNvSpPr>
          <p:nvPr/>
        </p:nvSpPr>
        <p:spPr bwMode="auto">
          <a:xfrm>
            <a:off x="6346923" y="4473118"/>
            <a:ext cx="792312"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400" b="1" dirty="0">
                <a:solidFill>
                  <a:srgbClr val="0070C0"/>
                </a:solidFill>
              </a:rPr>
              <a:t>FY-4B</a:t>
            </a:r>
          </a:p>
        </p:txBody>
      </p:sp>
      <p:sp>
        <p:nvSpPr>
          <p:cNvPr id="28" name="Rectangle 110"/>
          <p:cNvSpPr>
            <a:spLocks noChangeArrowheads="1"/>
          </p:cNvSpPr>
          <p:nvPr/>
        </p:nvSpPr>
        <p:spPr bwMode="auto">
          <a:xfrm>
            <a:off x="824435" y="5025958"/>
            <a:ext cx="215900" cy="215852"/>
          </a:xfrm>
          <a:prstGeom prst="rect">
            <a:avLst/>
          </a:prstGeom>
          <a:pattFill prst="dkUpDiag">
            <a:fgClr>
              <a:srgbClr val="0070C0"/>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29" name="Text Box 111"/>
          <p:cNvSpPr txBox="1">
            <a:spLocks noChangeArrowheads="1"/>
          </p:cNvSpPr>
          <p:nvPr/>
        </p:nvSpPr>
        <p:spPr bwMode="auto">
          <a:xfrm>
            <a:off x="1113160" y="4991124"/>
            <a:ext cx="3960812" cy="6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200" b="1" dirty="0">
                <a:solidFill>
                  <a:srgbClr val="0066CC"/>
                </a:solidFill>
              </a:rPr>
              <a:t>Test or partially Operational</a:t>
            </a:r>
            <a:r>
              <a:rPr lang="en-US" altLang="zh-CN" sz="1200" dirty="0">
                <a:solidFill>
                  <a:srgbClr val="0066CC"/>
                </a:solidFill>
              </a:rPr>
              <a:t> </a:t>
            </a:r>
          </a:p>
          <a:p>
            <a:endParaRPr lang="en-US" altLang="zh-CN" sz="1200" b="1" dirty="0">
              <a:solidFill>
                <a:srgbClr val="0066CC"/>
              </a:solidFill>
            </a:endParaRPr>
          </a:p>
          <a:p>
            <a:endParaRPr lang="zh-CN" altLang="en-US" sz="1200" dirty="0">
              <a:solidFill>
                <a:srgbClr val="0066CC"/>
              </a:solidFill>
            </a:endParaRPr>
          </a:p>
        </p:txBody>
      </p:sp>
      <p:sp>
        <p:nvSpPr>
          <p:cNvPr id="30" name="Rectangle 89"/>
          <p:cNvSpPr>
            <a:spLocks noChangeArrowheads="1"/>
          </p:cNvSpPr>
          <p:nvPr/>
        </p:nvSpPr>
        <p:spPr bwMode="auto">
          <a:xfrm flipV="1">
            <a:off x="1657281" y="2190468"/>
            <a:ext cx="1236127" cy="17781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31" name="Text Box 96"/>
          <p:cNvSpPr txBox="1">
            <a:spLocks noChangeArrowheads="1"/>
          </p:cNvSpPr>
          <p:nvPr/>
        </p:nvSpPr>
        <p:spPr bwMode="auto">
          <a:xfrm>
            <a:off x="1009536" y="2118463"/>
            <a:ext cx="821196"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400" b="1" dirty="0">
                <a:solidFill>
                  <a:srgbClr val="000000"/>
                </a:solidFill>
              </a:rPr>
              <a:t>FY-2D</a:t>
            </a:r>
          </a:p>
        </p:txBody>
      </p:sp>
      <p:sp>
        <p:nvSpPr>
          <p:cNvPr id="32" name="Rectangle 101"/>
          <p:cNvSpPr>
            <a:spLocks noChangeArrowheads="1"/>
          </p:cNvSpPr>
          <p:nvPr/>
        </p:nvSpPr>
        <p:spPr bwMode="auto">
          <a:xfrm>
            <a:off x="2893407" y="2190471"/>
            <a:ext cx="3334697" cy="1778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33" name="Rectangle 93"/>
          <p:cNvSpPr>
            <a:spLocks noChangeArrowheads="1"/>
          </p:cNvSpPr>
          <p:nvPr/>
        </p:nvSpPr>
        <p:spPr bwMode="auto">
          <a:xfrm>
            <a:off x="4951933" y="3341619"/>
            <a:ext cx="1656184" cy="20850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cxnSp>
        <p:nvCxnSpPr>
          <p:cNvPr id="34" name="直接连接符 33"/>
          <p:cNvCxnSpPr>
            <a:cxnSpLocks/>
          </p:cNvCxnSpPr>
          <p:nvPr/>
        </p:nvCxnSpPr>
        <p:spPr>
          <a:xfrm flipH="1">
            <a:off x="6220687" y="1943976"/>
            <a:ext cx="11618" cy="35007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95289" y="1943976"/>
            <a:ext cx="83531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119">
            <a:extLst>
              <a:ext uri="{FF2B5EF4-FFF2-40B4-BE49-F238E27FC236}">
                <a16:creationId xmlns:a16="http://schemas.microsoft.com/office/drawing/2014/main" id="{46C1F3F6-36F6-48B3-AE15-08D875B8169A}"/>
              </a:ext>
            </a:extLst>
          </p:cNvPr>
          <p:cNvSpPr>
            <a:spLocks noChangeArrowheads="1"/>
          </p:cNvSpPr>
          <p:nvPr/>
        </p:nvSpPr>
        <p:spPr bwMode="auto">
          <a:xfrm>
            <a:off x="7379019" y="4931860"/>
            <a:ext cx="887295" cy="21585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endParaRPr lang="zh-CN" altLang="en-US">
              <a:solidFill>
                <a:srgbClr val="000000"/>
              </a:solidFill>
              <a:latin typeface="Arial"/>
              <a:ea typeface="宋体"/>
            </a:endParaRPr>
          </a:p>
        </p:txBody>
      </p:sp>
      <p:sp>
        <p:nvSpPr>
          <p:cNvPr id="36" name="Text Box 114">
            <a:extLst>
              <a:ext uri="{FF2B5EF4-FFF2-40B4-BE49-F238E27FC236}">
                <a16:creationId xmlns:a16="http://schemas.microsoft.com/office/drawing/2014/main" id="{641019FE-E325-46CF-A2F9-63DACB9360F9}"/>
              </a:ext>
            </a:extLst>
          </p:cNvPr>
          <p:cNvSpPr txBox="1">
            <a:spLocks noChangeArrowheads="1"/>
          </p:cNvSpPr>
          <p:nvPr/>
        </p:nvSpPr>
        <p:spPr bwMode="auto">
          <a:xfrm>
            <a:off x="6672226" y="4885907"/>
            <a:ext cx="792312" cy="30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1" rIns="91422" bIns="45711">
            <a:spAutoFit/>
          </a:bodyPr>
          <a:lstStyle>
            <a:lvl1pPr>
              <a:defRPr sz="3200">
                <a:solidFill>
                  <a:schemeClr val="tx1"/>
                </a:solidFill>
                <a:latin typeface="Arial" pitchFamily="34" charset="0"/>
                <a:ea typeface="宋体" pitchFamily="2" charset="-122"/>
              </a:defRPr>
            </a:lvl1pPr>
            <a:lvl2pPr>
              <a:defRPr sz="2800">
                <a:solidFill>
                  <a:schemeClr val="tx1"/>
                </a:solidFill>
                <a:latin typeface="Arial" pitchFamily="34" charset="0"/>
                <a:ea typeface="宋体" pitchFamily="2" charset="-122"/>
              </a:defRPr>
            </a:lvl2pPr>
            <a:lvl3pPr>
              <a:defRPr sz="2400">
                <a:solidFill>
                  <a:schemeClr val="tx1"/>
                </a:solidFill>
                <a:latin typeface="Arial" pitchFamily="34" charset="0"/>
                <a:ea typeface="宋体" pitchFamily="2" charset="-122"/>
              </a:defRPr>
            </a:lvl3pPr>
            <a:lvl4pPr>
              <a:defRPr sz="2000">
                <a:solidFill>
                  <a:schemeClr val="tx1"/>
                </a:solidFill>
                <a:latin typeface="Arial" pitchFamily="34" charset="0"/>
                <a:ea typeface="宋体" pitchFamily="2" charset="-122"/>
              </a:defRPr>
            </a:lvl4pPr>
            <a:lvl5pPr>
              <a:defRPr sz="2000">
                <a:solidFill>
                  <a:schemeClr val="tx1"/>
                </a:solidFill>
                <a:latin typeface="Arial" pitchFamily="34" charset="0"/>
                <a:ea typeface="宋体" pitchFamily="2" charset="-122"/>
              </a:defRPr>
            </a:lvl5pPr>
            <a:lvl6pPr eaLnBrk="0" hangingPunct="0">
              <a:defRPr sz="2000">
                <a:solidFill>
                  <a:schemeClr val="tx1"/>
                </a:solidFill>
                <a:latin typeface="Arial" pitchFamily="34" charset="0"/>
                <a:ea typeface="宋体" pitchFamily="2" charset="-122"/>
              </a:defRPr>
            </a:lvl6pPr>
            <a:lvl7pPr eaLnBrk="0" hangingPunct="0">
              <a:defRPr sz="2000">
                <a:solidFill>
                  <a:schemeClr val="tx1"/>
                </a:solidFill>
                <a:latin typeface="Arial" pitchFamily="34" charset="0"/>
                <a:ea typeface="宋体" pitchFamily="2" charset="-122"/>
              </a:defRPr>
            </a:lvl7pPr>
            <a:lvl8pPr eaLnBrk="0" hangingPunct="0">
              <a:defRPr sz="2000">
                <a:solidFill>
                  <a:schemeClr val="tx1"/>
                </a:solidFill>
                <a:latin typeface="Arial" pitchFamily="34" charset="0"/>
                <a:ea typeface="宋体" pitchFamily="2" charset="-122"/>
              </a:defRPr>
            </a:lvl8pPr>
            <a:lvl9pPr eaLnBrk="0" hangingPunct="0">
              <a:defRPr sz="2000">
                <a:solidFill>
                  <a:schemeClr val="tx1"/>
                </a:solidFill>
                <a:latin typeface="Arial" pitchFamily="34" charset="0"/>
                <a:ea typeface="宋体" pitchFamily="2" charset="-122"/>
              </a:defRPr>
            </a:lvl9pPr>
          </a:lstStyle>
          <a:p>
            <a:r>
              <a:rPr lang="en-US" altLang="zh-CN" sz="1400" b="1" dirty="0">
                <a:solidFill>
                  <a:srgbClr val="0070C0"/>
                </a:solidFill>
              </a:rPr>
              <a:t>FY-4C</a:t>
            </a:r>
          </a:p>
        </p:txBody>
      </p:sp>
    </p:spTree>
    <p:extLst>
      <p:ext uri="{BB962C8B-B14F-4D97-AF65-F5344CB8AC3E}">
        <p14:creationId xmlns:p14="http://schemas.microsoft.com/office/powerpoint/2010/main" val="2943891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FDB7F-1824-443F-9E42-56466A6A9209}"/>
              </a:ext>
            </a:extLst>
          </p:cNvPr>
          <p:cNvSpPr>
            <a:spLocks noGrp="1"/>
          </p:cNvSpPr>
          <p:nvPr>
            <p:ph type="title"/>
          </p:nvPr>
        </p:nvSpPr>
        <p:spPr/>
        <p:txBody>
          <a:bodyPr/>
          <a:lstStyle/>
          <a:p>
            <a:r>
              <a:rPr lang="en-US" altLang="zh-CN" dirty="0"/>
              <a:t>TOPIC</a:t>
            </a:r>
            <a:endParaRPr lang="zh-CN" altLang="en-US" dirty="0"/>
          </a:p>
        </p:txBody>
      </p:sp>
      <p:sp>
        <p:nvSpPr>
          <p:cNvPr id="3" name="内容占位符 2">
            <a:extLst>
              <a:ext uri="{FF2B5EF4-FFF2-40B4-BE49-F238E27FC236}">
                <a16:creationId xmlns:a16="http://schemas.microsoft.com/office/drawing/2014/main" id="{5C05BDF2-AE9C-4655-A13F-743D2F20A8F1}"/>
              </a:ext>
            </a:extLst>
          </p:cNvPr>
          <p:cNvSpPr>
            <a:spLocks noGrp="1"/>
          </p:cNvSpPr>
          <p:nvPr>
            <p:ph idx="1"/>
          </p:nvPr>
        </p:nvSpPr>
        <p:spPr/>
        <p:txBody>
          <a:bodyPr/>
          <a:lstStyle/>
          <a:p>
            <a:r>
              <a:rPr lang="en-US" altLang="zh-CN" dirty="0"/>
              <a:t>Status of FY-2 and FY-4 Satellites</a:t>
            </a:r>
          </a:p>
          <a:p>
            <a:r>
              <a:rPr lang="en-US" altLang="zh-CN" dirty="0">
                <a:solidFill>
                  <a:srgbClr val="00B0F0"/>
                </a:solidFill>
              </a:rPr>
              <a:t>Operational AMV System and Products</a:t>
            </a:r>
          </a:p>
          <a:p>
            <a:pPr lvl="1"/>
            <a:r>
              <a:rPr lang="en-US" altLang="zh-CN" dirty="0">
                <a:solidFill>
                  <a:srgbClr val="00B0F0"/>
                </a:solidFill>
              </a:rPr>
              <a:t>AMV System Architectures</a:t>
            </a:r>
          </a:p>
          <a:p>
            <a:pPr lvl="1"/>
            <a:r>
              <a:rPr lang="en-US" altLang="zh-CN" dirty="0"/>
              <a:t>AMV Products and Distribution</a:t>
            </a:r>
          </a:p>
          <a:p>
            <a:r>
              <a:rPr lang="en-US" altLang="zh-CN" dirty="0"/>
              <a:t>Historical dataset reprocessing progress</a:t>
            </a:r>
          </a:p>
          <a:p>
            <a:r>
              <a:rPr lang="en-US" altLang="zh-CN" dirty="0"/>
              <a:t>Future work</a:t>
            </a:r>
            <a:endParaRPr lang="zh-CN" altLang="en-US" dirty="0"/>
          </a:p>
          <a:p>
            <a:endParaRPr lang="zh-CN" altLang="en-US" dirty="0"/>
          </a:p>
        </p:txBody>
      </p:sp>
    </p:spTree>
    <p:extLst>
      <p:ext uri="{BB962C8B-B14F-4D97-AF65-F5344CB8AC3E}">
        <p14:creationId xmlns:p14="http://schemas.microsoft.com/office/powerpoint/2010/main" val="1991882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D1A98-D20F-4E09-810C-6E0B0F120E9A}"/>
              </a:ext>
            </a:extLst>
          </p:cNvPr>
          <p:cNvSpPr>
            <a:spLocks noGrp="1"/>
          </p:cNvSpPr>
          <p:nvPr>
            <p:ph type="title"/>
          </p:nvPr>
        </p:nvSpPr>
        <p:spPr/>
        <p:txBody>
          <a:bodyPr/>
          <a:lstStyle/>
          <a:p>
            <a:r>
              <a:rPr lang="en-US" altLang="zh-CN" dirty="0"/>
              <a:t>Operational AMV Systems</a:t>
            </a:r>
            <a:endParaRPr lang="zh-CN" altLang="en-US" dirty="0"/>
          </a:p>
        </p:txBody>
      </p:sp>
      <p:sp>
        <p:nvSpPr>
          <p:cNvPr id="3" name="内容占位符 2">
            <a:extLst>
              <a:ext uri="{FF2B5EF4-FFF2-40B4-BE49-F238E27FC236}">
                <a16:creationId xmlns:a16="http://schemas.microsoft.com/office/drawing/2014/main" id="{EF9C518F-8F68-4651-902A-2257F3AD39B3}"/>
              </a:ext>
            </a:extLst>
          </p:cNvPr>
          <p:cNvSpPr>
            <a:spLocks noGrp="1"/>
          </p:cNvSpPr>
          <p:nvPr>
            <p:ph idx="1"/>
          </p:nvPr>
        </p:nvSpPr>
        <p:spPr/>
        <p:txBody>
          <a:bodyPr/>
          <a:lstStyle/>
          <a:p>
            <a:r>
              <a:rPr lang="en-US" altLang="zh-CN" dirty="0"/>
              <a:t>FY-2 AMV System</a:t>
            </a:r>
          </a:p>
          <a:p>
            <a:pPr lvl="1"/>
            <a:r>
              <a:rPr lang="en-US" altLang="zh-CN" dirty="0"/>
              <a:t>Generate FY-2E/FY2G AMV products</a:t>
            </a:r>
          </a:p>
          <a:p>
            <a:pPr lvl="1"/>
            <a:r>
              <a:rPr lang="en-US" altLang="zh-CN" dirty="0"/>
              <a:t>Run on PC Workstation</a:t>
            </a:r>
          </a:p>
          <a:p>
            <a:r>
              <a:rPr lang="en-US" altLang="zh-CN" dirty="0"/>
              <a:t>FY-4A</a:t>
            </a:r>
            <a:r>
              <a:rPr lang="zh-CN" altLang="en-US" dirty="0"/>
              <a:t> </a:t>
            </a:r>
            <a:r>
              <a:rPr lang="en-US" altLang="zh-CN" dirty="0"/>
              <a:t>AMV System</a:t>
            </a:r>
          </a:p>
          <a:p>
            <a:pPr lvl="1"/>
            <a:r>
              <a:rPr lang="en-US" altLang="zh-CN" dirty="0"/>
              <a:t>Generate FY-4A AMV products</a:t>
            </a:r>
          </a:p>
          <a:p>
            <a:pPr lvl="1"/>
            <a:r>
              <a:rPr lang="en-US" altLang="zh-CN" dirty="0"/>
              <a:t>Based on the cloud platform architecture</a:t>
            </a:r>
          </a:p>
        </p:txBody>
      </p:sp>
    </p:spTree>
    <p:extLst>
      <p:ext uri="{BB962C8B-B14F-4D97-AF65-F5344CB8AC3E}">
        <p14:creationId xmlns:p14="http://schemas.microsoft.com/office/powerpoint/2010/main" val="248300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11B997-2585-4205-842F-D86051E133C6}"/>
              </a:ext>
            </a:extLst>
          </p:cNvPr>
          <p:cNvSpPr>
            <a:spLocks noGrp="1"/>
          </p:cNvSpPr>
          <p:nvPr>
            <p:ph type="title"/>
          </p:nvPr>
        </p:nvSpPr>
        <p:spPr>
          <a:xfrm>
            <a:off x="628650" y="365127"/>
            <a:ext cx="7886700" cy="894832"/>
          </a:xfrm>
        </p:spPr>
        <p:txBody>
          <a:bodyPr>
            <a:normAutofit/>
          </a:bodyPr>
          <a:lstStyle/>
          <a:p>
            <a:r>
              <a:rPr lang="en-US" altLang="zh-CN" sz="3600" dirty="0"/>
              <a:t>FY-4A</a:t>
            </a:r>
            <a:r>
              <a:rPr lang="zh-CN" altLang="en-US" sz="3600" dirty="0"/>
              <a:t> </a:t>
            </a:r>
            <a:r>
              <a:rPr lang="en-US" altLang="zh-CN" sz="3600" dirty="0"/>
              <a:t>AMV System</a:t>
            </a:r>
          </a:p>
        </p:txBody>
      </p:sp>
      <p:sp>
        <p:nvSpPr>
          <p:cNvPr id="7" name="内容占位符 6">
            <a:extLst>
              <a:ext uri="{FF2B5EF4-FFF2-40B4-BE49-F238E27FC236}">
                <a16:creationId xmlns:a16="http://schemas.microsoft.com/office/drawing/2014/main" id="{A937ABAB-6274-4CBD-BCA3-93CF9B40A643}"/>
              </a:ext>
            </a:extLst>
          </p:cNvPr>
          <p:cNvSpPr>
            <a:spLocks noGrp="1"/>
          </p:cNvSpPr>
          <p:nvPr>
            <p:ph idx="1"/>
          </p:nvPr>
        </p:nvSpPr>
        <p:spPr>
          <a:xfrm>
            <a:off x="628650" y="1458802"/>
            <a:ext cx="7886700" cy="497589"/>
          </a:xfrm>
        </p:spPr>
        <p:txBody>
          <a:bodyPr>
            <a:normAutofit/>
          </a:bodyPr>
          <a:lstStyle/>
          <a:p>
            <a:r>
              <a:rPr lang="en-US" altLang="zh-CN" sz="2400" dirty="0"/>
              <a:t>FY-4A</a:t>
            </a:r>
            <a:r>
              <a:rPr lang="zh-CN" altLang="en-US" sz="2400" dirty="0"/>
              <a:t> </a:t>
            </a:r>
            <a:r>
              <a:rPr lang="en-US" altLang="zh-CN" sz="2400" dirty="0"/>
              <a:t>AMV System is a subsystem of PGS</a:t>
            </a:r>
            <a:endParaRPr lang="zh-CN" altLang="en-US" sz="2400" dirty="0"/>
          </a:p>
          <a:p>
            <a:endParaRPr lang="zh-CN" altLang="en-US" sz="2400" dirty="0"/>
          </a:p>
        </p:txBody>
      </p:sp>
      <p:pic>
        <p:nvPicPr>
          <p:cNvPr id="4" name="图片 3">
            <a:extLst>
              <a:ext uri="{FF2B5EF4-FFF2-40B4-BE49-F238E27FC236}">
                <a16:creationId xmlns:a16="http://schemas.microsoft.com/office/drawing/2014/main" id="{C07E57EF-FC35-45FC-9D74-007C1212A748}"/>
              </a:ext>
            </a:extLst>
          </p:cNvPr>
          <p:cNvPicPr>
            <a:picLocks noChangeAspect="1"/>
          </p:cNvPicPr>
          <p:nvPr/>
        </p:nvPicPr>
        <p:blipFill>
          <a:blip r:embed="rId3"/>
          <a:stretch>
            <a:fillRect/>
          </a:stretch>
        </p:blipFill>
        <p:spPr>
          <a:xfrm>
            <a:off x="992499" y="1888217"/>
            <a:ext cx="7643464" cy="4852825"/>
          </a:xfrm>
          <a:prstGeom prst="rect">
            <a:avLst/>
          </a:prstGeom>
        </p:spPr>
      </p:pic>
      <p:sp>
        <p:nvSpPr>
          <p:cNvPr id="3" name="椭圆 2">
            <a:extLst>
              <a:ext uri="{FF2B5EF4-FFF2-40B4-BE49-F238E27FC236}">
                <a16:creationId xmlns:a16="http://schemas.microsoft.com/office/drawing/2014/main" id="{7BB7D714-84F0-4D86-8AD7-36D21B02E3D9}"/>
              </a:ext>
            </a:extLst>
          </p:cNvPr>
          <p:cNvSpPr/>
          <p:nvPr/>
        </p:nvSpPr>
        <p:spPr>
          <a:xfrm>
            <a:off x="3232299" y="5326365"/>
            <a:ext cx="1268272" cy="500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86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283AC-750C-49F3-BCDB-BC0BA8FD0D2F}"/>
              </a:ext>
            </a:extLst>
          </p:cNvPr>
          <p:cNvSpPr>
            <a:spLocks noGrp="1"/>
          </p:cNvSpPr>
          <p:nvPr>
            <p:ph type="title"/>
          </p:nvPr>
        </p:nvSpPr>
        <p:spPr/>
        <p:txBody>
          <a:bodyPr>
            <a:normAutofit/>
          </a:bodyPr>
          <a:lstStyle/>
          <a:p>
            <a:r>
              <a:rPr lang="en-US" altLang="zh-CN" sz="3600" dirty="0"/>
              <a:t>The cloud platform architecture of FY-4</a:t>
            </a:r>
            <a:endParaRPr lang="zh-CN" altLang="en-US" sz="3600" dirty="0"/>
          </a:p>
        </p:txBody>
      </p:sp>
      <p:pic>
        <p:nvPicPr>
          <p:cNvPr id="4" name="Picture 11">
            <a:extLst>
              <a:ext uri="{FF2B5EF4-FFF2-40B4-BE49-F238E27FC236}">
                <a16:creationId xmlns:a16="http://schemas.microsoft.com/office/drawing/2014/main" id="{68E42396-7096-49E0-A722-4F510E708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13" y="1592263"/>
            <a:ext cx="6619875"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767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CE5AAD-5464-462E-90ED-71E680281B6A}"/>
              </a:ext>
            </a:extLst>
          </p:cNvPr>
          <p:cNvSpPr>
            <a:spLocks noGrp="1"/>
          </p:cNvSpPr>
          <p:nvPr>
            <p:ph type="title"/>
          </p:nvPr>
        </p:nvSpPr>
        <p:spPr>
          <a:xfrm>
            <a:off x="628650" y="365126"/>
            <a:ext cx="7886700" cy="831849"/>
          </a:xfrm>
        </p:spPr>
        <p:txBody>
          <a:bodyPr/>
          <a:lstStyle/>
          <a:p>
            <a:r>
              <a:rPr lang="en-US" altLang="zh-CN" dirty="0"/>
              <a:t>Architecture description</a:t>
            </a:r>
            <a:endParaRPr lang="zh-CN" altLang="en-US" dirty="0"/>
          </a:p>
        </p:txBody>
      </p:sp>
      <p:pic>
        <p:nvPicPr>
          <p:cNvPr id="4" name="Picture 3">
            <a:extLst>
              <a:ext uri="{FF2B5EF4-FFF2-40B4-BE49-F238E27FC236}">
                <a16:creationId xmlns:a16="http://schemas.microsoft.com/office/drawing/2014/main" id="{000FF745-8712-4CF8-A415-887A1AD24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1196975"/>
            <a:ext cx="720090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6">
            <a:extLst>
              <a:ext uri="{FF2B5EF4-FFF2-40B4-BE49-F238E27FC236}">
                <a16:creationId xmlns:a16="http://schemas.microsoft.com/office/drawing/2014/main" id="{0F07F5BF-9EFF-472F-B89F-69072E79F8FD}"/>
              </a:ext>
            </a:extLst>
          </p:cNvPr>
          <p:cNvGrpSpPr>
            <a:grpSpLocks/>
          </p:cNvGrpSpPr>
          <p:nvPr/>
        </p:nvGrpSpPr>
        <p:grpSpPr bwMode="auto">
          <a:xfrm>
            <a:off x="987425" y="1628775"/>
            <a:ext cx="6264275" cy="2879725"/>
            <a:chOff x="1095719" y="1628800"/>
            <a:chExt cx="6264696" cy="2880320"/>
          </a:xfrm>
        </p:grpSpPr>
        <p:sp>
          <p:nvSpPr>
            <p:cNvPr id="6" name="云形标注 4">
              <a:extLst>
                <a:ext uri="{FF2B5EF4-FFF2-40B4-BE49-F238E27FC236}">
                  <a16:creationId xmlns:a16="http://schemas.microsoft.com/office/drawing/2014/main" id="{B124E723-E8CD-4306-9E50-EB91A7015F7E}"/>
                </a:ext>
              </a:extLst>
            </p:cNvPr>
            <p:cNvSpPr>
              <a:spLocks noChangeArrowheads="1"/>
            </p:cNvSpPr>
            <p:nvPr/>
          </p:nvSpPr>
          <p:spPr bwMode="auto">
            <a:xfrm>
              <a:off x="1095719" y="1628800"/>
              <a:ext cx="6264696" cy="2880320"/>
            </a:xfrm>
            <a:prstGeom prst="cloudCallout">
              <a:avLst>
                <a:gd name="adj1" fmla="val -27810"/>
                <a:gd name="adj2" fmla="val 8421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en-US" altLang="zh-CN" sz="1600">
                <a:solidFill>
                  <a:schemeClr val="bg1"/>
                </a:solidFill>
              </a:endParaRPr>
            </a:p>
          </p:txBody>
        </p:sp>
        <p:sp>
          <p:nvSpPr>
            <p:cNvPr id="7" name="TextBox 5">
              <a:extLst>
                <a:ext uri="{FF2B5EF4-FFF2-40B4-BE49-F238E27FC236}">
                  <a16:creationId xmlns:a16="http://schemas.microsoft.com/office/drawing/2014/main" id="{1BE06D79-983D-4715-ABE8-3E3FC01B3F39}"/>
                </a:ext>
              </a:extLst>
            </p:cNvPr>
            <p:cNvSpPr txBox="1">
              <a:spLocks noChangeArrowheads="1"/>
            </p:cNvSpPr>
            <p:nvPr/>
          </p:nvSpPr>
          <p:spPr bwMode="auto">
            <a:xfrm>
              <a:off x="2123728" y="2060848"/>
              <a:ext cx="4824536" cy="1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FFFF00"/>
                  </a:solidFill>
                </a:rPr>
                <a:t>The infrastructure layer </a:t>
              </a:r>
              <a:r>
                <a:rPr lang="en-US" altLang="zh-CN" sz="1800" dirty="0">
                  <a:solidFill>
                    <a:schemeClr val="bg1"/>
                  </a:solidFill>
                </a:rPr>
                <a:t>organizes all the medium and low level heterogeneous physical resources such as computing, networking and storage to supply high performance computing power, high-speed network and mass storage capacity. </a:t>
              </a:r>
            </a:p>
            <a:p>
              <a:pPr eaLnBrk="1" hangingPunct="1">
                <a:spcBef>
                  <a:spcPct val="0"/>
                </a:spcBef>
                <a:buFontTx/>
                <a:buNone/>
              </a:pPr>
              <a:endParaRPr lang="zh-CN" altLang="en-US" sz="1800" dirty="0"/>
            </a:p>
          </p:txBody>
        </p:sp>
      </p:grpSp>
      <p:sp>
        <p:nvSpPr>
          <p:cNvPr id="8" name="矩形 7">
            <a:extLst>
              <a:ext uri="{FF2B5EF4-FFF2-40B4-BE49-F238E27FC236}">
                <a16:creationId xmlns:a16="http://schemas.microsoft.com/office/drawing/2014/main" id="{FBB44781-B6D9-4C77-9537-ED157138447A}"/>
              </a:ext>
            </a:extLst>
          </p:cNvPr>
          <p:cNvSpPr>
            <a:spLocks noChangeArrowheads="1"/>
          </p:cNvSpPr>
          <p:nvPr/>
        </p:nvSpPr>
        <p:spPr bwMode="auto">
          <a:xfrm>
            <a:off x="863600" y="5373688"/>
            <a:ext cx="7416800" cy="1412875"/>
          </a:xfrm>
          <a:prstGeom prst="rect">
            <a:avLst/>
          </a:prstGeom>
          <a:solidFill>
            <a:srgbClr val="A42006">
              <a:alpha val="14902"/>
            </a:srgbClr>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Times New Roman" panose="02020603050405020304" pitchFamily="18" charset="0"/>
            </a:endParaRPr>
          </a:p>
        </p:txBody>
      </p:sp>
    </p:spTree>
    <p:extLst>
      <p:ext uri="{BB962C8B-B14F-4D97-AF65-F5344CB8AC3E}">
        <p14:creationId xmlns:p14="http://schemas.microsoft.com/office/powerpoint/2010/main" val="147660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338CDF-2C91-41B4-B390-C461BBC93100}"/>
              </a:ext>
            </a:extLst>
          </p:cNvPr>
          <p:cNvSpPr>
            <a:spLocks noGrp="1"/>
          </p:cNvSpPr>
          <p:nvPr>
            <p:ph type="title"/>
          </p:nvPr>
        </p:nvSpPr>
        <p:spPr>
          <a:xfrm>
            <a:off x="628650" y="365125"/>
            <a:ext cx="7886700" cy="831600"/>
          </a:xfrm>
        </p:spPr>
        <p:txBody>
          <a:bodyPr>
            <a:normAutofit/>
          </a:bodyPr>
          <a:lstStyle/>
          <a:p>
            <a:r>
              <a:rPr lang="en-US" altLang="zh-CN" dirty="0"/>
              <a:t>Architecture description</a:t>
            </a:r>
            <a:endParaRPr lang="zh-CN" altLang="en-US" dirty="0"/>
          </a:p>
        </p:txBody>
      </p:sp>
      <p:pic>
        <p:nvPicPr>
          <p:cNvPr id="4" name="Picture 3">
            <a:extLst>
              <a:ext uri="{FF2B5EF4-FFF2-40B4-BE49-F238E27FC236}">
                <a16:creationId xmlns:a16="http://schemas.microsoft.com/office/drawing/2014/main" id="{880FEED9-24C1-4B88-B716-5E5A13270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198800"/>
            <a:ext cx="720090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10">
            <a:extLst>
              <a:ext uri="{FF2B5EF4-FFF2-40B4-BE49-F238E27FC236}">
                <a16:creationId xmlns:a16="http://schemas.microsoft.com/office/drawing/2014/main" id="{412837C2-C17A-4307-804E-B2DB68AB8A70}"/>
              </a:ext>
            </a:extLst>
          </p:cNvPr>
          <p:cNvSpPr>
            <a:spLocks noChangeArrowheads="1"/>
          </p:cNvSpPr>
          <p:nvPr/>
        </p:nvSpPr>
        <p:spPr bwMode="auto">
          <a:xfrm>
            <a:off x="830659" y="3716088"/>
            <a:ext cx="7416800" cy="1584325"/>
          </a:xfrm>
          <a:prstGeom prst="rect">
            <a:avLst/>
          </a:prstGeom>
          <a:solidFill>
            <a:srgbClr val="A42006">
              <a:alpha val="14902"/>
            </a:srgbClr>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Times New Roman" panose="02020603050405020304" pitchFamily="18" charset="0"/>
            </a:endParaRPr>
          </a:p>
        </p:txBody>
      </p:sp>
      <p:grpSp>
        <p:nvGrpSpPr>
          <p:cNvPr id="6" name="组合 9">
            <a:extLst>
              <a:ext uri="{FF2B5EF4-FFF2-40B4-BE49-F238E27FC236}">
                <a16:creationId xmlns:a16="http://schemas.microsoft.com/office/drawing/2014/main" id="{A690F56E-4F94-47E4-9F90-114B9CA0B83A}"/>
              </a:ext>
            </a:extLst>
          </p:cNvPr>
          <p:cNvGrpSpPr>
            <a:grpSpLocks/>
          </p:cNvGrpSpPr>
          <p:nvPr/>
        </p:nvGrpSpPr>
        <p:grpSpPr bwMode="auto">
          <a:xfrm>
            <a:off x="930672" y="4359025"/>
            <a:ext cx="7345362" cy="2878138"/>
            <a:chOff x="1185457" y="4264432"/>
            <a:chExt cx="7344816" cy="2877994"/>
          </a:xfrm>
        </p:grpSpPr>
        <p:sp>
          <p:nvSpPr>
            <p:cNvPr id="7" name="云形标注 6">
              <a:extLst>
                <a:ext uri="{FF2B5EF4-FFF2-40B4-BE49-F238E27FC236}">
                  <a16:creationId xmlns:a16="http://schemas.microsoft.com/office/drawing/2014/main" id="{7758EC4A-576A-4E07-93F6-1AF3DBFA9B7E}"/>
                </a:ext>
              </a:extLst>
            </p:cNvPr>
            <p:cNvSpPr>
              <a:spLocks noChangeArrowheads="1"/>
            </p:cNvSpPr>
            <p:nvPr/>
          </p:nvSpPr>
          <p:spPr bwMode="auto">
            <a:xfrm>
              <a:off x="1185457" y="4264432"/>
              <a:ext cx="7344816" cy="2877994"/>
            </a:xfrm>
            <a:prstGeom prst="cloudCallout">
              <a:avLst>
                <a:gd name="adj1" fmla="val -20856"/>
                <a:gd name="adj2" fmla="val -6626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solidFill>
                  <a:schemeClr val="bg1"/>
                </a:solidFill>
                <a:latin typeface="Times New Roman" panose="02020603050405020304" pitchFamily="18" charset="0"/>
              </a:endParaRPr>
            </a:p>
          </p:txBody>
        </p:sp>
        <p:sp>
          <p:nvSpPr>
            <p:cNvPr id="8" name="TextBox 8">
              <a:extLst>
                <a:ext uri="{FF2B5EF4-FFF2-40B4-BE49-F238E27FC236}">
                  <a16:creationId xmlns:a16="http://schemas.microsoft.com/office/drawing/2014/main" id="{CBBA90EF-2796-43EB-B88B-EA873C7DDD22}"/>
                </a:ext>
              </a:extLst>
            </p:cNvPr>
            <p:cNvSpPr txBox="1">
              <a:spLocks noChangeArrowheads="1"/>
            </p:cNvSpPr>
            <p:nvPr/>
          </p:nvSpPr>
          <p:spPr bwMode="auto">
            <a:xfrm>
              <a:off x="2141730" y="4699965"/>
              <a:ext cx="6156684" cy="17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FFFF00"/>
                  </a:solidFill>
                </a:rPr>
                <a:t>The resource scheduling layer </a:t>
              </a:r>
              <a:r>
                <a:rPr lang="en-US" altLang="zh-CN" sz="1800" dirty="0">
                  <a:solidFill>
                    <a:schemeClr val="bg1"/>
                  </a:solidFill>
                </a:rPr>
                <a:t>achieves the unified pool management of heterogeneous computing resources and designs fault-tolerant mechanisms that deal with resources and application exceptions to ensure high efficiency, flexibility and reliability of the resources.</a:t>
              </a:r>
            </a:p>
            <a:p>
              <a:pPr eaLnBrk="1" hangingPunct="1">
                <a:spcBef>
                  <a:spcPct val="0"/>
                </a:spcBef>
                <a:buFontTx/>
                <a:buNone/>
              </a:pPr>
              <a:endParaRPr lang="zh-CN" altLang="en-US" sz="1800" dirty="0"/>
            </a:p>
          </p:txBody>
        </p:sp>
      </p:grpSp>
    </p:spTree>
    <p:extLst>
      <p:ext uri="{BB962C8B-B14F-4D97-AF65-F5344CB8AC3E}">
        <p14:creationId xmlns:p14="http://schemas.microsoft.com/office/powerpoint/2010/main" val="179102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81F6ED-1167-461B-AC70-099BC0505B3B}"/>
              </a:ext>
            </a:extLst>
          </p:cNvPr>
          <p:cNvSpPr>
            <a:spLocks noGrp="1"/>
          </p:cNvSpPr>
          <p:nvPr>
            <p:ph type="title"/>
          </p:nvPr>
        </p:nvSpPr>
        <p:spPr>
          <a:xfrm>
            <a:off x="628650" y="365127"/>
            <a:ext cx="7886700" cy="831600"/>
          </a:xfrm>
        </p:spPr>
        <p:txBody>
          <a:bodyPr/>
          <a:lstStyle/>
          <a:p>
            <a:r>
              <a:rPr lang="en-US" altLang="zh-CN" dirty="0"/>
              <a:t>Architecture description</a:t>
            </a:r>
            <a:endParaRPr lang="zh-CN" altLang="en-US" dirty="0"/>
          </a:p>
        </p:txBody>
      </p:sp>
      <p:pic>
        <p:nvPicPr>
          <p:cNvPr id="6" name="Picture 3">
            <a:extLst>
              <a:ext uri="{FF2B5EF4-FFF2-40B4-BE49-F238E27FC236}">
                <a16:creationId xmlns:a16="http://schemas.microsoft.com/office/drawing/2014/main" id="{CE807E00-4156-467D-BCDF-29F02349E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198800"/>
            <a:ext cx="720090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7">
            <a:extLst>
              <a:ext uri="{FF2B5EF4-FFF2-40B4-BE49-F238E27FC236}">
                <a16:creationId xmlns:a16="http://schemas.microsoft.com/office/drawing/2014/main" id="{00994556-100E-4CE8-965B-2CEDD888977A}"/>
              </a:ext>
            </a:extLst>
          </p:cNvPr>
          <p:cNvSpPr>
            <a:spLocks noChangeArrowheads="1"/>
          </p:cNvSpPr>
          <p:nvPr/>
        </p:nvSpPr>
        <p:spPr bwMode="auto">
          <a:xfrm>
            <a:off x="870740" y="2276227"/>
            <a:ext cx="7416800" cy="1439863"/>
          </a:xfrm>
          <a:prstGeom prst="rect">
            <a:avLst/>
          </a:prstGeom>
          <a:solidFill>
            <a:srgbClr val="A42006">
              <a:alpha val="14902"/>
            </a:srgbClr>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Times New Roman" panose="02020603050405020304" pitchFamily="18" charset="0"/>
            </a:endParaRPr>
          </a:p>
        </p:txBody>
      </p:sp>
      <p:grpSp>
        <p:nvGrpSpPr>
          <p:cNvPr id="8" name="组合 2">
            <a:extLst>
              <a:ext uri="{FF2B5EF4-FFF2-40B4-BE49-F238E27FC236}">
                <a16:creationId xmlns:a16="http://schemas.microsoft.com/office/drawing/2014/main" id="{A6394EBE-D479-4418-BA29-16F794360028}"/>
              </a:ext>
            </a:extLst>
          </p:cNvPr>
          <p:cNvGrpSpPr>
            <a:grpSpLocks/>
          </p:cNvGrpSpPr>
          <p:nvPr/>
        </p:nvGrpSpPr>
        <p:grpSpPr bwMode="auto">
          <a:xfrm>
            <a:off x="751681" y="3860552"/>
            <a:ext cx="7578725" cy="3384550"/>
            <a:chOff x="1097614" y="3861049"/>
            <a:chExt cx="7578842" cy="3384376"/>
          </a:xfrm>
        </p:grpSpPr>
        <p:sp>
          <p:nvSpPr>
            <p:cNvPr id="9" name="云形标注 6">
              <a:extLst>
                <a:ext uri="{FF2B5EF4-FFF2-40B4-BE49-F238E27FC236}">
                  <a16:creationId xmlns:a16="http://schemas.microsoft.com/office/drawing/2014/main" id="{3B510C1E-D8D1-47FF-A422-8D1177ED2113}"/>
                </a:ext>
              </a:extLst>
            </p:cNvPr>
            <p:cNvSpPr>
              <a:spLocks noChangeArrowheads="1"/>
            </p:cNvSpPr>
            <p:nvPr/>
          </p:nvSpPr>
          <p:spPr bwMode="auto">
            <a:xfrm>
              <a:off x="1097614" y="3861049"/>
              <a:ext cx="7578842" cy="3384376"/>
            </a:xfrm>
            <a:prstGeom prst="cloudCallout">
              <a:avLst>
                <a:gd name="adj1" fmla="val -30190"/>
                <a:gd name="adj2" fmla="val -8412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solidFill>
                  <a:schemeClr val="bg1"/>
                </a:solidFill>
                <a:latin typeface="Times New Roman" panose="02020603050405020304" pitchFamily="18" charset="0"/>
              </a:endParaRPr>
            </a:p>
          </p:txBody>
        </p:sp>
        <p:sp>
          <p:nvSpPr>
            <p:cNvPr id="10" name="TextBox 8">
              <a:extLst>
                <a:ext uri="{FF2B5EF4-FFF2-40B4-BE49-F238E27FC236}">
                  <a16:creationId xmlns:a16="http://schemas.microsoft.com/office/drawing/2014/main" id="{0AB3C4A6-DE15-44F9-A41A-92553D7564C4}"/>
                </a:ext>
              </a:extLst>
            </p:cNvPr>
            <p:cNvSpPr txBox="1">
              <a:spLocks noChangeArrowheads="1"/>
            </p:cNvSpPr>
            <p:nvPr/>
          </p:nvSpPr>
          <p:spPr bwMode="auto">
            <a:xfrm>
              <a:off x="2251595" y="4293096"/>
              <a:ext cx="5920805" cy="203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FFFF00"/>
                  </a:solidFill>
                </a:rPr>
                <a:t>The job scheduling bus layer</a:t>
              </a:r>
              <a:r>
                <a:rPr lang="en-US" altLang="zh-CN" sz="1800" dirty="0">
                  <a:solidFill>
                    <a:schemeClr val="bg1"/>
                  </a:solidFill>
                </a:rPr>
                <a:t> is designed to provide a standard interface for job submission of application layer and is compatible with LSF, PBS, and other operation scheduler in the resource scheduling layer. Corresponding to a meta-scheduler, this layer can forward jobs to their appropriate schedulers, in which fault-tolerant strategies for fault handling are also designed. </a:t>
              </a:r>
              <a:endParaRPr lang="zh-CN" altLang="en-US" sz="1800" dirty="0">
                <a:solidFill>
                  <a:schemeClr val="bg1"/>
                </a:solidFill>
              </a:endParaRPr>
            </a:p>
          </p:txBody>
        </p:sp>
      </p:grpSp>
    </p:spTree>
    <p:extLst>
      <p:ext uri="{BB962C8B-B14F-4D97-AF65-F5344CB8AC3E}">
        <p14:creationId xmlns:p14="http://schemas.microsoft.com/office/powerpoint/2010/main" val="1776881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7A7CFB-6417-4FB9-BB54-320EAC3BB41A}"/>
              </a:ext>
            </a:extLst>
          </p:cNvPr>
          <p:cNvSpPr>
            <a:spLocks noGrp="1"/>
          </p:cNvSpPr>
          <p:nvPr>
            <p:ph type="title"/>
          </p:nvPr>
        </p:nvSpPr>
        <p:spPr>
          <a:xfrm>
            <a:off x="628650" y="365127"/>
            <a:ext cx="7886700" cy="831600"/>
          </a:xfrm>
        </p:spPr>
        <p:txBody>
          <a:bodyPr/>
          <a:lstStyle/>
          <a:p>
            <a:r>
              <a:rPr lang="en-US" altLang="zh-CN" dirty="0"/>
              <a:t>Architecture description</a:t>
            </a:r>
            <a:endParaRPr lang="zh-CN" altLang="en-US" dirty="0"/>
          </a:p>
        </p:txBody>
      </p:sp>
      <p:pic>
        <p:nvPicPr>
          <p:cNvPr id="4" name="Picture 3">
            <a:extLst>
              <a:ext uri="{FF2B5EF4-FFF2-40B4-BE49-F238E27FC236}">
                <a16:creationId xmlns:a16="http://schemas.microsoft.com/office/drawing/2014/main" id="{9225E7BD-0C1A-4154-83DF-06F59E005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196975"/>
            <a:ext cx="720090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7">
            <a:extLst>
              <a:ext uri="{FF2B5EF4-FFF2-40B4-BE49-F238E27FC236}">
                <a16:creationId xmlns:a16="http://schemas.microsoft.com/office/drawing/2014/main" id="{A6634DD9-C9F1-4556-8171-99B89C6B8100}"/>
              </a:ext>
            </a:extLst>
          </p:cNvPr>
          <p:cNvSpPr>
            <a:spLocks noChangeArrowheads="1"/>
          </p:cNvSpPr>
          <p:nvPr/>
        </p:nvSpPr>
        <p:spPr bwMode="auto">
          <a:xfrm>
            <a:off x="911210" y="1196975"/>
            <a:ext cx="7321550" cy="1152525"/>
          </a:xfrm>
          <a:prstGeom prst="rect">
            <a:avLst/>
          </a:prstGeom>
          <a:solidFill>
            <a:srgbClr val="A42006">
              <a:alpha val="14902"/>
            </a:srgbClr>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latin typeface="Times New Roman" panose="02020603050405020304" pitchFamily="18" charset="0"/>
            </a:endParaRPr>
          </a:p>
        </p:txBody>
      </p:sp>
      <p:sp>
        <p:nvSpPr>
          <p:cNvPr id="6" name="云形标注 6">
            <a:extLst>
              <a:ext uri="{FF2B5EF4-FFF2-40B4-BE49-F238E27FC236}">
                <a16:creationId xmlns:a16="http://schemas.microsoft.com/office/drawing/2014/main" id="{619B6550-C147-4DDC-9173-74D33140E1D2}"/>
              </a:ext>
            </a:extLst>
          </p:cNvPr>
          <p:cNvSpPr>
            <a:spLocks noChangeArrowheads="1"/>
          </p:cNvSpPr>
          <p:nvPr/>
        </p:nvSpPr>
        <p:spPr bwMode="auto">
          <a:xfrm>
            <a:off x="827088" y="2659063"/>
            <a:ext cx="7578725" cy="1706562"/>
          </a:xfrm>
          <a:prstGeom prst="cloudCallout">
            <a:avLst>
              <a:gd name="adj1" fmla="val -30190"/>
              <a:gd name="adj2" fmla="val -8412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zh-CN" altLang="en-US" sz="1800">
              <a:solidFill>
                <a:schemeClr val="bg1"/>
              </a:solidFill>
              <a:latin typeface="Times New Roman" panose="02020603050405020304" pitchFamily="18" charset="0"/>
            </a:endParaRPr>
          </a:p>
        </p:txBody>
      </p:sp>
      <p:sp>
        <p:nvSpPr>
          <p:cNvPr id="7" name="TextBox 8">
            <a:extLst>
              <a:ext uri="{FF2B5EF4-FFF2-40B4-BE49-F238E27FC236}">
                <a16:creationId xmlns:a16="http://schemas.microsoft.com/office/drawing/2014/main" id="{0E4C9CD5-3FB4-438A-A695-446CC605EA63}"/>
              </a:ext>
            </a:extLst>
          </p:cNvPr>
          <p:cNvSpPr txBox="1">
            <a:spLocks noChangeArrowheads="1"/>
          </p:cNvSpPr>
          <p:nvPr/>
        </p:nvSpPr>
        <p:spPr bwMode="auto">
          <a:xfrm>
            <a:off x="2125663" y="3070225"/>
            <a:ext cx="5759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FFFF00"/>
                </a:solidFill>
              </a:rPr>
              <a:t>The application layer</a:t>
            </a:r>
            <a:r>
              <a:rPr lang="en-US" altLang="zh-CN" sz="1800" dirty="0">
                <a:solidFill>
                  <a:schemeClr val="bg1"/>
                </a:solidFill>
              </a:rPr>
              <a:t> is used to provide the user interface and operation logic management. </a:t>
            </a:r>
          </a:p>
        </p:txBody>
      </p:sp>
    </p:spTree>
    <p:extLst>
      <p:ext uri="{BB962C8B-B14F-4D97-AF65-F5344CB8AC3E}">
        <p14:creationId xmlns:p14="http://schemas.microsoft.com/office/powerpoint/2010/main" val="2637263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FDB7F-1824-443F-9E42-56466A6A9209}"/>
              </a:ext>
            </a:extLst>
          </p:cNvPr>
          <p:cNvSpPr>
            <a:spLocks noGrp="1"/>
          </p:cNvSpPr>
          <p:nvPr>
            <p:ph type="title"/>
          </p:nvPr>
        </p:nvSpPr>
        <p:spPr/>
        <p:txBody>
          <a:bodyPr/>
          <a:lstStyle/>
          <a:p>
            <a:r>
              <a:rPr lang="en-US" altLang="zh-CN" dirty="0"/>
              <a:t>TOPIC</a:t>
            </a:r>
            <a:endParaRPr lang="zh-CN" altLang="en-US" dirty="0"/>
          </a:p>
        </p:txBody>
      </p:sp>
      <p:sp>
        <p:nvSpPr>
          <p:cNvPr id="3" name="内容占位符 2">
            <a:extLst>
              <a:ext uri="{FF2B5EF4-FFF2-40B4-BE49-F238E27FC236}">
                <a16:creationId xmlns:a16="http://schemas.microsoft.com/office/drawing/2014/main" id="{5C05BDF2-AE9C-4655-A13F-743D2F20A8F1}"/>
              </a:ext>
            </a:extLst>
          </p:cNvPr>
          <p:cNvSpPr>
            <a:spLocks noGrp="1"/>
          </p:cNvSpPr>
          <p:nvPr>
            <p:ph idx="1"/>
          </p:nvPr>
        </p:nvSpPr>
        <p:spPr/>
        <p:txBody>
          <a:bodyPr/>
          <a:lstStyle/>
          <a:p>
            <a:r>
              <a:rPr lang="en-US" altLang="zh-CN" dirty="0"/>
              <a:t>Status of FY-2 and FY-4 Satellites</a:t>
            </a:r>
          </a:p>
          <a:p>
            <a:r>
              <a:rPr lang="en-US" altLang="zh-CN" dirty="0">
                <a:solidFill>
                  <a:srgbClr val="00B0F0"/>
                </a:solidFill>
              </a:rPr>
              <a:t>Operational AMV System and Products</a:t>
            </a:r>
          </a:p>
          <a:p>
            <a:pPr lvl="1"/>
            <a:r>
              <a:rPr lang="en-US" altLang="zh-CN" dirty="0"/>
              <a:t>AMV System Architectures</a:t>
            </a:r>
          </a:p>
          <a:p>
            <a:pPr lvl="1"/>
            <a:r>
              <a:rPr lang="en-US" altLang="zh-CN" dirty="0">
                <a:solidFill>
                  <a:srgbClr val="00B0F0"/>
                </a:solidFill>
              </a:rPr>
              <a:t>AMV Products, and Distribution</a:t>
            </a:r>
          </a:p>
          <a:p>
            <a:r>
              <a:rPr lang="en-US" altLang="zh-CN" dirty="0"/>
              <a:t>Historical dataset reprocessing progress</a:t>
            </a:r>
          </a:p>
          <a:p>
            <a:r>
              <a:rPr lang="en-US" altLang="zh-CN" dirty="0"/>
              <a:t>Future work</a:t>
            </a:r>
            <a:endParaRPr lang="zh-CN" altLang="en-US" dirty="0"/>
          </a:p>
          <a:p>
            <a:endParaRPr lang="zh-CN" altLang="en-US" dirty="0"/>
          </a:p>
        </p:txBody>
      </p:sp>
    </p:spTree>
    <p:extLst>
      <p:ext uri="{BB962C8B-B14F-4D97-AF65-F5344CB8AC3E}">
        <p14:creationId xmlns:p14="http://schemas.microsoft.com/office/powerpoint/2010/main" val="263026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FDB7F-1824-443F-9E42-56466A6A9209}"/>
              </a:ext>
            </a:extLst>
          </p:cNvPr>
          <p:cNvSpPr>
            <a:spLocks noGrp="1"/>
          </p:cNvSpPr>
          <p:nvPr>
            <p:ph type="title"/>
          </p:nvPr>
        </p:nvSpPr>
        <p:spPr/>
        <p:txBody>
          <a:bodyPr/>
          <a:lstStyle/>
          <a:p>
            <a:r>
              <a:rPr lang="en-US" altLang="zh-CN" dirty="0"/>
              <a:t>TOPIC</a:t>
            </a:r>
            <a:endParaRPr lang="zh-CN" altLang="en-US" dirty="0"/>
          </a:p>
        </p:txBody>
      </p:sp>
      <p:sp>
        <p:nvSpPr>
          <p:cNvPr id="3" name="内容占位符 2">
            <a:extLst>
              <a:ext uri="{FF2B5EF4-FFF2-40B4-BE49-F238E27FC236}">
                <a16:creationId xmlns:a16="http://schemas.microsoft.com/office/drawing/2014/main" id="{5C05BDF2-AE9C-4655-A13F-743D2F20A8F1}"/>
              </a:ext>
            </a:extLst>
          </p:cNvPr>
          <p:cNvSpPr>
            <a:spLocks noGrp="1"/>
          </p:cNvSpPr>
          <p:nvPr>
            <p:ph idx="1"/>
          </p:nvPr>
        </p:nvSpPr>
        <p:spPr/>
        <p:txBody>
          <a:bodyPr/>
          <a:lstStyle/>
          <a:p>
            <a:r>
              <a:rPr lang="en-US" altLang="zh-CN" dirty="0"/>
              <a:t>Status of FY-2 and FY-4 Satellites</a:t>
            </a:r>
          </a:p>
          <a:p>
            <a:r>
              <a:rPr lang="en-US" altLang="zh-CN" dirty="0"/>
              <a:t>Operational AMV System and Products</a:t>
            </a:r>
          </a:p>
          <a:p>
            <a:pPr lvl="1"/>
            <a:r>
              <a:rPr lang="en-US" altLang="zh-CN" dirty="0"/>
              <a:t>AMV System Architectures</a:t>
            </a:r>
          </a:p>
          <a:p>
            <a:pPr lvl="1"/>
            <a:r>
              <a:rPr lang="en-US" altLang="zh-CN" dirty="0"/>
              <a:t>AMV Products, and Distribution</a:t>
            </a:r>
          </a:p>
          <a:p>
            <a:r>
              <a:rPr lang="en-US" altLang="zh-CN" dirty="0"/>
              <a:t>Historical dataset reprocessing progress</a:t>
            </a:r>
          </a:p>
          <a:p>
            <a:r>
              <a:rPr lang="en-US" altLang="zh-CN" dirty="0"/>
              <a:t>Future work</a:t>
            </a:r>
            <a:endParaRPr lang="zh-CN" altLang="en-US" dirty="0"/>
          </a:p>
        </p:txBody>
      </p:sp>
    </p:spTree>
    <p:extLst>
      <p:ext uri="{BB962C8B-B14F-4D97-AF65-F5344CB8AC3E}">
        <p14:creationId xmlns:p14="http://schemas.microsoft.com/office/powerpoint/2010/main" val="207778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8EB244-3E24-4EDE-93CF-FFD14DED04B9}"/>
              </a:ext>
            </a:extLst>
          </p:cNvPr>
          <p:cNvSpPr>
            <a:spLocks noGrp="1"/>
          </p:cNvSpPr>
          <p:nvPr>
            <p:ph type="title"/>
          </p:nvPr>
        </p:nvSpPr>
        <p:spPr/>
        <p:txBody>
          <a:bodyPr/>
          <a:lstStyle/>
          <a:p>
            <a:r>
              <a:rPr lang="en-US" altLang="zh-CN" dirty="0"/>
              <a:t>AMV products in operation</a:t>
            </a:r>
            <a:endParaRPr lang="zh-CN" altLang="en-US" dirty="0"/>
          </a:p>
        </p:txBody>
      </p:sp>
      <p:sp>
        <p:nvSpPr>
          <p:cNvPr id="3" name="内容占位符 2">
            <a:extLst>
              <a:ext uri="{FF2B5EF4-FFF2-40B4-BE49-F238E27FC236}">
                <a16:creationId xmlns:a16="http://schemas.microsoft.com/office/drawing/2014/main" id="{1E9C59D5-F67A-4230-A72F-1DAFEC877B69}"/>
              </a:ext>
            </a:extLst>
          </p:cNvPr>
          <p:cNvSpPr>
            <a:spLocks noGrp="1"/>
          </p:cNvSpPr>
          <p:nvPr>
            <p:ph idx="1"/>
          </p:nvPr>
        </p:nvSpPr>
        <p:spPr/>
        <p:txBody>
          <a:bodyPr/>
          <a:lstStyle/>
          <a:p>
            <a:r>
              <a:rPr lang="en-US" altLang="zh-CN" dirty="0"/>
              <a:t>FY-2E, FY2G Winds</a:t>
            </a:r>
          </a:p>
          <a:p>
            <a:endParaRPr lang="zh-CN" altLang="en-US" dirty="0"/>
          </a:p>
        </p:txBody>
      </p:sp>
      <p:grpSp>
        <p:nvGrpSpPr>
          <p:cNvPr id="18" name="组合 17">
            <a:extLst>
              <a:ext uri="{FF2B5EF4-FFF2-40B4-BE49-F238E27FC236}">
                <a16:creationId xmlns:a16="http://schemas.microsoft.com/office/drawing/2014/main" id="{DE0CA9EB-4F57-4A94-B364-1D1F51E90136}"/>
              </a:ext>
            </a:extLst>
          </p:cNvPr>
          <p:cNvGrpSpPr/>
          <p:nvPr/>
        </p:nvGrpSpPr>
        <p:grpSpPr>
          <a:xfrm>
            <a:off x="388350" y="2862261"/>
            <a:ext cx="4078803" cy="3995740"/>
            <a:chOff x="231261" y="2862260"/>
            <a:chExt cx="4078803" cy="3995740"/>
          </a:xfrm>
        </p:grpSpPr>
        <p:grpSp>
          <p:nvGrpSpPr>
            <p:cNvPr id="15" name="组合 14">
              <a:extLst>
                <a:ext uri="{FF2B5EF4-FFF2-40B4-BE49-F238E27FC236}">
                  <a16:creationId xmlns:a16="http://schemas.microsoft.com/office/drawing/2014/main" id="{63D42B82-D022-4405-895B-F752498A88B8}"/>
                </a:ext>
              </a:extLst>
            </p:cNvPr>
            <p:cNvGrpSpPr/>
            <p:nvPr/>
          </p:nvGrpSpPr>
          <p:grpSpPr>
            <a:xfrm>
              <a:off x="314326" y="2862262"/>
              <a:ext cx="3995738" cy="3995738"/>
              <a:chOff x="314326" y="2862262"/>
              <a:chExt cx="3995738" cy="3995738"/>
            </a:xfrm>
          </p:grpSpPr>
          <p:pic>
            <p:nvPicPr>
              <p:cNvPr id="7" name="图片 6">
                <a:extLst>
                  <a:ext uri="{FF2B5EF4-FFF2-40B4-BE49-F238E27FC236}">
                    <a16:creationId xmlns:a16="http://schemas.microsoft.com/office/drawing/2014/main" id="{51662DD8-8D72-4C33-8F5A-AB724DAF4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2862262"/>
                <a:ext cx="3995738" cy="3995738"/>
              </a:xfrm>
              <a:prstGeom prst="rect">
                <a:avLst/>
              </a:prstGeom>
            </p:spPr>
          </p:pic>
          <p:sp>
            <p:nvSpPr>
              <p:cNvPr id="12" name="文本框 11">
                <a:extLst>
                  <a:ext uri="{FF2B5EF4-FFF2-40B4-BE49-F238E27FC236}">
                    <a16:creationId xmlns:a16="http://schemas.microsoft.com/office/drawing/2014/main" id="{1B3A0F52-D707-4BD0-91A0-9657F609BDE7}"/>
                  </a:ext>
                </a:extLst>
              </p:cNvPr>
              <p:cNvSpPr txBox="1"/>
              <p:nvPr/>
            </p:nvSpPr>
            <p:spPr>
              <a:xfrm>
                <a:off x="3515287" y="2862262"/>
                <a:ext cx="794777" cy="307777"/>
              </a:xfrm>
              <a:prstGeom prst="rect">
                <a:avLst/>
              </a:prstGeom>
              <a:noFill/>
            </p:spPr>
            <p:txBody>
              <a:bodyPr wrap="square" rtlCol="0">
                <a:spAutoFit/>
              </a:bodyPr>
              <a:lstStyle/>
              <a:p>
                <a:r>
                  <a:rPr lang="en-US" altLang="zh-CN" sz="1400" dirty="0">
                    <a:solidFill>
                      <a:schemeClr val="bg1"/>
                    </a:solidFill>
                  </a:rPr>
                  <a:t>10.8um</a:t>
                </a:r>
                <a:endParaRPr lang="zh-CN" altLang="en-US" sz="1400" dirty="0">
                  <a:solidFill>
                    <a:schemeClr val="bg1"/>
                  </a:solidFill>
                </a:endParaRPr>
              </a:p>
            </p:txBody>
          </p:sp>
        </p:grpSp>
        <p:sp>
          <p:nvSpPr>
            <p:cNvPr id="16" name="文本框 15">
              <a:extLst>
                <a:ext uri="{FF2B5EF4-FFF2-40B4-BE49-F238E27FC236}">
                  <a16:creationId xmlns:a16="http://schemas.microsoft.com/office/drawing/2014/main" id="{4CD94048-2275-4EE2-8B06-BEC74F443359}"/>
                </a:ext>
              </a:extLst>
            </p:cNvPr>
            <p:cNvSpPr txBox="1"/>
            <p:nvPr/>
          </p:nvSpPr>
          <p:spPr>
            <a:xfrm>
              <a:off x="231261" y="2862260"/>
              <a:ext cx="794777" cy="307777"/>
            </a:xfrm>
            <a:prstGeom prst="rect">
              <a:avLst/>
            </a:prstGeom>
            <a:noFill/>
          </p:spPr>
          <p:txBody>
            <a:bodyPr wrap="square" rtlCol="0">
              <a:spAutoFit/>
            </a:bodyPr>
            <a:lstStyle/>
            <a:p>
              <a:r>
                <a:rPr lang="en-US" altLang="zh-CN" sz="1400" dirty="0">
                  <a:solidFill>
                    <a:schemeClr val="bg1"/>
                  </a:solidFill>
                </a:rPr>
                <a:t>FY-2G</a:t>
              </a:r>
              <a:endParaRPr lang="zh-CN" altLang="en-US" sz="1400" dirty="0">
                <a:solidFill>
                  <a:schemeClr val="bg1"/>
                </a:solidFill>
              </a:endParaRPr>
            </a:p>
          </p:txBody>
        </p:sp>
      </p:grpSp>
      <p:grpSp>
        <p:nvGrpSpPr>
          <p:cNvPr id="19" name="组合 18">
            <a:extLst>
              <a:ext uri="{FF2B5EF4-FFF2-40B4-BE49-F238E27FC236}">
                <a16:creationId xmlns:a16="http://schemas.microsoft.com/office/drawing/2014/main" id="{C2A18593-3953-4E58-B2B4-BA5251491BE8}"/>
              </a:ext>
            </a:extLst>
          </p:cNvPr>
          <p:cNvGrpSpPr/>
          <p:nvPr/>
        </p:nvGrpSpPr>
        <p:grpSpPr>
          <a:xfrm>
            <a:off x="4676846" y="2862262"/>
            <a:ext cx="3995739" cy="3995740"/>
            <a:chOff x="4833936" y="2862260"/>
            <a:chExt cx="3995739" cy="3995740"/>
          </a:xfrm>
        </p:grpSpPr>
        <p:grpSp>
          <p:nvGrpSpPr>
            <p:cNvPr id="14" name="组合 13">
              <a:extLst>
                <a:ext uri="{FF2B5EF4-FFF2-40B4-BE49-F238E27FC236}">
                  <a16:creationId xmlns:a16="http://schemas.microsoft.com/office/drawing/2014/main" id="{1E474CDE-FC9F-412E-9D13-0FC98586571A}"/>
                </a:ext>
              </a:extLst>
            </p:cNvPr>
            <p:cNvGrpSpPr/>
            <p:nvPr/>
          </p:nvGrpSpPr>
          <p:grpSpPr>
            <a:xfrm>
              <a:off x="4833937" y="2862261"/>
              <a:ext cx="3995738" cy="3995739"/>
              <a:chOff x="4833937" y="2862261"/>
              <a:chExt cx="3995738" cy="3995739"/>
            </a:xfrm>
          </p:grpSpPr>
          <p:pic>
            <p:nvPicPr>
              <p:cNvPr id="11" name="图片 10">
                <a:extLst>
                  <a:ext uri="{FF2B5EF4-FFF2-40B4-BE49-F238E27FC236}">
                    <a16:creationId xmlns:a16="http://schemas.microsoft.com/office/drawing/2014/main" id="{FCA04AB3-ACBD-400D-8258-66E534B37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937" y="2862262"/>
                <a:ext cx="3995738" cy="3995738"/>
              </a:xfrm>
              <a:prstGeom prst="rect">
                <a:avLst/>
              </a:prstGeom>
            </p:spPr>
          </p:pic>
          <p:sp>
            <p:nvSpPr>
              <p:cNvPr id="13" name="文本框 12">
                <a:extLst>
                  <a:ext uri="{FF2B5EF4-FFF2-40B4-BE49-F238E27FC236}">
                    <a16:creationId xmlns:a16="http://schemas.microsoft.com/office/drawing/2014/main" id="{7B65B6B5-3EB5-40EA-868C-5A6B2BAB619C}"/>
                  </a:ext>
                </a:extLst>
              </p:cNvPr>
              <p:cNvSpPr txBox="1"/>
              <p:nvPr/>
            </p:nvSpPr>
            <p:spPr>
              <a:xfrm>
                <a:off x="8034897" y="2862261"/>
                <a:ext cx="794777" cy="307777"/>
              </a:xfrm>
              <a:prstGeom prst="rect">
                <a:avLst/>
              </a:prstGeom>
              <a:noFill/>
            </p:spPr>
            <p:txBody>
              <a:bodyPr wrap="square" rtlCol="0">
                <a:spAutoFit/>
              </a:bodyPr>
              <a:lstStyle/>
              <a:p>
                <a:r>
                  <a:rPr lang="en-US" altLang="zh-CN" sz="1400" dirty="0">
                    <a:solidFill>
                      <a:schemeClr val="bg1"/>
                    </a:solidFill>
                  </a:rPr>
                  <a:t>10.8um</a:t>
                </a:r>
                <a:endParaRPr lang="zh-CN" altLang="en-US" sz="1400" dirty="0">
                  <a:solidFill>
                    <a:schemeClr val="bg1"/>
                  </a:solidFill>
                </a:endParaRPr>
              </a:p>
            </p:txBody>
          </p:sp>
        </p:grpSp>
        <p:sp>
          <p:nvSpPr>
            <p:cNvPr id="17" name="文本框 16">
              <a:extLst>
                <a:ext uri="{FF2B5EF4-FFF2-40B4-BE49-F238E27FC236}">
                  <a16:creationId xmlns:a16="http://schemas.microsoft.com/office/drawing/2014/main" id="{35733B09-B75D-428D-B37B-FA79C2419815}"/>
                </a:ext>
              </a:extLst>
            </p:cNvPr>
            <p:cNvSpPr txBox="1"/>
            <p:nvPr/>
          </p:nvSpPr>
          <p:spPr>
            <a:xfrm>
              <a:off x="4833936" y="2862260"/>
              <a:ext cx="794777" cy="307777"/>
            </a:xfrm>
            <a:prstGeom prst="rect">
              <a:avLst/>
            </a:prstGeom>
            <a:noFill/>
          </p:spPr>
          <p:txBody>
            <a:bodyPr wrap="square" rtlCol="0">
              <a:spAutoFit/>
            </a:bodyPr>
            <a:lstStyle/>
            <a:p>
              <a:r>
                <a:rPr lang="en-US" altLang="zh-CN" sz="1400" dirty="0">
                  <a:solidFill>
                    <a:schemeClr val="bg1"/>
                  </a:solidFill>
                </a:rPr>
                <a:t>FY-2E</a:t>
              </a:r>
              <a:endParaRPr lang="zh-CN" altLang="en-US" sz="1400" dirty="0">
                <a:solidFill>
                  <a:schemeClr val="bg1"/>
                </a:solidFill>
              </a:endParaRPr>
            </a:p>
          </p:txBody>
        </p:sp>
      </p:grpSp>
    </p:spTree>
    <p:extLst>
      <p:ext uri="{BB962C8B-B14F-4D97-AF65-F5344CB8AC3E}">
        <p14:creationId xmlns:p14="http://schemas.microsoft.com/office/powerpoint/2010/main" val="211695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CD8ED0-9F60-47E9-BD45-52D326176433}"/>
              </a:ext>
            </a:extLst>
          </p:cNvPr>
          <p:cNvSpPr>
            <a:spLocks noGrp="1"/>
          </p:cNvSpPr>
          <p:nvPr>
            <p:ph type="title"/>
          </p:nvPr>
        </p:nvSpPr>
        <p:spPr>
          <a:xfrm>
            <a:off x="628650" y="365126"/>
            <a:ext cx="7886700" cy="954087"/>
          </a:xfrm>
        </p:spPr>
        <p:txBody>
          <a:bodyPr/>
          <a:lstStyle/>
          <a:p>
            <a:r>
              <a:rPr lang="en-US" altLang="zh-CN" dirty="0"/>
              <a:t>Current status of FY-2 winds</a:t>
            </a:r>
            <a:endParaRPr lang="zh-CN" altLang="en-US" dirty="0"/>
          </a:p>
        </p:txBody>
      </p:sp>
      <p:sp>
        <p:nvSpPr>
          <p:cNvPr id="3" name="内容占位符 2">
            <a:extLst>
              <a:ext uri="{FF2B5EF4-FFF2-40B4-BE49-F238E27FC236}">
                <a16:creationId xmlns:a16="http://schemas.microsoft.com/office/drawing/2014/main" id="{A159C310-BAE8-4378-BC33-81AB4F24B29E}"/>
              </a:ext>
            </a:extLst>
          </p:cNvPr>
          <p:cNvSpPr>
            <a:spLocks noGrp="1"/>
          </p:cNvSpPr>
          <p:nvPr>
            <p:ph idx="1"/>
          </p:nvPr>
        </p:nvSpPr>
        <p:spPr>
          <a:xfrm>
            <a:off x="628650" y="1479231"/>
            <a:ext cx="7886700" cy="1098550"/>
          </a:xfrm>
        </p:spPr>
        <p:txBody>
          <a:bodyPr>
            <a:normAutofit fontScale="77500" lnSpcReduction="20000"/>
          </a:bodyPr>
          <a:lstStyle/>
          <a:p>
            <a:r>
              <a:rPr lang="en-US" altLang="zh-CN" dirty="0"/>
              <a:t>In FY-2 AMV operational schedule:</a:t>
            </a:r>
          </a:p>
          <a:p>
            <a:pPr lvl="1"/>
            <a:r>
              <a:rPr lang="en-US" altLang="zh-CN" dirty="0"/>
              <a:t>FY-2G generates AMV every 6 hours from 00UTC(00,06,12,18)</a:t>
            </a:r>
          </a:p>
          <a:p>
            <a:pPr lvl="1"/>
            <a:r>
              <a:rPr lang="en-US" altLang="zh-CN" dirty="0"/>
              <a:t>FY-2E generates AMV every 6 hours from 03UTC (03,09,15,21)</a:t>
            </a:r>
          </a:p>
          <a:p>
            <a:endParaRPr lang="zh-CN" altLang="en-US" dirty="0"/>
          </a:p>
        </p:txBody>
      </p:sp>
      <p:graphicFrame>
        <p:nvGraphicFramePr>
          <p:cNvPr id="5" name="Content Placeholder 3">
            <a:extLst>
              <a:ext uri="{FF2B5EF4-FFF2-40B4-BE49-F238E27FC236}">
                <a16:creationId xmlns:a16="http://schemas.microsoft.com/office/drawing/2014/main" id="{764A167C-121B-42B3-B8A1-EB5CB1FDDC7C}"/>
              </a:ext>
            </a:extLst>
          </p:cNvPr>
          <p:cNvGraphicFramePr>
            <a:graphicFrameLocks/>
          </p:cNvGraphicFramePr>
          <p:nvPr>
            <p:extLst>
              <p:ext uri="{D42A27DB-BD31-4B8C-83A1-F6EECF244321}">
                <p14:modId xmlns:p14="http://schemas.microsoft.com/office/powerpoint/2010/main" val="1499736882"/>
              </p:ext>
            </p:extLst>
          </p:nvPr>
        </p:nvGraphicFramePr>
        <p:xfrm>
          <a:off x="571500" y="2577781"/>
          <a:ext cx="7886699" cy="4280220"/>
        </p:xfrm>
        <a:graphic>
          <a:graphicData uri="http://schemas.openxmlformats.org/drawingml/2006/table">
            <a:tbl>
              <a:tblPr firstRow="1" bandRow="1">
                <a:tableStyleId>{5C22544A-7EE6-4342-B048-85BDC9FD1C3A}</a:tableStyleId>
              </a:tblPr>
              <a:tblGrid>
                <a:gridCol w="2524124">
                  <a:extLst>
                    <a:ext uri="{9D8B030D-6E8A-4147-A177-3AD203B41FA5}">
                      <a16:colId xmlns:a16="http://schemas.microsoft.com/office/drawing/2014/main" val="20000"/>
                    </a:ext>
                  </a:extLst>
                </a:gridCol>
                <a:gridCol w="1555203">
                  <a:extLst>
                    <a:ext uri="{9D8B030D-6E8A-4147-A177-3AD203B41FA5}">
                      <a16:colId xmlns:a16="http://schemas.microsoft.com/office/drawing/2014/main" val="20001"/>
                    </a:ext>
                  </a:extLst>
                </a:gridCol>
                <a:gridCol w="1541079">
                  <a:extLst>
                    <a:ext uri="{9D8B030D-6E8A-4147-A177-3AD203B41FA5}">
                      <a16:colId xmlns:a16="http://schemas.microsoft.com/office/drawing/2014/main" val="20003"/>
                    </a:ext>
                  </a:extLst>
                </a:gridCol>
                <a:gridCol w="2266293">
                  <a:extLst>
                    <a:ext uri="{9D8B030D-6E8A-4147-A177-3AD203B41FA5}">
                      <a16:colId xmlns:a16="http://schemas.microsoft.com/office/drawing/2014/main" val="20004"/>
                    </a:ext>
                  </a:extLst>
                </a:gridCol>
              </a:tblGrid>
              <a:tr h="540000">
                <a:tc>
                  <a:txBody>
                    <a:bodyPr/>
                    <a:lstStyle/>
                    <a:p>
                      <a:pPr indent="0" algn="ctr">
                        <a:lnSpc>
                          <a:spcPct val="100000"/>
                        </a:lnSpc>
                        <a:spcBef>
                          <a:spcPts val="0"/>
                        </a:spcBef>
                      </a:pPr>
                      <a:r>
                        <a:rPr lang="en-US" sz="1800" dirty="0"/>
                        <a:t>AMV Products</a:t>
                      </a:r>
                    </a:p>
                  </a:txBody>
                  <a:tcPr marT="45702" marB="45702">
                    <a:solidFill>
                      <a:srgbClr val="0000FF"/>
                    </a:solidFill>
                  </a:tcPr>
                </a:tc>
                <a:tc>
                  <a:txBody>
                    <a:bodyPr/>
                    <a:lstStyle/>
                    <a:p>
                      <a:pPr indent="0" algn="ctr">
                        <a:lnSpc>
                          <a:spcPct val="100000"/>
                        </a:lnSpc>
                        <a:spcBef>
                          <a:spcPts val="0"/>
                        </a:spcBef>
                      </a:pPr>
                      <a:r>
                        <a:rPr lang="en-US" sz="1800" dirty="0"/>
                        <a:t>Frequency</a:t>
                      </a:r>
                    </a:p>
                    <a:p>
                      <a:pPr indent="0" algn="ctr">
                        <a:lnSpc>
                          <a:spcPct val="100000"/>
                        </a:lnSpc>
                        <a:spcBef>
                          <a:spcPts val="0"/>
                        </a:spcBef>
                      </a:pPr>
                      <a:r>
                        <a:rPr lang="en-US" sz="1800" dirty="0"/>
                        <a:t>(hours)</a:t>
                      </a:r>
                    </a:p>
                  </a:txBody>
                  <a:tcPr marT="45702" marB="45702">
                    <a:solidFill>
                      <a:srgbClr val="0000FF"/>
                    </a:solidFill>
                  </a:tcPr>
                </a:tc>
                <a:tc>
                  <a:txBody>
                    <a:bodyPr/>
                    <a:lstStyle/>
                    <a:p>
                      <a:pPr indent="0" algn="ctr">
                        <a:lnSpc>
                          <a:spcPct val="100000"/>
                        </a:lnSpc>
                        <a:spcBef>
                          <a:spcPts val="0"/>
                        </a:spcBef>
                      </a:pPr>
                      <a:r>
                        <a:rPr lang="en-US" sz="1800" dirty="0"/>
                        <a:t>Image Interval</a:t>
                      </a:r>
                      <a:r>
                        <a:rPr lang="en-US" sz="1800" baseline="0" dirty="0"/>
                        <a:t> (min)</a:t>
                      </a:r>
                      <a:endParaRPr lang="en-US" sz="1800" dirty="0"/>
                    </a:p>
                  </a:txBody>
                  <a:tcPr marT="45702" marB="45702">
                    <a:solidFill>
                      <a:srgbClr val="0000FF"/>
                    </a:solidFill>
                  </a:tcPr>
                </a:tc>
                <a:tc>
                  <a:txBody>
                    <a:bodyPr/>
                    <a:lstStyle/>
                    <a:p>
                      <a:pPr indent="0" algn="ctr">
                        <a:lnSpc>
                          <a:spcPct val="100000"/>
                        </a:lnSpc>
                        <a:spcBef>
                          <a:spcPts val="0"/>
                        </a:spcBef>
                      </a:pPr>
                      <a:r>
                        <a:rPr lang="en-US" sz="1800" dirty="0"/>
                        <a:t>Format</a:t>
                      </a:r>
                    </a:p>
                  </a:txBody>
                  <a:tcPr marT="45702" marB="45702">
                    <a:solidFill>
                      <a:srgbClr val="0000FF"/>
                    </a:solidFill>
                  </a:tcPr>
                </a:tc>
                <a:extLst>
                  <a:ext uri="{0D108BD9-81ED-4DB2-BD59-A6C34878D82A}">
                    <a16:rowId xmlns:a16="http://schemas.microsoft.com/office/drawing/2014/main" val="10000"/>
                  </a:ext>
                </a:extLst>
              </a:tr>
              <a:tr h="540000">
                <a:tc gridSpan="4">
                  <a:txBody>
                    <a:bodyPr/>
                    <a:lstStyle/>
                    <a:p>
                      <a:pPr indent="0" algn="ctr">
                        <a:lnSpc>
                          <a:spcPct val="100000"/>
                        </a:lnSpc>
                        <a:spcBef>
                          <a:spcPts val="0"/>
                        </a:spcBef>
                      </a:pPr>
                      <a:r>
                        <a:rPr lang="en-US" sz="1800" dirty="0"/>
                        <a:t>FY-2G</a:t>
                      </a:r>
                    </a:p>
                  </a:txBody>
                  <a:tcPr marT="45702" marB="45702">
                    <a:solidFill>
                      <a:schemeClr val="accent3">
                        <a:lumMod val="20000"/>
                        <a:lumOff val="80000"/>
                      </a:schemeClr>
                    </a:solidFill>
                  </a:tcPr>
                </a:tc>
                <a:tc hMerge="1">
                  <a:txBody>
                    <a:bodyPr/>
                    <a:lstStyle/>
                    <a:p>
                      <a:pPr indent="0" algn="ctr">
                        <a:lnSpc>
                          <a:spcPct val="100000"/>
                        </a:lnSpc>
                        <a:spcBef>
                          <a:spcPts val="0"/>
                        </a:spcBef>
                      </a:pPr>
                      <a:endParaRPr lang="en-US" sz="1800" dirty="0"/>
                    </a:p>
                  </a:txBody>
                  <a:tcPr marT="45702" marB="45702">
                    <a:solidFill>
                      <a:schemeClr val="accent4">
                        <a:lumMod val="20000"/>
                        <a:lumOff val="80000"/>
                      </a:schemeClr>
                    </a:solidFill>
                  </a:tcPr>
                </a:tc>
                <a:tc hMerge="1">
                  <a:txBody>
                    <a:bodyPr/>
                    <a:lstStyle/>
                    <a:p>
                      <a:pPr indent="0" algn="ctr">
                        <a:lnSpc>
                          <a:spcPct val="100000"/>
                        </a:lnSpc>
                        <a:spcBef>
                          <a:spcPts val="0"/>
                        </a:spcBef>
                      </a:pPr>
                      <a:endParaRPr lang="en-US" sz="1800" dirty="0"/>
                    </a:p>
                  </a:txBody>
                  <a:tcPr marT="45702" marB="45702">
                    <a:solidFill>
                      <a:schemeClr val="accent4">
                        <a:lumMod val="20000"/>
                        <a:lumOff val="80000"/>
                      </a:schemeClr>
                    </a:solidFill>
                  </a:tcPr>
                </a:tc>
                <a:tc hMerge="1">
                  <a:txBody>
                    <a:bodyPr/>
                    <a:lstStyle/>
                    <a:p>
                      <a:pPr indent="0" algn="ctr">
                        <a:lnSpc>
                          <a:spcPct val="100000"/>
                        </a:lnSpc>
                        <a:spcBef>
                          <a:spcPts val="0"/>
                        </a:spcBef>
                      </a:pPr>
                      <a:endParaRPr lang="en-US" sz="1800" dirty="0"/>
                    </a:p>
                  </a:txBody>
                  <a:tcPr marT="45702" marB="45702">
                    <a:solidFill>
                      <a:schemeClr val="accent4">
                        <a:lumMod val="20000"/>
                        <a:lumOff val="80000"/>
                      </a:schemeClr>
                    </a:solidFill>
                  </a:tcPr>
                </a:tc>
                <a:extLst>
                  <a:ext uri="{0D108BD9-81ED-4DB2-BD59-A6C34878D82A}">
                    <a16:rowId xmlns:a16="http://schemas.microsoft.com/office/drawing/2014/main" val="2497394145"/>
                  </a:ext>
                </a:extLst>
              </a:tr>
              <a:tr h="540000">
                <a:tc>
                  <a:txBody>
                    <a:bodyPr/>
                    <a:lstStyle/>
                    <a:p>
                      <a:pPr indent="0" algn="ctr">
                        <a:lnSpc>
                          <a:spcPct val="100000"/>
                        </a:lnSpc>
                        <a:spcBef>
                          <a:spcPts val="0"/>
                        </a:spcBef>
                      </a:pPr>
                      <a:r>
                        <a:rPr lang="en-US" sz="1800" dirty="0"/>
                        <a:t>LWIR (10. 8um) </a:t>
                      </a:r>
                    </a:p>
                    <a:p>
                      <a:pPr indent="0" algn="ctr">
                        <a:lnSpc>
                          <a:spcPct val="100000"/>
                        </a:lnSpc>
                        <a:spcBef>
                          <a:spcPts val="0"/>
                        </a:spcBef>
                      </a:pPr>
                      <a:r>
                        <a:rPr lang="en-US" sz="1800" dirty="0"/>
                        <a:t>AMV</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6</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30</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Native &amp;</a:t>
                      </a:r>
                    </a:p>
                    <a:p>
                      <a:pPr indent="0" algn="ctr">
                        <a:lnSpc>
                          <a:spcPct val="100000"/>
                        </a:lnSpc>
                        <a:spcBef>
                          <a:spcPts val="0"/>
                        </a:spcBef>
                      </a:pPr>
                      <a:r>
                        <a:rPr lang="en-US" sz="1800" dirty="0"/>
                        <a:t>BUFR</a:t>
                      </a:r>
                    </a:p>
                  </a:txBody>
                  <a:tcPr marT="45702" marB="45702">
                    <a:solidFill>
                      <a:schemeClr val="accent4">
                        <a:lumMod val="20000"/>
                        <a:lumOff val="80000"/>
                      </a:schemeClr>
                    </a:solidFill>
                  </a:tcPr>
                </a:tc>
                <a:extLst>
                  <a:ext uri="{0D108BD9-81ED-4DB2-BD59-A6C34878D82A}">
                    <a16:rowId xmlns:a16="http://schemas.microsoft.com/office/drawing/2014/main" val="2752539548"/>
                  </a:ext>
                </a:extLst>
              </a:tr>
              <a:tr h="540000">
                <a:tc>
                  <a:txBody>
                    <a:bodyPr/>
                    <a:lstStyle/>
                    <a:p>
                      <a:pPr indent="0" algn="ctr">
                        <a:lnSpc>
                          <a:spcPct val="100000"/>
                        </a:lnSpc>
                        <a:spcBef>
                          <a:spcPts val="0"/>
                        </a:spcBef>
                      </a:pPr>
                      <a:r>
                        <a:rPr lang="en-US" sz="1800" dirty="0"/>
                        <a:t>Water Vapor  (6.7um)</a:t>
                      </a:r>
                    </a:p>
                    <a:p>
                      <a:pPr indent="0" algn="ctr">
                        <a:lnSpc>
                          <a:spcPct val="100000"/>
                        </a:lnSpc>
                        <a:spcBef>
                          <a:spcPts val="0"/>
                        </a:spcBef>
                      </a:pPr>
                      <a:r>
                        <a:rPr lang="en-US" sz="1800" dirty="0"/>
                        <a:t>AMV</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6</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30</a:t>
                      </a:r>
                    </a:p>
                  </a:txBody>
                  <a:tcPr marT="45702" marB="45702">
                    <a:solidFill>
                      <a:schemeClr val="accent4">
                        <a:lumMod val="20000"/>
                        <a:lumOff val="80000"/>
                      </a:schemeClr>
                    </a:solidFill>
                  </a:tcPr>
                </a:tc>
                <a:tc>
                  <a:txBody>
                    <a:bodyPr/>
                    <a:lstStyle/>
                    <a:p>
                      <a:pPr indent="0" algn="ctr">
                        <a:lnSpc>
                          <a:spcPct val="100000"/>
                        </a:lnSpc>
                        <a:spcBef>
                          <a:spcPts val="0"/>
                        </a:spcBef>
                      </a:pPr>
                      <a:r>
                        <a:rPr lang="en-US" altLang="zh-CN" sz="1800" dirty="0"/>
                        <a:t>Native &amp;</a:t>
                      </a:r>
                    </a:p>
                    <a:p>
                      <a:pPr indent="0" algn="ctr">
                        <a:lnSpc>
                          <a:spcPct val="100000"/>
                        </a:lnSpc>
                        <a:spcBef>
                          <a:spcPts val="0"/>
                        </a:spcBef>
                      </a:pPr>
                      <a:r>
                        <a:rPr lang="en-US" altLang="zh-CN" sz="1800" dirty="0"/>
                        <a:t>BUFR</a:t>
                      </a:r>
                      <a:endParaRPr lang="en-US" sz="1800" dirty="0"/>
                    </a:p>
                  </a:txBody>
                  <a:tcPr marT="45702" marB="45702">
                    <a:solidFill>
                      <a:schemeClr val="accent4">
                        <a:lumMod val="20000"/>
                        <a:lumOff val="80000"/>
                      </a:schemeClr>
                    </a:solidFill>
                  </a:tcPr>
                </a:tc>
                <a:extLst>
                  <a:ext uri="{0D108BD9-81ED-4DB2-BD59-A6C34878D82A}">
                    <a16:rowId xmlns:a16="http://schemas.microsoft.com/office/drawing/2014/main" val="1618328528"/>
                  </a:ext>
                </a:extLst>
              </a:tr>
              <a:tr h="540000">
                <a:tc gridSpan="4">
                  <a:txBody>
                    <a:bodyPr/>
                    <a:lstStyle/>
                    <a:p>
                      <a:pPr indent="0" algn="ctr">
                        <a:lnSpc>
                          <a:spcPct val="100000"/>
                        </a:lnSpc>
                        <a:spcBef>
                          <a:spcPts val="0"/>
                        </a:spcBef>
                      </a:pPr>
                      <a:r>
                        <a:rPr lang="en-US" sz="1800" dirty="0"/>
                        <a:t>FY-2E</a:t>
                      </a:r>
                    </a:p>
                  </a:txBody>
                  <a:tcPr marT="45702" marB="45702">
                    <a:solidFill>
                      <a:schemeClr val="bg2"/>
                    </a:solidFill>
                  </a:tcPr>
                </a:tc>
                <a:tc hMerge="1">
                  <a:txBody>
                    <a:bodyPr/>
                    <a:lstStyle/>
                    <a:p>
                      <a:pPr indent="0" algn="ctr">
                        <a:lnSpc>
                          <a:spcPct val="100000"/>
                        </a:lnSpc>
                        <a:spcBef>
                          <a:spcPts val="0"/>
                        </a:spcBef>
                      </a:pPr>
                      <a:endParaRPr lang="en-US" sz="1800" dirty="0"/>
                    </a:p>
                  </a:txBody>
                  <a:tcPr marT="45702" marB="45702">
                    <a:solidFill>
                      <a:schemeClr val="bg2"/>
                    </a:solidFill>
                  </a:tcPr>
                </a:tc>
                <a:tc hMerge="1">
                  <a:txBody>
                    <a:bodyPr/>
                    <a:lstStyle/>
                    <a:p>
                      <a:pPr indent="0" algn="ctr">
                        <a:lnSpc>
                          <a:spcPct val="100000"/>
                        </a:lnSpc>
                        <a:spcBef>
                          <a:spcPts val="0"/>
                        </a:spcBef>
                      </a:pPr>
                      <a:endParaRPr lang="en-US" sz="1800" dirty="0"/>
                    </a:p>
                  </a:txBody>
                  <a:tcPr marT="45702" marB="45702">
                    <a:solidFill>
                      <a:schemeClr val="bg2"/>
                    </a:solidFill>
                  </a:tcPr>
                </a:tc>
                <a:tc hMerge="1">
                  <a:txBody>
                    <a:bodyPr/>
                    <a:lstStyle/>
                    <a:p>
                      <a:pPr indent="0" algn="ctr">
                        <a:lnSpc>
                          <a:spcPct val="100000"/>
                        </a:lnSpc>
                        <a:spcBef>
                          <a:spcPts val="0"/>
                        </a:spcBef>
                      </a:pPr>
                      <a:endParaRPr lang="en-US" sz="1800" dirty="0"/>
                    </a:p>
                  </a:txBody>
                  <a:tcPr marT="45702" marB="45702">
                    <a:solidFill>
                      <a:schemeClr val="bg2"/>
                    </a:solidFill>
                  </a:tcPr>
                </a:tc>
                <a:extLst>
                  <a:ext uri="{0D108BD9-81ED-4DB2-BD59-A6C34878D82A}">
                    <a16:rowId xmlns:a16="http://schemas.microsoft.com/office/drawing/2014/main" val="1069846993"/>
                  </a:ext>
                </a:extLst>
              </a:tr>
              <a:tr h="540000">
                <a:tc>
                  <a:txBody>
                    <a:bodyPr/>
                    <a:lstStyle/>
                    <a:p>
                      <a:pPr indent="0" algn="ctr">
                        <a:lnSpc>
                          <a:spcPct val="100000"/>
                        </a:lnSpc>
                        <a:spcBef>
                          <a:spcPts val="0"/>
                        </a:spcBef>
                      </a:pPr>
                      <a:r>
                        <a:rPr lang="en-US" sz="1800" dirty="0"/>
                        <a:t>LWIR (10. 8um) </a:t>
                      </a:r>
                    </a:p>
                    <a:p>
                      <a:pPr indent="0" algn="ctr">
                        <a:lnSpc>
                          <a:spcPct val="100000"/>
                        </a:lnSpc>
                        <a:spcBef>
                          <a:spcPts val="0"/>
                        </a:spcBef>
                      </a:pPr>
                      <a:r>
                        <a:rPr lang="en-US" sz="1800" dirty="0"/>
                        <a:t>AMV</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6</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30</a:t>
                      </a:r>
                    </a:p>
                  </a:txBody>
                  <a:tcPr marT="45702" marB="45702">
                    <a:solidFill>
                      <a:schemeClr val="accent4">
                        <a:lumMod val="20000"/>
                        <a:lumOff val="80000"/>
                      </a:schemeClr>
                    </a:solidFill>
                  </a:tcPr>
                </a:tc>
                <a:tc>
                  <a:txBody>
                    <a:bodyPr/>
                    <a:lstStyle/>
                    <a:p>
                      <a:pPr indent="0" algn="ctr">
                        <a:lnSpc>
                          <a:spcPct val="100000"/>
                        </a:lnSpc>
                        <a:spcBef>
                          <a:spcPts val="0"/>
                        </a:spcBef>
                      </a:pPr>
                      <a:r>
                        <a:rPr lang="en-US" altLang="zh-CN" sz="1800" dirty="0"/>
                        <a:t>Native &amp;</a:t>
                      </a:r>
                    </a:p>
                    <a:p>
                      <a:pPr indent="0" algn="ctr">
                        <a:lnSpc>
                          <a:spcPct val="100000"/>
                        </a:lnSpc>
                        <a:spcBef>
                          <a:spcPts val="0"/>
                        </a:spcBef>
                      </a:pPr>
                      <a:r>
                        <a:rPr lang="en-US" altLang="zh-CN" sz="1800" dirty="0"/>
                        <a:t>BUFR</a:t>
                      </a:r>
                      <a:endParaRPr lang="en-US" sz="1800" dirty="0"/>
                    </a:p>
                  </a:txBody>
                  <a:tcPr marT="45702" marB="45702">
                    <a:solidFill>
                      <a:schemeClr val="accent4">
                        <a:lumMod val="20000"/>
                        <a:lumOff val="80000"/>
                      </a:schemeClr>
                    </a:solidFill>
                  </a:tcPr>
                </a:tc>
                <a:extLst>
                  <a:ext uri="{0D108BD9-81ED-4DB2-BD59-A6C34878D82A}">
                    <a16:rowId xmlns:a16="http://schemas.microsoft.com/office/drawing/2014/main" val="5722919"/>
                  </a:ext>
                </a:extLst>
              </a:tr>
              <a:tr h="540000">
                <a:tc>
                  <a:txBody>
                    <a:bodyPr/>
                    <a:lstStyle/>
                    <a:p>
                      <a:pPr indent="0" algn="ctr">
                        <a:lnSpc>
                          <a:spcPct val="100000"/>
                        </a:lnSpc>
                        <a:spcBef>
                          <a:spcPts val="0"/>
                        </a:spcBef>
                      </a:pPr>
                      <a:r>
                        <a:rPr lang="en-US" sz="1800" dirty="0"/>
                        <a:t>Water Vapor  (6.7um)</a:t>
                      </a:r>
                    </a:p>
                    <a:p>
                      <a:pPr indent="0" algn="ctr">
                        <a:lnSpc>
                          <a:spcPct val="100000"/>
                        </a:lnSpc>
                        <a:spcBef>
                          <a:spcPts val="0"/>
                        </a:spcBef>
                      </a:pPr>
                      <a:r>
                        <a:rPr lang="en-US" sz="1800" dirty="0"/>
                        <a:t>AMV</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6</a:t>
                      </a:r>
                    </a:p>
                  </a:txBody>
                  <a:tcPr marT="45702" marB="45702">
                    <a:solidFill>
                      <a:schemeClr val="accent4">
                        <a:lumMod val="20000"/>
                        <a:lumOff val="80000"/>
                      </a:schemeClr>
                    </a:solidFill>
                  </a:tcPr>
                </a:tc>
                <a:tc>
                  <a:txBody>
                    <a:bodyPr/>
                    <a:lstStyle/>
                    <a:p>
                      <a:pPr indent="0" algn="ctr">
                        <a:lnSpc>
                          <a:spcPct val="100000"/>
                        </a:lnSpc>
                        <a:spcBef>
                          <a:spcPts val="0"/>
                        </a:spcBef>
                      </a:pPr>
                      <a:r>
                        <a:rPr lang="en-US" sz="1800" dirty="0"/>
                        <a:t>30</a:t>
                      </a:r>
                    </a:p>
                  </a:txBody>
                  <a:tcPr marT="45702" marB="45702">
                    <a:solidFill>
                      <a:schemeClr val="accent4">
                        <a:lumMod val="20000"/>
                        <a:lumOff val="80000"/>
                      </a:schemeClr>
                    </a:solidFill>
                  </a:tcPr>
                </a:tc>
                <a:tc>
                  <a:txBody>
                    <a:bodyPr/>
                    <a:lstStyle/>
                    <a:p>
                      <a:pPr indent="0" algn="ctr">
                        <a:lnSpc>
                          <a:spcPct val="100000"/>
                        </a:lnSpc>
                        <a:spcBef>
                          <a:spcPts val="0"/>
                        </a:spcBef>
                      </a:pPr>
                      <a:r>
                        <a:rPr lang="en-US" altLang="zh-CN" sz="1800" dirty="0"/>
                        <a:t>Native &amp;</a:t>
                      </a:r>
                    </a:p>
                    <a:p>
                      <a:pPr indent="0" algn="ctr">
                        <a:lnSpc>
                          <a:spcPct val="100000"/>
                        </a:lnSpc>
                        <a:spcBef>
                          <a:spcPts val="0"/>
                        </a:spcBef>
                      </a:pPr>
                      <a:r>
                        <a:rPr lang="en-US" altLang="zh-CN" sz="1800" dirty="0"/>
                        <a:t>BUFR</a:t>
                      </a:r>
                      <a:endParaRPr lang="en-US" sz="1800" dirty="0"/>
                    </a:p>
                  </a:txBody>
                  <a:tcPr marT="45702" marB="45702">
                    <a:solidFill>
                      <a:schemeClr val="accent4">
                        <a:lumMod val="20000"/>
                        <a:lumOff val="80000"/>
                      </a:schemeClr>
                    </a:solidFill>
                  </a:tcPr>
                </a:tc>
                <a:extLst>
                  <a:ext uri="{0D108BD9-81ED-4DB2-BD59-A6C34878D82A}">
                    <a16:rowId xmlns:a16="http://schemas.microsoft.com/office/drawing/2014/main" val="2900926181"/>
                  </a:ext>
                </a:extLst>
              </a:tr>
            </a:tbl>
          </a:graphicData>
        </a:graphic>
      </p:graphicFrame>
    </p:spTree>
    <p:extLst>
      <p:ext uri="{BB962C8B-B14F-4D97-AF65-F5344CB8AC3E}">
        <p14:creationId xmlns:p14="http://schemas.microsoft.com/office/powerpoint/2010/main" val="3417542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0A89E-5BE1-4FB5-9BC7-3D497FFB590C}"/>
              </a:ext>
            </a:extLst>
          </p:cNvPr>
          <p:cNvSpPr>
            <a:spLocks noGrp="1"/>
          </p:cNvSpPr>
          <p:nvPr>
            <p:ph type="title"/>
          </p:nvPr>
        </p:nvSpPr>
        <p:spPr/>
        <p:txBody>
          <a:bodyPr>
            <a:normAutofit/>
          </a:bodyPr>
          <a:lstStyle/>
          <a:p>
            <a:r>
              <a:rPr lang="en-US" altLang="zh-CN" sz="3600" dirty="0"/>
              <a:t>FY-4A AMV products in trial operation</a:t>
            </a:r>
            <a:endParaRPr lang="zh-CN" altLang="en-US" sz="3600" dirty="0"/>
          </a:p>
        </p:txBody>
      </p:sp>
      <p:sp>
        <p:nvSpPr>
          <p:cNvPr id="8" name="内容占位符 7">
            <a:extLst>
              <a:ext uri="{FF2B5EF4-FFF2-40B4-BE49-F238E27FC236}">
                <a16:creationId xmlns:a16="http://schemas.microsoft.com/office/drawing/2014/main" id="{0C020EDB-5529-41F0-A162-1B8552E58DF4}"/>
              </a:ext>
            </a:extLst>
          </p:cNvPr>
          <p:cNvSpPr>
            <a:spLocks noGrp="1"/>
          </p:cNvSpPr>
          <p:nvPr>
            <p:ph idx="1"/>
          </p:nvPr>
        </p:nvSpPr>
        <p:spPr>
          <a:xfrm>
            <a:off x="628650" y="1825625"/>
            <a:ext cx="7886700" cy="852261"/>
          </a:xfrm>
        </p:spPr>
        <p:txBody>
          <a:bodyPr/>
          <a:lstStyle/>
          <a:p>
            <a:endParaRPr lang="zh-CN" altLang="en-US"/>
          </a:p>
        </p:txBody>
      </p:sp>
      <p:grpSp>
        <p:nvGrpSpPr>
          <p:cNvPr id="12" name="组合 11">
            <a:extLst>
              <a:ext uri="{FF2B5EF4-FFF2-40B4-BE49-F238E27FC236}">
                <a16:creationId xmlns:a16="http://schemas.microsoft.com/office/drawing/2014/main" id="{B96698EA-6E87-46A5-A8F7-FE1FFAF17B3F}"/>
              </a:ext>
            </a:extLst>
          </p:cNvPr>
          <p:cNvGrpSpPr/>
          <p:nvPr/>
        </p:nvGrpSpPr>
        <p:grpSpPr>
          <a:xfrm>
            <a:off x="0" y="2759100"/>
            <a:ext cx="3031792" cy="3456000"/>
            <a:chOff x="0" y="3297943"/>
            <a:chExt cx="3031792" cy="3456000"/>
          </a:xfrm>
        </p:grpSpPr>
        <p:pic>
          <p:nvPicPr>
            <p:cNvPr id="6" name="图片 5">
              <a:extLst>
                <a:ext uri="{FF2B5EF4-FFF2-40B4-BE49-F238E27FC236}">
                  <a16:creationId xmlns:a16="http://schemas.microsoft.com/office/drawing/2014/main" id="{D7D3FBFE-4989-43BD-A3C9-F0BE0581C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7943"/>
              <a:ext cx="3031792" cy="3456000"/>
            </a:xfrm>
            <a:prstGeom prst="rect">
              <a:avLst/>
            </a:prstGeom>
          </p:spPr>
        </p:pic>
        <p:sp>
          <p:nvSpPr>
            <p:cNvPr id="9" name="文本框 8">
              <a:extLst>
                <a:ext uri="{FF2B5EF4-FFF2-40B4-BE49-F238E27FC236}">
                  <a16:creationId xmlns:a16="http://schemas.microsoft.com/office/drawing/2014/main" id="{FEC43196-F3CE-419C-9DAD-F8E72826CECE}"/>
                </a:ext>
              </a:extLst>
            </p:cNvPr>
            <p:cNvSpPr txBox="1"/>
            <p:nvPr/>
          </p:nvSpPr>
          <p:spPr>
            <a:xfrm>
              <a:off x="2237014" y="3297943"/>
              <a:ext cx="794777" cy="307777"/>
            </a:xfrm>
            <a:prstGeom prst="rect">
              <a:avLst/>
            </a:prstGeom>
            <a:noFill/>
          </p:spPr>
          <p:txBody>
            <a:bodyPr wrap="square" rtlCol="0">
              <a:spAutoFit/>
            </a:bodyPr>
            <a:lstStyle/>
            <a:p>
              <a:r>
                <a:rPr lang="en-US" altLang="zh-CN" sz="1400" dirty="0">
                  <a:solidFill>
                    <a:schemeClr val="bg1"/>
                  </a:solidFill>
                </a:rPr>
                <a:t>10.8um</a:t>
              </a:r>
              <a:endParaRPr lang="zh-CN" altLang="en-US" sz="1400" dirty="0">
                <a:solidFill>
                  <a:schemeClr val="bg1"/>
                </a:solidFill>
              </a:endParaRPr>
            </a:p>
          </p:txBody>
        </p:sp>
      </p:grpSp>
      <p:grpSp>
        <p:nvGrpSpPr>
          <p:cNvPr id="13" name="组合 12">
            <a:extLst>
              <a:ext uri="{FF2B5EF4-FFF2-40B4-BE49-F238E27FC236}">
                <a16:creationId xmlns:a16="http://schemas.microsoft.com/office/drawing/2014/main" id="{EEB836AE-716D-43A1-A479-866C7000028D}"/>
              </a:ext>
            </a:extLst>
          </p:cNvPr>
          <p:cNvGrpSpPr/>
          <p:nvPr/>
        </p:nvGrpSpPr>
        <p:grpSpPr>
          <a:xfrm>
            <a:off x="3056104" y="2759100"/>
            <a:ext cx="3031791" cy="3456000"/>
            <a:chOff x="3056104" y="3297943"/>
            <a:chExt cx="3031791" cy="3456000"/>
          </a:xfrm>
        </p:grpSpPr>
        <p:pic>
          <p:nvPicPr>
            <p:cNvPr id="4" name="内容占位符 4">
              <a:extLst>
                <a:ext uri="{FF2B5EF4-FFF2-40B4-BE49-F238E27FC236}">
                  <a16:creationId xmlns:a16="http://schemas.microsoft.com/office/drawing/2014/main" id="{49DAF041-2BE9-4B96-8926-A54499462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104" y="3297943"/>
              <a:ext cx="3031791" cy="3456000"/>
            </a:xfrm>
            <a:prstGeom prst="rect">
              <a:avLst/>
            </a:prstGeom>
          </p:spPr>
        </p:pic>
        <p:sp>
          <p:nvSpPr>
            <p:cNvPr id="10" name="文本框 9">
              <a:extLst>
                <a:ext uri="{FF2B5EF4-FFF2-40B4-BE49-F238E27FC236}">
                  <a16:creationId xmlns:a16="http://schemas.microsoft.com/office/drawing/2014/main" id="{57963DEA-05BA-4FC6-B862-1FAE646B2365}"/>
                </a:ext>
              </a:extLst>
            </p:cNvPr>
            <p:cNvSpPr txBox="1"/>
            <p:nvPr/>
          </p:nvSpPr>
          <p:spPr>
            <a:xfrm>
              <a:off x="5293118" y="3297943"/>
              <a:ext cx="794777" cy="307777"/>
            </a:xfrm>
            <a:prstGeom prst="rect">
              <a:avLst/>
            </a:prstGeom>
            <a:noFill/>
          </p:spPr>
          <p:txBody>
            <a:bodyPr wrap="square" rtlCol="0">
              <a:spAutoFit/>
            </a:bodyPr>
            <a:lstStyle/>
            <a:p>
              <a:r>
                <a:rPr lang="en-US" altLang="zh-CN" sz="1400" dirty="0">
                  <a:solidFill>
                    <a:schemeClr val="bg1"/>
                  </a:solidFill>
                </a:rPr>
                <a:t>6.25um</a:t>
              </a:r>
              <a:endParaRPr lang="zh-CN" altLang="en-US" sz="1400" dirty="0">
                <a:solidFill>
                  <a:schemeClr val="bg1"/>
                </a:solidFill>
              </a:endParaRPr>
            </a:p>
          </p:txBody>
        </p:sp>
      </p:grpSp>
      <p:grpSp>
        <p:nvGrpSpPr>
          <p:cNvPr id="14" name="组合 13">
            <a:extLst>
              <a:ext uri="{FF2B5EF4-FFF2-40B4-BE49-F238E27FC236}">
                <a16:creationId xmlns:a16="http://schemas.microsoft.com/office/drawing/2014/main" id="{82BABD28-E4ED-42FD-9A4E-2D6D858160E6}"/>
              </a:ext>
            </a:extLst>
          </p:cNvPr>
          <p:cNvGrpSpPr/>
          <p:nvPr/>
        </p:nvGrpSpPr>
        <p:grpSpPr>
          <a:xfrm>
            <a:off x="6112208" y="2759100"/>
            <a:ext cx="3031792" cy="3456000"/>
            <a:chOff x="6112208" y="3297943"/>
            <a:chExt cx="3031792" cy="3456000"/>
          </a:xfrm>
        </p:grpSpPr>
        <p:pic>
          <p:nvPicPr>
            <p:cNvPr id="5" name="图片 4">
              <a:extLst>
                <a:ext uri="{FF2B5EF4-FFF2-40B4-BE49-F238E27FC236}">
                  <a16:creationId xmlns:a16="http://schemas.microsoft.com/office/drawing/2014/main" id="{527262B3-A07D-43DF-9BAA-3CC42850E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208" y="3297943"/>
              <a:ext cx="3031792" cy="3456000"/>
            </a:xfrm>
            <a:prstGeom prst="rect">
              <a:avLst/>
            </a:prstGeom>
          </p:spPr>
        </p:pic>
        <p:sp>
          <p:nvSpPr>
            <p:cNvPr id="11" name="文本框 10">
              <a:extLst>
                <a:ext uri="{FF2B5EF4-FFF2-40B4-BE49-F238E27FC236}">
                  <a16:creationId xmlns:a16="http://schemas.microsoft.com/office/drawing/2014/main" id="{13CD9957-85FB-492B-8102-7F0FAE3D54B0}"/>
                </a:ext>
              </a:extLst>
            </p:cNvPr>
            <p:cNvSpPr txBox="1"/>
            <p:nvPr/>
          </p:nvSpPr>
          <p:spPr>
            <a:xfrm>
              <a:off x="8349223" y="3297943"/>
              <a:ext cx="794777" cy="307777"/>
            </a:xfrm>
            <a:prstGeom prst="rect">
              <a:avLst/>
            </a:prstGeom>
            <a:noFill/>
          </p:spPr>
          <p:txBody>
            <a:bodyPr wrap="square" rtlCol="0">
              <a:spAutoFit/>
            </a:bodyPr>
            <a:lstStyle/>
            <a:p>
              <a:r>
                <a:rPr lang="en-US" altLang="zh-CN" sz="1400" dirty="0">
                  <a:solidFill>
                    <a:schemeClr val="bg1"/>
                  </a:solidFill>
                </a:rPr>
                <a:t>7.10um</a:t>
              </a:r>
              <a:endParaRPr lang="zh-CN" altLang="en-US" sz="1400" dirty="0">
                <a:solidFill>
                  <a:schemeClr val="bg1"/>
                </a:solidFill>
              </a:endParaRPr>
            </a:p>
          </p:txBody>
        </p:sp>
      </p:grpSp>
    </p:spTree>
    <p:extLst>
      <p:ext uri="{BB962C8B-B14F-4D97-AF65-F5344CB8AC3E}">
        <p14:creationId xmlns:p14="http://schemas.microsoft.com/office/powerpoint/2010/main" val="1186730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CD8ED0-9F60-47E9-BD45-52D326176433}"/>
              </a:ext>
            </a:extLst>
          </p:cNvPr>
          <p:cNvSpPr>
            <a:spLocks noGrp="1"/>
          </p:cNvSpPr>
          <p:nvPr>
            <p:ph type="title"/>
          </p:nvPr>
        </p:nvSpPr>
        <p:spPr/>
        <p:txBody>
          <a:bodyPr/>
          <a:lstStyle/>
          <a:p>
            <a:r>
              <a:rPr lang="en-US" altLang="zh-CN" dirty="0"/>
              <a:t>Current status of FY-4A winds</a:t>
            </a:r>
            <a:endParaRPr lang="zh-CN" altLang="en-US" dirty="0"/>
          </a:p>
        </p:txBody>
      </p:sp>
      <p:sp>
        <p:nvSpPr>
          <p:cNvPr id="3" name="内容占位符 2">
            <a:extLst>
              <a:ext uri="{FF2B5EF4-FFF2-40B4-BE49-F238E27FC236}">
                <a16:creationId xmlns:a16="http://schemas.microsoft.com/office/drawing/2014/main" id="{A159C310-BAE8-4378-BC33-81AB4F24B29E}"/>
              </a:ext>
            </a:extLst>
          </p:cNvPr>
          <p:cNvSpPr>
            <a:spLocks noGrp="1"/>
          </p:cNvSpPr>
          <p:nvPr>
            <p:ph idx="1"/>
          </p:nvPr>
        </p:nvSpPr>
        <p:spPr>
          <a:xfrm>
            <a:off x="628650" y="1825626"/>
            <a:ext cx="7886700" cy="731838"/>
          </a:xfrm>
        </p:spPr>
        <p:txBody>
          <a:bodyPr>
            <a:normAutofit/>
          </a:bodyPr>
          <a:lstStyle/>
          <a:p>
            <a:r>
              <a:rPr lang="en-US" altLang="zh-CN" dirty="0"/>
              <a:t>Every 3 hours from 00UTC</a:t>
            </a:r>
          </a:p>
          <a:p>
            <a:endParaRPr lang="zh-CN" altLang="en-US" dirty="0"/>
          </a:p>
        </p:txBody>
      </p:sp>
      <p:graphicFrame>
        <p:nvGraphicFramePr>
          <p:cNvPr id="5" name="Content Placeholder 3">
            <a:extLst>
              <a:ext uri="{FF2B5EF4-FFF2-40B4-BE49-F238E27FC236}">
                <a16:creationId xmlns:a16="http://schemas.microsoft.com/office/drawing/2014/main" id="{BDD351DA-3B86-43AD-8E4E-60FF91CCBEEB}"/>
              </a:ext>
            </a:extLst>
          </p:cNvPr>
          <p:cNvGraphicFramePr>
            <a:graphicFrameLocks/>
          </p:cNvGraphicFramePr>
          <p:nvPr>
            <p:extLst>
              <p:ext uri="{D42A27DB-BD31-4B8C-83A1-F6EECF244321}">
                <p14:modId xmlns:p14="http://schemas.microsoft.com/office/powerpoint/2010/main" val="3518219971"/>
              </p:ext>
            </p:extLst>
          </p:nvPr>
        </p:nvGraphicFramePr>
        <p:xfrm>
          <a:off x="628650" y="2692401"/>
          <a:ext cx="7886699" cy="3657365"/>
        </p:xfrm>
        <a:graphic>
          <a:graphicData uri="http://schemas.openxmlformats.org/drawingml/2006/table">
            <a:tbl>
              <a:tblPr firstRow="1" bandRow="1">
                <a:tableStyleId>{5C22544A-7EE6-4342-B048-85BDC9FD1C3A}</a:tableStyleId>
              </a:tblPr>
              <a:tblGrid>
                <a:gridCol w="2524124">
                  <a:extLst>
                    <a:ext uri="{9D8B030D-6E8A-4147-A177-3AD203B41FA5}">
                      <a16:colId xmlns:a16="http://schemas.microsoft.com/office/drawing/2014/main" val="20000"/>
                    </a:ext>
                  </a:extLst>
                </a:gridCol>
                <a:gridCol w="1555203">
                  <a:extLst>
                    <a:ext uri="{9D8B030D-6E8A-4147-A177-3AD203B41FA5}">
                      <a16:colId xmlns:a16="http://schemas.microsoft.com/office/drawing/2014/main" val="20001"/>
                    </a:ext>
                  </a:extLst>
                </a:gridCol>
                <a:gridCol w="1541079">
                  <a:extLst>
                    <a:ext uri="{9D8B030D-6E8A-4147-A177-3AD203B41FA5}">
                      <a16:colId xmlns:a16="http://schemas.microsoft.com/office/drawing/2014/main" val="20003"/>
                    </a:ext>
                  </a:extLst>
                </a:gridCol>
                <a:gridCol w="2266293">
                  <a:extLst>
                    <a:ext uri="{9D8B030D-6E8A-4147-A177-3AD203B41FA5}">
                      <a16:colId xmlns:a16="http://schemas.microsoft.com/office/drawing/2014/main" val="20004"/>
                    </a:ext>
                  </a:extLst>
                </a:gridCol>
              </a:tblGrid>
              <a:tr h="914353">
                <a:tc>
                  <a:txBody>
                    <a:bodyPr/>
                    <a:lstStyle/>
                    <a:p>
                      <a:pPr algn="ctr"/>
                      <a:r>
                        <a:rPr lang="en-US" sz="1800" dirty="0"/>
                        <a:t>AMV Products</a:t>
                      </a:r>
                    </a:p>
                  </a:txBody>
                  <a:tcPr marT="45702" marB="45702">
                    <a:solidFill>
                      <a:srgbClr val="0000FF"/>
                    </a:solidFill>
                  </a:tcPr>
                </a:tc>
                <a:tc>
                  <a:txBody>
                    <a:bodyPr/>
                    <a:lstStyle/>
                    <a:p>
                      <a:pPr algn="ctr"/>
                      <a:r>
                        <a:rPr lang="en-US" sz="1800" dirty="0"/>
                        <a:t>Frequency</a:t>
                      </a:r>
                    </a:p>
                    <a:p>
                      <a:pPr algn="ctr"/>
                      <a:r>
                        <a:rPr lang="en-US" sz="1800" dirty="0"/>
                        <a:t>(hours)</a:t>
                      </a:r>
                    </a:p>
                  </a:txBody>
                  <a:tcPr marT="45702" marB="45702">
                    <a:solidFill>
                      <a:srgbClr val="0000FF"/>
                    </a:solidFill>
                  </a:tcPr>
                </a:tc>
                <a:tc>
                  <a:txBody>
                    <a:bodyPr/>
                    <a:lstStyle/>
                    <a:p>
                      <a:pPr algn="ctr"/>
                      <a:r>
                        <a:rPr lang="en-US" sz="1800" dirty="0"/>
                        <a:t>Image Interval</a:t>
                      </a:r>
                      <a:r>
                        <a:rPr lang="en-US" sz="1800" baseline="0" dirty="0"/>
                        <a:t> (min)</a:t>
                      </a:r>
                      <a:endParaRPr lang="en-US" sz="1800" dirty="0"/>
                    </a:p>
                  </a:txBody>
                  <a:tcPr marT="45702" marB="45702">
                    <a:solidFill>
                      <a:srgbClr val="0000FF"/>
                    </a:solidFill>
                  </a:tcPr>
                </a:tc>
                <a:tc>
                  <a:txBody>
                    <a:bodyPr/>
                    <a:lstStyle/>
                    <a:p>
                      <a:pPr algn="ctr"/>
                      <a:r>
                        <a:rPr lang="en-US" sz="1800" dirty="0"/>
                        <a:t>Format</a:t>
                      </a:r>
                    </a:p>
                  </a:txBody>
                  <a:tcPr marT="45702" marB="45702">
                    <a:solidFill>
                      <a:srgbClr val="0000FF"/>
                    </a:solidFill>
                  </a:tcPr>
                </a:tc>
                <a:extLst>
                  <a:ext uri="{0D108BD9-81ED-4DB2-BD59-A6C34878D82A}">
                    <a16:rowId xmlns:a16="http://schemas.microsoft.com/office/drawing/2014/main" val="10000"/>
                  </a:ext>
                </a:extLst>
              </a:tr>
              <a:tr h="370695">
                <a:tc>
                  <a:txBody>
                    <a:bodyPr/>
                    <a:lstStyle/>
                    <a:p>
                      <a:pPr algn="ctr"/>
                      <a:r>
                        <a:rPr lang="en-US" sz="1800" dirty="0"/>
                        <a:t>LWIR (10. 8um) </a:t>
                      </a:r>
                    </a:p>
                    <a:p>
                      <a:pPr algn="ctr"/>
                      <a:r>
                        <a:rPr lang="en-US" sz="1800" dirty="0"/>
                        <a:t>AMV</a:t>
                      </a:r>
                    </a:p>
                    <a:p>
                      <a:pPr algn="ctr"/>
                      <a:endParaRPr lang="en-US" sz="1800" dirty="0"/>
                    </a:p>
                  </a:txBody>
                  <a:tcPr marT="45702" marB="45702">
                    <a:solidFill>
                      <a:schemeClr val="accent4">
                        <a:lumMod val="20000"/>
                        <a:lumOff val="80000"/>
                      </a:schemeClr>
                    </a:solidFill>
                  </a:tcPr>
                </a:tc>
                <a:tc>
                  <a:txBody>
                    <a:bodyPr/>
                    <a:lstStyle/>
                    <a:p>
                      <a:pPr algn="ctr"/>
                      <a:r>
                        <a:rPr lang="en-US" sz="1800" dirty="0"/>
                        <a:t>3</a:t>
                      </a:r>
                    </a:p>
                  </a:txBody>
                  <a:tcPr marT="45702" marB="45702">
                    <a:solidFill>
                      <a:schemeClr val="accent4">
                        <a:lumMod val="20000"/>
                        <a:lumOff val="80000"/>
                      </a:schemeClr>
                    </a:solidFill>
                  </a:tcPr>
                </a:tc>
                <a:tc>
                  <a:txBody>
                    <a:bodyPr/>
                    <a:lstStyle/>
                    <a:p>
                      <a:pPr algn="ctr"/>
                      <a:r>
                        <a:rPr lang="en-US" sz="1800" dirty="0"/>
                        <a:t>15</a:t>
                      </a:r>
                    </a:p>
                  </a:txBody>
                  <a:tcPr marT="45702" marB="45702">
                    <a:solidFill>
                      <a:schemeClr val="accent4">
                        <a:lumMod val="20000"/>
                        <a:lumOff val="80000"/>
                      </a:schemeClr>
                    </a:solidFill>
                  </a:tcPr>
                </a:tc>
                <a:tc>
                  <a:txBody>
                    <a:bodyPr/>
                    <a:lstStyle/>
                    <a:p>
                      <a:pPr algn="ctr"/>
                      <a:r>
                        <a:rPr lang="en-US" sz="1800" dirty="0"/>
                        <a:t>NETCDF4</a:t>
                      </a:r>
                      <a:r>
                        <a:rPr lang="en-US" altLang="zh-CN" sz="1800" dirty="0"/>
                        <a:t> &amp;</a:t>
                      </a:r>
                      <a:endParaRPr lang="en-US" sz="1800" dirty="0"/>
                    </a:p>
                    <a:p>
                      <a:pPr algn="ctr"/>
                      <a:r>
                        <a:rPr lang="en-US" sz="1800" dirty="0"/>
                        <a:t>BUFR</a:t>
                      </a:r>
                    </a:p>
                    <a:p>
                      <a:pPr algn="ctr"/>
                      <a:endParaRPr lang="en-US" sz="1800" dirty="0"/>
                    </a:p>
                  </a:txBody>
                  <a:tcPr marT="45702" marB="45702">
                    <a:solidFill>
                      <a:schemeClr val="accent4">
                        <a:lumMod val="20000"/>
                        <a:lumOff val="80000"/>
                      </a:schemeClr>
                    </a:solidFill>
                  </a:tcPr>
                </a:tc>
                <a:extLst>
                  <a:ext uri="{0D108BD9-81ED-4DB2-BD59-A6C34878D82A}">
                    <a16:rowId xmlns:a16="http://schemas.microsoft.com/office/drawing/2014/main" val="10002"/>
                  </a:ext>
                </a:extLst>
              </a:tr>
              <a:tr h="370695">
                <a:tc>
                  <a:txBody>
                    <a:bodyPr/>
                    <a:lstStyle/>
                    <a:p>
                      <a:pPr algn="ctr"/>
                      <a:r>
                        <a:rPr lang="en-US" altLang="zh-CN" sz="1800" dirty="0"/>
                        <a:t>Water Vapor </a:t>
                      </a:r>
                      <a:r>
                        <a:rPr lang="en-US" sz="1800" dirty="0"/>
                        <a:t> (6.25um)</a:t>
                      </a:r>
                    </a:p>
                    <a:p>
                      <a:pPr algn="ctr"/>
                      <a:r>
                        <a:rPr lang="en-US" altLang="zh-CN" sz="1800" dirty="0"/>
                        <a:t>AMV</a:t>
                      </a:r>
                    </a:p>
                  </a:txBody>
                  <a:tcPr marT="45702" marB="45702">
                    <a:solidFill>
                      <a:schemeClr val="accent3">
                        <a:lumMod val="20000"/>
                        <a:lumOff val="80000"/>
                      </a:schemeClr>
                    </a:solidFill>
                  </a:tcPr>
                </a:tc>
                <a:tc>
                  <a:txBody>
                    <a:bodyPr/>
                    <a:lstStyle/>
                    <a:p>
                      <a:pPr algn="ctr"/>
                      <a:r>
                        <a:rPr lang="en-US" sz="1800" dirty="0"/>
                        <a:t>3</a:t>
                      </a:r>
                    </a:p>
                  </a:txBody>
                  <a:tcPr marT="45702" marB="45702">
                    <a:solidFill>
                      <a:schemeClr val="accent3">
                        <a:lumMod val="20000"/>
                        <a:lumOff val="80000"/>
                      </a:schemeClr>
                    </a:solidFill>
                  </a:tcPr>
                </a:tc>
                <a:tc>
                  <a:txBody>
                    <a:bodyPr/>
                    <a:lstStyle/>
                    <a:p>
                      <a:pPr algn="ctr"/>
                      <a:r>
                        <a:rPr lang="en-US" sz="1800" dirty="0"/>
                        <a:t>15</a:t>
                      </a:r>
                    </a:p>
                  </a:txBody>
                  <a:tcPr marT="45702" marB="45702">
                    <a:solidFill>
                      <a:schemeClr val="accent3">
                        <a:lumMod val="20000"/>
                        <a:lumOff val="80000"/>
                      </a:schemeClr>
                    </a:solidFill>
                  </a:tcPr>
                </a:tc>
                <a:tc>
                  <a:txBody>
                    <a:bodyPr/>
                    <a:lstStyle/>
                    <a:p>
                      <a:pPr algn="ctr"/>
                      <a:r>
                        <a:rPr lang="en-US" altLang="zh-CN" sz="1800" dirty="0"/>
                        <a:t>NETCDF4 &amp;</a:t>
                      </a:r>
                    </a:p>
                    <a:p>
                      <a:pPr algn="ctr"/>
                      <a:r>
                        <a:rPr lang="en-US" altLang="zh-CN" sz="1800" dirty="0"/>
                        <a:t>BUFR</a:t>
                      </a:r>
                    </a:p>
                    <a:p>
                      <a:pPr algn="ctr"/>
                      <a:endParaRPr lang="en-US" sz="1800" dirty="0"/>
                    </a:p>
                  </a:txBody>
                  <a:tcPr marT="45702" marB="45702">
                    <a:solidFill>
                      <a:schemeClr val="accent3">
                        <a:lumMod val="20000"/>
                        <a:lumOff val="80000"/>
                      </a:schemeClr>
                    </a:solidFill>
                  </a:tcPr>
                </a:tc>
                <a:extLst>
                  <a:ext uri="{0D108BD9-81ED-4DB2-BD59-A6C34878D82A}">
                    <a16:rowId xmlns:a16="http://schemas.microsoft.com/office/drawing/2014/main" val="10004"/>
                  </a:ext>
                </a:extLst>
              </a:tr>
              <a:tr h="914284">
                <a:tc>
                  <a:txBody>
                    <a:bodyPr/>
                    <a:lstStyle/>
                    <a:p>
                      <a:pPr algn="ctr"/>
                      <a:r>
                        <a:rPr lang="en-US" sz="1800" dirty="0"/>
                        <a:t>Water Vapor (7.10um)</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dirty="0"/>
                        <a:t>AMV</a:t>
                      </a:r>
                    </a:p>
                  </a:txBody>
                  <a:tcPr marT="45702" marB="45702">
                    <a:solidFill>
                      <a:schemeClr val="accent4">
                        <a:lumMod val="20000"/>
                        <a:lumOff val="80000"/>
                      </a:schemeClr>
                    </a:solidFill>
                  </a:tcPr>
                </a:tc>
                <a:tc>
                  <a:txBody>
                    <a:bodyPr/>
                    <a:lstStyle/>
                    <a:p>
                      <a:pPr algn="ctr"/>
                      <a:r>
                        <a:rPr lang="en-US" sz="1800" dirty="0"/>
                        <a:t>3</a:t>
                      </a:r>
                    </a:p>
                  </a:txBody>
                  <a:tcPr marT="45702" marB="45702">
                    <a:solidFill>
                      <a:schemeClr val="accent4">
                        <a:lumMod val="20000"/>
                        <a:lumOff val="80000"/>
                      </a:schemeClr>
                    </a:solidFill>
                  </a:tcPr>
                </a:tc>
                <a:tc>
                  <a:txBody>
                    <a:bodyPr/>
                    <a:lstStyle/>
                    <a:p>
                      <a:pPr algn="ctr"/>
                      <a:r>
                        <a:rPr lang="en-US" sz="1800" dirty="0"/>
                        <a:t>15</a:t>
                      </a:r>
                    </a:p>
                  </a:txBody>
                  <a:tcPr marT="45702" marB="45702">
                    <a:solidFill>
                      <a:schemeClr val="accent4">
                        <a:lumMod val="20000"/>
                        <a:lumOff val="80000"/>
                      </a:schemeClr>
                    </a:solidFill>
                  </a:tcPr>
                </a:tc>
                <a:tc>
                  <a:txBody>
                    <a:bodyPr/>
                    <a:lstStyle/>
                    <a:p>
                      <a:pPr algn="ctr"/>
                      <a:r>
                        <a:rPr lang="en-US" altLang="zh-CN" sz="1800" dirty="0"/>
                        <a:t>NETCDF4 &amp;</a:t>
                      </a:r>
                    </a:p>
                    <a:p>
                      <a:pPr algn="ctr"/>
                      <a:r>
                        <a:rPr lang="en-US" altLang="zh-CN" sz="1800" dirty="0"/>
                        <a:t>BUFR</a:t>
                      </a:r>
                    </a:p>
                  </a:txBody>
                  <a:tcPr marT="45702" marB="45702">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4314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FAE71-FAC8-4F77-8DDD-BDE737C60BF0}"/>
              </a:ext>
            </a:extLst>
          </p:cNvPr>
          <p:cNvSpPr>
            <a:spLocks noGrp="1"/>
          </p:cNvSpPr>
          <p:nvPr>
            <p:ph type="title"/>
          </p:nvPr>
        </p:nvSpPr>
        <p:spPr/>
        <p:txBody>
          <a:bodyPr/>
          <a:lstStyle/>
          <a:p>
            <a:r>
              <a:rPr lang="en-US" altLang="zh-CN" dirty="0"/>
              <a:t>AMV Products Distribution</a:t>
            </a:r>
            <a:endParaRPr lang="zh-CN" altLang="en-US" dirty="0"/>
          </a:p>
        </p:txBody>
      </p:sp>
      <p:sp>
        <p:nvSpPr>
          <p:cNvPr id="3" name="内容占位符 2">
            <a:extLst>
              <a:ext uri="{FF2B5EF4-FFF2-40B4-BE49-F238E27FC236}">
                <a16:creationId xmlns:a16="http://schemas.microsoft.com/office/drawing/2014/main" id="{50875625-B40E-4CE3-BD8F-B35EB8A67A25}"/>
              </a:ext>
            </a:extLst>
          </p:cNvPr>
          <p:cNvSpPr>
            <a:spLocks noGrp="1"/>
          </p:cNvSpPr>
          <p:nvPr>
            <p:ph idx="1"/>
          </p:nvPr>
        </p:nvSpPr>
        <p:spPr/>
        <p:txBody>
          <a:bodyPr>
            <a:normAutofit lnSpcReduction="10000"/>
          </a:bodyPr>
          <a:lstStyle/>
          <a:p>
            <a:r>
              <a:rPr lang="en-US" altLang="zh-CN" dirty="0"/>
              <a:t>FY-2E and FY-2G AMV products are in operation and distributed via FTP server or network share disk for intranet users and via GTS, </a:t>
            </a:r>
            <a:r>
              <a:rPr lang="en-US" altLang="zh-CN" dirty="0" err="1"/>
              <a:t>CMACast</a:t>
            </a:r>
            <a:r>
              <a:rPr lang="en-US" altLang="zh-CN" dirty="0"/>
              <a:t> or website for international users.</a:t>
            </a:r>
          </a:p>
          <a:p>
            <a:r>
              <a:rPr lang="en-US" altLang="zh-CN" dirty="0"/>
              <a:t>FY-4A AMV products are in trial operation and distributed via FTP server or network share disk for intranet users. In the near future they will be distributed via GTS, </a:t>
            </a:r>
            <a:r>
              <a:rPr lang="en-US" altLang="zh-CN" dirty="0" err="1"/>
              <a:t>CMACast</a:t>
            </a:r>
            <a:r>
              <a:rPr lang="en-US" altLang="zh-CN" dirty="0"/>
              <a:t> or website for international users.</a:t>
            </a:r>
          </a:p>
          <a:p>
            <a:endParaRPr lang="zh-CN" altLang="en-US" dirty="0"/>
          </a:p>
        </p:txBody>
      </p:sp>
    </p:spTree>
    <p:extLst>
      <p:ext uri="{BB962C8B-B14F-4D97-AF65-F5344CB8AC3E}">
        <p14:creationId xmlns:p14="http://schemas.microsoft.com/office/powerpoint/2010/main" val="4264279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Data Service</a:t>
            </a:r>
            <a:endParaRPr lang="zh-CN" altLang="en-US" dirty="0"/>
          </a:p>
        </p:txBody>
      </p:sp>
      <p:sp>
        <p:nvSpPr>
          <p:cNvPr id="3" name="内容占位符 2"/>
          <p:cNvSpPr>
            <a:spLocks noGrp="1"/>
          </p:cNvSpPr>
          <p:nvPr>
            <p:ph idx="1"/>
          </p:nvPr>
        </p:nvSpPr>
        <p:spPr>
          <a:xfrm>
            <a:off x="457200" y="1587500"/>
            <a:ext cx="8229600" cy="393700"/>
          </a:xfrm>
        </p:spPr>
        <p:txBody>
          <a:bodyPr>
            <a:normAutofit lnSpcReduction="10000"/>
          </a:bodyPr>
          <a:lstStyle/>
          <a:p>
            <a:r>
              <a:rPr lang="en-US" altLang="zh-CN" sz="2400" dirty="0"/>
              <a:t>Integrated Space/Ground Based Data Service System</a:t>
            </a:r>
          </a:p>
          <a:p>
            <a:pPr marL="0" indent="0">
              <a:buNone/>
            </a:pPr>
            <a:endParaRPr lang="zh-CN" altLang="en-US" dirty="0"/>
          </a:p>
        </p:txBody>
      </p:sp>
      <p:sp>
        <p:nvSpPr>
          <p:cNvPr id="5" name="内容占位符 2"/>
          <p:cNvSpPr txBox="1">
            <a:spLocks/>
          </p:cNvSpPr>
          <p:nvPr/>
        </p:nvSpPr>
        <p:spPr bwMode="auto">
          <a:xfrm>
            <a:off x="459582" y="2133600"/>
            <a:ext cx="2767012" cy="393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zh-CN" sz="2400" kern="0" dirty="0"/>
              <a:t>Real time Data:</a:t>
            </a:r>
          </a:p>
          <a:p>
            <a:pPr lvl="1"/>
            <a:r>
              <a:rPr lang="en-US" altLang="zh-CN" sz="2000" kern="0" dirty="0"/>
              <a:t>DB (L1)</a:t>
            </a:r>
          </a:p>
          <a:p>
            <a:pPr lvl="1"/>
            <a:r>
              <a:rPr lang="en-US" altLang="zh-CN" sz="2000" kern="0" dirty="0" err="1"/>
              <a:t>CMACast</a:t>
            </a:r>
            <a:r>
              <a:rPr lang="en-US" altLang="zh-CN" sz="2000" kern="0" dirty="0"/>
              <a:t> (L2)</a:t>
            </a:r>
          </a:p>
          <a:p>
            <a:r>
              <a:rPr lang="en-US" altLang="zh-CN" sz="2400" kern="0" dirty="0"/>
              <a:t>Non Real Time</a:t>
            </a:r>
          </a:p>
          <a:p>
            <a:pPr lvl="1"/>
            <a:r>
              <a:rPr lang="en-US" altLang="zh-CN" sz="2000" kern="0" dirty="0"/>
              <a:t>Website</a:t>
            </a:r>
          </a:p>
          <a:p>
            <a:pPr lvl="1"/>
            <a:r>
              <a:rPr lang="en-US" altLang="zh-CN" sz="2000" kern="0" dirty="0"/>
              <a:t>Manual Service</a:t>
            </a:r>
          </a:p>
          <a:p>
            <a:r>
              <a:rPr lang="en-US" altLang="zh-CN" dirty="0"/>
              <a:t>In addition: </a:t>
            </a:r>
          </a:p>
          <a:p>
            <a:pPr lvl="1"/>
            <a:r>
              <a:rPr lang="en-US" altLang="zh-CN" sz="2000" kern="0" dirty="0"/>
              <a:t>Cloud Service</a:t>
            </a:r>
          </a:p>
          <a:p>
            <a:endParaRPr lang="en-US" altLang="zh-CN" kern="0" dirty="0"/>
          </a:p>
          <a:p>
            <a:pPr marL="457200" lvl="1" indent="0">
              <a:buNone/>
            </a:pPr>
            <a:endParaRPr lang="en-US" altLang="zh-CN" sz="2000" kern="0" dirty="0"/>
          </a:p>
          <a:p>
            <a:pPr marL="0" indent="0">
              <a:buNone/>
            </a:pPr>
            <a:endParaRPr lang="zh-CN" altLang="en-US" kern="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2209801"/>
            <a:ext cx="5177247" cy="335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198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381FF3-5DF9-4A8D-918E-99F2CE49E8C5}"/>
              </a:ext>
            </a:extLst>
          </p:cNvPr>
          <p:cNvSpPr>
            <a:spLocks noGrp="1"/>
          </p:cNvSpPr>
          <p:nvPr>
            <p:ph type="title"/>
          </p:nvPr>
        </p:nvSpPr>
        <p:spPr>
          <a:xfrm>
            <a:off x="628650" y="365126"/>
            <a:ext cx="7886700" cy="1325563"/>
          </a:xfrm>
        </p:spPr>
        <p:txBody>
          <a:bodyPr/>
          <a:lstStyle/>
          <a:p>
            <a:r>
              <a:rPr lang="en-US" altLang="zh-CN" dirty="0"/>
              <a:t>Data Service Web Portal</a:t>
            </a:r>
            <a:endParaRPr lang="zh-CN" altLang="en-US" dirty="0"/>
          </a:p>
        </p:txBody>
      </p:sp>
      <p:pic>
        <p:nvPicPr>
          <p:cNvPr id="4" name="图片 3">
            <a:extLst>
              <a:ext uri="{FF2B5EF4-FFF2-40B4-BE49-F238E27FC236}">
                <a16:creationId xmlns:a16="http://schemas.microsoft.com/office/drawing/2014/main" id="{EEABD811-9CAC-42F2-9A88-1EE58018A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298" y="1695054"/>
            <a:ext cx="4592315" cy="3888137"/>
          </a:xfrm>
          <a:prstGeom prst="rect">
            <a:avLst/>
          </a:prstGeom>
        </p:spPr>
      </p:pic>
      <p:sp>
        <p:nvSpPr>
          <p:cNvPr id="5" name="内容占位符 2">
            <a:extLst>
              <a:ext uri="{FF2B5EF4-FFF2-40B4-BE49-F238E27FC236}">
                <a16:creationId xmlns:a16="http://schemas.microsoft.com/office/drawing/2014/main" id="{B332E996-F022-41B1-83F5-5DFA72A2789A}"/>
              </a:ext>
            </a:extLst>
          </p:cNvPr>
          <p:cNvSpPr txBox="1">
            <a:spLocks/>
          </p:cNvSpPr>
          <p:nvPr/>
        </p:nvSpPr>
        <p:spPr>
          <a:xfrm>
            <a:off x="5094805" y="3639123"/>
            <a:ext cx="3883772" cy="1650349"/>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Wingdings" pitchFamily="2" charset="2"/>
              <a:buNone/>
            </a:pPr>
            <a:r>
              <a:rPr lang="en-US" altLang="zh-CN" sz="2300" kern="0" dirty="0">
                <a:solidFill>
                  <a:schemeClr val="tx2"/>
                </a:solidFill>
                <a:latin typeface="微软雅黑" panose="020B0503020204020204" pitchFamily="34" charset="-122"/>
                <a:ea typeface="微软雅黑" panose="020B0503020204020204" pitchFamily="34" charset="-122"/>
              </a:rPr>
              <a:t>User</a:t>
            </a:r>
            <a:r>
              <a:rPr lang="zh-CN" altLang="en-US" sz="2300" kern="0" dirty="0">
                <a:solidFill>
                  <a:schemeClr val="tx2"/>
                </a:solidFill>
                <a:latin typeface="微软雅黑" panose="020B0503020204020204" pitchFamily="34" charset="-122"/>
                <a:ea typeface="微软雅黑" panose="020B0503020204020204" pitchFamily="34" charset="-122"/>
              </a:rPr>
              <a:t>：</a:t>
            </a:r>
            <a:r>
              <a:rPr lang="en-US" altLang="zh-CN" sz="2300" kern="0" dirty="0">
                <a:solidFill>
                  <a:schemeClr val="tx2"/>
                </a:solidFill>
                <a:latin typeface="微软雅黑" panose="020B0503020204020204" pitchFamily="34" charset="-122"/>
                <a:ea typeface="微软雅黑" panose="020B0503020204020204" pitchFamily="34" charset="-122"/>
              </a:rPr>
              <a:t> freely register, update need authorize</a:t>
            </a:r>
          </a:p>
          <a:p>
            <a:r>
              <a:rPr lang="en-US" altLang="zh-CN" sz="2000" kern="0" dirty="0">
                <a:solidFill>
                  <a:schemeClr val="tx2"/>
                </a:solidFill>
                <a:latin typeface="微软雅黑" panose="020B0503020204020204" pitchFamily="34" charset="-122"/>
                <a:ea typeface="微软雅黑" panose="020B0503020204020204" pitchFamily="34" charset="-122"/>
              </a:rPr>
              <a:t>Normal: </a:t>
            </a:r>
            <a:r>
              <a:rPr lang="zh-CN" altLang="en-US" sz="2000" kern="0" dirty="0">
                <a:solidFill>
                  <a:schemeClr val="tx2"/>
                </a:solidFill>
                <a:latin typeface="微软雅黑" panose="020B0503020204020204" pitchFamily="34" charset="-122"/>
                <a:ea typeface="微软雅黑" panose="020B0503020204020204" pitchFamily="34" charset="-122"/>
              </a:rPr>
              <a:t>       </a:t>
            </a:r>
            <a:r>
              <a:rPr lang="en-US" altLang="zh-CN" sz="2000" kern="0" dirty="0">
                <a:solidFill>
                  <a:schemeClr val="tx2"/>
                </a:solidFill>
                <a:latin typeface="微软雅黑" panose="020B0503020204020204" pitchFamily="34" charset="-122"/>
                <a:ea typeface="微软雅黑" panose="020B0503020204020204" pitchFamily="34" charset="-122"/>
              </a:rPr>
              <a:t>500MB/day</a:t>
            </a:r>
          </a:p>
          <a:p>
            <a:r>
              <a:rPr lang="en-US" altLang="zh-CN" sz="2000" kern="0" dirty="0">
                <a:solidFill>
                  <a:schemeClr val="tx2"/>
                </a:solidFill>
                <a:latin typeface="微软雅黑" panose="020B0503020204020204" pitchFamily="34" charset="-122"/>
                <a:ea typeface="微软雅黑" panose="020B0503020204020204" pitchFamily="34" charset="-122"/>
              </a:rPr>
              <a:t>Junior:          3GB/day</a:t>
            </a:r>
          </a:p>
          <a:p>
            <a:r>
              <a:rPr lang="en-US" altLang="zh-CN" sz="2000" kern="0" dirty="0">
                <a:solidFill>
                  <a:schemeClr val="tx2"/>
                </a:solidFill>
                <a:latin typeface="微软雅黑" panose="020B0503020204020204" pitchFamily="34" charset="-122"/>
                <a:ea typeface="微软雅黑" panose="020B0503020204020204" pitchFamily="34" charset="-122"/>
              </a:rPr>
              <a:t>Senior:          10GB/day</a:t>
            </a:r>
          </a:p>
          <a:p>
            <a:endParaRPr lang="zh-CN" altLang="en-US" kern="0" dirty="0"/>
          </a:p>
        </p:txBody>
      </p:sp>
      <p:sp>
        <p:nvSpPr>
          <p:cNvPr id="6" name="内容占位符 2">
            <a:extLst>
              <a:ext uri="{FF2B5EF4-FFF2-40B4-BE49-F238E27FC236}">
                <a16:creationId xmlns:a16="http://schemas.microsoft.com/office/drawing/2014/main" id="{A66739A5-32FF-46E8-AA96-A46A9F260EF2}"/>
              </a:ext>
            </a:extLst>
          </p:cNvPr>
          <p:cNvSpPr txBox="1">
            <a:spLocks/>
          </p:cNvSpPr>
          <p:nvPr/>
        </p:nvSpPr>
        <p:spPr>
          <a:xfrm>
            <a:off x="5094805" y="2220796"/>
            <a:ext cx="3740897" cy="1155557"/>
          </a:xfrm>
          <a:prstGeom prst="rect">
            <a:avLst/>
          </a:prstGeom>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300" dirty="0">
                <a:solidFill>
                  <a:schemeClr val="tx2"/>
                </a:solidFill>
                <a:latin typeface="微软雅黑" panose="020B0503020204020204" pitchFamily="34" charset="-122"/>
                <a:ea typeface="微软雅黑" panose="020B0503020204020204" pitchFamily="34" charset="-122"/>
              </a:rPr>
              <a:t>All 8PB archived data (real time)</a:t>
            </a:r>
          </a:p>
          <a:p>
            <a:r>
              <a:rPr lang="en-US" altLang="zh-CN" sz="3300" dirty="0" err="1">
                <a:solidFill>
                  <a:schemeClr val="tx2"/>
                </a:solidFill>
                <a:latin typeface="微软雅黑" panose="020B0503020204020204" pitchFamily="34" charset="-122"/>
                <a:ea typeface="微软雅黑" panose="020B0503020204020204" pitchFamily="34" charset="-122"/>
              </a:rPr>
              <a:t>Satellites’information</a:t>
            </a:r>
            <a:endParaRPr lang="en-US" altLang="zh-CN" sz="3300" dirty="0">
              <a:solidFill>
                <a:schemeClr val="tx2"/>
              </a:solidFill>
              <a:latin typeface="微软雅黑" panose="020B0503020204020204" pitchFamily="34" charset="-122"/>
              <a:ea typeface="微软雅黑" panose="020B0503020204020204" pitchFamily="34" charset="-122"/>
            </a:endParaRPr>
          </a:p>
          <a:p>
            <a:r>
              <a:rPr lang="en-US" altLang="zh-CN" sz="3300" dirty="0">
                <a:solidFill>
                  <a:schemeClr val="tx2"/>
                </a:solidFill>
                <a:latin typeface="微软雅黑" panose="020B0503020204020204" pitchFamily="34" charset="-122"/>
                <a:ea typeface="微软雅黑" panose="020B0503020204020204" pitchFamily="34" charset="-122"/>
              </a:rPr>
              <a:t>Satellite images browse</a:t>
            </a:r>
          </a:p>
          <a:p>
            <a:r>
              <a:rPr lang="en-US" altLang="zh-CN" sz="3300" dirty="0">
                <a:solidFill>
                  <a:schemeClr val="tx2"/>
                </a:solidFill>
                <a:latin typeface="微软雅黑" panose="020B0503020204020204" pitchFamily="34" charset="-122"/>
                <a:ea typeface="微软雅黑" panose="020B0503020204020204" pitchFamily="34" charset="-122"/>
              </a:rPr>
              <a:t>Documents and </a:t>
            </a:r>
            <a:r>
              <a:rPr lang="en-US" altLang="zh-CN" sz="3300" dirty="0" err="1">
                <a:solidFill>
                  <a:schemeClr val="tx2"/>
                </a:solidFill>
                <a:latin typeface="微软雅黑" panose="020B0503020204020204" pitchFamily="34" charset="-122"/>
                <a:ea typeface="微软雅黑" panose="020B0503020204020204" pitchFamily="34" charset="-122"/>
              </a:rPr>
              <a:t>tools</a:t>
            </a:r>
            <a:r>
              <a:rPr lang="en-US" altLang="zh-CN" sz="3300" dirty="0" err="1">
                <a:solidFill>
                  <a:schemeClr val="bg1"/>
                </a:solidFill>
                <a:latin typeface="微软雅黑" panose="020B0503020204020204" pitchFamily="34" charset="-122"/>
                <a:ea typeface="微软雅黑" panose="020B0503020204020204" pitchFamily="34" charset="-122"/>
              </a:rPr>
              <a:t>and</a:t>
            </a:r>
            <a:r>
              <a:rPr lang="en-US" altLang="zh-CN" sz="3300" dirty="0">
                <a:solidFill>
                  <a:schemeClr val="bg1"/>
                </a:solidFill>
                <a:latin typeface="微软雅黑" panose="020B0503020204020204" pitchFamily="34" charset="-122"/>
                <a:ea typeface="微软雅黑" panose="020B0503020204020204" pitchFamily="34" charset="-122"/>
              </a:rPr>
              <a:t> </a:t>
            </a:r>
            <a:r>
              <a:rPr lang="en-US" altLang="zh-CN" dirty="0">
                <a:solidFill>
                  <a:schemeClr val="bg1"/>
                </a:solidFill>
                <a:latin typeface="微软雅黑" panose="020B0503020204020204" pitchFamily="34" charset="-122"/>
                <a:ea typeface="微软雅黑" panose="020B0503020204020204" pitchFamily="34" charset="-122"/>
              </a:rPr>
              <a:t>tools</a:t>
            </a:r>
          </a:p>
          <a:p>
            <a:endParaRPr lang="zh-CN" altLang="en-US" dirty="0"/>
          </a:p>
        </p:txBody>
      </p:sp>
      <p:sp>
        <p:nvSpPr>
          <p:cNvPr id="7" name="文本框 8">
            <a:extLst>
              <a:ext uri="{FF2B5EF4-FFF2-40B4-BE49-F238E27FC236}">
                <a16:creationId xmlns:a16="http://schemas.microsoft.com/office/drawing/2014/main" id="{3FF0D411-E904-4DBD-8CC1-FB3A04B20AF1}"/>
              </a:ext>
            </a:extLst>
          </p:cNvPr>
          <p:cNvSpPr txBox="1"/>
          <p:nvPr/>
        </p:nvSpPr>
        <p:spPr>
          <a:xfrm>
            <a:off x="5085862" y="1690689"/>
            <a:ext cx="4154594" cy="377026"/>
          </a:xfrm>
          <a:prstGeom prst="rect">
            <a:avLst/>
          </a:prstGeom>
          <a:noFill/>
        </p:spPr>
        <p:txBody>
          <a:bodyPr wrap="square" lIns="68580" tIns="34290" rIns="68580" bIns="34290" rtlCol="0">
            <a:spAutoFit/>
          </a:bodyPr>
          <a:lstStyle/>
          <a:p>
            <a:r>
              <a:rPr lang="en-US" altLang="zh-CN" sz="2000" b="1" u="sng" dirty="0">
                <a:solidFill>
                  <a:schemeClr val="tx2"/>
                </a:solidFill>
              </a:rPr>
              <a:t>http://satellite.nsmc.org.cn</a:t>
            </a:r>
            <a:endParaRPr lang="zh-CN" altLang="en-US" sz="2000" b="1" u="sng" dirty="0">
              <a:solidFill>
                <a:schemeClr val="tx2"/>
              </a:solidFill>
            </a:endParaRPr>
          </a:p>
        </p:txBody>
      </p:sp>
    </p:spTree>
    <p:extLst>
      <p:ext uri="{BB962C8B-B14F-4D97-AF65-F5344CB8AC3E}">
        <p14:creationId xmlns:p14="http://schemas.microsoft.com/office/powerpoint/2010/main" val="1774269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9550" y="365126"/>
            <a:ext cx="8305800" cy="1325563"/>
          </a:xfrm>
        </p:spPr>
        <p:txBody>
          <a:bodyPr/>
          <a:lstStyle/>
          <a:p>
            <a:pPr eaLnBrk="1" hangingPunct="1"/>
            <a:r>
              <a:rPr lang="en-US" altLang="en-US" dirty="0"/>
              <a:t>Day to Day Uses of AMV at MICAPS </a:t>
            </a:r>
          </a:p>
        </p:txBody>
      </p:sp>
      <p:sp>
        <p:nvSpPr>
          <p:cNvPr id="3" name="TextBox 2"/>
          <p:cNvSpPr txBox="1"/>
          <p:nvPr/>
        </p:nvSpPr>
        <p:spPr>
          <a:xfrm>
            <a:off x="5947143" y="2036247"/>
            <a:ext cx="3021419" cy="3970318"/>
          </a:xfrm>
          <a:prstGeom prst="rect">
            <a:avLst/>
          </a:prstGeom>
          <a:noFill/>
        </p:spPr>
        <p:txBody>
          <a:bodyPr wrap="square">
            <a:spAutoFit/>
          </a:bodyPr>
          <a:lstStyle/>
          <a:p>
            <a:pPr marL="285750" indent="-285750">
              <a:buFont typeface="Arial" panose="020B0604020202020204" pitchFamily="34" charset="0"/>
              <a:buChar char="•"/>
              <a:defRPr/>
            </a:pPr>
            <a:r>
              <a:rPr lang="en-US" dirty="0"/>
              <a:t>MICAPS gives </a:t>
            </a:r>
            <a:r>
              <a:rPr lang="en-US" dirty="0">
                <a:latin typeface="+mn-lt"/>
              </a:rPr>
              <a:t>the field forecasters access to a multitude of digital data to help them in daily forecast preparation</a:t>
            </a:r>
          </a:p>
          <a:p>
            <a:pPr>
              <a:defRPr/>
            </a:pPr>
            <a:endParaRPr lang="en-US" dirty="0">
              <a:latin typeface="+mn-lt"/>
            </a:endParaRPr>
          </a:p>
          <a:p>
            <a:pPr marL="285750" indent="-285750">
              <a:buFont typeface="Arial" panose="020B0604020202020204" pitchFamily="34" charset="0"/>
              <a:buChar char="•"/>
              <a:defRPr/>
            </a:pPr>
            <a:r>
              <a:rPr lang="en-US" dirty="0"/>
              <a:t>MICAPS </a:t>
            </a:r>
            <a:r>
              <a:rPr lang="en-US" dirty="0">
                <a:latin typeface="+mn-lt"/>
              </a:rPr>
              <a:t>display software allows for easy integration of AMVs with a multitude of other data sources like model analyses/forecasts, observations from other observation systems</a:t>
            </a:r>
          </a:p>
          <a:p>
            <a:pPr marL="285750" indent="-285750">
              <a:buFont typeface="Arial" panose="020B0604020202020204" pitchFamily="34" charset="0"/>
              <a:buChar char="•"/>
              <a:defRPr/>
            </a:pPr>
            <a:endParaRPr lang="en-US" dirty="0">
              <a:latin typeface="+mn-lt"/>
            </a:endParaRPr>
          </a:p>
        </p:txBody>
      </p:sp>
      <p:pic>
        <p:nvPicPr>
          <p:cNvPr id="6" name="图片 5">
            <a:extLst>
              <a:ext uri="{FF2B5EF4-FFF2-40B4-BE49-F238E27FC236}">
                <a16:creationId xmlns:a16="http://schemas.microsoft.com/office/drawing/2014/main" id="{57A6F830-23E5-4890-ADDD-193EFBD63483}"/>
              </a:ext>
            </a:extLst>
          </p:cNvPr>
          <p:cNvPicPr>
            <a:picLocks noChangeAspect="1"/>
          </p:cNvPicPr>
          <p:nvPr/>
        </p:nvPicPr>
        <p:blipFill>
          <a:blip r:embed="rId2"/>
          <a:stretch>
            <a:fillRect/>
          </a:stretch>
        </p:blipFill>
        <p:spPr>
          <a:xfrm>
            <a:off x="14378" y="2092359"/>
            <a:ext cx="5932766" cy="4248000"/>
          </a:xfrm>
          <a:prstGeom prst="rect">
            <a:avLst/>
          </a:prstGeom>
        </p:spPr>
      </p:pic>
      <p:sp>
        <p:nvSpPr>
          <p:cNvPr id="2" name="文本框 1">
            <a:extLst>
              <a:ext uri="{FF2B5EF4-FFF2-40B4-BE49-F238E27FC236}">
                <a16:creationId xmlns:a16="http://schemas.microsoft.com/office/drawing/2014/main" id="{9F43FA21-ECE8-4CC3-9EBC-7DAAA8E20BD4}"/>
              </a:ext>
            </a:extLst>
          </p:cNvPr>
          <p:cNvSpPr txBox="1"/>
          <p:nvPr/>
        </p:nvSpPr>
        <p:spPr>
          <a:xfrm>
            <a:off x="116958" y="1446028"/>
            <a:ext cx="5571461" cy="646331"/>
          </a:xfrm>
          <a:prstGeom prst="rect">
            <a:avLst/>
          </a:prstGeom>
          <a:noFill/>
        </p:spPr>
        <p:txBody>
          <a:bodyPr wrap="square" rtlCol="0">
            <a:spAutoFit/>
          </a:bodyPr>
          <a:lstStyle/>
          <a:p>
            <a:r>
              <a:rPr lang="en-US" altLang="zh-CN" dirty="0"/>
              <a:t>MICAPS (Meteorology Information Comprehensive Analysis Process System)</a:t>
            </a:r>
            <a:endParaRPr lang="zh-CN" altLang="en-US" dirty="0"/>
          </a:p>
        </p:txBody>
      </p:sp>
    </p:spTree>
    <p:extLst>
      <p:ext uri="{BB962C8B-B14F-4D97-AF65-F5344CB8AC3E}">
        <p14:creationId xmlns:p14="http://schemas.microsoft.com/office/powerpoint/2010/main" val="3343413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FDB7F-1824-443F-9E42-56466A6A9209}"/>
              </a:ext>
            </a:extLst>
          </p:cNvPr>
          <p:cNvSpPr>
            <a:spLocks noGrp="1"/>
          </p:cNvSpPr>
          <p:nvPr>
            <p:ph type="title"/>
          </p:nvPr>
        </p:nvSpPr>
        <p:spPr/>
        <p:txBody>
          <a:bodyPr/>
          <a:lstStyle/>
          <a:p>
            <a:r>
              <a:rPr lang="en-US" altLang="zh-CN" dirty="0"/>
              <a:t>TOPIC</a:t>
            </a:r>
            <a:endParaRPr lang="zh-CN" altLang="en-US" dirty="0"/>
          </a:p>
        </p:txBody>
      </p:sp>
      <p:sp>
        <p:nvSpPr>
          <p:cNvPr id="3" name="内容占位符 2">
            <a:extLst>
              <a:ext uri="{FF2B5EF4-FFF2-40B4-BE49-F238E27FC236}">
                <a16:creationId xmlns:a16="http://schemas.microsoft.com/office/drawing/2014/main" id="{5C05BDF2-AE9C-4655-A13F-743D2F20A8F1}"/>
              </a:ext>
            </a:extLst>
          </p:cNvPr>
          <p:cNvSpPr>
            <a:spLocks noGrp="1"/>
          </p:cNvSpPr>
          <p:nvPr>
            <p:ph idx="1"/>
          </p:nvPr>
        </p:nvSpPr>
        <p:spPr/>
        <p:txBody>
          <a:bodyPr/>
          <a:lstStyle/>
          <a:p>
            <a:r>
              <a:rPr lang="en-US" altLang="zh-CN" dirty="0"/>
              <a:t>Status of FY-2 and FY-4 Satellites</a:t>
            </a:r>
          </a:p>
          <a:p>
            <a:r>
              <a:rPr lang="en-US" altLang="zh-CN" dirty="0"/>
              <a:t>Operational AMV System and Products</a:t>
            </a:r>
          </a:p>
          <a:p>
            <a:pPr lvl="1"/>
            <a:r>
              <a:rPr lang="en-US" altLang="zh-CN" dirty="0"/>
              <a:t>AMV System Architectures</a:t>
            </a:r>
          </a:p>
          <a:p>
            <a:pPr lvl="1"/>
            <a:r>
              <a:rPr lang="en-US" altLang="zh-CN" dirty="0"/>
              <a:t>AMV Products and Distribution</a:t>
            </a:r>
          </a:p>
          <a:p>
            <a:r>
              <a:rPr lang="en-US" altLang="zh-CN" dirty="0">
                <a:solidFill>
                  <a:srgbClr val="00B0F0"/>
                </a:solidFill>
              </a:rPr>
              <a:t>Historical dataset reprocessing progress</a:t>
            </a:r>
          </a:p>
          <a:p>
            <a:r>
              <a:rPr lang="en-US" altLang="zh-CN" dirty="0"/>
              <a:t>Future work</a:t>
            </a:r>
            <a:endParaRPr lang="zh-CN" altLang="en-US" dirty="0"/>
          </a:p>
          <a:p>
            <a:pPr marL="0" indent="0">
              <a:buNone/>
            </a:pPr>
            <a:endParaRPr lang="zh-CN" altLang="en-US" dirty="0">
              <a:solidFill>
                <a:srgbClr val="00B0F0"/>
              </a:solidFill>
            </a:endParaRPr>
          </a:p>
        </p:txBody>
      </p:sp>
    </p:spTree>
    <p:extLst>
      <p:ext uri="{BB962C8B-B14F-4D97-AF65-F5344CB8AC3E}">
        <p14:creationId xmlns:p14="http://schemas.microsoft.com/office/powerpoint/2010/main" val="1928783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571500"/>
            <a:ext cx="8172450" cy="1119189"/>
          </a:xfrm>
        </p:spPr>
        <p:txBody>
          <a:bodyPr>
            <a:normAutofit fontScale="90000"/>
          </a:bodyPr>
          <a:lstStyle/>
          <a:p>
            <a:r>
              <a:rPr lang="en-US" altLang="zh-CN" sz="4000" dirty="0"/>
              <a:t>Historical dataset reprocessing progress </a:t>
            </a:r>
          </a:p>
        </p:txBody>
      </p:sp>
      <p:sp>
        <p:nvSpPr>
          <p:cNvPr id="3" name="内容占位符 2"/>
          <p:cNvSpPr>
            <a:spLocks noGrp="1"/>
          </p:cNvSpPr>
          <p:nvPr>
            <p:ph idx="1"/>
          </p:nvPr>
        </p:nvSpPr>
        <p:spPr>
          <a:xfrm>
            <a:off x="771525" y="1627664"/>
            <a:ext cx="7886700" cy="2191862"/>
          </a:xfrm>
        </p:spPr>
        <p:txBody>
          <a:bodyPr>
            <a:normAutofit/>
          </a:bodyPr>
          <a:lstStyle/>
          <a:p>
            <a:r>
              <a:rPr lang="en-US" altLang="zh-CN" sz="2600" dirty="0"/>
              <a:t> CMA started an project to reprocess the historical AMVs dataset in 2013. </a:t>
            </a:r>
          </a:p>
          <a:p>
            <a:r>
              <a:rPr lang="en-US" altLang="zh-CN" sz="2600" dirty="0"/>
              <a:t> Reprocess all historical AMVs data with latest AMVs algorithm(CMA Version 2014)</a:t>
            </a:r>
          </a:p>
          <a:p>
            <a:r>
              <a:rPr lang="en-US" altLang="zh-CN" sz="2600" dirty="0"/>
              <a:t> The project was finished by the end of 2017</a:t>
            </a:r>
          </a:p>
          <a:p>
            <a:endParaRPr lang="zh-CN" altLang="en-US" dirty="0"/>
          </a:p>
        </p:txBody>
      </p:sp>
      <p:graphicFrame>
        <p:nvGraphicFramePr>
          <p:cNvPr id="5" name="内容占位符 3"/>
          <p:cNvGraphicFramePr>
            <a:graphicFrameLocks/>
          </p:cNvGraphicFramePr>
          <p:nvPr>
            <p:extLst>
              <p:ext uri="{D42A27DB-BD31-4B8C-83A1-F6EECF244321}">
                <p14:modId xmlns:p14="http://schemas.microsoft.com/office/powerpoint/2010/main" val="3245515828"/>
              </p:ext>
            </p:extLst>
          </p:nvPr>
        </p:nvGraphicFramePr>
        <p:xfrm>
          <a:off x="628650" y="4229411"/>
          <a:ext cx="7655541" cy="2316480"/>
        </p:xfrm>
        <a:graphic>
          <a:graphicData uri="http://schemas.openxmlformats.org/drawingml/2006/table">
            <a:tbl>
              <a:tblPr firstRow="1" bandRow="1">
                <a:tableStyleId>{5C22544A-7EE6-4342-B048-85BDC9FD1C3A}</a:tableStyleId>
              </a:tblPr>
              <a:tblGrid>
                <a:gridCol w="1412801">
                  <a:extLst>
                    <a:ext uri="{9D8B030D-6E8A-4147-A177-3AD203B41FA5}">
                      <a16:colId xmlns:a16="http://schemas.microsoft.com/office/drawing/2014/main" val="20000"/>
                    </a:ext>
                  </a:extLst>
                </a:gridCol>
                <a:gridCol w="1672628">
                  <a:extLst>
                    <a:ext uri="{9D8B030D-6E8A-4147-A177-3AD203B41FA5}">
                      <a16:colId xmlns:a16="http://schemas.microsoft.com/office/drawing/2014/main" val="20001"/>
                    </a:ext>
                  </a:extLst>
                </a:gridCol>
                <a:gridCol w="2656227">
                  <a:extLst>
                    <a:ext uri="{9D8B030D-6E8A-4147-A177-3AD203B41FA5}">
                      <a16:colId xmlns:a16="http://schemas.microsoft.com/office/drawing/2014/main" val="20002"/>
                    </a:ext>
                  </a:extLst>
                </a:gridCol>
                <a:gridCol w="1913885">
                  <a:extLst>
                    <a:ext uri="{9D8B030D-6E8A-4147-A177-3AD203B41FA5}">
                      <a16:colId xmlns:a16="http://schemas.microsoft.com/office/drawing/2014/main" val="20003"/>
                    </a:ext>
                  </a:extLst>
                </a:gridCol>
              </a:tblGrid>
              <a:tr h="370840">
                <a:tc>
                  <a:txBody>
                    <a:bodyPr/>
                    <a:lstStyle/>
                    <a:p>
                      <a:r>
                        <a:rPr lang="en-US" altLang="zh-CN" sz="1600" dirty="0">
                          <a:latin typeface="Arial" panose="020B0604020202020204" pitchFamily="34" charset="0"/>
                          <a:cs typeface="Arial" panose="020B0604020202020204" pitchFamily="34" charset="0"/>
                        </a:rPr>
                        <a:t>SATELLITE</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NADIR LONGITUDE</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DATE</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AMVs TIME (UTC)</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altLang="zh-CN" sz="1600" dirty="0">
                          <a:latin typeface="Arial" panose="020B0604020202020204" pitchFamily="34" charset="0"/>
                          <a:cs typeface="Arial" panose="020B0604020202020204" pitchFamily="34" charset="0"/>
                        </a:rPr>
                        <a:t>FY-2C</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105</a:t>
                      </a:r>
                      <a:r>
                        <a:rPr lang="en-US" altLang="zh-CN" sz="1600" baseline="30000" dirty="0">
                          <a:latin typeface="Arial" panose="020B0604020202020204" pitchFamily="34" charset="0"/>
                          <a:cs typeface="Arial" panose="020B0604020202020204" pitchFamily="34" charset="0"/>
                        </a:rPr>
                        <a:t>o</a:t>
                      </a:r>
                      <a:endParaRPr lang="zh-CN" altLang="en-US" sz="1600" baseline="300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Jan 1</a:t>
                      </a:r>
                      <a:r>
                        <a:rPr lang="en-US" altLang="zh-CN" sz="1600" baseline="30000" dirty="0">
                          <a:latin typeface="Arial" panose="020B0604020202020204" pitchFamily="34" charset="0"/>
                          <a:cs typeface="Arial" panose="020B0604020202020204" pitchFamily="34" charset="0"/>
                        </a:rPr>
                        <a:t>st</a:t>
                      </a:r>
                      <a:r>
                        <a:rPr lang="en-US" altLang="zh-CN" sz="1600" dirty="0">
                          <a:latin typeface="Arial" panose="020B0604020202020204" pitchFamily="34" charset="0"/>
                          <a:cs typeface="Arial" panose="020B0604020202020204" pitchFamily="34" charset="0"/>
                        </a:rPr>
                        <a:t>, 2006 – Nov 24</a:t>
                      </a:r>
                      <a:r>
                        <a:rPr lang="en-US" altLang="zh-CN" sz="1600" baseline="30000" dirty="0">
                          <a:latin typeface="Arial" panose="020B0604020202020204" pitchFamily="34" charset="0"/>
                          <a:cs typeface="Arial" panose="020B0604020202020204" pitchFamily="34" charset="0"/>
                        </a:rPr>
                        <a:t>th</a:t>
                      </a:r>
                      <a:r>
                        <a:rPr lang="en-US" altLang="zh-CN" sz="1600" dirty="0">
                          <a:latin typeface="Arial" panose="020B0604020202020204" pitchFamily="34" charset="0"/>
                          <a:cs typeface="Arial" panose="020B0604020202020204" pitchFamily="34" charset="0"/>
                        </a:rPr>
                        <a:t>, 2009</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00/06/12/18</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altLang="zh-CN" sz="1600" dirty="0">
                          <a:latin typeface="Arial" panose="020B0604020202020204" pitchFamily="34" charset="0"/>
                          <a:cs typeface="Arial" panose="020B0604020202020204" pitchFamily="34" charset="0"/>
                        </a:rPr>
                        <a:t>FY-2D</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86.5</a:t>
                      </a:r>
                      <a:r>
                        <a:rPr lang="en-US" altLang="zh-CN" sz="1600" baseline="30000" dirty="0">
                          <a:latin typeface="Arial" panose="020B0604020202020204" pitchFamily="34" charset="0"/>
                          <a:cs typeface="Arial" panose="020B0604020202020204" pitchFamily="34" charset="0"/>
                        </a:rPr>
                        <a:t>o</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Feb 14</a:t>
                      </a:r>
                      <a:r>
                        <a:rPr lang="en-US" altLang="zh-CN" sz="1600" baseline="30000" dirty="0">
                          <a:latin typeface="Arial" panose="020B0604020202020204" pitchFamily="34" charset="0"/>
                          <a:cs typeface="Arial" panose="020B0604020202020204" pitchFamily="34" charset="0"/>
                        </a:rPr>
                        <a:t>th</a:t>
                      </a:r>
                      <a:r>
                        <a:rPr lang="en-US" altLang="zh-CN" sz="1600" dirty="0">
                          <a:latin typeface="Arial" panose="020B0604020202020204" pitchFamily="34" charset="0"/>
                          <a:cs typeface="Arial" panose="020B0604020202020204" pitchFamily="34" charset="0"/>
                        </a:rPr>
                        <a:t>, 2007 – Dec 31</a:t>
                      </a:r>
                      <a:r>
                        <a:rPr lang="en-US" altLang="zh-CN" sz="1600" baseline="30000" dirty="0">
                          <a:latin typeface="Arial" panose="020B0604020202020204" pitchFamily="34" charset="0"/>
                          <a:cs typeface="Arial" panose="020B0604020202020204" pitchFamily="34" charset="0"/>
                        </a:rPr>
                        <a:t>st</a:t>
                      </a:r>
                      <a:r>
                        <a:rPr lang="en-US" altLang="zh-CN" sz="1600" dirty="0">
                          <a:latin typeface="Arial" panose="020B0604020202020204" pitchFamily="34" charset="0"/>
                          <a:cs typeface="Arial" panose="020B0604020202020204" pitchFamily="34" charset="0"/>
                        </a:rPr>
                        <a:t>, 2013</a:t>
                      </a:r>
                      <a:r>
                        <a:rPr lang="en-US" altLang="zh-CN" sz="1600" baseline="0" dirty="0">
                          <a:latin typeface="Arial" panose="020B0604020202020204" pitchFamily="34" charset="0"/>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03/09/15/21</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altLang="zh-CN" sz="1600" dirty="0">
                          <a:latin typeface="Arial" panose="020B0604020202020204" pitchFamily="34" charset="0"/>
                          <a:cs typeface="Arial" panose="020B0604020202020204" pitchFamily="34" charset="0"/>
                        </a:rPr>
                        <a:t>FY-2E</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105</a:t>
                      </a:r>
                      <a:r>
                        <a:rPr lang="en-US" altLang="zh-CN" sz="1600" baseline="30000" dirty="0">
                          <a:latin typeface="Arial" panose="020B0604020202020204" pitchFamily="34" charset="0"/>
                          <a:cs typeface="Arial" panose="020B0604020202020204" pitchFamily="34" charset="0"/>
                        </a:rPr>
                        <a:t>o</a:t>
                      </a:r>
                      <a:endParaRPr lang="zh-CN" altLang="en-US" sz="1600" dirty="0">
                        <a:latin typeface="Arial" panose="020B0604020202020204" pitchFamily="34" charset="0"/>
                        <a:cs typeface="Arial" panose="020B0604020202020204" pitchFamily="34" charset="0"/>
                      </a:endParaRPr>
                    </a:p>
                  </a:txBody>
                  <a:tcPr/>
                </a:tc>
                <a:tc>
                  <a:txBody>
                    <a:bodyPr/>
                    <a:lstStyle/>
                    <a:p>
                      <a:r>
                        <a:rPr lang="en-US" altLang="zh-CN" sz="1600" dirty="0">
                          <a:latin typeface="Arial" panose="020B0604020202020204" pitchFamily="34" charset="0"/>
                          <a:cs typeface="Arial" panose="020B0604020202020204" pitchFamily="34" charset="0"/>
                        </a:rPr>
                        <a:t>Nov 23</a:t>
                      </a:r>
                      <a:r>
                        <a:rPr lang="en-US" altLang="zh-CN" sz="1600" baseline="30000" dirty="0">
                          <a:latin typeface="Arial" panose="020B0604020202020204" pitchFamily="34" charset="0"/>
                          <a:cs typeface="Arial" panose="020B0604020202020204" pitchFamily="34" charset="0"/>
                        </a:rPr>
                        <a:t>rd</a:t>
                      </a:r>
                      <a:r>
                        <a:rPr lang="en-US" altLang="zh-CN" sz="1600" dirty="0">
                          <a:latin typeface="Arial" panose="020B0604020202020204" pitchFamily="34" charset="0"/>
                          <a:cs typeface="Arial" panose="020B0604020202020204" pitchFamily="34" charset="0"/>
                        </a:rPr>
                        <a:t>, 2009 – Dec 31</a:t>
                      </a:r>
                      <a:r>
                        <a:rPr lang="en-US" altLang="zh-CN" sz="1600" baseline="30000" dirty="0">
                          <a:latin typeface="Arial" panose="020B0604020202020204" pitchFamily="34" charset="0"/>
                          <a:cs typeface="Arial" panose="020B0604020202020204" pitchFamily="34" charset="0"/>
                        </a:rPr>
                        <a:t>st</a:t>
                      </a:r>
                      <a:r>
                        <a:rPr lang="en-US" altLang="zh-CN" sz="1600" dirty="0">
                          <a:latin typeface="Arial" panose="020B0604020202020204" pitchFamily="34" charset="0"/>
                          <a:cs typeface="Arial" panose="020B0604020202020204" pitchFamily="34" charset="0"/>
                        </a:rPr>
                        <a:t>, 2013</a:t>
                      </a:r>
                      <a:r>
                        <a:rPr lang="en-US" altLang="zh-CN" sz="1600" baseline="0" dirty="0">
                          <a:latin typeface="Arial" panose="020B0604020202020204" pitchFamily="34" charset="0"/>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00/06/12/18</a:t>
                      </a: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6" name="文本框 5"/>
          <p:cNvSpPr txBox="1"/>
          <p:nvPr/>
        </p:nvSpPr>
        <p:spPr>
          <a:xfrm>
            <a:off x="457200" y="3762372"/>
            <a:ext cx="5657850"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Historical dataset:</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019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FDB7F-1824-443F-9E42-56466A6A9209}"/>
              </a:ext>
            </a:extLst>
          </p:cNvPr>
          <p:cNvSpPr>
            <a:spLocks noGrp="1"/>
          </p:cNvSpPr>
          <p:nvPr>
            <p:ph type="title"/>
          </p:nvPr>
        </p:nvSpPr>
        <p:spPr/>
        <p:txBody>
          <a:bodyPr/>
          <a:lstStyle/>
          <a:p>
            <a:r>
              <a:rPr lang="en-US" altLang="zh-CN" dirty="0"/>
              <a:t>TOPIC</a:t>
            </a:r>
            <a:endParaRPr lang="zh-CN" altLang="en-US" dirty="0"/>
          </a:p>
        </p:txBody>
      </p:sp>
      <p:sp>
        <p:nvSpPr>
          <p:cNvPr id="3" name="内容占位符 2">
            <a:extLst>
              <a:ext uri="{FF2B5EF4-FFF2-40B4-BE49-F238E27FC236}">
                <a16:creationId xmlns:a16="http://schemas.microsoft.com/office/drawing/2014/main" id="{5C05BDF2-AE9C-4655-A13F-743D2F20A8F1}"/>
              </a:ext>
            </a:extLst>
          </p:cNvPr>
          <p:cNvSpPr>
            <a:spLocks noGrp="1"/>
          </p:cNvSpPr>
          <p:nvPr>
            <p:ph idx="1"/>
          </p:nvPr>
        </p:nvSpPr>
        <p:spPr/>
        <p:txBody>
          <a:bodyPr/>
          <a:lstStyle/>
          <a:p>
            <a:r>
              <a:rPr lang="en-US" altLang="zh-CN" dirty="0">
                <a:solidFill>
                  <a:srgbClr val="00B0F0"/>
                </a:solidFill>
              </a:rPr>
              <a:t>Status of FY-2 and FY-4 Satellites</a:t>
            </a:r>
          </a:p>
          <a:p>
            <a:r>
              <a:rPr lang="en-US" altLang="zh-CN" dirty="0"/>
              <a:t>Operational AMV System and Products</a:t>
            </a:r>
          </a:p>
          <a:p>
            <a:pPr lvl="1"/>
            <a:r>
              <a:rPr lang="en-US" altLang="zh-CN" dirty="0"/>
              <a:t>AMV System Architectures</a:t>
            </a:r>
          </a:p>
          <a:p>
            <a:pPr lvl="1"/>
            <a:r>
              <a:rPr lang="en-US" altLang="zh-CN" dirty="0"/>
              <a:t>AMV Products, and Distribution</a:t>
            </a:r>
          </a:p>
          <a:p>
            <a:r>
              <a:rPr lang="en-US" altLang="zh-CN" dirty="0"/>
              <a:t>Historical dataset reprocessing progress</a:t>
            </a:r>
          </a:p>
          <a:p>
            <a:r>
              <a:rPr lang="en-US" altLang="zh-CN" dirty="0"/>
              <a:t>Future work</a:t>
            </a:r>
            <a:endParaRPr lang="zh-CN" altLang="en-US" dirty="0"/>
          </a:p>
          <a:p>
            <a:endParaRPr lang="zh-CN" altLang="en-US" dirty="0"/>
          </a:p>
        </p:txBody>
      </p:sp>
    </p:spTree>
    <p:extLst>
      <p:ext uri="{BB962C8B-B14F-4D97-AF65-F5344CB8AC3E}">
        <p14:creationId xmlns:p14="http://schemas.microsoft.com/office/powerpoint/2010/main" val="271514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p:cNvSpPr>
          <p:nvPr>
            <p:ph type="title"/>
          </p:nvPr>
        </p:nvSpPr>
        <p:spPr/>
        <p:txBody>
          <a:bodyPr/>
          <a:lstStyle/>
          <a:p>
            <a:r>
              <a:rPr lang="en-US" altLang="zh-CN" dirty="0"/>
              <a:t>Result of </a:t>
            </a:r>
            <a:r>
              <a:rPr lang="en-US" altLang="zh-CN" sz="3600" dirty="0"/>
              <a:t>reprocessing FY-2E AMV</a:t>
            </a:r>
            <a:r>
              <a:rPr lang="en-US" altLang="zh-CN" dirty="0"/>
              <a:t> </a:t>
            </a:r>
            <a:endParaRPr lang="zh-CN" altLang="en-US" dirty="0"/>
          </a:p>
        </p:txBody>
      </p:sp>
      <p:sp>
        <p:nvSpPr>
          <p:cNvPr id="3" name="内容占位符 2"/>
          <p:cNvSpPr>
            <a:spLocks noGrp="1"/>
          </p:cNvSpPr>
          <p:nvPr>
            <p:ph idx="1"/>
          </p:nvPr>
        </p:nvSpPr>
        <p:spPr>
          <a:xfrm>
            <a:off x="628650" y="1338263"/>
            <a:ext cx="7886700" cy="2168525"/>
          </a:xfrm>
        </p:spPr>
        <p:txBody>
          <a:bodyPr rtlCol="0">
            <a:normAutofit/>
          </a:bodyPr>
          <a:lstStyle/>
          <a:p>
            <a:pPr>
              <a:defRPr/>
            </a:pPr>
            <a:r>
              <a:rPr lang="en-US" altLang="zh-CN" sz="2400" dirty="0"/>
              <a:t> The comparison of quality of reprocessed AMV and  operational AMV of in </a:t>
            </a:r>
            <a:r>
              <a:rPr lang="en-US" altLang="zh-CN" sz="2400" dirty="0">
                <a:solidFill>
                  <a:srgbClr val="FF0000"/>
                </a:solidFill>
              </a:rPr>
              <a:t>August 2013. </a:t>
            </a:r>
            <a:r>
              <a:rPr lang="en-US" altLang="zh-CN" sz="2400" dirty="0"/>
              <a:t>(</a:t>
            </a:r>
            <a:r>
              <a:rPr lang="en-GB" altLang="zh-CN" sz="2400" dirty="0"/>
              <a:t>compared with ECMWF global atmospheric reanalysis data) </a:t>
            </a:r>
          </a:p>
          <a:p>
            <a:pPr>
              <a:defRPr/>
            </a:pPr>
            <a:r>
              <a:rPr lang="en-GB" altLang="zh-CN" sz="2400" dirty="0"/>
              <a:t>IR winds validation </a:t>
            </a:r>
            <a:r>
              <a:rPr lang="en-US" altLang="zh-CN" sz="2400" dirty="0"/>
              <a:t>result:</a:t>
            </a:r>
            <a:endParaRPr lang="en-GB" altLang="zh-CN" sz="2400" dirty="0"/>
          </a:p>
          <a:p>
            <a:pPr lvl="1" eaLnBrk="1" fontAlgn="auto" hangingPunct="1">
              <a:spcAft>
                <a:spcPts val="0"/>
              </a:spcAft>
              <a:defRPr/>
            </a:pPr>
            <a:r>
              <a:rPr lang="en-GB" altLang="zh-CN" sz="2000" dirty="0"/>
              <a:t>The bias r</a:t>
            </a:r>
            <a:r>
              <a:rPr lang="en-US" altLang="zh-CN" sz="2000" dirty="0"/>
              <a:t>educe by </a:t>
            </a:r>
            <a:r>
              <a:rPr lang="en-US" altLang="zh-CN" sz="2000" dirty="0">
                <a:solidFill>
                  <a:srgbClr val="FF0000"/>
                </a:solidFill>
              </a:rPr>
              <a:t>1.303</a:t>
            </a:r>
            <a:r>
              <a:rPr lang="en-US" altLang="zh-CN" sz="2000" dirty="0"/>
              <a:t> m/s. (-2.855 to -1.552)</a:t>
            </a:r>
          </a:p>
          <a:p>
            <a:pPr lvl="1" eaLnBrk="1" fontAlgn="auto" hangingPunct="1">
              <a:spcAft>
                <a:spcPts val="0"/>
              </a:spcAft>
              <a:defRPr/>
            </a:pPr>
            <a:r>
              <a:rPr lang="en-US" altLang="zh-CN" sz="2000" dirty="0"/>
              <a:t>The STD </a:t>
            </a:r>
            <a:r>
              <a:rPr lang="en-GB" altLang="zh-CN" sz="2000" dirty="0"/>
              <a:t>r</a:t>
            </a:r>
            <a:r>
              <a:rPr lang="en-US" altLang="zh-CN" sz="2000" dirty="0"/>
              <a:t>educe by </a:t>
            </a:r>
            <a:r>
              <a:rPr lang="en-US" altLang="zh-CN" sz="2000" dirty="0">
                <a:solidFill>
                  <a:srgbClr val="FF0000"/>
                </a:solidFill>
              </a:rPr>
              <a:t>0.013</a:t>
            </a:r>
            <a:r>
              <a:rPr lang="en-US" altLang="zh-CN" sz="2000" dirty="0"/>
              <a:t> m/s. (5.031 to 5.018)</a:t>
            </a:r>
          </a:p>
          <a:p>
            <a:pPr eaLnBrk="1" fontAlgn="auto" hangingPunct="1">
              <a:spcAft>
                <a:spcPts val="0"/>
              </a:spcAft>
              <a:buFont typeface="Wingdings" panose="05000000000000000000" pitchFamily="2" charset="2"/>
              <a:buChar char="Ø"/>
              <a:defRPr/>
            </a:pPr>
            <a:endParaRPr lang="zh-CN" altLang="en-US" sz="2400" dirty="0"/>
          </a:p>
        </p:txBody>
      </p:sp>
      <p:graphicFrame>
        <p:nvGraphicFramePr>
          <p:cNvPr id="7" name="图表 6"/>
          <p:cNvGraphicFramePr>
            <a:graphicFrameLocks noGrp="1" noChangeAspect="1"/>
          </p:cNvGraphicFramePr>
          <p:nvPr>
            <p:extLst/>
          </p:nvPr>
        </p:nvGraphicFramePr>
        <p:xfrm>
          <a:off x="409074" y="3506788"/>
          <a:ext cx="4410377"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图表 7"/>
          <p:cNvGraphicFramePr>
            <a:graphicFrameLocks noGrp="1" noChangeAspect="1"/>
          </p:cNvGraphicFramePr>
          <p:nvPr>
            <p:extLst/>
          </p:nvPr>
        </p:nvGraphicFramePr>
        <p:xfrm>
          <a:off x="4733623" y="3539830"/>
          <a:ext cx="4410377" cy="2880000"/>
        </p:xfrm>
        <a:graphic>
          <a:graphicData uri="http://schemas.openxmlformats.org/drawingml/2006/chart">
            <c:chart xmlns:c="http://schemas.openxmlformats.org/drawingml/2006/chart" xmlns:r="http://schemas.openxmlformats.org/officeDocument/2006/relationships" r:id="rId4"/>
          </a:graphicData>
        </a:graphic>
      </p:graphicFrame>
      <p:sp>
        <p:nvSpPr>
          <p:cNvPr id="2" name="文本框 1"/>
          <p:cNvSpPr txBox="1"/>
          <p:nvPr/>
        </p:nvSpPr>
        <p:spPr>
          <a:xfrm>
            <a:off x="847725" y="6405818"/>
            <a:ext cx="7448550" cy="369332"/>
          </a:xfrm>
          <a:prstGeom prst="rect">
            <a:avLst/>
          </a:prstGeom>
          <a:noFill/>
        </p:spPr>
        <p:txBody>
          <a:bodyPr wrap="square" rtlCol="0">
            <a:spAutoFit/>
          </a:bodyPr>
          <a:lstStyle/>
          <a:p>
            <a:pPr algn="ctr"/>
            <a:r>
              <a:rPr lang="en-GB" altLang="zh-CN" dirty="0"/>
              <a:t>Aug.2013 FY-2E 0-400hPa (QI&gt;80)</a:t>
            </a:r>
          </a:p>
        </p:txBody>
      </p:sp>
    </p:spTree>
    <p:extLst>
      <p:ext uri="{BB962C8B-B14F-4D97-AF65-F5344CB8AC3E}">
        <p14:creationId xmlns:p14="http://schemas.microsoft.com/office/powerpoint/2010/main" val="3604700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FDB7F-1824-443F-9E42-56466A6A9209}"/>
              </a:ext>
            </a:extLst>
          </p:cNvPr>
          <p:cNvSpPr>
            <a:spLocks noGrp="1"/>
          </p:cNvSpPr>
          <p:nvPr>
            <p:ph type="title"/>
          </p:nvPr>
        </p:nvSpPr>
        <p:spPr/>
        <p:txBody>
          <a:bodyPr/>
          <a:lstStyle/>
          <a:p>
            <a:r>
              <a:rPr lang="en-US" altLang="zh-CN" dirty="0"/>
              <a:t>TOPIC</a:t>
            </a:r>
            <a:endParaRPr lang="zh-CN" altLang="en-US" dirty="0"/>
          </a:p>
        </p:txBody>
      </p:sp>
      <p:sp>
        <p:nvSpPr>
          <p:cNvPr id="3" name="内容占位符 2">
            <a:extLst>
              <a:ext uri="{FF2B5EF4-FFF2-40B4-BE49-F238E27FC236}">
                <a16:creationId xmlns:a16="http://schemas.microsoft.com/office/drawing/2014/main" id="{5C05BDF2-AE9C-4655-A13F-743D2F20A8F1}"/>
              </a:ext>
            </a:extLst>
          </p:cNvPr>
          <p:cNvSpPr>
            <a:spLocks noGrp="1"/>
          </p:cNvSpPr>
          <p:nvPr>
            <p:ph idx="1"/>
          </p:nvPr>
        </p:nvSpPr>
        <p:spPr/>
        <p:txBody>
          <a:bodyPr/>
          <a:lstStyle/>
          <a:p>
            <a:r>
              <a:rPr lang="en-US" altLang="zh-CN" dirty="0"/>
              <a:t>Status of FY-2 and FY-4 Satellites</a:t>
            </a:r>
          </a:p>
          <a:p>
            <a:r>
              <a:rPr lang="en-US" altLang="zh-CN" dirty="0"/>
              <a:t>Operational AMV System and Products</a:t>
            </a:r>
          </a:p>
          <a:p>
            <a:pPr lvl="1"/>
            <a:r>
              <a:rPr lang="en-US" altLang="zh-CN" dirty="0"/>
              <a:t>AMV System Architectures</a:t>
            </a:r>
          </a:p>
          <a:p>
            <a:pPr lvl="1"/>
            <a:r>
              <a:rPr lang="en-US" altLang="zh-CN" dirty="0"/>
              <a:t>AMV Products and Distribution</a:t>
            </a:r>
          </a:p>
          <a:p>
            <a:r>
              <a:rPr lang="en-US" altLang="zh-CN" dirty="0"/>
              <a:t>Historical dataset reprocessing progress</a:t>
            </a:r>
          </a:p>
          <a:p>
            <a:r>
              <a:rPr lang="en-US" altLang="zh-CN" dirty="0">
                <a:solidFill>
                  <a:srgbClr val="00B0F0"/>
                </a:solidFill>
              </a:rPr>
              <a:t>Future work</a:t>
            </a:r>
            <a:endParaRPr lang="zh-CN" altLang="en-US" dirty="0">
              <a:solidFill>
                <a:srgbClr val="00B0F0"/>
              </a:solidFill>
            </a:endParaRPr>
          </a:p>
          <a:p>
            <a:pPr marL="0" indent="0">
              <a:buNone/>
            </a:pPr>
            <a:endParaRPr lang="zh-CN" altLang="en-US" dirty="0">
              <a:solidFill>
                <a:srgbClr val="00B0F0"/>
              </a:solidFill>
            </a:endParaRPr>
          </a:p>
        </p:txBody>
      </p:sp>
    </p:spTree>
    <p:extLst>
      <p:ext uri="{BB962C8B-B14F-4D97-AF65-F5344CB8AC3E}">
        <p14:creationId xmlns:p14="http://schemas.microsoft.com/office/powerpoint/2010/main" val="1978432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B4AAD5-684B-4E0F-BAC9-3A45C2EEF80D}"/>
              </a:ext>
            </a:extLst>
          </p:cNvPr>
          <p:cNvSpPr>
            <a:spLocks noGrp="1"/>
          </p:cNvSpPr>
          <p:nvPr>
            <p:ph type="title"/>
          </p:nvPr>
        </p:nvSpPr>
        <p:spPr/>
        <p:txBody>
          <a:bodyPr/>
          <a:lstStyle/>
          <a:p>
            <a:r>
              <a:rPr lang="en-US" altLang="zh-CN" dirty="0"/>
              <a:t>Future work</a:t>
            </a:r>
            <a:endParaRPr lang="zh-CN" altLang="en-US" dirty="0"/>
          </a:p>
        </p:txBody>
      </p:sp>
      <p:sp>
        <p:nvSpPr>
          <p:cNvPr id="3" name="内容占位符 2">
            <a:extLst>
              <a:ext uri="{FF2B5EF4-FFF2-40B4-BE49-F238E27FC236}">
                <a16:creationId xmlns:a16="http://schemas.microsoft.com/office/drawing/2014/main" id="{F379D96A-0B01-4FBA-922F-1E663F18BC95}"/>
              </a:ext>
            </a:extLst>
          </p:cNvPr>
          <p:cNvSpPr>
            <a:spLocks noGrp="1"/>
          </p:cNvSpPr>
          <p:nvPr>
            <p:ph idx="1"/>
          </p:nvPr>
        </p:nvSpPr>
        <p:spPr/>
        <p:txBody>
          <a:bodyPr/>
          <a:lstStyle/>
          <a:p>
            <a:r>
              <a:rPr lang="en-US" altLang="zh-CN" dirty="0"/>
              <a:t>Continue to improve AMV products quality</a:t>
            </a:r>
          </a:p>
          <a:p>
            <a:r>
              <a:rPr lang="en-US" altLang="zh-CN" dirty="0"/>
              <a:t>Complete the test of FY-4A AMV products</a:t>
            </a:r>
          </a:p>
          <a:p>
            <a:r>
              <a:rPr lang="en-US" altLang="zh-CN" dirty="0"/>
              <a:t>FY-3 polar winds (in R&amp;D status)</a:t>
            </a:r>
          </a:p>
          <a:p>
            <a:endParaRPr lang="zh-CN" altLang="en-US" dirty="0"/>
          </a:p>
        </p:txBody>
      </p:sp>
    </p:spTree>
    <p:extLst>
      <p:ext uri="{BB962C8B-B14F-4D97-AF65-F5344CB8AC3E}">
        <p14:creationId xmlns:p14="http://schemas.microsoft.com/office/powerpoint/2010/main" val="416235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ADB4B1-3EFF-4576-8B7B-7AF61367A2D1}"/>
              </a:ext>
            </a:extLst>
          </p:cNvPr>
          <p:cNvSpPr>
            <a:spLocks noGrp="1"/>
          </p:cNvSpPr>
          <p:nvPr>
            <p:ph type="title"/>
          </p:nvPr>
        </p:nvSpPr>
        <p:spPr/>
        <p:txBody>
          <a:bodyPr/>
          <a:lstStyle/>
          <a:p>
            <a:pPr algn="ctr"/>
            <a:r>
              <a:rPr lang="en-US" altLang="zh-CN" dirty="0"/>
              <a:t>Thank you !</a:t>
            </a:r>
            <a:br>
              <a:rPr lang="en-US" altLang="zh-CN" dirty="0"/>
            </a:br>
            <a:endParaRPr lang="zh-CN" altLang="en-US" dirty="0"/>
          </a:p>
        </p:txBody>
      </p:sp>
      <p:sp>
        <p:nvSpPr>
          <p:cNvPr id="3" name="文本占位符 2">
            <a:extLst>
              <a:ext uri="{FF2B5EF4-FFF2-40B4-BE49-F238E27FC236}">
                <a16:creationId xmlns:a16="http://schemas.microsoft.com/office/drawing/2014/main" id="{C7C2DCC4-FCE2-4BFA-AE41-333B8CAC301B}"/>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9334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691697" y="271234"/>
            <a:ext cx="5761037" cy="758599"/>
          </a:xfrm>
          <a:prstGeom prst="rect">
            <a:avLst/>
          </a:prstGeom>
          <a:noFill/>
          <a:ln w="9525">
            <a:noFill/>
            <a:miter lim="800000"/>
            <a:headEnd/>
            <a:tailEnd/>
          </a:ln>
        </p:spPr>
        <p:txBody>
          <a:bodyPr lIns="91372" tIns="45685" rIns="91372" bIns="45685">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ctr">
              <a:lnSpc>
                <a:spcPct val="115000"/>
              </a:lnSpc>
              <a:defRPr/>
            </a:pPr>
            <a:r>
              <a:rPr lang="en-US" altLang="zh-CN" sz="4000" dirty="0">
                <a:latin typeface="+mn-lt"/>
                <a:ea typeface="+mj-ea"/>
                <a:cs typeface="+mj-cs"/>
              </a:rPr>
              <a:t>Launched Satellites </a:t>
            </a:r>
          </a:p>
        </p:txBody>
      </p:sp>
      <p:sp>
        <p:nvSpPr>
          <p:cNvPr id="6" name="TextBox 5"/>
          <p:cNvSpPr txBox="1"/>
          <p:nvPr/>
        </p:nvSpPr>
        <p:spPr>
          <a:xfrm>
            <a:off x="565763" y="4678547"/>
            <a:ext cx="7994372" cy="1631198"/>
          </a:xfrm>
          <a:prstGeom prst="rect">
            <a:avLst/>
          </a:prstGeom>
          <a:noFill/>
        </p:spPr>
        <p:txBody>
          <a:bodyPr wrap="square" lIns="91422" tIns="45711" rIns="91422" bIns="45711" rtlCol="0">
            <a:spAutoFit/>
          </a:bodyPr>
          <a:lstStyle/>
          <a:p>
            <a:r>
              <a:rPr lang="en-US" altLang="zh-CN" sz="2000" b="1" dirty="0">
                <a:latin typeface="Calibri" panose="020F0502020204030204" pitchFamily="34" charset="0"/>
                <a:cs typeface="Calibri" panose="020F0502020204030204" pitchFamily="34" charset="0"/>
              </a:rPr>
              <a:t>Before 2000:  </a:t>
            </a:r>
            <a:r>
              <a:rPr lang="en-US" altLang="zh-CN" sz="2000" dirty="0">
                <a:latin typeface="Calibri" panose="020F0502020204030204" pitchFamily="34" charset="0"/>
                <a:cs typeface="Calibri" panose="020F0502020204030204" pitchFamily="34" charset="0"/>
              </a:rPr>
              <a:t>emphasizing to develop the satellite</a:t>
            </a:r>
          </a:p>
          <a:p>
            <a:r>
              <a:rPr lang="en-US" altLang="zh-CN" sz="2000" b="1" dirty="0">
                <a:latin typeface="Calibri" panose="020F0502020204030204" pitchFamily="34" charset="0"/>
                <a:cs typeface="Calibri" panose="020F0502020204030204" pitchFamily="34" charset="0"/>
              </a:rPr>
              <a:t>2000 – 2010:  </a:t>
            </a:r>
            <a:r>
              <a:rPr lang="en-US" altLang="zh-CN" sz="2000" dirty="0">
                <a:latin typeface="Calibri" panose="020F0502020204030204" pitchFamily="34" charset="0"/>
                <a:cs typeface="Calibri" panose="020F0502020204030204" pitchFamily="34" charset="0"/>
              </a:rPr>
              <a:t>emphasizing the transition from the R&amp;D to the operational satellite</a:t>
            </a:r>
          </a:p>
          <a:p>
            <a:r>
              <a:rPr lang="en-US" altLang="zh-CN" sz="2000" b="1" dirty="0">
                <a:latin typeface="Calibri" panose="020F0502020204030204" pitchFamily="34" charset="0"/>
                <a:cs typeface="Calibri" panose="020F0502020204030204" pitchFamily="34" charset="0"/>
              </a:rPr>
              <a:t>After 2010:</a:t>
            </a:r>
            <a:r>
              <a:rPr lang="en-US" altLang="zh-CN" sz="2000" dirty="0">
                <a:latin typeface="Calibri" panose="020F0502020204030204" pitchFamily="34" charset="0"/>
                <a:cs typeface="Calibri" panose="020F0502020204030204" pitchFamily="34" charset="0"/>
              </a:rPr>
              <a:t>  emphasizing the calibration and validation for the operational satellite</a:t>
            </a:r>
            <a:endParaRPr lang="zh-CN" altLang="en-US" sz="2000" dirty="0">
              <a:latin typeface="Calibri" panose="020F0502020204030204" pitchFamily="34" charset="0"/>
              <a:cs typeface="Calibri" panose="020F0502020204030204" pitchFamily="34"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161937722"/>
              </p:ext>
            </p:extLst>
          </p:nvPr>
        </p:nvGraphicFramePr>
        <p:xfrm>
          <a:off x="652463" y="974725"/>
          <a:ext cx="7604125" cy="3563938"/>
        </p:xfrm>
        <a:graphic>
          <a:graphicData uri="http://schemas.openxmlformats.org/presentationml/2006/ole">
            <mc:AlternateContent xmlns:mc="http://schemas.openxmlformats.org/markup-compatibility/2006">
              <mc:Choice xmlns:v="urn:schemas-microsoft-com:vml" Requires="v">
                <p:oleObj spid="_x0000_s4252" name="Document" r:id="rId3" imgW="4784925" imgH="2245401" progId="Word.Document.8">
                  <p:embed/>
                </p:oleObj>
              </mc:Choice>
              <mc:Fallback>
                <p:oleObj name="Document" r:id="rId3" imgW="4784925" imgH="2245401" progId="Word.Document.8">
                  <p:embed/>
                  <p:pic>
                    <p:nvPicPr>
                      <p:cNvPr id="9" name="对象 8"/>
                      <p:cNvPicPr>
                        <a:picLocks noChangeAspect="1" noChangeArrowheads="1"/>
                      </p:cNvPicPr>
                      <p:nvPr/>
                    </p:nvPicPr>
                    <p:blipFill>
                      <a:blip r:embed="rId4"/>
                      <a:srcRect/>
                      <a:stretch>
                        <a:fillRect/>
                      </a:stretch>
                    </p:blipFill>
                    <p:spPr bwMode="auto">
                      <a:xfrm>
                        <a:off x="652463" y="974725"/>
                        <a:ext cx="7604125" cy="356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974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554432-FCEE-4A9D-84DC-DD482EF6A3D0}"/>
              </a:ext>
            </a:extLst>
          </p:cNvPr>
          <p:cNvSpPr>
            <a:spLocks noGrp="1"/>
          </p:cNvSpPr>
          <p:nvPr>
            <p:ph type="title"/>
          </p:nvPr>
        </p:nvSpPr>
        <p:spPr>
          <a:xfrm>
            <a:off x="628650" y="365127"/>
            <a:ext cx="7886700" cy="631692"/>
          </a:xfrm>
        </p:spPr>
        <p:txBody>
          <a:bodyPr>
            <a:normAutofit fontScale="90000"/>
          </a:bodyPr>
          <a:lstStyle/>
          <a:p>
            <a:pPr algn="l"/>
            <a:r>
              <a:rPr lang="en-US" altLang="zh-CN" dirty="0" err="1"/>
              <a:t>Fengyun</a:t>
            </a:r>
            <a:r>
              <a:rPr lang="en-US" altLang="zh-CN" dirty="0"/>
              <a:t> GEO Constellation in 2018</a:t>
            </a:r>
            <a:endParaRPr lang="zh-CN" altLang="en-US" dirty="0"/>
          </a:p>
        </p:txBody>
      </p:sp>
      <p:sp>
        <p:nvSpPr>
          <p:cNvPr id="3" name="内容占位符 2">
            <a:extLst>
              <a:ext uri="{FF2B5EF4-FFF2-40B4-BE49-F238E27FC236}">
                <a16:creationId xmlns:a16="http://schemas.microsoft.com/office/drawing/2014/main" id="{840CD3C7-C149-4731-952D-D13C217968E4}"/>
              </a:ext>
            </a:extLst>
          </p:cNvPr>
          <p:cNvSpPr>
            <a:spLocks noGrp="1"/>
          </p:cNvSpPr>
          <p:nvPr>
            <p:ph idx="1"/>
          </p:nvPr>
        </p:nvSpPr>
        <p:spPr>
          <a:xfrm>
            <a:off x="236311" y="1569759"/>
            <a:ext cx="4034067" cy="3168603"/>
          </a:xfrm>
        </p:spPr>
        <p:txBody>
          <a:bodyPr>
            <a:normAutofit/>
          </a:bodyPr>
          <a:lstStyle/>
          <a:p>
            <a:r>
              <a:rPr lang="en-US" altLang="zh-CN" sz="2400" dirty="0"/>
              <a:t>In operation</a:t>
            </a:r>
          </a:p>
          <a:p>
            <a:pPr lvl="1"/>
            <a:r>
              <a:rPr lang="en-US" altLang="zh-CN" sz="2000" dirty="0"/>
              <a:t>FY-2G: Full Disk (99.5</a:t>
            </a:r>
            <a:r>
              <a:rPr lang="en-GB" altLang="zh-CN" sz="2000" dirty="0"/>
              <a:t>˚ </a:t>
            </a:r>
            <a:r>
              <a:rPr lang="en-US" altLang="zh-CN" sz="2000" dirty="0"/>
              <a:t>E)</a:t>
            </a:r>
            <a:endParaRPr lang="en-US" altLang="zh-CN" sz="1200" dirty="0"/>
          </a:p>
          <a:p>
            <a:pPr lvl="1"/>
            <a:r>
              <a:rPr lang="en-US" altLang="zh-CN" sz="2000" dirty="0"/>
              <a:t>FY-2E: Full Disk  (86.5</a:t>
            </a:r>
            <a:r>
              <a:rPr lang="en-GB" altLang="zh-CN" sz="2000" dirty="0"/>
              <a:t>˚</a:t>
            </a:r>
            <a:r>
              <a:rPr lang="en-US" altLang="zh-CN" sz="2000" dirty="0"/>
              <a:t>E)</a:t>
            </a:r>
          </a:p>
          <a:p>
            <a:pPr lvl="1"/>
            <a:r>
              <a:rPr lang="en-US" altLang="zh-CN" sz="2000" dirty="0"/>
              <a:t>FY-2F: Regional  (112</a:t>
            </a:r>
            <a:r>
              <a:rPr lang="en-GB" altLang="zh-CN" sz="2000" dirty="0"/>
              <a:t>˚</a:t>
            </a:r>
            <a:r>
              <a:rPr lang="en-US" altLang="zh-CN" sz="2000" dirty="0"/>
              <a:t>E)</a:t>
            </a:r>
          </a:p>
          <a:p>
            <a:r>
              <a:rPr lang="en-US" altLang="zh-CN" sz="2400" dirty="0"/>
              <a:t> In trial operation</a:t>
            </a:r>
          </a:p>
          <a:p>
            <a:pPr lvl="1"/>
            <a:r>
              <a:rPr lang="en-US" altLang="zh-CN" sz="2000" dirty="0"/>
              <a:t>FY-4A: (105</a:t>
            </a:r>
            <a:r>
              <a:rPr lang="en-GB" altLang="zh-CN" sz="2000" dirty="0"/>
              <a:t>˚</a:t>
            </a:r>
            <a:r>
              <a:rPr lang="en-US" altLang="zh-CN" sz="2000" dirty="0"/>
              <a:t>E)</a:t>
            </a:r>
          </a:p>
          <a:p>
            <a:r>
              <a:rPr lang="en-US" altLang="zh-CN" sz="2400" dirty="0"/>
              <a:t> In back-up</a:t>
            </a:r>
          </a:p>
          <a:p>
            <a:pPr lvl="1"/>
            <a:r>
              <a:rPr lang="en-US" altLang="zh-CN" sz="2000" dirty="0"/>
              <a:t>FY-2D: (123.5</a:t>
            </a:r>
            <a:r>
              <a:rPr lang="en-GB" altLang="zh-CN" sz="2000" dirty="0"/>
              <a:t>˚</a:t>
            </a:r>
            <a:r>
              <a:rPr lang="en-US" altLang="zh-CN" sz="2000" dirty="0"/>
              <a:t>E)</a:t>
            </a:r>
          </a:p>
          <a:p>
            <a:endParaRPr lang="zh-CN" altLang="en-US" sz="2800" dirty="0"/>
          </a:p>
        </p:txBody>
      </p:sp>
      <p:sp>
        <p:nvSpPr>
          <p:cNvPr id="4" name="AutoShape 3">
            <a:extLst>
              <a:ext uri="{FF2B5EF4-FFF2-40B4-BE49-F238E27FC236}">
                <a16:creationId xmlns:a16="http://schemas.microsoft.com/office/drawing/2014/main" id="{11603069-A9BE-44AF-BBB9-855923233DCD}"/>
              </a:ext>
            </a:extLst>
          </p:cNvPr>
          <p:cNvSpPr>
            <a:spLocks noChangeArrowheads="1"/>
          </p:cNvSpPr>
          <p:nvPr/>
        </p:nvSpPr>
        <p:spPr bwMode="auto">
          <a:xfrm rot="1102998">
            <a:off x="5874578" y="2145395"/>
            <a:ext cx="1425703" cy="3560358"/>
          </a:xfrm>
          <a:prstGeom prst="triangle">
            <a:avLst>
              <a:gd name="adj" fmla="val 32755"/>
            </a:avLst>
          </a:prstGeom>
          <a:solidFill>
            <a:srgbClr val="FF9900">
              <a:alpha val="42000"/>
            </a:srgbClr>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22" tIns="45711" rIns="91422" bIns="45711"/>
          <a:lstStyle/>
          <a:p>
            <a:pPr fontAlgn="auto">
              <a:spcBef>
                <a:spcPts val="0"/>
              </a:spcBef>
              <a:spcAft>
                <a:spcPts val="0"/>
              </a:spcAft>
              <a:defRPr/>
            </a:pPr>
            <a:endParaRPr lang="zh-CN" altLang="en-US" kern="0">
              <a:solidFill>
                <a:prstClr val="black"/>
              </a:solidFill>
              <a:latin typeface="Calibri"/>
              <a:ea typeface="宋体"/>
            </a:endParaRPr>
          </a:p>
        </p:txBody>
      </p:sp>
      <p:sp>
        <p:nvSpPr>
          <p:cNvPr id="5" name="AutoShape 2">
            <a:extLst>
              <a:ext uri="{FF2B5EF4-FFF2-40B4-BE49-F238E27FC236}">
                <a16:creationId xmlns:a16="http://schemas.microsoft.com/office/drawing/2014/main" id="{0AABE0FE-1EB2-4392-B00E-FD6D522678D1}"/>
              </a:ext>
            </a:extLst>
          </p:cNvPr>
          <p:cNvSpPr>
            <a:spLocks noChangeArrowheads="1"/>
          </p:cNvSpPr>
          <p:nvPr/>
        </p:nvSpPr>
        <p:spPr bwMode="auto">
          <a:xfrm rot="20653230">
            <a:off x="5069388" y="2121353"/>
            <a:ext cx="1108024" cy="2513717"/>
          </a:xfrm>
          <a:prstGeom prst="triangle">
            <a:avLst>
              <a:gd name="adj" fmla="val 47832"/>
            </a:avLst>
          </a:prstGeom>
          <a:solidFill>
            <a:srgbClr val="0000FF">
              <a:alpha val="13000"/>
            </a:srgbClr>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nchor="ctr"/>
          <a:lstStyle/>
          <a:p>
            <a:pPr fontAlgn="auto">
              <a:spcBef>
                <a:spcPts val="0"/>
              </a:spcBef>
              <a:spcAft>
                <a:spcPts val="0"/>
              </a:spcAft>
              <a:defRPr/>
            </a:pPr>
            <a:endParaRPr lang="zh-CN" altLang="en-US" kern="0">
              <a:solidFill>
                <a:prstClr val="black"/>
              </a:solidFill>
              <a:latin typeface="Calibri"/>
              <a:ea typeface="宋体"/>
            </a:endParaRPr>
          </a:p>
        </p:txBody>
      </p:sp>
      <p:sp>
        <p:nvSpPr>
          <p:cNvPr id="6" name="AutoShape 4">
            <a:extLst>
              <a:ext uri="{FF2B5EF4-FFF2-40B4-BE49-F238E27FC236}">
                <a16:creationId xmlns:a16="http://schemas.microsoft.com/office/drawing/2014/main" id="{2EC3F3D9-6938-4930-B8A5-C93373EE1795}"/>
              </a:ext>
            </a:extLst>
          </p:cNvPr>
          <p:cNvSpPr>
            <a:spLocks noChangeArrowheads="1"/>
          </p:cNvSpPr>
          <p:nvPr/>
        </p:nvSpPr>
        <p:spPr bwMode="auto">
          <a:xfrm rot="20865458">
            <a:off x="4466989" y="2013628"/>
            <a:ext cx="1907093" cy="3845746"/>
          </a:xfrm>
          <a:prstGeom prst="triangle">
            <a:avLst>
              <a:gd name="adj" fmla="val 20134"/>
            </a:avLst>
          </a:prstGeom>
          <a:solidFill>
            <a:srgbClr val="FFFF00">
              <a:alpha val="42000"/>
            </a:srgbClr>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22" tIns="45711" rIns="91422" bIns="45711"/>
          <a:lstStyle/>
          <a:p>
            <a:pPr fontAlgn="auto">
              <a:spcBef>
                <a:spcPts val="0"/>
              </a:spcBef>
              <a:spcAft>
                <a:spcPts val="0"/>
              </a:spcAft>
              <a:defRPr/>
            </a:pPr>
            <a:endParaRPr lang="zh-CN" altLang="en-US" kern="0">
              <a:solidFill>
                <a:prstClr val="black"/>
              </a:solidFill>
              <a:latin typeface="Calibri"/>
              <a:ea typeface="宋体"/>
            </a:endParaRPr>
          </a:p>
        </p:txBody>
      </p:sp>
      <p:sp>
        <p:nvSpPr>
          <p:cNvPr id="7" name="Text Box 12">
            <a:extLst>
              <a:ext uri="{FF2B5EF4-FFF2-40B4-BE49-F238E27FC236}">
                <a16:creationId xmlns:a16="http://schemas.microsoft.com/office/drawing/2014/main" id="{54D2653E-A16D-46AE-A88B-E0D85FC755D9}"/>
              </a:ext>
            </a:extLst>
          </p:cNvPr>
          <p:cNvSpPr txBox="1">
            <a:spLocks noChangeArrowheads="1"/>
          </p:cNvSpPr>
          <p:nvPr/>
        </p:nvSpPr>
        <p:spPr bwMode="auto">
          <a:xfrm>
            <a:off x="7611651" y="2243364"/>
            <a:ext cx="1211277" cy="431801"/>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463416"/>
                  </a:outerShdw>
                </a:effectLst>
              </a14:hiddenEffects>
            </a:ext>
          </a:extLst>
        </p:spPr>
        <p:txBody>
          <a:bodyPr lIns="91422" tIns="45711" rIns="91422" bIns="45711"/>
          <a:lstStyle/>
          <a:p>
            <a:pPr algn="ctr"/>
            <a:r>
              <a:rPr kumimoji="1" lang="en-US" altLang="zh-CN" sz="2000" b="1" dirty="0">
                <a:solidFill>
                  <a:prstClr val="black"/>
                </a:solidFill>
                <a:effectLst>
                  <a:outerShdw blurRad="38100" dist="38100" dir="2700000" algn="tl">
                    <a:srgbClr val="C0C0C0"/>
                  </a:outerShdw>
                </a:effectLst>
                <a:latin typeface="隶书" pitchFamily="49" charset="-122"/>
                <a:ea typeface="隶书" pitchFamily="49" charset="-122"/>
              </a:rPr>
              <a:t>Back-up</a:t>
            </a:r>
          </a:p>
        </p:txBody>
      </p:sp>
      <p:grpSp>
        <p:nvGrpSpPr>
          <p:cNvPr id="8" name="Group 13">
            <a:extLst>
              <a:ext uri="{FF2B5EF4-FFF2-40B4-BE49-F238E27FC236}">
                <a16:creationId xmlns:a16="http://schemas.microsoft.com/office/drawing/2014/main" id="{FC96B994-9F31-476B-9F05-458CFD46C7ED}"/>
              </a:ext>
            </a:extLst>
          </p:cNvPr>
          <p:cNvGrpSpPr>
            <a:grpSpLocks/>
          </p:cNvGrpSpPr>
          <p:nvPr/>
        </p:nvGrpSpPr>
        <p:grpSpPr bwMode="auto">
          <a:xfrm>
            <a:off x="3894954" y="1467464"/>
            <a:ext cx="493834" cy="792162"/>
            <a:chOff x="649" y="1071"/>
            <a:chExt cx="337" cy="499"/>
          </a:xfrm>
        </p:grpSpPr>
        <p:grpSp>
          <p:nvGrpSpPr>
            <p:cNvPr id="9" name="Group 14">
              <a:extLst>
                <a:ext uri="{FF2B5EF4-FFF2-40B4-BE49-F238E27FC236}">
                  <a16:creationId xmlns:a16="http://schemas.microsoft.com/office/drawing/2014/main" id="{5F5C2AD3-F2D4-468E-AD21-D12B430FB415}"/>
                </a:ext>
              </a:extLst>
            </p:cNvPr>
            <p:cNvGrpSpPr>
              <a:grpSpLocks noChangeAspect="1"/>
            </p:cNvGrpSpPr>
            <p:nvPr/>
          </p:nvGrpSpPr>
          <p:grpSpPr bwMode="auto">
            <a:xfrm>
              <a:off x="649" y="1071"/>
              <a:ext cx="337" cy="338"/>
              <a:chOff x="2362" y="7473"/>
              <a:chExt cx="765" cy="912"/>
            </a:xfrm>
          </p:grpSpPr>
          <p:sp>
            <p:nvSpPr>
              <p:cNvPr id="11" name="AutoShape 15">
                <a:extLst>
                  <a:ext uri="{FF2B5EF4-FFF2-40B4-BE49-F238E27FC236}">
                    <a16:creationId xmlns:a16="http://schemas.microsoft.com/office/drawing/2014/main" id="{19963302-7270-4E1A-A721-A0EB314AC0FC}"/>
                  </a:ext>
                </a:extLst>
              </p:cNvPr>
              <p:cNvSpPr>
                <a:spLocks noChangeAspect="1" noChangeArrowheads="1"/>
              </p:cNvSpPr>
              <p:nvPr/>
            </p:nvSpPr>
            <p:spPr bwMode="auto">
              <a:xfrm>
                <a:off x="2362" y="7473"/>
                <a:ext cx="76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nvGrpSpPr>
              <p:cNvPr id="12" name="Group 16">
                <a:extLst>
                  <a:ext uri="{FF2B5EF4-FFF2-40B4-BE49-F238E27FC236}">
                    <a16:creationId xmlns:a16="http://schemas.microsoft.com/office/drawing/2014/main" id="{DADAED80-86CE-4B1F-8B47-3DB9106B555D}"/>
                  </a:ext>
                </a:extLst>
              </p:cNvPr>
              <p:cNvGrpSpPr>
                <a:grpSpLocks/>
              </p:cNvGrpSpPr>
              <p:nvPr/>
            </p:nvGrpSpPr>
            <p:grpSpPr bwMode="auto">
              <a:xfrm rot="6415545" flipV="1">
                <a:off x="2716" y="7973"/>
                <a:ext cx="444" cy="379"/>
                <a:chOff x="6182" y="3830"/>
                <a:chExt cx="543" cy="521"/>
              </a:xfrm>
            </p:grpSpPr>
            <p:sp>
              <p:nvSpPr>
                <p:cNvPr id="15" name="Freeform 17">
                  <a:extLst>
                    <a:ext uri="{FF2B5EF4-FFF2-40B4-BE49-F238E27FC236}">
                      <a16:creationId xmlns:a16="http://schemas.microsoft.com/office/drawing/2014/main" id="{15B50076-2AC5-4451-A9C4-8DE179E5F88C}"/>
                    </a:ext>
                  </a:extLst>
                </p:cNvPr>
                <p:cNvSpPr>
                  <a:spLocks/>
                </p:cNvSpPr>
                <p:nvPr/>
              </p:nvSpPr>
              <p:spPr bwMode="auto">
                <a:xfrm>
                  <a:off x="6182" y="3830"/>
                  <a:ext cx="276" cy="254"/>
                </a:xfrm>
                <a:custGeom>
                  <a:avLst/>
                  <a:gdLst>
                    <a:gd name="T0" fmla="*/ 240 w 276"/>
                    <a:gd name="T1" fmla="*/ 0 h 254"/>
                    <a:gd name="T2" fmla="*/ 0 w 276"/>
                    <a:gd name="T3" fmla="*/ 168 h 254"/>
                    <a:gd name="T4" fmla="*/ 132 w 276"/>
                    <a:gd name="T5" fmla="*/ 254 h 254"/>
                    <a:gd name="T6" fmla="*/ 276 w 276"/>
                    <a:gd name="T7" fmla="*/ 154 h 254"/>
                    <a:gd name="T8" fmla="*/ 240 w 276"/>
                    <a:gd name="T9" fmla="*/ 0 h 254"/>
                  </a:gdLst>
                  <a:ahLst/>
                  <a:cxnLst>
                    <a:cxn ang="0">
                      <a:pos x="T0" y="T1"/>
                    </a:cxn>
                    <a:cxn ang="0">
                      <a:pos x="T2" y="T3"/>
                    </a:cxn>
                    <a:cxn ang="0">
                      <a:pos x="T4" y="T5"/>
                    </a:cxn>
                    <a:cxn ang="0">
                      <a:pos x="T6" y="T7"/>
                    </a:cxn>
                    <a:cxn ang="0">
                      <a:pos x="T8" y="T9"/>
                    </a:cxn>
                  </a:cxnLst>
                  <a:rect l="0" t="0" r="r" b="b"/>
                  <a:pathLst>
                    <a:path w="276" h="254">
                      <a:moveTo>
                        <a:pt x="240" y="0"/>
                      </a:moveTo>
                      <a:lnTo>
                        <a:pt x="0" y="168"/>
                      </a:lnTo>
                      <a:lnTo>
                        <a:pt x="132" y="254"/>
                      </a:lnTo>
                      <a:lnTo>
                        <a:pt x="276" y="154"/>
                      </a:lnTo>
                      <a:lnTo>
                        <a:pt x="240" y="0"/>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6" name="Line 18">
                  <a:extLst>
                    <a:ext uri="{FF2B5EF4-FFF2-40B4-BE49-F238E27FC236}">
                      <a16:creationId xmlns:a16="http://schemas.microsoft.com/office/drawing/2014/main" id="{0E2A0A56-008B-482B-BCDF-89EF55D5EADA}"/>
                    </a:ext>
                  </a:extLst>
                </p:cNvPr>
                <p:cNvSpPr>
                  <a:spLocks noChangeShapeType="1"/>
                </p:cNvSpPr>
                <p:nvPr/>
              </p:nvSpPr>
              <p:spPr bwMode="auto">
                <a:xfrm flipH="1" flipV="1">
                  <a:off x="6386" y="4034"/>
                  <a:ext cx="168" cy="240"/>
                </a:xfrm>
                <a:prstGeom prst="line">
                  <a:avLst/>
                </a:prstGeom>
                <a:noFill/>
                <a:ln w="1524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7" name="Line 19">
                  <a:extLst>
                    <a:ext uri="{FF2B5EF4-FFF2-40B4-BE49-F238E27FC236}">
                      <a16:creationId xmlns:a16="http://schemas.microsoft.com/office/drawing/2014/main" id="{75331635-99E2-4882-8BF1-E58E63CAB236}"/>
                    </a:ext>
                  </a:extLst>
                </p:cNvPr>
                <p:cNvSpPr>
                  <a:spLocks noChangeShapeType="1"/>
                </p:cNvSpPr>
                <p:nvPr/>
              </p:nvSpPr>
              <p:spPr bwMode="auto">
                <a:xfrm flipH="1">
                  <a:off x="6350" y="4070"/>
                  <a:ext cx="240" cy="168"/>
                </a:xfrm>
                <a:prstGeom prst="line">
                  <a:avLst/>
                </a:prstGeom>
                <a:noFill/>
                <a:ln w="889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8" name="Freeform 20">
                  <a:extLst>
                    <a:ext uri="{FF2B5EF4-FFF2-40B4-BE49-F238E27FC236}">
                      <a16:creationId xmlns:a16="http://schemas.microsoft.com/office/drawing/2014/main" id="{0058803F-2F1E-487C-BE6B-0D8EA9B0C113}"/>
                    </a:ext>
                  </a:extLst>
                </p:cNvPr>
                <p:cNvSpPr>
                  <a:spLocks/>
                </p:cNvSpPr>
                <p:nvPr/>
              </p:nvSpPr>
              <p:spPr bwMode="auto">
                <a:xfrm>
                  <a:off x="6578" y="3955"/>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3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1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3" y="144"/>
                      </a:lnTo>
                      <a:lnTo>
                        <a:pt x="32" y="132"/>
                      </a:lnTo>
                      <a:lnTo>
                        <a:pt x="12" y="115"/>
                      </a:lnTo>
                      <a:lnTo>
                        <a:pt x="3" y="91"/>
                      </a:lnTo>
                      <a:lnTo>
                        <a:pt x="0" y="65"/>
                      </a:lnTo>
                      <a:lnTo>
                        <a:pt x="8" y="41"/>
                      </a:lnTo>
                      <a:lnTo>
                        <a:pt x="22" y="19"/>
                      </a:lnTo>
                      <a:lnTo>
                        <a:pt x="41"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9" name="Freeform 21">
                  <a:extLst>
                    <a:ext uri="{FF2B5EF4-FFF2-40B4-BE49-F238E27FC236}">
                      <a16:creationId xmlns:a16="http://schemas.microsoft.com/office/drawing/2014/main" id="{2191110C-A475-4637-B233-85A52187DFE9}"/>
                    </a:ext>
                  </a:extLst>
                </p:cNvPr>
                <p:cNvSpPr>
                  <a:spLocks/>
                </p:cNvSpPr>
                <p:nvPr/>
              </p:nvSpPr>
              <p:spPr bwMode="auto">
                <a:xfrm>
                  <a:off x="6218" y="4207"/>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6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4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6" y="144"/>
                      </a:lnTo>
                      <a:lnTo>
                        <a:pt x="32" y="132"/>
                      </a:lnTo>
                      <a:lnTo>
                        <a:pt x="12" y="115"/>
                      </a:lnTo>
                      <a:lnTo>
                        <a:pt x="3" y="91"/>
                      </a:lnTo>
                      <a:lnTo>
                        <a:pt x="0" y="65"/>
                      </a:lnTo>
                      <a:lnTo>
                        <a:pt x="8" y="41"/>
                      </a:lnTo>
                      <a:lnTo>
                        <a:pt x="22" y="19"/>
                      </a:lnTo>
                      <a:lnTo>
                        <a:pt x="44"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13" name="AutoShape 22">
                <a:extLst>
                  <a:ext uri="{FF2B5EF4-FFF2-40B4-BE49-F238E27FC236}">
                    <a16:creationId xmlns:a16="http://schemas.microsoft.com/office/drawing/2014/main" id="{FACCE3C4-EE7E-44F4-AEF6-0F598DB34895}"/>
                  </a:ext>
                </a:extLst>
              </p:cNvPr>
              <p:cNvSpPr>
                <a:spLocks noChangeArrowheads="1"/>
              </p:cNvSpPr>
              <p:nvPr/>
            </p:nvSpPr>
            <p:spPr bwMode="auto">
              <a:xfrm rot="19406866" flipV="1">
                <a:off x="2362" y="7473"/>
                <a:ext cx="657" cy="637"/>
              </a:xfrm>
              <a:prstGeom prst="can">
                <a:avLst>
                  <a:gd name="adj" fmla="val 25000"/>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4" name="Oval 23">
                <a:extLst>
                  <a:ext uri="{FF2B5EF4-FFF2-40B4-BE49-F238E27FC236}">
                    <a16:creationId xmlns:a16="http://schemas.microsoft.com/office/drawing/2014/main" id="{3630F94E-BA94-4243-979C-E1FF2763CA93}"/>
                  </a:ext>
                </a:extLst>
              </p:cNvPr>
              <p:cNvSpPr>
                <a:spLocks noChangeArrowheads="1"/>
              </p:cNvSpPr>
              <p:nvPr/>
            </p:nvSpPr>
            <p:spPr bwMode="auto">
              <a:xfrm rot="19406866" flipV="1">
                <a:off x="2590" y="7614"/>
                <a:ext cx="133" cy="254"/>
              </a:xfrm>
              <a:prstGeom prst="ellipse">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10" name="Rectangle 24">
              <a:extLst>
                <a:ext uri="{FF2B5EF4-FFF2-40B4-BE49-F238E27FC236}">
                  <a16:creationId xmlns:a16="http://schemas.microsoft.com/office/drawing/2014/main" id="{130AFA74-55E2-4D6D-9EF1-6EF453A8C405}"/>
                </a:ext>
              </a:extLst>
            </p:cNvPr>
            <p:cNvSpPr>
              <a:spLocks noChangeArrowheads="1"/>
            </p:cNvSpPr>
            <p:nvPr/>
          </p:nvSpPr>
          <p:spPr bwMode="auto">
            <a:xfrm>
              <a:off x="703" y="1434"/>
              <a:ext cx="272" cy="13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defRPr/>
              </a:pPr>
              <a:r>
                <a:rPr lang="en-US" altLang="zh-CN" sz="1200" b="1" kern="0" dirty="0">
                  <a:solidFill>
                    <a:prstClr val="black"/>
                  </a:solidFill>
                  <a:latin typeface="Calibri"/>
                  <a:ea typeface="宋体"/>
                </a:rPr>
                <a:t>FY-2E</a:t>
              </a:r>
            </a:p>
          </p:txBody>
        </p:sp>
      </p:grpSp>
      <p:grpSp>
        <p:nvGrpSpPr>
          <p:cNvPr id="20" name="Group 25">
            <a:extLst>
              <a:ext uri="{FF2B5EF4-FFF2-40B4-BE49-F238E27FC236}">
                <a16:creationId xmlns:a16="http://schemas.microsoft.com/office/drawing/2014/main" id="{8C995E45-D7E0-45D8-ABB0-14DC9D681805}"/>
              </a:ext>
            </a:extLst>
          </p:cNvPr>
          <p:cNvGrpSpPr>
            <a:grpSpLocks/>
          </p:cNvGrpSpPr>
          <p:nvPr/>
        </p:nvGrpSpPr>
        <p:grpSpPr bwMode="auto">
          <a:xfrm>
            <a:off x="7773235" y="1411515"/>
            <a:ext cx="493835" cy="792162"/>
            <a:chOff x="649" y="1071"/>
            <a:chExt cx="337" cy="499"/>
          </a:xfrm>
        </p:grpSpPr>
        <p:grpSp>
          <p:nvGrpSpPr>
            <p:cNvPr id="21" name="Group 26">
              <a:extLst>
                <a:ext uri="{FF2B5EF4-FFF2-40B4-BE49-F238E27FC236}">
                  <a16:creationId xmlns:a16="http://schemas.microsoft.com/office/drawing/2014/main" id="{0DFE39D5-DB51-41BA-A9FA-36812944F467}"/>
                </a:ext>
              </a:extLst>
            </p:cNvPr>
            <p:cNvGrpSpPr>
              <a:grpSpLocks noChangeAspect="1"/>
            </p:cNvGrpSpPr>
            <p:nvPr/>
          </p:nvGrpSpPr>
          <p:grpSpPr bwMode="auto">
            <a:xfrm>
              <a:off x="649" y="1071"/>
              <a:ext cx="337" cy="338"/>
              <a:chOff x="2362" y="7473"/>
              <a:chExt cx="765" cy="912"/>
            </a:xfrm>
          </p:grpSpPr>
          <p:sp>
            <p:nvSpPr>
              <p:cNvPr id="23" name="AutoShape 27">
                <a:extLst>
                  <a:ext uri="{FF2B5EF4-FFF2-40B4-BE49-F238E27FC236}">
                    <a16:creationId xmlns:a16="http://schemas.microsoft.com/office/drawing/2014/main" id="{E42862F9-D3AD-44C0-957E-B30FCCEEDF8A}"/>
                  </a:ext>
                </a:extLst>
              </p:cNvPr>
              <p:cNvSpPr>
                <a:spLocks noChangeAspect="1" noChangeArrowheads="1"/>
              </p:cNvSpPr>
              <p:nvPr/>
            </p:nvSpPr>
            <p:spPr bwMode="auto">
              <a:xfrm>
                <a:off x="2362" y="7473"/>
                <a:ext cx="76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nvGrpSpPr>
              <p:cNvPr id="24" name="Group 28">
                <a:extLst>
                  <a:ext uri="{FF2B5EF4-FFF2-40B4-BE49-F238E27FC236}">
                    <a16:creationId xmlns:a16="http://schemas.microsoft.com/office/drawing/2014/main" id="{155A4626-7937-4C90-B1FE-A0126BD30439}"/>
                  </a:ext>
                </a:extLst>
              </p:cNvPr>
              <p:cNvGrpSpPr>
                <a:grpSpLocks/>
              </p:cNvGrpSpPr>
              <p:nvPr/>
            </p:nvGrpSpPr>
            <p:grpSpPr bwMode="auto">
              <a:xfrm rot="6415545" flipV="1">
                <a:off x="2716" y="7973"/>
                <a:ext cx="444" cy="379"/>
                <a:chOff x="6182" y="3830"/>
                <a:chExt cx="543" cy="521"/>
              </a:xfrm>
            </p:grpSpPr>
            <p:sp>
              <p:nvSpPr>
                <p:cNvPr id="27" name="Freeform 29">
                  <a:extLst>
                    <a:ext uri="{FF2B5EF4-FFF2-40B4-BE49-F238E27FC236}">
                      <a16:creationId xmlns:a16="http://schemas.microsoft.com/office/drawing/2014/main" id="{E656841C-CB52-44B4-A83B-905EC988B9BB}"/>
                    </a:ext>
                  </a:extLst>
                </p:cNvPr>
                <p:cNvSpPr>
                  <a:spLocks/>
                </p:cNvSpPr>
                <p:nvPr/>
              </p:nvSpPr>
              <p:spPr bwMode="auto">
                <a:xfrm>
                  <a:off x="6182" y="3830"/>
                  <a:ext cx="276" cy="254"/>
                </a:xfrm>
                <a:custGeom>
                  <a:avLst/>
                  <a:gdLst>
                    <a:gd name="T0" fmla="*/ 240 w 276"/>
                    <a:gd name="T1" fmla="*/ 0 h 254"/>
                    <a:gd name="T2" fmla="*/ 0 w 276"/>
                    <a:gd name="T3" fmla="*/ 168 h 254"/>
                    <a:gd name="T4" fmla="*/ 132 w 276"/>
                    <a:gd name="T5" fmla="*/ 254 h 254"/>
                    <a:gd name="T6" fmla="*/ 276 w 276"/>
                    <a:gd name="T7" fmla="*/ 154 h 254"/>
                    <a:gd name="T8" fmla="*/ 240 w 276"/>
                    <a:gd name="T9" fmla="*/ 0 h 254"/>
                  </a:gdLst>
                  <a:ahLst/>
                  <a:cxnLst>
                    <a:cxn ang="0">
                      <a:pos x="T0" y="T1"/>
                    </a:cxn>
                    <a:cxn ang="0">
                      <a:pos x="T2" y="T3"/>
                    </a:cxn>
                    <a:cxn ang="0">
                      <a:pos x="T4" y="T5"/>
                    </a:cxn>
                    <a:cxn ang="0">
                      <a:pos x="T6" y="T7"/>
                    </a:cxn>
                    <a:cxn ang="0">
                      <a:pos x="T8" y="T9"/>
                    </a:cxn>
                  </a:cxnLst>
                  <a:rect l="0" t="0" r="r" b="b"/>
                  <a:pathLst>
                    <a:path w="276" h="254">
                      <a:moveTo>
                        <a:pt x="240" y="0"/>
                      </a:moveTo>
                      <a:lnTo>
                        <a:pt x="0" y="168"/>
                      </a:lnTo>
                      <a:lnTo>
                        <a:pt x="132" y="254"/>
                      </a:lnTo>
                      <a:lnTo>
                        <a:pt x="276" y="154"/>
                      </a:lnTo>
                      <a:lnTo>
                        <a:pt x="240" y="0"/>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28" name="Line 30">
                  <a:extLst>
                    <a:ext uri="{FF2B5EF4-FFF2-40B4-BE49-F238E27FC236}">
                      <a16:creationId xmlns:a16="http://schemas.microsoft.com/office/drawing/2014/main" id="{8BE52805-172A-4951-9257-114AF3F0F0CD}"/>
                    </a:ext>
                  </a:extLst>
                </p:cNvPr>
                <p:cNvSpPr>
                  <a:spLocks noChangeShapeType="1"/>
                </p:cNvSpPr>
                <p:nvPr/>
              </p:nvSpPr>
              <p:spPr bwMode="auto">
                <a:xfrm flipH="1" flipV="1">
                  <a:off x="6386" y="4034"/>
                  <a:ext cx="168" cy="240"/>
                </a:xfrm>
                <a:prstGeom prst="line">
                  <a:avLst/>
                </a:prstGeom>
                <a:noFill/>
                <a:ln w="1524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29" name="Line 31">
                  <a:extLst>
                    <a:ext uri="{FF2B5EF4-FFF2-40B4-BE49-F238E27FC236}">
                      <a16:creationId xmlns:a16="http://schemas.microsoft.com/office/drawing/2014/main" id="{119DB877-7597-4B34-9549-536D49D5408E}"/>
                    </a:ext>
                  </a:extLst>
                </p:cNvPr>
                <p:cNvSpPr>
                  <a:spLocks noChangeShapeType="1"/>
                </p:cNvSpPr>
                <p:nvPr/>
              </p:nvSpPr>
              <p:spPr bwMode="auto">
                <a:xfrm flipH="1">
                  <a:off x="6350" y="4070"/>
                  <a:ext cx="240" cy="168"/>
                </a:xfrm>
                <a:prstGeom prst="line">
                  <a:avLst/>
                </a:prstGeom>
                <a:noFill/>
                <a:ln w="889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30" name="Freeform 32">
                  <a:extLst>
                    <a:ext uri="{FF2B5EF4-FFF2-40B4-BE49-F238E27FC236}">
                      <a16:creationId xmlns:a16="http://schemas.microsoft.com/office/drawing/2014/main" id="{A9CB5884-3480-42CD-9D3B-5301CC8735D4}"/>
                    </a:ext>
                  </a:extLst>
                </p:cNvPr>
                <p:cNvSpPr>
                  <a:spLocks/>
                </p:cNvSpPr>
                <p:nvPr/>
              </p:nvSpPr>
              <p:spPr bwMode="auto">
                <a:xfrm>
                  <a:off x="6578" y="3955"/>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3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1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3" y="144"/>
                      </a:lnTo>
                      <a:lnTo>
                        <a:pt x="32" y="132"/>
                      </a:lnTo>
                      <a:lnTo>
                        <a:pt x="12" y="115"/>
                      </a:lnTo>
                      <a:lnTo>
                        <a:pt x="3" y="91"/>
                      </a:lnTo>
                      <a:lnTo>
                        <a:pt x="0" y="65"/>
                      </a:lnTo>
                      <a:lnTo>
                        <a:pt x="8" y="41"/>
                      </a:lnTo>
                      <a:lnTo>
                        <a:pt x="22" y="19"/>
                      </a:lnTo>
                      <a:lnTo>
                        <a:pt x="41"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31" name="Freeform 33">
                  <a:extLst>
                    <a:ext uri="{FF2B5EF4-FFF2-40B4-BE49-F238E27FC236}">
                      <a16:creationId xmlns:a16="http://schemas.microsoft.com/office/drawing/2014/main" id="{67D876CF-2A4E-4F46-A51A-DF1B1D4D0949}"/>
                    </a:ext>
                  </a:extLst>
                </p:cNvPr>
                <p:cNvSpPr>
                  <a:spLocks/>
                </p:cNvSpPr>
                <p:nvPr/>
              </p:nvSpPr>
              <p:spPr bwMode="auto">
                <a:xfrm>
                  <a:off x="6218" y="4207"/>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6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4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6" y="144"/>
                      </a:lnTo>
                      <a:lnTo>
                        <a:pt x="32" y="132"/>
                      </a:lnTo>
                      <a:lnTo>
                        <a:pt x="12" y="115"/>
                      </a:lnTo>
                      <a:lnTo>
                        <a:pt x="3" y="91"/>
                      </a:lnTo>
                      <a:lnTo>
                        <a:pt x="0" y="65"/>
                      </a:lnTo>
                      <a:lnTo>
                        <a:pt x="8" y="41"/>
                      </a:lnTo>
                      <a:lnTo>
                        <a:pt x="22" y="19"/>
                      </a:lnTo>
                      <a:lnTo>
                        <a:pt x="44"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25" name="AutoShape 34">
                <a:extLst>
                  <a:ext uri="{FF2B5EF4-FFF2-40B4-BE49-F238E27FC236}">
                    <a16:creationId xmlns:a16="http://schemas.microsoft.com/office/drawing/2014/main" id="{B652F96E-4A00-489B-AD53-30AA754C4245}"/>
                  </a:ext>
                </a:extLst>
              </p:cNvPr>
              <p:cNvSpPr>
                <a:spLocks noChangeArrowheads="1"/>
              </p:cNvSpPr>
              <p:nvPr/>
            </p:nvSpPr>
            <p:spPr bwMode="auto">
              <a:xfrm rot="19406866" flipV="1">
                <a:off x="2362" y="7473"/>
                <a:ext cx="657" cy="637"/>
              </a:xfrm>
              <a:prstGeom prst="can">
                <a:avLst>
                  <a:gd name="adj" fmla="val 25000"/>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26" name="Oval 35">
                <a:extLst>
                  <a:ext uri="{FF2B5EF4-FFF2-40B4-BE49-F238E27FC236}">
                    <a16:creationId xmlns:a16="http://schemas.microsoft.com/office/drawing/2014/main" id="{54978D6A-9D46-4C40-A090-C99744110935}"/>
                  </a:ext>
                </a:extLst>
              </p:cNvPr>
              <p:cNvSpPr>
                <a:spLocks noChangeArrowheads="1"/>
              </p:cNvSpPr>
              <p:nvPr/>
            </p:nvSpPr>
            <p:spPr bwMode="auto">
              <a:xfrm rot="19406866" flipV="1">
                <a:off x="2590" y="7614"/>
                <a:ext cx="133" cy="254"/>
              </a:xfrm>
              <a:prstGeom prst="ellipse">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22" name="Rectangle 36">
              <a:extLst>
                <a:ext uri="{FF2B5EF4-FFF2-40B4-BE49-F238E27FC236}">
                  <a16:creationId xmlns:a16="http://schemas.microsoft.com/office/drawing/2014/main" id="{2AB1D59D-A57A-4C25-981C-2BC42F7EA022}"/>
                </a:ext>
              </a:extLst>
            </p:cNvPr>
            <p:cNvSpPr>
              <a:spLocks noChangeArrowheads="1"/>
            </p:cNvSpPr>
            <p:nvPr/>
          </p:nvSpPr>
          <p:spPr bwMode="auto">
            <a:xfrm>
              <a:off x="703" y="1434"/>
              <a:ext cx="272" cy="13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defRPr/>
              </a:pPr>
              <a:r>
                <a:rPr lang="en-US" altLang="zh-CN" sz="1200" b="1" kern="0" dirty="0">
                  <a:solidFill>
                    <a:prstClr val="black"/>
                  </a:solidFill>
                  <a:latin typeface="Calibri"/>
                  <a:ea typeface="宋体"/>
                </a:rPr>
                <a:t>FY-2D</a:t>
              </a:r>
            </a:p>
          </p:txBody>
        </p:sp>
      </p:grpSp>
      <p:grpSp>
        <p:nvGrpSpPr>
          <p:cNvPr id="32" name="Group 37">
            <a:extLst>
              <a:ext uri="{FF2B5EF4-FFF2-40B4-BE49-F238E27FC236}">
                <a16:creationId xmlns:a16="http://schemas.microsoft.com/office/drawing/2014/main" id="{95C5B2DD-6E54-4552-991D-6DE471B76B66}"/>
              </a:ext>
            </a:extLst>
          </p:cNvPr>
          <p:cNvGrpSpPr>
            <a:grpSpLocks/>
          </p:cNvGrpSpPr>
          <p:nvPr/>
        </p:nvGrpSpPr>
        <p:grpSpPr bwMode="auto">
          <a:xfrm>
            <a:off x="6848072" y="1467390"/>
            <a:ext cx="493835" cy="792162"/>
            <a:chOff x="649" y="1071"/>
            <a:chExt cx="337" cy="499"/>
          </a:xfrm>
        </p:grpSpPr>
        <p:grpSp>
          <p:nvGrpSpPr>
            <p:cNvPr id="33" name="Group 38">
              <a:extLst>
                <a:ext uri="{FF2B5EF4-FFF2-40B4-BE49-F238E27FC236}">
                  <a16:creationId xmlns:a16="http://schemas.microsoft.com/office/drawing/2014/main" id="{03C78443-217C-4944-B7DA-056A2268FA32}"/>
                </a:ext>
              </a:extLst>
            </p:cNvPr>
            <p:cNvGrpSpPr>
              <a:grpSpLocks noChangeAspect="1"/>
            </p:cNvGrpSpPr>
            <p:nvPr/>
          </p:nvGrpSpPr>
          <p:grpSpPr bwMode="auto">
            <a:xfrm>
              <a:off x="649" y="1071"/>
              <a:ext cx="337" cy="338"/>
              <a:chOff x="2362" y="7473"/>
              <a:chExt cx="765" cy="912"/>
            </a:xfrm>
          </p:grpSpPr>
          <p:sp>
            <p:nvSpPr>
              <p:cNvPr id="35" name="AutoShape 39">
                <a:extLst>
                  <a:ext uri="{FF2B5EF4-FFF2-40B4-BE49-F238E27FC236}">
                    <a16:creationId xmlns:a16="http://schemas.microsoft.com/office/drawing/2014/main" id="{DA182DBC-2C07-4E26-815A-F774B0F04453}"/>
                  </a:ext>
                </a:extLst>
              </p:cNvPr>
              <p:cNvSpPr>
                <a:spLocks noChangeAspect="1" noChangeArrowheads="1"/>
              </p:cNvSpPr>
              <p:nvPr/>
            </p:nvSpPr>
            <p:spPr bwMode="auto">
              <a:xfrm>
                <a:off x="2362" y="7473"/>
                <a:ext cx="76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nvGrpSpPr>
              <p:cNvPr id="36" name="Group 40">
                <a:extLst>
                  <a:ext uri="{FF2B5EF4-FFF2-40B4-BE49-F238E27FC236}">
                    <a16:creationId xmlns:a16="http://schemas.microsoft.com/office/drawing/2014/main" id="{15EDFA79-6647-442E-A3E2-5B1545F498B5}"/>
                  </a:ext>
                </a:extLst>
              </p:cNvPr>
              <p:cNvGrpSpPr>
                <a:grpSpLocks/>
              </p:cNvGrpSpPr>
              <p:nvPr/>
            </p:nvGrpSpPr>
            <p:grpSpPr bwMode="auto">
              <a:xfrm rot="6415545" flipV="1">
                <a:off x="2716" y="7973"/>
                <a:ext cx="444" cy="379"/>
                <a:chOff x="6182" y="3830"/>
                <a:chExt cx="543" cy="521"/>
              </a:xfrm>
            </p:grpSpPr>
            <p:sp>
              <p:nvSpPr>
                <p:cNvPr id="39" name="Freeform 41">
                  <a:extLst>
                    <a:ext uri="{FF2B5EF4-FFF2-40B4-BE49-F238E27FC236}">
                      <a16:creationId xmlns:a16="http://schemas.microsoft.com/office/drawing/2014/main" id="{516FC1BE-C6E4-40FF-A467-D95E9E73355C}"/>
                    </a:ext>
                  </a:extLst>
                </p:cNvPr>
                <p:cNvSpPr>
                  <a:spLocks/>
                </p:cNvSpPr>
                <p:nvPr/>
              </p:nvSpPr>
              <p:spPr bwMode="auto">
                <a:xfrm>
                  <a:off x="6182" y="3830"/>
                  <a:ext cx="276" cy="254"/>
                </a:xfrm>
                <a:custGeom>
                  <a:avLst/>
                  <a:gdLst>
                    <a:gd name="T0" fmla="*/ 240 w 276"/>
                    <a:gd name="T1" fmla="*/ 0 h 254"/>
                    <a:gd name="T2" fmla="*/ 0 w 276"/>
                    <a:gd name="T3" fmla="*/ 168 h 254"/>
                    <a:gd name="T4" fmla="*/ 132 w 276"/>
                    <a:gd name="T5" fmla="*/ 254 h 254"/>
                    <a:gd name="T6" fmla="*/ 276 w 276"/>
                    <a:gd name="T7" fmla="*/ 154 h 254"/>
                    <a:gd name="T8" fmla="*/ 240 w 276"/>
                    <a:gd name="T9" fmla="*/ 0 h 254"/>
                  </a:gdLst>
                  <a:ahLst/>
                  <a:cxnLst>
                    <a:cxn ang="0">
                      <a:pos x="T0" y="T1"/>
                    </a:cxn>
                    <a:cxn ang="0">
                      <a:pos x="T2" y="T3"/>
                    </a:cxn>
                    <a:cxn ang="0">
                      <a:pos x="T4" y="T5"/>
                    </a:cxn>
                    <a:cxn ang="0">
                      <a:pos x="T6" y="T7"/>
                    </a:cxn>
                    <a:cxn ang="0">
                      <a:pos x="T8" y="T9"/>
                    </a:cxn>
                  </a:cxnLst>
                  <a:rect l="0" t="0" r="r" b="b"/>
                  <a:pathLst>
                    <a:path w="276" h="254">
                      <a:moveTo>
                        <a:pt x="240" y="0"/>
                      </a:moveTo>
                      <a:lnTo>
                        <a:pt x="0" y="168"/>
                      </a:lnTo>
                      <a:lnTo>
                        <a:pt x="132" y="254"/>
                      </a:lnTo>
                      <a:lnTo>
                        <a:pt x="276" y="154"/>
                      </a:lnTo>
                      <a:lnTo>
                        <a:pt x="240" y="0"/>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40" name="Line 42">
                  <a:extLst>
                    <a:ext uri="{FF2B5EF4-FFF2-40B4-BE49-F238E27FC236}">
                      <a16:creationId xmlns:a16="http://schemas.microsoft.com/office/drawing/2014/main" id="{FF109035-5D65-4B6C-92C0-5E64EB35BDA0}"/>
                    </a:ext>
                  </a:extLst>
                </p:cNvPr>
                <p:cNvSpPr>
                  <a:spLocks noChangeShapeType="1"/>
                </p:cNvSpPr>
                <p:nvPr/>
              </p:nvSpPr>
              <p:spPr bwMode="auto">
                <a:xfrm flipH="1" flipV="1">
                  <a:off x="6386" y="4034"/>
                  <a:ext cx="168" cy="240"/>
                </a:xfrm>
                <a:prstGeom prst="line">
                  <a:avLst/>
                </a:prstGeom>
                <a:noFill/>
                <a:ln w="1524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41" name="Line 43">
                  <a:extLst>
                    <a:ext uri="{FF2B5EF4-FFF2-40B4-BE49-F238E27FC236}">
                      <a16:creationId xmlns:a16="http://schemas.microsoft.com/office/drawing/2014/main" id="{314A09CD-2559-4BF4-8AC1-F81E44BEB8F1}"/>
                    </a:ext>
                  </a:extLst>
                </p:cNvPr>
                <p:cNvSpPr>
                  <a:spLocks noChangeShapeType="1"/>
                </p:cNvSpPr>
                <p:nvPr/>
              </p:nvSpPr>
              <p:spPr bwMode="auto">
                <a:xfrm flipH="1">
                  <a:off x="6350" y="4070"/>
                  <a:ext cx="240" cy="168"/>
                </a:xfrm>
                <a:prstGeom prst="line">
                  <a:avLst/>
                </a:prstGeom>
                <a:noFill/>
                <a:ln w="889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42" name="Freeform 44">
                  <a:extLst>
                    <a:ext uri="{FF2B5EF4-FFF2-40B4-BE49-F238E27FC236}">
                      <a16:creationId xmlns:a16="http://schemas.microsoft.com/office/drawing/2014/main" id="{15054F95-9591-4E53-A2BE-C371565E0576}"/>
                    </a:ext>
                  </a:extLst>
                </p:cNvPr>
                <p:cNvSpPr>
                  <a:spLocks/>
                </p:cNvSpPr>
                <p:nvPr/>
              </p:nvSpPr>
              <p:spPr bwMode="auto">
                <a:xfrm>
                  <a:off x="6578" y="3955"/>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3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1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3" y="144"/>
                      </a:lnTo>
                      <a:lnTo>
                        <a:pt x="32" y="132"/>
                      </a:lnTo>
                      <a:lnTo>
                        <a:pt x="12" y="115"/>
                      </a:lnTo>
                      <a:lnTo>
                        <a:pt x="3" y="91"/>
                      </a:lnTo>
                      <a:lnTo>
                        <a:pt x="0" y="65"/>
                      </a:lnTo>
                      <a:lnTo>
                        <a:pt x="8" y="41"/>
                      </a:lnTo>
                      <a:lnTo>
                        <a:pt x="22" y="19"/>
                      </a:lnTo>
                      <a:lnTo>
                        <a:pt x="41"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43" name="Freeform 45">
                  <a:extLst>
                    <a:ext uri="{FF2B5EF4-FFF2-40B4-BE49-F238E27FC236}">
                      <a16:creationId xmlns:a16="http://schemas.microsoft.com/office/drawing/2014/main" id="{75A3AA9E-F270-49E9-9428-A3979AB70E20}"/>
                    </a:ext>
                  </a:extLst>
                </p:cNvPr>
                <p:cNvSpPr>
                  <a:spLocks/>
                </p:cNvSpPr>
                <p:nvPr/>
              </p:nvSpPr>
              <p:spPr bwMode="auto">
                <a:xfrm>
                  <a:off x="6218" y="4207"/>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6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4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6" y="144"/>
                      </a:lnTo>
                      <a:lnTo>
                        <a:pt x="32" y="132"/>
                      </a:lnTo>
                      <a:lnTo>
                        <a:pt x="12" y="115"/>
                      </a:lnTo>
                      <a:lnTo>
                        <a:pt x="3" y="91"/>
                      </a:lnTo>
                      <a:lnTo>
                        <a:pt x="0" y="65"/>
                      </a:lnTo>
                      <a:lnTo>
                        <a:pt x="8" y="41"/>
                      </a:lnTo>
                      <a:lnTo>
                        <a:pt x="22" y="19"/>
                      </a:lnTo>
                      <a:lnTo>
                        <a:pt x="44"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37" name="AutoShape 46">
                <a:extLst>
                  <a:ext uri="{FF2B5EF4-FFF2-40B4-BE49-F238E27FC236}">
                    <a16:creationId xmlns:a16="http://schemas.microsoft.com/office/drawing/2014/main" id="{1292D173-32EC-49FD-9896-10D7FFBB531F}"/>
                  </a:ext>
                </a:extLst>
              </p:cNvPr>
              <p:cNvSpPr>
                <a:spLocks noChangeArrowheads="1"/>
              </p:cNvSpPr>
              <p:nvPr/>
            </p:nvSpPr>
            <p:spPr bwMode="auto">
              <a:xfrm rot="19406866" flipV="1">
                <a:off x="2362" y="7473"/>
                <a:ext cx="657" cy="637"/>
              </a:xfrm>
              <a:prstGeom prst="can">
                <a:avLst>
                  <a:gd name="adj" fmla="val 25000"/>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38" name="Oval 47">
                <a:extLst>
                  <a:ext uri="{FF2B5EF4-FFF2-40B4-BE49-F238E27FC236}">
                    <a16:creationId xmlns:a16="http://schemas.microsoft.com/office/drawing/2014/main" id="{01F01C41-22C8-47DB-A7E2-46FDE2D6BC5C}"/>
                  </a:ext>
                </a:extLst>
              </p:cNvPr>
              <p:cNvSpPr>
                <a:spLocks noChangeArrowheads="1"/>
              </p:cNvSpPr>
              <p:nvPr/>
            </p:nvSpPr>
            <p:spPr bwMode="auto">
              <a:xfrm rot="19406866" flipV="1">
                <a:off x="2590" y="7614"/>
                <a:ext cx="133" cy="254"/>
              </a:xfrm>
              <a:prstGeom prst="ellipse">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34" name="Rectangle 48">
              <a:extLst>
                <a:ext uri="{FF2B5EF4-FFF2-40B4-BE49-F238E27FC236}">
                  <a16:creationId xmlns:a16="http://schemas.microsoft.com/office/drawing/2014/main" id="{2F7821CB-004F-4BF9-BB08-B80F1FBC89C5}"/>
                </a:ext>
              </a:extLst>
            </p:cNvPr>
            <p:cNvSpPr>
              <a:spLocks noChangeArrowheads="1"/>
            </p:cNvSpPr>
            <p:nvPr/>
          </p:nvSpPr>
          <p:spPr bwMode="auto">
            <a:xfrm>
              <a:off x="703" y="1434"/>
              <a:ext cx="272" cy="13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defRPr/>
              </a:pPr>
              <a:r>
                <a:rPr lang="en-US" altLang="zh-CN" sz="1200" b="1" kern="0" dirty="0">
                  <a:solidFill>
                    <a:prstClr val="black"/>
                  </a:solidFill>
                  <a:latin typeface="Calibri"/>
                  <a:ea typeface="宋体"/>
                </a:rPr>
                <a:t>FY-2F</a:t>
              </a:r>
            </a:p>
          </p:txBody>
        </p:sp>
      </p:grpSp>
      <p:sp>
        <p:nvSpPr>
          <p:cNvPr id="44" name="Text Box 49">
            <a:extLst>
              <a:ext uri="{FF2B5EF4-FFF2-40B4-BE49-F238E27FC236}">
                <a16:creationId xmlns:a16="http://schemas.microsoft.com/office/drawing/2014/main" id="{783BE930-D48F-48CC-BABB-2325C1BFDAFC}"/>
              </a:ext>
            </a:extLst>
          </p:cNvPr>
          <p:cNvSpPr txBox="1">
            <a:spLocks noChangeArrowheads="1"/>
          </p:cNvSpPr>
          <p:nvPr/>
        </p:nvSpPr>
        <p:spPr bwMode="auto">
          <a:xfrm>
            <a:off x="5085675" y="2260479"/>
            <a:ext cx="1379946" cy="431800"/>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463416"/>
                  </a:outerShdw>
                </a:effectLst>
              </a14:hiddenEffects>
            </a:ext>
          </a:extLst>
        </p:spPr>
        <p:txBody>
          <a:bodyPr lIns="91422" tIns="45711" rIns="91422" bIns="45711"/>
          <a:lstStyle/>
          <a:p>
            <a:pPr algn="ctr"/>
            <a:r>
              <a:rPr kumimoji="1" lang="en-US" altLang="zh-CN" sz="2000" b="1" dirty="0">
                <a:solidFill>
                  <a:prstClr val="black"/>
                </a:solidFill>
                <a:effectLst>
                  <a:outerShdw blurRad="38100" dist="38100" dir="2700000" algn="tl">
                    <a:srgbClr val="C0C0C0"/>
                  </a:outerShdw>
                </a:effectLst>
                <a:latin typeface="隶书" pitchFamily="49" charset="-122"/>
                <a:ea typeface="隶书" pitchFamily="49" charset="-122"/>
              </a:rPr>
              <a:t>Operation</a:t>
            </a:r>
          </a:p>
        </p:txBody>
      </p:sp>
      <p:pic>
        <p:nvPicPr>
          <p:cNvPr id="45" name="Picture 7" descr="双星（主西）阴影">
            <a:extLst>
              <a:ext uri="{FF2B5EF4-FFF2-40B4-BE49-F238E27FC236}">
                <a16:creationId xmlns:a16="http://schemas.microsoft.com/office/drawing/2014/main" id="{C07436F1-870E-4FB8-83EC-821FCB846B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2830" y="4159814"/>
            <a:ext cx="475224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37">
            <a:extLst>
              <a:ext uri="{FF2B5EF4-FFF2-40B4-BE49-F238E27FC236}">
                <a16:creationId xmlns:a16="http://schemas.microsoft.com/office/drawing/2014/main" id="{CA93C152-84C0-44A8-A964-2D63364CBD49}"/>
              </a:ext>
            </a:extLst>
          </p:cNvPr>
          <p:cNvGrpSpPr>
            <a:grpSpLocks/>
          </p:cNvGrpSpPr>
          <p:nvPr/>
        </p:nvGrpSpPr>
        <p:grpSpPr bwMode="auto">
          <a:xfrm>
            <a:off x="4774769" y="1467464"/>
            <a:ext cx="493835" cy="792162"/>
            <a:chOff x="649" y="1071"/>
            <a:chExt cx="337" cy="499"/>
          </a:xfrm>
        </p:grpSpPr>
        <p:grpSp>
          <p:nvGrpSpPr>
            <p:cNvPr id="47" name="Group 38">
              <a:extLst>
                <a:ext uri="{FF2B5EF4-FFF2-40B4-BE49-F238E27FC236}">
                  <a16:creationId xmlns:a16="http://schemas.microsoft.com/office/drawing/2014/main" id="{1D50C53F-97C5-4888-8912-2A5758DF0D93}"/>
                </a:ext>
              </a:extLst>
            </p:cNvPr>
            <p:cNvGrpSpPr>
              <a:grpSpLocks noChangeAspect="1"/>
            </p:cNvGrpSpPr>
            <p:nvPr/>
          </p:nvGrpSpPr>
          <p:grpSpPr bwMode="auto">
            <a:xfrm>
              <a:off x="649" y="1071"/>
              <a:ext cx="337" cy="338"/>
              <a:chOff x="2362" y="7473"/>
              <a:chExt cx="765" cy="912"/>
            </a:xfrm>
          </p:grpSpPr>
          <p:sp>
            <p:nvSpPr>
              <p:cNvPr id="49" name="AutoShape 39">
                <a:extLst>
                  <a:ext uri="{FF2B5EF4-FFF2-40B4-BE49-F238E27FC236}">
                    <a16:creationId xmlns:a16="http://schemas.microsoft.com/office/drawing/2014/main" id="{7E80B92A-FD87-407E-A652-2FAA614B007D}"/>
                  </a:ext>
                </a:extLst>
              </p:cNvPr>
              <p:cNvSpPr>
                <a:spLocks noChangeAspect="1" noChangeArrowheads="1"/>
              </p:cNvSpPr>
              <p:nvPr/>
            </p:nvSpPr>
            <p:spPr bwMode="auto">
              <a:xfrm>
                <a:off x="2362" y="7473"/>
                <a:ext cx="76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nvGrpSpPr>
              <p:cNvPr id="50" name="Group 40">
                <a:extLst>
                  <a:ext uri="{FF2B5EF4-FFF2-40B4-BE49-F238E27FC236}">
                    <a16:creationId xmlns:a16="http://schemas.microsoft.com/office/drawing/2014/main" id="{11C885DA-8CB4-4FEF-B43D-68FFC63038AB}"/>
                  </a:ext>
                </a:extLst>
              </p:cNvPr>
              <p:cNvGrpSpPr>
                <a:grpSpLocks/>
              </p:cNvGrpSpPr>
              <p:nvPr/>
            </p:nvGrpSpPr>
            <p:grpSpPr bwMode="auto">
              <a:xfrm rot="6415545" flipV="1">
                <a:off x="2716" y="7973"/>
                <a:ext cx="444" cy="379"/>
                <a:chOff x="6182" y="3830"/>
                <a:chExt cx="543" cy="521"/>
              </a:xfrm>
            </p:grpSpPr>
            <p:sp>
              <p:nvSpPr>
                <p:cNvPr id="53" name="Freeform 41">
                  <a:extLst>
                    <a:ext uri="{FF2B5EF4-FFF2-40B4-BE49-F238E27FC236}">
                      <a16:creationId xmlns:a16="http://schemas.microsoft.com/office/drawing/2014/main" id="{D1F7E6D3-1953-45F0-874F-62F0078952C3}"/>
                    </a:ext>
                  </a:extLst>
                </p:cNvPr>
                <p:cNvSpPr>
                  <a:spLocks/>
                </p:cNvSpPr>
                <p:nvPr/>
              </p:nvSpPr>
              <p:spPr bwMode="auto">
                <a:xfrm>
                  <a:off x="6182" y="3830"/>
                  <a:ext cx="276" cy="254"/>
                </a:xfrm>
                <a:custGeom>
                  <a:avLst/>
                  <a:gdLst>
                    <a:gd name="T0" fmla="*/ 240 w 276"/>
                    <a:gd name="T1" fmla="*/ 0 h 254"/>
                    <a:gd name="T2" fmla="*/ 0 w 276"/>
                    <a:gd name="T3" fmla="*/ 168 h 254"/>
                    <a:gd name="T4" fmla="*/ 132 w 276"/>
                    <a:gd name="T5" fmla="*/ 254 h 254"/>
                    <a:gd name="T6" fmla="*/ 276 w 276"/>
                    <a:gd name="T7" fmla="*/ 154 h 254"/>
                    <a:gd name="T8" fmla="*/ 240 w 276"/>
                    <a:gd name="T9" fmla="*/ 0 h 254"/>
                  </a:gdLst>
                  <a:ahLst/>
                  <a:cxnLst>
                    <a:cxn ang="0">
                      <a:pos x="T0" y="T1"/>
                    </a:cxn>
                    <a:cxn ang="0">
                      <a:pos x="T2" y="T3"/>
                    </a:cxn>
                    <a:cxn ang="0">
                      <a:pos x="T4" y="T5"/>
                    </a:cxn>
                    <a:cxn ang="0">
                      <a:pos x="T6" y="T7"/>
                    </a:cxn>
                    <a:cxn ang="0">
                      <a:pos x="T8" y="T9"/>
                    </a:cxn>
                  </a:cxnLst>
                  <a:rect l="0" t="0" r="r" b="b"/>
                  <a:pathLst>
                    <a:path w="276" h="254">
                      <a:moveTo>
                        <a:pt x="240" y="0"/>
                      </a:moveTo>
                      <a:lnTo>
                        <a:pt x="0" y="168"/>
                      </a:lnTo>
                      <a:lnTo>
                        <a:pt x="132" y="254"/>
                      </a:lnTo>
                      <a:lnTo>
                        <a:pt x="276" y="154"/>
                      </a:lnTo>
                      <a:lnTo>
                        <a:pt x="240" y="0"/>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54" name="Line 42">
                  <a:extLst>
                    <a:ext uri="{FF2B5EF4-FFF2-40B4-BE49-F238E27FC236}">
                      <a16:creationId xmlns:a16="http://schemas.microsoft.com/office/drawing/2014/main" id="{90AA4E9F-6E11-427E-B647-6B5CF2B74C0E}"/>
                    </a:ext>
                  </a:extLst>
                </p:cNvPr>
                <p:cNvSpPr>
                  <a:spLocks noChangeShapeType="1"/>
                </p:cNvSpPr>
                <p:nvPr/>
              </p:nvSpPr>
              <p:spPr bwMode="auto">
                <a:xfrm flipH="1" flipV="1">
                  <a:off x="6386" y="4034"/>
                  <a:ext cx="168" cy="240"/>
                </a:xfrm>
                <a:prstGeom prst="line">
                  <a:avLst/>
                </a:prstGeom>
                <a:noFill/>
                <a:ln w="1524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55" name="Line 43">
                  <a:extLst>
                    <a:ext uri="{FF2B5EF4-FFF2-40B4-BE49-F238E27FC236}">
                      <a16:creationId xmlns:a16="http://schemas.microsoft.com/office/drawing/2014/main" id="{430FFEAF-DE9C-410F-A03F-FA508C2A1C01}"/>
                    </a:ext>
                  </a:extLst>
                </p:cNvPr>
                <p:cNvSpPr>
                  <a:spLocks noChangeShapeType="1"/>
                </p:cNvSpPr>
                <p:nvPr/>
              </p:nvSpPr>
              <p:spPr bwMode="auto">
                <a:xfrm flipH="1">
                  <a:off x="6350" y="4070"/>
                  <a:ext cx="240" cy="168"/>
                </a:xfrm>
                <a:prstGeom prst="line">
                  <a:avLst/>
                </a:prstGeom>
                <a:noFill/>
                <a:ln w="8890">
                  <a:solidFill>
                    <a:srgbClr val="000099"/>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56" name="Freeform 44">
                  <a:extLst>
                    <a:ext uri="{FF2B5EF4-FFF2-40B4-BE49-F238E27FC236}">
                      <a16:creationId xmlns:a16="http://schemas.microsoft.com/office/drawing/2014/main" id="{72EFD9D6-CF6F-4881-8D2C-BC72FE091E82}"/>
                    </a:ext>
                  </a:extLst>
                </p:cNvPr>
                <p:cNvSpPr>
                  <a:spLocks/>
                </p:cNvSpPr>
                <p:nvPr/>
              </p:nvSpPr>
              <p:spPr bwMode="auto">
                <a:xfrm>
                  <a:off x="6578" y="3955"/>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3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1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3" y="144"/>
                      </a:lnTo>
                      <a:lnTo>
                        <a:pt x="32" y="132"/>
                      </a:lnTo>
                      <a:lnTo>
                        <a:pt x="12" y="115"/>
                      </a:lnTo>
                      <a:lnTo>
                        <a:pt x="3" y="91"/>
                      </a:lnTo>
                      <a:lnTo>
                        <a:pt x="0" y="65"/>
                      </a:lnTo>
                      <a:lnTo>
                        <a:pt x="8" y="41"/>
                      </a:lnTo>
                      <a:lnTo>
                        <a:pt x="22" y="19"/>
                      </a:lnTo>
                      <a:lnTo>
                        <a:pt x="41"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57" name="Freeform 45">
                  <a:extLst>
                    <a:ext uri="{FF2B5EF4-FFF2-40B4-BE49-F238E27FC236}">
                      <a16:creationId xmlns:a16="http://schemas.microsoft.com/office/drawing/2014/main" id="{BBF50B62-E70F-4ED4-8FA2-5DF2A189BBBE}"/>
                    </a:ext>
                  </a:extLst>
                </p:cNvPr>
                <p:cNvSpPr>
                  <a:spLocks/>
                </p:cNvSpPr>
                <p:nvPr/>
              </p:nvSpPr>
              <p:spPr bwMode="auto">
                <a:xfrm>
                  <a:off x="6218" y="4207"/>
                  <a:ext cx="147" cy="144"/>
                </a:xfrm>
                <a:custGeom>
                  <a:avLst/>
                  <a:gdLst>
                    <a:gd name="T0" fmla="*/ 132 w 147"/>
                    <a:gd name="T1" fmla="*/ 31 h 144"/>
                    <a:gd name="T2" fmla="*/ 144 w 147"/>
                    <a:gd name="T3" fmla="*/ 53 h 144"/>
                    <a:gd name="T4" fmla="*/ 147 w 147"/>
                    <a:gd name="T5" fmla="*/ 79 h 144"/>
                    <a:gd name="T6" fmla="*/ 140 w 147"/>
                    <a:gd name="T7" fmla="*/ 103 h 144"/>
                    <a:gd name="T8" fmla="*/ 125 w 147"/>
                    <a:gd name="T9" fmla="*/ 125 h 144"/>
                    <a:gd name="T10" fmla="*/ 104 w 147"/>
                    <a:gd name="T11" fmla="*/ 139 h 144"/>
                    <a:gd name="T12" fmla="*/ 80 w 147"/>
                    <a:gd name="T13" fmla="*/ 144 h 144"/>
                    <a:gd name="T14" fmla="*/ 56 w 147"/>
                    <a:gd name="T15" fmla="*/ 144 h 144"/>
                    <a:gd name="T16" fmla="*/ 32 w 147"/>
                    <a:gd name="T17" fmla="*/ 132 h 144"/>
                    <a:gd name="T18" fmla="*/ 12 w 147"/>
                    <a:gd name="T19" fmla="*/ 115 h 144"/>
                    <a:gd name="T20" fmla="*/ 3 w 147"/>
                    <a:gd name="T21" fmla="*/ 91 h 144"/>
                    <a:gd name="T22" fmla="*/ 0 w 147"/>
                    <a:gd name="T23" fmla="*/ 65 h 144"/>
                    <a:gd name="T24" fmla="*/ 8 w 147"/>
                    <a:gd name="T25" fmla="*/ 41 h 144"/>
                    <a:gd name="T26" fmla="*/ 22 w 147"/>
                    <a:gd name="T27" fmla="*/ 19 h 144"/>
                    <a:gd name="T28" fmla="*/ 44 w 147"/>
                    <a:gd name="T29" fmla="*/ 5 h 144"/>
                    <a:gd name="T30" fmla="*/ 68 w 147"/>
                    <a:gd name="T31" fmla="*/ 0 h 144"/>
                    <a:gd name="T32" fmla="*/ 92 w 147"/>
                    <a:gd name="T33" fmla="*/ 2 h 144"/>
                    <a:gd name="T34" fmla="*/ 116 w 147"/>
                    <a:gd name="T35" fmla="*/ 12 h 144"/>
                    <a:gd name="T36" fmla="*/ 132 w 147"/>
                    <a:gd name="T37"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44">
                      <a:moveTo>
                        <a:pt x="132" y="31"/>
                      </a:moveTo>
                      <a:lnTo>
                        <a:pt x="144" y="53"/>
                      </a:lnTo>
                      <a:lnTo>
                        <a:pt x="147" y="79"/>
                      </a:lnTo>
                      <a:lnTo>
                        <a:pt x="140" y="103"/>
                      </a:lnTo>
                      <a:lnTo>
                        <a:pt x="125" y="125"/>
                      </a:lnTo>
                      <a:lnTo>
                        <a:pt x="104" y="139"/>
                      </a:lnTo>
                      <a:lnTo>
                        <a:pt x="80" y="144"/>
                      </a:lnTo>
                      <a:lnTo>
                        <a:pt x="56" y="144"/>
                      </a:lnTo>
                      <a:lnTo>
                        <a:pt x="32" y="132"/>
                      </a:lnTo>
                      <a:lnTo>
                        <a:pt x="12" y="115"/>
                      </a:lnTo>
                      <a:lnTo>
                        <a:pt x="3" y="91"/>
                      </a:lnTo>
                      <a:lnTo>
                        <a:pt x="0" y="65"/>
                      </a:lnTo>
                      <a:lnTo>
                        <a:pt x="8" y="41"/>
                      </a:lnTo>
                      <a:lnTo>
                        <a:pt x="22" y="19"/>
                      </a:lnTo>
                      <a:lnTo>
                        <a:pt x="44" y="5"/>
                      </a:lnTo>
                      <a:lnTo>
                        <a:pt x="68" y="0"/>
                      </a:lnTo>
                      <a:lnTo>
                        <a:pt x="92" y="2"/>
                      </a:lnTo>
                      <a:lnTo>
                        <a:pt x="116" y="12"/>
                      </a:lnTo>
                      <a:lnTo>
                        <a:pt x="132" y="31"/>
                      </a:lnTo>
                    </a:path>
                  </a:pathLst>
                </a:custGeom>
                <a:solidFill>
                  <a:srgbClr val="0000FF"/>
                </a:solidFill>
                <a:ln w="8890">
                  <a:solidFill>
                    <a:srgbClr val="000099"/>
                  </a:solidFill>
                  <a:prstDash val="solid"/>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51" name="AutoShape 46">
                <a:extLst>
                  <a:ext uri="{FF2B5EF4-FFF2-40B4-BE49-F238E27FC236}">
                    <a16:creationId xmlns:a16="http://schemas.microsoft.com/office/drawing/2014/main" id="{C538D3FF-ABB9-4029-88B8-80539A33B7E2}"/>
                  </a:ext>
                </a:extLst>
              </p:cNvPr>
              <p:cNvSpPr>
                <a:spLocks noChangeArrowheads="1"/>
              </p:cNvSpPr>
              <p:nvPr/>
            </p:nvSpPr>
            <p:spPr bwMode="auto">
              <a:xfrm rot="19406866" flipV="1">
                <a:off x="2362" y="7473"/>
                <a:ext cx="657" cy="637"/>
              </a:xfrm>
              <a:prstGeom prst="can">
                <a:avLst>
                  <a:gd name="adj" fmla="val 25000"/>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52" name="Oval 47">
                <a:extLst>
                  <a:ext uri="{FF2B5EF4-FFF2-40B4-BE49-F238E27FC236}">
                    <a16:creationId xmlns:a16="http://schemas.microsoft.com/office/drawing/2014/main" id="{FD94DAE6-E557-4793-8DCF-AC97F79920E3}"/>
                  </a:ext>
                </a:extLst>
              </p:cNvPr>
              <p:cNvSpPr>
                <a:spLocks noChangeArrowheads="1"/>
              </p:cNvSpPr>
              <p:nvPr/>
            </p:nvSpPr>
            <p:spPr bwMode="auto">
              <a:xfrm rot="19406866" flipV="1">
                <a:off x="2590" y="7614"/>
                <a:ext cx="133" cy="254"/>
              </a:xfrm>
              <a:prstGeom prst="ellipse">
                <a:avLst/>
              </a:prstGeom>
              <a:solidFill>
                <a:srgbClr val="0000FF"/>
              </a:solidFill>
              <a:ln w="9525">
                <a:solidFill>
                  <a:srgbClr val="FFFF00"/>
                </a:solidFill>
                <a:round/>
                <a:headEnd/>
                <a:tailEnd/>
              </a:ln>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48" name="Rectangle 48">
              <a:extLst>
                <a:ext uri="{FF2B5EF4-FFF2-40B4-BE49-F238E27FC236}">
                  <a16:creationId xmlns:a16="http://schemas.microsoft.com/office/drawing/2014/main" id="{27D0D50F-4F23-4686-BB1C-209BA94B342C}"/>
                </a:ext>
              </a:extLst>
            </p:cNvPr>
            <p:cNvSpPr>
              <a:spLocks noChangeArrowheads="1"/>
            </p:cNvSpPr>
            <p:nvPr/>
          </p:nvSpPr>
          <p:spPr bwMode="auto">
            <a:xfrm>
              <a:off x="703" y="1434"/>
              <a:ext cx="272" cy="13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defRPr/>
              </a:pPr>
              <a:r>
                <a:rPr lang="en-US" altLang="zh-CN" sz="1200" b="1" kern="0" dirty="0">
                  <a:solidFill>
                    <a:prstClr val="black"/>
                  </a:solidFill>
                  <a:latin typeface="Calibri"/>
                  <a:ea typeface="宋体"/>
                </a:rPr>
                <a:t>FY-2G</a:t>
              </a:r>
            </a:p>
          </p:txBody>
        </p:sp>
      </p:grpSp>
      <p:sp>
        <p:nvSpPr>
          <p:cNvPr id="58" name="TextBox 57">
            <a:extLst>
              <a:ext uri="{FF2B5EF4-FFF2-40B4-BE49-F238E27FC236}">
                <a16:creationId xmlns:a16="http://schemas.microsoft.com/office/drawing/2014/main" id="{0E1C4A94-AB91-4610-9BBE-1386797A4B0B}"/>
              </a:ext>
            </a:extLst>
          </p:cNvPr>
          <p:cNvSpPr txBox="1"/>
          <p:nvPr/>
        </p:nvSpPr>
        <p:spPr>
          <a:xfrm>
            <a:off x="3897105" y="1036385"/>
            <a:ext cx="1620920" cy="338536"/>
          </a:xfrm>
          <a:prstGeom prst="rect">
            <a:avLst/>
          </a:prstGeom>
          <a:noFill/>
        </p:spPr>
        <p:txBody>
          <a:bodyPr wrap="none" lIns="91422" tIns="45711" rIns="91422" bIns="45711" rtlCol="0">
            <a:spAutoFit/>
          </a:bodyPr>
          <a:lstStyle/>
          <a:p>
            <a:r>
              <a:rPr lang="en-US" altLang="zh-CN" sz="1600" dirty="0">
                <a:solidFill>
                  <a:prstClr val="black"/>
                </a:solidFill>
                <a:latin typeface="黑体" pitchFamily="49" charset="-122"/>
                <a:ea typeface="黑体" pitchFamily="49" charset="-122"/>
              </a:rPr>
              <a:t>Full Disk Scan</a:t>
            </a:r>
            <a:endParaRPr lang="zh-CN" altLang="en-US" sz="1600" dirty="0">
              <a:solidFill>
                <a:prstClr val="black"/>
              </a:solidFill>
              <a:latin typeface="黑体" pitchFamily="49" charset="-122"/>
              <a:ea typeface="黑体" pitchFamily="49" charset="-122"/>
            </a:endParaRPr>
          </a:p>
        </p:txBody>
      </p:sp>
      <p:sp>
        <p:nvSpPr>
          <p:cNvPr id="59" name="TextBox 58">
            <a:extLst>
              <a:ext uri="{FF2B5EF4-FFF2-40B4-BE49-F238E27FC236}">
                <a16:creationId xmlns:a16="http://schemas.microsoft.com/office/drawing/2014/main" id="{10C06950-671A-4ED7-9673-1DFA9EB65F24}"/>
              </a:ext>
            </a:extLst>
          </p:cNvPr>
          <p:cNvSpPr txBox="1"/>
          <p:nvPr/>
        </p:nvSpPr>
        <p:spPr>
          <a:xfrm>
            <a:off x="6510720" y="1060926"/>
            <a:ext cx="2133881" cy="338536"/>
          </a:xfrm>
          <a:prstGeom prst="rect">
            <a:avLst/>
          </a:prstGeom>
          <a:noFill/>
        </p:spPr>
        <p:txBody>
          <a:bodyPr wrap="none" lIns="91422" tIns="45711" rIns="91422" bIns="45711" rtlCol="0">
            <a:spAutoFit/>
          </a:bodyPr>
          <a:lstStyle/>
          <a:p>
            <a:r>
              <a:rPr lang="en-US" altLang="zh-CN" sz="1600" dirty="0">
                <a:solidFill>
                  <a:prstClr val="black"/>
                </a:solidFill>
                <a:latin typeface="黑体" pitchFamily="49" charset="-122"/>
                <a:ea typeface="黑体" pitchFamily="49" charset="-122"/>
              </a:rPr>
              <a:t>Rapid Regional Scan</a:t>
            </a:r>
            <a:endParaRPr lang="zh-CN" altLang="en-US" sz="1600" dirty="0">
              <a:solidFill>
                <a:prstClr val="black"/>
              </a:solidFill>
              <a:latin typeface="黑体" pitchFamily="49" charset="-122"/>
              <a:ea typeface="黑体" pitchFamily="49" charset="-122"/>
            </a:endParaRPr>
          </a:p>
        </p:txBody>
      </p:sp>
      <p:sp>
        <p:nvSpPr>
          <p:cNvPr id="60" name="AutoShape 10">
            <a:extLst>
              <a:ext uri="{FF2B5EF4-FFF2-40B4-BE49-F238E27FC236}">
                <a16:creationId xmlns:a16="http://schemas.microsoft.com/office/drawing/2014/main" id="{179F307A-71F6-4169-8CCE-08D0015F2FA2}"/>
              </a:ext>
            </a:extLst>
          </p:cNvPr>
          <p:cNvSpPr>
            <a:spLocks noChangeArrowheads="1"/>
          </p:cNvSpPr>
          <p:nvPr/>
        </p:nvSpPr>
        <p:spPr bwMode="auto">
          <a:xfrm>
            <a:off x="6612076" y="5454940"/>
            <a:ext cx="1477108" cy="693738"/>
          </a:xfrm>
          <a:prstGeom prst="leftArrowCallout">
            <a:avLst>
              <a:gd name="adj1" fmla="val 25000"/>
              <a:gd name="adj2" fmla="val 25000"/>
              <a:gd name="adj3" fmla="val 38444"/>
              <a:gd name="adj4" fmla="val 66667"/>
            </a:avLst>
          </a:prstGeom>
          <a:solidFill>
            <a:srgbClr val="00CC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nchor="ctr"/>
          <a:lstStyle/>
          <a:p>
            <a:pPr algn="ctr" fontAlgn="auto">
              <a:spcBef>
                <a:spcPts val="0"/>
              </a:spcBef>
              <a:spcAft>
                <a:spcPts val="0"/>
              </a:spcAft>
              <a:defRPr/>
            </a:pPr>
            <a:r>
              <a:rPr lang="en-US" altLang="zh-CN" kern="0" dirty="0">
                <a:solidFill>
                  <a:srgbClr val="FF3300"/>
                </a:solidFill>
                <a:effectLst>
                  <a:outerShdw blurRad="38100" dist="38100" dir="2700000" algn="tl">
                    <a:srgbClr val="000000"/>
                  </a:outerShdw>
                </a:effectLst>
                <a:latin typeface="Calibri"/>
                <a:ea typeface="华文隶书" pitchFamily="2" charset="-122"/>
              </a:rPr>
              <a:t>FY-4A</a:t>
            </a:r>
          </a:p>
          <a:p>
            <a:pPr algn="ctr" fontAlgn="auto">
              <a:spcBef>
                <a:spcPts val="0"/>
              </a:spcBef>
              <a:spcAft>
                <a:spcPts val="0"/>
              </a:spcAft>
              <a:defRPr/>
            </a:pPr>
            <a:r>
              <a:rPr lang="en-US" altLang="zh-CN" b="1" kern="0" dirty="0">
                <a:solidFill>
                  <a:srgbClr val="FFFF99"/>
                </a:solidFill>
                <a:effectLst>
                  <a:outerShdw blurRad="38100" dist="38100" dir="2700000" algn="tl">
                    <a:srgbClr val="000000"/>
                  </a:outerShdw>
                </a:effectLst>
                <a:latin typeface="Calibri"/>
                <a:ea typeface="华文隶书" pitchFamily="2" charset="-122"/>
              </a:rPr>
              <a:t>A: 105ºE</a:t>
            </a:r>
          </a:p>
        </p:txBody>
      </p:sp>
      <p:sp>
        <p:nvSpPr>
          <p:cNvPr id="61" name="AutoShape 9">
            <a:extLst>
              <a:ext uri="{FF2B5EF4-FFF2-40B4-BE49-F238E27FC236}">
                <a16:creationId xmlns:a16="http://schemas.microsoft.com/office/drawing/2014/main" id="{6AC55D59-D393-472D-9F9D-850518A7BA8C}"/>
              </a:ext>
            </a:extLst>
          </p:cNvPr>
          <p:cNvSpPr>
            <a:spLocks noChangeArrowheads="1"/>
          </p:cNvSpPr>
          <p:nvPr/>
        </p:nvSpPr>
        <p:spPr bwMode="auto">
          <a:xfrm>
            <a:off x="3691317" y="5527965"/>
            <a:ext cx="1406769" cy="693738"/>
          </a:xfrm>
          <a:prstGeom prst="rightArrowCallout">
            <a:avLst>
              <a:gd name="adj1" fmla="val 25000"/>
              <a:gd name="adj2" fmla="val 25000"/>
              <a:gd name="adj3" fmla="val 36613"/>
              <a:gd name="adj4" fmla="val 66667"/>
            </a:avLst>
          </a:prstGeom>
          <a:solidFill>
            <a:srgbClr val="00CC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2" tIns="45711" rIns="91422" bIns="45711" anchor="ctr"/>
          <a:lstStyle/>
          <a:p>
            <a:pPr algn="ctr" fontAlgn="auto">
              <a:spcBef>
                <a:spcPts val="0"/>
              </a:spcBef>
              <a:spcAft>
                <a:spcPts val="0"/>
              </a:spcAft>
              <a:defRPr/>
            </a:pPr>
            <a:r>
              <a:rPr lang="en-US" altLang="zh-CN" kern="0" dirty="0">
                <a:solidFill>
                  <a:srgbClr val="FF3300"/>
                </a:solidFill>
                <a:effectLst>
                  <a:outerShdw blurRad="38100" dist="38100" dir="2700000" algn="tl">
                    <a:srgbClr val="000000"/>
                  </a:outerShdw>
                </a:effectLst>
                <a:latin typeface="Calibri"/>
                <a:ea typeface="宋体"/>
              </a:rPr>
              <a:t>FY-2E</a:t>
            </a:r>
          </a:p>
          <a:p>
            <a:pPr algn="ctr" fontAlgn="auto">
              <a:spcBef>
                <a:spcPts val="0"/>
              </a:spcBef>
              <a:spcAft>
                <a:spcPts val="0"/>
              </a:spcAft>
              <a:defRPr/>
            </a:pPr>
            <a:r>
              <a:rPr lang="en-US" altLang="zh-CN" b="1" kern="0" dirty="0">
                <a:solidFill>
                  <a:srgbClr val="FFFF99"/>
                </a:solidFill>
                <a:effectLst>
                  <a:outerShdw blurRad="38100" dist="38100" dir="2700000" algn="tl">
                    <a:srgbClr val="000000"/>
                  </a:outerShdw>
                </a:effectLst>
                <a:latin typeface="Calibri"/>
                <a:ea typeface="宋体"/>
              </a:rPr>
              <a:t>B: 86.5ºE</a:t>
            </a:r>
          </a:p>
        </p:txBody>
      </p:sp>
      <p:sp>
        <p:nvSpPr>
          <p:cNvPr id="63" name="矩形 62">
            <a:extLst>
              <a:ext uri="{FF2B5EF4-FFF2-40B4-BE49-F238E27FC236}">
                <a16:creationId xmlns:a16="http://schemas.microsoft.com/office/drawing/2014/main" id="{8E0FA06C-88F8-43BF-BB49-D5F381410E2B}"/>
              </a:ext>
            </a:extLst>
          </p:cNvPr>
          <p:cNvSpPr/>
          <p:nvPr/>
        </p:nvSpPr>
        <p:spPr>
          <a:xfrm>
            <a:off x="5738448" y="2013369"/>
            <a:ext cx="553320" cy="276981"/>
          </a:xfrm>
          <a:prstGeom prst="rect">
            <a:avLst/>
          </a:prstGeom>
        </p:spPr>
        <p:txBody>
          <a:bodyPr wrap="none" lIns="91422" tIns="45711" rIns="91422" bIns="45711">
            <a:spAutoFit/>
          </a:bodyPr>
          <a:lstStyle/>
          <a:p>
            <a:pPr algn="ctr" fontAlgn="auto">
              <a:spcBef>
                <a:spcPts val="0"/>
              </a:spcBef>
              <a:spcAft>
                <a:spcPts val="0"/>
              </a:spcAft>
              <a:defRPr/>
            </a:pPr>
            <a:r>
              <a:rPr lang="en-US" altLang="zh-CN" sz="1200" b="1" kern="0" dirty="0">
                <a:solidFill>
                  <a:prstClr val="black"/>
                </a:solidFill>
                <a:latin typeface="Calibri"/>
                <a:ea typeface="宋体"/>
              </a:rPr>
              <a:t>FY-4A</a:t>
            </a:r>
          </a:p>
        </p:txBody>
      </p:sp>
      <p:pic>
        <p:nvPicPr>
          <p:cNvPr id="64" name="图片 63">
            <a:extLst>
              <a:ext uri="{FF2B5EF4-FFF2-40B4-BE49-F238E27FC236}">
                <a16:creationId xmlns:a16="http://schemas.microsoft.com/office/drawing/2014/main" id="{8C4CF53A-DA87-4DA3-9D1A-381104EDF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467" y="1125025"/>
            <a:ext cx="1402419" cy="930625"/>
          </a:xfrm>
          <a:prstGeom prst="rect">
            <a:avLst/>
          </a:prstGeom>
        </p:spPr>
      </p:pic>
      <p:sp>
        <p:nvSpPr>
          <p:cNvPr id="65" name="AutoShape 2">
            <a:extLst>
              <a:ext uri="{FF2B5EF4-FFF2-40B4-BE49-F238E27FC236}">
                <a16:creationId xmlns:a16="http://schemas.microsoft.com/office/drawing/2014/main" id="{5388F69B-D497-4516-AD53-417FB1626B93}"/>
              </a:ext>
            </a:extLst>
          </p:cNvPr>
          <p:cNvSpPr>
            <a:spLocks noChangeArrowheads="1"/>
          </p:cNvSpPr>
          <p:nvPr/>
        </p:nvSpPr>
        <p:spPr bwMode="auto">
          <a:xfrm>
            <a:off x="5221788" y="2177429"/>
            <a:ext cx="1119114" cy="2610042"/>
          </a:xfrm>
          <a:prstGeom prst="triangle">
            <a:avLst>
              <a:gd name="adj" fmla="val 73176"/>
            </a:avLst>
          </a:prstGeom>
          <a:solidFill>
            <a:schemeClr val="accent5">
              <a:lumMod val="50000"/>
              <a:alpha val="13000"/>
            </a:schemeClr>
          </a:solidFill>
          <a:ln w="9525">
            <a:solidFill>
              <a:srgbClr val="FFFF00"/>
            </a:solidFill>
            <a:miter lim="800000"/>
            <a:headEnd/>
            <a:tailEnd/>
          </a:ln>
          <a:effectLst/>
          <a:extLst/>
        </p:spPr>
        <p:txBody>
          <a:bodyPr wrap="none" lIns="91422" tIns="45711" rIns="91422" bIns="45711" anchor="ctr"/>
          <a:lstStyle/>
          <a:p>
            <a:pPr fontAlgn="auto">
              <a:spcBef>
                <a:spcPts val="0"/>
              </a:spcBef>
              <a:spcAft>
                <a:spcPts val="0"/>
              </a:spcAft>
              <a:defRPr/>
            </a:pPr>
            <a:endParaRPr lang="zh-CN" altLang="en-US" kern="0">
              <a:solidFill>
                <a:prstClr val="black"/>
              </a:solidFill>
              <a:latin typeface="Calibri"/>
              <a:ea typeface="宋体"/>
            </a:endParaRPr>
          </a:p>
        </p:txBody>
      </p:sp>
      <p:sp>
        <p:nvSpPr>
          <p:cNvPr id="62" name="文本框 61">
            <a:extLst>
              <a:ext uri="{FF2B5EF4-FFF2-40B4-BE49-F238E27FC236}">
                <a16:creationId xmlns:a16="http://schemas.microsoft.com/office/drawing/2014/main" id="{A1DB4968-0252-4488-949A-A79EBAD302EF}"/>
              </a:ext>
            </a:extLst>
          </p:cNvPr>
          <p:cNvSpPr txBox="1"/>
          <p:nvPr/>
        </p:nvSpPr>
        <p:spPr>
          <a:xfrm>
            <a:off x="246360" y="4738362"/>
            <a:ext cx="3374230" cy="954107"/>
          </a:xfrm>
          <a:prstGeom prst="rect">
            <a:avLst/>
          </a:prstGeom>
          <a:noFill/>
        </p:spPr>
        <p:txBody>
          <a:bodyPr wrap="square" rtlCol="0">
            <a:spAutoFit/>
          </a:bodyPr>
          <a:lstStyle/>
          <a:p>
            <a:r>
              <a:rPr lang="en-US" altLang="zh-CN" dirty="0">
                <a:solidFill>
                  <a:srgbClr val="FF0000"/>
                </a:solidFill>
              </a:rPr>
              <a:t>From April 16, 2018 FY-4A replaced FY-2G at 105</a:t>
            </a:r>
            <a:r>
              <a:rPr lang="en-GB" altLang="zh-CN" dirty="0">
                <a:solidFill>
                  <a:srgbClr val="FF0000"/>
                </a:solidFill>
              </a:rPr>
              <a:t>˚</a:t>
            </a:r>
            <a:r>
              <a:rPr lang="en-US" altLang="zh-CN" dirty="0">
                <a:solidFill>
                  <a:srgbClr val="FF0000"/>
                </a:solidFill>
              </a:rPr>
              <a:t>E, FY-2G drifted to 99.5</a:t>
            </a:r>
            <a:r>
              <a:rPr lang="en-GB" altLang="zh-CN" dirty="0">
                <a:solidFill>
                  <a:srgbClr val="FF0000"/>
                </a:solidFill>
              </a:rPr>
              <a:t>˚</a:t>
            </a:r>
            <a:r>
              <a:rPr lang="en-US" altLang="zh-CN" dirty="0">
                <a:solidFill>
                  <a:srgbClr val="FF0000"/>
                </a:solidFill>
              </a:rPr>
              <a:t>E.</a:t>
            </a:r>
            <a:endParaRPr lang="zh-CN" altLang="en-US" dirty="0">
              <a:solidFill>
                <a:srgbClr val="FF0000"/>
              </a:solidFill>
            </a:endParaRPr>
          </a:p>
        </p:txBody>
      </p:sp>
    </p:spTree>
    <p:extLst>
      <p:ext uri="{BB962C8B-B14F-4D97-AF65-F5344CB8AC3E}">
        <p14:creationId xmlns:p14="http://schemas.microsoft.com/office/powerpoint/2010/main" val="71659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sz="2800" dirty="0"/>
              <a:t>China’s new generation geostationary </a:t>
            </a:r>
            <a:br>
              <a:rPr lang="en-GB" altLang="zh-CN" sz="2800" dirty="0"/>
            </a:br>
            <a:r>
              <a:rPr lang="en-GB" altLang="zh-CN" sz="2800" dirty="0"/>
              <a:t>meteorological satellite FY-4</a:t>
            </a:r>
            <a:endParaRPr lang="zh-CN" altLang="en-US" sz="2800" dirty="0"/>
          </a:p>
        </p:txBody>
      </p:sp>
      <p:sp>
        <p:nvSpPr>
          <p:cNvPr id="4" name="矩形 3"/>
          <p:cNvSpPr/>
          <p:nvPr/>
        </p:nvSpPr>
        <p:spPr>
          <a:xfrm>
            <a:off x="0" y="1262997"/>
            <a:ext cx="9144000" cy="5164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12"/>
          <p:cNvSpPr>
            <a:spLocks noChangeArrowheads="1"/>
          </p:cNvSpPr>
          <p:nvPr/>
        </p:nvSpPr>
        <p:spPr bwMode="auto">
          <a:xfrm>
            <a:off x="3718642" y="2699005"/>
            <a:ext cx="4537075" cy="1871663"/>
          </a:xfrm>
          <a:prstGeom prst="rect">
            <a:avLst/>
          </a:prstGeom>
          <a:noFill/>
          <a:ln w="222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ea typeface="楷体_GB2312" pitchFamily="49" charset="-122"/>
            </a:endParaRPr>
          </a:p>
        </p:txBody>
      </p:sp>
      <p:sp>
        <p:nvSpPr>
          <p:cNvPr id="6" name="Text Box 5"/>
          <p:cNvSpPr txBox="1">
            <a:spLocks noChangeArrowheads="1"/>
          </p:cNvSpPr>
          <p:nvPr/>
        </p:nvSpPr>
        <p:spPr bwMode="auto">
          <a:xfrm>
            <a:off x="4018020" y="2092543"/>
            <a:ext cx="4908738"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solidFill>
                  <a:schemeClr val="bg1"/>
                </a:solidFill>
                <a:ea typeface="楷体_GB2312" pitchFamily="49" charset="-122"/>
                <a:cs typeface="Arial" panose="020B0604020202020204" pitchFamily="34" charset="0"/>
              </a:rPr>
              <a:t>Spacecraft:</a:t>
            </a:r>
          </a:p>
          <a:p>
            <a:pPr eaLnBrk="1" hangingPunct="1">
              <a:spcBef>
                <a:spcPct val="0"/>
              </a:spcBef>
              <a:buFontTx/>
              <a:buNone/>
            </a:pPr>
            <a:endParaRPr lang="en-US" altLang="zh-CN" sz="1600" dirty="0">
              <a:solidFill>
                <a:schemeClr val="bg1"/>
              </a:solidFill>
              <a:latin typeface="Verdana" panose="020B0604030504040204" pitchFamily="34" charset="0"/>
              <a:ea typeface="楷体_GB2312" pitchFamily="49" charset="-122"/>
              <a:cs typeface="Arial" panose="020B0604020202020204" pitchFamily="34" charset="0"/>
            </a:endParaRPr>
          </a:p>
          <a:p>
            <a:pPr eaLnBrk="1" hangingPunct="1">
              <a:spcBef>
                <a:spcPct val="0"/>
              </a:spcBef>
              <a:buFontTx/>
              <a:buAutoNum type="arabicPeriod"/>
            </a:pPr>
            <a:r>
              <a:rPr lang="en-US" altLang="zh-CN" sz="1600" dirty="0">
                <a:solidFill>
                  <a:schemeClr val="bg1"/>
                </a:solidFill>
                <a:latin typeface="Verdana" panose="020B0604030504040204" pitchFamily="34" charset="0"/>
                <a:ea typeface="楷体_GB2312" pitchFamily="49" charset="-122"/>
                <a:cs typeface="Arial" panose="020B0604020202020204" pitchFamily="34" charset="0"/>
              </a:rPr>
              <a:t>Launch Weight: </a:t>
            </a:r>
            <a:r>
              <a:rPr lang="en-US" altLang="zh-CN" sz="1600" dirty="0" err="1">
                <a:solidFill>
                  <a:schemeClr val="bg1"/>
                </a:solidFill>
                <a:latin typeface="Verdana" panose="020B0604030504040204" pitchFamily="34" charset="0"/>
                <a:ea typeface="楷体_GB2312" pitchFamily="49" charset="-122"/>
                <a:cs typeface="Arial" panose="020B0604020202020204" pitchFamily="34" charset="0"/>
              </a:rPr>
              <a:t>approx</a:t>
            </a:r>
            <a:r>
              <a:rPr lang="en-US" altLang="zh-CN" sz="1600" dirty="0">
                <a:solidFill>
                  <a:schemeClr val="bg1"/>
                </a:solidFill>
                <a:latin typeface="Verdana" panose="020B0604030504040204" pitchFamily="34" charset="0"/>
                <a:ea typeface="楷体_GB2312" pitchFamily="49" charset="-122"/>
                <a:cs typeface="Arial" panose="020B0604020202020204" pitchFamily="34" charset="0"/>
              </a:rPr>
              <a:t> 5300kg</a:t>
            </a:r>
          </a:p>
          <a:p>
            <a:pPr eaLnBrk="1" hangingPunct="1">
              <a:spcBef>
                <a:spcPct val="0"/>
              </a:spcBef>
              <a:buFontTx/>
              <a:buAutoNum type="arabicPeriod"/>
            </a:pPr>
            <a:r>
              <a:rPr lang="en-US" altLang="zh-CN" sz="1600" dirty="0">
                <a:solidFill>
                  <a:schemeClr val="bg1"/>
                </a:solidFill>
                <a:latin typeface="Verdana" panose="020B0604030504040204" pitchFamily="34" charset="0"/>
                <a:ea typeface="楷体_GB2312" pitchFamily="49" charset="-122"/>
                <a:cs typeface="Arial" panose="020B0604020202020204" pitchFamily="34" charset="0"/>
              </a:rPr>
              <a:t>Stabilization: Three-axis</a:t>
            </a:r>
          </a:p>
          <a:p>
            <a:pPr eaLnBrk="1" hangingPunct="1">
              <a:spcBef>
                <a:spcPct val="0"/>
              </a:spcBef>
              <a:buFontTx/>
              <a:buAutoNum type="arabicPeriod"/>
            </a:pPr>
            <a:r>
              <a:rPr lang="en-US" altLang="zh-CN" sz="1600" dirty="0">
                <a:solidFill>
                  <a:schemeClr val="bg1"/>
                </a:solidFill>
                <a:latin typeface="Verdana" panose="020B0604030504040204" pitchFamily="34" charset="0"/>
                <a:ea typeface="楷体_GB2312" pitchFamily="49" charset="-122"/>
                <a:cs typeface="Arial" panose="020B0604020202020204" pitchFamily="34" charset="0"/>
              </a:rPr>
              <a:t>Attitude accuracy: 3</a:t>
            </a:r>
            <a:r>
              <a:rPr lang="en-US" altLang="zh-CN" sz="2000" dirty="0">
                <a:solidFill>
                  <a:schemeClr val="bg1"/>
                </a:solidFill>
                <a:latin typeface="Verdana" panose="020B0604030504040204" pitchFamily="34" charset="0"/>
                <a:ea typeface="Arial Unicode MS" panose="020B0604020202020204" pitchFamily="34" charset="-122"/>
                <a:cs typeface="Arial Unicode MS" panose="020B0604020202020204" pitchFamily="34" charset="-122"/>
              </a:rPr>
              <a:t>″</a:t>
            </a:r>
            <a:endParaRPr lang="en-US" altLang="zh-CN" sz="1600" dirty="0">
              <a:solidFill>
                <a:schemeClr val="bg1"/>
              </a:solidFill>
              <a:latin typeface="Verdana" panose="020B0604030504040204" pitchFamily="34" charset="0"/>
              <a:ea typeface="楷体_GB2312" pitchFamily="49" charset="-122"/>
            </a:endParaRPr>
          </a:p>
          <a:p>
            <a:pPr eaLnBrk="1" hangingPunct="1">
              <a:spcBef>
                <a:spcPct val="0"/>
              </a:spcBef>
              <a:buFontTx/>
              <a:buAutoNum type="arabicPeriod"/>
            </a:pPr>
            <a:r>
              <a:rPr lang="en-US" altLang="zh-CN" sz="1600" dirty="0">
                <a:solidFill>
                  <a:schemeClr val="bg1"/>
                </a:solidFill>
                <a:latin typeface="Verdana" panose="020B0604030504040204" pitchFamily="34" charset="0"/>
                <a:ea typeface="楷体_GB2312" pitchFamily="49" charset="-122"/>
              </a:rPr>
              <a:t>Bus: 1553B+Spacewire</a:t>
            </a:r>
          </a:p>
          <a:p>
            <a:pPr eaLnBrk="1" hangingPunct="1">
              <a:spcBef>
                <a:spcPct val="0"/>
              </a:spcBef>
              <a:buFontTx/>
              <a:buAutoNum type="arabicPeriod"/>
            </a:pPr>
            <a:r>
              <a:rPr lang="en-US" altLang="zh-CN" sz="1600" dirty="0">
                <a:solidFill>
                  <a:schemeClr val="bg1"/>
                </a:solidFill>
                <a:latin typeface="Verdana" panose="020B0604030504040204" pitchFamily="34" charset="0"/>
                <a:ea typeface="楷体_GB2312" pitchFamily="49" charset="-122"/>
              </a:rPr>
              <a:t>Raw data transmission : X band </a:t>
            </a:r>
          </a:p>
          <a:p>
            <a:pPr eaLnBrk="1" hangingPunct="1">
              <a:spcBef>
                <a:spcPct val="0"/>
              </a:spcBef>
              <a:buFontTx/>
              <a:buAutoNum type="arabicPeriod"/>
            </a:pPr>
            <a:r>
              <a:rPr lang="en-US" altLang="zh-CN" sz="1600" dirty="0">
                <a:solidFill>
                  <a:schemeClr val="bg1"/>
                </a:solidFill>
                <a:latin typeface="Verdana" panose="020B0604030504040204" pitchFamily="34" charset="0"/>
                <a:ea typeface="楷体_GB2312" pitchFamily="49" charset="-122"/>
              </a:rPr>
              <a:t>Output power: &gt;= 3200W</a:t>
            </a:r>
          </a:p>
          <a:p>
            <a:pPr eaLnBrk="1" hangingPunct="1">
              <a:spcBef>
                <a:spcPct val="0"/>
              </a:spcBef>
              <a:buFontTx/>
              <a:buAutoNum type="arabicPeriod"/>
            </a:pPr>
            <a:r>
              <a:rPr lang="en-US" altLang="zh-CN" sz="1600" dirty="0">
                <a:solidFill>
                  <a:schemeClr val="bg1"/>
                </a:solidFill>
                <a:latin typeface="Verdana" panose="020B0604030504040204" pitchFamily="34" charset="0"/>
                <a:ea typeface="楷体_GB2312" pitchFamily="49" charset="-122"/>
              </a:rPr>
              <a:t>Design life: over 7 years </a:t>
            </a:r>
          </a:p>
        </p:txBody>
      </p:sp>
      <p:sp>
        <p:nvSpPr>
          <p:cNvPr id="8" name="矩形 5"/>
          <p:cNvSpPr>
            <a:spLocks noChangeArrowheads="1"/>
          </p:cNvSpPr>
          <p:nvPr/>
        </p:nvSpPr>
        <p:spPr bwMode="auto">
          <a:xfrm>
            <a:off x="3897880" y="5170456"/>
            <a:ext cx="524612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1400" dirty="0">
              <a:solidFill>
                <a:schemeClr val="bg1"/>
              </a:solidFill>
              <a:latin typeface="Verdana" panose="020B0604030504040204" pitchFamily="34" charset="0"/>
              <a:ea typeface="楷体_GB2312" pitchFamily="49" charset="-122"/>
              <a:cs typeface="Arial" panose="020B0604020202020204" pitchFamily="34" charset="0"/>
            </a:endParaRPr>
          </a:p>
          <a:p>
            <a:pPr eaLnBrk="1" hangingPunct="1">
              <a:spcBef>
                <a:spcPct val="0"/>
              </a:spcBef>
              <a:buFontTx/>
              <a:buNone/>
            </a:pPr>
            <a:r>
              <a:rPr lang="en-US" altLang="zh-CN" sz="1400" dirty="0">
                <a:solidFill>
                  <a:schemeClr val="bg1"/>
                </a:solidFill>
                <a:latin typeface="Verdana" panose="020B0604030504040204" pitchFamily="34" charset="0"/>
                <a:ea typeface="楷体_GB2312" pitchFamily="49" charset="-122"/>
              </a:rPr>
              <a:t>  </a:t>
            </a:r>
            <a:r>
              <a:rPr lang="en-US" altLang="zh-CN" sz="1400" b="1" dirty="0">
                <a:solidFill>
                  <a:srgbClr val="FFFF00"/>
                </a:solidFill>
                <a:latin typeface="Verdana" panose="020B0604030504040204" pitchFamily="34" charset="0"/>
                <a:ea typeface="楷体_GB2312" pitchFamily="49" charset="-122"/>
              </a:rPr>
              <a:t>GIIRS</a:t>
            </a:r>
            <a:r>
              <a:rPr lang="en-US" altLang="zh-CN" sz="1400" dirty="0">
                <a:solidFill>
                  <a:schemeClr val="bg1"/>
                </a:solidFill>
                <a:latin typeface="Verdana" panose="020B0604030504040204" pitchFamily="34" charset="0"/>
                <a:ea typeface="楷体_GB2312" pitchFamily="49" charset="-122"/>
              </a:rPr>
              <a:t>: Geo. </a:t>
            </a:r>
            <a:r>
              <a:rPr lang="en-US" altLang="zh-CN" sz="1400" dirty="0" err="1">
                <a:solidFill>
                  <a:schemeClr val="bg1"/>
                </a:solidFill>
                <a:latin typeface="Verdana" panose="020B0604030504040204" pitchFamily="34" charset="0"/>
                <a:ea typeface="楷体_GB2312" pitchFamily="49" charset="-122"/>
              </a:rPr>
              <a:t>Interferometric</a:t>
            </a:r>
            <a:r>
              <a:rPr lang="en-US" altLang="zh-CN" sz="1400" dirty="0">
                <a:solidFill>
                  <a:schemeClr val="bg1"/>
                </a:solidFill>
                <a:latin typeface="Verdana" panose="020B0604030504040204" pitchFamily="34" charset="0"/>
                <a:ea typeface="楷体_GB2312" pitchFamily="49" charset="-122"/>
              </a:rPr>
              <a:t> Infrared Sounder</a:t>
            </a:r>
          </a:p>
          <a:p>
            <a:pPr eaLnBrk="1" hangingPunct="1">
              <a:spcBef>
                <a:spcPct val="0"/>
              </a:spcBef>
              <a:buFontTx/>
              <a:buNone/>
            </a:pPr>
            <a:r>
              <a:rPr lang="en-US" altLang="zh-CN" sz="1400" dirty="0">
                <a:solidFill>
                  <a:schemeClr val="bg1"/>
                </a:solidFill>
                <a:latin typeface="Verdana" panose="020B0604030504040204" pitchFamily="34" charset="0"/>
                <a:ea typeface="楷体_GB2312" pitchFamily="49" charset="-122"/>
              </a:rPr>
              <a:t>  </a:t>
            </a:r>
            <a:r>
              <a:rPr lang="en-US" altLang="zh-CN" sz="1400" b="1" dirty="0">
                <a:solidFill>
                  <a:srgbClr val="FFFF00"/>
                </a:solidFill>
                <a:latin typeface="Verdana" panose="020B0604030504040204" pitchFamily="34" charset="0"/>
                <a:ea typeface="楷体_GB2312" pitchFamily="49" charset="-122"/>
              </a:rPr>
              <a:t>AGRI</a:t>
            </a:r>
            <a:r>
              <a:rPr lang="en-US" altLang="zh-CN" sz="1400" dirty="0">
                <a:solidFill>
                  <a:schemeClr val="bg1"/>
                </a:solidFill>
                <a:latin typeface="Verdana" panose="020B0604030504040204" pitchFamily="34" charset="0"/>
                <a:ea typeface="楷体_GB2312" pitchFamily="49" charset="-122"/>
              </a:rPr>
              <a:t>:  Advanced Geosynchronous Radiation  Imager</a:t>
            </a:r>
          </a:p>
          <a:p>
            <a:pPr eaLnBrk="1" hangingPunct="1">
              <a:spcBef>
                <a:spcPct val="0"/>
              </a:spcBef>
              <a:buFontTx/>
              <a:buNone/>
            </a:pPr>
            <a:r>
              <a:rPr lang="en-US" altLang="zh-CN" sz="1400" dirty="0">
                <a:solidFill>
                  <a:schemeClr val="bg1"/>
                </a:solidFill>
                <a:latin typeface="Verdana" panose="020B0604030504040204" pitchFamily="34" charset="0"/>
                <a:ea typeface="楷体_GB2312" pitchFamily="49" charset="-122"/>
              </a:rPr>
              <a:t>  </a:t>
            </a:r>
            <a:r>
              <a:rPr lang="en-US" altLang="zh-CN" sz="1400" b="1" dirty="0">
                <a:solidFill>
                  <a:srgbClr val="FFFF00"/>
                </a:solidFill>
                <a:latin typeface="Verdana" panose="020B0604030504040204" pitchFamily="34" charset="0"/>
                <a:ea typeface="楷体_GB2312" pitchFamily="49" charset="-122"/>
              </a:rPr>
              <a:t>LMI</a:t>
            </a:r>
            <a:r>
              <a:rPr lang="en-US" altLang="zh-CN" sz="1400" dirty="0">
                <a:solidFill>
                  <a:schemeClr val="bg1"/>
                </a:solidFill>
                <a:latin typeface="Verdana" panose="020B0604030504040204" pitchFamily="34" charset="0"/>
                <a:ea typeface="楷体_GB2312" pitchFamily="49" charset="-122"/>
              </a:rPr>
              <a:t>:    Lightning Mapping Imager</a:t>
            </a:r>
          </a:p>
          <a:p>
            <a:pPr eaLnBrk="1" hangingPunct="1">
              <a:spcBef>
                <a:spcPct val="0"/>
              </a:spcBef>
              <a:buFontTx/>
              <a:buNone/>
            </a:pPr>
            <a:r>
              <a:rPr lang="en-US" altLang="zh-CN" sz="1400" dirty="0">
                <a:solidFill>
                  <a:schemeClr val="bg1"/>
                </a:solidFill>
                <a:latin typeface="Verdana" panose="020B0604030504040204" pitchFamily="34" charset="0"/>
                <a:ea typeface="楷体_GB2312" pitchFamily="49" charset="-122"/>
              </a:rPr>
              <a:t>  </a:t>
            </a:r>
            <a:r>
              <a:rPr lang="en-US" altLang="zh-CN" sz="1400" b="1" dirty="0">
                <a:solidFill>
                  <a:srgbClr val="FFFF00"/>
                </a:solidFill>
                <a:latin typeface="Verdana" panose="020B0604030504040204" pitchFamily="34" charset="0"/>
                <a:ea typeface="楷体_GB2312" pitchFamily="49" charset="-122"/>
              </a:rPr>
              <a:t>SEP</a:t>
            </a:r>
            <a:r>
              <a:rPr lang="en-US" altLang="zh-CN" sz="1400" dirty="0">
                <a:solidFill>
                  <a:schemeClr val="bg1"/>
                </a:solidFill>
                <a:latin typeface="Verdana" panose="020B0604030504040204" pitchFamily="34" charset="0"/>
                <a:ea typeface="楷体_GB2312" pitchFamily="49" charset="-122"/>
              </a:rPr>
              <a:t>:    Space Environment Package</a:t>
            </a:r>
          </a:p>
        </p:txBody>
      </p:sp>
      <p:grpSp>
        <p:nvGrpSpPr>
          <p:cNvPr id="9" name="组合 8">
            <a:extLst>
              <a:ext uri="{FF2B5EF4-FFF2-40B4-BE49-F238E27FC236}">
                <a16:creationId xmlns:a16="http://schemas.microsoft.com/office/drawing/2014/main" id="{690958C0-73D8-4944-8308-69E05174FDA0}"/>
              </a:ext>
            </a:extLst>
          </p:cNvPr>
          <p:cNvGrpSpPr/>
          <p:nvPr/>
        </p:nvGrpSpPr>
        <p:grpSpPr>
          <a:xfrm>
            <a:off x="0" y="1222517"/>
            <a:ext cx="3897880" cy="5204982"/>
            <a:chOff x="120140" y="965529"/>
            <a:chExt cx="3897880" cy="5204982"/>
          </a:xfrm>
        </p:grpSpPr>
        <p:pic>
          <p:nvPicPr>
            <p:cNvPr id="7" name="图片 6"/>
            <p:cNvPicPr>
              <a:picLocks noChangeAspect="1"/>
            </p:cNvPicPr>
            <p:nvPr/>
          </p:nvPicPr>
          <p:blipFill>
            <a:blip r:embed="rId3"/>
            <a:stretch>
              <a:fillRect/>
            </a:stretch>
          </p:blipFill>
          <p:spPr>
            <a:xfrm>
              <a:off x="120140" y="1006009"/>
              <a:ext cx="3897880" cy="5164502"/>
            </a:xfrm>
            <a:prstGeom prst="rect">
              <a:avLst/>
            </a:prstGeom>
          </p:spPr>
        </p:pic>
        <p:sp>
          <p:nvSpPr>
            <p:cNvPr id="3" name="矩形 2">
              <a:extLst>
                <a:ext uri="{FF2B5EF4-FFF2-40B4-BE49-F238E27FC236}">
                  <a16:creationId xmlns:a16="http://schemas.microsoft.com/office/drawing/2014/main" id="{1A95FC9C-3443-44EA-86FB-F5C7ADBC4B9A}"/>
                </a:ext>
              </a:extLst>
            </p:cNvPr>
            <p:cNvSpPr/>
            <p:nvPr/>
          </p:nvSpPr>
          <p:spPr>
            <a:xfrm>
              <a:off x="120140" y="965529"/>
              <a:ext cx="1026243" cy="523220"/>
            </a:xfrm>
            <a:prstGeom prst="rect">
              <a:avLst/>
            </a:prstGeom>
          </p:spPr>
          <p:txBody>
            <a:bodyPr wrap="none">
              <a:spAutoFit/>
            </a:bodyPr>
            <a:lstStyle/>
            <a:p>
              <a:r>
                <a:rPr lang="zh-CN" altLang="zh-CN" sz="2800" dirty="0">
                  <a:solidFill>
                    <a:schemeClr val="bg1"/>
                  </a:solidFill>
                </a:rPr>
                <a:t>FY-4A</a:t>
              </a:r>
              <a:endParaRPr lang="zh-CN" altLang="en-US" sz="2800" dirty="0">
                <a:solidFill>
                  <a:schemeClr val="bg1"/>
                </a:solidFill>
              </a:endParaRPr>
            </a:p>
          </p:txBody>
        </p:sp>
      </p:grpSp>
    </p:spTree>
    <p:extLst>
      <p:ext uri="{BB962C8B-B14F-4D97-AF65-F5344CB8AC3E}">
        <p14:creationId xmlns:p14="http://schemas.microsoft.com/office/powerpoint/2010/main" val="1102299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900" dirty="0"/>
              <a:t>Advancement of  FY-4A compared with FY-2</a:t>
            </a:r>
            <a:br>
              <a:rPr lang="en-US" altLang="zh-CN" sz="2900" dirty="0"/>
            </a:br>
            <a:endParaRPr lang="zh-CN" altLang="en-US" sz="2900" dirty="0"/>
          </a:p>
        </p:txBody>
      </p:sp>
      <p:pic>
        <p:nvPicPr>
          <p:cNvPr id="3" name="图片 2"/>
          <p:cNvPicPr>
            <a:picLocks noChangeAspect="1"/>
          </p:cNvPicPr>
          <p:nvPr/>
        </p:nvPicPr>
        <p:blipFill>
          <a:blip r:embed="rId3"/>
          <a:stretch>
            <a:fillRect/>
          </a:stretch>
        </p:blipFill>
        <p:spPr>
          <a:xfrm>
            <a:off x="1" y="1408176"/>
            <a:ext cx="9144000" cy="4975851"/>
          </a:xfrm>
          <a:prstGeom prst="rect">
            <a:avLst/>
          </a:prstGeom>
        </p:spPr>
      </p:pic>
    </p:spTree>
    <p:extLst>
      <p:ext uri="{BB962C8B-B14F-4D97-AF65-F5344CB8AC3E}">
        <p14:creationId xmlns:p14="http://schemas.microsoft.com/office/powerpoint/2010/main" val="2994201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11B997-2585-4205-842F-D86051E133C6}"/>
              </a:ext>
            </a:extLst>
          </p:cNvPr>
          <p:cNvSpPr>
            <a:spLocks noGrp="1"/>
          </p:cNvSpPr>
          <p:nvPr>
            <p:ph type="title"/>
          </p:nvPr>
        </p:nvSpPr>
        <p:spPr/>
        <p:txBody>
          <a:bodyPr>
            <a:normAutofit/>
          </a:bodyPr>
          <a:lstStyle/>
          <a:p>
            <a:r>
              <a:rPr lang="en-US" altLang="zh-CN" sz="3600" dirty="0"/>
              <a:t>The flow chart of FY-4A ground segment</a:t>
            </a:r>
            <a:endParaRPr lang="zh-CN" altLang="en-US" sz="3600" dirty="0"/>
          </a:p>
        </p:txBody>
      </p:sp>
      <p:pic>
        <p:nvPicPr>
          <p:cNvPr id="4" name="图片 3">
            <a:extLst>
              <a:ext uri="{FF2B5EF4-FFF2-40B4-BE49-F238E27FC236}">
                <a16:creationId xmlns:a16="http://schemas.microsoft.com/office/drawing/2014/main" id="{C07E57EF-FC35-45FC-9D74-007C1212A748}"/>
              </a:ext>
            </a:extLst>
          </p:cNvPr>
          <p:cNvPicPr>
            <a:picLocks noChangeAspect="1"/>
          </p:cNvPicPr>
          <p:nvPr/>
        </p:nvPicPr>
        <p:blipFill>
          <a:blip r:embed="rId2"/>
          <a:stretch>
            <a:fillRect/>
          </a:stretch>
        </p:blipFill>
        <p:spPr>
          <a:xfrm>
            <a:off x="359229" y="1493950"/>
            <a:ext cx="8447314" cy="4826168"/>
          </a:xfrm>
          <a:prstGeom prst="rect">
            <a:avLst/>
          </a:prstGeom>
        </p:spPr>
      </p:pic>
    </p:spTree>
    <p:extLst>
      <p:ext uri="{BB962C8B-B14F-4D97-AF65-F5344CB8AC3E}">
        <p14:creationId xmlns:p14="http://schemas.microsoft.com/office/powerpoint/2010/main" val="404358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44C6C0-98F6-47F8-A590-25858A4F5AD2}"/>
              </a:ext>
            </a:extLst>
          </p:cNvPr>
          <p:cNvSpPr>
            <a:spLocks noGrp="1"/>
          </p:cNvSpPr>
          <p:nvPr>
            <p:ph type="title"/>
          </p:nvPr>
        </p:nvSpPr>
        <p:spPr/>
        <p:txBody>
          <a:bodyPr>
            <a:noAutofit/>
          </a:bodyPr>
          <a:lstStyle/>
          <a:p>
            <a:pPr>
              <a:defRPr/>
            </a:pPr>
            <a:r>
              <a:rPr lang="en-US" altLang="zh-CN" sz="3600" dirty="0"/>
              <a:t>National Program for </a:t>
            </a:r>
            <a:r>
              <a:rPr lang="en-US" altLang="zh-CN" sz="3600" dirty="0" err="1"/>
              <a:t>Fengyun</a:t>
            </a:r>
            <a:r>
              <a:rPr lang="en-US" altLang="zh-CN" sz="3600" dirty="0"/>
              <a:t> Meteorological Satellite from 2011-2020</a:t>
            </a:r>
            <a:endParaRPr lang="en-GB" altLang="zh-CN" sz="3600" dirty="0"/>
          </a:p>
        </p:txBody>
      </p:sp>
      <p:sp>
        <p:nvSpPr>
          <p:cNvPr id="5" name="灯片编号占位符 2">
            <a:extLst>
              <a:ext uri="{FF2B5EF4-FFF2-40B4-BE49-F238E27FC236}">
                <a16:creationId xmlns:a16="http://schemas.microsoft.com/office/drawing/2014/main" id="{1E91537F-F23B-4E17-A484-595C6BD9BB99}"/>
              </a:ext>
            </a:extLst>
          </p:cNvPr>
          <p:cNvSpPr>
            <a:spLocks noGrp="1"/>
          </p:cNvSpPr>
          <p:nvPr>
            <p:ph type="sldNum" sz="quarter" idx="12"/>
          </p:nvPr>
        </p:nvSpPr>
        <p:spPr>
          <a:xfrm>
            <a:off x="6457950" y="6356351"/>
            <a:ext cx="2057400" cy="365125"/>
          </a:xfrm>
        </p:spPr>
        <p:txBody>
          <a:bodyPr/>
          <a:lstStyle/>
          <a:p>
            <a:pPr>
              <a:defRPr/>
            </a:pPr>
            <a:fld id="{9769671E-68C5-4C7A-83E9-2A6A5A7D2E17}" type="slidenum">
              <a:rPr lang="en-US" altLang="zh-CN" smtClean="0"/>
              <a:pPr>
                <a:defRPr/>
              </a:pPr>
              <a:t>9</a:t>
            </a:fld>
            <a:endParaRPr lang="zh-CN" altLang="en-US" dirty="0"/>
          </a:p>
        </p:txBody>
      </p:sp>
      <p:cxnSp>
        <p:nvCxnSpPr>
          <p:cNvPr id="6" name="Straight Connector 95">
            <a:extLst>
              <a:ext uri="{FF2B5EF4-FFF2-40B4-BE49-F238E27FC236}">
                <a16:creationId xmlns:a16="http://schemas.microsoft.com/office/drawing/2014/main" id="{3E665E3D-EAF2-4AAD-9B50-7285C76982E7}"/>
              </a:ext>
            </a:extLst>
          </p:cNvPr>
          <p:cNvCxnSpPr>
            <a:cxnSpLocks noChangeShapeType="1"/>
          </p:cNvCxnSpPr>
          <p:nvPr/>
        </p:nvCxnSpPr>
        <p:spPr bwMode="auto">
          <a:xfrm rot="10800000" flipV="1">
            <a:off x="-720724" y="5403304"/>
            <a:ext cx="228600" cy="150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7" name="矩形 6">
            <a:extLst>
              <a:ext uri="{FF2B5EF4-FFF2-40B4-BE49-F238E27FC236}">
                <a16:creationId xmlns:a16="http://schemas.microsoft.com/office/drawing/2014/main" id="{50A0B6ED-0867-4731-AAED-7C3D414EE665}"/>
              </a:ext>
            </a:extLst>
          </p:cNvPr>
          <p:cNvSpPr/>
          <p:nvPr/>
        </p:nvSpPr>
        <p:spPr>
          <a:xfrm>
            <a:off x="305211" y="5981218"/>
            <a:ext cx="8496623" cy="400091"/>
          </a:xfrm>
          <a:prstGeom prst="rect">
            <a:avLst/>
          </a:prstGeom>
        </p:spPr>
        <p:txBody>
          <a:bodyPr wrap="square" lIns="91422" tIns="45711" rIns="91422" bIns="45711">
            <a:spAutoFit/>
          </a:bodyPr>
          <a:lstStyle/>
          <a:p>
            <a:pPr marL="342878" indent="-342878">
              <a:buBlip>
                <a:blip r:embed="rId3"/>
              </a:buBlip>
            </a:pPr>
            <a:r>
              <a:rPr lang="en-US" altLang="zh-CN" sz="2000" b="1" kern="0" dirty="0">
                <a:solidFill>
                  <a:srgbClr val="000000"/>
                </a:solidFill>
                <a:latin typeface="Calibri" panose="020F0502020204030204" pitchFamily="34" charset="0"/>
                <a:cs typeface="Calibri" panose="020F0502020204030204" pitchFamily="34" charset="0"/>
              </a:rPr>
              <a:t>6 satellites will be launched within this decade</a:t>
            </a:r>
            <a:endParaRPr lang="zh-CN" altLang="en-US" sz="2000" b="1" dirty="0">
              <a:latin typeface="Calibri" panose="020F0502020204030204" pitchFamily="34" charset="0"/>
              <a:cs typeface="Calibri" panose="020F0502020204030204" pitchFamily="34" charset="0"/>
            </a:endParaRPr>
          </a:p>
        </p:txBody>
      </p:sp>
      <p:sp>
        <p:nvSpPr>
          <p:cNvPr id="8" name="Oval 2">
            <a:extLst>
              <a:ext uri="{FF2B5EF4-FFF2-40B4-BE49-F238E27FC236}">
                <a16:creationId xmlns:a16="http://schemas.microsoft.com/office/drawing/2014/main" id="{4EBD5094-7878-4B02-ABBF-FB77C9F1B529}"/>
              </a:ext>
            </a:extLst>
          </p:cNvPr>
          <p:cNvSpPr>
            <a:spLocks noChangeArrowheads="1"/>
          </p:cNvSpPr>
          <p:nvPr/>
        </p:nvSpPr>
        <p:spPr bwMode="auto">
          <a:xfrm>
            <a:off x="1468838" y="3339558"/>
            <a:ext cx="1954212" cy="1635125"/>
          </a:xfrm>
          <a:prstGeom prst="ellipse">
            <a:avLst/>
          </a:prstGeom>
          <a:gradFill rotWithShape="0">
            <a:gsLst>
              <a:gs pos="0">
                <a:srgbClr val="00279F"/>
              </a:gs>
              <a:gs pos="100000">
                <a:srgbClr val="4C67B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22" tIns="45711" rIns="91422" bIns="45711" anchor="ctr"/>
          <a:lstStyle/>
          <a:p>
            <a:pPr fontAlgn="auto">
              <a:spcBef>
                <a:spcPts val="0"/>
              </a:spcBef>
              <a:spcAft>
                <a:spcPts val="0"/>
              </a:spcAft>
            </a:pPr>
            <a:endParaRPr lang="en-US" altLang="zh-CN">
              <a:solidFill>
                <a:srgbClr val="000000"/>
              </a:solidFill>
              <a:latin typeface="Arial"/>
              <a:ea typeface="宋体"/>
            </a:endParaRPr>
          </a:p>
        </p:txBody>
      </p:sp>
      <p:grpSp>
        <p:nvGrpSpPr>
          <p:cNvPr id="9" name="Group 25">
            <a:extLst>
              <a:ext uri="{FF2B5EF4-FFF2-40B4-BE49-F238E27FC236}">
                <a16:creationId xmlns:a16="http://schemas.microsoft.com/office/drawing/2014/main" id="{F9AA34AD-E713-42E0-B7E1-AF61F02087BE}"/>
              </a:ext>
            </a:extLst>
          </p:cNvPr>
          <p:cNvGrpSpPr>
            <a:grpSpLocks/>
          </p:cNvGrpSpPr>
          <p:nvPr/>
        </p:nvGrpSpPr>
        <p:grpSpPr bwMode="auto">
          <a:xfrm>
            <a:off x="598886" y="2593435"/>
            <a:ext cx="8001000" cy="3089275"/>
            <a:chOff x="1321" y="1184"/>
            <a:chExt cx="4287" cy="2335"/>
          </a:xfrm>
        </p:grpSpPr>
        <p:sp>
          <p:nvSpPr>
            <p:cNvPr id="10" name="Arc 26">
              <a:extLst>
                <a:ext uri="{FF2B5EF4-FFF2-40B4-BE49-F238E27FC236}">
                  <a16:creationId xmlns:a16="http://schemas.microsoft.com/office/drawing/2014/main" id="{6F9AEB47-9289-4A7E-89E6-91618724905D}"/>
                </a:ext>
              </a:extLst>
            </p:cNvPr>
            <p:cNvSpPr>
              <a:spLocks/>
            </p:cNvSpPr>
            <p:nvPr/>
          </p:nvSpPr>
          <p:spPr bwMode="auto">
            <a:xfrm>
              <a:off x="1321" y="2057"/>
              <a:ext cx="40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11" name="Arc 27">
              <a:extLst>
                <a:ext uri="{FF2B5EF4-FFF2-40B4-BE49-F238E27FC236}">
                  <a16:creationId xmlns:a16="http://schemas.microsoft.com/office/drawing/2014/main" id="{C118BF84-353E-4637-9921-AEAA24AABD37}"/>
                </a:ext>
              </a:extLst>
            </p:cNvPr>
            <p:cNvSpPr>
              <a:spLocks/>
            </p:cNvSpPr>
            <p:nvPr/>
          </p:nvSpPr>
          <p:spPr bwMode="auto">
            <a:xfrm>
              <a:off x="1323" y="1716"/>
              <a:ext cx="427" cy="334"/>
            </a:xfrm>
            <a:custGeom>
              <a:avLst/>
              <a:gdLst>
                <a:gd name="T0" fmla="*/ 0 w 21600"/>
                <a:gd name="T1" fmla="*/ 0 h 17031"/>
                <a:gd name="T2" fmla="*/ 0 w 21600"/>
                <a:gd name="T3" fmla="*/ 0 h 17031"/>
                <a:gd name="T4" fmla="*/ 0 w 21600"/>
                <a:gd name="T5" fmla="*/ 0 h 17031"/>
                <a:gd name="T6" fmla="*/ 0 60000 65536"/>
                <a:gd name="T7" fmla="*/ 0 60000 65536"/>
                <a:gd name="T8" fmla="*/ 0 60000 65536"/>
                <a:gd name="T9" fmla="*/ 0 w 21600"/>
                <a:gd name="T10" fmla="*/ 0 h 17031"/>
                <a:gd name="T11" fmla="*/ 21600 w 21600"/>
                <a:gd name="T12" fmla="*/ 17031 h 17031"/>
              </a:gdLst>
              <a:ahLst/>
              <a:cxnLst>
                <a:cxn ang="T6">
                  <a:pos x="T0" y="T1"/>
                </a:cxn>
                <a:cxn ang="T7">
                  <a:pos x="T2" y="T3"/>
                </a:cxn>
                <a:cxn ang="T8">
                  <a:pos x="T4" y="T5"/>
                </a:cxn>
              </a:cxnLst>
              <a:rect l="T9" t="T10" r="T11" b="T12"/>
              <a:pathLst>
                <a:path w="21600" h="17031" fill="none" extrusionOk="0">
                  <a:moveTo>
                    <a:pt x="0" y="17031"/>
                  </a:moveTo>
                  <a:cubicBezTo>
                    <a:pt x="0" y="10376"/>
                    <a:pt x="3067" y="4092"/>
                    <a:pt x="8314" y="-1"/>
                  </a:cubicBezTo>
                </a:path>
                <a:path w="21600" h="17031" stroke="0" extrusionOk="0">
                  <a:moveTo>
                    <a:pt x="0" y="17031"/>
                  </a:moveTo>
                  <a:cubicBezTo>
                    <a:pt x="0" y="10376"/>
                    <a:pt x="3067" y="4092"/>
                    <a:pt x="8314" y="-1"/>
                  </a:cubicBezTo>
                  <a:lnTo>
                    <a:pt x="21600" y="17031"/>
                  </a:lnTo>
                  <a:lnTo>
                    <a:pt x="0" y="17031"/>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12" name="Arc 28">
              <a:extLst>
                <a:ext uri="{FF2B5EF4-FFF2-40B4-BE49-F238E27FC236}">
                  <a16:creationId xmlns:a16="http://schemas.microsoft.com/office/drawing/2014/main" id="{CA67E222-C46E-493A-B010-2DC3D1275D31}"/>
                </a:ext>
              </a:extLst>
            </p:cNvPr>
            <p:cNvSpPr>
              <a:spLocks/>
            </p:cNvSpPr>
            <p:nvPr/>
          </p:nvSpPr>
          <p:spPr bwMode="auto">
            <a:xfrm>
              <a:off x="1489" y="1184"/>
              <a:ext cx="2583" cy="789"/>
            </a:xfrm>
            <a:custGeom>
              <a:avLst/>
              <a:gdLst>
                <a:gd name="T0" fmla="*/ 0 w 20423"/>
                <a:gd name="T1" fmla="*/ 0 h 21517"/>
                <a:gd name="T2" fmla="*/ 0 w 20423"/>
                <a:gd name="T3" fmla="*/ 0 h 21517"/>
                <a:gd name="T4" fmla="*/ 0 w 20423"/>
                <a:gd name="T5" fmla="*/ 0 h 21517"/>
                <a:gd name="T6" fmla="*/ 0 60000 65536"/>
                <a:gd name="T7" fmla="*/ 0 60000 65536"/>
                <a:gd name="T8" fmla="*/ 0 60000 65536"/>
                <a:gd name="T9" fmla="*/ 0 w 20423"/>
                <a:gd name="T10" fmla="*/ 0 h 21517"/>
                <a:gd name="T11" fmla="*/ 20423 w 20423"/>
                <a:gd name="T12" fmla="*/ 21517 h 21517"/>
              </a:gdLst>
              <a:ahLst/>
              <a:cxnLst>
                <a:cxn ang="T6">
                  <a:pos x="T0" y="T1"/>
                </a:cxn>
                <a:cxn ang="T7">
                  <a:pos x="T2" y="T3"/>
                </a:cxn>
                <a:cxn ang="T8">
                  <a:pos x="T4" y="T5"/>
                </a:cxn>
              </a:cxnLst>
              <a:rect l="T9" t="T10" r="T11" b="T12"/>
              <a:pathLst>
                <a:path w="20423" h="21517" fill="none" extrusionOk="0">
                  <a:moveTo>
                    <a:pt x="0" y="14484"/>
                  </a:moveTo>
                  <a:cubicBezTo>
                    <a:pt x="2776" y="6420"/>
                    <a:pt x="10037" y="746"/>
                    <a:pt x="18532" y="-1"/>
                  </a:cubicBezTo>
                </a:path>
                <a:path w="20423" h="21517" stroke="0" extrusionOk="0">
                  <a:moveTo>
                    <a:pt x="0" y="14484"/>
                  </a:moveTo>
                  <a:cubicBezTo>
                    <a:pt x="2776" y="6420"/>
                    <a:pt x="10037" y="746"/>
                    <a:pt x="18532" y="-1"/>
                  </a:cubicBezTo>
                  <a:lnTo>
                    <a:pt x="20423" y="21517"/>
                  </a:lnTo>
                  <a:lnTo>
                    <a:pt x="0" y="14484"/>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13" name="Arc 29">
              <a:extLst>
                <a:ext uri="{FF2B5EF4-FFF2-40B4-BE49-F238E27FC236}">
                  <a16:creationId xmlns:a16="http://schemas.microsoft.com/office/drawing/2014/main" id="{6DF5EA67-0DE0-4353-9617-14AC358D1BC9}"/>
                </a:ext>
              </a:extLst>
            </p:cNvPr>
            <p:cNvSpPr>
              <a:spLocks/>
            </p:cNvSpPr>
            <p:nvPr/>
          </p:nvSpPr>
          <p:spPr bwMode="auto">
            <a:xfrm>
              <a:off x="3826" y="1186"/>
              <a:ext cx="1782" cy="841"/>
            </a:xfrm>
            <a:custGeom>
              <a:avLst/>
              <a:gdLst>
                <a:gd name="T0" fmla="*/ 0 w 21609"/>
                <a:gd name="T1" fmla="*/ 0 h 21600"/>
                <a:gd name="T2" fmla="*/ 0 w 21609"/>
                <a:gd name="T3" fmla="*/ 0 h 21600"/>
                <a:gd name="T4" fmla="*/ 0 w 21609"/>
                <a:gd name="T5" fmla="*/ 0 h 21600"/>
                <a:gd name="T6" fmla="*/ 0 60000 65536"/>
                <a:gd name="T7" fmla="*/ 0 60000 65536"/>
                <a:gd name="T8" fmla="*/ 0 60000 65536"/>
                <a:gd name="T9" fmla="*/ 0 w 21609"/>
                <a:gd name="T10" fmla="*/ 0 h 21600"/>
                <a:gd name="T11" fmla="*/ 21609 w 21609"/>
                <a:gd name="T12" fmla="*/ 21600 h 21600"/>
              </a:gdLst>
              <a:ahLst/>
              <a:cxnLst>
                <a:cxn ang="T6">
                  <a:pos x="T0" y="T1"/>
                </a:cxn>
                <a:cxn ang="T7">
                  <a:pos x="T2" y="T3"/>
                </a:cxn>
                <a:cxn ang="T8">
                  <a:pos x="T4" y="T5"/>
                </a:cxn>
              </a:cxnLst>
              <a:rect l="T9" t="T10" r="T11" b="T12"/>
              <a:pathLst>
                <a:path w="21609" h="21600" fill="none" extrusionOk="0">
                  <a:moveTo>
                    <a:pt x="0" y="0"/>
                  </a:moveTo>
                  <a:cubicBezTo>
                    <a:pt x="4" y="0"/>
                    <a:pt x="8" y="-1"/>
                    <a:pt x="12" y="0"/>
                  </a:cubicBezTo>
                  <a:cubicBezTo>
                    <a:pt x="11791" y="0"/>
                    <a:pt x="21398" y="9437"/>
                    <a:pt x="21608" y="21215"/>
                  </a:cubicBezTo>
                </a:path>
                <a:path w="21609" h="21600" stroke="0" extrusionOk="0">
                  <a:moveTo>
                    <a:pt x="0" y="0"/>
                  </a:moveTo>
                  <a:cubicBezTo>
                    <a:pt x="4" y="0"/>
                    <a:pt x="8" y="-1"/>
                    <a:pt x="12" y="0"/>
                  </a:cubicBezTo>
                  <a:cubicBezTo>
                    <a:pt x="11791" y="0"/>
                    <a:pt x="21398" y="9437"/>
                    <a:pt x="21608" y="21215"/>
                  </a:cubicBezTo>
                  <a:lnTo>
                    <a:pt x="12" y="21600"/>
                  </a:lnTo>
                  <a:lnTo>
                    <a:pt x="0" y="0"/>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14" name="Arc 30">
              <a:extLst>
                <a:ext uri="{FF2B5EF4-FFF2-40B4-BE49-F238E27FC236}">
                  <a16:creationId xmlns:a16="http://schemas.microsoft.com/office/drawing/2014/main" id="{D22AF2F7-1B36-4E46-AAAA-DFC1A2824A71}"/>
                </a:ext>
              </a:extLst>
            </p:cNvPr>
            <p:cNvSpPr>
              <a:spLocks/>
            </p:cNvSpPr>
            <p:nvPr/>
          </p:nvSpPr>
          <p:spPr bwMode="auto">
            <a:xfrm>
              <a:off x="2678" y="2236"/>
              <a:ext cx="2160" cy="1144"/>
            </a:xfrm>
            <a:custGeom>
              <a:avLst/>
              <a:gdLst>
                <a:gd name="T0" fmla="*/ 0 w 15801"/>
                <a:gd name="T1" fmla="*/ 0 h 20656"/>
                <a:gd name="T2" fmla="*/ 0 w 15801"/>
                <a:gd name="T3" fmla="*/ 0 h 20656"/>
                <a:gd name="T4" fmla="*/ 0 w 15801"/>
                <a:gd name="T5" fmla="*/ 0 h 20656"/>
                <a:gd name="T6" fmla="*/ 0 60000 65536"/>
                <a:gd name="T7" fmla="*/ 0 60000 65536"/>
                <a:gd name="T8" fmla="*/ 0 60000 65536"/>
                <a:gd name="T9" fmla="*/ 0 w 15801"/>
                <a:gd name="T10" fmla="*/ 0 h 20656"/>
                <a:gd name="T11" fmla="*/ 15801 w 15801"/>
                <a:gd name="T12" fmla="*/ 20656 h 20656"/>
              </a:gdLst>
              <a:ahLst/>
              <a:cxnLst>
                <a:cxn ang="T6">
                  <a:pos x="T0" y="T1"/>
                </a:cxn>
                <a:cxn ang="T7">
                  <a:pos x="T2" y="T3"/>
                </a:cxn>
                <a:cxn ang="T8">
                  <a:pos x="T4" y="T5"/>
                </a:cxn>
              </a:cxnLst>
              <a:rect l="T9" t="T10" r="T11" b="T12"/>
              <a:pathLst>
                <a:path w="15801" h="20656" fill="none" extrusionOk="0">
                  <a:moveTo>
                    <a:pt x="15801" y="14727"/>
                  </a:moveTo>
                  <a:cubicBezTo>
                    <a:pt x="13214" y="17501"/>
                    <a:pt x="9943" y="19546"/>
                    <a:pt x="6315" y="20655"/>
                  </a:cubicBezTo>
                </a:path>
                <a:path w="15801" h="20656" stroke="0" extrusionOk="0">
                  <a:moveTo>
                    <a:pt x="15801" y="14727"/>
                  </a:moveTo>
                  <a:cubicBezTo>
                    <a:pt x="13214" y="17501"/>
                    <a:pt x="9943" y="19546"/>
                    <a:pt x="6315" y="20655"/>
                  </a:cubicBezTo>
                  <a:lnTo>
                    <a:pt x="0" y="0"/>
                  </a:lnTo>
                  <a:lnTo>
                    <a:pt x="15801" y="14727"/>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15" name="Arc 31">
              <a:extLst>
                <a:ext uri="{FF2B5EF4-FFF2-40B4-BE49-F238E27FC236}">
                  <a16:creationId xmlns:a16="http://schemas.microsoft.com/office/drawing/2014/main" id="{BB0B3941-2DBC-4E7B-AFD7-80F066EF604B}"/>
                </a:ext>
              </a:extLst>
            </p:cNvPr>
            <p:cNvSpPr>
              <a:spLocks/>
            </p:cNvSpPr>
            <p:nvPr/>
          </p:nvSpPr>
          <p:spPr bwMode="auto">
            <a:xfrm>
              <a:off x="3819" y="2008"/>
              <a:ext cx="1788" cy="1043"/>
            </a:xfrm>
            <a:custGeom>
              <a:avLst/>
              <a:gdLst>
                <a:gd name="T0" fmla="*/ 0 w 21600"/>
                <a:gd name="T1" fmla="*/ 0 h 18089"/>
                <a:gd name="T2" fmla="*/ 0 w 21600"/>
                <a:gd name="T3" fmla="*/ 0 h 18089"/>
                <a:gd name="T4" fmla="*/ 0 w 21600"/>
                <a:gd name="T5" fmla="*/ 0 h 18089"/>
                <a:gd name="T6" fmla="*/ 0 60000 65536"/>
                <a:gd name="T7" fmla="*/ 0 60000 65536"/>
                <a:gd name="T8" fmla="*/ 0 60000 65536"/>
                <a:gd name="T9" fmla="*/ 0 w 21600"/>
                <a:gd name="T10" fmla="*/ 0 h 18089"/>
                <a:gd name="T11" fmla="*/ 21600 w 21600"/>
                <a:gd name="T12" fmla="*/ 18089 h 18089"/>
              </a:gdLst>
              <a:ahLst/>
              <a:cxnLst>
                <a:cxn ang="T6">
                  <a:pos x="T0" y="T1"/>
                </a:cxn>
                <a:cxn ang="T7">
                  <a:pos x="T2" y="T3"/>
                </a:cxn>
                <a:cxn ang="T8">
                  <a:pos x="T4" y="T5"/>
                </a:cxn>
              </a:cxnLst>
              <a:rect l="T9" t="T10" r="T11" b="T12"/>
              <a:pathLst>
                <a:path w="21600" h="18089" fill="none" extrusionOk="0">
                  <a:moveTo>
                    <a:pt x="21596" y="-1"/>
                  </a:moveTo>
                  <a:cubicBezTo>
                    <a:pt x="21598" y="132"/>
                    <a:pt x="21600" y="265"/>
                    <a:pt x="21600" y="399"/>
                  </a:cubicBezTo>
                  <a:cubicBezTo>
                    <a:pt x="21600" y="7443"/>
                    <a:pt x="18164" y="14046"/>
                    <a:pt x="12394" y="18088"/>
                  </a:cubicBezTo>
                </a:path>
                <a:path w="21600" h="18089" stroke="0" extrusionOk="0">
                  <a:moveTo>
                    <a:pt x="21596" y="-1"/>
                  </a:moveTo>
                  <a:cubicBezTo>
                    <a:pt x="21598" y="132"/>
                    <a:pt x="21600" y="265"/>
                    <a:pt x="21600" y="399"/>
                  </a:cubicBezTo>
                  <a:cubicBezTo>
                    <a:pt x="21600" y="7443"/>
                    <a:pt x="18164" y="14046"/>
                    <a:pt x="12394" y="18088"/>
                  </a:cubicBezTo>
                  <a:lnTo>
                    <a:pt x="0" y="399"/>
                  </a:lnTo>
                  <a:lnTo>
                    <a:pt x="21596" y="-1"/>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16" name="Arc 32">
              <a:extLst>
                <a:ext uri="{FF2B5EF4-FFF2-40B4-BE49-F238E27FC236}">
                  <a16:creationId xmlns:a16="http://schemas.microsoft.com/office/drawing/2014/main" id="{C5142C77-C274-4559-87CE-83F9416A524E}"/>
                </a:ext>
              </a:extLst>
            </p:cNvPr>
            <p:cNvSpPr>
              <a:spLocks/>
            </p:cNvSpPr>
            <p:nvPr/>
          </p:nvSpPr>
          <p:spPr bwMode="auto">
            <a:xfrm>
              <a:off x="1771" y="2808"/>
              <a:ext cx="1793" cy="711"/>
            </a:xfrm>
            <a:custGeom>
              <a:avLst/>
              <a:gdLst>
                <a:gd name="T0" fmla="*/ 0 w 13011"/>
                <a:gd name="T1" fmla="*/ 0 h 21600"/>
                <a:gd name="T2" fmla="*/ 0 w 13011"/>
                <a:gd name="T3" fmla="*/ 0 h 21600"/>
                <a:gd name="T4" fmla="*/ 0 w 13011"/>
                <a:gd name="T5" fmla="*/ 0 h 21600"/>
                <a:gd name="T6" fmla="*/ 0 60000 65536"/>
                <a:gd name="T7" fmla="*/ 0 60000 65536"/>
                <a:gd name="T8" fmla="*/ 0 60000 65536"/>
                <a:gd name="T9" fmla="*/ 0 w 13011"/>
                <a:gd name="T10" fmla="*/ 0 h 21600"/>
                <a:gd name="T11" fmla="*/ 13011 w 13011"/>
                <a:gd name="T12" fmla="*/ 21600 h 21600"/>
              </a:gdLst>
              <a:ahLst/>
              <a:cxnLst>
                <a:cxn ang="T6">
                  <a:pos x="T0" y="T1"/>
                </a:cxn>
                <a:cxn ang="T7">
                  <a:pos x="T2" y="T3"/>
                </a:cxn>
                <a:cxn ang="T8">
                  <a:pos x="T4" y="T5"/>
                </a:cxn>
              </a:cxnLst>
              <a:rect l="T9" t="T10" r="T11" b="T12"/>
              <a:pathLst>
                <a:path w="13011" h="21600" fill="none" extrusionOk="0">
                  <a:moveTo>
                    <a:pt x="13011" y="17241"/>
                  </a:moveTo>
                  <a:cubicBezTo>
                    <a:pt x="9263" y="20069"/>
                    <a:pt x="4695" y="21599"/>
                    <a:pt x="0" y="21600"/>
                  </a:cubicBezTo>
                </a:path>
                <a:path w="13011" h="21600" stroke="0" extrusionOk="0">
                  <a:moveTo>
                    <a:pt x="13011" y="17241"/>
                  </a:moveTo>
                  <a:cubicBezTo>
                    <a:pt x="9263" y="20069"/>
                    <a:pt x="4695" y="21599"/>
                    <a:pt x="0" y="21600"/>
                  </a:cubicBezTo>
                  <a:lnTo>
                    <a:pt x="0" y="0"/>
                  </a:lnTo>
                  <a:lnTo>
                    <a:pt x="13011" y="17241"/>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grpSp>
      <p:sp>
        <p:nvSpPr>
          <p:cNvPr id="17" name="Arc 33">
            <a:extLst>
              <a:ext uri="{FF2B5EF4-FFF2-40B4-BE49-F238E27FC236}">
                <a16:creationId xmlns:a16="http://schemas.microsoft.com/office/drawing/2014/main" id="{424D8DB9-CF5B-4211-A2FF-4EACC9D06FEF}"/>
              </a:ext>
            </a:extLst>
          </p:cNvPr>
          <p:cNvSpPr>
            <a:spLocks/>
          </p:cNvSpPr>
          <p:nvPr/>
        </p:nvSpPr>
        <p:spPr bwMode="auto">
          <a:xfrm>
            <a:off x="1813326" y="3949154"/>
            <a:ext cx="866775" cy="158750"/>
          </a:xfrm>
          <a:custGeom>
            <a:avLst/>
            <a:gdLst>
              <a:gd name="T0" fmla="*/ 2147483647 w 19307"/>
              <a:gd name="T1" fmla="*/ 2147483647 h 21600"/>
              <a:gd name="T2" fmla="*/ 0 w 19307"/>
              <a:gd name="T3" fmla="*/ 2147483647 h 21600"/>
              <a:gd name="T4" fmla="*/ 0 w 19307"/>
              <a:gd name="T5" fmla="*/ 0 h 21600"/>
              <a:gd name="T6" fmla="*/ 0 60000 65536"/>
              <a:gd name="T7" fmla="*/ 0 60000 65536"/>
              <a:gd name="T8" fmla="*/ 0 60000 65536"/>
              <a:gd name="T9" fmla="*/ 0 w 19307"/>
              <a:gd name="T10" fmla="*/ 0 h 21600"/>
              <a:gd name="T11" fmla="*/ 19307 w 19307"/>
              <a:gd name="T12" fmla="*/ 21600 h 21600"/>
            </a:gdLst>
            <a:ahLst/>
            <a:cxnLst>
              <a:cxn ang="T6">
                <a:pos x="T0" y="T1"/>
              </a:cxn>
              <a:cxn ang="T7">
                <a:pos x="T2" y="T3"/>
              </a:cxn>
              <a:cxn ang="T8">
                <a:pos x="T4" y="T5"/>
              </a:cxn>
            </a:cxnLst>
            <a:rect l="T9" t="T10" r="T11" b="T12"/>
            <a:pathLst>
              <a:path w="19307" h="21600" fill="none" extrusionOk="0">
                <a:moveTo>
                  <a:pt x="19307" y="9685"/>
                </a:moveTo>
                <a:cubicBezTo>
                  <a:pt x="15643" y="16988"/>
                  <a:pt x="8171" y="21599"/>
                  <a:pt x="0" y="21600"/>
                </a:cubicBezTo>
              </a:path>
              <a:path w="19307" h="21600" stroke="0" extrusionOk="0">
                <a:moveTo>
                  <a:pt x="19307" y="9685"/>
                </a:moveTo>
                <a:cubicBezTo>
                  <a:pt x="15643" y="16988"/>
                  <a:pt x="8171" y="21599"/>
                  <a:pt x="0" y="21600"/>
                </a:cubicBezTo>
                <a:lnTo>
                  <a:pt x="0" y="0"/>
                </a:lnTo>
                <a:lnTo>
                  <a:pt x="19307" y="9685"/>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2" tIns="45711" rIns="91422" bIns="45711" anchor="ctr"/>
          <a:lstStyle/>
          <a:p>
            <a:pPr fontAlgn="auto">
              <a:spcBef>
                <a:spcPts val="0"/>
              </a:spcBef>
              <a:spcAft>
                <a:spcPts val="0"/>
              </a:spcAft>
            </a:pPr>
            <a:endParaRPr lang="zh-CN" altLang="en-US">
              <a:solidFill>
                <a:srgbClr val="000000"/>
              </a:solidFill>
              <a:latin typeface="Arial"/>
              <a:ea typeface="宋体"/>
            </a:endParaRPr>
          </a:p>
        </p:txBody>
      </p:sp>
      <p:graphicFrame>
        <p:nvGraphicFramePr>
          <p:cNvPr id="18" name="Object 35">
            <a:extLst>
              <a:ext uri="{FF2B5EF4-FFF2-40B4-BE49-F238E27FC236}">
                <a16:creationId xmlns:a16="http://schemas.microsoft.com/office/drawing/2014/main" id="{7AB7AFF3-ECE3-41FA-BC6D-6F3934E560E0}"/>
              </a:ext>
            </a:extLst>
          </p:cNvPr>
          <p:cNvGraphicFramePr>
            <a:graphicFrameLocks/>
          </p:cNvGraphicFramePr>
          <p:nvPr>
            <p:extLst/>
          </p:nvPr>
        </p:nvGraphicFramePr>
        <p:xfrm>
          <a:off x="4467513" y="5333147"/>
          <a:ext cx="487362" cy="371475"/>
        </p:xfrm>
        <a:graphic>
          <a:graphicData uri="http://schemas.openxmlformats.org/presentationml/2006/ole">
            <mc:AlternateContent xmlns:mc="http://schemas.openxmlformats.org/markup-compatibility/2006">
              <mc:Choice xmlns:v="urn:schemas-microsoft-com:vml" Requires="v">
                <p:oleObj spid="_x0000_s5273" name="클립" r:id="rId4" imgW="6702552" imgH="5474513" progId="">
                  <p:embed/>
                </p:oleObj>
              </mc:Choice>
              <mc:Fallback>
                <p:oleObj name="클립" r:id="rId4" imgW="6702552" imgH="5474513" progId="">
                  <p:embed/>
                  <p:pic>
                    <p:nvPicPr>
                      <p:cNvPr id="78" name="Object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513" y="5333147"/>
                        <a:ext cx="487362" cy="3714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38">
            <a:extLst>
              <a:ext uri="{FF2B5EF4-FFF2-40B4-BE49-F238E27FC236}">
                <a16:creationId xmlns:a16="http://schemas.microsoft.com/office/drawing/2014/main" id="{5A7294EE-388B-4756-AB28-156EA5EF6E50}"/>
              </a:ext>
            </a:extLst>
          </p:cNvPr>
          <p:cNvSpPr>
            <a:spLocks noChangeArrowheads="1"/>
          </p:cNvSpPr>
          <p:nvPr/>
        </p:nvSpPr>
        <p:spPr bwMode="auto">
          <a:xfrm>
            <a:off x="1460399" y="2319154"/>
            <a:ext cx="1088403"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2012FY-2F(Op)</a:t>
            </a:r>
            <a:endParaRPr kumimoji="1" lang="en-US" altLang="ko-KR" sz="1000" b="1" dirty="0">
              <a:solidFill>
                <a:srgbClr val="0033CC"/>
              </a:solidFill>
              <a:latin typeface="GulimChe" pitchFamily="49" charset="-127"/>
              <a:ea typeface="GulimChe" pitchFamily="49" charset="-127"/>
            </a:endParaRPr>
          </a:p>
        </p:txBody>
      </p:sp>
      <p:pic>
        <p:nvPicPr>
          <p:cNvPr id="20" name="Picture 41">
            <a:extLst>
              <a:ext uri="{FF2B5EF4-FFF2-40B4-BE49-F238E27FC236}">
                <a16:creationId xmlns:a16="http://schemas.microsoft.com/office/drawing/2014/main" id="{1F0922C0-576F-41DF-9E4A-4287F5FF0BA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2243" y="2527067"/>
            <a:ext cx="549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3">
            <a:extLst>
              <a:ext uri="{FF2B5EF4-FFF2-40B4-BE49-F238E27FC236}">
                <a16:creationId xmlns:a16="http://schemas.microsoft.com/office/drawing/2014/main" id="{A914074F-3BAF-4624-91F4-9AE2ADAFB1FB}"/>
              </a:ext>
            </a:extLst>
          </p:cNvPr>
          <p:cNvSpPr>
            <a:spLocks noChangeArrowheads="1"/>
          </p:cNvSpPr>
          <p:nvPr/>
        </p:nvSpPr>
        <p:spPr bwMode="auto">
          <a:xfrm>
            <a:off x="251520" y="2742966"/>
            <a:ext cx="123908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a:solidFill>
                  <a:srgbClr val="0033CC"/>
                </a:solidFill>
                <a:latin typeface="Arial"/>
                <a:ea typeface="Gulim" pitchFamily="34" charset="-127"/>
              </a:rPr>
              <a:t>2010FY-3B (R&amp;D)</a:t>
            </a:r>
            <a:endParaRPr kumimoji="1" lang="en-US" altLang="ko-KR" sz="1000" b="1">
              <a:solidFill>
                <a:srgbClr val="0033CC"/>
              </a:solidFill>
              <a:latin typeface="Arial"/>
              <a:ea typeface="Gulim" pitchFamily="34" charset="-127"/>
            </a:endParaRPr>
          </a:p>
        </p:txBody>
      </p:sp>
      <p:sp>
        <p:nvSpPr>
          <p:cNvPr id="22" name="Rectangle 44">
            <a:extLst>
              <a:ext uri="{FF2B5EF4-FFF2-40B4-BE49-F238E27FC236}">
                <a16:creationId xmlns:a16="http://schemas.microsoft.com/office/drawing/2014/main" id="{8648DDD9-3CC4-4E1B-8D9A-17D9BA713109}"/>
              </a:ext>
            </a:extLst>
          </p:cNvPr>
          <p:cNvSpPr>
            <a:spLocks noChangeArrowheads="1"/>
          </p:cNvSpPr>
          <p:nvPr/>
        </p:nvSpPr>
        <p:spPr bwMode="auto">
          <a:xfrm>
            <a:off x="2651524" y="2095243"/>
            <a:ext cx="1102830"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2013FY-3C(Op)</a:t>
            </a:r>
          </a:p>
        </p:txBody>
      </p:sp>
      <p:sp>
        <p:nvSpPr>
          <p:cNvPr id="23" name="Rectangle 45">
            <a:extLst>
              <a:ext uri="{FF2B5EF4-FFF2-40B4-BE49-F238E27FC236}">
                <a16:creationId xmlns:a16="http://schemas.microsoft.com/office/drawing/2014/main" id="{17C93395-B481-4ABE-8C00-9E38C35D4C96}"/>
              </a:ext>
            </a:extLst>
          </p:cNvPr>
          <p:cNvSpPr>
            <a:spLocks noChangeArrowheads="1"/>
          </p:cNvSpPr>
          <p:nvPr/>
        </p:nvSpPr>
        <p:spPr bwMode="auto">
          <a:xfrm>
            <a:off x="6800900" y="2205177"/>
            <a:ext cx="1102830"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2017FY-3D(Op)</a:t>
            </a:r>
          </a:p>
        </p:txBody>
      </p:sp>
      <p:sp>
        <p:nvSpPr>
          <p:cNvPr id="24" name="Rectangle 46">
            <a:extLst>
              <a:ext uri="{FF2B5EF4-FFF2-40B4-BE49-F238E27FC236}">
                <a16:creationId xmlns:a16="http://schemas.microsoft.com/office/drawing/2014/main" id="{CB2DF49D-F2E8-4658-A7EB-E50FD2C4D1E1}"/>
              </a:ext>
            </a:extLst>
          </p:cNvPr>
          <p:cNvSpPr>
            <a:spLocks noChangeArrowheads="1"/>
          </p:cNvSpPr>
          <p:nvPr/>
        </p:nvSpPr>
        <p:spPr bwMode="auto">
          <a:xfrm>
            <a:off x="4235154" y="2022210"/>
            <a:ext cx="1109242"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2014FY-2G(Op)</a:t>
            </a:r>
            <a:endParaRPr kumimoji="1" lang="en-US" altLang="ko-KR" sz="1000" b="1" dirty="0">
              <a:solidFill>
                <a:srgbClr val="0033CC"/>
              </a:solidFill>
              <a:latin typeface="Arial"/>
              <a:ea typeface="Gulim" pitchFamily="34" charset="-127"/>
            </a:endParaRPr>
          </a:p>
        </p:txBody>
      </p:sp>
      <p:sp>
        <p:nvSpPr>
          <p:cNvPr id="25" name="Rectangle 47">
            <a:extLst>
              <a:ext uri="{FF2B5EF4-FFF2-40B4-BE49-F238E27FC236}">
                <a16:creationId xmlns:a16="http://schemas.microsoft.com/office/drawing/2014/main" id="{78E9F62A-D9BC-4EE7-B4FC-4884418ECDAC}"/>
              </a:ext>
            </a:extLst>
          </p:cNvPr>
          <p:cNvSpPr>
            <a:spLocks noChangeArrowheads="1"/>
          </p:cNvSpPr>
          <p:nvPr/>
        </p:nvSpPr>
        <p:spPr bwMode="auto">
          <a:xfrm>
            <a:off x="5461074" y="1989125"/>
            <a:ext cx="123908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2016FY-4A (R&amp;D)</a:t>
            </a:r>
            <a:endParaRPr kumimoji="1" lang="en-US" altLang="ko-KR" sz="1000" b="1" dirty="0">
              <a:solidFill>
                <a:srgbClr val="0033CC"/>
              </a:solidFill>
              <a:latin typeface="Arial"/>
              <a:ea typeface="Gulim" pitchFamily="34" charset="-127"/>
            </a:endParaRPr>
          </a:p>
        </p:txBody>
      </p:sp>
      <p:sp>
        <p:nvSpPr>
          <p:cNvPr id="26" name="Rectangle 50">
            <a:extLst>
              <a:ext uri="{FF2B5EF4-FFF2-40B4-BE49-F238E27FC236}">
                <a16:creationId xmlns:a16="http://schemas.microsoft.com/office/drawing/2014/main" id="{041DFBDF-0556-4CBB-8B5A-615B614260BC}"/>
              </a:ext>
            </a:extLst>
          </p:cNvPr>
          <p:cNvSpPr>
            <a:spLocks noChangeArrowheads="1"/>
          </p:cNvSpPr>
          <p:nvPr/>
        </p:nvSpPr>
        <p:spPr bwMode="auto">
          <a:xfrm>
            <a:off x="7674371" y="3993605"/>
            <a:ext cx="1130081"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2018 FY-3E(Op)</a:t>
            </a:r>
            <a:endParaRPr kumimoji="1" lang="en-US" altLang="ko-KR" sz="1000" b="1" dirty="0">
              <a:solidFill>
                <a:srgbClr val="FF0000"/>
              </a:solidFill>
              <a:latin typeface="GulimChe" pitchFamily="49" charset="-127"/>
              <a:ea typeface="GulimChe" pitchFamily="49" charset="-127"/>
            </a:endParaRPr>
          </a:p>
        </p:txBody>
      </p:sp>
      <p:sp>
        <p:nvSpPr>
          <p:cNvPr id="27" name="Rectangle 53">
            <a:extLst>
              <a:ext uri="{FF2B5EF4-FFF2-40B4-BE49-F238E27FC236}">
                <a16:creationId xmlns:a16="http://schemas.microsoft.com/office/drawing/2014/main" id="{4E50C038-2BF1-47A0-932D-71ABBA24D8EC}"/>
              </a:ext>
            </a:extLst>
          </p:cNvPr>
          <p:cNvSpPr>
            <a:spLocks noChangeArrowheads="1"/>
          </p:cNvSpPr>
          <p:nvPr/>
        </p:nvSpPr>
        <p:spPr bwMode="auto">
          <a:xfrm>
            <a:off x="4031521" y="5013489"/>
            <a:ext cx="1139699"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2020FY-RM(Op)</a:t>
            </a:r>
            <a:endParaRPr kumimoji="1" lang="en-US" altLang="ko-KR" sz="1000" b="1" dirty="0">
              <a:solidFill>
                <a:srgbClr val="FF0000"/>
              </a:solidFill>
              <a:latin typeface="GulimChe" pitchFamily="49" charset="-127"/>
              <a:ea typeface="GulimChe" pitchFamily="49" charset="-127"/>
            </a:endParaRPr>
          </a:p>
        </p:txBody>
      </p:sp>
      <p:pic>
        <p:nvPicPr>
          <p:cNvPr id="28" name="Picture 55">
            <a:extLst>
              <a:ext uri="{FF2B5EF4-FFF2-40B4-BE49-F238E27FC236}">
                <a16:creationId xmlns:a16="http://schemas.microsoft.com/office/drawing/2014/main" id="{26939E7D-FBB3-4872-8E58-E1E34BB8635D}"/>
              </a:ext>
            </a:extLst>
          </p:cNvPr>
          <p:cNvPicPr>
            <a:picLocks noChangeAspect="1" noChangeArrowheads="1"/>
          </p:cNvPicPr>
          <p:nvPr/>
        </p:nvPicPr>
        <p:blipFill>
          <a:blip r:embed="rId7">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4883230" y="2211090"/>
            <a:ext cx="1574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6">
            <a:extLst>
              <a:ext uri="{FF2B5EF4-FFF2-40B4-BE49-F238E27FC236}">
                <a16:creationId xmlns:a16="http://schemas.microsoft.com/office/drawing/2014/main" id="{BF1FC1C0-3D41-42D3-B939-351F1059B3F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993" y="2887429"/>
            <a:ext cx="146843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a:extLst>
              <a:ext uri="{FF2B5EF4-FFF2-40B4-BE49-F238E27FC236}">
                <a16:creationId xmlns:a16="http://schemas.microsoft.com/office/drawing/2014/main" id="{E3615711-1154-4C1E-80EA-A6119F1AB70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398" y="2310854"/>
            <a:ext cx="14684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8">
            <a:extLst>
              <a:ext uri="{FF2B5EF4-FFF2-40B4-BE49-F238E27FC236}">
                <a16:creationId xmlns:a16="http://schemas.microsoft.com/office/drawing/2014/main" id="{985FDE34-0CB6-4AFF-A91F-C82F882B6FA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4054" y="2238142"/>
            <a:ext cx="549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a:extLst>
              <a:ext uri="{FF2B5EF4-FFF2-40B4-BE49-F238E27FC236}">
                <a16:creationId xmlns:a16="http://schemas.microsoft.com/office/drawing/2014/main" id="{F830FCFA-8104-429B-960E-C1E5C4EDB44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4048" y="4120604"/>
            <a:ext cx="14684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6">
            <a:extLst>
              <a:ext uri="{FF2B5EF4-FFF2-40B4-BE49-F238E27FC236}">
                <a16:creationId xmlns:a16="http://schemas.microsoft.com/office/drawing/2014/main" id="{A8E4318D-6A4A-4B83-96B8-5F7BA5219B4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5047" y="4725456"/>
            <a:ext cx="14906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67">
            <a:extLst>
              <a:ext uri="{FF2B5EF4-FFF2-40B4-BE49-F238E27FC236}">
                <a16:creationId xmlns:a16="http://schemas.microsoft.com/office/drawing/2014/main" id="{34C51B08-8E13-4B3F-A7B9-2FC04AA78C15}"/>
              </a:ext>
            </a:extLst>
          </p:cNvPr>
          <p:cNvSpPr>
            <a:spLocks noChangeArrowheads="1"/>
          </p:cNvSpPr>
          <p:nvPr/>
        </p:nvSpPr>
        <p:spPr bwMode="auto">
          <a:xfrm>
            <a:off x="6531525" y="4509432"/>
            <a:ext cx="1138096"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2019FY-4B (Op)</a:t>
            </a:r>
            <a:endParaRPr kumimoji="1" lang="en-US" altLang="ko-KR" sz="1000" b="1" dirty="0">
              <a:solidFill>
                <a:srgbClr val="FF0000"/>
              </a:solidFill>
              <a:latin typeface="GulimChe" pitchFamily="49" charset="-127"/>
              <a:ea typeface="GulimChe" pitchFamily="49" charset="-127"/>
            </a:endParaRPr>
          </a:p>
        </p:txBody>
      </p:sp>
      <p:pic>
        <p:nvPicPr>
          <p:cNvPr id="35" name="Picture 68">
            <a:extLst>
              <a:ext uri="{FF2B5EF4-FFF2-40B4-BE49-F238E27FC236}">
                <a16:creationId xmlns:a16="http://schemas.microsoft.com/office/drawing/2014/main" id="{2AC73B16-A162-43E4-B060-1AC671C48A7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9003" y="4941481"/>
            <a:ext cx="14684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69">
            <a:extLst>
              <a:ext uri="{FF2B5EF4-FFF2-40B4-BE49-F238E27FC236}">
                <a16:creationId xmlns:a16="http://schemas.microsoft.com/office/drawing/2014/main" id="{DB1732F8-1B72-40CD-A78A-7792EF0497FC}"/>
              </a:ext>
            </a:extLst>
          </p:cNvPr>
          <p:cNvSpPr>
            <a:spLocks noChangeArrowheads="1"/>
          </p:cNvSpPr>
          <p:nvPr/>
        </p:nvSpPr>
        <p:spPr bwMode="auto">
          <a:xfrm>
            <a:off x="5274176" y="4839122"/>
            <a:ext cx="119062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7" tIns="46029" rIns="92057" bIns="46029">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2019FY-3F(Op)</a:t>
            </a:r>
            <a:endParaRPr kumimoji="1" lang="en-US" altLang="ko-KR" sz="1000" b="1" dirty="0">
              <a:solidFill>
                <a:srgbClr val="FF0000"/>
              </a:solidFill>
              <a:latin typeface="GulimChe" pitchFamily="49" charset="-127"/>
              <a:ea typeface="GulimChe" pitchFamily="49" charset="-127"/>
            </a:endParaRPr>
          </a:p>
        </p:txBody>
      </p:sp>
      <p:sp>
        <p:nvSpPr>
          <p:cNvPr id="37" name="Rectangle 75">
            <a:extLst>
              <a:ext uri="{FF2B5EF4-FFF2-40B4-BE49-F238E27FC236}">
                <a16:creationId xmlns:a16="http://schemas.microsoft.com/office/drawing/2014/main" id="{8C569AE7-92B0-4981-827E-F96D0B3C750D}"/>
              </a:ext>
            </a:extLst>
          </p:cNvPr>
          <p:cNvSpPr>
            <a:spLocks noChangeArrowheads="1"/>
          </p:cNvSpPr>
          <p:nvPr/>
        </p:nvSpPr>
        <p:spPr bwMode="auto">
          <a:xfrm>
            <a:off x="2613255" y="5013177"/>
            <a:ext cx="1477963"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7" tIns="46029" rIns="92057" bIns="46029">
            <a:spAutoFit/>
          </a:bodyPr>
          <a:lstStyle/>
          <a:p>
            <a:pPr algn="ctr" fontAlgn="auto" latinLnBrk="1">
              <a:spcBef>
                <a:spcPts val="0"/>
              </a:spcBef>
              <a:spcAft>
                <a:spcPts val="0"/>
              </a:spcAft>
            </a:pPr>
            <a:r>
              <a:rPr kumimoji="1" lang="en-US" altLang="zh-CN" sz="1000" b="1" dirty="0">
                <a:solidFill>
                  <a:srgbClr val="FF0000"/>
                </a:solidFill>
                <a:latin typeface="Arial"/>
                <a:ea typeface="Gulim" pitchFamily="34" charset="-127"/>
              </a:rPr>
              <a:t>2020FY-4C(Op)</a:t>
            </a:r>
            <a:endParaRPr kumimoji="1" lang="en-US" altLang="ko-KR" sz="1000" b="1" dirty="0">
              <a:solidFill>
                <a:srgbClr val="FF0000"/>
              </a:solidFill>
              <a:latin typeface="Arial"/>
              <a:ea typeface="Gulim" pitchFamily="34" charset="-127"/>
            </a:endParaRPr>
          </a:p>
        </p:txBody>
      </p:sp>
      <p:pic>
        <p:nvPicPr>
          <p:cNvPr id="38" name="Picture 76">
            <a:extLst>
              <a:ext uri="{FF2B5EF4-FFF2-40B4-BE49-F238E27FC236}">
                <a16:creationId xmlns:a16="http://schemas.microsoft.com/office/drawing/2014/main" id="{8A3782D7-C7AF-42BF-B2F1-A5ACCB777315}"/>
              </a:ext>
            </a:extLst>
          </p:cNvPr>
          <p:cNvPicPr>
            <a:picLocks noChangeAspect="1" noChangeArrowheads="1"/>
          </p:cNvPicPr>
          <p:nvPr/>
        </p:nvPicPr>
        <p:blipFill>
          <a:blip r:embed="rId7">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2475312" y="5232167"/>
            <a:ext cx="15748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8">
            <a:extLst>
              <a:ext uri="{FF2B5EF4-FFF2-40B4-BE49-F238E27FC236}">
                <a16:creationId xmlns:a16="http://schemas.microsoft.com/office/drawing/2014/main" id="{60FE2A66-2EB7-48A5-977C-4F31B29B70F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8825" y="3097411"/>
            <a:ext cx="550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6">
            <a:extLst>
              <a:ext uri="{FF2B5EF4-FFF2-40B4-BE49-F238E27FC236}">
                <a16:creationId xmlns:a16="http://schemas.microsoft.com/office/drawing/2014/main" id="{FB27E31C-FDCC-47F8-A32D-3C8CF9B4DC4E}"/>
              </a:ext>
            </a:extLst>
          </p:cNvPr>
          <p:cNvSpPr>
            <a:spLocks noChangeArrowheads="1"/>
          </p:cNvSpPr>
          <p:nvPr/>
        </p:nvSpPr>
        <p:spPr bwMode="auto">
          <a:xfrm>
            <a:off x="7920310" y="2895218"/>
            <a:ext cx="1102830"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9" rIns="92057" bIns="46029">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2018FY-2H(Op)</a:t>
            </a:r>
            <a:endParaRPr kumimoji="1" lang="en-US" altLang="ko-KR" sz="1000" b="1" dirty="0">
              <a:solidFill>
                <a:srgbClr val="FF0000"/>
              </a:solidFill>
              <a:latin typeface="GulimChe" pitchFamily="49" charset="-127"/>
              <a:ea typeface="GulimChe" pitchFamily="49" charset="-127"/>
            </a:endParaRPr>
          </a:p>
        </p:txBody>
      </p:sp>
      <p:pic>
        <p:nvPicPr>
          <p:cNvPr id="41" name="Picture 60">
            <a:extLst>
              <a:ext uri="{FF2B5EF4-FFF2-40B4-BE49-F238E27FC236}">
                <a16:creationId xmlns:a16="http://schemas.microsoft.com/office/drawing/2014/main" id="{034106BD-ABA8-46AC-B2DF-33D04A0270F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425" y="2363614"/>
            <a:ext cx="14684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69">
            <a:extLst>
              <a:ext uri="{FF2B5EF4-FFF2-40B4-BE49-F238E27FC236}">
                <a16:creationId xmlns:a16="http://schemas.microsoft.com/office/drawing/2014/main" id="{6ABC53A2-8B2E-4C13-94A4-B5C22DFDC8FB}"/>
              </a:ext>
            </a:extLst>
          </p:cNvPr>
          <p:cNvSpPr>
            <a:spLocks noChangeArrowheads="1"/>
          </p:cNvSpPr>
          <p:nvPr/>
        </p:nvSpPr>
        <p:spPr bwMode="auto">
          <a:xfrm>
            <a:off x="1271988" y="5196930"/>
            <a:ext cx="119062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7" tIns="46029" rIns="92057" bIns="46029">
            <a:spAutoFit/>
          </a:bodyPr>
          <a:lstStyle/>
          <a:p>
            <a:pPr fontAlgn="auto" latinLnBrk="1">
              <a:spcBef>
                <a:spcPts val="0"/>
              </a:spcBef>
              <a:spcAft>
                <a:spcPts val="0"/>
              </a:spcAft>
            </a:pPr>
            <a:r>
              <a:rPr kumimoji="1" lang="en-US" altLang="zh-CN" sz="1000" b="1">
                <a:solidFill>
                  <a:srgbClr val="FF0000"/>
                </a:solidFill>
                <a:latin typeface="Arial"/>
                <a:ea typeface="Gulim" pitchFamily="34" charset="-127"/>
              </a:rPr>
              <a:t>2021 FY-3G(Op)</a:t>
            </a:r>
            <a:endParaRPr kumimoji="1" lang="en-US" altLang="ko-KR" sz="1000" b="1">
              <a:solidFill>
                <a:srgbClr val="FF0000"/>
              </a:solidFill>
              <a:latin typeface="GulimChe" pitchFamily="49" charset="-127"/>
              <a:ea typeface="GulimChe" pitchFamily="49" charset="-127"/>
            </a:endParaRPr>
          </a:p>
        </p:txBody>
      </p:sp>
      <p:grpSp>
        <p:nvGrpSpPr>
          <p:cNvPr id="43" name="Group 3">
            <a:extLst>
              <a:ext uri="{FF2B5EF4-FFF2-40B4-BE49-F238E27FC236}">
                <a16:creationId xmlns:a16="http://schemas.microsoft.com/office/drawing/2014/main" id="{78A2C695-810E-4BE6-A65E-FA86D5883D88}"/>
              </a:ext>
            </a:extLst>
          </p:cNvPr>
          <p:cNvGrpSpPr>
            <a:grpSpLocks/>
          </p:cNvGrpSpPr>
          <p:nvPr/>
        </p:nvGrpSpPr>
        <p:grpSpPr bwMode="auto">
          <a:xfrm>
            <a:off x="1400575" y="3547518"/>
            <a:ext cx="1965325" cy="1217613"/>
            <a:chOff x="1468" y="1947"/>
            <a:chExt cx="1134" cy="917"/>
          </a:xfrm>
        </p:grpSpPr>
        <p:sp>
          <p:nvSpPr>
            <p:cNvPr id="44" name="Freeform 4">
              <a:extLst>
                <a:ext uri="{FF2B5EF4-FFF2-40B4-BE49-F238E27FC236}">
                  <a16:creationId xmlns:a16="http://schemas.microsoft.com/office/drawing/2014/main" id="{D80A9094-1607-49CB-B5F4-6127D0A895FF}"/>
                </a:ext>
              </a:extLst>
            </p:cNvPr>
            <p:cNvSpPr>
              <a:spLocks/>
            </p:cNvSpPr>
            <p:nvPr/>
          </p:nvSpPr>
          <p:spPr bwMode="auto">
            <a:xfrm>
              <a:off x="1468" y="2303"/>
              <a:ext cx="373" cy="486"/>
            </a:xfrm>
            <a:custGeom>
              <a:avLst/>
              <a:gdLst>
                <a:gd name="T0" fmla="*/ 46 w 373"/>
                <a:gd name="T1" fmla="*/ 61 h 486"/>
                <a:gd name="T2" fmla="*/ 26 w 373"/>
                <a:gd name="T3" fmla="*/ 76 h 486"/>
                <a:gd name="T4" fmla="*/ 10 w 373"/>
                <a:gd name="T5" fmla="*/ 109 h 486"/>
                <a:gd name="T6" fmla="*/ 6 w 373"/>
                <a:gd name="T7" fmla="*/ 140 h 486"/>
                <a:gd name="T8" fmla="*/ 15 w 373"/>
                <a:gd name="T9" fmla="*/ 186 h 486"/>
                <a:gd name="T10" fmla="*/ 47 w 373"/>
                <a:gd name="T11" fmla="*/ 229 h 486"/>
                <a:gd name="T12" fmla="*/ 79 w 373"/>
                <a:gd name="T13" fmla="*/ 217 h 486"/>
                <a:gd name="T14" fmla="*/ 142 w 373"/>
                <a:gd name="T15" fmla="*/ 231 h 486"/>
                <a:gd name="T16" fmla="*/ 158 w 373"/>
                <a:gd name="T17" fmla="*/ 305 h 486"/>
                <a:gd name="T18" fmla="*/ 159 w 373"/>
                <a:gd name="T19" fmla="*/ 324 h 486"/>
                <a:gd name="T20" fmla="*/ 153 w 373"/>
                <a:gd name="T21" fmla="*/ 366 h 486"/>
                <a:gd name="T22" fmla="*/ 171 w 373"/>
                <a:gd name="T23" fmla="*/ 414 h 486"/>
                <a:gd name="T24" fmla="*/ 189 w 373"/>
                <a:gd name="T25" fmla="*/ 464 h 486"/>
                <a:gd name="T26" fmla="*/ 216 w 373"/>
                <a:gd name="T27" fmla="*/ 481 h 486"/>
                <a:gd name="T28" fmla="*/ 265 w 373"/>
                <a:gd name="T29" fmla="*/ 442 h 486"/>
                <a:gd name="T30" fmla="*/ 276 w 373"/>
                <a:gd name="T31" fmla="*/ 418 h 486"/>
                <a:gd name="T32" fmla="*/ 282 w 373"/>
                <a:gd name="T33" fmla="*/ 401 h 486"/>
                <a:gd name="T34" fmla="*/ 307 w 373"/>
                <a:gd name="T35" fmla="*/ 357 h 486"/>
                <a:gd name="T36" fmla="*/ 307 w 373"/>
                <a:gd name="T37" fmla="*/ 318 h 486"/>
                <a:gd name="T38" fmla="*/ 303 w 373"/>
                <a:gd name="T39" fmla="*/ 297 h 486"/>
                <a:gd name="T40" fmla="*/ 322 w 373"/>
                <a:gd name="T41" fmla="*/ 256 h 486"/>
                <a:gd name="T42" fmla="*/ 372 w 373"/>
                <a:gd name="T43" fmla="*/ 172 h 486"/>
                <a:gd name="T44" fmla="*/ 321 w 373"/>
                <a:gd name="T45" fmla="*/ 177 h 486"/>
                <a:gd name="T46" fmla="*/ 299 w 373"/>
                <a:gd name="T47" fmla="*/ 146 h 486"/>
                <a:gd name="T48" fmla="*/ 264 w 373"/>
                <a:gd name="T49" fmla="*/ 75 h 486"/>
                <a:gd name="T50" fmla="*/ 265 w 373"/>
                <a:gd name="T51" fmla="*/ 52 h 486"/>
                <a:gd name="T52" fmla="*/ 243 w 373"/>
                <a:gd name="T53" fmla="*/ 56 h 486"/>
                <a:gd name="T54" fmla="*/ 193 w 373"/>
                <a:gd name="T55" fmla="*/ 65 h 486"/>
                <a:gd name="T56" fmla="*/ 174 w 373"/>
                <a:gd name="T57" fmla="*/ 41 h 486"/>
                <a:gd name="T58" fmla="*/ 155 w 373"/>
                <a:gd name="T59" fmla="*/ 12 h 486"/>
                <a:gd name="T60" fmla="*/ 90 w 373"/>
                <a:gd name="T61" fmla="*/ 0 h 486"/>
                <a:gd name="T62" fmla="*/ 68 w 373"/>
                <a:gd name="T63" fmla="*/ 26 h 4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3"/>
                <a:gd name="T97" fmla="*/ 0 h 486"/>
                <a:gd name="T98" fmla="*/ 373 w 373"/>
                <a:gd name="T99" fmla="*/ 486 h 4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3" h="486">
                  <a:moveTo>
                    <a:pt x="53" y="38"/>
                  </a:moveTo>
                  <a:lnTo>
                    <a:pt x="46" y="61"/>
                  </a:lnTo>
                  <a:lnTo>
                    <a:pt x="38" y="69"/>
                  </a:lnTo>
                  <a:lnTo>
                    <a:pt x="26" y="76"/>
                  </a:lnTo>
                  <a:lnTo>
                    <a:pt x="20" y="89"/>
                  </a:lnTo>
                  <a:lnTo>
                    <a:pt x="10" y="109"/>
                  </a:lnTo>
                  <a:lnTo>
                    <a:pt x="10" y="122"/>
                  </a:lnTo>
                  <a:lnTo>
                    <a:pt x="6" y="140"/>
                  </a:lnTo>
                  <a:lnTo>
                    <a:pt x="0" y="164"/>
                  </a:lnTo>
                  <a:lnTo>
                    <a:pt x="15" y="186"/>
                  </a:lnTo>
                  <a:lnTo>
                    <a:pt x="31" y="207"/>
                  </a:lnTo>
                  <a:lnTo>
                    <a:pt x="47" y="229"/>
                  </a:lnTo>
                  <a:lnTo>
                    <a:pt x="56" y="217"/>
                  </a:lnTo>
                  <a:lnTo>
                    <a:pt x="79" y="217"/>
                  </a:lnTo>
                  <a:lnTo>
                    <a:pt x="113" y="217"/>
                  </a:lnTo>
                  <a:lnTo>
                    <a:pt x="142" y="231"/>
                  </a:lnTo>
                  <a:lnTo>
                    <a:pt x="140" y="261"/>
                  </a:lnTo>
                  <a:lnTo>
                    <a:pt x="158" y="305"/>
                  </a:lnTo>
                  <a:lnTo>
                    <a:pt x="161" y="312"/>
                  </a:lnTo>
                  <a:lnTo>
                    <a:pt x="159" y="324"/>
                  </a:lnTo>
                  <a:lnTo>
                    <a:pt x="165" y="336"/>
                  </a:lnTo>
                  <a:lnTo>
                    <a:pt x="153" y="366"/>
                  </a:lnTo>
                  <a:lnTo>
                    <a:pt x="163" y="391"/>
                  </a:lnTo>
                  <a:lnTo>
                    <a:pt x="171" y="414"/>
                  </a:lnTo>
                  <a:lnTo>
                    <a:pt x="178" y="439"/>
                  </a:lnTo>
                  <a:lnTo>
                    <a:pt x="189" y="464"/>
                  </a:lnTo>
                  <a:lnTo>
                    <a:pt x="197" y="485"/>
                  </a:lnTo>
                  <a:lnTo>
                    <a:pt x="216" y="481"/>
                  </a:lnTo>
                  <a:lnTo>
                    <a:pt x="250" y="463"/>
                  </a:lnTo>
                  <a:lnTo>
                    <a:pt x="265" y="442"/>
                  </a:lnTo>
                  <a:lnTo>
                    <a:pt x="265" y="427"/>
                  </a:lnTo>
                  <a:lnTo>
                    <a:pt x="276" y="418"/>
                  </a:lnTo>
                  <a:lnTo>
                    <a:pt x="284" y="412"/>
                  </a:lnTo>
                  <a:lnTo>
                    <a:pt x="282" y="401"/>
                  </a:lnTo>
                  <a:lnTo>
                    <a:pt x="280" y="391"/>
                  </a:lnTo>
                  <a:lnTo>
                    <a:pt x="307" y="357"/>
                  </a:lnTo>
                  <a:lnTo>
                    <a:pt x="313" y="327"/>
                  </a:lnTo>
                  <a:lnTo>
                    <a:pt x="307" y="318"/>
                  </a:lnTo>
                  <a:lnTo>
                    <a:pt x="308" y="310"/>
                  </a:lnTo>
                  <a:lnTo>
                    <a:pt x="303" y="297"/>
                  </a:lnTo>
                  <a:lnTo>
                    <a:pt x="323" y="270"/>
                  </a:lnTo>
                  <a:lnTo>
                    <a:pt x="322" y="256"/>
                  </a:lnTo>
                  <a:lnTo>
                    <a:pt x="355" y="234"/>
                  </a:lnTo>
                  <a:lnTo>
                    <a:pt x="372" y="172"/>
                  </a:lnTo>
                  <a:lnTo>
                    <a:pt x="343" y="186"/>
                  </a:lnTo>
                  <a:lnTo>
                    <a:pt x="321" y="177"/>
                  </a:lnTo>
                  <a:lnTo>
                    <a:pt x="323" y="163"/>
                  </a:lnTo>
                  <a:lnTo>
                    <a:pt x="299" y="146"/>
                  </a:lnTo>
                  <a:lnTo>
                    <a:pt x="289" y="110"/>
                  </a:lnTo>
                  <a:lnTo>
                    <a:pt x="264" y="75"/>
                  </a:lnTo>
                  <a:lnTo>
                    <a:pt x="265" y="56"/>
                  </a:lnTo>
                  <a:lnTo>
                    <a:pt x="265" y="52"/>
                  </a:lnTo>
                  <a:lnTo>
                    <a:pt x="253" y="53"/>
                  </a:lnTo>
                  <a:lnTo>
                    <a:pt x="243" y="56"/>
                  </a:lnTo>
                  <a:lnTo>
                    <a:pt x="210" y="43"/>
                  </a:lnTo>
                  <a:lnTo>
                    <a:pt x="193" y="65"/>
                  </a:lnTo>
                  <a:lnTo>
                    <a:pt x="180" y="48"/>
                  </a:lnTo>
                  <a:lnTo>
                    <a:pt x="174" y="41"/>
                  </a:lnTo>
                  <a:lnTo>
                    <a:pt x="157" y="38"/>
                  </a:lnTo>
                  <a:lnTo>
                    <a:pt x="155" y="12"/>
                  </a:lnTo>
                  <a:lnTo>
                    <a:pt x="129" y="16"/>
                  </a:lnTo>
                  <a:lnTo>
                    <a:pt x="90" y="0"/>
                  </a:lnTo>
                  <a:lnTo>
                    <a:pt x="82" y="14"/>
                  </a:lnTo>
                  <a:lnTo>
                    <a:pt x="68" y="26"/>
                  </a:lnTo>
                  <a:lnTo>
                    <a:pt x="53" y="38"/>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45" name="Freeform 5">
              <a:extLst>
                <a:ext uri="{FF2B5EF4-FFF2-40B4-BE49-F238E27FC236}">
                  <a16:creationId xmlns:a16="http://schemas.microsoft.com/office/drawing/2014/main" id="{01CB8885-76B7-4826-8E75-2195081AC077}"/>
                </a:ext>
              </a:extLst>
            </p:cNvPr>
            <p:cNvSpPr>
              <a:spLocks/>
            </p:cNvSpPr>
            <p:nvPr/>
          </p:nvSpPr>
          <p:spPr bwMode="auto">
            <a:xfrm>
              <a:off x="2538" y="2712"/>
              <a:ext cx="64" cy="89"/>
            </a:xfrm>
            <a:custGeom>
              <a:avLst/>
              <a:gdLst>
                <a:gd name="T0" fmla="*/ 41 w 64"/>
                <a:gd name="T1" fmla="*/ 0 h 89"/>
                <a:gd name="T2" fmla="*/ 40 w 64"/>
                <a:gd name="T3" fmla="*/ 30 h 89"/>
                <a:gd name="T4" fmla="*/ 18 w 64"/>
                <a:gd name="T5" fmla="*/ 51 h 89"/>
                <a:gd name="T6" fmla="*/ 5 w 64"/>
                <a:gd name="T7" fmla="*/ 67 h 89"/>
                <a:gd name="T8" fmla="*/ 0 w 64"/>
                <a:gd name="T9" fmla="*/ 74 h 89"/>
                <a:gd name="T10" fmla="*/ 5 w 64"/>
                <a:gd name="T11" fmla="*/ 80 h 89"/>
                <a:gd name="T12" fmla="*/ 18 w 64"/>
                <a:gd name="T13" fmla="*/ 88 h 89"/>
                <a:gd name="T14" fmla="*/ 30 w 64"/>
                <a:gd name="T15" fmla="*/ 69 h 89"/>
                <a:gd name="T16" fmla="*/ 48 w 64"/>
                <a:gd name="T17" fmla="*/ 51 h 89"/>
                <a:gd name="T18" fmla="*/ 57 w 64"/>
                <a:gd name="T19" fmla="*/ 35 h 89"/>
                <a:gd name="T20" fmla="*/ 63 w 64"/>
                <a:gd name="T21" fmla="*/ 22 h 89"/>
                <a:gd name="T22" fmla="*/ 59 w 64"/>
                <a:gd name="T23" fmla="*/ 14 h 89"/>
                <a:gd name="T24" fmla="*/ 41 w 64"/>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9"/>
                <a:gd name="T41" fmla="*/ 64 w 64"/>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9">
                  <a:moveTo>
                    <a:pt x="41" y="0"/>
                  </a:moveTo>
                  <a:lnTo>
                    <a:pt x="40" y="30"/>
                  </a:lnTo>
                  <a:lnTo>
                    <a:pt x="18" y="51"/>
                  </a:lnTo>
                  <a:lnTo>
                    <a:pt x="5" y="67"/>
                  </a:lnTo>
                  <a:lnTo>
                    <a:pt x="0" y="74"/>
                  </a:lnTo>
                  <a:lnTo>
                    <a:pt x="5" y="80"/>
                  </a:lnTo>
                  <a:lnTo>
                    <a:pt x="18" y="88"/>
                  </a:lnTo>
                  <a:lnTo>
                    <a:pt x="30" y="69"/>
                  </a:lnTo>
                  <a:lnTo>
                    <a:pt x="48" y="51"/>
                  </a:lnTo>
                  <a:lnTo>
                    <a:pt x="57" y="35"/>
                  </a:lnTo>
                  <a:lnTo>
                    <a:pt x="63" y="22"/>
                  </a:lnTo>
                  <a:lnTo>
                    <a:pt x="59" y="14"/>
                  </a:lnTo>
                  <a:lnTo>
                    <a:pt x="41"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46" name="Freeform 6">
              <a:extLst>
                <a:ext uri="{FF2B5EF4-FFF2-40B4-BE49-F238E27FC236}">
                  <a16:creationId xmlns:a16="http://schemas.microsoft.com/office/drawing/2014/main" id="{EACC1A7B-3132-4FDC-AF06-F492EC46A976}"/>
                </a:ext>
              </a:extLst>
            </p:cNvPr>
            <p:cNvSpPr>
              <a:spLocks/>
            </p:cNvSpPr>
            <p:nvPr/>
          </p:nvSpPr>
          <p:spPr bwMode="auto">
            <a:xfrm>
              <a:off x="2304" y="2644"/>
              <a:ext cx="199" cy="186"/>
            </a:xfrm>
            <a:custGeom>
              <a:avLst/>
              <a:gdLst>
                <a:gd name="T0" fmla="*/ 137 w 199"/>
                <a:gd name="T1" fmla="*/ 11 h 186"/>
                <a:gd name="T2" fmla="*/ 138 w 199"/>
                <a:gd name="T3" fmla="*/ 18 h 186"/>
                <a:gd name="T4" fmla="*/ 136 w 199"/>
                <a:gd name="T5" fmla="*/ 32 h 186"/>
                <a:gd name="T6" fmla="*/ 123 w 199"/>
                <a:gd name="T7" fmla="*/ 30 h 186"/>
                <a:gd name="T8" fmla="*/ 115 w 199"/>
                <a:gd name="T9" fmla="*/ 3 h 186"/>
                <a:gd name="T10" fmla="*/ 92 w 199"/>
                <a:gd name="T11" fmla="*/ 0 h 186"/>
                <a:gd name="T12" fmla="*/ 87 w 199"/>
                <a:gd name="T13" fmla="*/ 8 h 186"/>
                <a:gd name="T14" fmla="*/ 74 w 199"/>
                <a:gd name="T15" fmla="*/ 20 h 186"/>
                <a:gd name="T16" fmla="*/ 62 w 199"/>
                <a:gd name="T17" fmla="*/ 18 h 186"/>
                <a:gd name="T18" fmla="*/ 48 w 199"/>
                <a:gd name="T19" fmla="*/ 34 h 186"/>
                <a:gd name="T20" fmla="*/ 43 w 199"/>
                <a:gd name="T21" fmla="*/ 36 h 186"/>
                <a:gd name="T22" fmla="*/ 37 w 199"/>
                <a:gd name="T23" fmla="*/ 49 h 186"/>
                <a:gd name="T24" fmla="*/ 13 w 199"/>
                <a:gd name="T25" fmla="*/ 56 h 186"/>
                <a:gd name="T26" fmla="*/ 0 w 199"/>
                <a:gd name="T27" fmla="*/ 79 h 186"/>
                <a:gd name="T28" fmla="*/ 7 w 199"/>
                <a:gd name="T29" fmla="*/ 101 h 186"/>
                <a:gd name="T30" fmla="*/ 4 w 199"/>
                <a:gd name="T31" fmla="*/ 107 h 186"/>
                <a:gd name="T32" fmla="*/ 11 w 199"/>
                <a:gd name="T33" fmla="*/ 132 h 186"/>
                <a:gd name="T34" fmla="*/ 24 w 199"/>
                <a:gd name="T35" fmla="*/ 149 h 186"/>
                <a:gd name="T36" fmla="*/ 54 w 199"/>
                <a:gd name="T37" fmla="*/ 142 h 186"/>
                <a:gd name="T38" fmla="*/ 69 w 199"/>
                <a:gd name="T39" fmla="*/ 132 h 186"/>
                <a:gd name="T40" fmla="*/ 74 w 199"/>
                <a:gd name="T41" fmla="*/ 130 h 186"/>
                <a:gd name="T42" fmla="*/ 95 w 199"/>
                <a:gd name="T43" fmla="*/ 132 h 186"/>
                <a:gd name="T44" fmla="*/ 104 w 199"/>
                <a:gd name="T45" fmla="*/ 144 h 186"/>
                <a:gd name="T46" fmla="*/ 110 w 199"/>
                <a:gd name="T47" fmla="*/ 153 h 186"/>
                <a:gd name="T48" fmla="*/ 130 w 199"/>
                <a:gd name="T49" fmla="*/ 160 h 186"/>
                <a:gd name="T50" fmla="*/ 149 w 199"/>
                <a:gd name="T51" fmla="*/ 178 h 186"/>
                <a:gd name="T52" fmla="*/ 158 w 199"/>
                <a:gd name="T53" fmla="*/ 184 h 186"/>
                <a:gd name="T54" fmla="*/ 174 w 199"/>
                <a:gd name="T55" fmla="*/ 172 h 186"/>
                <a:gd name="T56" fmla="*/ 183 w 199"/>
                <a:gd name="T57" fmla="*/ 154 h 186"/>
                <a:gd name="T58" fmla="*/ 194 w 199"/>
                <a:gd name="T59" fmla="*/ 131 h 186"/>
                <a:gd name="T60" fmla="*/ 196 w 199"/>
                <a:gd name="T61" fmla="*/ 97 h 186"/>
                <a:gd name="T62" fmla="*/ 183 w 199"/>
                <a:gd name="T63" fmla="*/ 75 h 186"/>
                <a:gd name="T64" fmla="*/ 178 w 199"/>
                <a:gd name="T65" fmla="*/ 61 h 186"/>
                <a:gd name="T66" fmla="*/ 164 w 199"/>
                <a:gd name="T67" fmla="*/ 50 h 186"/>
                <a:gd name="T68" fmla="*/ 157 w 199"/>
                <a:gd name="T69" fmla="*/ 25 h 186"/>
                <a:gd name="T70" fmla="*/ 143 w 199"/>
                <a:gd name="T71" fmla="*/ 0 h 1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9"/>
                <a:gd name="T109" fmla="*/ 0 h 186"/>
                <a:gd name="T110" fmla="*/ 199 w 199"/>
                <a:gd name="T111" fmla="*/ 186 h 1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9" h="186">
                  <a:moveTo>
                    <a:pt x="139" y="2"/>
                  </a:moveTo>
                  <a:lnTo>
                    <a:pt x="137" y="11"/>
                  </a:lnTo>
                  <a:lnTo>
                    <a:pt x="136" y="14"/>
                  </a:lnTo>
                  <a:lnTo>
                    <a:pt x="138" y="18"/>
                  </a:lnTo>
                  <a:lnTo>
                    <a:pt x="138" y="28"/>
                  </a:lnTo>
                  <a:lnTo>
                    <a:pt x="136" y="32"/>
                  </a:lnTo>
                  <a:lnTo>
                    <a:pt x="130" y="34"/>
                  </a:lnTo>
                  <a:lnTo>
                    <a:pt x="123" y="30"/>
                  </a:lnTo>
                  <a:lnTo>
                    <a:pt x="122" y="19"/>
                  </a:lnTo>
                  <a:lnTo>
                    <a:pt x="115" y="3"/>
                  </a:lnTo>
                  <a:lnTo>
                    <a:pt x="104" y="4"/>
                  </a:lnTo>
                  <a:lnTo>
                    <a:pt x="92" y="0"/>
                  </a:lnTo>
                  <a:lnTo>
                    <a:pt x="92" y="8"/>
                  </a:lnTo>
                  <a:lnTo>
                    <a:pt x="87" y="8"/>
                  </a:lnTo>
                  <a:lnTo>
                    <a:pt x="82" y="19"/>
                  </a:lnTo>
                  <a:lnTo>
                    <a:pt x="74" y="20"/>
                  </a:lnTo>
                  <a:lnTo>
                    <a:pt x="69" y="21"/>
                  </a:lnTo>
                  <a:lnTo>
                    <a:pt x="62" y="18"/>
                  </a:lnTo>
                  <a:lnTo>
                    <a:pt x="49" y="30"/>
                  </a:lnTo>
                  <a:lnTo>
                    <a:pt x="48" y="34"/>
                  </a:lnTo>
                  <a:lnTo>
                    <a:pt x="44" y="31"/>
                  </a:lnTo>
                  <a:lnTo>
                    <a:pt x="43" y="36"/>
                  </a:lnTo>
                  <a:lnTo>
                    <a:pt x="43" y="40"/>
                  </a:lnTo>
                  <a:lnTo>
                    <a:pt x="37" y="49"/>
                  </a:lnTo>
                  <a:lnTo>
                    <a:pt x="26" y="53"/>
                  </a:lnTo>
                  <a:lnTo>
                    <a:pt x="13" y="56"/>
                  </a:lnTo>
                  <a:lnTo>
                    <a:pt x="4" y="63"/>
                  </a:lnTo>
                  <a:lnTo>
                    <a:pt x="0" y="79"/>
                  </a:lnTo>
                  <a:lnTo>
                    <a:pt x="3" y="100"/>
                  </a:lnTo>
                  <a:lnTo>
                    <a:pt x="7" y="101"/>
                  </a:lnTo>
                  <a:lnTo>
                    <a:pt x="7" y="102"/>
                  </a:lnTo>
                  <a:lnTo>
                    <a:pt x="4" y="107"/>
                  </a:lnTo>
                  <a:lnTo>
                    <a:pt x="10" y="124"/>
                  </a:lnTo>
                  <a:lnTo>
                    <a:pt x="11" y="132"/>
                  </a:lnTo>
                  <a:lnTo>
                    <a:pt x="10" y="142"/>
                  </a:lnTo>
                  <a:lnTo>
                    <a:pt x="24" y="149"/>
                  </a:lnTo>
                  <a:lnTo>
                    <a:pt x="34" y="142"/>
                  </a:lnTo>
                  <a:lnTo>
                    <a:pt x="54" y="142"/>
                  </a:lnTo>
                  <a:lnTo>
                    <a:pt x="52" y="139"/>
                  </a:lnTo>
                  <a:lnTo>
                    <a:pt x="69" y="132"/>
                  </a:lnTo>
                  <a:lnTo>
                    <a:pt x="74" y="132"/>
                  </a:lnTo>
                  <a:lnTo>
                    <a:pt x="74" y="130"/>
                  </a:lnTo>
                  <a:lnTo>
                    <a:pt x="82" y="128"/>
                  </a:lnTo>
                  <a:lnTo>
                    <a:pt x="95" y="132"/>
                  </a:lnTo>
                  <a:lnTo>
                    <a:pt x="102" y="132"/>
                  </a:lnTo>
                  <a:lnTo>
                    <a:pt x="104" y="144"/>
                  </a:lnTo>
                  <a:lnTo>
                    <a:pt x="110" y="144"/>
                  </a:lnTo>
                  <a:lnTo>
                    <a:pt x="110" y="153"/>
                  </a:lnTo>
                  <a:lnTo>
                    <a:pt x="124" y="155"/>
                  </a:lnTo>
                  <a:lnTo>
                    <a:pt x="130" y="160"/>
                  </a:lnTo>
                  <a:lnTo>
                    <a:pt x="131" y="171"/>
                  </a:lnTo>
                  <a:lnTo>
                    <a:pt x="149" y="178"/>
                  </a:lnTo>
                  <a:lnTo>
                    <a:pt x="153" y="185"/>
                  </a:lnTo>
                  <a:lnTo>
                    <a:pt x="158" y="184"/>
                  </a:lnTo>
                  <a:lnTo>
                    <a:pt x="168" y="177"/>
                  </a:lnTo>
                  <a:lnTo>
                    <a:pt x="174" y="172"/>
                  </a:lnTo>
                  <a:lnTo>
                    <a:pt x="181" y="172"/>
                  </a:lnTo>
                  <a:lnTo>
                    <a:pt x="183" y="154"/>
                  </a:lnTo>
                  <a:lnTo>
                    <a:pt x="186" y="140"/>
                  </a:lnTo>
                  <a:lnTo>
                    <a:pt x="194" y="131"/>
                  </a:lnTo>
                  <a:lnTo>
                    <a:pt x="198" y="118"/>
                  </a:lnTo>
                  <a:lnTo>
                    <a:pt x="196" y="97"/>
                  </a:lnTo>
                  <a:lnTo>
                    <a:pt x="194" y="84"/>
                  </a:lnTo>
                  <a:lnTo>
                    <a:pt x="183" y="75"/>
                  </a:lnTo>
                  <a:lnTo>
                    <a:pt x="182" y="68"/>
                  </a:lnTo>
                  <a:lnTo>
                    <a:pt x="178" y="61"/>
                  </a:lnTo>
                  <a:lnTo>
                    <a:pt x="174" y="56"/>
                  </a:lnTo>
                  <a:lnTo>
                    <a:pt x="164" y="50"/>
                  </a:lnTo>
                  <a:lnTo>
                    <a:pt x="161" y="40"/>
                  </a:lnTo>
                  <a:lnTo>
                    <a:pt x="157" y="25"/>
                  </a:lnTo>
                  <a:lnTo>
                    <a:pt x="151" y="14"/>
                  </a:lnTo>
                  <a:lnTo>
                    <a:pt x="143" y="0"/>
                  </a:lnTo>
                  <a:lnTo>
                    <a:pt x="139" y="2"/>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47" name="Freeform 7">
              <a:extLst>
                <a:ext uri="{FF2B5EF4-FFF2-40B4-BE49-F238E27FC236}">
                  <a16:creationId xmlns:a16="http://schemas.microsoft.com/office/drawing/2014/main" id="{674E7A5D-EF83-4926-A5BD-3B2E99F7BC76}"/>
                </a:ext>
              </a:extLst>
            </p:cNvPr>
            <p:cNvSpPr>
              <a:spLocks/>
            </p:cNvSpPr>
            <p:nvPr/>
          </p:nvSpPr>
          <p:spPr bwMode="auto">
            <a:xfrm>
              <a:off x="2355" y="2552"/>
              <a:ext cx="105" cy="87"/>
            </a:xfrm>
            <a:custGeom>
              <a:avLst/>
              <a:gdLst>
                <a:gd name="T0" fmla="*/ 0 w 105"/>
                <a:gd name="T1" fmla="*/ 0 h 87"/>
                <a:gd name="T2" fmla="*/ 7 w 105"/>
                <a:gd name="T3" fmla="*/ 22 h 87"/>
                <a:gd name="T4" fmla="*/ 42 w 105"/>
                <a:gd name="T5" fmla="*/ 51 h 87"/>
                <a:gd name="T6" fmla="*/ 62 w 105"/>
                <a:gd name="T7" fmla="*/ 46 h 87"/>
                <a:gd name="T8" fmla="*/ 104 w 105"/>
                <a:gd name="T9" fmla="*/ 86 h 87"/>
                <a:gd name="T10" fmla="*/ 81 w 105"/>
                <a:gd name="T11" fmla="*/ 45 h 87"/>
                <a:gd name="T12" fmla="*/ 81 w 105"/>
                <a:gd name="T13" fmla="*/ 36 h 87"/>
                <a:gd name="T14" fmla="*/ 85 w 105"/>
                <a:gd name="T15" fmla="*/ 27 h 87"/>
                <a:gd name="T16" fmla="*/ 40 w 105"/>
                <a:gd name="T17" fmla="*/ 9 h 87"/>
                <a:gd name="T18" fmla="*/ 0 w 10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87"/>
                <a:gd name="T32" fmla="*/ 105 w 10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87">
                  <a:moveTo>
                    <a:pt x="0" y="0"/>
                  </a:moveTo>
                  <a:lnTo>
                    <a:pt x="7" y="22"/>
                  </a:lnTo>
                  <a:lnTo>
                    <a:pt x="42" y="51"/>
                  </a:lnTo>
                  <a:lnTo>
                    <a:pt x="62" y="46"/>
                  </a:lnTo>
                  <a:lnTo>
                    <a:pt x="104" y="86"/>
                  </a:lnTo>
                  <a:lnTo>
                    <a:pt x="81" y="45"/>
                  </a:lnTo>
                  <a:lnTo>
                    <a:pt x="81" y="36"/>
                  </a:lnTo>
                  <a:lnTo>
                    <a:pt x="85" y="27"/>
                  </a:lnTo>
                  <a:lnTo>
                    <a:pt x="40" y="9"/>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48" name="Freeform 8">
              <a:extLst>
                <a:ext uri="{FF2B5EF4-FFF2-40B4-BE49-F238E27FC236}">
                  <a16:creationId xmlns:a16="http://schemas.microsoft.com/office/drawing/2014/main" id="{AF6881A2-8EDA-421C-A9B4-2983F71CCD1B}"/>
                </a:ext>
              </a:extLst>
            </p:cNvPr>
            <p:cNvSpPr>
              <a:spLocks/>
            </p:cNvSpPr>
            <p:nvPr/>
          </p:nvSpPr>
          <p:spPr bwMode="auto">
            <a:xfrm>
              <a:off x="2245" y="2522"/>
              <a:ext cx="64" cy="84"/>
            </a:xfrm>
            <a:custGeom>
              <a:avLst/>
              <a:gdLst>
                <a:gd name="T0" fmla="*/ 47 w 64"/>
                <a:gd name="T1" fmla="*/ 0 h 84"/>
                <a:gd name="T2" fmla="*/ 22 w 64"/>
                <a:gd name="T3" fmla="*/ 43 h 84"/>
                <a:gd name="T4" fmla="*/ 0 w 64"/>
                <a:gd name="T5" fmla="*/ 44 h 84"/>
                <a:gd name="T6" fmla="*/ 7 w 64"/>
                <a:gd name="T7" fmla="*/ 74 h 84"/>
                <a:gd name="T8" fmla="*/ 52 w 64"/>
                <a:gd name="T9" fmla="*/ 83 h 84"/>
                <a:gd name="T10" fmla="*/ 63 w 64"/>
                <a:gd name="T11" fmla="*/ 24 h 84"/>
                <a:gd name="T12" fmla="*/ 47 w 64"/>
                <a:gd name="T13" fmla="*/ 0 h 84"/>
                <a:gd name="T14" fmla="*/ 0 60000 65536"/>
                <a:gd name="T15" fmla="*/ 0 60000 65536"/>
                <a:gd name="T16" fmla="*/ 0 60000 65536"/>
                <a:gd name="T17" fmla="*/ 0 60000 65536"/>
                <a:gd name="T18" fmla="*/ 0 60000 65536"/>
                <a:gd name="T19" fmla="*/ 0 60000 65536"/>
                <a:gd name="T20" fmla="*/ 0 60000 65536"/>
                <a:gd name="T21" fmla="*/ 0 w 64"/>
                <a:gd name="T22" fmla="*/ 0 h 84"/>
                <a:gd name="T23" fmla="*/ 64 w 6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4">
                  <a:moveTo>
                    <a:pt x="47" y="0"/>
                  </a:moveTo>
                  <a:lnTo>
                    <a:pt x="22" y="43"/>
                  </a:lnTo>
                  <a:lnTo>
                    <a:pt x="0" y="44"/>
                  </a:lnTo>
                  <a:lnTo>
                    <a:pt x="7" y="74"/>
                  </a:lnTo>
                  <a:lnTo>
                    <a:pt x="52" y="83"/>
                  </a:lnTo>
                  <a:lnTo>
                    <a:pt x="63" y="24"/>
                  </a:lnTo>
                  <a:lnTo>
                    <a:pt x="47"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49" name="Freeform 9">
              <a:extLst>
                <a:ext uri="{FF2B5EF4-FFF2-40B4-BE49-F238E27FC236}">
                  <a16:creationId xmlns:a16="http://schemas.microsoft.com/office/drawing/2014/main" id="{3E9D95C6-9969-4069-A3EC-689F9EF77096}"/>
                </a:ext>
              </a:extLst>
            </p:cNvPr>
            <p:cNvSpPr>
              <a:spLocks/>
            </p:cNvSpPr>
            <p:nvPr/>
          </p:nvSpPr>
          <p:spPr bwMode="auto">
            <a:xfrm>
              <a:off x="2162" y="2578"/>
              <a:ext cx="68" cy="52"/>
            </a:xfrm>
            <a:custGeom>
              <a:avLst/>
              <a:gdLst>
                <a:gd name="T0" fmla="*/ 0 w 68"/>
                <a:gd name="T1" fmla="*/ 0 h 52"/>
                <a:gd name="T2" fmla="*/ 39 w 68"/>
                <a:gd name="T3" fmla="*/ 50 h 52"/>
                <a:gd name="T4" fmla="*/ 60 w 68"/>
                <a:gd name="T5" fmla="*/ 51 h 52"/>
                <a:gd name="T6" fmla="*/ 67 w 68"/>
                <a:gd name="T7" fmla="*/ 35 h 52"/>
                <a:gd name="T8" fmla="*/ 28 w 68"/>
                <a:gd name="T9" fmla="*/ 7 h 52"/>
                <a:gd name="T10" fmla="*/ 0 w 68"/>
                <a:gd name="T11" fmla="*/ 0 h 52"/>
                <a:gd name="T12" fmla="*/ 0 60000 65536"/>
                <a:gd name="T13" fmla="*/ 0 60000 65536"/>
                <a:gd name="T14" fmla="*/ 0 60000 65536"/>
                <a:gd name="T15" fmla="*/ 0 60000 65536"/>
                <a:gd name="T16" fmla="*/ 0 60000 65536"/>
                <a:gd name="T17" fmla="*/ 0 60000 65536"/>
                <a:gd name="T18" fmla="*/ 0 w 68"/>
                <a:gd name="T19" fmla="*/ 0 h 52"/>
                <a:gd name="T20" fmla="*/ 68 w 6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68" h="52">
                  <a:moveTo>
                    <a:pt x="0" y="0"/>
                  </a:moveTo>
                  <a:lnTo>
                    <a:pt x="39" y="50"/>
                  </a:lnTo>
                  <a:lnTo>
                    <a:pt x="60" y="51"/>
                  </a:lnTo>
                  <a:lnTo>
                    <a:pt x="67" y="35"/>
                  </a:lnTo>
                  <a:lnTo>
                    <a:pt x="28" y="7"/>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0" name="Freeform 10">
              <a:extLst>
                <a:ext uri="{FF2B5EF4-FFF2-40B4-BE49-F238E27FC236}">
                  <a16:creationId xmlns:a16="http://schemas.microsoft.com/office/drawing/2014/main" id="{B402CF10-3A60-4597-955C-5FA7FFE99040}"/>
                </a:ext>
              </a:extLst>
            </p:cNvPr>
            <p:cNvSpPr>
              <a:spLocks/>
            </p:cNvSpPr>
            <p:nvPr/>
          </p:nvSpPr>
          <p:spPr bwMode="auto">
            <a:xfrm>
              <a:off x="2225" y="2631"/>
              <a:ext cx="118" cy="34"/>
            </a:xfrm>
            <a:custGeom>
              <a:avLst/>
              <a:gdLst>
                <a:gd name="T0" fmla="*/ 0 w 118"/>
                <a:gd name="T1" fmla="*/ 0 h 34"/>
                <a:gd name="T2" fmla="*/ 25 w 118"/>
                <a:gd name="T3" fmla="*/ 33 h 34"/>
                <a:gd name="T4" fmla="*/ 117 w 118"/>
                <a:gd name="T5" fmla="*/ 13 h 34"/>
                <a:gd name="T6" fmla="*/ 28 w 118"/>
                <a:gd name="T7" fmla="*/ 17 h 34"/>
                <a:gd name="T8" fmla="*/ 0 w 118"/>
                <a:gd name="T9" fmla="*/ 0 h 34"/>
                <a:gd name="T10" fmla="*/ 0 60000 65536"/>
                <a:gd name="T11" fmla="*/ 0 60000 65536"/>
                <a:gd name="T12" fmla="*/ 0 60000 65536"/>
                <a:gd name="T13" fmla="*/ 0 60000 65536"/>
                <a:gd name="T14" fmla="*/ 0 60000 65536"/>
                <a:gd name="T15" fmla="*/ 0 w 118"/>
                <a:gd name="T16" fmla="*/ 0 h 34"/>
                <a:gd name="T17" fmla="*/ 118 w 118"/>
                <a:gd name="T18" fmla="*/ 34 h 34"/>
              </a:gdLst>
              <a:ahLst/>
              <a:cxnLst>
                <a:cxn ang="T10">
                  <a:pos x="T0" y="T1"/>
                </a:cxn>
                <a:cxn ang="T11">
                  <a:pos x="T2" y="T3"/>
                </a:cxn>
                <a:cxn ang="T12">
                  <a:pos x="T4" y="T5"/>
                </a:cxn>
                <a:cxn ang="T13">
                  <a:pos x="T6" y="T7"/>
                </a:cxn>
                <a:cxn ang="T14">
                  <a:pos x="T8" y="T9"/>
                </a:cxn>
              </a:cxnLst>
              <a:rect l="T15" t="T16" r="T17" b="T18"/>
              <a:pathLst>
                <a:path w="118" h="34">
                  <a:moveTo>
                    <a:pt x="0" y="0"/>
                  </a:moveTo>
                  <a:lnTo>
                    <a:pt x="25" y="33"/>
                  </a:lnTo>
                  <a:lnTo>
                    <a:pt x="117" y="13"/>
                  </a:lnTo>
                  <a:lnTo>
                    <a:pt x="28" y="17"/>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1" name="Freeform 11">
              <a:extLst>
                <a:ext uri="{FF2B5EF4-FFF2-40B4-BE49-F238E27FC236}">
                  <a16:creationId xmlns:a16="http://schemas.microsoft.com/office/drawing/2014/main" id="{5AF0F11B-8673-425E-A0B6-C9699195CC39}"/>
                </a:ext>
              </a:extLst>
            </p:cNvPr>
            <p:cNvSpPr>
              <a:spLocks/>
            </p:cNvSpPr>
            <p:nvPr/>
          </p:nvSpPr>
          <p:spPr bwMode="auto">
            <a:xfrm>
              <a:off x="2457" y="2833"/>
              <a:ext cx="21" cy="31"/>
            </a:xfrm>
            <a:custGeom>
              <a:avLst/>
              <a:gdLst>
                <a:gd name="T0" fmla="*/ 6 w 21"/>
                <a:gd name="T1" fmla="*/ 0 h 31"/>
                <a:gd name="T2" fmla="*/ 0 w 21"/>
                <a:gd name="T3" fmla="*/ 0 h 31"/>
                <a:gd name="T4" fmla="*/ 1 w 21"/>
                <a:gd name="T5" fmla="*/ 7 h 31"/>
                <a:gd name="T6" fmla="*/ 6 w 21"/>
                <a:gd name="T7" fmla="*/ 12 h 31"/>
                <a:gd name="T8" fmla="*/ 6 w 21"/>
                <a:gd name="T9" fmla="*/ 23 h 31"/>
                <a:gd name="T10" fmla="*/ 14 w 21"/>
                <a:gd name="T11" fmla="*/ 30 h 31"/>
                <a:gd name="T12" fmla="*/ 17 w 21"/>
                <a:gd name="T13" fmla="*/ 24 h 31"/>
                <a:gd name="T14" fmla="*/ 17 w 21"/>
                <a:gd name="T15" fmla="*/ 19 h 31"/>
                <a:gd name="T16" fmla="*/ 19 w 21"/>
                <a:gd name="T17" fmla="*/ 15 h 31"/>
                <a:gd name="T18" fmla="*/ 20 w 21"/>
                <a:gd name="T19" fmla="*/ 2 h 31"/>
                <a:gd name="T20" fmla="*/ 11 w 21"/>
                <a:gd name="T21" fmla="*/ 5 h 31"/>
                <a:gd name="T22" fmla="*/ 6 w 21"/>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31"/>
                <a:gd name="T38" fmla="*/ 21 w 2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31">
                  <a:moveTo>
                    <a:pt x="6" y="0"/>
                  </a:moveTo>
                  <a:lnTo>
                    <a:pt x="0" y="0"/>
                  </a:lnTo>
                  <a:lnTo>
                    <a:pt x="1" y="7"/>
                  </a:lnTo>
                  <a:lnTo>
                    <a:pt x="6" y="12"/>
                  </a:lnTo>
                  <a:lnTo>
                    <a:pt x="6" y="23"/>
                  </a:lnTo>
                  <a:lnTo>
                    <a:pt x="14" y="30"/>
                  </a:lnTo>
                  <a:lnTo>
                    <a:pt x="17" y="24"/>
                  </a:lnTo>
                  <a:lnTo>
                    <a:pt x="17" y="19"/>
                  </a:lnTo>
                  <a:lnTo>
                    <a:pt x="19" y="15"/>
                  </a:lnTo>
                  <a:lnTo>
                    <a:pt x="20" y="2"/>
                  </a:lnTo>
                  <a:lnTo>
                    <a:pt x="11" y="5"/>
                  </a:lnTo>
                  <a:lnTo>
                    <a:pt x="6"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2" name="Freeform 12">
              <a:extLst>
                <a:ext uri="{FF2B5EF4-FFF2-40B4-BE49-F238E27FC236}">
                  <a16:creationId xmlns:a16="http://schemas.microsoft.com/office/drawing/2014/main" id="{4E7A7574-D32A-407E-9147-F16334DCF525}"/>
                </a:ext>
              </a:extLst>
            </p:cNvPr>
            <p:cNvSpPr>
              <a:spLocks/>
            </p:cNvSpPr>
            <p:nvPr/>
          </p:nvSpPr>
          <p:spPr bwMode="auto">
            <a:xfrm>
              <a:off x="2333" y="2204"/>
              <a:ext cx="83" cy="135"/>
            </a:xfrm>
            <a:custGeom>
              <a:avLst/>
              <a:gdLst>
                <a:gd name="T0" fmla="*/ 54 w 83"/>
                <a:gd name="T1" fmla="*/ 0 h 135"/>
                <a:gd name="T2" fmla="*/ 54 w 83"/>
                <a:gd name="T3" fmla="*/ 18 h 135"/>
                <a:gd name="T4" fmla="*/ 47 w 83"/>
                <a:gd name="T5" fmla="*/ 28 h 135"/>
                <a:gd name="T6" fmla="*/ 49 w 83"/>
                <a:gd name="T7" fmla="*/ 47 h 135"/>
                <a:gd name="T8" fmla="*/ 41 w 83"/>
                <a:gd name="T9" fmla="*/ 70 h 135"/>
                <a:gd name="T10" fmla="*/ 28 w 83"/>
                <a:gd name="T11" fmla="*/ 90 h 135"/>
                <a:gd name="T12" fmla="*/ 4 w 83"/>
                <a:gd name="T13" fmla="*/ 109 h 135"/>
                <a:gd name="T14" fmla="*/ 0 w 83"/>
                <a:gd name="T15" fmla="*/ 134 h 135"/>
                <a:gd name="T16" fmla="*/ 9 w 83"/>
                <a:gd name="T17" fmla="*/ 134 h 135"/>
                <a:gd name="T18" fmla="*/ 11 w 83"/>
                <a:gd name="T19" fmla="*/ 111 h 135"/>
                <a:gd name="T20" fmla="*/ 39 w 83"/>
                <a:gd name="T21" fmla="*/ 109 h 135"/>
                <a:gd name="T22" fmla="*/ 62 w 83"/>
                <a:gd name="T23" fmla="*/ 93 h 135"/>
                <a:gd name="T24" fmla="*/ 61 w 83"/>
                <a:gd name="T25" fmla="*/ 60 h 135"/>
                <a:gd name="T26" fmla="*/ 67 w 83"/>
                <a:gd name="T27" fmla="*/ 48 h 135"/>
                <a:gd name="T28" fmla="*/ 57 w 83"/>
                <a:gd name="T29" fmla="*/ 31 h 135"/>
                <a:gd name="T30" fmla="*/ 72 w 83"/>
                <a:gd name="T31" fmla="*/ 23 h 135"/>
                <a:gd name="T32" fmla="*/ 82 w 83"/>
                <a:gd name="T33" fmla="*/ 5 h 135"/>
                <a:gd name="T34" fmla="*/ 61 w 83"/>
                <a:gd name="T35" fmla="*/ 9 h 135"/>
                <a:gd name="T36" fmla="*/ 54 w 83"/>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135"/>
                <a:gd name="T59" fmla="*/ 83 w 83"/>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135">
                  <a:moveTo>
                    <a:pt x="54" y="0"/>
                  </a:moveTo>
                  <a:lnTo>
                    <a:pt x="54" y="18"/>
                  </a:lnTo>
                  <a:lnTo>
                    <a:pt x="47" y="28"/>
                  </a:lnTo>
                  <a:lnTo>
                    <a:pt x="49" y="47"/>
                  </a:lnTo>
                  <a:lnTo>
                    <a:pt x="41" y="70"/>
                  </a:lnTo>
                  <a:lnTo>
                    <a:pt x="28" y="90"/>
                  </a:lnTo>
                  <a:lnTo>
                    <a:pt x="4" y="109"/>
                  </a:lnTo>
                  <a:lnTo>
                    <a:pt x="0" y="134"/>
                  </a:lnTo>
                  <a:lnTo>
                    <a:pt x="9" y="134"/>
                  </a:lnTo>
                  <a:lnTo>
                    <a:pt x="11" y="111"/>
                  </a:lnTo>
                  <a:lnTo>
                    <a:pt x="39" y="109"/>
                  </a:lnTo>
                  <a:lnTo>
                    <a:pt x="62" y="93"/>
                  </a:lnTo>
                  <a:lnTo>
                    <a:pt x="61" y="60"/>
                  </a:lnTo>
                  <a:lnTo>
                    <a:pt x="67" y="48"/>
                  </a:lnTo>
                  <a:lnTo>
                    <a:pt x="57" y="31"/>
                  </a:lnTo>
                  <a:lnTo>
                    <a:pt x="72" y="23"/>
                  </a:lnTo>
                  <a:lnTo>
                    <a:pt x="82" y="5"/>
                  </a:lnTo>
                  <a:lnTo>
                    <a:pt x="61" y="9"/>
                  </a:lnTo>
                  <a:lnTo>
                    <a:pt x="54"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3" name="Freeform 13">
              <a:extLst>
                <a:ext uri="{FF2B5EF4-FFF2-40B4-BE49-F238E27FC236}">
                  <a16:creationId xmlns:a16="http://schemas.microsoft.com/office/drawing/2014/main" id="{43F76183-2124-414B-A6DE-92B903DEC8A4}"/>
                </a:ext>
              </a:extLst>
            </p:cNvPr>
            <p:cNvSpPr>
              <a:spLocks/>
            </p:cNvSpPr>
            <p:nvPr/>
          </p:nvSpPr>
          <p:spPr bwMode="auto">
            <a:xfrm>
              <a:off x="2301" y="2395"/>
              <a:ext cx="17" cy="20"/>
            </a:xfrm>
            <a:custGeom>
              <a:avLst/>
              <a:gdLst>
                <a:gd name="T0" fmla="*/ 9 w 17"/>
                <a:gd name="T1" fmla="*/ 0 h 20"/>
                <a:gd name="T2" fmla="*/ 16 w 17"/>
                <a:gd name="T3" fmla="*/ 8 h 20"/>
                <a:gd name="T4" fmla="*/ 6 w 17"/>
                <a:gd name="T5" fmla="*/ 18 h 20"/>
                <a:gd name="T6" fmla="*/ 0 w 17"/>
                <a:gd name="T7" fmla="*/ 19 h 20"/>
                <a:gd name="T8" fmla="*/ 2 w 17"/>
                <a:gd name="T9" fmla="*/ 9 h 20"/>
                <a:gd name="T10" fmla="*/ 9 w 17"/>
                <a:gd name="T11" fmla="*/ 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9" y="0"/>
                  </a:moveTo>
                  <a:lnTo>
                    <a:pt x="16" y="8"/>
                  </a:lnTo>
                  <a:lnTo>
                    <a:pt x="6" y="18"/>
                  </a:lnTo>
                  <a:lnTo>
                    <a:pt x="0" y="19"/>
                  </a:lnTo>
                  <a:lnTo>
                    <a:pt x="2" y="9"/>
                  </a:lnTo>
                  <a:lnTo>
                    <a:pt x="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4" name="Freeform 14">
              <a:extLst>
                <a:ext uri="{FF2B5EF4-FFF2-40B4-BE49-F238E27FC236}">
                  <a16:creationId xmlns:a16="http://schemas.microsoft.com/office/drawing/2014/main" id="{0081C3FB-BEAF-42EA-BB9E-265D5C6367D4}"/>
                </a:ext>
              </a:extLst>
            </p:cNvPr>
            <p:cNvSpPr>
              <a:spLocks/>
            </p:cNvSpPr>
            <p:nvPr/>
          </p:nvSpPr>
          <p:spPr bwMode="auto">
            <a:xfrm>
              <a:off x="2314" y="2423"/>
              <a:ext cx="20" cy="30"/>
            </a:xfrm>
            <a:custGeom>
              <a:avLst/>
              <a:gdLst>
                <a:gd name="T0" fmla="*/ 8 w 20"/>
                <a:gd name="T1" fmla="*/ 0 h 30"/>
                <a:gd name="T2" fmla="*/ 12 w 20"/>
                <a:gd name="T3" fmla="*/ 9 h 30"/>
                <a:gd name="T4" fmla="*/ 7 w 20"/>
                <a:gd name="T5" fmla="*/ 15 h 30"/>
                <a:gd name="T6" fmla="*/ 8 w 20"/>
                <a:gd name="T7" fmla="*/ 18 h 30"/>
                <a:gd name="T8" fmla="*/ 19 w 20"/>
                <a:gd name="T9" fmla="*/ 23 h 30"/>
                <a:gd name="T10" fmla="*/ 18 w 20"/>
                <a:gd name="T11" fmla="*/ 28 h 30"/>
                <a:gd name="T12" fmla="*/ 11 w 20"/>
                <a:gd name="T13" fmla="*/ 24 h 30"/>
                <a:gd name="T14" fmla="*/ 3 w 20"/>
                <a:gd name="T15" fmla="*/ 29 h 30"/>
                <a:gd name="T16" fmla="*/ 0 w 20"/>
                <a:gd name="T17" fmla="*/ 22 h 30"/>
                <a:gd name="T18" fmla="*/ 4 w 20"/>
                <a:gd name="T19" fmla="*/ 19 h 30"/>
                <a:gd name="T20" fmla="*/ 1 w 20"/>
                <a:gd name="T21" fmla="*/ 14 h 30"/>
                <a:gd name="T22" fmla="*/ 8 w 20"/>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30"/>
                <a:gd name="T38" fmla="*/ 20 w 20"/>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30">
                  <a:moveTo>
                    <a:pt x="8" y="0"/>
                  </a:moveTo>
                  <a:lnTo>
                    <a:pt x="12" y="9"/>
                  </a:lnTo>
                  <a:lnTo>
                    <a:pt x="7" y="15"/>
                  </a:lnTo>
                  <a:lnTo>
                    <a:pt x="8" y="18"/>
                  </a:lnTo>
                  <a:lnTo>
                    <a:pt x="19" y="23"/>
                  </a:lnTo>
                  <a:lnTo>
                    <a:pt x="18" y="28"/>
                  </a:lnTo>
                  <a:lnTo>
                    <a:pt x="11" y="24"/>
                  </a:lnTo>
                  <a:lnTo>
                    <a:pt x="3" y="29"/>
                  </a:lnTo>
                  <a:lnTo>
                    <a:pt x="0" y="22"/>
                  </a:lnTo>
                  <a:lnTo>
                    <a:pt x="4" y="19"/>
                  </a:lnTo>
                  <a:lnTo>
                    <a:pt x="1" y="14"/>
                  </a:lnTo>
                  <a:lnTo>
                    <a:pt x="8"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5" name="Freeform 15">
              <a:extLst>
                <a:ext uri="{FF2B5EF4-FFF2-40B4-BE49-F238E27FC236}">
                  <a16:creationId xmlns:a16="http://schemas.microsoft.com/office/drawing/2014/main" id="{163576EA-C0F1-4631-984F-AAAFADF989C8}"/>
                </a:ext>
              </a:extLst>
            </p:cNvPr>
            <p:cNvSpPr>
              <a:spLocks/>
            </p:cNvSpPr>
            <p:nvPr/>
          </p:nvSpPr>
          <p:spPr bwMode="auto">
            <a:xfrm>
              <a:off x="2332" y="2455"/>
              <a:ext cx="17" cy="17"/>
            </a:xfrm>
            <a:custGeom>
              <a:avLst/>
              <a:gdLst>
                <a:gd name="T0" fmla="*/ 7 w 17"/>
                <a:gd name="T1" fmla="*/ 0 h 17"/>
                <a:gd name="T2" fmla="*/ 0 w 17"/>
                <a:gd name="T3" fmla="*/ 6 h 17"/>
                <a:gd name="T4" fmla="*/ 12 w 17"/>
                <a:gd name="T5" fmla="*/ 16 h 17"/>
                <a:gd name="T6" fmla="*/ 16 w 17"/>
                <a:gd name="T7" fmla="*/ 13 h 17"/>
                <a:gd name="T8" fmla="*/ 7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7" y="0"/>
                  </a:moveTo>
                  <a:lnTo>
                    <a:pt x="0" y="6"/>
                  </a:lnTo>
                  <a:lnTo>
                    <a:pt x="12" y="16"/>
                  </a:lnTo>
                  <a:lnTo>
                    <a:pt x="16" y="13"/>
                  </a:lnTo>
                  <a:lnTo>
                    <a:pt x="7"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6" name="Freeform 16">
              <a:extLst>
                <a:ext uri="{FF2B5EF4-FFF2-40B4-BE49-F238E27FC236}">
                  <a16:creationId xmlns:a16="http://schemas.microsoft.com/office/drawing/2014/main" id="{AE675A93-7BCF-47AF-A116-207915053E0C}"/>
                </a:ext>
              </a:extLst>
            </p:cNvPr>
            <p:cNvSpPr>
              <a:spLocks/>
            </p:cNvSpPr>
            <p:nvPr/>
          </p:nvSpPr>
          <p:spPr bwMode="auto">
            <a:xfrm>
              <a:off x="2318" y="2455"/>
              <a:ext cx="17" cy="17"/>
            </a:xfrm>
            <a:custGeom>
              <a:avLst/>
              <a:gdLst>
                <a:gd name="T0" fmla="*/ 16 w 17"/>
                <a:gd name="T1" fmla="*/ 0 h 17"/>
                <a:gd name="T2" fmla="*/ 12 w 17"/>
                <a:gd name="T3" fmla="*/ 16 h 17"/>
                <a:gd name="T4" fmla="*/ 0 w 17"/>
                <a:gd name="T5" fmla="*/ 10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12" y="16"/>
                  </a:lnTo>
                  <a:lnTo>
                    <a:pt x="0" y="10"/>
                  </a:lnTo>
                  <a:lnTo>
                    <a:pt x="16"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7" name="Freeform 17">
              <a:extLst>
                <a:ext uri="{FF2B5EF4-FFF2-40B4-BE49-F238E27FC236}">
                  <a16:creationId xmlns:a16="http://schemas.microsoft.com/office/drawing/2014/main" id="{F8688772-B790-4916-BEB1-BD70FF5613D7}"/>
                </a:ext>
              </a:extLst>
            </p:cNvPr>
            <p:cNvSpPr>
              <a:spLocks/>
            </p:cNvSpPr>
            <p:nvPr/>
          </p:nvSpPr>
          <p:spPr bwMode="auto">
            <a:xfrm>
              <a:off x="2044" y="2545"/>
              <a:ext cx="21" cy="38"/>
            </a:xfrm>
            <a:custGeom>
              <a:avLst/>
              <a:gdLst>
                <a:gd name="T0" fmla="*/ 9 w 21"/>
                <a:gd name="T1" fmla="*/ 0 h 38"/>
                <a:gd name="T2" fmla="*/ 0 w 21"/>
                <a:gd name="T3" fmla="*/ 18 h 38"/>
                <a:gd name="T4" fmla="*/ 8 w 21"/>
                <a:gd name="T5" fmla="*/ 37 h 38"/>
                <a:gd name="T6" fmla="*/ 20 w 21"/>
                <a:gd name="T7" fmla="*/ 22 h 38"/>
                <a:gd name="T8" fmla="*/ 9 w 21"/>
                <a:gd name="T9" fmla="*/ 0 h 38"/>
                <a:gd name="T10" fmla="*/ 0 60000 65536"/>
                <a:gd name="T11" fmla="*/ 0 60000 65536"/>
                <a:gd name="T12" fmla="*/ 0 60000 65536"/>
                <a:gd name="T13" fmla="*/ 0 60000 65536"/>
                <a:gd name="T14" fmla="*/ 0 60000 65536"/>
                <a:gd name="T15" fmla="*/ 0 w 21"/>
                <a:gd name="T16" fmla="*/ 0 h 38"/>
                <a:gd name="T17" fmla="*/ 21 w 21"/>
                <a:gd name="T18" fmla="*/ 38 h 38"/>
              </a:gdLst>
              <a:ahLst/>
              <a:cxnLst>
                <a:cxn ang="T10">
                  <a:pos x="T0" y="T1"/>
                </a:cxn>
                <a:cxn ang="T11">
                  <a:pos x="T2" y="T3"/>
                </a:cxn>
                <a:cxn ang="T12">
                  <a:pos x="T4" y="T5"/>
                </a:cxn>
                <a:cxn ang="T13">
                  <a:pos x="T6" y="T7"/>
                </a:cxn>
                <a:cxn ang="T14">
                  <a:pos x="T8" y="T9"/>
                </a:cxn>
              </a:cxnLst>
              <a:rect l="T15" t="T16" r="T17" b="T18"/>
              <a:pathLst>
                <a:path w="21" h="38">
                  <a:moveTo>
                    <a:pt x="9" y="0"/>
                  </a:moveTo>
                  <a:lnTo>
                    <a:pt x="0" y="18"/>
                  </a:lnTo>
                  <a:lnTo>
                    <a:pt x="8" y="37"/>
                  </a:lnTo>
                  <a:lnTo>
                    <a:pt x="20" y="22"/>
                  </a:lnTo>
                  <a:lnTo>
                    <a:pt x="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8" name="Freeform 18">
              <a:extLst>
                <a:ext uri="{FF2B5EF4-FFF2-40B4-BE49-F238E27FC236}">
                  <a16:creationId xmlns:a16="http://schemas.microsoft.com/office/drawing/2014/main" id="{4C7744DB-3BAB-46C5-954F-C23CAF92001D}"/>
                </a:ext>
              </a:extLst>
            </p:cNvPr>
            <p:cNvSpPr>
              <a:spLocks/>
            </p:cNvSpPr>
            <p:nvPr/>
          </p:nvSpPr>
          <p:spPr bwMode="auto">
            <a:xfrm>
              <a:off x="1583" y="2149"/>
              <a:ext cx="37" cy="57"/>
            </a:xfrm>
            <a:custGeom>
              <a:avLst/>
              <a:gdLst>
                <a:gd name="T0" fmla="*/ 29 w 37"/>
                <a:gd name="T1" fmla="*/ 0 h 57"/>
                <a:gd name="T2" fmla="*/ 21 w 37"/>
                <a:gd name="T3" fmla="*/ 0 h 57"/>
                <a:gd name="T4" fmla="*/ 17 w 37"/>
                <a:gd name="T5" fmla="*/ 4 h 57"/>
                <a:gd name="T6" fmla="*/ 13 w 37"/>
                <a:gd name="T7" fmla="*/ 8 h 57"/>
                <a:gd name="T8" fmla="*/ 13 w 37"/>
                <a:gd name="T9" fmla="*/ 24 h 57"/>
                <a:gd name="T10" fmla="*/ 18 w 37"/>
                <a:gd name="T11" fmla="*/ 27 h 57"/>
                <a:gd name="T12" fmla="*/ 18 w 37"/>
                <a:gd name="T13" fmla="*/ 34 h 57"/>
                <a:gd name="T14" fmla="*/ 14 w 37"/>
                <a:gd name="T15" fmla="*/ 34 h 57"/>
                <a:gd name="T16" fmla="*/ 9 w 37"/>
                <a:gd name="T17" fmla="*/ 40 h 57"/>
                <a:gd name="T18" fmla="*/ 9 w 37"/>
                <a:gd name="T19" fmla="*/ 47 h 57"/>
                <a:gd name="T20" fmla="*/ 0 w 37"/>
                <a:gd name="T21" fmla="*/ 56 h 57"/>
                <a:gd name="T22" fmla="*/ 27 w 37"/>
                <a:gd name="T23" fmla="*/ 56 h 57"/>
                <a:gd name="T24" fmla="*/ 36 w 37"/>
                <a:gd name="T25" fmla="*/ 45 h 57"/>
                <a:gd name="T26" fmla="*/ 27 w 37"/>
                <a:gd name="T27" fmla="*/ 37 h 57"/>
                <a:gd name="T28" fmla="*/ 27 w 37"/>
                <a:gd name="T29" fmla="*/ 12 h 57"/>
                <a:gd name="T30" fmla="*/ 32 w 37"/>
                <a:gd name="T31" fmla="*/ 7 h 57"/>
                <a:gd name="T32" fmla="*/ 23 w 37"/>
                <a:gd name="T33" fmla="*/ 7 h 57"/>
                <a:gd name="T34" fmla="*/ 29 w 37"/>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57"/>
                <a:gd name="T56" fmla="*/ 37 w 37"/>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57">
                  <a:moveTo>
                    <a:pt x="29" y="0"/>
                  </a:moveTo>
                  <a:lnTo>
                    <a:pt x="21" y="0"/>
                  </a:lnTo>
                  <a:lnTo>
                    <a:pt x="17" y="4"/>
                  </a:lnTo>
                  <a:lnTo>
                    <a:pt x="13" y="8"/>
                  </a:lnTo>
                  <a:lnTo>
                    <a:pt x="13" y="24"/>
                  </a:lnTo>
                  <a:lnTo>
                    <a:pt x="18" y="27"/>
                  </a:lnTo>
                  <a:lnTo>
                    <a:pt x="18" y="34"/>
                  </a:lnTo>
                  <a:lnTo>
                    <a:pt x="14" y="34"/>
                  </a:lnTo>
                  <a:lnTo>
                    <a:pt x="9" y="40"/>
                  </a:lnTo>
                  <a:lnTo>
                    <a:pt x="9" y="47"/>
                  </a:lnTo>
                  <a:lnTo>
                    <a:pt x="0" y="56"/>
                  </a:lnTo>
                  <a:lnTo>
                    <a:pt x="27" y="56"/>
                  </a:lnTo>
                  <a:lnTo>
                    <a:pt x="36" y="45"/>
                  </a:lnTo>
                  <a:lnTo>
                    <a:pt x="27" y="37"/>
                  </a:lnTo>
                  <a:lnTo>
                    <a:pt x="27" y="12"/>
                  </a:lnTo>
                  <a:lnTo>
                    <a:pt x="32" y="7"/>
                  </a:lnTo>
                  <a:lnTo>
                    <a:pt x="23" y="7"/>
                  </a:lnTo>
                  <a:lnTo>
                    <a:pt x="2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59" name="Freeform 19">
              <a:extLst>
                <a:ext uri="{FF2B5EF4-FFF2-40B4-BE49-F238E27FC236}">
                  <a16:creationId xmlns:a16="http://schemas.microsoft.com/office/drawing/2014/main" id="{DA3B2008-94E3-4DE3-BF14-1E7731224BC6}"/>
                </a:ext>
              </a:extLst>
            </p:cNvPr>
            <p:cNvSpPr>
              <a:spLocks/>
            </p:cNvSpPr>
            <p:nvPr/>
          </p:nvSpPr>
          <p:spPr bwMode="auto">
            <a:xfrm>
              <a:off x="1572" y="2166"/>
              <a:ext cx="20" cy="23"/>
            </a:xfrm>
            <a:custGeom>
              <a:avLst/>
              <a:gdLst>
                <a:gd name="T0" fmla="*/ 19 w 20"/>
                <a:gd name="T1" fmla="*/ 1 h 23"/>
                <a:gd name="T2" fmla="*/ 14 w 20"/>
                <a:gd name="T3" fmla="*/ 0 h 23"/>
                <a:gd name="T4" fmla="*/ 8 w 20"/>
                <a:gd name="T5" fmla="*/ 7 h 23"/>
                <a:gd name="T6" fmla="*/ 0 w 20"/>
                <a:gd name="T7" fmla="*/ 16 h 23"/>
                <a:gd name="T8" fmla="*/ 0 w 20"/>
                <a:gd name="T9" fmla="*/ 22 h 23"/>
                <a:gd name="T10" fmla="*/ 11 w 20"/>
                <a:gd name="T11" fmla="*/ 22 h 23"/>
                <a:gd name="T12" fmla="*/ 17 w 20"/>
                <a:gd name="T13" fmla="*/ 17 h 23"/>
                <a:gd name="T14" fmla="*/ 16 w 20"/>
                <a:gd name="T15" fmla="*/ 8 h 23"/>
                <a:gd name="T16" fmla="*/ 19 w 20"/>
                <a:gd name="T17" fmla="*/ 7 h 23"/>
                <a:gd name="T18" fmla="*/ 19 w 20"/>
                <a:gd name="T19" fmla="*/ 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3"/>
                <a:gd name="T32" fmla="*/ 20 w 20"/>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3">
                  <a:moveTo>
                    <a:pt x="19" y="1"/>
                  </a:moveTo>
                  <a:lnTo>
                    <a:pt x="14" y="0"/>
                  </a:lnTo>
                  <a:lnTo>
                    <a:pt x="8" y="7"/>
                  </a:lnTo>
                  <a:lnTo>
                    <a:pt x="0" y="16"/>
                  </a:lnTo>
                  <a:lnTo>
                    <a:pt x="0" y="22"/>
                  </a:lnTo>
                  <a:lnTo>
                    <a:pt x="11" y="22"/>
                  </a:lnTo>
                  <a:lnTo>
                    <a:pt x="17" y="17"/>
                  </a:lnTo>
                  <a:lnTo>
                    <a:pt x="16" y="8"/>
                  </a:lnTo>
                  <a:lnTo>
                    <a:pt x="19" y="7"/>
                  </a:lnTo>
                  <a:lnTo>
                    <a:pt x="19" y="1"/>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60" name="Freeform 20">
              <a:extLst>
                <a:ext uri="{FF2B5EF4-FFF2-40B4-BE49-F238E27FC236}">
                  <a16:creationId xmlns:a16="http://schemas.microsoft.com/office/drawing/2014/main" id="{C8E71AD3-F97D-4D3A-A407-E734F1536B60}"/>
                </a:ext>
              </a:extLst>
            </p:cNvPr>
            <p:cNvSpPr>
              <a:spLocks/>
            </p:cNvSpPr>
            <p:nvPr/>
          </p:nvSpPr>
          <p:spPr bwMode="auto">
            <a:xfrm>
              <a:off x="1788" y="2628"/>
              <a:ext cx="26" cy="89"/>
            </a:xfrm>
            <a:custGeom>
              <a:avLst/>
              <a:gdLst>
                <a:gd name="T0" fmla="*/ 19 w 26"/>
                <a:gd name="T1" fmla="*/ 0 h 89"/>
                <a:gd name="T2" fmla="*/ 13 w 26"/>
                <a:gd name="T3" fmla="*/ 22 h 89"/>
                <a:gd name="T4" fmla="*/ 0 w 26"/>
                <a:gd name="T5" fmla="*/ 30 h 89"/>
                <a:gd name="T6" fmla="*/ 4 w 26"/>
                <a:gd name="T7" fmla="*/ 42 h 89"/>
                <a:gd name="T8" fmla="*/ 5 w 26"/>
                <a:gd name="T9" fmla="*/ 52 h 89"/>
                <a:gd name="T10" fmla="*/ 0 w 26"/>
                <a:gd name="T11" fmla="*/ 65 h 89"/>
                <a:gd name="T12" fmla="*/ 1 w 26"/>
                <a:gd name="T13" fmla="*/ 88 h 89"/>
                <a:gd name="T14" fmla="*/ 18 w 26"/>
                <a:gd name="T15" fmla="*/ 78 h 89"/>
                <a:gd name="T16" fmla="*/ 22 w 26"/>
                <a:gd name="T17" fmla="*/ 50 h 89"/>
                <a:gd name="T18" fmla="*/ 25 w 26"/>
                <a:gd name="T19" fmla="*/ 34 h 89"/>
                <a:gd name="T20" fmla="*/ 19 w 26"/>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89"/>
                <a:gd name="T35" fmla="*/ 26 w 26"/>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89">
                  <a:moveTo>
                    <a:pt x="19" y="0"/>
                  </a:moveTo>
                  <a:lnTo>
                    <a:pt x="13" y="22"/>
                  </a:lnTo>
                  <a:lnTo>
                    <a:pt x="0" y="30"/>
                  </a:lnTo>
                  <a:lnTo>
                    <a:pt x="4" y="42"/>
                  </a:lnTo>
                  <a:lnTo>
                    <a:pt x="5" y="52"/>
                  </a:lnTo>
                  <a:lnTo>
                    <a:pt x="0" y="65"/>
                  </a:lnTo>
                  <a:lnTo>
                    <a:pt x="1" y="88"/>
                  </a:lnTo>
                  <a:lnTo>
                    <a:pt x="18" y="78"/>
                  </a:lnTo>
                  <a:lnTo>
                    <a:pt x="22" y="50"/>
                  </a:lnTo>
                  <a:lnTo>
                    <a:pt x="25" y="34"/>
                  </a:lnTo>
                  <a:lnTo>
                    <a:pt x="1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61" name="Freeform 21">
              <a:extLst>
                <a:ext uri="{FF2B5EF4-FFF2-40B4-BE49-F238E27FC236}">
                  <a16:creationId xmlns:a16="http://schemas.microsoft.com/office/drawing/2014/main" id="{59728C34-4FF4-4CE2-9458-A636F226FC70}"/>
                </a:ext>
              </a:extLst>
            </p:cNvPr>
            <p:cNvSpPr>
              <a:spLocks/>
            </p:cNvSpPr>
            <p:nvPr/>
          </p:nvSpPr>
          <p:spPr bwMode="auto">
            <a:xfrm>
              <a:off x="1628" y="2269"/>
              <a:ext cx="17" cy="17"/>
            </a:xfrm>
            <a:custGeom>
              <a:avLst/>
              <a:gdLst>
                <a:gd name="T0" fmla="*/ 0 w 17"/>
                <a:gd name="T1" fmla="*/ 2 h 17"/>
                <a:gd name="T2" fmla="*/ 0 w 17"/>
                <a:gd name="T3" fmla="*/ 16 h 17"/>
                <a:gd name="T4" fmla="*/ 16 w 17"/>
                <a:gd name="T5" fmla="*/ 8 h 17"/>
                <a:gd name="T6" fmla="*/ 16 w 17"/>
                <a:gd name="T7" fmla="*/ 0 h 17"/>
                <a:gd name="T8" fmla="*/ 0 w 17"/>
                <a:gd name="T9" fmla="*/ 2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2"/>
                  </a:moveTo>
                  <a:lnTo>
                    <a:pt x="0" y="16"/>
                  </a:lnTo>
                  <a:lnTo>
                    <a:pt x="16" y="8"/>
                  </a:lnTo>
                  <a:lnTo>
                    <a:pt x="16" y="0"/>
                  </a:lnTo>
                  <a:lnTo>
                    <a:pt x="0" y="2"/>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62" name="Freeform 22">
              <a:extLst>
                <a:ext uri="{FF2B5EF4-FFF2-40B4-BE49-F238E27FC236}">
                  <a16:creationId xmlns:a16="http://schemas.microsoft.com/office/drawing/2014/main" id="{41768432-B040-41F7-8985-E331E62D563E}"/>
                </a:ext>
              </a:extLst>
            </p:cNvPr>
            <p:cNvSpPr>
              <a:spLocks/>
            </p:cNvSpPr>
            <p:nvPr/>
          </p:nvSpPr>
          <p:spPr bwMode="auto">
            <a:xfrm>
              <a:off x="1628" y="2279"/>
              <a:ext cx="17" cy="18"/>
            </a:xfrm>
            <a:custGeom>
              <a:avLst/>
              <a:gdLst>
                <a:gd name="T0" fmla="*/ 12 w 17"/>
                <a:gd name="T1" fmla="*/ 0 h 18"/>
                <a:gd name="T2" fmla="*/ 0 w 17"/>
                <a:gd name="T3" fmla="*/ 7 h 18"/>
                <a:gd name="T4" fmla="*/ 0 w 17"/>
                <a:gd name="T5" fmla="*/ 17 h 18"/>
                <a:gd name="T6" fmla="*/ 16 w 17"/>
                <a:gd name="T7" fmla="*/ 16 h 18"/>
                <a:gd name="T8" fmla="*/ 12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2" y="0"/>
                  </a:moveTo>
                  <a:lnTo>
                    <a:pt x="0" y="7"/>
                  </a:lnTo>
                  <a:lnTo>
                    <a:pt x="0" y="17"/>
                  </a:lnTo>
                  <a:lnTo>
                    <a:pt x="16" y="16"/>
                  </a:lnTo>
                  <a:lnTo>
                    <a:pt x="12"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63" name="Freeform 23">
              <a:extLst>
                <a:ext uri="{FF2B5EF4-FFF2-40B4-BE49-F238E27FC236}">
                  <a16:creationId xmlns:a16="http://schemas.microsoft.com/office/drawing/2014/main" id="{F89E26E7-7807-4BFE-B564-451BAE002F6E}"/>
                </a:ext>
              </a:extLst>
            </p:cNvPr>
            <p:cNvSpPr>
              <a:spLocks/>
            </p:cNvSpPr>
            <p:nvPr/>
          </p:nvSpPr>
          <p:spPr bwMode="auto">
            <a:xfrm>
              <a:off x="1648" y="2304"/>
              <a:ext cx="17" cy="17"/>
            </a:xfrm>
            <a:custGeom>
              <a:avLst/>
              <a:gdLst>
                <a:gd name="T0" fmla="*/ 0 w 17"/>
                <a:gd name="T1" fmla="*/ 0 h 17"/>
                <a:gd name="T2" fmla="*/ 14 w 17"/>
                <a:gd name="T3" fmla="*/ 0 h 17"/>
                <a:gd name="T4" fmla="*/ 16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4" y="0"/>
                  </a:lnTo>
                  <a:lnTo>
                    <a:pt x="16" y="16"/>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64" name="Freeform 24">
              <a:extLst>
                <a:ext uri="{FF2B5EF4-FFF2-40B4-BE49-F238E27FC236}">
                  <a16:creationId xmlns:a16="http://schemas.microsoft.com/office/drawing/2014/main" id="{CFCD8E8C-5B1B-423B-BA37-B3C7414ABE77}"/>
                </a:ext>
              </a:extLst>
            </p:cNvPr>
            <p:cNvSpPr>
              <a:spLocks/>
            </p:cNvSpPr>
            <p:nvPr/>
          </p:nvSpPr>
          <p:spPr bwMode="auto">
            <a:xfrm>
              <a:off x="1547" y="1947"/>
              <a:ext cx="978" cy="636"/>
            </a:xfrm>
            <a:custGeom>
              <a:avLst/>
              <a:gdLst>
                <a:gd name="T0" fmla="*/ 464 w 978"/>
                <a:gd name="T1" fmla="*/ 14 h 636"/>
                <a:gd name="T2" fmla="*/ 650 w 978"/>
                <a:gd name="T3" fmla="*/ 6 h 636"/>
                <a:gd name="T4" fmla="*/ 768 w 978"/>
                <a:gd name="T5" fmla="*/ 61 h 636"/>
                <a:gd name="T6" fmla="*/ 910 w 978"/>
                <a:gd name="T7" fmla="*/ 76 h 636"/>
                <a:gd name="T8" fmla="*/ 973 w 978"/>
                <a:gd name="T9" fmla="*/ 129 h 636"/>
                <a:gd name="T10" fmla="*/ 896 w 978"/>
                <a:gd name="T11" fmla="*/ 182 h 636"/>
                <a:gd name="T12" fmla="*/ 863 w 978"/>
                <a:gd name="T13" fmla="*/ 232 h 636"/>
                <a:gd name="T14" fmla="*/ 848 w 978"/>
                <a:gd name="T15" fmla="*/ 182 h 636"/>
                <a:gd name="T16" fmla="*/ 799 w 978"/>
                <a:gd name="T17" fmla="*/ 226 h 636"/>
                <a:gd name="T18" fmla="*/ 791 w 978"/>
                <a:gd name="T19" fmla="*/ 302 h 636"/>
                <a:gd name="T20" fmla="*/ 789 w 978"/>
                <a:gd name="T21" fmla="*/ 343 h 636"/>
                <a:gd name="T22" fmla="*/ 774 w 978"/>
                <a:gd name="T23" fmla="*/ 342 h 636"/>
                <a:gd name="T24" fmla="*/ 764 w 978"/>
                <a:gd name="T25" fmla="*/ 405 h 636"/>
                <a:gd name="T26" fmla="*/ 698 w 978"/>
                <a:gd name="T27" fmla="*/ 486 h 636"/>
                <a:gd name="T28" fmla="*/ 664 w 978"/>
                <a:gd name="T29" fmla="*/ 585 h 636"/>
                <a:gd name="T30" fmla="*/ 670 w 978"/>
                <a:gd name="T31" fmla="*/ 635 h 636"/>
                <a:gd name="T32" fmla="*/ 536 w 978"/>
                <a:gd name="T33" fmla="*/ 492 h 636"/>
                <a:gd name="T34" fmla="*/ 474 w 978"/>
                <a:gd name="T35" fmla="*/ 611 h 636"/>
                <a:gd name="T36" fmla="*/ 390 w 978"/>
                <a:gd name="T37" fmla="*/ 503 h 636"/>
                <a:gd name="T38" fmla="*/ 271 w 978"/>
                <a:gd name="T39" fmla="*/ 424 h 636"/>
                <a:gd name="T40" fmla="*/ 318 w 978"/>
                <a:gd name="T41" fmla="*/ 477 h 636"/>
                <a:gd name="T42" fmla="*/ 245 w 978"/>
                <a:gd name="T43" fmla="*/ 500 h 636"/>
                <a:gd name="T44" fmla="*/ 186 w 978"/>
                <a:gd name="T45" fmla="*/ 415 h 636"/>
                <a:gd name="T46" fmla="*/ 211 w 978"/>
                <a:gd name="T47" fmla="*/ 357 h 636"/>
                <a:gd name="T48" fmla="*/ 167 w 978"/>
                <a:gd name="T49" fmla="*/ 343 h 636"/>
                <a:gd name="T50" fmla="*/ 195 w 978"/>
                <a:gd name="T51" fmla="*/ 326 h 636"/>
                <a:gd name="T52" fmla="*/ 208 w 978"/>
                <a:gd name="T53" fmla="*/ 304 h 636"/>
                <a:gd name="T54" fmla="*/ 205 w 978"/>
                <a:gd name="T55" fmla="*/ 300 h 636"/>
                <a:gd name="T56" fmla="*/ 189 w 978"/>
                <a:gd name="T57" fmla="*/ 302 h 636"/>
                <a:gd name="T58" fmla="*/ 173 w 978"/>
                <a:gd name="T59" fmla="*/ 304 h 636"/>
                <a:gd name="T60" fmla="*/ 171 w 978"/>
                <a:gd name="T61" fmla="*/ 337 h 636"/>
                <a:gd name="T62" fmla="*/ 158 w 978"/>
                <a:gd name="T63" fmla="*/ 357 h 636"/>
                <a:gd name="T64" fmla="*/ 134 w 978"/>
                <a:gd name="T65" fmla="*/ 347 h 636"/>
                <a:gd name="T66" fmla="*/ 109 w 978"/>
                <a:gd name="T67" fmla="*/ 305 h 636"/>
                <a:gd name="T68" fmla="*/ 126 w 978"/>
                <a:gd name="T69" fmla="*/ 346 h 636"/>
                <a:gd name="T70" fmla="*/ 121 w 978"/>
                <a:gd name="T71" fmla="*/ 352 h 636"/>
                <a:gd name="T72" fmla="*/ 92 w 978"/>
                <a:gd name="T73" fmla="*/ 323 h 636"/>
                <a:gd name="T74" fmla="*/ 59 w 978"/>
                <a:gd name="T75" fmla="*/ 315 h 636"/>
                <a:gd name="T76" fmla="*/ 0 w 978"/>
                <a:gd name="T77" fmla="*/ 319 h 636"/>
                <a:gd name="T78" fmla="*/ 35 w 978"/>
                <a:gd name="T79" fmla="*/ 308 h 636"/>
                <a:gd name="T80" fmla="*/ 61 w 978"/>
                <a:gd name="T81" fmla="*/ 266 h 636"/>
                <a:gd name="T82" fmla="*/ 94 w 978"/>
                <a:gd name="T83" fmla="*/ 245 h 636"/>
                <a:gd name="T84" fmla="*/ 109 w 978"/>
                <a:gd name="T85" fmla="*/ 234 h 636"/>
                <a:gd name="T86" fmla="*/ 116 w 978"/>
                <a:gd name="T87" fmla="*/ 248 h 636"/>
                <a:gd name="T88" fmla="*/ 142 w 978"/>
                <a:gd name="T89" fmla="*/ 236 h 636"/>
                <a:gd name="T90" fmla="*/ 165 w 978"/>
                <a:gd name="T91" fmla="*/ 211 h 636"/>
                <a:gd name="T92" fmla="*/ 139 w 978"/>
                <a:gd name="T93" fmla="*/ 187 h 636"/>
                <a:gd name="T94" fmla="*/ 144 w 978"/>
                <a:gd name="T95" fmla="*/ 163 h 636"/>
                <a:gd name="T96" fmla="*/ 131 w 978"/>
                <a:gd name="T97" fmla="*/ 207 h 636"/>
                <a:gd name="T98" fmla="*/ 110 w 978"/>
                <a:gd name="T99" fmla="*/ 237 h 636"/>
                <a:gd name="T100" fmla="*/ 89 w 978"/>
                <a:gd name="T101" fmla="*/ 214 h 636"/>
                <a:gd name="T102" fmla="*/ 127 w 978"/>
                <a:gd name="T103" fmla="*/ 143 h 636"/>
                <a:gd name="T104" fmla="*/ 205 w 978"/>
                <a:gd name="T105" fmla="*/ 148 h 636"/>
                <a:gd name="T106" fmla="*/ 237 w 978"/>
                <a:gd name="T107" fmla="*/ 153 h 636"/>
                <a:gd name="T108" fmla="*/ 303 w 978"/>
                <a:gd name="T109" fmla="*/ 91 h 636"/>
                <a:gd name="T110" fmla="*/ 270 w 978"/>
                <a:gd name="T111" fmla="*/ 142 h 6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8"/>
                <a:gd name="T169" fmla="*/ 0 h 636"/>
                <a:gd name="T170" fmla="*/ 978 w 978"/>
                <a:gd name="T171" fmla="*/ 636 h 6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8" h="636">
                  <a:moveTo>
                    <a:pt x="336" y="111"/>
                  </a:moveTo>
                  <a:lnTo>
                    <a:pt x="388" y="86"/>
                  </a:lnTo>
                  <a:lnTo>
                    <a:pt x="465" y="52"/>
                  </a:lnTo>
                  <a:lnTo>
                    <a:pt x="464" y="14"/>
                  </a:lnTo>
                  <a:lnTo>
                    <a:pt x="526" y="6"/>
                  </a:lnTo>
                  <a:lnTo>
                    <a:pt x="561" y="24"/>
                  </a:lnTo>
                  <a:lnTo>
                    <a:pt x="632" y="0"/>
                  </a:lnTo>
                  <a:lnTo>
                    <a:pt x="650" y="6"/>
                  </a:lnTo>
                  <a:lnTo>
                    <a:pt x="663" y="14"/>
                  </a:lnTo>
                  <a:lnTo>
                    <a:pt x="695" y="47"/>
                  </a:lnTo>
                  <a:lnTo>
                    <a:pt x="712" y="68"/>
                  </a:lnTo>
                  <a:lnTo>
                    <a:pt x="768" y="61"/>
                  </a:lnTo>
                  <a:lnTo>
                    <a:pt x="781" y="60"/>
                  </a:lnTo>
                  <a:lnTo>
                    <a:pt x="815" y="78"/>
                  </a:lnTo>
                  <a:lnTo>
                    <a:pt x="854" y="77"/>
                  </a:lnTo>
                  <a:lnTo>
                    <a:pt x="910" y="76"/>
                  </a:lnTo>
                  <a:lnTo>
                    <a:pt x="967" y="91"/>
                  </a:lnTo>
                  <a:lnTo>
                    <a:pt x="977" y="98"/>
                  </a:lnTo>
                  <a:lnTo>
                    <a:pt x="977" y="111"/>
                  </a:lnTo>
                  <a:lnTo>
                    <a:pt x="973" y="129"/>
                  </a:lnTo>
                  <a:lnTo>
                    <a:pt x="937" y="142"/>
                  </a:lnTo>
                  <a:lnTo>
                    <a:pt x="914" y="152"/>
                  </a:lnTo>
                  <a:lnTo>
                    <a:pt x="921" y="170"/>
                  </a:lnTo>
                  <a:lnTo>
                    <a:pt x="896" y="182"/>
                  </a:lnTo>
                  <a:lnTo>
                    <a:pt x="894" y="207"/>
                  </a:lnTo>
                  <a:lnTo>
                    <a:pt x="896" y="221"/>
                  </a:lnTo>
                  <a:lnTo>
                    <a:pt x="871" y="253"/>
                  </a:lnTo>
                  <a:lnTo>
                    <a:pt x="863" y="232"/>
                  </a:lnTo>
                  <a:lnTo>
                    <a:pt x="863" y="222"/>
                  </a:lnTo>
                  <a:lnTo>
                    <a:pt x="875" y="202"/>
                  </a:lnTo>
                  <a:lnTo>
                    <a:pt x="873" y="154"/>
                  </a:lnTo>
                  <a:lnTo>
                    <a:pt x="848" y="182"/>
                  </a:lnTo>
                  <a:lnTo>
                    <a:pt x="828" y="195"/>
                  </a:lnTo>
                  <a:lnTo>
                    <a:pt x="815" y="174"/>
                  </a:lnTo>
                  <a:lnTo>
                    <a:pt x="802" y="202"/>
                  </a:lnTo>
                  <a:lnTo>
                    <a:pt x="799" y="226"/>
                  </a:lnTo>
                  <a:lnTo>
                    <a:pt x="813" y="226"/>
                  </a:lnTo>
                  <a:lnTo>
                    <a:pt x="810" y="253"/>
                  </a:lnTo>
                  <a:lnTo>
                    <a:pt x="799" y="291"/>
                  </a:lnTo>
                  <a:lnTo>
                    <a:pt x="791" y="302"/>
                  </a:lnTo>
                  <a:lnTo>
                    <a:pt x="780" y="314"/>
                  </a:lnTo>
                  <a:lnTo>
                    <a:pt x="774" y="322"/>
                  </a:lnTo>
                  <a:lnTo>
                    <a:pt x="785" y="335"/>
                  </a:lnTo>
                  <a:lnTo>
                    <a:pt x="789" y="343"/>
                  </a:lnTo>
                  <a:lnTo>
                    <a:pt x="783" y="358"/>
                  </a:lnTo>
                  <a:lnTo>
                    <a:pt x="777" y="364"/>
                  </a:lnTo>
                  <a:lnTo>
                    <a:pt x="776" y="353"/>
                  </a:lnTo>
                  <a:lnTo>
                    <a:pt x="774" y="342"/>
                  </a:lnTo>
                  <a:lnTo>
                    <a:pt x="762" y="332"/>
                  </a:lnTo>
                  <a:lnTo>
                    <a:pt x="740" y="343"/>
                  </a:lnTo>
                  <a:lnTo>
                    <a:pt x="760" y="388"/>
                  </a:lnTo>
                  <a:lnTo>
                    <a:pt x="764" y="405"/>
                  </a:lnTo>
                  <a:lnTo>
                    <a:pt x="760" y="430"/>
                  </a:lnTo>
                  <a:lnTo>
                    <a:pt x="741" y="471"/>
                  </a:lnTo>
                  <a:lnTo>
                    <a:pt x="707" y="484"/>
                  </a:lnTo>
                  <a:lnTo>
                    <a:pt x="698" y="486"/>
                  </a:lnTo>
                  <a:lnTo>
                    <a:pt x="671" y="484"/>
                  </a:lnTo>
                  <a:lnTo>
                    <a:pt x="685" y="508"/>
                  </a:lnTo>
                  <a:lnTo>
                    <a:pt x="688" y="544"/>
                  </a:lnTo>
                  <a:lnTo>
                    <a:pt x="664" y="585"/>
                  </a:lnTo>
                  <a:lnTo>
                    <a:pt x="637" y="561"/>
                  </a:lnTo>
                  <a:lnTo>
                    <a:pt x="632" y="585"/>
                  </a:lnTo>
                  <a:lnTo>
                    <a:pt x="653" y="606"/>
                  </a:lnTo>
                  <a:lnTo>
                    <a:pt x="670" y="635"/>
                  </a:lnTo>
                  <a:lnTo>
                    <a:pt x="641" y="618"/>
                  </a:lnTo>
                  <a:lnTo>
                    <a:pt x="608" y="516"/>
                  </a:lnTo>
                  <a:lnTo>
                    <a:pt x="563" y="490"/>
                  </a:lnTo>
                  <a:lnTo>
                    <a:pt x="536" y="492"/>
                  </a:lnTo>
                  <a:lnTo>
                    <a:pt x="496" y="550"/>
                  </a:lnTo>
                  <a:lnTo>
                    <a:pt x="501" y="572"/>
                  </a:lnTo>
                  <a:lnTo>
                    <a:pt x="488" y="611"/>
                  </a:lnTo>
                  <a:lnTo>
                    <a:pt x="474" y="611"/>
                  </a:lnTo>
                  <a:lnTo>
                    <a:pt x="429" y="527"/>
                  </a:lnTo>
                  <a:lnTo>
                    <a:pt x="428" y="491"/>
                  </a:lnTo>
                  <a:lnTo>
                    <a:pt x="419" y="503"/>
                  </a:lnTo>
                  <a:lnTo>
                    <a:pt x="390" y="503"/>
                  </a:lnTo>
                  <a:lnTo>
                    <a:pt x="404" y="480"/>
                  </a:lnTo>
                  <a:lnTo>
                    <a:pt x="361" y="454"/>
                  </a:lnTo>
                  <a:lnTo>
                    <a:pt x="315" y="452"/>
                  </a:lnTo>
                  <a:lnTo>
                    <a:pt x="271" y="424"/>
                  </a:lnTo>
                  <a:lnTo>
                    <a:pt x="269" y="452"/>
                  </a:lnTo>
                  <a:lnTo>
                    <a:pt x="287" y="465"/>
                  </a:lnTo>
                  <a:lnTo>
                    <a:pt x="305" y="478"/>
                  </a:lnTo>
                  <a:lnTo>
                    <a:pt x="318" y="477"/>
                  </a:lnTo>
                  <a:lnTo>
                    <a:pt x="281" y="511"/>
                  </a:lnTo>
                  <a:lnTo>
                    <a:pt x="261" y="517"/>
                  </a:lnTo>
                  <a:lnTo>
                    <a:pt x="245" y="521"/>
                  </a:lnTo>
                  <a:lnTo>
                    <a:pt x="245" y="500"/>
                  </a:lnTo>
                  <a:lnTo>
                    <a:pt x="219" y="463"/>
                  </a:lnTo>
                  <a:lnTo>
                    <a:pt x="198" y="436"/>
                  </a:lnTo>
                  <a:lnTo>
                    <a:pt x="189" y="421"/>
                  </a:lnTo>
                  <a:lnTo>
                    <a:pt x="186" y="415"/>
                  </a:lnTo>
                  <a:lnTo>
                    <a:pt x="185" y="409"/>
                  </a:lnTo>
                  <a:lnTo>
                    <a:pt x="201" y="397"/>
                  </a:lnTo>
                  <a:lnTo>
                    <a:pt x="215" y="387"/>
                  </a:lnTo>
                  <a:lnTo>
                    <a:pt x="211" y="357"/>
                  </a:lnTo>
                  <a:lnTo>
                    <a:pt x="202" y="368"/>
                  </a:lnTo>
                  <a:lnTo>
                    <a:pt x="178" y="368"/>
                  </a:lnTo>
                  <a:lnTo>
                    <a:pt x="167" y="356"/>
                  </a:lnTo>
                  <a:lnTo>
                    <a:pt x="167" y="343"/>
                  </a:lnTo>
                  <a:lnTo>
                    <a:pt x="173" y="343"/>
                  </a:lnTo>
                  <a:lnTo>
                    <a:pt x="179" y="336"/>
                  </a:lnTo>
                  <a:lnTo>
                    <a:pt x="185" y="336"/>
                  </a:lnTo>
                  <a:lnTo>
                    <a:pt x="195" y="326"/>
                  </a:lnTo>
                  <a:lnTo>
                    <a:pt x="210" y="326"/>
                  </a:lnTo>
                  <a:lnTo>
                    <a:pt x="224" y="318"/>
                  </a:lnTo>
                  <a:lnTo>
                    <a:pt x="210" y="304"/>
                  </a:lnTo>
                  <a:lnTo>
                    <a:pt x="208" y="304"/>
                  </a:lnTo>
                  <a:lnTo>
                    <a:pt x="208" y="283"/>
                  </a:lnTo>
                  <a:lnTo>
                    <a:pt x="198" y="296"/>
                  </a:lnTo>
                  <a:lnTo>
                    <a:pt x="201" y="300"/>
                  </a:lnTo>
                  <a:lnTo>
                    <a:pt x="205" y="300"/>
                  </a:lnTo>
                  <a:lnTo>
                    <a:pt x="204" y="303"/>
                  </a:lnTo>
                  <a:lnTo>
                    <a:pt x="200" y="303"/>
                  </a:lnTo>
                  <a:lnTo>
                    <a:pt x="194" y="309"/>
                  </a:lnTo>
                  <a:lnTo>
                    <a:pt x="189" y="302"/>
                  </a:lnTo>
                  <a:lnTo>
                    <a:pt x="192" y="298"/>
                  </a:lnTo>
                  <a:lnTo>
                    <a:pt x="185" y="297"/>
                  </a:lnTo>
                  <a:lnTo>
                    <a:pt x="181" y="295"/>
                  </a:lnTo>
                  <a:lnTo>
                    <a:pt x="173" y="304"/>
                  </a:lnTo>
                  <a:lnTo>
                    <a:pt x="173" y="321"/>
                  </a:lnTo>
                  <a:lnTo>
                    <a:pt x="169" y="326"/>
                  </a:lnTo>
                  <a:lnTo>
                    <a:pt x="177" y="337"/>
                  </a:lnTo>
                  <a:lnTo>
                    <a:pt x="171" y="337"/>
                  </a:lnTo>
                  <a:lnTo>
                    <a:pt x="167" y="340"/>
                  </a:lnTo>
                  <a:lnTo>
                    <a:pt x="158" y="340"/>
                  </a:lnTo>
                  <a:lnTo>
                    <a:pt x="151" y="349"/>
                  </a:lnTo>
                  <a:lnTo>
                    <a:pt x="158" y="357"/>
                  </a:lnTo>
                  <a:lnTo>
                    <a:pt x="148" y="369"/>
                  </a:lnTo>
                  <a:lnTo>
                    <a:pt x="139" y="361"/>
                  </a:lnTo>
                  <a:lnTo>
                    <a:pt x="142" y="358"/>
                  </a:lnTo>
                  <a:lnTo>
                    <a:pt x="134" y="347"/>
                  </a:lnTo>
                  <a:lnTo>
                    <a:pt x="134" y="338"/>
                  </a:lnTo>
                  <a:lnTo>
                    <a:pt x="125" y="327"/>
                  </a:lnTo>
                  <a:lnTo>
                    <a:pt x="109" y="310"/>
                  </a:lnTo>
                  <a:lnTo>
                    <a:pt x="109" y="305"/>
                  </a:lnTo>
                  <a:lnTo>
                    <a:pt x="102" y="305"/>
                  </a:lnTo>
                  <a:lnTo>
                    <a:pt x="102" y="314"/>
                  </a:lnTo>
                  <a:lnTo>
                    <a:pt x="114" y="331"/>
                  </a:lnTo>
                  <a:lnTo>
                    <a:pt x="126" y="346"/>
                  </a:lnTo>
                  <a:lnTo>
                    <a:pt x="124" y="348"/>
                  </a:lnTo>
                  <a:lnTo>
                    <a:pt x="121" y="344"/>
                  </a:lnTo>
                  <a:lnTo>
                    <a:pt x="117" y="347"/>
                  </a:lnTo>
                  <a:lnTo>
                    <a:pt x="121" y="352"/>
                  </a:lnTo>
                  <a:lnTo>
                    <a:pt x="116" y="358"/>
                  </a:lnTo>
                  <a:lnTo>
                    <a:pt x="116" y="348"/>
                  </a:lnTo>
                  <a:lnTo>
                    <a:pt x="103" y="335"/>
                  </a:lnTo>
                  <a:lnTo>
                    <a:pt x="92" y="323"/>
                  </a:lnTo>
                  <a:lnTo>
                    <a:pt x="93" y="317"/>
                  </a:lnTo>
                  <a:lnTo>
                    <a:pt x="87" y="310"/>
                  </a:lnTo>
                  <a:lnTo>
                    <a:pt x="83" y="315"/>
                  </a:lnTo>
                  <a:lnTo>
                    <a:pt x="59" y="315"/>
                  </a:lnTo>
                  <a:lnTo>
                    <a:pt x="31" y="350"/>
                  </a:lnTo>
                  <a:lnTo>
                    <a:pt x="12" y="351"/>
                  </a:lnTo>
                  <a:lnTo>
                    <a:pt x="1" y="338"/>
                  </a:lnTo>
                  <a:lnTo>
                    <a:pt x="0" y="319"/>
                  </a:lnTo>
                  <a:lnTo>
                    <a:pt x="6" y="310"/>
                  </a:lnTo>
                  <a:lnTo>
                    <a:pt x="6" y="296"/>
                  </a:lnTo>
                  <a:lnTo>
                    <a:pt x="25" y="296"/>
                  </a:lnTo>
                  <a:lnTo>
                    <a:pt x="35" y="308"/>
                  </a:lnTo>
                  <a:lnTo>
                    <a:pt x="44" y="297"/>
                  </a:lnTo>
                  <a:lnTo>
                    <a:pt x="44" y="278"/>
                  </a:lnTo>
                  <a:lnTo>
                    <a:pt x="35" y="266"/>
                  </a:lnTo>
                  <a:lnTo>
                    <a:pt x="61" y="266"/>
                  </a:lnTo>
                  <a:lnTo>
                    <a:pt x="67" y="258"/>
                  </a:lnTo>
                  <a:lnTo>
                    <a:pt x="72" y="257"/>
                  </a:lnTo>
                  <a:lnTo>
                    <a:pt x="84" y="245"/>
                  </a:lnTo>
                  <a:lnTo>
                    <a:pt x="94" y="245"/>
                  </a:lnTo>
                  <a:lnTo>
                    <a:pt x="95" y="226"/>
                  </a:lnTo>
                  <a:lnTo>
                    <a:pt x="102" y="218"/>
                  </a:lnTo>
                  <a:lnTo>
                    <a:pt x="102" y="226"/>
                  </a:lnTo>
                  <a:lnTo>
                    <a:pt x="109" y="234"/>
                  </a:lnTo>
                  <a:lnTo>
                    <a:pt x="109" y="238"/>
                  </a:lnTo>
                  <a:lnTo>
                    <a:pt x="102" y="245"/>
                  </a:lnTo>
                  <a:lnTo>
                    <a:pt x="114" y="245"/>
                  </a:lnTo>
                  <a:lnTo>
                    <a:pt x="116" y="248"/>
                  </a:lnTo>
                  <a:lnTo>
                    <a:pt x="126" y="239"/>
                  </a:lnTo>
                  <a:lnTo>
                    <a:pt x="133" y="246"/>
                  </a:lnTo>
                  <a:lnTo>
                    <a:pt x="137" y="240"/>
                  </a:lnTo>
                  <a:lnTo>
                    <a:pt x="142" y="236"/>
                  </a:lnTo>
                  <a:lnTo>
                    <a:pt x="142" y="221"/>
                  </a:lnTo>
                  <a:lnTo>
                    <a:pt x="150" y="230"/>
                  </a:lnTo>
                  <a:lnTo>
                    <a:pt x="150" y="211"/>
                  </a:lnTo>
                  <a:lnTo>
                    <a:pt x="165" y="211"/>
                  </a:lnTo>
                  <a:lnTo>
                    <a:pt x="166" y="205"/>
                  </a:lnTo>
                  <a:lnTo>
                    <a:pt x="143" y="205"/>
                  </a:lnTo>
                  <a:lnTo>
                    <a:pt x="139" y="199"/>
                  </a:lnTo>
                  <a:lnTo>
                    <a:pt x="139" y="187"/>
                  </a:lnTo>
                  <a:lnTo>
                    <a:pt x="149" y="173"/>
                  </a:lnTo>
                  <a:lnTo>
                    <a:pt x="159" y="160"/>
                  </a:lnTo>
                  <a:lnTo>
                    <a:pt x="157" y="151"/>
                  </a:lnTo>
                  <a:lnTo>
                    <a:pt x="144" y="163"/>
                  </a:lnTo>
                  <a:lnTo>
                    <a:pt x="134" y="174"/>
                  </a:lnTo>
                  <a:lnTo>
                    <a:pt x="125" y="186"/>
                  </a:lnTo>
                  <a:lnTo>
                    <a:pt x="126" y="201"/>
                  </a:lnTo>
                  <a:lnTo>
                    <a:pt x="131" y="207"/>
                  </a:lnTo>
                  <a:lnTo>
                    <a:pt x="124" y="216"/>
                  </a:lnTo>
                  <a:lnTo>
                    <a:pt x="123" y="227"/>
                  </a:lnTo>
                  <a:lnTo>
                    <a:pt x="116" y="236"/>
                  </a:lnTo>
                  <a:lnTo>
                    <a:pt x="110" y="237"/>
                  </a:lnTo>
                  <a:lnTo>
                    <a:pt x="110" y="214"/>
                  </a:lnTo>
                  <a:lnTo>
                    <a:pt x="103" y="209"/>
                  </a:lnTo>
                  <a:lnTo>
                    <a:pt x="97" y="214"/>
                  </a:lnTo>
                  <a:lnTo>
                    <a:pt x="89" y="214"/>
                  </a:lnTo>
                  <a:lnTo>
                    <a:pt x="90" y="186"/>
                  </a:lnTo>
                  <a:lnTo>
                    <a:pt x="95" y="179"/>
                  </a:lnTo>
                  <a:lnTo>
                    <a:pt x="109" y="163"/>
                  </a:lnTo>
                  <a:lnTo>
                    <a:pt x="127" y="143"/>
                  </a:lnTo>
                  <a:lnTo>
                    <a:pt x="139" y="129"/>
                  </a:lnTo>
                  <a:lnTo>
                    <a:pt x="171" y="110"/>
                  </a:lnTo>
                  <a:lnTo>
                    <a:pt x="201" y="132"/>
                  </a:lnTo>
                  <a:lnTo>
                    <a:pt x="205" y="148"/>
                  </a:lnTo>
                  <a:lnTo>
                    <a:pt x="199" y="150"/>
                  </a:lnTo>
                  <a:lnTo>
                    <a:pt x="186" y="147"/>
                  </a:lnTo>
                  <a:lnTo>
                    <a:pt x="201" y="167"/>
                  </a:lnTo>
                  <a:lnTo>
                    <a:pt x="237" y="153"/>
                  </a:lnTo>
                  <a:lnTo>
                    <a:pt x="267" y="142"/>
                  </a:lnTo>
                  <a:lnTo>
                    <a:pt x="258" y="122"/>
                  </a:lnTo>
                  <a:lnTo>
                    <a:pt x="285" y="91"/>
                  </a:lnTo>
                  <a:lnTo>
                    <a:pt x="303" y="91"/>
                  </a:lnTo>
                  <a:lnTo>
                    <a:pt x="286" y="102"/>
                  </a:lnTo>
                  <a:lnTo>
                    <a:pt x="274" y="121"/>
                  </a:lnTo>
                  <a:lnTo>
                    <a:pt x="270" y="131"/>
                  </a:lnTo>
                  <a:lnTo>
                    <a:pt x="270" y="142"/>
                  </a:lnTo>
                  <a:lnTo>
                    <a:pt x="282" y="149"/>
                  </a:lnTo>
                  <a:lnTo>
                    <a:pt x="298" y="160"/>
                  </a:lnTo>
                  <a:lnTo>
                    <a:pt x="336" y="111"/>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grpSp>
      <p:pic>
        <p:nvPicPr>
          <p:cNvPr id="65" name="Picture 68">
            <a:extLst>
              <a:ext uri="{FF2B5EF4-FFF2-40B4-BE49-F238E27FC236}">
                <a16:creationId xmlns:a16="http://schemas.microsoft.com/office/drawing/2014/main" id="{6E885BFF-4853-445E-B807-B77C3045FFD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0001" y="5303604"/>
            <a:ext cx="14684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84782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521</TotalTime>
  <Words>1605</Words>
  <Application>Microsoft Office PowerPoint</Application>
  <PresentationFormat>全屏显示(4:3)</PresentationFormat>
  <Paragraphs>327</Paragraphs>
  <Slides>33</Slides>
  <Notes>9</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2</vt:i4>
      </vt:variant>
      <vt:variant>
        <vt:lpstr>幻灯片标题</vt:lpstr>
      </vt:variant>
      <vt:variant>
        <vt:i4>33</vt:i4>
      </vt:variant>
    </vt:vector>
  </HeadingPairs>
  <TitlesOfParts>
    <vt:vector size="52" baseType="lpstr">
      <vt:lpstr>Arial Unicode MS</vt:lpstr>
      <vt:lpstr>Gulim</vt:lpstr>
      <vt:lpstr>GulimChe</vt:lpstr>
      <vt:lpstr>等线</vt:lpstr>
      <vt:lpstr>黑体</vt:lpstr>
      <vt:lpstr>华文隶书</vt:lpstr>
      <vt:lpstr>华文细黑</vt:lpstr>
      <vt:lpstr>楷体_GB2312</vt:lpstr>
      <vt:lpstr>隶书</vt:lpstr>
      <vt:lpstr>宋体</vt:lpstr>
      <vt:lpstr>微软雅黑</vt:lpstr>
      <vt:lpstr>Arial</vt:lpstr>
      <vt:lpstr>Calibri</vt:lpstr>
      <vt:lpstr>Times New Roman</vt:lpstr>
      <vt:lpstr>Verdana</vt:lpstr>
      <vt:lpstr>Wingdings</vt:lpstr>
      <vt:lpstr>Office 主题​​</vt:lpstr>
      <vt:lpstr>클립</vt:lpstr>
      <vt:lpstr>Document</vt:lpstr>
      <vt:lpstr>PowerPoint 演示文稿</vt:lpstr>
      <vt:lpstr>TOPIC</vt:lpstr>
      <vt:lpstr>TOPIC</vt:lpstr>
      <vt:lpstr>PowerPoint 演示文稿</vt:lpstr>
      <vt:lpstr>Fengyun GEO Constellation in 2018</vt:lpstr>
      <vt:lpstr>China’s new generation geostationary  meteorological satellite FY-4</vt:lpstr>
      <vt:lpstr>Advancement of  FY-4A compared with FY-2 </vt:lpstr>
      <vt:lpstr>The flow chart of FY-4A ground segment</vt:lpstr>
      <vt:lpstr>National Program for Fengyun Meteorological Satellite from 2011-2020</vt:lpstr>
      <vt:lpstr>PowerPoint 演示文稿</vt:lpstr>
      <vt:lpstr>TOPIC</vt:lpstr>
      <vt:lpstr>Operational AMV Systems</vt:lpstr>
      <vt:lpstr>FY-4A AMV System</vt:lpstr>
      <vt:lpstr>The cloud platform architecture of FY-4</vt:lpstr>
      <vt:lpstr>Architecture description</vt:lpstr>
      <vt:lpstr>Architecture description</vt:lpstr>
      <vt:lpstr>Architecture description</vt:lpstr>
      <vt:lpstr>Architecture description</vt:lpstr>
      <vt:lpstr>TOPIC</vt:lpstr>
      <vt:lpstr>AMV products in operation</vt:lpstr>
      <vt:lpstr>Current status of FY-2 winds</vt:lpstr>
      <vt:lpstr>FY-4A AMV products in trial operation</vt:lpstr>
      <vt:lpstr>Current status of FY-4A winds</vt:lpstr>
      <vt:lpstr>AMV Products Distribution</vt:lpstr>
      <vt:lpstr>Data Service</vt:lpstr>
      <vt:lpstr>Data Service Web Portal</vt:lpstr>
      <vt:lpstr>Day to Day Uses of AMV at MICAPS </vt:lpstr>
      <vt:lpstr>TOPIC</vt:lpstr>
      <vt:lpstr>Historical dataset reprocessing progress </vt:lpstr>
      <vt:lpstr>Result of reprocessing FY-2E AMV </vt:lpstr>
      <vt:lpstr>TOPIC</vt:lpstr>
      <vt:lpstr>Future work</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AMVS FROM FENGYUN GEO. SATELLITES</dc:title>
  <dc:creator>zhang xiaohu</dc:creator>
  <cp:lastModifiedBy>zhang xiaohu</cp:lastModifiedBy>
  <cp:revision>133</cp:revision>
  <dcterms:created xsi:type="dcterms:W3CDTF">2018-04-21T14:11:36Z</dcterms:created>
  <dcterms:modified xsi:type="dcterms:W3CDTF">2018-04-23T00:44:03Z</dcterms:modified>
</cp:coreProperties>
</file>