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7"/>
  </p:notesMasterIdLst>
  <p:handoutMasterIdLst>
    <p:handoutMasterId r:id="rId18"/>
  </p:handoutMasterIdLst>
  <p:sldIdLst>
    <p:sldId id="288" r:id="rId2"/>
    <p:sldId id="286" r:id="rId3"/>
    <p:sldId id="369" r:id="rId4"/>
    <p:sldId id="348" r:id="rId5"/>
    <p:sldId id="326" r:id="rId6"/>
    <p:sldId id="372" r:id="rId7"/>
    <p:sldId id="373" r:id="rId8"/>
    <p:sldId id="376" r:id="rId9"/>
    <p:sldId id="374" r:id="rId10"/>
    <p:sldId id="375" r:id="rId11"/>
    <p:sldId id="377" r:id="rId12"/>
    <p:sldId id="382" r:id="rId13"/>
    <p:sldId id="383" r:id="rId14"/>
    <p:sldId id="378" r:id="rId15"/>
    <p:sldId id="379" r:id="rId16"/>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71659" autoAdjust="0"/>
  </p:normalViewPr>
  <p:slideViewPr>
    <p:cSldViewPr>
      <p:cViewPr>
        <p:scale>
          <a:sx n="66" d="100"/>
          <a:sy n="66" d="100"/>
        </p:scale>
        <p:origin x="1684" y="172"/>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0"/>
    </p:cViewPr>
  </p:sorterViewPr>
  <p:notesViewPr>
    <p:cSldViewPr>
      <p:cViewPr varScale="1">
        <p:scale>
          <a:sx n="64" d="100"/>
          <a:sy n="64" d="100"/>
        </p:scale>
        <p:origin x="-3444" y="-102"/>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54582CC9-4410-4214-831D-C117E92FC3D8}" type="datetimeFigureOut">
              <a:rPr lang="en-US" smtClean="0"/>
              <a:pPr/>
              <a:t>4/22/2018</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59805A06-DF82-4EF5-93A7-5E32C1E136FA}" type="slidenum">
              <a:rPr lang="en-US" smtClean="0"/>
              <a:pPr/>
              <a:t>‹#›</a:t>
            </a:fld>
            <a:endParaRPr lang="en-US"/>
          </a:p>
        </p:txBody>
      </p:sp>
    </p:spTree>
    <p:extLst>
      <p:ext uri="{BB962C8B-B14F-4D97-AF65-F5344CB8AC3E}">
        <p14:creationId xmlns:p14="http://schemas.microsoft.com/office/powerpoint/2010/main" val="195085739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8BA8E4E5-DA18-4885-B7AF-8FEBAAC55438}" type="datetimeFigureOut">
              <a:rPr lang="en-GB" smtClean="0"/>
              <a:pPr/>
              <a:t>22/04/2018</a:t>
            </a:fld>
            <a:endParaRPr lang="en-GB"/>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DB56E656-7BCA-47BA-932F-B9CCCDF33D5D}" type="slidenum">
              <a:rPr lang="en-GB" smtClean="0"/>
              <a:pPr/>
              <a:t>‹#›</a:t>
            </a:fld>
            <a:endParaRPr lang="en-GB"/>
          </a:p>
        </p:txBody>
      </p:sp>
    </p:spTree>
    <p:extLst>
      <p:ext uri="{BB962C8B-B14F-4D97-AF65-F5344CB8AC3E}">
        <p14:creationId xmlns:p14="http://schemas.microsoft.com/office/powerpoint/2010/main" val="23287380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www.wmo.int/pages/prog/www/OSY/GOS-RRR.html" TargetMode="External"/><Relationship Id="rId2" Type="http://schemas.openxmlformats.org/officeDocument/2006/relationships/slide" Target="../slides/slide12.xml"/><Relationship Id="rId1" Type="http://schemas.openxmlformats.org/officeDocument/2006/relationships/notesMaster" Target="../notesMasters/notesMaster1.xml"/><Relationship Id="rId4" Type="http://schemas.openxmlformats.org/officeDocument/2006/relationships/hyperlink" Target="https://www.wmo-sat.info/oscar/" TargetMode="Externa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www.wmo.int/pages/prog/www/OSY/GOS-RRR.html" TargetMode="External"/><Relationship Id="rId2" Type="http://schemas.openxmlformats.org/officeDocument/2006/relationships/slide" Target="../slides/slide11.xml"/><Relationship Id="rId1" Type="http://schemas.openxmlformats.org/officeDocument/2006/relationships/notesMaster" Target="../notesMasters/notesMaster1.xml"/><Relationship Id="rId4" Type="http://schemas.openxmlformats.org/officeDocument/2006/relationships/hyperlink" Target="https://www.wmo-sat.info/oscar/"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B56E656-7BCA-47BA-932F-B9CCCDF33D5D}" type="slidenum">
              <a:rPr lang="en-GB" smtClean="0"/>
              <a:pPr/>
              <a:t>2</a:t>
            </a:fld>
            <a:endParaRPr lang="en-GB"/>
          </a:p>
        </p:txBody>
      </p:sp>
    </p:spTree>
    <p:extLst>
      <p:ext uri="{BB962C8B-B14F-4D97-AF65-F5344CB8AC3E}">
        <p14:creationId xmlns:p14="http://schemas.microsoft.com/office/powerpoint/2010/main" val="26491779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a:t>Inter </a:t>
            </a:r>
            <a:r>
              <a:rPr lang="en-US" i="0" dirty="0" err="1"/>
              <a:t>Programme</a:t>
            </a:r>
            <a:r>
              <a:rPr lang="en-US" i="0" dirty="0"/>
              <a:t> Expert Team on the. Observing System Design and Evolution (IPET-OSDE)</a:t>
            </a:r>
            <a:endParaRPr lang="en-US" sz="1200" b="1"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latin typeface="+mn-lt"/>
              <a:ea typeface="+mn-ea"/>
              <a:cs typeface="+mn-cs"/>
            </a:endParaRPr>
          </a:p>
          <a:p>
            <a:r>
              <a:rPr lang="en-US" dirty="0"/>
              <a:t>Observing Systems Capability Analysis and Review Tool (OSCAR) is a resource developed by WMO in support of Earth Observation applications, studies and global coordination. </a:t>
            </a:r>
          </a:p>
          <a:p>
            <a:pPr lvl="1"/>
            <a:r>
              <a:rPr lang="en-US" dirty="0"/>
              <a:t>It contains quantitative user-defined requirements for observation of physical variables in application areas of WMO (i.e. related to weather, water and climate). OSCAR also provides detailed information on all earth observation satellites and instruments, and expert analyses of space-based capabilities.</a:t>
            </a:r>
          </a:p>
          <a:p>
            <a:pPr lvl="1"/>
            <a:endParaRPr lang="en-US" dirty="0"/>
          </a:p>
          <a:p>
            <a:pPr lvl="1"/>
            <a:r>
              <a:rPr lang="en-US" dirty="0"/>
              <a:t>The tool constitutes a building block of WIGOS and more specifically, the so-called </a:t>
            </a:r>
            <a:r>
              <a:rPr lang="en-US" dirty="0">
                <a:hlinkClick r:id="rId3" tooltip="Information on the RRR process"/>
              </a:rPr>
              <a:t>Rolling Requirements Review process</a:t>
            </a:r>
            <a:r>
              <a:rPr lang="en-US" dirty="0"/>
              <a:t>. OSCAR targets all users interested in the status and the planning of global observing systems as well as data users looking for instrument specifications at platform level. To continue, please select one of the following modules.</a:t>
            </a:r>
          </a:p>
          <a:p>
            <a:pPr lvl="1"/>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IWWG Input to CGMS-45: Inputs from the IWWG for the WMO OSCAR Database regarding the ‘wind (Horizontal)’ capabilities have been provided to the WMO in November 2016. Several updates have been proposed, mainly concerning the gap analysis due to the recent production of new wind products at high latitudes (Leo-Geo, Single and Global AVHRR wind products). The global AVHRR wind product extracted from dual </a:t>
            </a:r>
            <a:r>
              <a:rPr lang="en-GB" sz="1200" kern="1200" dirty="0" err="1">
                <a:solidFill>
                  <a:schemeClr val="tx1"/>
                </a:solidFill>
                <a:effectLst/>
                <a:latin typeface="+mn-lt"/>
                <a:ea typeface="+mn-ea"/>
                <a:cs typeface="+mn-cs"/>
              </a:rPr>
              <a:t>Metop</a:t>
            </a:r>
            <a:r>
              <a:rPr lang="en-GB" sz="1200" kern="1200" dirty="0">
                <a:solidFill>
                  <a:schemeClr val="tx1"/>
                </a:solidFill>
                <a:effectLst/>
                <a:latin typeface="+mn-lt"/>
                <a:ea typeface="+mn-ea"/>
                <a:cs typeface="+mn-cs"/>
              </a:rPr>
              <a:t> operation also has global coverage. Moreover, 3D winds are presently produced over Polar Regions in a demonstration mode at CIMSS from the AIRS instrument.</a:t>
            </a:r>
            <a:endParaRPr lang="en-US" sz="1200" kern="1200" dirty="0">
              <a:solidFill>
                <a:schemeClr val="tx1"/>
              </a:solidFill>
              <a:effectLst/>
              <a:latin typeface="+mn-lt"/>
              <a:ea typeface="+mn-ea"/>
              <a:cs typeface="+mn-cs"/>
            </a:endParaRPr>
          </a:p>
          <a:p>
            <a:pPr lvl="0"/>
            <a:endParaRPr lang="en-US" dirty="0"/>
          </a:p>
          <a:p>
            <a:pPr marL="342900" indent="-342900">
              <a:spcBef>
                <a:spcPct val="20000"/>
              </a:spcBef>
              <a:buFont typeface="Wingdings" pitchFamily="2" charset="2"/>
              <a:buChar char="Ø"/>
            </a:pPr>
            <a:r>
              <a:rPr lang="en-US" dirty="0">
                <a:solidFill>
                  <a:srgbClr val="FF0000"/>
                </a:solidFill>
                <a:latin typeface="Calibri" pitchFamily="34" charset="0"/>
              </a:rPr>
              <a:t>IWWG will ensure that:</a:t>
            </a:r>
          </a:p>
          <a:p>
            <a:pPr marL="800100" lvl="1" indent="-342900">
              <a:spcBef>
                <a:spcPct val="20000"/>
              </a:spcBef>
              <a:buFont typeface="Wingdings" pitchFamily="2" charset="2"/>
              <a:buChar char="§"/>
            </a:pPr>
            <a:r>
              <a:rPr lang="en-US" dirty="0">
                <a:solidFill>
                  <a:srgbClr val="FF0000"/>
                </a:solidFill>
                <a:latin typeface="Calibri" pitchFamily="34" charset="0"/>
              </a:rPr>
              <a:t>The requirements for wind measurements captured in the Observing Systems Capability Analysis and Review Tool (OSCAR)/Requirements represent our best current knowledge</a:t>
            </a:r>
          </a:p>
          <a:p>
            <a:pPr marL="800100" lvl="1" indent="-342900">
              <a:spcBef>
                <a:spcPct val="20000"/>
              </a:spcBef>
              <a:buFont typeface="Wingdings" pitchFamily="2" charset="2"/>
              <a:buChar char="§"/>
            </a:pPr>
            <a:r>
              <a:rPr lang="en-US" dirty="0">
                <a:solidFill>
                  <a:srgbClr val="FF0000"/>
                </a:solidFill>
                <a:latin typeface="Calibri" pitchFamily="34" charset="0"/>
              </a:rPr>
              <a:t>These requirements are then brought to the attention of the space agencies as drivers for the development of future GEO systems</a:t>
            </a:r>
          </a:p>
          <a:p>
            <a:pPr marL="342900" indent="-342900">
              <a:spcBef>
                <a:spcPct val="20000"/>
              </a:spcBef>
              <a:buFont typeface="Wingdings" pitchFamily="2" charset="2"/>
              <a:buChar char="Ø"/>
            </a:pPr>
            <a:endParaRPr lang="en-US" dirty="0">
              <a:solidFill>
                <a:srgbClr val="FF0000"/>
              </a:solidFill>
              <a:latin typeface="Calibri" pitchFamily="34" charset="0"/>
            </a:endParaRPr>
          </a:p>
          <a:p>
            <a:pPr marL="342900" lvl="0" indent="-342900">
              <a:spcBef>
                <a:spcPct val="20000"/>
              </a:spcBef>
            </a:pPr>
            <a:endParaRPr lang="en-US" sz="2000" b="1" i="1" dirty="0">
              <a:solidFill>
                <a:schemeClr val="tx2">
                  <a:lumMod val="75000"/>
                </a:schemeClr>
              </a:solidFill>
              <a:latin typeface="Calibri" pitchFamily="34" charset="0"/>
            </a:endParaRPr>
          </a:p>
          <a:p>
            <a:pPr marL="342900" lvl="0" indent="-342900">
              <a:spcBef>
                <a:spcPct val="20000"/>
              </a:spcBef>
            </a:pPr>
            <a:r>
              <a:rPr lang="en-US" sz="2000" b="1" i="1" dirty="0">
                <a:solidFill>
                  <a:schemeClr val="tx2">
                    <a:lumMod val="75000"/>
                  </a:schemeClr>
                </a:solidFill>
                <a:latin typeface="Calibri" pitchFamily="34" charset="0"/>
              </a:rPr>
              <a:t>                                   </a:t>
            </a:r>
            <a:r>
              <a:rPr lang="en-US" sz="2400" i="1" dirty="0">
                <a:solidFill>
                  <a:schemeClr val="tx2">
                    <a:lumMod val="75000"/>
                  </a:schemeClr>
                </a:solidFill>
                <a:latin typeface="Calibri" pitchFamily="34" charset="0"/>
                <a:hlinkClick r:id="rId4"/>
              </a:rPr>
              <a:t>https://www.wmo-sat.info/oscar/</a:t>
            </a:r>
            <a:endParaRPr lang="en-US" sz="2400" i="1" dirty="0">
              <a:solidFill>
                <a:schemeClr val="tx2">
                  <a:lumMod val="75000"/>
                </a:schemeClr>
              </a:solidFill>
              <a:latin typeface="Calibri" pitchFamily="34" charset="0"/>
            </a:endParaRPr>
          </a:p>
          <a:p>
            <a:pPr marL="342900" lvl="0" indent="-342900">
              <a:spcBef>
                <a:spcPct val="20000"/>
              </a:spcBef>
            </a:pPr>
            <a:endParaRPr lang="en-US" i="1" dirty="0">
              <a:solidFill>
                <a:schemeClr val="tx2">
                  <a:lumMod val="75000"/>
                </a:schemeClr>
              </a:solidFill>
              <a:latin typeface="Calibri" pitchFamily="34" charset="0"/>
            </a:endParaRPr>
          </a:p>
          <a:p>
            <a:pPr lvl="0"/>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B56E656-7BCA-47BA-932F-B9CCCDF33D5D}" type="slidenum">
              <a:rPr lang="en-GB" smtClean="0"/>
              <a:pPr/>
              <a:t>12</a:t>
            </a:fld>
            <a:endParaRPr lang="en-GB"/>
          </a:p>
        </p:txBody>
      </p:sp>
    </p:spTree>
    <p:extLst>
      <p:ext uri="{BB962C8B-B14F-4D97-AF65-F5344CB8AC3E}">
        <p14:creationId xmlns:p14="http://schemas.microsoft.com/office/powerpoint/2010/main" val="24102764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fontScale="85000" lnSpcReduction="10000"/>
          </a:bodyPr>
          <a:lstStyle/>
          <a:p>
            <a:r>
              <a:rPr lang="en-GB" b="1" dirty="0">
                <a:solidFill>
                  <a:srgbClr val="FF0000"/>
                </a:solidFill>
              </a:rPr>
              <a:t>IWW13 WG2:</a:t>
            </a:r>
          </a:p>
          <a:p>
            <a:endParaRPr lang="en-GB" b="1" dirty="0">
              <a:solidFill>
                <a:srgbClr val="FF0000"/>
              </a:solidFill>
            </a:endParaRPr>
          </a:p>
          <a:p>
            <a:r>
              <a:rPr lang="en-GB" sz="1200" kern="1200" dirty="0">
                <a:solidFill>
                  <a:schemeClr val="tx1"/>
                </a:solidFill>
                <a:effectLst/>
                <a:latin typeface="+mn-lt"/>
                <a:ea typeface="+mn-ea"/>
                <a:cs typeface="+mn-cs"/>
              </a:rPr>
              <a:t>The transition to the new BUFR template will be a significant task for the community, as it will require significant technical alterations in the NWP systems and these can take a long time to propagate into operational systems. To aid this, the following recommendation was made:</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Recommendation to NESDIS: to make offline test data available for the new BUFR template as soon as possible once it has been approved by WMO (e.g., 1 time slot would be sufficient) for technical testing/implementation.</a:t>
            </a:r>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All AMV producers are expected to move their data dissemination to the new BUFR template in due time once the new template has been approved. Parallel dissemination of the same data in the old and the new format will then be required for this transition. Provided the above-mentioned test data is made available well in advance of the transition (say, 9 months before), this overlap period could be kept relatively short (e.g., 3 months). This is summarised in the following recommendation:</a:t>
            </a:r>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Recommendation: All AMV producers to adopt the new AMV BUFR format once it has been finalised. A 3 month overlap period of providing the same data in the new and old format should be provided, assuming the above-mentioned test data has been provided 9 months earlier.</a:t>
            </a:r>
            <a:endParaRPr lang="en-US" sz="1200"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 </a:t>
            </a:r>
            <a:endParaRPr lang="en-GB" b="1" dirty="0">
              <a:solidFill>
                <a:srgbClr val="FF0000"/>
              </a:solidFill>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B56E656-7BCA-47BA-932F-B9CCCDF33D5D}" type="slidenum">
              <a:rPr lang="en-GB" smtClean="0"/>
              <a:pPr/>
              <a:t>13</a:t>
            </a:fld>
            <a:endParaRPr lang="en-GB"/>
          </a:p>
        </p:txBody>
      </p:sp>
    </p:spTree>
    <p:extLst>
      <p:ext uri="{BB962C8B-B14F-4D97-AF65-F5344CB8AC3E}">
        <p14:creationId xmlns:p14="http://schemas.microsoft.com/office/powerpoint/2010/main" val="37950055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B56E656-7BCA-47BA-932F-B9CCCDF33D5D}" type="slidenum">
              <a:rPr lang="en-GB" smtClean="0"/>
              <a:pPr/>
              <a:t>14</a:t>
            </a:fld>
            <a:endParaRPr lang="en-GB"/>
          </a:p>
        </p:txBody>
      </p:sp>
    </p:spTree>
    <p:extLst>
      <p:ext uri="{BB962C8B-B14F-4D97-AF65-F5344CB8AC3E}">
        <p14:creationId xmlns:p14="http://schemas.microsoft.com/office/powerpoint/2010/main" val="18318236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latin typeface="Calibri" pitchFamily="34" charset="0"/>
              </a:rPr>
              <a:t>Good opportunity for key players here at IWW13 to discuss initial ideas and plans. IWWG co-chairs can help facilitate. To be reported at CGMS-45.</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FF0000"/>
              </a:solidFill>
              <a:latin typeface="Calibri"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t>Mary and Roger's plenary discussion. </a:t>
            </a:r>
            <a:endParaRPr lang="en-US">
              <a:solidFill>
                <a:srgbClr val="FF0000"/>
              </a:solidFill>
              <a:latin typeface="Calibri" pitchFamily="34" charset="0"/>
            </a:endParaRPr>
          </a:p>
          <a:p>
            <a:endParaRPr lang="en-US" dirty="0"/>
          </a:p>
        </p:txBody>
      </p:sp>
      <p:sp>
        <p:nvSpPr>
          <p:cNvPr id="4" name="Slide Number Placeholder 3"/>
          <p:cNvSpPr>
            <a:spLocks noGrp="1"/>
          </p:cNvSpPr>
          <p:nvPr>
            <p:ph type="sldNum" sz="quarter" idx="10"/>
          </p:nvPr>
        </p:nvSpPr>
        <p:spPr/>
        <p:txBody>
          <a:bodyPr/>
          <a:lstStyle/>
          <a:p>
            <a:fld id="{DB56E656-7BCA-47BA-932F-B9CCCDF33D5D}" type="slidenum">
              <a:rPr lang="en-GB" smtClean="0"/>
              <a:pPr/>
              <a:t>15</a:t>
            </a:fld>
            <a:endParaRPr lang="en-GB"/>
          </a:p>
        </p:txBody>
      </p:sp>
    </p:spTree>
    <p:extLst>
      <p:ext uri="{BB962C8B-B14F-4D97-AF65-F5344CB8AC3E}">
        <p14:creationId xmlns:p14="http://schemas.microsoft.com/office/powerpoint/2010/main" val="29174103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r>
              <a:rPr lang="en-US" dirty="0"/>
              <a:t>IWWG</a:t>
            </a:r>
            <a:r>
              <a:rPr lang="en-US" baseline="0" dirty="0"/>
              <a:t> to report on plans and progress toward meeting CGMS-45 actions assigned to it at CGMS-46 (June 3-8, 2018  Bengaluru, India)</a:t>
            </a:r>
            <a:endParaRPr lang="en-US" dirty="0"/>
          </a:p>
        </p:txBody>
      </p:sp>
      <p:sp>
        <p:nvSpPr>
          <p:cNvPr id="4" name="Slide Number Placeholder 3"/>
          <p:cNvSpPr>
            <a:spLocks noGrp="1"/>
          </p:cNvSpPr>
          <p:nvPr>
            <p:ph type="sldNum" sz="quarter" idx="10"/>
          </p:nvPr>
        </p:nvSpPr>
        <p:spPr/>
        <p:txBody>
          <a:bodyPr/>
          <a:lstStyle/>
          <a:p>
            <a:fld id="{DB56E656-7BCA-47BA-932F-B9CCCDF33D5D}" type="slidenum">
              <a:rPr lang="en-GB" smtClean="0"/>
              <a:pPr/>
              <a:t>3</a:t>
            </a:fld>
            <a:endParaRPr lang="en-GB"/>
          </a:p>
        </p:txBody>
      </p:sp>
    </p:spTree>
    <p:extLst>
      <p:ext uri="{BB962C8B-B14F-4D97-AF65-F5344CB8AC3E}">
        <p14:creationId xmlns:p14="http://schemas.microsoft.com/office/powerpoint/2010/main" val="28435703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B56E656-7BCA-47BA-932F-B9CCCDF33D5D}" type="slidenum">
              <a:rPr lang="en-GB" smtClean="0"/>
              <a:pPr/>
              <a:t>5</a:t>
            </a:fld>
            <a:endParaRPr lang="en-GB"/>
          </a:p>
        </p:txBody>
      </p:sp>
    </p:spTree>
    <p:extLst>
      <p:ext uri="{BB962C8B-B14F-4D97-AF65-F5344CB8AC3E}">
        <p14:creationId xmlns:p14="http://schemas.microsoft.com/office/powerpoint/2010/main" val="39170200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B56E656-7BCA-47BA-932F-B9CCCDF33D5D}" type="slidenum">
              <a:rPr lang="en-GB" smtClean="0"/>
              <a:pPr/>
              <a:t>6</a:t>
            </a:fld>
            <a:endParaRPr lang="en-GB"/>
          </a:p>
        </p:txBody>
      </p:sp>
    </p:spTree>
    <p:extLst>
      <p:ext uri="{BB962C8B-B14F-4D97-AF65-F5344CB8AC3E}">
        <p14:creationId xmlns:p14="http://schemas.microsoft.com/office/powerpoint/2010/main" val="10951754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From CGMS-45 Final</a:t>
            </a:r>
            <a:r>
              <a:rPr lang="en-US" baseline="0" dirty="0"/>
              <a:t> Report: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In view of the 7th NWP Impact Workshop scheduled for 2020, CGMS highlighted that the scientific question on the impact of data latency from polar-orbiting satellite data from NWP needs to be raised. CGMS </a:t>
            </a:r>
            <a:r>
              <a:rPr lang="en-US" dirty="0" err="1"/>
              <a:t>recognised</a:t>
            </a:r>
            <a:r>
              <a:rPr lang="en-US" dirty="0"/>
              <a:t> the increased complexity in carrying out such experiments, particularly the simulation of NRT data flows with technical issues related to observations timestamping.</a:t>
            </a:r>
            <a:br>
              <a:rPr lang="en-US" dirty="0"/>
            </a:br>
            <a:r>
              <a:rPr lang="en-US" dirty="0"/>
              <a:t>The impact of reduced latency from secondary missions should also be considered in future studies, noting that SNPP, JPSS-1 and eventually JPSS-2 will fly in parallel, and it will be instructive to investigate the expected benefit of low latency of parallel data streams on NWP.</a:t>
            </a:r>
            <a:br>
              <a:rPr lang="en-US" dirty="0"/>
            </a:br>
            <a:r>
              <a:rPr lang="en-US" dirty="0"/>
              <a:t>IOC/UNESCO commended the increasing recognition of </a:t>
            </a:r>
            <a:r>
              <a:rPr lang="en-US" dirty="0" err="1"/>
              <a:t>scatterometers</a:t>
            </a:r>
            <a:r>
              <a:rPr lang="en-US" dirty="0"/>
              <a:t> in the NWP impact experiments.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From Lars Peter </a:t>
            </a:r>
            <a:r>
              <a:rPr lang="en-US" sz="1200" b="0" i="0" kern="1200" dirty="0" err="1">
                <a:solidFill>
                  <a:schemeClr val="tx1"/>
                </a:solidFill>
                <a:latin typeface="+mn-lt"/>
                <a:ea typeface="+mn-ea"/>
                <a:cs typeface="+mn-cs"/>
              </a:rPr>
              <a:t>Riishojgaard</a:t>
            </a:r>
            <a:r>
              <a:rPr lang="en-US" sz="1200" b="0" i="0" kern="1200" dirty="0">
                <a:solidFill>
                  <a:schemeClr val="tx1"/>
                </a:solidFill>
                <a:latin typeface="+mn-lt"/>
                <a:ea typeface="+mn-ea"/>
                <a:cs typeface="+mn-cs"/>
              </a:rPr>
              <a:t> (WMO):</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We are not seeking any particular science questions. The spirit of this action is actually rather in the opposite direction:  It is an opportunity for CGMS and its various working groups to pose science questions regarding observational data impact to the NWP community, who will then perform the relevant impact experiments and discuss them at the 7th WMO Impact Workshop in 2020. CGMS has largely done its job I think - it is clear that data latency is an important issue and the impact of various levels of latency is expected to be featured at the next Workshop.</a:t>
            </a:r>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B56E656-7BCA-47BA-932F-B9CCCDF33D5D}" type="slidenum">
              <a:rPr lang="en-GB" smtClean="0"/>
              <a:pPr/>
              <a:t>7</a:t>
            </a:fld>
            <a:endParaRPr lang="en-GB"/>
          </a:p>
        </p:txBody>
      </p:sp>
    </p:spTree>
    <p:extLst>
      <p:ext uri="{BB962C8B-B14F-4D97-AF65-F5344CB8AC3E}">
        <p14:creationId xmlns:p14="http://schemas.microsoft.com/office/powerpoint/2010/main" val="2732364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fontScale="925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From CGMS-45 Final</a:t>
            </a:r>
            <a:r>
              <a:rPr lang="en-US" baseline="0" dirty="0"/>
              <a:t> Report:</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In view of the 7th NWP Impact Workshop scheduled for 2020, CGMS highlighted that the scientific question on the impact of data latency from polar-orbiting satellite data from NWP needs to be raised. CGMS </a:t>
            </a:r>
            <a:r>
              <a:rPr lang="en-US" dirty="0" err="1"/>
              <a:t>recognised</a:t>
            </a:r>
            <a:r>
              <a:rPr lang="en-US" dirty="0"/>
              <a:t> the increased complexity in carrying out such experiments, particularly the simulation of NRT data flows with technical issues related to observations timestamping.</a:t>
            </a:r>
            <a:br>
              <a:rPr lang="en-US" dirty="0"/>
            </a:br>
            <a:r>
              <a:rPr lang="en-US" dirty="0"/>
              <a:t>The impact of reduced latency from secondary missions should also be considered in future studies, noting that SNPP, JPSS-1 and eventually JPSS-2 will fly in parallel, and it will be instructive to investigate the expected benefit of low latency of parallel data streams on NWP.</a:t>
            </a:r>
            <a:br>
              <a:rPr lang="en-US" dirty="0"/>
            </a:br>
            <a:r>
              <a:rPr lang="en-US" dirty="0"/>
              <a:t>IOC/UNESCO commended the increasing recognition of </a:t>
            </a:r>
            <a:r>
              <a:rPr lang="en-US" dirty="0" err="1"/>
              <a:t>scatterometers</a:t>
            </a:r>
            <a:r>
              <a:rPr lang="en-US" dirty="0"/>
              <a:t> in the NWP impact experiments.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From Lars Peter </a:t>
            </a:r>
            <a:r>
              <a:rPr lang="en-US" sz="1200" b="0" i="0" kern="1200" dirty="0" err="1">
                <a:solidFill>
                  <a:schemeClr val="tx1"/>
                </a:solidFill>
                <a:latin typeface="+mn-lt"/>
                <a:ea typeface="+mn-ea"/>
                <a:cs typeface="+mn-cs"/>
              </a:rPr>
              <a:t>Riishojgaard</a:t>
            </a:r>
            <a:r>
              <a:rPr lang="en-US" sz="1200" b="0" i="0" kern="1200" dirty="0">
                <a:solidFill>
                  <a:schemeClr val="tx1"/>
                </a:solidFill>
                <a:latin typeface="+mn-lt"/>
                <a:ea typeface="+mn-ea"/>
                <a:cs typeface="+mn-cs"/>
              </a:rPr>
              <a:t> (WMO):</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a:t>We are not seeking any particular science questions. The spirit of this action is actually rather in the opposite direction:  It is an opportunity for CGMS and its various working groups to pose science questions regarding observational data impact to the NWP community, who will then perform the relevant impact experiments and discuss them at the 7th WMO Impact Workshop in 2020. CGMS has largely done its job I think - it is clear that data latency is an important issue and the impact of various levels of latency is expected to be featured at the next Workshop.</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ICWG Input: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latin typeface="+mn-lt"/>
                <a:ea typeface="+mn-ea"/>
                <a:cs typeface="+mn-cs"/>
              </a:rPr>
              <a:t>To progress on the assimilation of cloud properties for very short range NWP forecasting using very high resolution models. For example, can cloud property retrievals help to select the ensemble member (time + t) that matches the current cloud conditions best.</a:t>
            </a:r>
          </a:p>
        </p:txBody>
      </p:sp>
      <p:sp>
        <p:nvSpPr>
          <p:cNvPr id="4" name="Slide Number Placeholder 3"/>
          <p:cNvSpPr>
            <a:spLocks noGrp="1"/>
          </p:cNvSpPr>
          <p:nvPr>
            <p:ph type="sldNum" sz="quarter" idx="10"/>
          </p:nvPr>
        </p:nvSpPr>
        <p:spPr/>
        <p:txBody>
          <a:bodyPr/>
          <a:lstStyle/>
          <a:p>
            <a:fld id="{DB56E656-7BCA-47BA-932F-B9CCCDF33D5D}" type="slidenum">
              <a:rPr lang="en-GB" smtClean="0"/>
              <a:pPr/>
              <a:t>8</a:t>
            </a:fld>
            <a:endParaRPr lang="en-GB"/>
          </a:p>
        </p:txBody>
      </p:sp>
    </p:spTree>
    <p:extLst>
      <p:ext uri="{BB962C8B-B14F-4D97-AF65-F5344CB8AC3E}">
        <p14:creationId xmlns:p14="http://schemas.microsoft.com/office/powerpoint/2010/main" val="19542992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B56E656-7BCA-47BA-932F-B9CCCDF33D5D}" type="slidenum">
              <a:rPr lang="en-GB" smtClean="0"/>
              <a:pPr/>
              <a:t>9</a:t>
            </a:fld>
            <a:endParaRPr lang="en-GB"/>
          </a:p>
        </p:txBody>
      </p:sp>
    </p:spTree>
    <p:extLst>
      <p:ext uri="{BB962C8B-B14F-4D97-AF65-F5344CB8AC3E}">
        <p14:creationId xmlns:p14="http://schemas.microsoft.com/office/powerpoint/2010/main" val="20728476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B56E656-7BCA-47BA-932F-B9CCCDF33D5D}" type="slidenum">
              <a:rPr lang="en-GB" smtClean="0"/>
              <a:pPr/>
              <a:t>10</a:t>
            </a:fld>
            <a:endParaRPr lang="en-GB"/>
          </a:p>
        </p:txBody>
      </p:sp>
    </p:spTree>
    <p:extLst>
      <p:ext uri="{BB962C8B-B14F-4D97-AF65-F5344CB8AC3E}">
        <p14:creationId xmlns:p14="http://schemas.microsoft.com/office/powerpoint/2010/main" val="34913309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normAutofit fontScale="850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i="0" dirty="0"/>
              <a:t>Inter </a:t>
            </a:r>
            <a:r>
              <a:rPr lang="en-US" i="0" dirty="0" err="1"/>
              <a:t>Programme</a:t>
            </a:r>
            <a:r>
              <a:rPr lang="en-US" i="0" dirty="0"/>
              <a:t> Expert Team on the. Observing System Design and Evolution (IPET-OSDE)</a:t>
            </a:r>
            <a:endParaRPr lang="en-US" sz="1200" b="1"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latin typeface="+mn-lt"/>
              <a:ea typeface="+mn-ea"/>
              <a:cs typeface="+mn-cs"/>
            </a:endParaRPr>
          </a:p>
          <a:p>
            <a:r>
              <a:rPr lang="en-US" dirty="0"/>
              <a:t>Observing Systems Capability Analysis and Review Tool (OSCAR) is a resource developed by WMO in support of Earth Observation applications, studies and global coordination. </a:t>
            </a:r>
          </a:p>
          <a:p>
            <a:pPr lvl="1"/>
            <a:r>
              <a:rPr lang="en-US" dirty="0"/>
              <a:t>It contains quantitative user-defined requirements for observation of physical variables in application areas of WMO (i.e. related to weather, water and climate). OSCAR also provides detailed information on all earth observation satellites and instruments, and expert analyses of space-based capabilities.</a:t>
            </a:r>
          </a:p>
          <a:p>
            <a:pPr lvl="1"/>
            <a:endParaRPr lang="en-US" dirty="0"/>
          </a:p>
          <a:p>
            <a:pPr lvl="1"/>
            <a:r>
              <a:rPr lang="en-US" dirty="0"/>
              <a:t>The tool constitutes a building block of the WMO Integrated Global Observing System (WIGOS) and more specifically, the so-called </a:t>
            </a:r>
            <a:r>
              <a:rPr lang="en-US" dirty="0">
                <a:hlinkClick r:id="rId3" tooltip="Information on the RRR process"/>
              </a:rPr>
              <a:t>Rolling Requirements Review process</a:t>
            </a:r>
            <a:r>
              <a:rPr lang="en-US" dirty="0"/>
              <a:t>. OSCAR targets all users interested in the status and the planning of global observing systems as well as data users looking for instrument specifications at platform level. To continue, please select one of the following modules.</a:t>
            </a:r>
          </a:p>
          <a:p>
            <a:pPr lvl="1"/>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IWWG Input to CGMS-45: Inputs from the IWWG for the WMO OSCAR Database regarding the ‘wind (Horizontal)’ capabilities have been provided to the WMO in November 2016. Several updates have been proposed, mainly concerning the gap analysis due to the recent production of new wind products at high latitudes (Leo-Geo, Single and Global AVHRR wind products). The global AVHRR wind product extracted from dual </a:t>
            </a:r>
            <a:r>
              <a:rPr lang="en-GB" sz="1200" kern="1200" dirty="0" err="1">
                <a:solidFill>
                  <a:schemeClr val="tx1"/>
                </a:solidFill>
                <a:effectLst/>
                <a:latin typeface="+mn-lt"/>
                <a:ea typeface="+mn-ea"/>
                <a:cs typeface="+mn-cs"/>
              </a:rPr>
              <a:t>Metop</a:t>
            </a:r>
            <a:r>
              <a:rPr lang="en-GB" sz="1200" kern="1200" dirty="0">
                <a:solidFill>
                  <a:schemeClr val="tx1"/>
                </a:solidFill>
                <a:effectLst/>
                <a:latin typeface="+mn-lt"/>
                <a:ea typeface="+mn-ea"/>
                <a:cs typeface="+mn-cs"/>
              </a:rPr>
              <a:t> operation also has global coverage. Moreover, 3D winds are presently produced over Polar Regions in a demonstration mode at CIMSS from the AIRS instrument.</a:t>
            </a:r>
            <a:endParaRPr lang="en-US" sz="1200" kern="1200" dirty="0">
              <a:solidFill>
                <a:schemeClr val="tx1"/>
              </a:solidFill>
              <a:effectLst/>
              <a:latin typeface="+mn-lt"/>
              <a:ea typeface="+mn-ea"/>
              <a:cs typeface="+mn-cs"/>
            </a:endParaRPr>
          </a:p>
          <a:p>
            <a:pPr lvl="0"/>
            <a:endParaRPr lang="en-US" dirty="0"/>
          </a:p>
          <a:p>
            <a:pPr marL="342900" indent="-342900">
              <a:spcBef>
                <a:spcPct val="20000"/>
              </a:spcBef>
              <a:buFont typeface="Wingdings" pitchFamily="2" charset="2"/>
              <a:buChar char="Ø"/>
            </a:pPr>
            <a:r>
              <a:rPr lang="en-US" dirty="0">
                <a:solidFill>
                  <a:srgbClr val="FF0000"/>
                </a:solidFill>
                <a:latin typeface="Calibri" pitchFamily="34" charset="0"/>
              </a:rPr>
              <a:t>IWWG will ensure that:</a:t>
            </a:r>
          </a:p>
          <a:p>
            <a:pPr marL="800100" lvl="1" indent="-342900">
              <a:spcBef>
                <a:spcPct val="20000"/>
              </a:spcBef>
              <a:buFont typeface="Wingdings" pitchFamily="2" charset="2"/>
              <a:buChar char="§"/>
            </a:pPr>
            <a:r>
              <a:rPr lang="en-US" dirty="0">
                <a:solidFill>
                  <a:srgbClr val="FF0000"/>
                </a:solidFill>
                <a:latin typeface="Calibri" pitchFamily="34" charset="0"/>
              </a:rPr>
              <a:t>The requirements for wind measurements captured in the Observing Systems Capability Analysis and Review Tool (OSCAR)/Requirements represent our best current knowledge</a:t>
            </a:r>
          </a:p>
          <a:p>
            <a:pPr marL="800100" lvl="1" indent="-342900">
              <a:spcBef>
                <a:spcPct val="20000"/>
              </a:spcBef>
              <a:buFont typeface="Wingdings" pitchFamily="2" charset="2"/>
              <a:buChar char="§"/>
            </a:pPr>
            <a:r>
              <a:rPr lang="en-US" dirty="0">
                <a:solidFill>
                  <a:srgbClr val="FF0000"/>
                </a:solidFill>
                <a:latin typeface="Calibri" pitchFamily="34" charset="0"/>
              </a:rPr>
              <a:t>These requirements are then brought to the attention of the space agencies as drivers for the development of future GEO systems</a:t>
            </a:r>
          </a:p>
          <a:p>
            <a:pPr marL="342900" indent="-342900">
              <a:spcBef>
                <a:spcPct val="20000"/>
              </a:spcBef>
              <a:buFont typeface="Wingdings" pitchFamily="2" charset="2"/>
              <a:buChar char="Ø"/>
            </a:pPr>
            <a:endParaRPr lang="en-US" dirty="0">
              <a:solidFill>
                <a:srgbClr val="FF0000"/>
              </a:solidFill>
              <a:latin typeface="Calibri" pitchFamily="34" charset="0"/>
            </a:endParaRPr>
          </a:p>
          <a:p>
            <a:pPr marL="342900" lvl="0" indent="-342900">
              <a:spcBef>
                <a:spcPct val="20000"/>
              </a:spcBef>
            </a:pPr>
            <a:endParaRPr lang="en-US" sz="2000" b="1" i="1" dirty="0">
              <a:solidFill>
                <a:schemeClr val="tx2">
                  <a:lumMod val="75000"/>
                </a:schemeClr>
              </a:solidFill>
              <a:latin typeface="Calibri" pitchFamily="34" charset="0"/>
            </a:endParaRPr>
          </a:p>
          <a:p>
            <a:pPr marL="342900" lvl="0" indent="-342900">
              <a:spcBef>
                <a:spcPct val="20000"/>
              </a:spcBef>
            </a:pPr>
            <a:r>
              <a:rPr lang="en-US" sz="2000" b="1" i="1" dirty="0">
                <a:solidFill>
                  <a:schemeClr val="tx2">
                    <a:lumMod val="75000"/>
                  </a:schemeClr>
                </a:solidFill>
                <a:latin typeface="Calibri" pitchFamily="34" charset="0"/>
              </a:rPr>
              <a:t>                                   </a:t>
            </a:r>
            <a:r>
              <a:rPr lang="en-US" sz="2400" i="1" dirty="0">
                <a:solidFill>
                  <a:schemeClr val="tx2">
                    <a:lumMod val="75000"/>
                  </a:schemeClr>
                </a:solidFill>
                <a:latin typeface="Calibri" pitchFamily="34" charset="0"/>
                <a:hlinkClick r:id="rId4"/>
              </a:rPr>
              <a:t>https://www.wmo-sat.info/oscar/</a:t>
            </a:r>
            <a:endParaRPr lang="en-US" sz="2400" i="1" dirty="0">
              <a:solidFill>
                <a:schemeClr val="tx2">
                  <a:lumMod val="75000"/>
                </a:schemeClr>
              </a:solidFill>
              <a:latin typeface="Calibri" pitchFamily="34" charset="0"/>
            </a:endParaRPr>
          </a:p>
          <a:p>
            <a:pPr marL="342900" lvl="0" indent="-342900">
              <a:spcBef>
                <a:spcPct val="20000"/>
              </a:spcBef>
            </a:pPr>
            <a:endParaRPr lang="en-US" i="1" dirty="0">
              <a:solidFill>
                <a:schemeClr val="tx2">
                  <a:lumMod val="75000"/>
                </a:schemeClr>
              </a:solidFill>
              <a:latin typeface="Calibri" pitchFamily="34" charset="0"/>
            </a:endParaRPr>
          </a:p>
          <a:p>
            <a:pPr lvl="0"/>
            <a:endParaRPr lang="en-US" dirty="0"/>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i="0" kern="1200" dirty="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B56E656-7BCA-47BA-932F-B9CCCDF33D5D}" type="slidenum">
              <a:rPr lang="en-GB" smtClean="0"/>
              <a:pPr/>
              <a:t>11</a:t>
            </a:fld>
            <a:endParaRPr lang="en-GB"/>
          </a:p>
        </p:txBody>
      </p:sp>
    </p:spTree>
    <p:extLst>
      <p:ext uri="{BB962C8B-B14F-4D97-AF65-F5344CB8AC3E}">
        <p14:creationId xmlns:p14="http://schemas.microsoft.com/office/powerpoint/2010/main" val="15787984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557"/>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13"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a:t>
            </a:fld>
            <a:endParaRPr lang="en-GB" dirty="0"/>
          </a:p>
        </p:txBody>
      </p:sp>
      <p:sp>
        <p:nvSpPr>
          <p:cNvPr id="14" name="TextBox 13"/>
          <p:cNvSpPr txBox="1"/>
          <p:nvPr userDrawn="1"/>
        </p:nvSpPr>
        <p:spPr>
          <a:xfrm>
            <a:off x="0" y="0"/>
            <a:ext cx="9144000" cy="369332"/>
          </a:xfrm>
          <a:prstGeom prst="rect">
            <a:avLst/>
          </a:prstGeom>
          <a:solidFill>
            <a:schemeClr val="accent1">
              <a:lumMod val="75000"/>
            </a:schemeClr>
          </a:solidFill>
        </p:spPr>
        <p:txBody>
          <a:bodyPr wrap="square" rtlCol="0">
            <a:spAutoFit/>
          </a:bodyPr>
          <a:lstStyle/>
          <a:p>
            <a:pPr algn="ctr"/>
            <a:r>
              <a:rPr lang="en-GB" b="1" dirty="0">
                <a:solidFill>
                  <a:schemeClr val="bg1"/>
                </a:solidFill>
              </a:rPr>
              <a:t>Coordination Group for Meteorological Satellites - CGMS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2" descr="cgmsletter"/>
          <p:cNvPicPr>
            <a:picLocks noChangeAspect="1" noChangeArrowheads="1"/>
          </p:cNvPicPr>
          <p:nvPr userDrawn="1"/>
        </p:nvPicPr>
        <p:blipFill>
          <a:blip r:embed="rId4" cstate="print"/>
          <a:srcRect/>
          <a:stretch>
            <a:fillRect/>
          </a:stretch>
        </p:blipFill>
        <p:spPr bwMode="auto">
          <a:xfrm>
            <a:off x="179512" y="5877404"/>
            <a:ext cx="8839200" cy="976313"/>
          </a:xfrm>
          <a:prstGeom prst="rect">
            <a:avLst/>
          </a:prstGeom>
          <a:noFill/>
          <a:ln w="9525">
            <a:noFill/>
            <a:miter lim="800000"/>
            <a:headEnd/>
            <a:tailEnd/>
          </a:ln>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6"/>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TextBox 6"/>
          <p:cNvSpPr txBox="1"/>
          <p:nvPr userDrawn="1"/>
        </p:nvSpPr>
        <p:spPr>
          <a:xfrm>
            <a:off x="99988" y="6616700"/>
            <a:ext cx="2959844" cy="215444"/>
          </a:xfrm>
          <a:prstGeom prst="rect">
            <a:avLst/>
          </a:prstGeom>
          <a:noFill/>
        </p:spPr>
        <p:txBody>
          <a:bodyPr wrap="square">
            <a:spAutoFit/>
          </a:bodyPr>
          <a:lstStyle/>
          <a:p>
            <a:pPr>
              <a:defRPr/>
            </a:pPr>
            <a:r>
              <a:rPr lang="en-GB" sz="800" dirty="0">
                <a:solidFill>
                  <a:srgbClr val="002569"/>
                </a:solidFill>
              </a:rPr>
              <a:t>IWWG, April 2018</a:t>
            </a:r>
          </a:p>
        </p:txBody>
      </p:sp>
      <p:sp>
        <p:nvSpPr>
          <p:cNvPr id="9" name="Rectangle 65"/>
          <p:cNvSpPr>
            <a:spLocks noGrp="1" noChangeArrowheads="1"/>
          </p:cNvSpPr>
          <p:nvPr>
            <p:ph type="sldNum" sz="quarter" idx="4"/>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a:t>
            </a:fld>
            <a:endParaRPr lang="en-GB" dirty="0"/>
          </a:p>
        </p:txBody>
      </p:sp>
      <p:sp>
        <p:nvSpPr>
          <p:cNvPr id="10" name="TextBox 9"/>
          <p:cNvSpPr txBox="1"/>
          <p:nvPr userDrawn="1"/>
        </p:nvSpPr>
        <p:spPr>
          <a:xfrm>
            <a:off x="0" y="0"/>
            <a:ext cx="9144000" cy="369332"/>
          </a:xfrm>
          <a:prstGeom prst="rect">
            <a:avLst/>
          </a:prstGeom>
          <a:solidFill>
            <a:schemeClr val="accent1">
              <a:lumMod val="75000"/>
            </a:schemeClr>
          </a:solidFill>
        </p:spPr>
        <p:txBody>
          <a:bodyPr wrap="square" rtlCol="0">
            <a:spAutoFit/>
          </a:bodyPr>
          <a:lstStyle/>
          <a:p>
            <a:pPr algn="ctr"/>
            <a:r>
              <a:rPr lang="en-GB" b="1" dirty="0">
                <a:solidFill>
                  <a:schemeClr val="bg1"/>
                </a:solidFill>
              </a:rPr>
              <a:t>Coordination Group for Meteorological Satellites - CGMS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jeff.key@noaa.gov"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lriishojgaard@wmo.int"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mailto:lriishojgaard@wmo.int"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
          <p:cNvPicPr>
            <a:picLocks noChangeAspect="1" noChangeArrowheads="1"/>
          </p:cNvPicPr>
          <p:nvPr/>
        </p:nvPicPr>
        <p:blipFill>
          <a:blip r:embed="rId2" cstate="print"/>
          <a:srcRect/>
          <a:stretch>
            <a:fillRect/>
          </a:stretch>
        </p:blipFill>
        <p:spPr bwMode="auto">
          <a:xfrm>
            <a:off x="35501" y="404664"/>
            <a:ext cx="3600399" cy="3096344"/>
          </a:xfrm>
          <a:prstGeom prst="rect">
            <a:avLst/>
          </a:prstGeom>
          <a:noFill/>
        </p:spPr>
      </p:pic>
      <p:sp>
        <p:nvSpPr>
          <p:cNvPr id="2" name="Title 1"/>
          <p:cNvSpPr>
            <a:spLocks noGrp="1"/>
          </p:cNvSpPr>
          <p:nvPr>
            <p:ph type="ctrTitle"/>
          </p:nvPr>
        </p:nvSpPr>
        <p:spPr>
          <a:xfrm>
            <a:off x="467544" y="908720"/>
            <a:ext cx="8676456" cy="2592288"/>
          </a:xfrm>
        </p:spPr>
        <p:txBody>
          <a:bodyPr>
            <a:normAutofit fontScale="90000"/>
          </a:bodyPr>
          <a:lstStyle/>
          <a:p>
            <a:r>
              <a:rPr lang="en-US" sz="4000" b="1" dirty="0">
                <a:solidFill>
                  <a:schemeClr val="tx2"/>
                </a:solidFill>
                <a:effectLst>
                  <a:outerShdw blurRad="38100" dist="38100" dir="2700000" algn="tl">
                    <a:srgbClr val="000000">
                      <a:alpha val="43137"/>
                    </a:srgbClr>
                  </a:outerShdw>
                </a:effectLst>
                <a:latin typeface="Arial" pitchFamily="34" charset="0"/>
                <a:cs typeface="Arial" pitchFamily="34" charset="0"/>
              </a:rPr>
              <a:t>Introducing Actions/Recommendations </a:t>
            </a:r>
            <a:br>
              <a:rPr lang="en-US" sz="4000" b="1" dirty="0">
                <a:solidFill>
                  <a:schemeClr val="tx2"/>
                </a:solidFill>
                <a:effectLst>
                  <a:outerShdw blurRad="38100" dist="38100" dir="2700000" algn="tl">
                    <a:srgbClr val="000000">
                      <a:alpha val="43137"/>
                    </a:srgbClr>
                  </a:outerShdw>
                </a:effectLst>
                <a:latin typeface="Arial" pitchFamily="34" charset="0"/>
                <a:cs typeface="Arial" pitchFamily="34" charset="0"/>
              </a:rPr>
            </a:br>
            <a:r>
              <a:rPr lang="en-US" sz="4000" b="1" dirty="0">
                <a:solidFill>
                  <a:schemeClr val="tx2"/>
                </a:solidFill>
                <a:effectLst>
                  <a:outerShdw blurRad="38100" dist="38100" dir="2700000" algn="tl">
                    <a:srgbClr val="000000">
                      <a:alpha val="43137"/>
                    </a:srgbClr>
                  </a:outerShdw>
                </a:effectLst>
                <a:latin typeface="Arial" pitchFamily="34" charset="0"/>
                <a:cs typeface="Arial" pitchFamily="34" charset="0"/>
              </a:rPr>
              <a:t>from CGMS to the </a:t>
            </a:r>
            <a:br>
              <a:rPr lang="en-US" sz="4000" b="1" dirty="0">
                <a:solidFill>
                  <a:schemeClr val="tx2"/>
                </a:solidFill>
                <a:effectLst>
                  <a:outerShdw blurRad="38100" dist="38100" dir="2700000" algn="tl">
                    <a:srgbClr val="000000">
                      <a:alpha val="43137"/>
                    </a:srgbClr>
                  </a:outerShdw>
                </a:effectLst>
                <a:latin typeface="Arial" pitchFamily="34" charset="0"/>
                <a:cs typeface="Arial" pitchFamily="34" charset="0"/>
              </a:rPr>
            </a:br>
            <a:r>
              <a:rPr lang="en-US" sz="4000" b="1" dirty="0">
                <a:solidFill>
                  <a:schemeClr val="tx2"/>
                </a:solidFill>
                <a:effectLst>
                  <a:outerShdw blurRad="38100" dist="38100" dir="2700000" algn="tl">
                    <a:srgbClr val="000000">
                      <a:alpha val="43137"/>
                    </a:srgbClr>
                  </a:outerShdw>
                </a:effectLst>
                <a:latin typeface="Arial" pitchFamily="34" charset="0"/>
                <a:cs typeface="Arial" pitchFamily="34" charset="0"/>
              </a:rPr>
              <a:t>14th International Winds Workshop</a:t>
            </a:r>
            <a:br>
              <a:rPr lang="en-US" sz="4000" b="1" dirty="0">
                <a:solidFill>
                  <a:schemeClr val="tx2"/>
                </a:solidFill>
                <a:latin typeface="Arial" pitchFamily="34" charset="0"/>
                <a:cs typeface="Arial" pitchFamily="34" charset="0"/>
              </a:rPr>
            </a:br>
            <a:br>
              <a:rPr lang="en-GB" b="1" dirty="0">
                <a:solidFill>
                  <a:schemeClr val="tx2"/>
                </a:solidFill>
                <a:latin typeface="Arial" pitchFamily="34" charset="0"/>
                <a:cs typeface="Arial" pitchFamily="34" charset="0"/>
              </a:rPr>
            </a:br>
            <a:endParaRPr lang="en-GB" sz="1600" b="1" dirty="0">
              <a:solidFill>
                <a:schemeClr val="tx2"/>
              </a:solidFill>
              <a:latin typeface="Arial" pitchFamily="34" charset="0"/>
              <a:cs typeface="Arial" pitchFamily="34" charset="0"/>
            </a:endParaRPr>
          </a:p>
        </p:txBody>
      </p:sp>
      <p:sp>
        <p:nvSpPr>
          <p:cNvPr id="4" name="Rectangle 3"/>
          <p:cNvSpPr/>
          <p:nvPr/>
        </p:nvSpPr>
        <p:spPr>
          <a:xfrm>
            <a:off x="1944216" y="3429132"/>
            <a:ext cx="5868144" cy="1938992"/>
          </a:xfrm>
          <a:prstGeom prst="rect">
            <a:avLst/>
          </a:prstGeom>
        </p:spPr>
        <p:txBody>
          <a:bodyPr wrap="square">
            <a:spAutoFit/>
          </a:bodyPr>
          <a:lstStyle/>
          <a:p>
            <a:pPr algn="ctr"/>
            <a:r>
              <a:rPr lang="en-US" sz="2000" b="1" dirty="0">
                <a:solidFill>
                  <a:schemeClr val="tx2"/>
                </a:solidFill>
                <a:latin typeface="Arial" pitchFamily="34" charset="0"/>
                <a:cs typeface="Arial" pitchFamily="34" charset="0"/>
              </a:rPr>
              <a:t>Jaime Daniels (NOAA)</a:t>
            </a:r>
          </a:p>
          <a:p>
            <a:pPr algn="ctr"/>
            <a:r>
              <a:rPr lang="en-US" sz="2000" b="1" dirty="0">
                <a:solidFill>
                  <a:schemeClr val="tx2"/>
                </a:solidFill>
                <a:latin typeface="Arial" pitchFamily="34" charset="0"/>
                <a:cs typeface="Arial" pitchFamily="34" charset="0"/>
              </a:rPr>
              <a:t>CGMS Rapporteur for IWWG</a:t>
            </a:r>
          </a:p>
          <a:p>
            <a:pPr algn="ctr"/>
            <a:endParaRPr lang="en-US" sz="2000" b="1" dirty="0">
              <a:solidFill>
                <a:schemeClr val="tx2"/>
              </a:solidFill>
              <a:latin typeface="Arial" pitchFamily="34" charset="0"/>
              <a:cs typeface="Arial" pitchFamily="34" charset="0"/>
            </a:endParaRPr>
          </a:p>
          <a:p>
            <a:pPr algn="ctr"/>
            <a:r>
              <a:rPr lang="en-US" sz="2000" b="1" dirty="0">
                <a:solidFill>
                  <a:schemeClr val="tx2"/>
                </a:solidFill>
                <a:latin typeface="Arial" pitchFamily="34" charset="0"/>
                <a:cs typeface="Arial" pitchFamily="34" charset="0"/>
              </a:rPr>
              <a:t>with IWWG co-chairs</a:t>
            </a:r>
          </a:p>
          <a:p>
            <a:pPr algn="ctr"/>
            <a:r>
              <a:rPr lang="en-US" sz="2000" b="1" dirty="0">
                <a:solidFill>
                  <a:schemeClr val="tx2"/>
                </a:solidFill>
                <a:latin typeface="Arial" pitchFamily="34" charset="0"/>
                <a:cs typeface="Arial" pitchFamily="34" charset="0"/>
              </a:rPr>
              <a:t>Regis </a:t>
            </a:r>
            <a:r>
              <a:rPr lang="en-US" sz="2000" b="1" dirty="0" err="1">
                <a:solidFill>
                  <a:schemeClr val="tx2"/>
                </a:solidFill>
                <a:latin typeface="Arial" pitchFamily="34" charset="0"/>
                <a:cs typeface="Arial" pitchFamily="34" charset="0"/>
              </a:rPr>
              <a:t>Borde</a:t>
            </a:r>
            <a:r>
              <a:rPr lang="en-US" sz="2000" b="1" dirty="0">
                <a:solidFill>
                  <a:schemeClr val="tx2"/>
                </a:solidFill>
                <a:latin typeface="Arial" pitchFamily="34" charset="0"/>
                <a:cs typeface="Arial" pitchFamily="34" charset="0"/>
              </a:rPr>
              <a:t> (EUMETSAT)</a:t>
            </a:r>
          </a:p>
          <a:p>
            <a:pPr algn="ctr"/>
            <a:r>
              <a:rPr lang="en-US" sz="2000" b="1" dirty="0">
                <a:solidFill>
                  <a:schemeClr val="tx2"/>
                </a:solidFill>
                <a:latin typeface="Arial" pitchFamily="34" charset="0"/>
                <a:cs typeface="Arial" pitchFamily="34" charset="0"/>
              </a:rPr>
              <a:t>Steve </a:t>
            </a:r>
            <a:r>
              <a:rPr lang="en-US" sz="2000" b="1" dirty="0" err="1">
                <a:solidFill>
                  <a:schemeClr val="tx2"/>
                </a:solidFill>
                <a:latin typeface="Arial" pitchFamily="34" charset="0"/>
                <a:cs typeface="Arial" pitchFamily="34" charset="0"/>
              </a:rPr>
              <a:t>Wanzong</a:t>
            </a:r>
            <a:r>
              <a:rPr lang="en-US" sz="2000" b="1" dirty="0">
                <a:solidFill>
                  <a:schemeClr val="tx2"/>
                </a:solidFill>
                <a:latin typeface="Arial" pitchFamily="34" charset="0"/>
                <a:cs typeface="Arial" pitchFamily="34" charset="0"/>
              </a:rPr>
              <a:t> (UW/CIMSS)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10</a:t>
            </a:fld>
            <a:endParaRPr lang="en-GB" dirty="0"/>
          </a:p>
        </p:txBody>
      </p:sp>
      <p:sp>
        <p:nvSpPr>
          <p:cNvPr id="7" name="TextBox 6"/>
          <p:cNvSpPr txBox="1"/>
          <p:nvPr/>
        </p:nvSpPr>
        <p:spPr>
          <a:xfrm>
            <a:off x="0" y="0"/>
            <a:ext cx="9144000" cy="369332"/>
          </a:xfrm>
          <a:prstGeom prst="rect">
            <a:avLst/>
          </a:prstGeom>
          <a:solidFill>
            <a:schemeClr val="accent1">
              <a:lumMod val="75000"/>
            </a:schemeClr>
          </a:solidFill>
        </p:spPr>
        <p:txBody>
          <a:bodyPr wrap="square" rtlCol="0">
            <a:spAutoFit/>
          </a:bodyPr>
          <a:lstStyle/>
          <a:p>
            <a:pPr algn="ctr"/>
            <a:r>
              <a:rPr lang="en-GB" b="1" dirty="0">
                <a:solidFill>
                  <a:schemeClr val="bg1"/>
                </a:solidFill>
              </a:rPr>
              <a:t>Coordination Group for Meteorological Satellites - CGMS</a:t>
            </a:r>
          </a:p>
        </p:txBody>
      </p:sp>
      <p:sp>
        <p:nvSpPr>
          <p:cNvPr id="11" name="TextBox 10"/>
          <p:cNvSpPr txBox="1"/>
          <p:nvPr/>
        </p:nvSpPr>
        <p:spPr>
          <a:xfrm>
            <a:off x="179518" y="487600"/>
            <a:ext cx="6192688" cy="400110"/>
          </a:xfrm>
          <a:prstGeom prst="rect">
            <a:avLst/>
          </a:prstGeom>
          <a:solidFill>
            <a:schemeClr val="accent1">
              <a:lumMod val="75000"/>
            </a:schemeClr>
          </a:solidFill>
        </p:spPr>
        <p:txBody>
          <a:bodyPr wrap="square" rtlCol="0">
            <a:spAutoFit/>
          </a:bodyPr>
          <a:lstStyle/>
          <a:p>
            <a:r>
              <a:rPr lang="en-US" sz="2000" b="1" dirty="0">
                <a:solidFill>
                  <a:schemeClr val="bg1"/>
                </a:solidFill>
                <a:effectLst>
                  <a:outerShdw blurRad="38100" dist="38100" dir="2700000" algn="tl">
                    <a:srgbClr val="000000">
                      <a:alpha val="43137"/>
                    </a:srgbClr>
                  </a:outerShdw>
                </a:effectLst>
              </a:rPr>
              <a:t>CGMS-45 Actions for IWWG</a:t>
            </a:r>
            <a:endParaRPr lang="en-GB" sz="2000" i="1" dirty="0">
              <a:solidFill>
                <a:schemeClr val="bg1"/>
              </a:solidFill>
              <a:effectLst>
                <a:outerShdw blurRad="38100" dist="38100" dir="2700000" algn="tl">
                  <a:srgbClr val="000000">
                    <a:alpha val="43137"/>
                  </a:srgbClr>
                </a:outerShdw>
              </a:effectLst>
            </a:endParaRPr>
          </a:p>
        </p:txBody>
      </p:sp>
      <p:cxnSp>
        <p:nvCxnSpPr>
          <p:cNvPr id="12" name="Straight Connector 11"/>
          <p:cNvCxnSpPr/>
          <p:nvPr/>
        </p:nvCxnSpPr>
        <p:spPr>
          <a:xfrm>
            <a:off x="179512" y="908720"/>
            <a:ext cx="87129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object 3"/>
          <p:cNvSpPr txBox="1"/>
          <p:nvPr/>
        </p:nvSpPr>
        <p:spPr>
          <a:xfrm>
            <a:off x="251520" y="980728"/>
            <a:ext cx="8640960" cy="5117402"/>
          </a:xfrm>
          <a:prstGeom prst="rect">
            <a:avLst/>
          </a:prstGeom>
        </p:spPr>
        <p:txBody>
          <a:bodyPr vert="horz" wrap="square" lIns="0" tIns="11723" rIns="0" bIns="0" rtlCol="0">
            <a:spAutoFit/>
          </a:bodyPr>
          <a:lstStyle/>
          <a:p>
            <a:pPr marL="11723" marR="4689">
              <a:spcBef>
                <a:spcPts val="1994"/>
              </a:spcBef>
            </a:pPr>
            <a:r>
              <a:rPr sz="1662" b="1" dirty="0">
                <a:solidFill>
                  <a:srgbClr val="002469"/>
                </a:solidFill>
                <a:latin typeface="Tahoma"/>
                <a:cs typeface="Tahoma"/>
              </a:rPr>
              <a:t>ACTION</a:t>
            </a:r>
            <a:r>
              <a:rPr lang="en-US" sz="1662" b="1" dirty="0">
                <a:solidFill>
                  <a:srgbClr val="002469"/>
                </a:solidFill>
                <a:latin typeface="Tahoma"/>
                <a:cs typeface="Tahoma"/>
              </a:rPr>
              <a:t> from CGMS WG-II (Satellite Data and Products)</a:t>
            </a:r>
            <a:r>
              <a:rPr sz="1662" b="1" dirty="0">
                <a:solidFill>
                  <a:srgbClr val="002469"/>
                </a:solidFill>
                <a:latin typeface="Tahoma"/>
                <a:cs typeface="Tahoma"/>
              </a:rPr>
              <a:t>: </a:t>
            </a:r>
            <a:r>
              <a:rPr sz="1662" spc="-5" dirty="0">
                <a:solidFill>
                  <a:srgbClr val="002469"/>
                </a:solidFill>
                <a:latin typeface="Tahoma"/>
                <a:cs typeface="Tahoma"/>
              </a:rPr>
              <a:t>IWWG to liaise </a:t>
            </a:r>
            <a:r>
              <a:rPr sz="1662" spc="-9" dirty="0">
                <a:solidFill>
                  <a:srgbClr val="002469"/>
                </a:solidFill>
                <a:latin typeface="Tahoma"/>
                <a:cs typeface="Tahoma"/>
              </a:rPr>
              <a:t>with </a:t>
            </a:r>
            <a:r>
              <a:rPr sz="1662" spc="-5" dirty="0">
                <a:solidFill>
                  <a:srgbClr val="002469"/>
                </a:solidFill>
                <a:latin typeface="Tahoma"/>
                <a:cs typeface="Tahoma"/>
              </a:rPr>
              <a:t>the NOAA </a:t>
            </a:r>
            <a:r>
              <a:rPr sz="1662" spc="-9" dirty="0">
                <a:solidFill>
                  <a:srgbClr val="002469"/>
                </a:solidFill>
                <a:latin typeface="Tahoma"/>
                <a:cs typeface="Tahoma"/>
              </a:rPr>
              <a:t>representative </a:t>
            </a:r>
            <a:r>
              <a:rPr sz="1662" spc="-5" dirty="0">
                <a:solidFill>
                  <a:srgbClr val="002469"/>
                </a:solidFill>
                <a:latin typeface="Tahoma"/>
                <a:cs typeface="Tahoma"/>
              </a:rPr>
              <a:t>on </a:t>
            </a:r>
            <a:r>
              <a:rPr lang="en-US" sz="1662" spc="-5" dirty="0">
                <a:solidFill>
                  <a:srgbClr val="002469"/>
                </a:solidFill>
                <a:latin typeface="Tahoma"/>
                <a:cs typeface="Tahoma"/>
              </a:rPr>
              <a:t>the WMO Polar Space Task Group (PSTG)</a:t>
            </a:r>
            <a:r>
              <a:rPr sz="1662" spc="-9" dirty="0">
                <a:solidFill>
                  <a:srgbClr val="002469"/>
                </a:solidFill>
                <a:latin typeface="Tahoma"/>
                <a:cs typeface="Tahoma"/>
              </a:rPr>
              <a:t> (Jeff </a:t>
            </a:r>
            <a:r>
              <a:rPr sz="1662" spc="-51" dirty="0">
                <a:solidFill>
                  <a:srgbClr val="002469"/>
                </a:solidFill>
                <a:latin typeface="Tahoma"/>
                <a:cs typeface="Tahoma"/>
              </a:rPr>
              <a:t>Key,  </a:t>
            </a:r>
            <a:r>
              <a:rPr sz="1662" u="heavy" spc="-14" dirty="0">
                <a:solidFill>
                  <a:srgbClr val="7497C0"/>
                </a:solidFill>
                <a:uFill>
                  <a:solidFill>
                    <a:srgbClr val="7497C0"/>
                  </a:solidFill>
                </a:uFill>
                <a:latin typeface="Tahoma"/>
                <a:cs typeface="Tahoma"/>
                <a:hlinkClick r:id="rId3"/>
              </a:rPr>
              <a:t>jeff.key@noaa.gov</a:t>
            </a:r>
            <a:r>
              <a:rPr sz="1662" spc="-14" dirty="0">
                <a:solidFill>
                  <a:srgbClr val="002469"/>
                </a:solidFill>
                <a:latin typeface="Tahoma"/>
                <a:cs typeface="Tahoma"/>
              </a:rPr>
              <a:t>) </a:t>
            </a:r>
            <a:r>
              <a:rPr sz="1662" spc="-5" dirty="0">
                <a:solidFill>
                  <a:srgbClr val="002469"/>
                </a:solidFill>
                <a:latin typeface="Tahoma"/>
                <a:cs typeface="Tahoma"/>
              </a:rPr>
              <a:t>regarding the potential </a:t>
            </a:r>
            <a:r>
              <a:rPr sz="1662" dirty="0">
                <a:solidFill>
                  <a:srgbClr val="002469"/>
                </a:solidFill>
                <a:latin typeface="Tahoma"/>
                <a:cs typeface="Tahoma"/>
              </a:rPr>
              <a:t>use of 3D </a:t>
            </a:r>
            <a:r>
              <a:rPr sz="1662" spc="-5" dirty="0">
                <a:solidFill>
                  <a:srgbClr val="002469"/>
                </a:solidFill>
                <a:latin typeface="Tahoma"/>
                <a:cs typeface="Tahoma"/>
              </a:rPr>
              <a:t>winds </a:t>
            </a:r>
            <a:r>
              <a:rPr sz="1662" spc="-9" dirty="0">
                <a:solidFill>
                  <a:srgbClr val="002469"/>
                </a:solidFill>
                <a:latin typeface="Tahoma"/>
                <a:cs typeface="Tahoma"/>
              </a:rPr>
              <a:t>from </a:t>
            </a:r>
            <a:r>
              <a:rPr sz="1662" dirty="0">
                <a:solidFill>
                  <a:srgbClr val="002469"/>
                </a:solidFill>
                <a:latin typeface="Tahoma"/>
                <a:cs typeface="Tahoma"/>
              </a:rPr>
              <a:t>AIRS </a:t>
            </a:r>
            <a:r>
              <a:rPr sz="1662" spc="-5" dirty="0">
                <a:solidFill>
                  <a:srgbClr val="002469"/>
                </a:solidFill>
                <a:latin typeface="Tahoma"/>
                <a:cs typeface="Tahoma"/>
              </a:rPr>
              <a:t>for </a:t>
            </a:r>
            <a:r>
              <a:rPr sz="1662" spc="-28" dirty="0">
                <a:solidFill>
                  <a:srgbClr val="002469"/>
                </a:solidFill>
                <a:latin typeface="Tahoma"/>
                <a:cs typeface="Tahoma"/>
              </a:rPr>
              <a:t>Year </a:t>
            </a:r>
            <a:r>
              <a:rPr sz="1662" dirty="0">
                <a:solidFill>
                  <a:srgbClr val="002469"/>
                </a:solidFill>
                <a:latin typeface="Tahoma"/>
                <a:cs typeface="Tahoma"/>
              </a:rPr>
              <a:t>of </a:t>
            </a:r>
            <a:r>
              <a:rPr sz="1662" spc="-9" dirty="0">
                <a:solidFill>
                  <a:srgbClr val="002469"/>
                </a:solidFill>
                <a:latin typeface="Tahoma"/>
                <a:cs typeface="Tahoma"/>
              </a:rPr>
              <a:t>Polar </a:t>
            </a:r>
            <a:r>
              <a:rPr sz="1662" spc="-5" dirty="0">
                <a:solidFill>
                  <a:srgbClr val="002469"/>
                </a:solidFill>
                <a:latin typeface="Tahoma"/>
                <a:cs typeface="Tahoma"/>
              </a:rPr>
              <a:t>Prediction</a:t>
            </a:r>
            <a:r>
              <a:rPr sz="1662" dirty="0">
                <a:solidFill>
                  <a:srgbClr val="002469"/>
                </a:solidFill>
                <a:latin typeface="Tahoma"/>
                <a:cs typeface="Tahoma"/>
              </a:rPr>
              <a:t> </a:t>
            </a:r>
            <a:r>
              <a:rPr lang="en-US" sz="1662" dirty="0">
                <a:solidFill>
                  <a:srgbClr val="002469"/>
                </a:solidFill>
                <a:latin typeface="Tahoma"/>
                <a:cs typeface="Tahoma"/>
              </a:rPr>
              <a:t>(YOPP) </a:t>
            </a:r>
            <a:r>
              <a:rPr sz="1662" spc="-5" dirty="0">
                <a:solidFill>
                  <a:srgbClr val="002469"/>
                </a:solidFill>
                <a:latin typeface="Tahoma"/>
                <a:cs typeface="Tahoma"/>
              </a:rPr>
              <a:t>studies.</a:t>
            </a:r>
            <a:endParaRPr lang="en-US" sz="1662" spc="-5" dirty="0">
              <a:solidFill>
                <a:srgbClr val="002469"/>
              </a:solidFill>
              <a:latin typeface="Tahoma"/>
              <a:cs typeface="Tahoma"/>
            </a:endParaRPr>
          </a:p>
          <a:p>
            <a:pPr marL="11723" marR="4689">
              <a:spcBef>
                <a:spcPts val="1994"/>
              </a:spcBef>
            </a:pPr>
            <a:r>
              <a:rPr lang="en-US" sz="1662" dirty="0">
                <a:solidFill>
                  <a:srgbClr val="FF0000"/>
                </a:solidFill>
                <a:latin typeface="Tahoma"/>
                <a:cs typeface="Tahoma"/>
              </a:rPr>
              <a:t>Dave </a:t>
            </a:r>
            <a:r>
              <a:rPr lang="en-US" sz="1662" dirty="0" err="1">
                <a:solidFill>
                  <a:srgbClr val="FF0000"/>
                </a:solidFill>
                <a:latin typeface="Tahoma"/>
                <a:cs typeface="Tahoma"/>
              </a:rPr>
              <a:t>Santek</a:t>
            </a:r>
            <a:r>
              <a:rPr lang="en-US" sz="1662" dirty="0">
                <a:solidFill>
                  <a:srgbClr val="FF0000"/>
                </a:solidFill>
                <a:latin typeface="Tahoma"/>
                <a:cs typeface="Tahoma"/>
              </a:rPr>
              <a:t> (UW-Madison/SSEC) Inputs to Jeff Key:</a:t>
            </a:r>
          </a:p>
          <a:p>
            <a:pPr marL="183173" marR="4689" indent="-171450">
              <a:spcBef>
                <a:spcPts val="1994"/>
              </a:spcBef>
              <a:buFont typeface="Arial" panose="020B0604020202020204" pitchFamily="34" charset="0"/>
              <a:buChar char="•"/>
            </a:pPr>
            <a:r>
              <a:rPr lang="en-US" sz="1200" dirty="0">
                <a:solidFill>
                  <a:srgbClr val="FF0000"/>
                </a:solidFill>
                <a:latin typeface="Tahoma"/>
                <a:cs typeface="Tahoma"/>
              </a:rPr>
              <a:t>AIRS 3D AMVs should be considered for the Year of Polar Prediction (YOPP)</a:t>
            </a:r>
          </a:p>
          <a:p>
            <a:pPr marL="183173" marR="4689" indent="-171450">
              <a:spcBef>
                <a:spcPts val="1994"/>
              </a:spcBef>
              <a:buFont typeface="Arial" panose="020B0604020202020204" pitchFamily="34" charset="0"/>
              <a:buChar char="•"/>
            </a:pPr>
            <a:r>
              <a:rPr lang="en-US" sz="1200" dirty="0">
                <a:solidFill>
                  <a:srgbClr val="FF0000"/>
                </a:solidFill>
                <a:latin typeface="Tahoma"/>
                <a:cs typeface="Tahoma"/>
              </a:rPr>
              <a:t>In Dave’s presentation at the NASA Sounder Science Team meeting (October 2017), he showed results of data assimilation and forecasts experiment that he ran, and independent evaluations by Randy Pauley (FNMOC) and Will McCarty (GMAO). The results were consistent: The observation departures from the background were similar to that of the MODIS polar winds.</a:t>
            </a:r>
          </a:p>
          <a:p>
            <a:pPr marL="183173" marR="4689" indent="-171450">
              <a:spcBef>
                <a:spcPts val="1994"/>
              </a:spcBef>
              <a:buFont typeface="Arial" panose="020B0604020202020204" pitchFamily="34" charset="0"/>
              <a:buChar char="•"/>
            </a:pPr>
            <a:r>
              <a:rPr lang="en-US" sz="1200" dirty="0">
                <a:solidFill>
                  <a:srgbClr val="FF0000"/>
                </a:solidFill>
                <a:latin typeface="Tahoma"/>
                <a:cs typeface="Tahoma"/>
              </a:rPr>
              <a:t>Dave’s forecast experiment (using the GEOS-5) showed an improvement (although not statistically significant) in the northern hemisphere 500 </a:t>
            </a:r>
            <a:r>
              <a:rPr lang="en-US" sz="1200" dirty="0" err="1">
                <a:solidFill>
                  <a:srgbClr val="FF0000"/>
                </a:solidFill>
                <a:latin typeface="Tahoma"/>
                <a:cs typeface="Tahoma"/>
              </a:rPr>
              <a:t>hPa</a:t>
            </a:r>
            <a:r>
              <a:rPr lang="en-US" sz="1200" dirty="0">
                <a:solidFill>
                  <a:srgbClr val="FF0000"/>
                </a:solidFill>
                <a:latin typeface="Tahoma"/>
                <a:cs typeface="Tahoma"/>
              </a:rPr>
              <a:t> Anomaly Correlation Coefficient (ACC) beyond 4 days, which was encouraging considering the 3D winds are only poleward of 70 deg. latitude.</a:t>
            </a:r>
          </a:p>
          <a:p>
            <a:pPr marL="183173" marR="4689" indent="-171450">
              <a:spcBef>
                <a:spcPts val="1994"/>
              </a:spcBef>
              <a:buFont typeface="Arial" panose="020B0604020202020204" pitchFamily="34" charset="0"/>
              <a:buChar char="•"/>
            </a:pPr>
            <a:r>
              <a:rPr lang="en-US" sz="1200" dirty="0">
                <a:solidFill>
                  <a:srgbClr val="FF0000"/>
                </a:solidFill>
                <a:latin typeface="Tahoma"/>
                <a:cs typeface="Tahoma"/>
              </a:rPr>
              <a:t>At the Sounder meeting, Will McCarty indicated that he was considering routine assimilation of the winds into the GEOS-5. </a:t>
            </a:r>
          </a:p>
          <a:p>
            <a:pPr marL="183173" marR="4689" indent="-171450">
              <a:spcBef>
                <a:spcPts val="1994"/>
              </a:spcBef>
              <a:buFont typeface="Arial" panose="020B0604020202020204" pitchFamily="34" charset="0"/>
              <a:buChar char="•"/>
            </a:pPr>
            <a:r>
              <a:rPr lang="en-US" sz="1200" dirty="0">
                <a:solidFill>
                  <a:srgbClr val="FF0000"/>
                </a:solidFill>
                <a:latin typeface="Tahoma"/>
                <a:cs typeface="Tahoma"/>
              </a:rPr>
              <a:t>Proposals from Dave have been submitted to improve the product and extend it to other sensors (</a:t>
            </a:r>
            <a:r>
              <a:rPr lang="en-US" sz="1200" dirty="0" err="1">
                <a:solidFill>
                  <a:srgbClr val="FF0000"/>
                </a:solidFill>
                <a:latin typeface="Tahoma"/>
                <a:cs typeface="Tahoma"/>
              </a:rPr>
              <a:t>CrIS</a:t>
            </a:r>
            <a:r>
              <a:rPr lang="en-US" sz="1200" dirty="0">
                <a:solidFill>
                  <a:srgbClr val="FF0000"/>
                </a:solidFill>
                <a:latin typeface="Tahoma"/>
                <a:cs typeface="Tahoma"/>
              </a:rPr>
              <a:t>, IASI) which will result in increased spatial and temporal coverage.</a:t>
            </a:r>
          </a:p>
          <a:p>
            <a:pPr marL="183173" marR="4689" indent="-171450">
              <a:spcBef>
                <a:spcPts val="1994"/>
              </a:spcBef>
              <a:buFont typeface="Arial" panose="020B0604020202020204" pitchFamily="34" charset="0"/>
              <a:buChar char="•"/>
            </a:pPr>
            <a:r>
              <a:rPr lang="en-US" sz="1200" dirty="0">
                <a:solidFill>
                  <a:srgbClr val="FF0000"/>
                </a:solidFill>
                <a:latin typeface="Tahoma"/>
                <a:cs typeface="Tahoma"/>
              </a:rPr>
              <a:t>UW-Madison/SSEC/CIMSS is producing the product in real-time, with the same latency as the other polar winds products.</a:t>
            </a:r>
          </a:p>
        </p:txBody>
      </p:sp>
      <p:sp>
        <p:nvSpPr>
          <p:cNvPr id="8" name="Rectangle 7"/>
          <p:cNvSpPr/>
          <p:nvPr/>
        </p:nvSpPr>
        <p:spPr>
          <a:xfrm>
            <a:off x="611560" y="6251857"/>
            <a:ext cx="8892480" cy="369332"/>
          </a:xfrm>
          <a:prstGeom prst="rect">
            <a:avLst/>
          </a:prstGeom>
          <a:solidFill>
            <a:schemeClr val="bg1"/>
          </a:solidFill>
        </p:spPr>
        <p:txBody>
          <a:bodyPr wrap="square">
            <a:spAutoFit/>
          </a:bodyPr>
          <a:lstStyle/>
          <a:p>
            <a:pPr marL="297473" marR="4689" indent="-285750">
              <a:buFont typeface="Wingdings" panose="05000000000000000000" pitchFamily="2" charset="2"/>
              <a:buChar char="Ø"/>
            </a:pPr>
            <a:r>
              <a:rPr lang="en-US" b="1" spc="-5" dirty="0">
                <a:solidFill>
                  <a:srgbClr val="FF0000"/>
                </a:solidFill>
                <a:latin typeface="Tahoma"/>
                <a:cs typeface="Tahoma"/>
              </a:rPr>
              <a:t>Discuss at IWW14 and report back any further input to WMO</a:t>
            </a:r>
            <a:endParaRPr lang="en-US" b="1" dirty="0">
              <a:solidFill>
                <a:srgbClr val="FF0000"/>
              </a:solidFill>
              <a:latin typeface="Tahoma"/>
              <a:cs typeface="Tahoma"/>
            </a:endParaRPr>
          </a:p>
        </p:txBody>
      </p:sp>
    </p:spTree>
    <p:extLst>
      <p:ext uri="{BB962C8B-B14F-4D97-AF65-F5344CB8AC3E}">
        <p14:creationId xmlns:p14="http://schemas.microsoft.com/office/powerpoint/2010/main" val="34189950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11</a:t>
            </a:fld>
            <a:endParaRPr lang="en-GB" dirty="0"/>
          </a:p>
        </p:txBody>
      </p:sp>
      <p:sp>
        <p:nvSpPr>
          <p:cNvPr id="7" name="TextBox 6"/>
          <p:cNvSpPr txBox="1"/>
          <p:nvPr/>
        </p:nvSpPr>
        <p:spPr>
          <a:xfrm>
            <a:off x="0" y="0"/>
            <a:ext cx="9144000" cy="369332"/>
          </a:xfrm>
          <a:prstGeom prst="rect">
            <a:avLst/>
          </a:prstGeom>
          <a:solidFill>
            <a:schemeClr val="accent1">
              <a:lumMod val="75000"/>
            </a:schemeClr>
          </a:solidFill>
        </p:spPr>
        <p:txBody>
          <a:bodyPr wrap="square" rtlCol="0">
            <a:spAutoFit/>
          </a:bodyPr>
          <a:lstStyle/>
          <a:p>
            <a:pPr algn="ctr"/>
            <a:r>
              <a:rPr lang="en-GB" b="1" dirty="0">
                <a:solidFill>
                  <a:schemeClr val="bg1"/>
                </a:solidFill>
              </a:rPr>
              <a:t>Coordination Group for Meteorological Satellites - CGMS</a:t>
            </a:r>
          </a:p>
        </p:txBody>
      </p:sp>
      <p:sp>
        <p:nvSpPr>
          <p:cNvPr id="11" name="TextBox 10"/>
          <p:cNvSpPr txBox="1"/>
          <p:nvPr/>
        </p:nvSpPr>
        <p:spPr>
          <a:xfrm>
            <a:off x="179518" y="487600"/>
            <a:ext cx="6192688" cy="400110"/>
          </a:xfrm>
          <a:prstGeom prst="rect">
            <a:avLst/>
          </a:prstGeom>
          <a:solidFill>
            <a:schemeClr val="accent1">
              <a:lumMod val="75000"/>
            </a:schemeClr>
          </a:solidFill>
        </p:spPr>
        <p:txBody>
          <a:bodyPr wrap="square" rtlCol="0">
            <a:spAutoFit/>
          </a:bodyPr>
          <a:lstStyle/>
          <a:p>
            <a:r>
              <a:rPr lang="en-US" sz="2000" b="1" dirty="0">
                <a:solidFill>
                  <a:schemeClr val="bg1"/>
                </a:solidFill>
                <a:effectLst>
                  <a:outerShdw blurRad="38100" dist="38100" dir="2700000" algn="tl">
                    <a:srgbClr val="000000">
                      <a:alpha val="43137"/>
                    </a:srgbClr>
                  </a:outerShdw>
                </a:effectLst>
              </a:rPr>
              <a:t>CGMS-45 Actions for IWWG</a:t>
            </a:r>
            <a:endParaRPr lang="en-GB" sz="2000" i="1" dirty="0">
              <a:solidFill>
                <a:schemeClr val="bg1"/>
              </a:solidFill>
              <a:effectLst>
                <a:outerShdw blurRad="38100" dist="38100" dir="2700000" algn="tl">
                  <a:srgbClr val="000000">
                    <a:alpha val="43137"/>
                  </a:srgbClr>
                </a:outerShdw>
              </a:effectLst>
            </a:endParaRPr>
          </a:p>
        </p:txBody>
      </p:sp>
      <p:cxnSp>
        <p:nvCxnSpPr>
          <p:cNvPr id="12" name="Straight Connector 11"/>
          <p:cNvCxnSpPr/>
          <p:nvPr/>
        </p:nvCxnSpPr>
        <p:spPr>
          <a:xfrm>
            <a:off x="179512" y="908720"/>
            <a:ext cx="87129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object 3"/>
          <p:cNvSpPr txBox="1"/>
          <p:nvPr/>
        </p:nvSpPr>
        <p:spPr>
          <a:xfrm>
            <a:off x="251520" y="980728"/>
            <a:ext cx="8640960" cy="4523778"/>
          </a:xfrm>
          <a:prstGeom prst="rect">
            <a:avLst/>
          </a:prstGeom>
        </p:spPr>
        <p:txBody>
          <a:bodyPr vert="horz" wrap="square" lIns="0" tIns="11723" rIns="0" bIns="0" rtlCol="0">
            <a:spAutoFit/>
          </a:bodyPr>
          <a:lstStyle/>
          <a:p>
            <a:pPr marL="11723" marR="4689">
              <a:spcBef>
                <a:spcPts val="1994"/>
              </a:spcBef>
            </a:pPr>
            <a:r>
              <a:rPr lang="en-US" sz="1662" b="1" dirty="0">
                <a:solidFill>
                  <a:srgbClr val="002469"/>
                </a:solidFill>
                <a:latin typeface="Tahoma"/>
                <a:cs typeface="Tahoma"/>
              </a:rPr>
              <a:t>A43.12 to IWWG</a:t>
            </a:r>
            <a:r>
              <a:rPr sz="1662" b="1" dirty="0">
                <a:solidFill>
                  <a:srgbClr val="002469"/>
                </a:solidFill>
                <a:latin typeface="Tahoma"/>
                <a:cs typeface="Tahoma"/>
              </a:rPr>
              <a:t>: </a:t>
            </a:r>
            <a:r>
              <a:rPr lang="en-US" sz="1662" dirty="0">
                <a:solidFill>
                  <a:srgbClr val="002469"/>
                </a:solidFill>
                <a:latin typeface="Tahoma"/>
                <a:cs typeface="Tahoma"/>
              </a:rPr>
              <a:t>IWWG to liaise with the application focal points in the WMO Rolling Review Requirements (RRR) process (on IPET-OSDE) to provide feedback on the winds-related observation requirements in the RRR database.</a:t>
            </a:r>
            <a:endParaRPr lang="en-US" sz="1662" spc="-5" dirty="0">
              <a:solidFill>
                <a:srgbClr val="002469"/>
              </a:solidFill>
              <a:latin typeface="Tahoma"/>
              <a:cs typeface="Tahoma"/>
            </a:endParaRPr>
          </a:p>
          <a:p>
            <a:pPr marL="11723" marR="4689">
              <a:spcBef>
                <a:spcPts val="1994"/>
              </a:spcBef>
            </a:pPr>
            <a:r>
              <a:rPr lang="en-US" sz="1600" b="1" dirty="0">
                <a:solidFill>
                  <a:srgbClr val="FF0000"/>
                </a:solidFill>
                <a:latin typeface="Tahoma"/>
                <a:cs typeface="Tahoma"/>
              </a:rPr>
              <a:t>This is a follow-on action to the IWWG…</a:t>
            </a:r>
          </a:p>
          <a:p>
            <a:pPr marL="11723" marR="4689">
              <a:spcBef>
                <a:spcPts val="1994"/>
              </a:spcBef>
            </a:pPr>
            <a:r>
              <a:rPr lang="en-US" sz="1600" b="1" dirty="0">
                <a:solidFill>
                  <a:srgbClr val="FF0000"/>
                </a:solidFill>
                <a:latin typeface="Tahoma"/>
                <a:cs typeface="Tahoma"/>
              </a:rPr>
              <a:t>Reported by IWWG to CGMS-45:</a:t>
            </a:r>
          </a:p>
          <a:p>
            <a:pPr marL="11723" marR="4689">
              <a:spcBef>
                <a:spcPts val="1994"/>
              </a:spcBef>
            </a:pPr>
            <a:r>
              <a:rPr lang="en-US" sz="1600" dirty="0">
                <a:solidFill>
                  <a:srgbClr val="FF0000"/>
                </a:solidFill>
                <a:latin typeface="Tahoma"/>
                <a:cs typeface="Tahoma"/>
              </a:rPr>
              <a:t>Inputs from the IWWG for the WMO OSCAR Database regarding the ‘wind (Horizontal)’ capabilities have been provided to the WMO in November 2016.</a:t>
            </a:r>
          </a:p>
          <a:p>
            <a:pPr marL="11723" marR="4689">
              <a:spcBef>
                <a:spcPts val="1994"/>
              </a:spcBef>
            </a:pPr>
            <a:r>
              <a:rPr lang="en-US" sz="1600" dirty="0">
                <a:solidFill>
                  <a:srgbClr val="FF0000"/>
                </a:solidFill>
                <a:latin typeface="Tahoma"/>
                <a:cs typeface="Tahoma"/>
              </a:rPr>
              <a:t>Several updates have been proposed, mainly concerning the gap analysis due to the recent production of new wind products at high latitudes (Leo-Geo, Single and Global AVHRR wind products). The global AVHRR wind product extracted from dual </a:t>
            </a:r>
            <a:r>
              <a:rPr lang="en-US" sz="1600" dirty="0" err="1">
                <a:solidFill>
                  <a:srgbClr val="FF0000"/>
                </a:solidFill>
                <a:latin typeface="Tahoma"/>
                <a:cs typeface="Tahoma"/>
              </a:rPr>
              <a:t>Metop</a:t>
            </a:r>
            <a:r>
              <a:rPr lang="en-US" sz="1600" dirty="0">
                <a:solidFill>
                  <a:srgbClr val="FF0000"/>
                </a:solidFill>
                <a:latin typeface="Tahoma"/>
                <a:cs typeface="Tahoma"/>
              </a:rPr>
              <a:t> operation also has global coverage. Moreover, 3D winds are presently produced over Polar Regions in a demonstration mode at CIMSS from the AIRS instrument.</a:t>
            </a:r>
          </a:p>
          <a:p>
            <a:pPr marL="11723" marR="4689">
              <a:spcBef>
                <a:spcPts val="1994"/>
              </a:spcBef>
            </a:pPr>
            <a:endParaRPr lang="en-US" sz="1600" dirty="0">
              <a:solidFill>
                <a:srgbClr val="FF0000"/>
              </a:solidFill>
              <a:latin typeface="Tahoma"/>
              <a:cs typeface="Tahoma"/>
            </a:endParaRPr>
          </a:p>
        </p:txBody>
      </p:sp>
    </p:spTree>
    <p:extLst>
      <p:ext uri="{BB962C8B-B14F-4D97-AF65-F5344CB8AC3E}">
        <p14:creationId xmlns:p14="http://schemas.microsoft.com/office/powerpoint/2010/main" val="7497252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12</a:t>
            </a:fld>
            <a:endParaRPr lang="en-GB" dirty="0"/>
          </a:p>
        </p:txBody>
      </p:sp>
      <p:sp>
        <p:nvSpPr>
          <p:cNvPr id="7" name="TextBox 6"/>
          <p:cNvSpPr txBox="1"/>
          <p:nvPr/>
        </p:nvSpPr>
        <p:spPr>
          <a:xfrm>
            <a:off x="0" y="0"/>
            <a:ext cx="9144000" cy="369332"/>
          </a:xfrm>
          <a:prstGeom prst="rect">
            <a:avLst/>
          </a:prstGeom>
          <a:solidFill>
            <a:schemeClr val="accent1">
              <a:lumMod val="75000"/>
            </a:schemeClr>
          </a:solidFill>
        </p:spPr>
        <p:txBody>
          <a:bodyPr wrap="square" rtlCol="0">
            <a:spAutoFit/>
          </a:bodyPr>
          <a:lstStyle/>
          <a:p>
            <a:pPr algn="ctr"/>
            <a:r>
              <a:rPr lang="en-GB" b="1" dirty="0">
                <a:solidFill>
                  <a:schemeClr val="bg1"/>
                </a:solidFill>
              </a:rPr>
              <a:t>Coordination Group for Meteorological Satellites - CGMS</a:t>
            </a:r>
          </a:p>
        </p:txBody>
      </p:sp>
      <p:sp>
        <p:nvSpPr>
          <p:cNvPr id="11" name="TextBox 10"/>
          <p:cNvSpPr txBox="1"/>
          <p:nvPr/>
        </p:nvSpPr>
        <p:spPr>
          <a:xfrm>
            <a:off x="179518" y="487600"/>
            <a:ext cx="6192688" cy="400110"/>
          </a:xfrm>
          <a:prstGeom prst="rect">
            <a:avLst/>
          </a:prstGeom>
          <a:solidFill>
            <a:schemeClr val="accent1">
              <a:lumMod val="75000"/>
            </a:schemeClr>
          </a:solidFill>
        </p:spPr>
        <p:txBody>
          <a:bodyPr wrap="square" rtlCol="0">
            <a:spAutoFit/>
          </a:bodyPr>
          <a:lstStyle/>
          <a:p>
            <a:r>
              <a:rPr lang="en-US" sz="2000" b="1" dirty="0">
                <a:solidFill>
                  <a:schemeClr val="bg1"/>
                </a:solidFill>
                <a:effectLst>
                  <a:outerShdw blurRad="38100" dist="38100" dir="2700000" algn="tl">
                    <a:srgbClr val="000000">
                      <a:alpha val="43137"/>
                    </a:srgbClr>
                  </a:outerShdw>
                </a:effectLst>
              </a:rPr>
              <a:t>CGMS-45 Actions for IWWG</a:t>
            </a:r>
            <a:endParaRPr lang="en-GB" sz="2000" i="1" dirty="0">
              <a:solidFill>
                <a:schemeClr val="bg1"/>
              </a:solidFill>
              <a:effectLst>
                <a:outerShdw blurRad="38100" dist="38100" dir="2700000" algn="tl">
                  <a:srgbClr val="000000">
                    <a:alpha val="43137"/>
                  </a:srgbClr>
                </a:outerShdw>
              </a:effectLst>
            </a:endParaRPr>
          </a:p>
        </p:txBody>
      </p:sp>
      <p:cxnSp>
        <p:nvCxnSpPr>
          <p:cNvPr id="12" name="Straight Connector 11"/>
          <p:cNvCxnSpPr/>
          <p:nvPr/>
        </p:nvCxnSpPr>
        <p:spPr>
          <a:xfrm>
            <a:off x="179512" y="908720"/>
            <a:ext cx="87129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object 3"/>
          <p:cNvSpPr txBox="1"/>
          <p:nvPr/>
        </p:nvSpPr>
        <p:spPr>
          <a:xfrm>
            <a:off x="251520" y="980728"/>
            <a:ext cx="8640960" cy="4277557"/>
          </a:xfrm>
          <a:prstGeom prst="rect">
            <a:avLst/>
          </a:prstGeom>
        </p:spPr>
        <p:txBody>
          <a:bodyPr vert="horz" wrap="square" lIns="0" tIns="11723" rIns="0" bIns="0" rtlCol="0">
            <a:spAutoFit/>
          </a:bodyPr>
          <a:lstStyle/>
          <a:p>
            <a:pPr marL="11723" marR="4689">
              <a:spcBef>
                <a:spcPts val="1994"/>
              </a:spcBef>
            </a:pPr>
            <a:r>
              <a:rPr lang="en-US" sz="1662" b="1" dirty="0">
                <a:solidFill>
                  <a:srgbClr val="002469"/>
                </a:solidFill>
                <a:latin typeface="Tahoma"/>
                <a:cs typeface="Tahoma"/>
              </a:rPr>
              <a:t>A43.12 to IWWG</a:t>
            </a:r>
            <a:r>
              <a:rPr sz="1662" b="1" dirty="0">
                <a:solidFill>
                  <a:srgbClr val="002469"/>
                </a:solidFill>
                <a:latin typeface="Tahoma"/>
                <a:cs typeface="Tahoma"/>
              </a:rPr>
              <a:t>: </a:t>
            </a:r>
            <a:r>
              <a:rPr lang="en-US" sz="1662" dirty="0">
                <a:solidFill>
                  <a:srgbClr val="002469"/>
                </a:solidFill>
                <a:latin typeface="Tahoma"/>
                <a:cs typeface="Tahoma"/>
              </a:rPr>
              <a:t>IWWG to liaise with the application focal points in the WMO Rolling Review Requirements (RRR) process (on IPET-OSDE) to provide feedback on the winds-related observation requirements in the RRR database.</a:t>
            </a:r>
            <a:endParaRPr lang="en-US" sz="1662" spc="-5" dirty="0">
              <a:solidFill>
                <a:srgbClr val="002469"/>
              </a:solidFill>
              <a:latin typeface="Tahoma"/>
              <a:cs typeface="Tahoma"/>
            </a:endParaRPr>
          </a:p>
          <a:p>
            <a:pPr marL="11723" marR="4689">
              <a:spcBef>
                <a:spcPts val="1994"/>
              </a:spcBef>
            </a:pPr>
            <a:r>
              <a:rPr lang="en-US" sz="1600" dirty="0">
                <a:solidFill>
                  <a:srgbClr val="FF0000"/>
                </a:solidFill>
                <a:latin typeface="Tahoma"/>
                <a:cs typeface="Tahoma"/>
              </a:rPr>
              <a:t>Some background related to the follow-on action:</a:t>
            </a:r>
          </a:p>
          <a:p>
            <a:pPr marL="11723" marR="4689">
              <a:spcBef>
                <a:spcPts val="1994"/>
              </a:spcBef>
            </a:pPr>
            <a:r>
              <a:rPr lang="en-US" sz="1600" dirty="0">
                <a:solidFill>
                  <a:srgbClr val="FF0000"/>
                </a:solidFill>
                <a:latin typeface="Tahoma"/>
                <a:cs typeface="Tahoma"/>
              </a:rPr>
              <a:t>Under the auspices of the WMO Commission for Basic Systems (CBS), the Inter </a:t>
            </a:r>
            <a:r>
              <a:rPr lang="en-US" sz="1600" dirty="0" err="1">
                <a:solidFill>
                  <a:srgbClr val="FF0000"/>
                </a:solidFill>
                <a:latin typeface="Tahoma"/>
                <a:cs typeface="Tahoma"/>
              </a:rPr>
              <a:t>Programme</a:t>
            </a:r>
            <a:r>
              <a:rPr lang="en-US" sz="1600" dirty="0">
                <a:solidFill>
                  <a:srgbClr val="FF0000"/>
                </a:solidFill>
                <a:latin typeface="Tahoma"/>
                <a:cs typeface="Tahoma"/>
              </a:rPr>
              <a:t> Expert Team on the Observing System Design and Evolution (IPET-OSDE) prepared an implementation plan (Nov 2016) that </a:t>
            </a:r>
            <a:r>
              <a:rPr lang="en-US" sz="1600" b="1" dirty="0">
                <a:solidFill>
                  <a:srgbClr val="FF0000"/>
                </a:solidFill>
                <a:latin typeface="Tahoma"/>
                <a:cs typeface="Tahoma"/>
              </a:rPr>
              <a:t>provides background in terms of requirements and recommendations for a functional and robust Global Climate Observing System (GCOS).</a:t>
            </a:r>
          </a:p>
          <a:p>
            <a:pPr marL="468923" marR="4689" lvl="1">
              <a:spcBef>
                <a:spcPts val="1994"/>
              </a:spcBef>
            </a:pPr>
            <a:r>
              <a:rPr lang="en-US" sz="1600" dirty="0">
                <a:solidFill>
                  <a:srgbClr val="FF0000"/>
                </a:solidFill>
                <a:latin typeface="Tahoma"/>
                <a:cs typeface="Tahoma"/>
              </a:rPr>
              <a:t>“THE GLOBAL OBSERVING SYSTEM FOR CLIMATE: IMPLEMENTATION NEEDS”</a:t>
            </a:r>
          </a:p>
          <a:p>
            <a:pPr marL="468923" marR="4689" lvl="1">
              <a:spcBef>
                <a:spcPts val="1994"/>
              </a:spcBef>
            </a:pPr>
            <a:r>
              <a:rPr lang="en-US" sz="1600" dirty="0">
                <a:solidFill>
                  <a:srgbClr val="FF0000"/>
                </a:solidFill>
                <a:latin typeface="Tahoma"/>
                <a:cs typeface="Tahoma"/>
              </a:rPr>
              <a:t>(https://public.wmo.int/en/programmes/global-climate-observing-system)</a:t>
            </a:r>
          </a:p>
          <a:p>
            <a:pPr marL="297473" marR="4689" indent="-285750">
              <a:spcBef>
                <a:spcPts val="1994"/>
              </a:spcBef>
              <a:buFont typeface="Arial" panose="020B0604020202020204" pitchFamily="34" charset="0"/>
              <a:buChar char="•"/>
            </a:pPr>
            <a:r>
              <a:rPr lang="en-US" sz="1600" dirty="0">
                <a:solidFill>
                  <a:srgbClr val="FF0000"/>
                </a:solidFill>
                <a:latin typeface="Tahoma"/>
                <a:cs typeface="Tahoma"/>
              </a:rPr>
              <a:t>Now there is a need to follow up on winds related observation requirements </a:t>
            </a:r>
            <a:endParaRPr lang="en-US" sz="1200" dirty="0">
              <a:solidFill>
                <a:srgbClr val="FF0000"/>
              </a:solidFill>
              <a:latin typeface="Tahoma"/>
              <a:cs typeface="Tahoma"/>
            </a:endParaRPr>
          </a:p>
        </p:txBody>
      </p:sp>
      <p:sp>
        <p:nvSpPr>
          <p:cNvPr id="8" name="Rectangle 7"/>
          <p:cNvSpPr/>
          <p:nvPr/>
        </p:nvSpPr>
        <p:spPr>
          <a:xfrm>
            <a:off x="251520" y="5723964"/>
            <a:ext cx="8892480" cy="369332"/>
          </a:xfrm>
          <a:prstGeom prst="rect">
            <a:avLst/>
          </a:prstGeom>
          <a:solidFill>
            <a:schemeClr val="bg1"/>
          </a:solidFill>
        </p:spPr>
        <p:txBody>
          <a:bodyPr wrap="square">
            <a:spAutoFit/>
          </a:bodyPr>
          <a:lstStyle/>
          <a:p>
            <a:pPr marL="297473" marR="4689" indent="-285750">
              <a:buFont typeface="Wingdings" panose="05000000000000000000" pitchFamily="2" charset="2"/>
              <a:buChar char="Ø"/>
            </a:pPr>
            <a:r>
              <a:rPr lang="en-US" b="1" spc="-5" dirty="0">
                <a:solidFill>
                  <a:srgbClr val="FF0000"/>
                </a:solidFill>
                <a:latin typeface="Tahoma"/>
                <a:cs typeface="Tahoma"/>
              </a:rPr>
              <a:t>Discuss at IWW14 and report back to CGMS-46</a:t>
            </a:r>
            <a:endParaRPr lang="en-US" b="1" dirty="0">
              <a:solidFill>
                <a:srgbClr val="FF0000"/>
              </a:solidFill>
              <a:latin typeface="Tahoma"/>
              <a:cs typeface="Tahoma"/>
            </a:endParaRPr>
          </a:p>
        </p:txBody>
      </p:sp>
      <p:sp>
        <p:nvSpPr>
          <p:cNvPr id="10" name="TextBox 9"/>
          <p:cNvSpPr txBox="1"/>
          <p:nvPr/>
        </p:nvSpPr>
        <p:spPr>
          <a:xfrm>
            <a:off x="5436096" y="1484784"/>
            <a:ext cx="1368218" cy="338554"/>
          </a:xfrm>
          <a:prstGeom prst="rect">
            <a:avLst/>
          </a:prstGeom>
          <a:noFill/>
        </p:spPr>
        <p:txBody>
          <a:bodyPr wrap="square" rtlCol="0">
            <a:spAutoFit/>
          </a:bodyPr>
          <a:lstStyle/>
          <a:p>
            <a:r>
              <a:rPr lang="en-US" sz="1600" b="1" i="1" dirty="0">
                <a:solidFill>
                  <a:srgbClr val="002060"/>
                </a:solidFill>
                <a:latin typeface="Tahoma" panose="020B0604030504040204" pitchFamily="34" charset="0"/>
                <a:ea typeface="Tahoma" panose="020B0604030504040204" pitchFamily="34" charset="0"/>
                <a:cs typeface="Tahoma" panose="020B0604030504040204" pitchFamily="34" charset="0"/>
              </a:rPr>
              <a:t>(Cont’d)</a:t>
            </a:r>
          </a:p>
        </p:txBody>
      </p:sp>
    </p:spTree>
    <p:extLst>
      <p:ext uri="{BB962C8B-B14F-4D97-AF65-F5344CB8AC3E}">
        <p14:creationId xmlns:p14="http://schemas.microsoft.com/office/powerpoint/2010/main" val="37200535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13</a:t>
            </a:fld>
            <a:endParaRPr lang="en-GB" dirty="0"/>
          </a:p>
        </p:txBody>
      </p:sp>
      <p:sp>
        <p:nvSpPr>
          <p:cNvPr id="7" name="TextBox 6"/>
          <p:cNvSpPr txBox="1"/>
          <p:nvPr/>
        </p:nvSpPr>
        <p:spPr>
          <a:xfrm>
            <a:off x="0" y="0"/>
            <a:ext cx="9144000" cy="369332"/>
          </a:xfrm>
          <a:prstGeom prst="rect">
            <a:avLst/>
          </a:prstGeom>
          <a:solidFill>
            <a:schemeClr val="accent1">
              <a:lumMod val="75000"/>
            </a:schemeClr>
          </a:solidFill>
        </p:spPr>
        <p:txBody>
          <a:bodyPr wrap="square" rtlCol="0">
            <a:spAutoFit/>
          </a:bodyPr>
          <a:lstStyle/>
          <a:p>
            <a:pPr algn="ctr"/>
            <a:r>
              <a:rPr lang="en-GB" b="1" dirty="0">
                <a:solidFill>
                  <a:schemeClr val="bg1"/>
                </a:solidFill>
              </a:rPr>
              <a:t>Coordination Group for Meteorological Satellites - CGMS</a:t>
            </a:r>
          </a:p>
        </p:txBody>
      </p:sp>
      <p:sp>
        <p:nvSpPr>
          <p:cNvPr id="11" name="TextBox 10"/>
          <p:cNvSpPr txBox="1"/>
          <p:nvPr/>
        </p:nvSpPr>
        <p:spPr>
          <a:xfrm>
            <a:off x="179518" y="487600"/>
            <a:ext cx="6192688" cy="400110"/>
          </a:xfrm>
          <a:prstGeom prst="rect">
            <a:avLst/>
          </a:prstGeom>
          <a:solidFill>
            <a:schemeClr val="accent1">
              <a:lumMod val="75000"/>
            </a:schemeClr>
          </a:solidFill>
        </p:spPr>
        <p:txBody>
          <a:bodyPr wrap="square" rtlCol="0">
            <a:spAutoFit/>
          </a:bodyPr>
          <a:lstStyle/>
          <a:p>
            <a:r>
              <a:rPr lang="en-US" sz="2000" b="1" dirty="0">
                <a:solidFill>
                  <a:schemeClr val="bg1"/>
                </a:solidFill>
                <a:effectLst>
                  <a:outerShdw blurRad="38100" dist="38100" dir="2700000" algn="tl">
                    <a:srgbClr val="000000">
                      <a:alpha val="43137"/>
                    </a:srgbClr>
                  </a:outerShdw>
                </a:effectLst>
              </a:rPr>
              <a:t>Other Items of Relevance to the CGMS</a:t>
            </a:r>
            <a:endParaRPr lang="en-GB" sz="2000" i="1" dirty="0">
              <a:solidFill>
                <a:schemeClr val="bg1"/>
              </a:solidFill>
              <a:effectLst>
                <a:outerShdw blurRad="38100" dist="38100" dir="2700000" algn="tl">
                  <a:srgbClr val="000000">
                    <a:alpha val="43137"/>
                  </a:srgbClr>
                </a:outerShdw>
              </a:effectLst>
            </a:endParaRPr>
          </a:p>
        </p:txBody>
      </p:sp>
      <p:sp>
        <p:nvSpPr>
          <p:cNvPr id="9" name="Content Placeholder 10"/>
          <p:cNvSpPr txBox="1">
            <a:spLocks/>
          </p:cNvSpPr>
          <p:nvPr/>
        </p:nvSpPr>
        <p:spPr>
          <a:xfrm>
            <a:off x="179512" y="908720"/>
            <a:ext cx="8712968" cy="5856988"/>
          </a:xfrm>
          <a:prstGeom prst="rect">
            <a:avLst/>
          </a:prstGeom>
          <a:ln>
            <a:solidFill>
              <a:schemeClr val="tx2"/>
            </a:solidFill>
          </a:ln>
        </p:spPr>
        <p:txBody>
          <a:bodyPr vert="horz" wrap="square" lIns="91440" tIns="45720" rIns="91440" bIns="45720" rtlCol="0">
            <a:spAutoFit/>
          </a:bodyPr>
          <a:lstStyle/>
          <a:p>
            <a:pPr marL="342900" lvl="0" indent="-342900">
              <a:spcBef>
                <a:spcPct val="20000"/>
              </a:spcBef>
            </a:pPr>
            <a:r>
              <a:rPr lang="en-US" b="1" dirty="0">
                <a:solidFill>
                  <a:schemeClr val="tx2">
                    <a:lumMod val="75000"/>
                  </a:schemeClr>
                </a:solidFill>
                <a:latin typeface="Calibri" pitchFamily="34" charset="0"/>
              </a:rPr>
              <a:t>IWW12.4 -   IWWG community to agree a new standard BUFR template, which when </a:t>
            </a:r>
          </a:p>
          <a:p>
            <a:pPr marL="342900" lvl="0" indent="-342900">
              <a:spcBef>
                <a:spcPct val="20000"/>
              </a:spcBef>
            </a:pPr>
            <a:r>
              <a:rPr lang="en-US" b="1" dirty="0">
                <a:solidFill>
                  <a:schemeClr val="tx2">
                    <a:lumMod val="75000"/>
                  </a:schemeClr>
                </a:solidFill>
                <a:latin typeface="Calibri" pitchFamily="34" charset="0"/>
              </a:rPr>
              <a:t>                      rolled out should be adopted by all producers. </a:t>
            </a:r>
          </a:p>
          <a:p>
            <a:pPr lvl="1">
              <a:spcBef>
                <a:spcPct val="20000"/>
              </a:spcBef>
            </a:pPr>
            <a:endParaRPr lang="en-US" sz="800" dirty="0">
              <a:solidFill>
                <a:srgbClr val="FF0000"/>
              </a:solidFill>
              <a:latin typeface="Calibri" pitchFamily="34" charset="0"/>
            </a:endParaRPr>
          </a:p>
          <a:p>
            <a:pPr marL="342900" lvl="0" indent="-342900">
              <a:spcBef>
                <a:spcPct val="20000"/>
              </a:spcBef>
              <a:buFont typeface="Wingdings" pitchFamily="2" charset="2"/>
              <a:buChar char="Ø"/>
            </a:pPr>
            <a:r>
              <a:rPr lang="en-US" dirty="0">
                <a:solidFill>
                  <a:srgbClr val="FF0000"/>
                </a:solidFill>
                <a:latin typeface="Calibri" pitchFamily="34" charset="0"/>
              </a:rPr>
              <a:t>New BUFR Table development completed and formally approved by the WMO in November 2017. </a:t>
            </a:r>
          </a:p>
          <a:p>
            <a:pPr lvl="0">
              <a:spcBef>
                <a:spcPct val="20000"/>
              </a:spcBef>
            </a:pPr>
            <a:endParaRPr lang="en-US" sz="1050" dirty="0">
              <a:solidFill>
                <a:srgbClr val="FF0000"/>
              </a:solidFill>
              <a:latin typeface="Calibri" pitchFamily="34" charset="0"/>
            </a:endParaRPr>
          </a:p>
          <a:p>
            <a:pPr marL="342900" lvl="0" indent="-342900">
              <a:spcBef>
                <a:spcPct val="20000"/>
              </a:spcBef>
              <a:buFont typeface="Wingdings" pitchFamily="2" charset="2"/>
              <a:buChar char="Ø"/>
            </a:pPr>
            <a:r>
              <a:rPr lang="en-US" dirty="0">
                <a:solidFill>
                  <a:srgbClr val="FF0000"/>
                </a:solidFill>
                <a:latin typeface="Calibri" pitchFamily="34" charset="0"/>
              </a:rPr>
              <a:t>Producers and users should work towards adopting now</a:t>
            </a:r>
          </a:p>
          <a:p>
            <a:pPr marL="800100" lvl="1" indent="-342900">
              <a:spcBef>
                <a:spcPct val="20000"/>
              </a:spcBef>
              <a:buFont typeface="Wingdings" panose="05000000000000000000" pitchFamily="2" charset="2"/>
              <a:buChar char="§"/>
            </a:pPr>
            <a:r>
              <a:rPr lang="en-US" dirty="0">
                <a:solidFill>
                  <a:srgbClr val="FF0000"/>
                </a:solidFill>
                <a:latin typeface="Calibri" pitchFamily="34" charset="0"/>
              </a:rPr>
              <a:t>Recalling IWW13 WG2 recommendations:</a:t>
            </a:r>
          </a:p>
          <a:p>
            <a:pPr marL="1257300" lvl="2" indent="-342900">
              <a:spcBef>
                <a:spcPct val="20000"/>
              </a:spcBef>
              <a:buFont typeface="Courier New" panose="02070309020205020404" pitchFamily="49" charset="0"/>
              <a:buChar char="o"/>
            </a:pPr>
            <a:r>
              <a:rPr lang="en-US" sz="1400" dirty="0">
                <a:solidFill>
                  <a:srgbClr val="FF0000"/>
                </a:solidFill>
                <a:latin typeface="Calibri" pitchFamily="34" charset="0"/>
              </a:rPr>
              <a:t>NESDIS: to make offline test data available for the new BUFR template as soon as possible once it has been approved by WMO (e.g., 1 time slot would be sufficient) for technical testing/implementation.</a:t>
            </a:r>
          </a:p>
          <a:p>
            <a:pPr marL="1257300" lvl="2" indent="-342900">
              <a:spcBef>
                <a:spcPct val="20000"/>
              </a:spcBef>
              <a:buFont typeface="Courier New" panose="02070309020205020404" pitchFamily="49" charset="0"/>
              <a:buChar char="o"/>
            </a:pPr>
            <a:r>
              <a:rPr lang="en-US" sz="1400" dirty="0">
                <a:solidFill>
                  <a:srgbClr val="FF0000"/>
                </a:solidFill>
                <a:latin typeface="Calibri" pitchFamily="34" charset="0"/>
              </a:rPr>
              <a:t>A 3 month overlap period of providing the same data in the new and old format should be provided, assuming the above-mentioned test data has been provided 9 months earlier. </a:t>
            </a:r>
          </a:p>
          <a:p>
            <a:pPr marL="342900" lvl="0" indent="-342900">
              <a:spcBef>
                <a:spcPct val="20000"/>
              </a:spcBef>
              <a:buFont typeface="Wingdings" pitchFamily="2" charset="2"/>
              <a:buChar char="Ø"/>
            </a:pPr>
            <a:endParaRPr lang="en-US" sz="1050" dirty="0">
              <a:solidFill>
                <a:srgbClr val="FF0000"/>
              </a:solidFill>
              <a:latin typeface="Calibri" pitchFamily="34" charset="0"/>
            </a:endParaRPr>
          </a:p>
          <a:p>
            <a:pPr marL="342900" lvl="0" indent="-342900">
              <a:spcBef>
                <a:spcPct val="20000"/>
              </a:spcBef>
              <a:buFont typeface="Wingdings" pitchFamily="2" charset="2"/>
              <a:buChar char="Ø"/>
            </a:pPr>
            <a:r>
              <a:rPr lang="en-US" dirty="0">
                <a:solidFill>
                  <a:srgbClr val="FF0000"/>
                </a:solidFill>
                <a:latin typeface="Calibri" pitchFamily="34" charset="0"/>
              </a:rPr>
              <a:t>Some History</a:t>
            </a:r>
          </a:p>
          <a:p>
            <a:pPr marL="800100" lvl="1" indent="-342900">
              <a:spcBef>
                <a:spcPct val="20000"/>
              </a:spcBef>
              <a:buFont typeface="Arial" panose="020B0604020202020204" pitchFamily="34" charset="0"/>
              <a:buChar char="•"/>
            </a:pPr>
            <a:r>
              <a:rPr lang="en-US" sz="1400" dirty="0">
                <a:solidFill>
                  <a:srgbClr val="FF0000"/>
                </a:solidFill>
                <a:latin typeface="Calibri" pitchFamily="34" charset="0"/>
              </a:rPr>
              <a:t>Original winds BUFR sequence was established ~20 years ago</a:t>
            </a:r>
          </a:p>
          <a:p>
            <a:pPr marL="800100" lvl="1" indent="-342900">
              <a:spcBef>
                <a:spcPct val="20000"/>
              </a:spcBef>
              <a:buFont typeface="Arial" panose="020B0604020202020204" pitchFamily="34" charset="0"/>
              <a:buChar char="•"/>
            </a:pPr>
            <a:r>
              <a:rPr lang="en-US" sz="1400" dirty="0">
                <a:solidFill>
                  <a:srgbClr val="FF0000"/>
                </a:solidFill>
                <a:latin typeface="Calibri" pitchFamily="34" charset="0"/>
              </a:rPr>
              <a:t>Many AMV algorithm updates or totally new algorithms since then</a:t>
            </a:r>
          </a:p>
          <a:p>
            <a:pPr marL="800100" lvl="1" indent="-342900">
              <a:spcBef>
                <a:spcPct val="20000"/>
              </a:spcBef>
              <a:buFont typeface="Arial" panose="020B0604020202020204" pitchFamily="34" charset="0"/>
              <a:buChar char="•"/>
            </a:pPr>
            <a:r>
              <a:rPr lang="en-US" sz="1400" dirty="0">
                <a:solidFill>
                  <a:srgbClr val="FF0000"/>
                </a:solidFill>
                <a:latin typeface="Calibri" pitchFamily="34" charset="0"/>
              </a:rPr>
              <a:t>New winds BUFR sequence is better organized</a:t>
            </a:r>
          </a:p>
          <a:p>
            <a:pPr marL="800100" lvl="1" indent="-342900">
              <a:spcBef>
                <a:spcPct val="20000"/>
              </a:spcBef>
              <a:buFont typeface="Arial" panose="020B0604020202020204" pitchFamily="34" charset="0"/>
              <a:buChar char="•"/>
            </a:pPr>
            <a:r>
              <a:rPr lang="en-US" sz="1400" dirty="0">
                <a:solidFill>
                  <a:srgbClr val="FF0000"/>
                </a:solidFill>
                <a:latin typeface="Calibri" pitchFamily="34" charset="0"/>
              </a:rPr>
              <a:t>New variables are now available for output that are potentially useful in NWP data assimilation of satellite derived winds (e.g., Retrieved cloud parameters, Error characterization)</a:t>
            </a:r>
          </a:p>
          <a:p>
            <a:pPr marL="342900" lvl="0" indent="-342900">
              <a:spcBef>
                <a:spcPct val="20000"/>
              </a:spcBef>
              <a:buFont typeface="Wingdings" pitchFamily="2" charset="2"/>
              <a:buChar char="Ø"/>
            </a:pPr>
            <a:endParaRPr lang="en-US" sz="1400" dirty="0">
              <a:solidFill>
                <a:srgbClr val="FF0000"/>
              </a:solidFill>
              <a:latin typeface="Calibri" pitchFamily="34" charset="0"/>
            </a:endParaRPr>
          </a:p>
          <a:p>
            <a:pPr marL="342900" lvl="0" indent="-342900">
              <a:spcBef>
                <a:spcPct val="20000"/>
              </a:spcBef>
              <a:buFont typeface="Wingdings" pitchFamily="2" charset="2"/>
              <a:buChar char="Ø"/>
            </a:pPr>
            <a:endParaRPr lang="en-US" dirty="0">
              <a:solidFill>
                <a:srgbClr val="FF0000"/>
              </a:solidFill>
              <a:latin typeface="Calibri" pitchFamily="34" charset="0"/>
            </a:endParaRPr>
          </a:p>
        </p:txBody>
      </p:sp>
      <p:cxnSp>
        <p:nvCxnSpPr>
          <p:cNvPr id="12" name="Straight Connector 11"/>
          <p:cNvCxnSpPr/>
          <p:nvPr/>
        </p:nvCxnSpPr>
        <p:spPr>
          <a:xfrm>
            <a:off x="179512" y="908720"/>
            <a:ext cx="87129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8542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14</a:t>
            </a:fld>
            <a:endParaRPr lang="en-GB" dirty="0"/>
          </a:p>
        </p:txBody>
      </p:sp>
      <p:sp>
        <p:nvSpPr>
          <p:cNvPr id="7" name="TextBox 6"/>
          <p:cNvSpPr txBox="1"/>
          <p:nvPr/>
        </p:nvSpPr>
        <p:spPr>
          <a:xfrm>
            <a:off x="0" y="0"/>
            <a:ext cx="9144000" cy="369332"/>
          </a:xfrm>
          <a:prstGeom prst="rect">
            <a:avLst/>
          </a:prstGeom>
          <a:solidFill>
            <a:schemeClr val="accent1">
              <a:lumMod val="75000"/>
            </a:schemeClr>
          </a:solidFill>
        </p:spPr>
        <p:txBody>
          <a:bodyPr wrap="square" rtlCol="0">
            <a:spAutoFit/>
          </a:bodyPr>
          <a:lstStyle/>
          <a:p>
            <a:pPr algn="ctr"/>
            <a:r>
              <a:rPr lang="en-GB" b="1" dirty="0">
                <a:solidFill>
                  <a:schemeClr val="bg1"/>
                </a:solidFill>
              </a:rPr>
              <a:t>Coordination Group for Meteorological Satellites - CGMS</a:t>
            </a:r>
          </a:p>
        </p:txBody>
      </p:sp>
      <p:sp>
        <p:nvSpPr>
          <p:cNvPr id="11" name="TextBox 10"/>
          <p:cNvSpPr txBox="1"/>
          <p:nvPr/>
        </p:nvSpPr>
        <p:spPr>
          <a:xfrm>
            <a:off x="179518" y="487600"/>
            <a:ext cx="6192688" cy="400110"/>
          </a:xfrm>
          <a:prstGeom prst="rect">
            <a:avLst/>
          </a:prstGeom>
          <a:solidFill>
            <a:schemeClr val="accent1">
              <a:lumMod val="75000"/>
            </a:schemeClr>
          </a:solidFill>
        </p:spPr>
        <p:txBody>
          <a:bodyPr wrap="square" rtlCol="0">
            <a:spAutoFit/>
          </a:bodyPr>
          <a:lstStyle/>
          <a:p>
            <a:r>
              <a:rPr lang="en-US" sz="2000" b="1" dirty="0">
                <a:solidFill>
                  <a:schemeClr val="bg1"/>
                </a:solidFill>
                <a:effectLst>
                  <a:outerShdw blurRad="38100" dist="38100" dir="2700000" algn="tl">
                    <a:srgbClr val="000000">
                      <a:alpha val="43137"/>
                    </a:srgbClr>
                  </a:outerShdw>
                </a:effectLst>
              </a:rPr>
              <a:t>Other Items of Relevance to the CGMS</a:t>
            </a:r>
            <a:endParaRPr lang="en-GB" sz="2000" i="1" dirty="0">
              <a:solidFill>
                <a:schemeClr val="bg1"/>
              </a:solidFill>
              <a:effectLst>
                <a:outerShdw blurRad="38100" dist="38100" dir="2700000" algn="tl">
                  <a:srgbClr val="000000">
                    <a:alpha val="43137"/>
                  </a:srgbClr>
                </a:outerShdw>
              </a:effectLst>
            </a:endParaRPr>
          </a:p>
        </p:txBody>
      </p:sp>
      <p:sp>
        <p:nvSpPr>
          <p:cNvPr id="9" name="Content Placeholder 10"/>
          <p:cNvSpPr txBox="1">
            <a:spLocks/>
          </p:cNvSpPr>
          <p:nvPr/>
        </p:nvSpPr>
        <p:spPr>
          <a:xfrm>
            <a:off x="179512" y="908720"/>
            <a:ext cx="8712968" cy="4191917"/>
          </a:xfrm>
          <a:prstGeom prst="rect">
            <a:avLst/>
          </a:prstGeom>
          <a:ln>
            <a:solidFill>
              <a:schemeClr val="tx2"/>
            </a:solidFill>
          </a:ln>
        </p:spPr>
        <p:txBody>
          <a:bodyPr vert="horz" wrap="square" lIns="91440" tIns="45720" rIns="91440" bIns="45720" rtlCol="0">
            <a:spAutoFit/>
          </a:bodyPr>
          <a:lstStyle/>
          <a:p>
            <a:pPr marL="342900" lvl="0" indent="-342900">
              <a:spcBef>
                <a:spcPct val="20000"/>
              </a:spcBef>
            </a:pPr>
            <a:r>
              <a:rPr lang="en-US" b="1" dirty="0">
                <a:solidFill>
                  <a:schemeClr val="tx2">
                    <a:lumMod val="75000"/>
                  </a:schemeClr>
                </a:solidFill>
                <a:latin typeface="Calibri" pitchFamily="34" charset="0"/>
              </a:rPr>
              <a:t>IWWG 3</a:t>
            </a:r>
            <a:r>
              <a:rPr lang="en-US" b="1" baseline="30000" dirty="0">
                <a:solidFill>
                  <a:schemeClr val="tx2">
                    <a:lumMod val="75000"/>
                  </a:schemeClr>
                </a:solidFill>
                <a:latin typeface="Calibri" pitchFamily="34" charset="0"/>
              </a:rPr>
              <a:t>rd</a:t>
            </a:r>
            <a:r>
              <a:rPr lang="en-US" b="1" dirty="0">
                <a:solidFill>
                  <a:schemeClr val="tx2">
                    <a:lumMod val="75000"/>
                  </a:schemeClr>
                </a:solidFill>
                <a:latin typeface="Calibri" pitchFamily="34" charset="0"/>
              </a:rPr>
              <a:t> AMV Inter-comparison Study</a:t>
            </a:r>
          </a:p>
          <a:p>
            <a:pPr marL="342900" lvl="0" indent="-342900">
              <a:spcBef>
                <a:spcPct val="20000"/>
              </a:spcBef>
            </a:pPr>
            <a:endParaRPr lang="en-US" b="1" dirty="0">
              <a:solidFill>
                <a:schemeClr val="tx2">
                  <a:lumMod val="75000"/>
                </a:schemeClr>
              </a:solidFill>
              <a:latin typeface="Calibri" pitchFamily="34" charset="0"/>
            </a:endParaRPr>
          </a:p>
          <a:p>
            <a:pPr marL="342900" lvl="0" indent="-342900">
              <a:spcBef>
                <a:spcPct val="20000"/>
              </a:spcBef>
              <a:buFont typeface="Wingdings" pitchFamily="2" charset="2"/>
              <a:buChar char="Ø"/>
            </a:pPr>
            <a:r>
              <a:rPr lang="en-US" dirty="0">
                <a:solidFill>
                  <a:srgbClr val="FF0000"/>
                </a:solidFill>
                <a:latin typeface="Calibri" pitchFamily="34" charset="0"/>
              </a:rPr>
              <a:t>Results to be presented at IWW14</a:t>
            </a:r>
          </a:p>
          <a:p>
            <a:pPr marL="342900" lvl="0" indent="-342900">
              <a:spcBef>
                <a:spcPct val="20000"/>
              </a:spcBef>
              <a:buFont typeface="Wingdings" pitchFamily="2" charset="2"/>
              <a:buChar char="Ø"/>
            </a:pPr>
            <a:r>
              <a:rPr lang="en-US" dirty="0">
                <a:solidFill>
                  <a:srgbClr val="FF0000"/>
                </a:solidFill>
                <a:latin typeface="Calibri" pitchFamily="34" charset="0"/>
              </a:rPr>
              <a:t>Thanks to all contributors and to Javier Garcia (NWC/SAF AEMET) and Dave Santek (U/W CIMSS) for collecting and performing the comparison assessment</a:t>
            </a:r>
          </a:p>
          <a:p>
            <a:pPr marL="342900" lvl="0" indent="-342900">
              <a:spcBef>
                <a:spcPct val="20000"/>
              </a:spcBef>
              <a:buFont typeface="Wingdings" pitchFamily="2" charset="2"/>
              <a:buChar char="Ø"/>
            </a:pPr>
            <a:endParaRPr lang="en-US" dirty="0">
              <a:solidFill>
                <a:srgbClr val="FF0000"/>
              </a:solidFill>
              <a:latin typeface="Calibri" pitchFamily="34" charset="0"/>
            </a:endParaRPr>
          </a:p>
          <a:p>
            <a:pPr marL="342900" lvl="0" indent="-342900">
              <a:spcBef>
                <a:spcPct val="20000"/>
              </a:spcBef>
              <a:buFont typeface="Wingdings" pitchFamily="2" charset="2"/>
              <a:buChar char="Ø"/>
            </a:pPr>
            <a:endParaRPr lang="en-US" dirty="0">
              <a:solidFill>
                <a:srgbClr val="FF0000"/>
              </a:solidFill>
              <a:latin typeface="Calibri" pitchFamily="34" charset="0"/>
            </a:endParaRPr>
          </a:p>
          <a:p>
            <a:pPr lvl="0">
              <a:spcBef>
                <a:spcPct val="20000"/>
              </a:spcBef>
            </a:pPr>
            <a:r>
              <a:rPr lang="en-US" dirty="0">
                <a:solidFill>
                  <a:srgbClr val="FF0000"/>
                </a:solidFill>
                <a:latin typeface="Calibri" pitchFamily="34" charset="0"/>
              </a:rPr>
              <a:t>A key goal of these AMV inter-comparison studies is to learn and understand similarities and differences in AMVs produced at different operational </a:t>
            </a:r>
            <a:r>
              <a:rPr lang="en-US" dirty="0" err="1">
                <a:solidFill>
                  <a:srgbClr val="FF0000"/>
                </a:solidFill>
                <a:latin typeface="Calibri" pitchFamily="34" charset="0"/>
              </a:rPr>
              <a:t>centres</a:t>
            </a:r>
            <a:r>
              <a:rPr lang="en-US" dirty="0">
                <a:solidFill>
                  <a:srgbClr val="FF0000"/>
                </a:solidFill>
                <a:latin typeface="Calibri" pitchFamily="34" charset="0"/>
              </a:rPr>
              <a:t>, and ultimately, to improve their quality and consistency. </a:t>
            </a:r>
          </a:p>
          <a:p>
            <a:pPr lvl="0">
              <a:spcBef>
                <a:spcPct val="20000"/>
              </a:spcBef>
            </a:pPr>
            <a:endParaRPr lang="en-US" dirty="0">
              <a:solidFill>
                <a:srgbClr val="FF0000"/>
              </a:solidFill>
              <a:latin typeface="Calibri" pitchFamily="34" charset="0"/>
            </a:endParaRPr>
          </a:p>
          <a:p>
            <a:pPr lvl="0">
              <a:spcBef>
                <a:spcPct val="20000"/>
              </a:spcBef>
            </a:pPr>
            <a:r>
              <a:rPr lang="en-US" dirty="0">
                <a:solidFill>
                  <a:srgbClr val="FF0000"/>
                </a:solidFill>
                <a:latin typeface="Calibri" pitchFamily="34" charset="0"/>
              </a:rPr>
              <a:t>Done in close coordination with ICWG which is vitally important and should continue</a:t>
            </a:r>
          </a:p>
          <a:p>
            <a:pPr marL="342900" lvl="0" indent="-342900">
              <a:spcBef>
                <a:spcPct val="20000"/>
              </a:spcBef>
              <a:buFont typeface="Wingdings" pitchFamily="2" charset="2"/>
              <a:buChar char="Ø"/>
            </a:pPr>
            <a:endParaRPr lang="en-US" dirty="0">
              <a:solidFill>
                <a:srgbClr val="FF0000"/>
              </a:solidFill>
              <a:latin typeface="Calibri" pitchFamily="34" charset="0"/>
            </a:endParaRPr>
          </a:p>
        </p:txBody>
      </p:sp>
      <p:cxnSp>
        <p:nvCxnSpPr>
          <p:cNvPr id="12" name="Straight Connector 11"/>
          <p:cNvCxnSpPr/>
          <p:nvPr/>
        </p:nvCxnSpPr>
        <p:spPr>
          <a:xfrm>
            <a:off x="179512" y="908720"/>
            <a:ext cx="87129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15115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15</a:t>
            </a:fld>
            <a:endParaRPr lang="en-GB" dirty="0"/>
          </a:p>
        </p:txBody>
      </p:sp>
      <p:sp>
        <p:nvSpPr>
          <p:cNvPr id="7" name="TextBox 6"/>
          <p:cNvSpPr txBox="1"/>
          <p:nvPr/>
        </p:nvSpPr>
        <p:spPr>
          <a:xfrm>
            <a:off x="0" y="0"/>
            <a:ext cx="9144000" cy="369332"/>
          </a:xfrm>
          <a:prstGeom prst="rect">
            <a:avLst/>
          </a:prstGeom>
          <a:solidFill>
            <a:schemeClr val="accent1">
              <a:lumMod val="75000"/>
            </a:schemeClr>
          </a:solidFill>
        </p:spPr>
        <p:txBody>
          <a:bodyPr wrap="square" rtlCol="0">
            <a:spAutoFit/>
          </a:bodyPr>
          <a:lstStyle/>
          <a:p>
            <a:pPr algn="ctr"/>
            <a:r>
              <a:rPr lang="en-GB" b="1" dirty="0">
                <a:solidFill>
                  <a:schemeClr val="bg1"/>
                </a:solidFill>
              </a:rPr>
              <a:t>Coordination Group for Meteorological Satellites - CGMS</a:t>
            </a:r>
          </a:p>
        </p:txBody>
      </p:sp>
      <p:sp>
        <p:nvSpPr>
          <p:cNvPr id="11" name="TextBox 10"/>
          <p:cNvSpPr txBox="1"/>
          <p:nvPr/>
        </p:nvSpPr>
        <p:spPr>
          <a:xfrm>
            <a:off x="179518" y="487600"/>
            <a:ext cx="6192688" cy="400110"/>
          </a:xfrm>
          <a:prstGeom prst="rect">
            <a:avLst/>
          </a:prstGeom>
          <a:solidFill>
            <a:schemeClr val="accent1">
              <a:lumMod val="75000"/>
            </a:schemeClr>
          </a:solidFill>
        </p:spPr>
        <p:txBody>
          <a:bodyPr wrap="square" rtlCol="0">
            <a:spAutoFit/>
          </a:bodyPr>
          <a:lstStyle/>
          <a:p>
            <a:r>
              <a:rPr lang="en-US" sz="2000" b="1" dirty="0">
                <a:solidFill>
                  <a:schemeClr val="bg1"/>
                </a:solidFill>
                <a:effectLst>
                  <a:outerShdw blurRad="38100" dist="38100" dir="2700000" algn="tl">
                    <a:srgbClr val="000000">
                      <a:alpha val="43137"/>
                    </a:srgbClr>
                  </a:outerShdw>
                </a:effectLst>
              </a:rPr>
              <a:t>Other Items of Relevance to the CGMS</a:t>
            </a:r>
            <a:endParaRPr lang="en-GB" sz="2000" i="1" dirty="0">
              <a:solidFill>
                <a:schemeClr val="bg1"/>
              </a:solidFill>
              <a:effectLst>
                <a:outerShdw blurRad="38100" dist="38100" dir="2700000" algn="tl">
                  <a:srgbClr val="000000">
                    <a:alpha val="43137"/>
                  </a:srgbClr>
                </a:outerShdw>
              </a:effectLst>
            </a:endParaRPr>
          </a:p>
        </p:txBody>
      </p:sp>
      <p:sp>
        <p:nvSpPr>
          <p:cNvPr id="8" name="Content Placeholder 10"/>
          <p:cNvSpPr txBox="1">
            <a:spLocks/>
          </p:cNvSpPr>
          <p:nvPr/>
        </p:nvSpPr>
        <p:spPr>
          <a:xfrm>
            <a:off x="179512" y="476672"/>
            <a:ext cx="8712968" cy="6198620"/>
          </a:xfrm>
          <a:prstGeom prst="rect">
            <a:avLst/>
          </a:prstGeom>
          <a:ln>
            <a:solidFill>
              <a:schemeClr val="tx2"/>
            </a:solidFill>
          </a:ln>
        </p:spPr>
        <p:txBody>
          <a:bodyPr vert="horz" wrap="square" lIns="91440" tIns="45720" rIns="91440" bIns="45720" rtlCol="0">
            <a:spAutoFit/>
          </a:bodyPr>
          <a:lstStyle/>
          <a:p>
            <a:pPr marL="342900" lvl="0" indent="-342900">
              <a:spcBef>
                <a:spcPct val="20000"/>
              </a:spcBef>
              <a:buFontTx/>
              <a:buChar char="•"/>
            </a:pPr>
            <a:endParaRPr lang="en-US" sz="2000" b="1" dirty="0">
              <a:solidFill>
                <a:schemeClr val="tx2">
                  <a:lumMod val="75000"/>
                </a:schemeClr>
              </a:solidFill>
              <a:latin typeface="Calibri" pitchFamily="34" charset="0"/>
            </a:endParaRPr>
          </a:p>
          <a:p>
            <a:pPr marL="342900" lvl="0" indent="-342900">
              <a:spcBef>
                <a:spcPct val="20000"/>
              </a:spcBef>
              <a:buFontTx/>
              <a:buChar char="•"/>
            </a:pPr>
            <a:endParaRPr lang="en-US" sz="600" b="1" dirty="0">
              <a:solidFill>
                <a:schemeClr val="tx2">
                  <a:lumMod val="75000"/>
                </a:schemeClr>
              </a:solidFill>
              <a:latin typeface="Calibri" pitchFamily="34" charset="0"/>
            </a:endParaRPr>
          </a:p>
          <a:p>
            <a:pPr marL="342900" lvl="0" indent="-342900"/>
            <a:r>
              <a:rPr lang="en-US" b="1" dirty="0">
                <a:solidFill>
                  <a:schemeClr val="tx2">
                    <a:lumMod val="75000"/>
                  </a:schemeClr>
                </a:solidFill>
                <a:latin typeface="Calibri" pitchFamily="34" charset="0"/>
              </a:rPr>
              <a:t>IWW13.5 -   </a:t>
            </a:r>
            <a:r>
              <a:rPr lang="en-US" dirty="0">
                <a:solidFill>
                  <a:schemeClr val="tx2">
                    <a:lumMod val="75000"/>
                  </a:schemeClr>
                </a:solidFill>
                <a:latin typeface="Calibri" pitchFamily="34" charset="0"/>
              </a:rPr>
              <a:t>AMV producers to provide higher-density AMV products that capture </a:t>
            </a:r>
          </a:p>
          <a:p>
            <a:pPr marL="342900" lvl="0" indent="-342900"/>
            <a:r>
              <a:rPr lang="en-US" dirty="0">
                <a:solidFill>
                  <a:schemeClr val="tx2">
                    <a:lumMod val="75000"/>
                  </a:schemeClr>
                </a:solidFill>
                <a:latin typeface="Calibri" pitchFamily="34" charset="0"/>
              </a:rPr>
              <a:t>small-scale detail for mesoscale applications. Rapid scan configurations are particularly </a:t>
            </a:r>
          </a:p>
          <a:p>
            <a:pPr marL="342900" lvl="0" indent="-342900"/>
            <a:r>
              <a:rPr lang="en-US" dirty="0">
                <a:solidFill>
                  <a:schemeClr val="tx2">
                    <a:lumMod val="75000"/>
                  </a:schemeClr>
                </a:solidFill>
                <a:latin typeface="Calibri" pitchFamily="34" charset="0"/>
              </a:rPr>
              <a:t>suitable for this.</a:t>
            </a:r>
          </a:p>
          <a:p>
            <a:pPr marL="342900" lvl="0" indent="-342900"/>
            <a:endParaRPr lang="en-US" b="1" dirty="0">
              <a:solidFill>
                <a:schemeClr val="tx2">
                  <a:lumMod val="75000"/>
                </a:schemeClr>
              </a:solidFill>
              <a:latin typeface="Calibri" pitchFamily="34" charset="0"/>
            </a:endParaRPr>
          </a:p>
          <a:p>
            <a:pPr marL="342900" lvl="0" indent="-342900">
              <a:spcBef>
                <a:spcPct val="20000"/>
              </a:spcBef>
              <a:buFont typeface="Arial" panose="020B0604020202020204" pitchFamily="34" charset="0"/>
              <a:buChar char="•"/>
            </a:pPr>
            <a:r>
              <a:rPr lang="en-US" dirty="0">
                <a:solidFill>
                  <a:srgbClr val="FF0000"/>
                </a:solidFill>
                <a:latin typeface="Calibri" pitchFamily="34" charset="0"/>
              </a:rPr>
              <a:t>This is an important, exciting, but complex topic. Research should continue.</a:t>
            </a:r>
          </a:p>
          <a:p>
            <a:pPr marL="342900" lvl="0" indent="-342900">
              <a:spcBef>
                <a:spcPct val="20000"/>
              </a:spcBef>
              <a:buFont typeface="Arial" panose="020B0604020202020204" pitchFamily="34" charset="0"/>
              <a:buChar char="•"/>
            </a:pPr>
            <a:endParaRPr lang="en-US" sz="1000" dirty="0">
              <a:solidFill>
                <a:srgbClr val="FF0000"/>
              </a:solidFill>
              <a:latin typeface="Calibri" pitchFamily="34" charset="0"/>
            </a:endParaRPr>
          </a:p>
          <a:p>
            <a:pPr lvl="0">
              <a:spcBef>
                <a:spcPct val="20000"/>
              </a:spcBef>
            </a:pPr>
            <a:endParaRPr lang="en-US" sz="1000" dirty="0">
              <a:solidFill>
                <a:srgbClr val="FF0000"/>
              </a:solidFill>
              <a:latin typeface="Calibri" pitchFamily="34" charset="0"/>
            </a:endParaRPr>
          </a:p>
          <a:p>
            <a:pPr marL="342900" lvl="0" indent="-342900">
              <a:spcBef>
                <a:spcPct val="20000"/>
              </a:spcBef>
              <a:buFont typeface="Arial" panose="020B0604020202020204" pitchFamily="34" charset="0"/>
              <a:buChar char="•"/>
            </a:pPr>
            <a:r>
              <a:rPr lang="en-US" dirty="0">
                <a:solidFill>
                  <a:srgbClr val="FF0000"/>
                </a:solidFill>
                <a:latin typeface="Calibri" pitchFamily="34" charset="0"/>
              </a:rPr>
              <a:t>The advent of the next generation geostationary imagers with higher spatial, temporal and spectral resolution will bring unprecedented opportunities to generate winds at smaller scales at higher cadence that can be used to improve the initialization of the atmospheric state within regional NWP systems. </a:t>
            </a:r>
          </a:p>
          <a:p>
            <a:pPr marL="342900" lvl="0" indent="-342900">
              <a:spcBef>
                <a:spcPct val="20000"/>
              </a:spcBef>
              <a:buFont typeface="Arial" panose="020B0604020202020204" pitchFamily="34" charset="0"/>
              <a:buChar char="•"/>
            </a:pPr>
            <a:endParaRPr lang="en-US" dirty="0">
              <a:solidFill>
                <a:srgbClr val="FF0000"/>
              </a:solidFill>
              <a:latin typeface="Calibri" pitchFamily="34" charset="0"/>
            </a:endParaRPr>
          </a:p>
          <a:p>
            <a:pPr marL="342900" indent="-342900">
              <a:spcBef>
                <a:spcPct val="20000"/>
              </a:spcBef>
              <a:buFont typeface="Arial" panose="020B0604020202020204" pitchFamily="34" charset="0"/>
              <a:buChar char="•"/>
            </a:pPr>
            <a:r>
              <a:rPr lang="en-US" dirty="0">
                <a:solidFill>
                  <a:srgbClr val="FF0000"/>
                </a:solidFill>
                <a:latin typeface="Calibri" pitchFamily="34" charset="0"/>
              </a:rPr>
              <a:t>Development of high resolution winds and an accompanying assimilation strategy are needed for improving forecasts of high impact weather events using high resolution models.</a:t>
            </a:r>
          </a:p>
          <a:p>
            <a:pPr lvl="0">
              <a:spcBef>
                <a:spcPct val="20000"/>
              </a:spcBef>
            </a:pPr>
            <a:endParaRPr lang="en-US" dirty="0">
              <a:solidFill>
                <a:srgbClr val="FF0000"/>
              </a:solidFill>
              <a:latin typeface="Calibri" pitchFamily="34" charset="0"/>
            </a:endParaRPr>
          </a:p>
          <a:p>
            <a:pPr marL="342900" lvl="0" indent="-342900"/>
            <a:endParaRPr lang="en-US" dirty="0">
              <a:solidFill>
                <a:schemeClr val="tx2">
                  <a:lumMod val="75000"/>
                </a:schemeClr>
              </a:solidFill>
              <a:latin typeface="Calibri" pitchFamily="34" charset="0"/>
            </a:endParaRPr>
          </a:p>
          <a:p>
            <a:pPr marL="342900" lvl="0" indent="-342900"/>
            <a:endParaRPr lang="en-US" b="1" dirty="0">
              <a:solidFill>
                <a:schemeClr val="tx2">
                  <a:lumMod val="75000"/>
                </a:schemeClr>
              </a:solidFill>
              <a:latin typeface="Calibri" pitchFamily="34" charset="0"/>
            </a:endParaRPr>
          </a:p>
          <a:p>
            <a:pPr marL="342900" lvl="0" indent="-342900"/>
            <a:endParaRPr lang="en-US" b="1" dirty="0">
              <a:solidFill>
                <a:schemeClr val="tx2">
                  <a:lumMod val="75000"/>
                </a:schemeClr>
              </a:solidFill>
              <a:latin typeface="Calibri" pitchFamily="34" charset="0"/>
            </a:endParaRPr>
          </a:p>
          <a:p>
            <a:pPr marL="342900" lvl="0" indent="-342900">
              <a:spcBef>
                <a:spcPct val="20000"/>
              </a:spcBef>
            </a:pPr>
            <a:endParaRPr lang="en-US" sz="900" b="1" dirty="0">
              <a:solidFill>
                <a:schemeClr val="tx2">
                  <a:lumMod val="75000"/>
                </a:schemeClr>
              </a:solidFill>
              <a:latin typeface="Calibri" pitchFamily="34" charset="0"/>
            </a:endParaRPr>
          </a:p>
          <a:p>
            <a:pPr marL="342900" indent="-342900">
              <a:spcBef>
                <a:spcPct val="20000"/>
              </a:spcBef>
            </a:pPr>
            <a:endParaRPr lang="en-GB" sz="900" dirty="0">
              <a:solidFill>
                <a:schemeClr val="tx2">
                  <a:lumMod val="75000"/>
                </a:schemeClr>
              </a:solidFill>
              <a:latin typeface="Calibri" pitchFamily="34" charset="0"/>
            </a:endParaRPr>
          </a:p>
        </p:txBody>
      </p:sp>
      <p:sp>
        <p:nvSpPr>
          <p:cNvPr id="9" name="Rectangle 8"/>
          <p:cNvSpPr/>
          <p:nvPr/>
        </p:nvSpPr>
        <p:spPr>
          <a:xfrm>
            <a:off x="251520" y="5723964"/>
            <a:ext cx="8892480" cy="369332"/>
          </a:xfrm>
          <a:prstGeom prst="rect">
            <a:avLst/>
          </a:prstGeom>
          <a:solidFill>
            <a:schemeClr val="bg1"/>
          </a:solidFill>
        </p:spPr>
        <p:txBody>
          <a:bodyPr wrap="square">
            <a:spAutoFit/>
          </a:bodyPr>
          <a:lstStyle/>
          <a:p>
            <a:pPr marL="297473" marR="4689" indent="-285750">
              <a:buFont typeface="Wingdings" panose="05000000000000000000" pitchFamily="2" charset="2"/>
              <a:buChar char="Ø"/>
            </a:pPr>
            <a:r>
              <a:rPr lang="en-US" b="1" spc="-5" dirty="0">
                <a:solidFill>
                  <a:srgbClr val="FF0000"/>
                </a:solidFill>
                <a:latin typeface="Tahoma"/>
                <a:cs typeface="Tahoma"/>
              </a:rPr>
              <a:t>Plenary Discussion at IWW14 on Tuesday (led by Mary and Roger)</a:t>
            </a:r>
            <a:endParaRPr lang="en-US" b="1" dirty="0">
              <a:solidFill>
                <a:srgbClr val="FF0000"/>
              </a:solidFill>
              <a:latin typeface="Tahoma"/>
              <a:cs typeface="Tahoma"/>
            </a:endParaRPr>
          </a:p>
        </p:txBody>
      </p:sp>
    </p:spTree>
    <p:extLst>
      <p:ext uri="{BB962C8B-B14F-4D97-AF65-F5344CB8AC3E}">
        <p14:creationId xmlns:p14="http://schemas.microsoft.com/office/powerpoint/2010/main" val="1569608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95" name="Straight Connector 95"/>
          <p:cNvCxnSpPr>
            <a:cxnSpLocks noChangeShapeType="1"/>
          </p:cNvCxnSpPr>
          <p:nvPr/>
        </p:nvCxnSpPr>
        <p:spPr bwMode="auto">
          <a:xfrm rot="10800000" flipV="1">
            <a:off x="-720969" y="4722813"/>
            <a:ext cx="228600" cy="150812"/>
          </a:xfrm>
          <a:prstGeom prst="line">
            <a:avLst/>
          </a:prstGeom>
          <a:noFill/>
          <a:ln w="9525" algn="ctr">
            <a:noFill/>
            <a:round/>
            <a:headEnd/>
            <a:tailEnd/>
          </a:ln>
        </p:spPr>
      </p:cxnSp>
      <p:sp>
        <p:nvSpPr>
          <p:cNvPr id="8" name="Content Placeholder 7"/>
          <p:cNvSpPr>
            <a:spLocks noGrp="1"/>
          </p:cNvSpPr>
          <p:nvPr>
            <p:ph idx="1"/>
          </p:nvPr>
        </p:nvSpPr>
        <p:spPr>
          <a:xfrm>
            <a:off x="395536" y="980728"/>
            <a:ext cx="8064896" cy="4824541"/>
          </a:xfrm>
        </p:spPr>
        <p:txBody>
          <a:bodyPr>
            <a:normAutofit fontScale="70000" lnSpcReduction="20000"/>
          </a:bodyPr>
          <a:lstStyle/>
          <a:p>
            <a:pPr marL="0" indent="0" algn="ctr">
              <a:buNone/>
            </a:pPr>
            <a:r>
              <a:rPr lang="en-US" sz="2800" b="1" dirty="0">
                <a:solidFill>
                  <a:schemeClr val="tx2">
                    <a:lumMod val="75000"/>
                  </a:schemeClr>
                </a:solidFill>
              </a:rPr>
              <a:t>Welcome to IWW14!</a:t>
            </a:r>
          </a:p>
          <a:p>
            <a:pPr marL="0" indent="0">
              <a:buNone/>
            </a:pPr>
            <a:endParaRPr lang="en-US" sz="2800" b="1" dirty="0">
              <a:solidFill>
                <a:schemeClr val="tx2">
                  <a:lumMod val="75000"/>
                </a:schemeClr>
              </a:solidFill>
            </a:endParaRPr>
          </a:p>
          <a:p>
            <a:pPr marL="0" indent="0">
              <a:buNone/>
            </a:pPr>
            <a:r>
              <a:rPr lang="en-US" sz="2800" b="1" dirty="0">
                <a:solidFill>
                  <a:schemeClr val="tx2">
                    <a:lumMod val="75000"/>
                  </a:schemeClr>
                </a:solidFill>
              </a:rPr>
              <a:t>Thank You!! </a:t>
            </a:r>
          </a:p>
          <a:p>
            <a:endParaRPr lang="en-US" sz="2800" b="1" dirty="0">
              <a:solidFill>
                <a:schemeClr val="tx2">
                  <a:lumMod val="75000"/>
                </a:schemeClr>
              </a:solidFill>
            </a:endParaRPr>
          </a:p>
          <a:p>
            <a:r>
              <a:rPr lang="en-US" sz="2800" b="1" dirty="0">
                <a:solidFill>
                  <a:schemeClr val="tx2">
                    <a:lumMod val="75000"/>
                  </a:schemeClr>
                </a:solidFill>
              </a:rPr>
              <a:t>To KMA/National Meteorological Satellite Center (NSMC) for hosting this workshop and to Sung-Rae Chung (KMA/NSMC; local coordinator)</a:t>
            </a:r>
          </a:p>
          <a:p>
            <a:pPr marL="0" indent="0">
              <a:buNone/>
            </a:pPr>
            <a:endParaRPr lang="en-US" sz="2800" b="1" dirty="0">
              <a:solidFill>
                <a:schemeClr val="tx2">
                  <a:lumMod val="75000"/>
                </a:schemeClr>
              </a:solidFill>
            </a:endParaRPr>
          </a:p>
          <a:p>
            <a:r>
              <a:rPr lang="en-US" sz="2800" b="1" dirty="0">
                <a:solidFill>
                  <a:schemeClr val="tx2">
                    <a:lumMod val="75000"/>
                  </a:schemeClr>
                </a:solidFill>
              </a:rPr>
              <a:t>To our IWWG co-chairs, Regis Borde (EUMETSAT) and                               Steve Wanzong (U/W CIMSS)</a:t>
            </a:r>
          </a:p>
          <a:p>
            <a:endParaRPr lang="en-US" sz="2800" b="1" dirty="0">
              <a:solidFill>
                <a:schemeClr val="tx2">
                  <a:lumMod val="75000"/>
                </a:schemeClr>
              </a:solidFill>
            </a:endParaRPr>
          </a:p>
          <a:p>
            <a:r>
              <a:rPr lang="en-US" sz="2800" b="1" dirty="0">
                <a:solidFill>
                  <a:schemeClr val="tx2">
                    <a:lumMod val="75000"/>
                  </a:schemeClr>
                </a:solidFill>
              </a:rPr>
              <a:t>To all of you for your contributions and attendance at this and past workshops</a:t>
            </a:r>
          </a:p>
          <a:p>
            <a:endParaRPr lang="en-US" sz="2800" b="1" dirty="0">
              <a:solidFill>
                <a:schemeClr val="tx2">
                  <a:lumMod val="75000"/>
                </a:schemeClr>
              </a:solidFill>
            </a:endParaRPr>
          </a:p>
          <a:p>
            <a:r>
              <a:rPr lang="en-US" sz="2800" b="1" dirty="0">
                <a:solidFill>
                  <a:schemeClr val="tx2">
                    <a:lumMod val="75000"/>
                  </a:schemeClr>
                </a:solidFill>
              </a:rPr>
              <a:t>To our meeting sponsors: WMO, KMA, EUMETSAT, NOAA, BAE Systems</a:t>
            </a:r>
          </a:p>
          <a:p>
            <a:endParaRPr lang="en-US" sz="2800" b="1" dirty="0">
              <a:solidFill>
                <a:schemeClr val="tx2">
                  <a:lumMod val="75000"/>
                </a:schemeClr>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9512" y="476804"/>
            <a:ext cx="5832648" cy="461665"/>
          </a:xfrm>
          <a:prstGeom prst="rect">
            <a:avLst/>
          </a:prstGeom>
          <a:solidFill>
            <a:schemeClr val="accent1">
              <a:lumMod val="75000"/>
            </a:schemeClr>
          </a:solidFill>
        </p:spPr>
        <p:txBody>
          <a:bodyPr wrap="square" rtlCol="0">
            <a:spAutoFit/>
          </a:bodyPr>
          <a:lstStyle/>
          <a:p>
            <a:pPr algn="ctr"/>
            <a:r>
              <a:rPr lang="en-GB" sz="2400" b="1" dirty="0">
                <a:solidFill>
                  <a:schemeClr val="bg1"/>
                </a:solidFill>
                <a:effectLst>
                  <a:outerShdw blurRad="38100" dist="38100" dir="2700000" algn="tl">
                    <a:srgbClr val="000000">
                      <a:alpha val="43137"/>
                    </a:srgbClr>
                  </a:outerShdw>
                </a:effectLst>
              </a:rPr>
              <a:t>OUTLINE</a:t>
            </a:r>
          </a:p>
        </p:txBody>
      </p:sp>
      <p:cxnSp>
        <p:nvCxnSpPr>
          <p:cNvPr id="295" name="Straight Connector 95"/>
          <p:cNvCxnSpPr>
            <a:cxnSpLocks noChangeShapeType="1"/>
          </p:cNvCxnSpPr>
          <p:nvPr/>
        </p:nvCxnSpPr>
        <p:spPr bwMode="auto">
          <a:xfrm rot="10800000" flipV="1">
            <a:off x="-720969" y="4722813"/>
            <a:ext cx="228600" cy="150812"/>
          </a:xfrm>
          <a:prstGeom prst="line">
            <a:avLst/>
          </a:prstGeom>
          <a:noFill/>
          <a:ln w="9525" algn="ctr">
            <a:noFill/>
            <a:round/>
            <a:headEnd/>
            <a:tailEnd/>
          </a:ln>
        </p:spPr>
      </p:cxnSp>
      <p:sp>
        <p:nvSpPr>
          <p:cNvPr id="8" name="Content Placeholder 7"/>
          <p:cNvSpPr>
            <a:spLocks noGrp="1"/>
          </p:cNvSpPr>
          <p:nvPr>
            <p:ph idx="1"/>
          </p:nvPr>
        </p:nvSpPr>
        <p:spPr>
          <a:xfrm>
            <a:off x="323528" y="1340768"/>
            <a:ext cx="8064896" cy="4524375"/>
          </a:xfrm>
        </p:spPr>
        <p:txBody>
          <a:bodyPr>
            <a:normAutofit/>
          </a:bodyPr>
          <a:lstStyle/>
          <a:p>
            <a:r>
              <a:rPr lang="en-US" sz="2800" b="1" dirty="0">
                <a:solidFill>
                  <a:schemeClr val="tx2">
                    <a:lumMod val="75000"/>
                  </a:schemeClr>
                </a:solidFill>
              </a:rPr>
              <a:t>CGMS International Science Working Groups</a:t>
            </a:r>
          </a:p>
          <a:p>
            <a:endParaRPr lang="en-US" sz="2800" b="1" dirty="0">
              <a:solidFill>
                <a:schemeClr val="tx2">
                  <a:lumMod val="75000"/>
                </a:schemeClr>
              </a:solidFill>
            </a:endParaRPr>
          </a:p>
          <a:p>
            <a:r>
              <a:rPr lang="en-US" sz="2800" b="1" dirty="0">
                <a:solidFill>
                  <a:schemeClr val="tx2">
                    <a:lumMod val="75000"/>
                  </a:schemeClr>
                </a:solidFill>
              </a:rPr>
              <a:t>Actions and Recommendations from CGMS-45</a:t>
            </a:r>
          </a:p>
          <a:p>
            <a:endParaRPr lang="en-US" sz="2800" b="1" dirty="0">
              <a:solidFill>
                <a:schemeClr val="tx2">
                  <a:lumMod val="75000"/>
                </a:schemeClr>
              </a:solidFill>
            </a:endParaRPr>
          </a:p>
          <a:p>
            <a:r>
              <a:rPr lang="en-US" sz="2800" b="1" dirty="0">
                <a:solidFill>
                  <a:schemeClr val="tx2">
                    <a:lumMod val="75000"/>
                  </a:schemeClr>
                </a:solidFill>
              </a:rPr>
              <a:t>Other Items of Relevance to CGMS</a:t>
            </a:r>
          </a:p>
        </p:txBody>
      </p:sp>
    </p:spTree>
    <p:extLst>
      <p:ext uri="{BB962C8B-B14F-4D97-AF65-F5344CB8AC3E}">
        <p14:creationId xmlns:p14="http://schemas.microsoft.com/office/powerpoint/2010/main" val="2562759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algn="ctr"/>
            <a:r>
              <a:rPr lang="en-GB" sz="2400" b="1" dirty="0">
                <a:solidFill>
                  <a:schemeClr val="tx2">
                    <a:lumMod val="60000"/>
                    <a:lumOff val="40000"/>
                  </a:schemeClr>
                </a:solidFill>
              </a:rPr>
              <a:t>The Five International Science Working Groups under CGMS </a:t>
            </a:r>
            <a:br>
              <a:rPr lang="en-GB" sz="2400" dirty="0">
                <a:solidFill>
                  <a:schemeClr val="tx2">
                    <a:lumMod val="60000"/>
                    <a:lumOff val="40000"/>
                  </a:schemeClr>
                </a:solidFill>
              </a:rPr>
            </a:br>
            <a:endParaRPr lang="en-GB" sz="2400" dirty="0">
              <a:solidFill>
                <a:schemeClr val="tx2">
                  <a:lumMod val="60000"/>
                  <a:lumOff val="40000"/>
                </a:schemeClr>
              </a:solidFill>
            </a:endParaRPr>
          </a:p>
        </p:txBody>
      </p:sp>
      <p:sp>
        <p:nvSpPr>
          <p:cNvPr id="7171" name="Content Placeholder 2"/>
          <p:cNvSpPr>
            <a:spLocks noGrp="1"/>
          </p:cNvSpPr>
          <p:nvPr>
            <p:ph idx="1"/>
          </p:nvPr>
        </p:nvSpPr>
        <p:spPr>
          <a:xfrm>
            <a:off x="297475" y="1085856"/>
            <a:ext cx="8445011" cy="5097463"/>
          </a:xfrm>
        </p:spPr>
        <p:txBody>
          <a:bodyPr>
            <a:normAutofit lnSpcReduction="10000"/>
          </a:bodyPr>
          <a:lstStyle/>
          <a:p>
            <a:pPr>
              <a:buFont typeface="Arial" pitchFamily="34" charset="0"/>
              <a:buChar char="•"/>
            </a:pPr>
            <a:r>
              <a:rPr lang="en-GB" sz="1800" b="1" dirty="0">
                <a:solidFill>
                  <a:schemeClr val="accent1">
                    <a:lumMod val="75000"/>
                  </a:schemeClr>
                </a:solidFill>
              </a:rPr>
              <a:t>ITWG: </a:t>
            </a:r>
            <a:r>
              <a:rPr lang="en-GB" sz="1800" dirty="0">
                <a:solidFill>
                  <a:schemeClr val="accent1">
                    <a:lumMod val="75000"/>
                  </a:schemeClr>
                </a:solidFill>
              </a:rPr>
              <a:t>The International TOVS Working Group is also convened as a sub-group of the Radiation Commission of the International Association of Meteorology and Atmospheric Sciences (IAMAS). ITWG continues to organize International TOVS Study Conferences (ITSCs) which have met every 18-24 months since 1983.</a:t>
            </a:r>
          </a:p>
          <a:p>
            <a:pPr>
              <a:buFont typeface="Arial" pitchFamily="34" charset="0"/>
              <a:buChar char="•"/>
            </a:pPr>
            <a:endParaRPr lang="en-GB" sz="1800" dirty="0">
              <a:solidFill>
                <a:schemeClr val="accent1">
                  <a:lumMod val="75000"/>
                </a:schemeClr>
              </a:solidFill>
            </a:endParaRPr>
          </a:p>
          <a:p>
            <a:r>
              <a:rPr lang="en-GB" sz="1800" b="1" dirty="0">
                <a:solidFill>
                  <a:schemeClr val="accent1">
                    <a:lumMod val="75000"/>
                  </a:schemeClr>
                </a:solidFill>
              </a:rPr>
              <a:t>IWWG: </a:t>
            </a:r>
            <a:r>
              <a:rPr lang="en-GB" sz="1800" dirty="0">
                <a:solidFill>
                  <a:schemeClr val="accent1">
                    <a:lumMod val="75000"/>
                  </a:schemeClr>
                </a:solidFill>
              </a:rPr>
              <a:t>The International Winds Working Group was established in 1991 and became a Working Group of CGMS in 1994. </a:t>
            </a:r>
          </a:p>
          <a:p>
            <a:pPr>
              <a:buFont typeface="Arial" pitchFamily="34" charset="0"/>
              <a:buChar char="•"/>
            </a:pPr>
            <a:endParaRPr lang="en-GB" sz="1800" b="1" dirty="0">
              <a:solidFill>
                <a:schemeClr val="accent1">
                  <a:lumMod val="75000"/>
                </a:schemeClr>
              </a:solidFill>
            </a:endParaRPr>
          </a:p>
          <a:p>
            <a:pPr>
              <a:buFont typeface="Arial" pitchFamily="34" charset="0"/>
              <a:buChar char="•"/>
            </a:pPr>
            <a:r>
              <a:rPr lang="en-GB" sz="1800" b="1" dirty="0">
                <a:solidFill>
                  <a:schemeClr val="accent1">
                    <a:lumMod val="75000"/>
                  </a:schemeClr>
                </a:solidFill>
              </a:rPr>
              <a:t>IPWG: </a:t>
            </a:r>
            <a:r>
              <a:rPr lang="en-GB" sz="1800" dirty="0">
                <a:solidFill>
                  <a:schemeClr val="accent1">
                    <a:lumMod val="75000"/>
                  </a:schemeClr>
                </a:solidFill>
              </a:rPr>
              <a:t>The International Precipitation Working Group was established as a permanent Working Group of the Coordination Group for Meteorological Satellites (CGMS) in June 2001.</a:t>
            </a:r>
          </a:p>
          <a:p>
            <a:pPr>
              <a:buFont typeface="Arial" pitchFamily="34" charset="0"/>
              <a:buChar char="•"/>
            </a:pPr>
            <a:endParaRPr lang="en-GB" sz="1800" b="1" dirty="0">
              <a:solidFill>
                <a:schemeClr val="accent1">
                  <a:lumMod val="75000"/>
                </a:schemeClr>
              </a:solidFill>
            </a:endParaRPr>
          </a:p>
          <a:p>
            <a:pPr>
              <a:buFont typeface="Arial" pitchFamily="34" charset="0"/>
              <a:buChar char="•"/>
            </a:pPr>
            <a:r>
              <a:rPr lang="en-GB" sz="1800" b="1" dirty="0">
                <a:solidFill>
                  <a:schemeClr val="accent1">
                    <a:lumMod val="75000"/>
                  </a:schemeClr>
                </a:solidFill>
              </a:rPr>
              <a:t>IROWG:  </a:t>
            </a:r>
            <a:r>
              <a:rPr lang="en-GB" sz="1800" dirty="0">
                <a:solidFill>
                  <a:schemeClr val="accent1">
                    <a:lumMod val="75000"/>
                  </a:schemeClr>
                </a:solidFill>
              </a:rPr>
              <a:t>The International Radio Occultation Working Group was established as a permanent Working Group of CGMS at the 37th meeting in October 2009.</a:t>
            </a:r>
          </a:p>
          <a:p>
            <a:pPr>
              <a:buFont typeface="Arial" pitchFamily="34" charset="0"/>
              <a:buChar char="•"/>
            </a:pPr>
            <a:endParaRPr lang="en-GB" sz="1800" dirty="0">
              <a:solidFill>
                <a:schemeClr val="accent1">
                  <a:lumMod val="75000"/>
                </a:schemeClr>
              </a:solidFill>
            </a:endParaRPr>
          </a:p>
          <a:p>
            <a:r>
              <a:rPr lang="en-GB" sz="1800" b="1" dirty="0">
                <a:solidFill>
                  <a:schemeClr val="accent1">
                    <a:lumMod val="75000"/>
                  </a:schemeClr>
                </a:solidFill>
              </a:rPr>
              <a:t>ICWG</a:t>
            </a:r>
            <a:r>
              <a:rPr lang="en-GB" sz="1800" dirty="0">
                <a:solidFill>
                  <a:schemeClr val="accent1">
                    <a:lumMod val="75000"/>
                  </a:schemeClr>
                </a:solidFill>
              </a:rPr>
              <a:t>: The International Cloud Working Group was established as a permanent Working Group of CGMS at the 42nd meeting in May 2014</a:t>
            </a:r>
            <a:r>
              <a:rPr lang="en-GB" sz="1800" dirty="0"/>
              <a:t>.</a:t>
            </a:r>
          </a:p>
        </p:txBody>
      </p:sp>
      <p:sp>
        <p:nvSpPr>
          <p:cNvPr id="4" name="Slide Number Placeholder 3"/>
          <p:cNvSpPr>
            <a:spLocks noGrp="1"/>
          </p:cNvSpPr>
          <p:nvPr>
            <p:ph type="sldNum" sz="quarter" idx="4294967295"/>
          </p:nvPr>
        </p:nvSpPr>
        <p:spPr>
          <a:xfrm>
            <a:off x="224204" y="6477000"/>
            <a:ext cx="656492" cy="266700"/>
          </a:xfrm>
          <a:prstGeom prst="rect">
            <a:avLst/>
          </a:prstGeom>
        </p:spPr>
        <p:txBody>
          <a:bodyPr/>
          <a:lstStyle/>
          <a:p>
            <a:pPr fontAlgn="base">
              <a:spcBef>
                <a:spcPct val="0"/>
              </a:spcBef>
              <a:spcAft>
                <a:spcPct val="0"/>
              </a:spcAft>
              <a:defRPr/>
            </a:pPr>
            <a:r>
              <a:rPr lang="en-GB" sz="900" b="1">
                <a:solidFill>
                  <a:srgbClr val="FFFFFF"/>
                </a:solidFill>
              </a:rPr>
              <a:t>Slide: </a:t>
            </a:r>
            <a:fld id="{6A98E580-ED45-4E24-B856-B2C9C4500AB9}" type="slidenum">
              <a:rPr lang="en-GB" sz="900" b="1" smtClean="0">
                <a:solidFill>
                  <a:srgbClr val="FFFFFF"/>
                </a:solidFill>
              </a:rPr>
              <a:pPr fontAlgn="base">
                <a:spcBef>
                  <a:spcPct val="0"/>
                </a:spcBef>
                <a:spcAft>
                  <a:spcPct val="0"/>
                </a:spcAft>
                <a:defRPr/>
              </a:pPr>
              <a:t>4</a:t>
            </a:fld>
            <a:endParaRPr lang="en-GB" sz="900" b="1">
              <a:solidFill>
                <a:srgbClr val="FFFFFF"/>
              </a:solidFill>
            </a:endParaRPr>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5</a:t>
            </a:fld>
            <a:endParaRPr lang="en-GB" dirty="0"/>
          </a:p>
        </p:txBody>
      </p:sp>
      <p:sp>
        <p:nvSpPr>
          <p:cNvPr id="7" name="TextBox 6"/>
          <p:cNvSpPr txBox="1"/>
          <p:nvPr/>
        </p:nvSpPr>
        <p:spPr>
          <a:xfrm>
            <a:off x="0" y="0"/>
            <a:ext cx="9144000" cy="369332"/>
          </a:xfrm>
          <a:prstGeom prst="rect">
            <a:avLst/>
          </a:prstGeom>
          <a:solidFill>
            <a:schemeClr val="accent1">
              <a:lumMod val="75000"/>
            </a:schemeClr>
          </a:solidFill>
        </p:spPr>
        <p:txBody>
          <a:bodyPr wrap="square" rtlCol="0">
            <a:spAutoFit/>
          </a:bodyPr>
          <a:lstStyle/>
          <a:p>
            <a:pPr algn="ctr"/>
            <a:r>
              <a:rPr lang="en-GB" b="1" dirty="0">
                <a:solidFill>
                  <a:schemeClr val="bg1"/>
                </a:solidFill>
              </a:rPr>
              <a:t>Coordination Group for Meteorological Satellites - CGMS</a:t>
            </a:r>
          </a:p>
        </p:txBody>
      </p:sp>
      <p:sp>
        <p:nvSpPr>
          <p:cNvPr id="11" name="TextBox 10"/>
          <p:cNvSpPr txBox="1"/>
          <p:nvPr/>
        </p:nvSpPr>
        <p:spPr>
          <a:xfrm>
            <a:off x="179518" y="487600"/>
            <a:ext cx="6192688" cy="400110"/>
          </a:xfrm>
          <a:prstGeom prst="rect">
            <a:avLst/>
          </a:prstGeom>
          <a:solidFill>
            <a:schemeClr val="accent1">
              <a:lumMod val="75000"/>
            </a:schemeClr>
          </a:solidFill>
        </p:spPr>
        <p:txBody>
          <a:bodyPr wrap="square" rtlCol="0">
            <a:spAutoFit/>
          </a:bodyPr>
          <a:lstStyle/>
          <a:p>
            <a:r>
              <a:rPr lang="en-US" sz="2000" b="1" dirty="0">
                <a:solidFill>
                  <a:schemeClr val="bg1"/>
                </a:solidFill>
                <a:effectLst>
                  <a:outerShdw blurRad="38100" dist="38100" dir="2700000" algn="tl">
                    <a:srgbClr val="000000">
                      <a:alpha val="43137"/>
                    </a:srgbClr>
                  </a:outerShdw>
                </a:effectLst>
              </a:rPr>
              <a:t>CGMS-45 Actions for IWWG</a:t>
            </a:r>
            <a:endParaRPr lang="en-GB" sz="2000" i="1" dirty="0">
              <a:solidFill>
                <a:schemeClr val="bg1"/>
              </a:solidFill>
              <a:effectLst>
                <a:outerShdw blurRad="38100" dist="38100" dir="2700000" algn="tl">
                  <a:srgbClr val="000000">
                    <a:alpha val="43137"/>
                  </a:srgbClr>
                </a:outerShdw>
              </a:effectLst>
            </a:endParaRPr>
          </a:p>
        </p:txBody>
      </p:sp>
      <p:cxnSp>
        <p:nvCxnSpPr>
          <p:cNvPr id="12" name="Straight Connector 11"/>
          <p:cNvCxnSpPr/>
          <p:nvPr/>
        </p:nvCxnSpPr>
        <p:spPr>
          <a:xfrm>
            <a:off x="179512" y="908720"/>
            <a:ext cx="87129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object 3"/>
          <p:cNvSpPr txBox="1"/>
          <p:nvPr/>
        </p:nvSpPr>
        <p:spPr>
          <a:xfrm>
            <a:off x="251520" y="1036714"/>
            <a:ext cx="8240151" cy="5313610"/>
          </a:xfrm>
          <a:prstGeom prst="rect">
            <a:avLst/>
          </a:prstGeom>
        </p:spPr>
        <p:txBody>
          <a:bodyPr vert="horz" wrap="square" lIns="0" tIns="11723" rIns="0" bIns="0" rtlCol="0">
            <a:spAutoFit/>
          </a:bodyPr>
          <a:lstStyle/>
          <a:p>
            <a:pPr marL="11723">
              <a:spcBef>
                <a:spcPts val="92"/>
              </a:spcBef>
            </a:pPr>
            <a:r>
              <a:rPr lang="en-US" sz="2215" b="1" spc="-5" dirty="0">
                <a:solidFill>
                  <a:srgbClr val="002469"/>
                </a:solidFill>
                <a:latin typeface="Tahoma"/>
                <a:cs typeface="Tahoma"/>
              </a:rPr>
              <a:t>CGMS High Level Priority Plans (</a:t>
            </a:r>
            <a:r>
              <a:rPr sz="2215" b="1" spc="-5" dirty="0">
                <a:solidFill>
                  <a:srgbClr val="002469"/>
                </a:solidFill>
                <a:latin typeface="Tahoma"/>
                <a:cs typeface="Tahoma"/>
              </a:rPr>
              <a:t>HLPPs</a:t>
            </a:r>
            <a:r>
              <a:rPr lang="en-US" sz="2215" b="1" spc="-5" dirty="0">
                <a:solidFill>
                  <a:srgbClr val="002469"/>
                </a:solidFill>
                <a:latin typeface="Tahoma"/>
                <a:cs typeface="Tahoma"/>
              </a:rPr>
              <a:t>)</a:t>
            </a:r>
            <a:r>
              <a:rPr sz="2215" b="1" spc="-5" dirty="0">
                <a:solidFill>
                  <a:srgbClr val="002469"/>
                </a:solidFill>
                <a:latin typeface="Tahoma"/>
                <a:cs typeface="Tahoma"/>
              </a:rPr>
              <a:t> have </a:t>
            </a:r>
            <a:r>
              <a:rPr sz="2215" b="1" dirty="0">
                <a:solidFill>
                  <a:srgbClr val="002469"/>
                </a:solidFill>
                <a:latin typeface="Tahoma"/>
                <a:cs typeface="Tahoma"/>
              </a:rPr>
              <a:t>been </a:t>
            </a:r>
            <a:r>
              <a:rPr sz="2215" b="1" spc="-5" dirty="0">
                <a:solidFill>
                  <a:srgbClr val="002469"/>
                </a:solidFill>
                <a:latin typeface="Tahoma"/>
                <a:cs typeface="Tahoma"/>
              </a:rPr>
              <a:t>updated </a:t>
            </a:r>
            <a:r>
              <a:rPr sz="2215" b="1" spc="-9" dirty="0">
                <a:solidFill>
                  <a:srgbClr val="002469"/>
                </a:solidFill>
                <a:latin typeface="Tahoma"/>
                <a:cs typeface="Tahoma"/>
              </a:rPr>
              <a:t>for </a:t>
            </a:r>
            <a:r>
              <a:rPr sz="2215" b="1" dirty="0">
                <a:solidFill>
                  <a:srgbClr val="002469"/>
                </a:solidFill>
                <a:latin typeface="Tahoma"/>
                <a:cs typeface="Tahoma"/>
              </a:rPr>
              <a:t>the </a:t>
            </a:r>
            <a:r>
              <a:rPr sz="2215" b="1" spc="-5" dirty="0">
                <a:solidFill>
                  <a:srgbClr val="002469"/>
                </a:solidFill>
                <a:latin typeface="Tahoma"/>
                <a:cs typeface="Tahoma"/>
              </a:rPr>
              <a:t>period </a:t>
            </a:r>
            <a:r>
              <a:rPr sz="2215" b="1" spc="-9" dirty="0">
                <a:solidFill>
                  <a:srgbClr val="002469"/>
                </a:solidFill>
                <a:latin typeface="Tahoma"/>
                <a:cs typeface="Tahoma"/>
              </a:rPr>
              <a:t>2017-21.</a:t>
            </a:r>
            <a:endParaRPr sz="2215" dirty="0">
              <a:solidFill>
                <a:prstClr val="black"/>
              </a:solidFill>
              <a:latin typeface="Tahoma"/>
              <a:cs typeface="Tahoma"/>
            </a:endParaRPr>
          </a:p>
          <a:p>
            <a:pPr marL="11723">
              <a:spcBef>
                <a:spcPts val="1999"/>
              </a:spcBef>
            </a:pPr>
            <a:r>
              <a:rPr sz="1662" b="1" dirty="0">
                <a:solidFill>
                  <a:srgbClr val="002469"/>
                </a:solidFill>
                <a:latin typeface="Tahoma"/>
                <a:cs typeface="Tahoma"/>
              </a:rPr>
              <a:t>HLPP</a:t>
            </a:r>
            <a:r>
              <a:rPr sz="1662" b="1" spc="-14" dirty="0">
                <a:solidFill>
                  <a:srgbClr val="002469"/>
                </a:solidFill>
                <a:latin typeface="Tahoma"/>
                <a:cs typeface="Tahoma"/>
              </a:rPr>
              <a:t> </a:t>
            </a:r>
            <a:r>
              <a:rPr sz="1662" b="1" dirty="0">
                <a:solidFill>
                  <a:srgbClr val="002469"/>
                </a:solidFill>
                <a:latin typeface="Tahoma"/>
                <a:cs typeface="Tahoma"/>
              </a:rPr>
              <a:t>3.2.1:</a:t>
            </a:r>
            <a:endParaRPr sz="1662" dirty="0">
              <a:solidFill>
                <a:prstClr val="black"/>
              </a:solidFill>
              <a:latin typeface="Tahoma"/>
              <a:cs typeface="Tahoma"/>
            </a:endParaRPr>
          </a:p>
          <a:p>
            <a:pPr marL="11723" marR="14068"/>
            <a:r>
              <a:rPr sz="1662" spc="-5" dirty="0">
                <a:solidFill>
                  <a:srgbClr val="002469"/>
                </a:solidFill>
                <a:latin typeface="Tahoma"/>
                <a:cs typeface="Tahoma"/>
              </a:rPr>
              <a:t>Establish commonality </a:t>
            </a:r>
            <a:r>
              <a:rPr sz="1662" dirty="0">
                <a:solidFill>
                  <a:srgbClr val="002469"/>
                </a:solidFill>
                <a:latin typeface="Tahoma"/>
                <a:cs typeface="Tahoma"/>
              </a:rPr>
              <a:t>in </a:t>
            </a:r>
            <a:r>
              <a:rPr sz="1662" spc="-5" dirty="0">
                <a:solidFill>
                  <a:srgbClr val="002469"/>
                </a:solidFill>
                <a:latin typeface="Tahoma"/>
                <a:cs typeface="Tahoma"/>
              </a:rPr>
              <a:t>the </a:t>
            </a:r>
            <a:r>
              <a:rPr sz="1662" spc="-9" dirty="0">
                <a:solidFill>
                  <a:srgbClr val="002469"/>
                </a:solidFill>
                <a:latin typeface="Tahoma"/>
                <a:cs typeface="Tahoma"/>
              </a:rPr>
              <a:t>derivation </a:t>
            </a:r>
            <a:r>
              <a:rPr sz="1662" dirty="0">
                <a:solidFill>
                  <a:srgbClr val="002469"/>
                </a:solidFill>
                <a:latin typeface="Tahoma"/>
                <a:cs typeface="Tahoma"/>
              </a:rPr>
              <a:t>of AMV </a:t>
            </a:r>
            <a:r>
              <a:rPr sz="1662" spc="-5" dirty="0">
                <a:solidFill>
                  <a:srgbClr val="002469"/>
                </a:solidFill>
                <a:latin typeface="Tahoma"/>
                <a:cs typeface="Tahoma"/>
              </a:rPr>
              <a:t>for </a:t>
            </a:r>
            <a:r>
              <a:rPr sz="1662" dirty="0">
                <a:solidFill>
                  <a:srgbClr val="002469"/>
                </a:solidFill>
                <a:latin typeface="Tahoma"/>
                <a:cs typeface="Tahoma"/>
              </a:rPr>
              <a:t>global </a:t>
            </a:r>
            <a:r>
              <a:rPr sz="1662" spc="-5" dirty="0">
                <a:solidFill>
                  <a:srgbClr val="002469"/>
                </a:solidFill>
                <a:latin typeface="Tahoma"/>
                <a:cs typeface="Tahoma"/>
              </a:rPr>
              <a:t>users where appropriate </a:t>
            </a:r>
            <a:r>
              <a:rPr sz="1662" spc="-23" dirty="0">
                <a:solidFill>
                  <a:srgbClr val="002469"/>
                </a:solidFill>
                <a:latin typeface="Tahoma"/>
                <a:cs typeface="Tahoma"/>
              </a:rPr>
              <a:t>(e.g.,  </a:t>
            </a:r>
            <a:r>
              <a:rPr sz="1662" spc="-5" dirty="0">
                <a:solidFill>
                  <a:srgbClr val="002469"/>
                </a:solidFill>
                <a:latin typeface="Tahoma"/>
                <a:cs typeface="Tahoma"/>
              </a:rPr>
              <a:t>through sharing </a:t>
            </a:r>
            <a:r>
              <a:rPr sz="1662" dirty="0">
                <a:solidFill>
                  <a:srgbClr val="002469"/>
                </a:solidFill>
                <a:latin typeface="Tahoma"/>
                <a:cs typeface="Tahoma"/>
              </a:rPr>
              <a:t>of </a:t>
            </a:r>
            <a:r>
              <a:rPr sz="1662" spc="-5" dirty="0">
                <a:solidFill>
                  <a:srgbClr val="002469"/>
                </a:solidFill>
                <a:latin typeface="Tahoma"/>
                <a:cs typeface="Tahoma"/>
              </a:rPr>
              <a:t>prototype algorithms) </a:t>
            </a:r>
            <a:r>
              <a:rPr sz="1662" dirty="0">
                <a:solidFill>
                  <a:srgbClr val="002469"/>
                </a:solidFill>
                <a:latin typeface="Tahoma"/>
                <a:cs typeface="Tahoma"/>
              </a:rPr>
              <a:t>and </a:t>
            </a:r>
            <a:r>
              <a:rPr sz="1662" spc="-5" dirty="0">
                <a:solidFill>
                  <a:srgbClr val="002469"/>
                </a:solidFill>
                <a:latin typeface="Tahoma"/>
                <a:cs typeface="Tahoma"/>
              </a:rPr>
              <a:t>consider backwards </a:t>
            </a:r>
            <a:r>
              <a:rPr sz="1662" spc="-9" dirty="0">
                <a:solidFill>
                  <a:srgbClr val="002469"/>
                </a:solidFill>
                <a:latin typeface="Tahoma"/>
                <a:cs typeface="Tahoma"/>
              </a:rPr>
              <a:t>compatibility </a:t>
            </a:r>
            <a:r>
              <a:rPr sz="1662" spc="-5" dirty="0">
                <a:solidFill>
                  <a:srgbClr val="002469"/>
                </a:solidFill>
                <a:latin typeface="Tahoma"/>
                <a:cs typeface="Tahoma"/>
              </a:rPr>
              <a:t>when  designing </a:t>
            </a:r>
            <a:r>
              <a:rPr sz="1662" dirty="0">
                <a:solidFill>
                  <a:srgbClr val="002469"/>
                </a:solidFill>
                <a:latin typeface="Tahoma"/>
                <a:cs typeface="Tahoma"/>
              </a:rPr>
              <a:t>AMV </a:t>
            </a:r>
            <a:r>
              <a:rPr sz="1662" spc="-5" dirty="0">
                <a:solidFill>
                  <a:srgbClr val="002469"/>
                </a:solidFill>
                <a:latin typeface="Tahoma"/>
                <a:cs typeface="Tahoma"/>
              </a:rPr>
              <a:t>algorithms for the 16-channel imagers, so that present </a:t>
            </a:r>
            <a:r>
              <a:rPr sz="1662" spc="-9" dirty="0">
                <a:solidFill>
                  <a:srgbClr val="002469"/>
                </a:solidFill>
                <a:latin typeface="Tahoma"/>
                <a:cs typeface="Tahoma"/>
              </a:rPr>
              <a:t>state-of-the-art  </a:t>
            </a:r>
            <a:r>
              <a:rPr sz="1662" spc="-5" dirty="0">
                <a:solidFill>
                  <a:srgbClr val="002469"/>
                </a:solidFill>
                <a:latin typeface="Tahoma"/>
                <a:cs typeface="Tahoma"/>
              </a:rPr>
              <a:t>algorithms can </a:t>
            </a:r>
            <a:r>
              <a:rPr sz="1662" dirty="0">
                <a:solidFill>
                  <a:srgbClr val="002469"/>
                </a:solidFill>
                <a:latin typeface="Tahoma"/>
                <a:cs typeface="Tahoma"/>
              </a:rPr>
              <a:t>be </a:t>
            </a:r>
            <a:r>
              <a:rPr sz="1662" spc="-5" dirty="0">
                <a:solidFill>
                  <a:srgbClr val="002469"/>
                </a:solidFill>
                <a:latin typeface="Tahoma"/>
                <a:cs typeface="Tahoma"/>
              </a:rPr>
              <a:t>applied to old</a:t>
            </a:r>
            <a:r>
              <a:rPr sz="1662" spc="46" dirty="0">
                <a:solidFill>
                  <a:srgbClr val="002469"/>
                </a:solidFill>
                <a:latin typeface="Tahoma"/>
                <a:cs typeface="Tahoma"/>
              </a:rPr>
              <a:t> </a:t>
            </a:r>
            <a:r>
              <a:rPr sz="1662" spc="-23" dirty="0">
                <a:solidFill>
                  <a:srgbClr val="002469"/>
                </a:solidFill>
                <a:latin typeface="Tahoma"/>
                <a:cs typeface="Tahoma"/>
              </a:rPr>
              <a:t>imagery.</a:t>
            </a:r>
            <a:endParaRPr lang="en-US" sz="1662" spc="-23" dirty="0">
              <a:solidFill>
                <a:srgbClr val="002469"/>
              </a:solidFill>
              <a:latin typeface="Tahoma"/>
              <a:cs typeface="Tahoma"/>
            </a:endParaRPr>
          </a:p>
          <a:p>
            <a:pPr marL="11723" marR="14068"/>
            <a:endParaRPr lang="en-US" sz="100" spc="-23" dirty="0">
              <a:solidFill>
                <a:srgbClr val="002469"/>
              </a:solidFill>
              <a:latin typeface="Tahoma"/>
              <a:cs typeface="Tahoma"/>
            </a:endParaRPr>
          </a:p>
          <a:p>
            <a:pPr marL="11723" marR="14068"/>
            <a:endParaRPr lang="en-US" sz="900" spc="-23" dirty="0">
              <a:solidFill>
                <a:srgbClr val="002469"/>
              </a:solidFill>
              <a:latin typeface="Tahoma"/>
              <a:cs typeface="Tahoma"/>
            </a:endParaRPr>
          </a:p>
          <a:p>
            <a:pPr marL="297473" marR="14068" indent="-285750">
              <a:buFont typeface="Arial" panose="020B0604020202020204" pitchFamily="34" charset="0"/>
              <a:buChar char="•"/>
            </a:pPr>
            <a:r>
              <a:rPr lang="en-US" sz="1662" spc="-23" dirty="0">
                <a:solidFill>
                  <a:srgbClr val="FF0000"/>
                </a:solidFill>
                <a:latin typeface="Tahoma"/>
                <a:cs typeface="Tahoma"/>
              </a:rPr>
              <a:t>Establishing commonality in AMV derivation among satellite operators has been a long standing goal.</a:t>
            </a:r>
          </a:p>
          <a:p>
            <a:pPr marL="11723" marR="14068"/>
            <a:endParaRPr lang="en-US" sz="1662" spc="-23" dirty="0">
              <a:solidFill>
                <a:srgbClr val="FF0000"/>
              </a:solidFill>
              <a:latin typeface="Tahoma"/>
              <a:cs typeface="Tahoma"/>
            </a:endParaRPr>
          </a:p>
          <a:p>
            <a:pPr marL="297473" marR="14068" indent="-285750">
              <a:buFont typeface="Arial" panose="020B0604020202020204" pitchFamily="34" charset="0"/>
              <a:buChar char="•"/>
            </a:pPr>
            <a:r>
              <a:rPr lang="en-US" sz="1662" spc="-23" dirty="0">
                <a:solidFill>
                  <a:srgbClr val="FF0000"/>
                </a:solidFill>
                <a:latin typeface="Tahoma"/>
                <a:cs typeface="Tahoma"/>
              </a:rPr>
              <a:t>Backwards compatibility </a:t>
            </a:r>
          </a:p>
          <a:p>
            <a:pPr marL="754673" marR="14068" lvl="1" indent="-285750">
              <a:buFont typeface="Arial" panose="020B0604020202020204" pitchFamily="34" charset="0"/>
              <a:buChar char="•"/>
            </a:pPr>
            <a:r>
              <a:rPr lang="en-US" sz="1662" spc="-23" dirty="0">
                <a:solidFill>
                  <a:srgbClr val="FF0000"/>
                </a:solidFill>
                <a:latin typeface="Tahoma"/>
                <a:cs typeface="Tahoma"/>
              </a:rPr>
              <a:t>Consistent products generated for different satellites/instruments</a:t>
            </a:r>
          </a:p>
          <a:p>
            <a:pPr marL="754673" marR="14068" lvl="1" indent="-285750">
              <a:buFont typeface="Arial" panose="020B0604020202020204" pitchFamily="34" charset="0"/>
              <a:buChar char="•"/>
            </a:pPr>
            <a:r>
              <a:rPr lang="en-US" sz="1662" spc="-23" dirty="0">
                <a:solidFill>
                  <a:srgbClr val="FF0000"/>
                </a:solidFill>
                <a:latin typeface="Tahoma"/>
                <a:cs typeface="Tahoma"/>
              </a:rPr>
              <a:t>Opens up opportunities for reprocessing efforts</a:t>
            </a:r>
          </a:p>
          <a:p>
            <a:pPr marL="297473" marR="14068" indent="-285750">
              <a:buFont typeface="Arial" panose="020B0604020202020204" pitchFamily="34" charset="0"/>
              <a:buChar char="•"/>
            </a:pPr>
            <a:endParaRPr lang="en-US" sz="1662" spc="-23" dirty="0">
              <a:solidFill>
                <a:srgbClr val="FF0000"/>
              </a:solidFill>
              <a:latin typeface="Tahoma"/>
              <a:cs typeface="Tahoma"/>
            </a:endParaRPr>
          </a:p>
          <a:p>
            <a:pPr marL="297473" marR="14068" indent="-285750">
              <a:buFont typeface="Arial" panose="020B0604020202020204" pitchFamily="34" charset="0"/>
              <a:buChar char="•"/>
            </a:pPr>
            <a:r>
              <a:rPr lang="en-US" sz="1662" spc="-23" dirty="0">
                <a:solidFill>
                  <a:srgbClr val="FF0000"/>
                </a:solidFill>
                <a:latin typeface="Tahoma"/>
                <a:cs typeface="Tahoma"/>
              </a:rPr>
              <a:t>Common QI software shared for the 3</a:t>
            </a:r>
            <a:r>
              <a:rPr lang="en-US" sz="1662" spc="-23" baseline="30000" dirty="0">
                <a:solidFill>
                  <a:srgbClr val="FF0000"/>
                </a:solidFill>
                <a:latin typeface="Tahoma"/>
                <a:cs typeface="Tahoma"/>
              </a:rPr>
              <a:t>rd</a:t>
            </a:r>
            <a:r>
              <a:rPr lang="en-US" sz="1662" spc="-23" dirty="0">
                <a:solidFill>
                  <a:srgbClr val="FF0000"/>
                </a:solidFill>
                <a:latin typeface="Tahoma"/>
                <a:cs typeface="Tahoma"/>
              </a:rPr>
              <a:t> AMV Inter-comparison study</a:t>
            </a:r>
          </a:p>
          <a:p>
            <a:pPr marL="11723" marR="14068"/>
            <a:endParaRPr lang="en-US" sz="1662" spc="-23" dirty="0">
              <a:solidFill>
                <a:srgbClr val="FF0000"/>
              </a:solidFill>
              <a:latin typeface="Tahoma"/>
              <a:cs typeface="Tahoma"/>
            </a:endParaRPr>
          </a:p>
          <a:p>
            <a:pPr marL="11723" marR="14068"/>
            <a:endParaRPr lang="en-US" sz="1662" spc="-23" dirty="0">
              <a:solidFill>
                <a:srgbClr val="FF0000"/>
              </a:solidFill>
              <a:latin typeface="Tahoma"/>
              <a:cs typeface="Tahoma"/>
            </a:endParaRPr>
          </a:p>
          <a:p>
            <a:pPr marL="297473" marR="14068" indent="-285750">
              <a:buFont typeface="Wingdings" panose="05000000000000000000" pitchFamily="2" charset="2"/>
              <a:buChar char="Ø"/>
            </a:pPr>
            <a:r>
              <a:rPr lang="en-US" sz="1662" b="1" spc="-23" dirty="0">
                <a:solidFill>
                  <a:srgbClr val="FF0000"/>
                </a:solidFill>
                <a:latin typeface="Tahoma"/>
                <a:cs typeface="Tahoma"/>
              </a:rPr>
              <a:t>Discuss status at IWW14 and report back to CGMS-46</a:t>
            </a:r>
            <a:endParaRPr sz="1662" b="1" dirty="0">
              <a:solidFill>
                <a:srgbClr val="FF0000"/>
              </a:solidFill>
              <a:latin typeface="Tahoma"/>
              <a:cs typeface="Tahoma"/>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6</a:t>
            </a:fld>
            <a:endParaRPr lang="en-GB" dirty="0"/>
          </a:p>
        </p:txBody>
      </p:sp>
      <p:sp>
        <p:nvSpPr>
          <p:cNvPr id="7" name="TextBox 6"/>
          <p:cNvSpPr txBox="1"/>
          <p:nvPr/>
        </p:nvSpPr>
        <p:spPr>
          <a:xfrm>
            <a:off x="0" y="0"/>
            <a:ext cx="9144000" cy="369332"/>
          </a:xfrm>
          <a:prstGeom prst="rect">
            <a:avLst/>
          </a:prstGeom>
          <a:solidFill>
            <a:schemeClr val="accent1">
              <a:lumMod val="75000"/>
            </a:schemeClr>
          </a:solidFill>
        </p:spPr>
        <p:txBody>
          <a:bodyPr wrap="square" rtlCol="0">
            <a:spAutoFit/>
          </a:bodyPr>
          <a:lstStyle/>
          <a:p>
            <a:pPr algn="ctr"/>
            <a:r>
              <a:rPr lang="en-GB" b="1" dirty="0">
                <a:solidFill>
                  <a:schemeClr val="bg1"/>
                </a:solidFill>
              </a:rPr>
              <a:t>Coordination Group for Meteorological Satellites - CGMS</a:t>
            </a:r>
          </a:p>
        </p:txBody>
      </p:sp>
      <p:sp>
        <p:nvSpPr>
          <p:cNvPr id="11" name="TextBox 10"/>
          <p:cNvSpPr txBox="1"/>
          <p:nvPr/>
        </p:nvSpPr>
        <p:spPr>
          <a:xfrm>
            <a:off x="179518" y="487600"/>
            <a:ext cx="6192688" cy="400110"/>
          </a:xfrm>
          <a:prstGeom prst="rect">
            <a:avLst/>
          </a:prstGeom>
          <a:solidFill>
            <a:schemeClr val="accent1">
              <a:lumMod val="75000"/>
            </a:schemeClr>
          </a:solidFill>
        </p:spPr>
        <p:txBody>
          <a:bodyPr wrap="square" rtlCol="0">
            <a:spAutoFit/>
          </a:bodyPr>
          <a:lstStyle/>
          <a:p>
            <a:r>
              <a:rPr lang="en-US" sz="2000" b="1" dirty="0">
                <a:solidFill>
                  <a:schemeClr val="bg1"/>
                </a:solidFill>
                <a:effectLst>
                  <a:outerShdw blurRad="38100" dist="38100" dir="2700000" algn="tl">
                    <a:srgbClr val="000000">
                      <a:alpha val="43137"/>
                    </a:srgbClr>
                  </a:outerShdw>
                </a:effectLst>
              </a:rPr>
              <a:t>CGMS-45 Actions for IWWG</a:t>
            </a:r>
            <a:endParaRPr lang="en-GB" sz="2000" i="1" dirty="0">
              <a:solidFill>
                <a:schemeClr val="bg1"/>
              </a:solidFill>
              <a:effectLst>
                <a:outerShdw blurRad="38100" dist="38100" dir="2700000" algn="tl">
                  <a:srgbClr val="000000">
                    <a:alpha val="43137"/>
                  </a:srgbClr>
                </a:outerShdw>
              </a:effectLst>
            </a:endParaRPr>
          </a:p>
        </p:txBody>
      </p:sp>
      <p:cxnSp>
        <p:nvCxnSpPr>
          <p:cNvPr id="12" name="Straight Connector 11"/>
          <p:cNvCxnSpPr/>
          <p:nvPr/>
        </p:nvCxnSpPr>
        <p:spPr>
          <a:xfrm>
            <a:off x="179512" y="908720"/>
            <a:ext cx="87129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8" name="object 3"/>
          <p:cNvSpPr txBox="1"/>
          <p:nvPr/>
        </p:nvSpPr>
        <p:spPr>
          <a:xfrm>
            <a:off x="251520" y="1036714"/>
            <a:ext cx="8240151" cy="5041741"/>
          </a:xfrm>
          <a:prstGeom prst="rect">
            <a:avLst/>
          </a:prstGeom>
        </p:spPr>
        <p:txBody>
          <a:bodyPr vert="horz" wrap="square" lIns="0" tIns="11723" rIns="0" bIns="0" rtlCol="0">
            <a:spAutoFit/>
          </a:bodyPr>
          <a:lstStyle/>
          <a:p>
            <a:pPr marL="11723">
              <a:spcBef>
                <a:spcPts val="92"/>
              </a:spcBef>
            </a:pPr>
            <a:r>
              <a:rPr lang="en-US" sz="2215" b="1" spc="-5" dirty="0">
                <a:solidFill>
                  <a:srgbClr val="002469"/>
                </a:solidFill>
                <a:latin typeface="Tahoma"/>
                <a:cs typeface="Tahoma"/>
              </a:rPr>
              <a:t>CGMS High Level Priority Plans (</a:t>
            </a:r>
            <a:r>
              <a:rPr sz="2215" b="1" spc="-5" dirty="0">
                <a:solidFill>
                  <a:srgbClr val="002469"/>
                </a:solidFill>
                <a:latin typeface="Tahoma"/>
                <a:cs typeface="Tahoma"/>
              </a:rPr>
              <a:t>HLPPs</a:t>
            </a:r>
            <a:r>
              <a:rPr lang="en-US" sz="2215" b="1" spc="-5" dirty="0">
                <a:solidFill>
                  <a:srgbClr val="002469"/>
                </a:solidFill>
                <a:latin typeface="Tahoma"/>
                <a:cs typeface="Tahoma"/>
              </a:rPr>
              <a:t>)</a:t>
            </a:r>
            <a:r>
              <a:rPr sz="2215" b="1" spc="-5" dirty="0">
                <a:solidFill>
                  <a:srgbClr val="002469"/>
                </a:solidFill>
                <a:latin typeface="Tahoma"/>
                <a:cs typeface="Tahoma"/>
              </a:rPr>
              <a:t> have </a:t>
            </a:r>
            <a:r>
              <a:rPr sz="2215" b="1" dirty="0">
                <a:solidFill>
                  <a:srgbClr val="002469"/>
                </a:solidFill>
                <a:latin typeface="Tahoma"/>
                <a:cs typeface="Tahoma"/>
              </a:rPr>
              <a:t>been </a:t>
            </a:r>
            <a:r>
              <a:rPr sz="2215" b="1" spc="-5" dirty="0">
                <a:solidFill>
                  <a:srgbClr val="002469"/>
                </a:solidFill>
                <a:latin typeface="Tahoma"/>
                <a:cs typeface="Tahoma"/>
              </a:rPr>
              <a:t>updated </a:t>
            </a:r>
            <a:r>
              <a:rPr sz="2215" b="1" spc="-9" dirty="0">
                <a:solidFill>
                  <a:srgbClr val="002469"/>
                </a:solidFill>
                <a:latin typeface="Tahoma"/>
                <a:cs typeface="Tahoma"/>
              </a:rPr>
              <a:t>for </a:t>
            </a:r>
            <a:r>
              <a:rPr sz="2215" b="1" dirty="0">
                <a:solidFill>
                  <a:srgbClr val="002469"/>
                </a:solidFill>
                <a:latin typeface="Tahoma"/>
                <a:cs typeface="Tahoma"/>
              </a:rPr>
              <a:t>the </a:t>
            </a:r>
            <a:r>
              <a:rPr sz="2215" b="1" spc="-5" dirty="0">
                <a:solidFill>
                  <a:srgbClr val="002469"/>
                </a:solidFill>
                <a:latin typeface="Tahoma"/>
                <a:cs typeface="Tahoma"/>
              </a:rPr>
              <a:t>period </a:t>
            </a:r>
            <a:r>
              <a:rPr sz="2215" b="1" spc="-9" dirty="0">
                <a:solidFill>
                  <a:srgbClr val="002469"/>
                </a:solidFill>
                <a:latin typeface="Tahoma"/>
                <a:cs typeface="Tahoma"/>
              </a:rPr>
              <a:t>2017-21.</a:t>
            </a:r>
            <a:endParaRPr sz="2215" dirty="0">
              <a:solidFill>
                <a:prstClr val="black"/>
              </a:solidFill>
              <a:latin typeface="Tahoma"/>
              <a:cs typeface="Tahoma"/>
            </a:endParaRPr>
          </a:p>
          <a:p>
            <a:pPr marL="11723"/>
            <a:endParaRPr lang="en-US" sz="1662" b="1" dirty="0">
              <a:solidFill>
                <a:srgbClr val="002469"/>
              </a:solidFill>
              <a:latin typeface="Tahoma"/>
              <a:cs typeface="Tahoma"/>
            </a:endParaRPr>
          </a:p>
          <a:p>
            <a:pPr marL="11723"/>
            <a:r>
              <a:rPr sz="1662" b="1" dirty="0">
                <a:solidFill>
                  <a:srgbClr val="002469"/>
                </a:solidFill>
                <a:latin typeface="Tahoma"/>
                <a:cs typeface="Tahoma"/>
              </a:rPr>
              <a:t>HLPP3.</a:t>
            </a:r>
            <a:r>
              <a:rPr lang="en-US" sz="1662" b="1" dirty="0">
                <a:solidFill>
                  <a:srgbClr val="002469"/>
                </a:solidFill>
                <a:latin typeface="Tahoma"/>
                <a:cs typeface="Tahoma"/>
              </a:rPr>
              <a:t>2</a:t>
            </a:r>
            <a:r>
              <a:rPr sz="1662" b="1" dirty="0">
                <a:solidFill>
                  <a:srgbClr val="002469"/>
                </a:solidFill>
                <a:latin typeface="Tahoma"/>
                <a:cs typeface="Tahoma"/>
              </a:rPr>
              <a:t>.2:</a:t>
            </a:r>
            <a:endParaRPr sz="1662" dirty="0">
              <a:solidFill>
                <a:prstClr val="black"/>
              </a:solidFill>
              <a:latin typeface="Tahoma"/>
              <a:cs typeface="Tahoma"/>
            </a:endParaRPr>
          </a:p>
          <a:p>
            <a:pPr marL="11723" marR="4689"/>
            <a:r>
              <a:rPr sz="1662" spc="-5" dirty="0">
                <a:solidFill>
                  <a:srgbClr val="002469"/>
                </a:solidFill>
                <a:latin typeface="Tahoma"/>
                <a:cs typeface="Tahoma"/>
              </a:rPr>
              <a:t>Continue </a:t>
            </a:r>
            <a:r>
              <a:rPr sz="1662" spc="-9" dirty="0">
                <a:solidFill>
                  <a:srgbClr val="002469"/>
                </a:solidFill>
                <a:latin typeface="Tahoma"/>
                <a:cs typeface="Tahoma"/>
              </a:rPr>
              <a:t>research </a:t>
            </a:r>
            <a:r>
              <a:rPr sz="1662" spc="-5" dirty="0">
                <a:solidFill>
                  <a:srgbClr val="002469"/>
                </a:solidFill>
                <a:latin typeface="Tahoma"/>
                <a:cs typeface="Tahoma"/>
              </a:rPr>
              <a:t>into </a:t>
            </a:r>
            <a:r>
              <a:rPr sz="1662" spc="-9" dirty="0">
                <a:solidFill>
                  <a:srgbClr val="002469"/>
                </a:solidFill>
                <a:latin typeface="Tahoma"/>
                <a:cs typeface="Tahoma"/>
              </a:rPr>
              <a:t>improved </a:t>
            </a:r>
            <a:r>
              <a:rPr sz="1662" spc="-5" dirty="0">
                <a:solidFill>
                  <a:srgbClr val="002469"/>
                </a:solidFill>
                <a:latin typeface="Tahoma"/>
                <a:cs typeface="Tahoma"/>
              </a:rPr>
              <a:t>derivation </a:t>
            </a:r>
            <a:r>
              <a:rPr sz="1662" dirty="0">
                <a:solidFill>
                  <a:srgbClr val="002469"/>
                </a:solidFill>
                <a:latin typeface="Tahoma"/>
                <a:cs typeface="Tahoma"/>
              </a:rPr>
              <a:t>and </a:t>
            </a:r>
            <a:r>
              <a:rPr sz="1662" spc="-5" dirty="0">
                <a:solidFill>
                  <a:srgbClr val="002469"/>
                </a:solidFill>
                <a:latin typeface="Tahoma"/>
                <a:cs typeface="Tahoma"/>
              </a:rPr>
              <a:t>assimilation of </a:t>
            </a:r>
            <a:r>
              <a:rPr sz="1662" dirty="0">
                <a:solidFill>
                  <a:srgbClr val="002469"/>
                </a:solidFill>
                <a:latin typeface="Tahoma"/>
                <a:cs typeface="Tahoma"/>
              </a:rPr>
              <a:t>high </a:t>
            </a:r>
            <a:r>
              <a:rPr sz="1662" spc="-5" dirty="0">
                <a:solidFill>
                  <a:srgbClr val="002469"/>
                </a:solidFill>
                <a:latin typeface="Tahoma"/>
                <a:cs typeface="Tahoma"/>
              </a:rPr>
              <a:t>resolution winds </a:t>
            </a:r>
            <a:r>
              <a:rPr sz="1662" spc="-9" dirty="0">
                <a:solidFill>
                  <a:srgbClr val="002469"/>
                </a:solidFill>
                <a:latin typeface="Tahoma"/>
                <a:cs typeface="Tahoma"/>
              </a:rPr>
              <a:t>for  </a:t>
            </a:r>
            <a:r>
              <a:rPr sz="1662" spc="-5" dirty="0">
                <a:solidFill>
                  <a:srgbClr val="002469"/>
                </a:solidFill>
                <a:latin typeface="Tahoma"/>
                <a:cs typeface="Tahoma"/>
              </a:rPr>
              <a:t>use </a:t>
            </a:r>
            <a:r>
              <a:rPr sz="1662" dirty="0">
                <a:solidFill>
                  <a:srgbClr val="002469"/>
                </a:solidFill>
                <a:latin typeface="Tahoma"/>
                <a:cs typeface="Tahoma"/>
              </a:rPr>
              <a:t>in high </a:t>
            </a:r>
            <a:r>
              <a:rPr sz="1662" spc="-9" dirty="0">
                <a:solidFill>
                  <a:srgbClr val="002469"/>
                </a:solidFill>
                <a:latin typeface="Tahoma"/>
                <a:cs typeface="Tahoma"/>
              </a:rPr>
              <a:t>resolution </a:t>
            </a:r>
            <a:r>
              <a:rPr sz="1662" spc="-5" dirty="0">
                <a:solidFill>
                  <a:srgbClr val="002469"/>
                </a:solidFill>
                <a:latin typeface="Tahoma"/>
                <a:cs typeface="Tahoma"/>
              </a:rPr>
              <a:t>data assimilation </a:t>
            </a:r>
            <a:r>
              <a:rPr sz="1662" dirty="0">
                <a:solidFill>
                  <a:srgbClr val="002469"/>
                </a:solidFill>
                <a:latin typeface="Tahoma"/>
                <a:cs typeface="Tahoma"/>
              </a:rPr>
              <a:t>and </a:t>
            </a:r>
            <a:r>
              <a:rPr sz="1662" spc="-5" dirty="0">
                <a:solidFill>
                  <a:srgbClr val="002469"/>
                </a:solidFill>
                <a:latin typeface="Tahoma"/>
                <a:cs typeface="Tahoma"/>
              </a:rPr>
              <a:t>nowcasting. ICWG </a:t>
            </a:r>
            <a:r>
              <a:rPr sz="1662" dirty="0">
                <a:solidFill>
                  <a:srgbClr val="002469"/>
                </a:solidFill>
                <a:latin typeface="Tahoma"/>
                <a:cs typeface="Tahoma"/>
              </a:rPr>
              <a:t>and </a:t>
            </a:r>
            <a:r>
              <a:rPr sz="1662" spc="-5" dirty="0">
                <a:solidFill>
                  <a:srgbClr val="002469"/>
                </a:solidFill>
                <a:latin typeface="Tahoma"/>
                <a:cs typeface="Tahoma"/>
              </a:rPr>
              <a:t>IWWG to liaise </a:t>
            </a:r>
            <a:r>
              <a:rPr sz="1662" dirty="0">
                <a:solidFill>
                  <a:srgbClr val="002469"/>
                </a:solidFill>
                <a:latin typeface="Tahoma"/>
                <a:cs typeface="Tahoma"/>
              </a:rPr>
              <a:t>as  </a:t>
            </a:r>
            <a:r>
              <a:rPr sz="1662" spc="-5" dirty="0">
                <a:solidFill>
                  <a:srgbClr val="002469"/>
                </a:solidFill>
                <a:latin typeface="Tahoma"/>
                <a:cs typeface="Tahoma"/>
              </a:rPr>
              <a:t>appropriate </a:t>
            </a:r>
            <a:r>
              <a:rPr sz="1662" dirty="0">
                <a:solidFill>
                  <a:srgbClr val="002469"/>
                </a:solidFill>
                <a:latin typeface="Tahoma"/>
                <a:cs typeface="Tahoma"/>
              </a:rPr>
              <a:t>on </a:t>
            </a:r>
            <a:r>
              <a:rPr sz="1662" spc="-5" dirty="0">
                <a:solidFill>
                  <a:srgbClr val="002469"/>
                </a:solidFill>
                <a:latin typeface="Tahoma"/>
                <a:cs typeface="Tahoma"/>
              </a:rPr>
              <a:t>the </a:t>
            </a:r>
            <a:r>
              <a:rPr sz="1662" spc="-9" dirty="0">
                <a:solidFill>
                  <a:srgbClr val="002469"/>
                </a:solidFill>
                <a:latin typeface="Tahoma"/>
                <a:cs typeface="Tahoma"/>
              </a:rPr>
              <a:t>provision </a:t>
            </a:r>
            <a:r>
              <a:rPr sz="1662" dirty="0">
                <a:solidFill>
                  <a:srgbClr val="002469"/>
                </a:solidFill>
                <a:latin typeface="Tahoma"/>
                <a:cs typeface="Tahoma"/>
              </a:rPr>
              <a:t>of </a:t>
            </a:r>
            <a:r>
              <a:rPr sz="1662" spc="-5" dirty="0">
                <a:solidFill>
                  <a:srgbClr val="002469"/>
                </a:solidFill>
                <a:latin typeface="Tahoma"/>
                <a:cs typeface="Tahoma"/>
              </a:rPr>
              <a:t>further information </a:t>
            </a:r>
            <a:r>
              <a:rPr sz="1662" spc="-9" dirty="0">
                <a:solidFill>
                  <a:srgbClr val="002469"/>
                </a:solidFill>
                <a:latin typeface="Tahoma"/>
                <a:cs typeface="Tahoma"/>
              </a:rPr>
              <a:t>characterising </a:t>
            </a:r>
            <a:r>
              <a:rPr sz="1662" spc="-5" dirty="0">
                <a:solidFill>
                  <a:srgbClr val="002469"/>
                </a:solidFill>
                <a:latin typeface="Tahoma"/>
                <a:cs typeface="Tahoma"/>
              </a:rPr>
              <a:t>the </a:t>
            </a:r>
            <a:r>
              <a:rPr sz="1662" dirty="0">
                <a:solidFill>
                  <a:srgbClr val="002469"/>
                </a:solidFill>
                <a:latin typeface="Tahoma"/>
                <a:cs typeface="Tahoma"/>
              </a:rPr>
              <a:t>AMV </a:t>
            </a:r>
            <a:r>
              <a:rPr sz="1662" spc="-9" dirty="0">
                <a:solidFill>
                  <a:srgbClr val="002469"/>
                </a:solidFill>
                <a:latin typeface="Tahoma"/>
                <a:cs typeface="Tahoma"/>
              </a:rPr>
              <a:t>derivation </a:t>
            </a:r>
            <a:r>
              <a:rPr sz="1662" spc="-5" dirty="0">
                <a:solidFill>
                  <a:srgbClr val="002469"/>
                </a:solidFill>
                <a:latin typeface="Tahoma"/>
                <a:cs typeface="Tahoma"/>
              </a:rPr>
              <a:t>for  enhanced </a:t>
            </a:r>
            <a:r>
              <a:rPr sz="1662" dirty="0">
                <a:solidFill>
                  <a:srgbClr val="002469"/>
                </a:solidFill>
                <a:latin typeface="Tahoma"/>
                <a:cs typeface="Tahoma"/>
              </a:rPr>
              <a:t>QC and </a:t>
            </a:r>
            <a:r>
              <a:rPr sz="1662" spc="-5" dirty="0">
                <a:solidFill>
                  <a:srgbClr val="002469"/>
                </a:solidFill>
                <a:latin typeface="Tahoma"/>
                <a:cs typeface="Tahoma"/>
              </a:rPr>
              <a:t>error</a:t>
            </a:r>
            <a:r>
              <a:rPr sz="1662" spc="-23" dirty="0">
                <a:solidFill>
                  <a:srgbClr val="002469"/>
                </a:solidFill>
                <a:latin typeface="Tahoma"/>
                <a:cs typeface="Tahoma"/>
              </a:rPr>
              <a:t> </a:t>
            </a:r>
            <a:r>
              <a:rPr sz="1662" spc="-5" dirty="0" err="1">
                <a:solidFill>
                  <a:srgbClr val="002469"/>
                </a:solidFill>
                <a:latin typeface="Tahoma"/>
                <a:cs typeface="Tahoma"/>
              </a:rPr>
              <a:t>characterisation</a:t>
            </a:r>
            <a:endParaRPr lang="en-US" sz="1662" spc="-5" dirty="0">
              <a:solidFill>
                <a:srgbClr val="002469"/>
              </a:solidFill>
              <a:latin typeface="Tahoma"/>
              <a:cs typeface="Tahoma"/>
            </a:endParaRPr>
          </a:p>
          <a:p>
            <a:pPr marL="11723" marR="4689"/>
            <a:endParaRPr lang="en-US" sz="1662" spc="-5" dirty="0">
              <a:solidFill>
                <a:srgbClr val="002469"/>
              </a:solidFill>
              <a:latin typeface="Tahoma"/>
              <a:cs typeface="Tahoma"/>
            </a:endParaRPr>
          </a:p>
          <a:p>
            <a:pPr marL="297473" marR="4689" indent="-285750">
              <a:buFont typeface="Arial" panose="020B0604020202020204" pitchFamily="34" charset="0"/>
              <a:buChar char="•"/>
            </a:pPr>
            <a:r>
              <a:rPr lang="en-US" sz="1662" spc="-5" dirty="0">
                <a:solidFill>
                  <a:srgbClr val="FF0000"/>
                </a:solidFill>
                <a:latin typeface="Tahoma"/>
                <a:cs typeface="Tahoma"/>
              </a:rPr>
              <a:t>Lot of discussion on this topic at IWW13 and IWW12 (derivation methods, quality control, utility of cloud retrieval information, </a:t>
            </a:r>
            <a:r>
              <a:rPr lang="en-US" sz="1662" spc="-5" dirty="0" err="1">
                <a:solidFill>
                  <a:srgbClr val="FF0000"/>
                </a:solidFill>
                <a:latin typeface="Tahoma"/>
                <a:cs typeface="Tahoma"/>
              </a:rPr>
              <a:t>etc</a:t>
            </a:r>
            <a:r>
              <a:rPr lang="en-US" sz="1662" spc="-5" dirty="0">
                <a:solidFill>
                  <a:srgbClr val="FF0000"/>
                </a:solidFill>
                <a:latin typeface="Tahoma"/>
                <a:cs typeface="Tahoma"/>
              </a:rPr>
              <a:t>)</a:t>
            </a:r>
          </a:p>
          <a:p>
            <a:pPr marL="11723" marR="4689"/>
            <a:endParaRPr lang="en-US" sz="1662" spc="-5" dirty="0">
              <a:solidFill>
                <a:srgbClr val="FF0000"/>
              </a:solidFill>
              <a:latin typeface="Tahoma"/>
              <a:cs typeface="Tahoma"/>
            </a:endParaRPr>
          </a:p>
          <a:p>
            <a:pPr marL="11723" marR="4689"/>
            <a:endParaRPr lang="en-US" sz="1662" spc="-5" dirty="0">
              <a:solidFill>
                <a:srgbClr val="FF0000"/>
              </a:solidFill>
              <a:latin typeface="Tahoma"/>
              <a:cs typeface="Tahoma"/>
            </a:endParaRPr>
          </a:p>
          <a:p>
            <a:pPr marL="297473" marR="4689" indent="-285750">
              <a:buFont typeface="Arial" panose="020B0604020202020204" pitchFamily="34" charset="0"/>
              <a:buChar char="•"/>
            </a:pPr>
            <a:r>
              <a:rPr lang="en-US" sz="1662" spc="-5" dirty="0">
                <a:solidFill>
                  <a:srgbClr val="FF0000"/>
                </a:solidFill>
                <a:latin typeface="Tahoma"/>
                <a:cs typeface="Tahoma"/>
              </a:rPr>
              <a:t>This topic is especially relevant now with the increasing numbers of advanced imagers and sounders in GEO orbit. What have we learned? What is the way forward?</a:t>
            </a:r>
          </a:p>
          <a:p>
            <a:pPr marL="297473" marR="4689" indent="-285750">
              <a:buFont typeface="Arial" panose="020B0604020202020204" pitchFamily="34" charset="0"/>
              <a:buChar char="•"/>
            </a:pPr>
            <a:endParaRPr lang="en-US" sz="1662" spc="-5" dirty="0">
              <a:solidFill>
                <a:srgbClr val="FF0000"/>
              </a:solidFill>
              <a:latin typeface="Tahoma"/>
              <a:cs typeface="Tahoma"/>
            </a:endParaRPr>
          </a:p>
          <a:p>
            <a:pPr marL="11723" marR="4689"/>
            <a:endParaRPr lang="en-US" sz="1662" spc="-5" dirty="0">
              <a:solidFill>
                <a:srgbClr val="FF0000"/>
              </a:solidFill>
              <a:latin typeface="Tahoma"/>
              <a:cs typeface="Tahoma"/>
            </a:endParaRPr>
          </a:p>
          <a:p>
            <a:pPr marL="297473" marR="4689" indent="-285750">
              <a:buFont typeface="Wingdings" panose="05000000000000000000" pitchFamily="2" charset="2"/>
              <a:buChar char="Ø"/>
            </a:pPr>
            <a:r>
              <a:rPr lang="en-US" sz="1662" b="1" spc="-5" dirty="0">
                <a:solidFill>
                  <a:srgbClr val="FF0000"/>
                </a:solidFill>
                <a:latin typeface="Tahoma"/>
                <a:cs typeface="Tahoma"/>
              </a:rPr>
              <a:t>Discuss at IWW14 and report back to CGMS-46</a:t>
            </a:r>
            <a:endParaRPr sz="1662" b="1" dirty="0">
              <a:solidFill>
                <a:srgbClr val="FF0000"/>
              </a:solidFill>
              <a:latin typeface="Tahoma"/>
              <a:cs typeface="Tahoma"/>
            </a:endParaRPr>
          </a:p>
        </p:txBody>
      </p:sp>
    </p:spTree>
    <p:extLst>
      <p:ext uri="{BB962C8B-B14F-4D97-AF65-F5344CB8AC3E}">
        <p14:creationId xmlns:p14="http://schemas.microsoft.com/office/powerpoint/2010/main" val="508648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7</a:t>
            </a:fld>
            <a:endParaRPr lang="en-GB" dirty="0"/>
          </a:p>
        </p:txBody>
      </p:sp>
      <p:sp>
        <p:nvSpPr>
          <p:cNvPr id="7" name="TextBox 6"/>
          <p:cNvSpPr txBox="1"/>
          <p:nvPr/>
        </p:nvSpPr>
        <p:spPr>
          <a:xfrm>
            <a:off x="0" y="0"/>
            <a:ext cx="9144000" cy="369332"/>
          </a:xfrm>
          <a:prstGeom prst="rect">
            <a:avLst/>
          </a:prstGeom>
          <a:solidFill>
            <a:schemeClr val="accent1">
              <a:lumMod val="75000"/>
            </a:schemeClr>
          </a:solidFill>
        </p:spPr>
        <p:txBody>
          <a:bodyPr wrap="square" rtlCol="0">
            <a:spAutoFit/>
          </a:bodyPr>
          <a:lstStyle/>
          <a:p>
            <a:pPr algn="ctr"/>
            <a:r>
              <a:rPr lang="en-GB" b="1" dirty="0">
                <a:solidFill>
                  <a:schemeClr val="bg1"/>
                </a:solidFill>
              </a:rPr>
              <a:t>Coordination Group for Meteorological Satellites - CGMS</a:t>
            </a:r>
          </a:p>
        </p:txBody>
      </p:sp>
      <p:sp>
        <p:nvSpPr>
          <p:cNvPr id="11" name="TextBox 10"/>
          <p:cNvSpPr txBox="1"/>
          <p:nvPr/>
        </p:nvSpPr>
        <p:spPr>
          <a:xfrm>
            <a:off x="179518" y="487600"/>
            <a:ext cx="6192688" cy="400110"/>
          </a:xfrm>
          <a:prstGeom prst="rect">
            <a:avLst/>
          </a:prstGeom>
          <a:solidFill>
            <a:schemeClr val="accent1">
              <a:lumMod val="75000"/>
            </a:schemeClr>
          </a:solidFill>
        </p:spPr>
        <p:txBody>
          <a:bodyPr wrap="square" rtlCol="0">
            <a:spAutoFit/>
          </a:bodyPr>
          <a:lstStyle/>
          <a:p>
            <a:r>
              <a:rPr lang="en-US" sz="2000" b="1" dirty="0">
                <a:solidFill>
                  <a:schemeClr val="bg1"/>
                </a:solidFill>
                <a:effectLst>
                  <a:outerShdw blurRad="38100" dist="38100" dir="2700000" algn="tl">
                    <a:srgbClr val="000000">
                      <a:alpha val="43137"/>
                    </a:srgbClr>
                  </a:outerShdw>
                </a:effectLst>
              </a:rPr>
              <a:t>CGMS-45 Actions for IWWG</a:t>
            </a:r>
            <a:endParaRPr lang="en-GB" sz="2000" i="1" dirty="0">
              <a:solidFill>
                <a:schemeClr val="bg1"/>
              </a:solidFill>
              <a:effectLst>
                <a:outerShdw blurRad="38100" dist="38100" dir="2700000" algn="tl">
                  <a:srgbClr val="000000">
                    <a:alpha val="43137"/>
                  </a:srgbClr>
                </a:outerShdw>
              </a:effectLst>
            </a:endParaRPr>
          </a:p>
        </p:txBody>
      </p:sp>
      <p:cxnSp>
        <p:nvCxnSpPr>
          <p:cNvPr id="12" name="Straight Connector 11"/>
          <p:cNvCxnSpPr/>
          <p:nvPr/>
        </p:nvCxnSpPr>
        <p:spPr>
          <a:xfrm>
            <a:off x="179512" y="908720"/>
            <a:ext cx="87129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object 3"/>
          <p:cNvSpPr txBox="1"/>
          <p:nvPr/>
        </p:nvSpPr>
        <p:spPr>
          <a:xfrm>
            <a:off x="251520" y="980728"/>
            <a:ext cx="8175674" cy="6064456"/>
          </a:xfrm>
          <a:prstGeom prst="rect">
            <a:avLst/>
          </a:prstGeom>
        </p:spPr>
        <p:txBody>
          <a:bodyPr vert="horz" wrap="square" lIns="0" tIns="11723" rIns="0" bIns="0" rtlCol="0">
            <a:spAutoFit/>
          </a:bodyPr>
          <a:lstStyle/>
          <a:p>
            <a:pPr marL="11723">
              <a:spcBef>
                <a:spcPts val="1999"/>
              </a:spcBef>
            </a:pPr>
            <a:r>
              <a:rPr sz="1662" b="1" dirty="0">
                <a:solidFill>
                  <a:srgbClr val="002469"/>
                </a:solidFill>
                <a:latin typeface="Tahoma"/>
                <a:cs typeface="Tahoma"/>
              </a:rPr>
              <a:t>A45.02 to </a:t>
            </a:r>
            <a:r>
              <a:rPr sz="1662" b="1" spc="-5" dirty="0">
                <a:solidFill>
                  <a:srgbClr val="002469"/>
                </a:solidFill>
                <a:latin typeface="Tahoma"/>
                <a:cs typeface="Tahoma"/>
              </a:rPr>
              <a:t>CGMS </a:t>
            </a:r>
            <a:r>
              <a:rPr sz="1662" b="1" dirty="0">
                <a:solidFill>
                  <a:srgbClr val="002469"/>
                </a:solidFill>
                <a:latin typeface="Tahoma"/>
                <a:cs typeface="Tahoma"/>
              </a:rPr>
              <a:t>space </a:t>
            </a:r>
            <a:r>
              <a:rPr sz="1662" b="1" spc="-5" dirty="0">
                <a:solidFill>
                  <a:srgbClr val="002469"/>
                </a:solidFill>
                <a:latin typeface="Tahoma"/>
                <a:cs typeface="Tahoma"/>
              </a:rPr>
              <a:t>agencies, </a:t>
            </a:r>
            <a:r>
              <a:rPr sz="1662" b="1" dirty="0">
                <a:solidFill>
                  <a:srgbClr val="002469"/>
                </a:solidFill>
                <a:latin typeface="Tahoma"/>
                <a:cs typeface="Tahoma"/>
              </a:rPr>
              <a:t>IROWG, IPWG, IWWG, </a:t>
            </a:r>
            <a:r>
              <a:rPr sz="1662" b="1" spc="-5" dirty="0">
                <a:solidFill>
                  <a:srgbClr val="002469"/>
                </a:solidFill>
                <a:latin typeface="Tahoma"/>
                <a:cs typeface="Tahoma"/>
              </a:rPr>
              <a:t>ICWG, ITWG:</a:t>
            </a:r>
            <a:r>
              <a:rPr sz="1662" b="1" spc="-69" dirty="0">
                <a:solidFill>
                  <a:srgbClr val="002469"/>
                </a:solidFill>
                <a:latin typeface="Tahoma"/>
                <a:cs typeface="Tahoma"/>
              </a:rPr>
              <a:t> </a:t>
            </a:r>
            <a:r>
              <a:rPr sz="1662" dirty="0">
                <a:solidFill>
                  <a:srgbClr val="002469"/>
                </a:solidFill>
                <a:latin typeface="Tahoma"/>
                <a:cs typeface="Tahoma"/>
              </a:rPr>
              <a:t>CGMS</a:t>
            </a:r>
            <a:endParaRPr sz="1662" dirty="0">
              <a:solidFill>
                <a:prstClr val="black"/>
              </a:solidFill>
              <a:latin typeface="Tahoma"/>
              <a:cs typeface="Tahoma"/>
            </a:endParaRPr>
          </a:p>
          <a:p>
            <a:pPr marL="11723" marR="157093"/>
            <a:r>
              <a:rPr sz="1662" spc="-5" dirty="0">
                <a:solidFill>
                  <a:srgbClr val="002469"/>
                </a:solidFill>
                <a:latin typeface="Tahoma"/>
                <a:cs typeface="Tahoma"/>
              </a:rPr>
              <a:t>International Science </a:t>
            </a:r>
            <a:r>
              <a:rPr sz="1662" spc="-14" dirty="0">
                <a:solidFill>
                  <a:srgbClr val="002469"/>
                </a:solidFill>
                <a:latin typeface="Tahoma"/>
                <a:cs typeface="Tahoma"/>
              </a:rPr>
              <a:t>Working </a:t>
            </a:r>
            <a:r>
              <a:rPr sz="1662" spc="-5" dirty="0">
                <a:solidFill>
                  <a:srgbClr val="002469"/>
                </a:solidFill>
                <a:latin typeface="Tahoma"/>
                <a:cs typeface="Tahoma"/>
              </a:rPr>
              <a:t>Groups </a:t>
            </a:r>
            <a:r>
              <a:rPr sz="1662" dirty="0">
                <a:solidFill>
                  <a:srgbClr val="002469"/>
                </a:solidFill>
                <a:latin typeface="Tahoma"/>
                <a:cs typeface="Tahoma"/>
              </a:rPr>
              <a:t>and CGMS </a:t>
            </a:r>
            <a:r>
              <a:rPr sz="1662" spc="-5" dirty="0">
                <a:solidFill>
                  <a:srgbClr val="002469"/>
                </a:solidFill>
                <a:latin typeface="Tahoma"/>
                <a:cs typeface="Tahoma"/>
              </a:rPr>
              <a:t>space agency members to formulate  science questions, including the impact of data </a:t>
            </a:r>
            <a:r>
              <a:rPr sz="1662" spc="-23" dirty="0">
                <a:solidFill>
                  <a:srgbClr val="002469"/>
                </a:solidFill>
                <a:latin typeface="Tahoma"/>
                <a:cs typeface="Tahoma"/>
              </a:rPr>
              <a:t>latency, </a:t>
            </a:r>
            <a:r>
              <a:rPr sz="1662" spc="-5" dirty="0">
                <a:solidFill>
                  <a:srgbClr val="002469"/>
                </a:solidFill>
                <a:latin typeface="Tahoma"/>
                <a:cs typeface="Tahoma"/>
              </a:rPr>
              <a:t>in view </a:t>
            </a:r>
            <a:r>
              <a:rPr sz="1662" dirty="0">
                <a:solidFill>
                  <a:srgbClr val="002469"/>
                </a:solidFill>
                <a:latin typeface="Tahoma"/>
                <a:cs typeface="Tahoma"/>
              </a:rPr>
              <a:t>of </a:t>
            </a:r>
            <a:r>
              <a:rPr sz="1662" spc="-5" dirty="0">
                <a:solidFill>
                  <a:srgbClr val="002469"/>
                </a:solidFill>
                <a:latin typeface="Tahoma"/>
                <a:cs typeface="Tahoma"/>
              </a:rPr>
              <a:t>the </a:t>
            </a:r>
            <a:r>
              <a:rPr sz="1662" dirty="0">
                <a:solidFill>
                  <a:srgbClr val="002469"/>
                </a:solidFill>
                <a:latin typeface="Tahoma"/>
                <a:cs typeface="Tahoma"/>
              </a:rPr>
              <a:t>7th </a:t>
            </a:r>
            <a:r>
              <a:rPr sz="1662" spc="-5" dirty="0">
                <a:solidFill>
                  <a:srgbClr val="002469"/>
                </a:solidFill>
                <a:latin typeface="Tahoma"/>
                <a:cs typeface="Tahoma"/>
              </a:rPr>
              <a:t>Impact </a:t>
            </a:r>
            <a:r>
              <a:rPr sz="1662" dirty="0">
                <a:solidFill>
                  <a:srgbClr val="002469"/>
                </a:solidFill>
                <a:latin typeface="Tahoma"/>
                <a:cs typeface="Tahoma"/>
              </a:rPr>
              <a:t>W</a:t>
            </a:r>
            <a:r>
              <a:rPr lang="en-US" sz="1662" dirty="0">
                <a:solidFill>
                  <a:srgbClr val="002469"/>
                </a:solidFill>
                <a:latin typeface="Tahoma"/>
                <a:cs typeface="Tahoma"/>
              </a:rPr>
              <a:t>orkshop in</a:t>
            </a:r>
            <a:r>
              <a:rPr sz="1662" dirty="0">
                <a:solidFill>
                  <a:srgbClr val="002469"/>
                </a:solidFill>
                <a:latin typeface="Tahoma"/>
                <a:cs typeface="Tahoma"/>
              </a:rPr>
              <a:t> 2020 </a:t>
            </a:r>
            <a:r>
              <a:rPr sz="1662" spc="-28" dirty="0">
                <a:solidFill>
                  <a:srgbClr val="002469"/>
                </a:solidFill>
                <a:latin typeface="Tahoma"/>
                <a:cs typeface="Tahoma"/>
              </a:rPr>
              <a:t>(ref. </a:t>
            </a:r>
            <a:r>
              <a:rPr sz="1662" spc="-9" dirty="0">
                <a:solidFill>
                  <a:srgbClr val="002469"/>
                </a:solidFill>
                <a:latin typeface="Tahoma"/>
                <a:cs typeface="Tahoma"/>
              </a:rPr>
              <a:t>CGMS-45-WMO-WP-02) </a:t>
            </a:r>
            <a:r>
              <a:rPr sz="1662" dirty="0">
                <a:solidFill>
                  <a:srgbClr val="002469"/>
                </a:solidFill>
                <a:latin typeface="Tahoma"/>
                <a:cs typeface="Tahoma"/>
              </a:rPr>
              <a:t>and </a:t>
            </a:r>
            <a:r>
              <a:rPr sz="1662" spc="-9" dirty="0">
                <a:solidFill>
                  <a:srgbClr val="002469"/>
                </a:solidFill>
                <a:latin typeface="Tahoma"/>
                <a:cs typeface="Tahoma"/>
              </a:rPr>
              <a:t>provide </a:t>
            </a:r>
            <a:r>
              <a:rPr sz="1662" spc="-5" dirty="0">
                <a:solidFill>
                  <a:srgbClr val="002469"/>
                </a:solidFill>
                <a:latin typeface="Tahoma"/>
                <a:cs typeface="Tahoma"/>
              </a:rPr>
              <a:t>these to</a:t>
            </a:r>
            <a:r>
              <a:rPr sz="1662" spc="83" dirty="0">
                <a:solidFill>
                  <a:srgbClr val="002469"/>
                </a:solidFill>
                <a:latin typeface="Tahoma"/>
                <a:cs typeface="Tahoma"/>
              </a:rPr>
              <a:t> </a:t>
            </a:r>
            <a:r>
              <a:rPr sz="1662" u="heavy" spc="-5" dirty="0">
                <a:solidFill>
                  <a:srgbClr val="7497C0"/>
                </a:solidFill>
                <a:uFill>
                  <a:solidFill>
                    <a:srgbClr val="7497C0"/>
                  </a:solidFill>
                </a:uFill>
                <a:latin typeface="Tahoma"/>
                <a:cs typeface="Tahoma"/>
                <a:hlinkClick r:id="rId3"/>
              </a:rPr>
              <a:t>lriishojgaard@wmo.int</a:t>
            </a:r>
            <a:endParaRPr lang="en-US" sz="1662" u="heavy" spc="-5" dirty="0">
              <a:solidFill>
                <a:srgbClr val="7497C0"/>
              </a:solidFill>
              <a:uFill>
                <a:solidFill>
                  <a:srgbClr val="7497C0"/>
                </a:solidFill>
              </a:uFill>
              <a:latin typeface="Tahoma"/>
              <a:cs typeface="Tahoma"/>
            </a:endParaRPr>
          </a:p>
          <a:p>
            <a:pPr marL="11723" marR="157093"/>
            <a:endParaRPr lang="en-US" sz="1662" spc="-5" dirty="0">
              <a:solidFill>
                <a:srgbClr val="FF0000"/>
              </a:solidFill>
              <a:uFill>
                <a:solidFill>
                  <a:srgbClr val="7497C0"/>
                </a:solidFill>
              </a:uFill>
              <a:latin typeface="Tahoma"/>
              <a:cs typeface="Tahoma"/>
            </a:endParaRPr>
          </a:p>
          <a:p>
            <a:pPr marL="297473" marR="157093" indent="-285750">
              <a:buFont typeface="Arial" panose="020B0604020202020204" pitchFamily="34" charset="0"/>
              <a:buChar char="•"/>
            </a:pPr>
            <a:r>
              <a:rPr lang="en-US" sz="1662" spc="-5" dirty="0">
                <a:solidFill>
                  <a:srgbClr val="FF0000"/>
                </a:solidFill>
                <a:uFill>
                  <a:solidFill>
                    <a:srgbClr val="7497C0"/>
                  </a:solidFill>
                </a:uFill>
                <a:latin typeface="Tahoma"/>
                <a:cs typeface="Tahoma"/>
              </a:rPr>
              <a:t>From CGMS-45 Final Report:</a:t>
            </a:r>
          </a:p>
          <a:p>
            <a:pPr marL="468923" marR="157093" lvl="1"/>
            <a:r>
              <a:rPr lang="en-US" sz="1600" spc="-5" dirty="0">
                <a:solidFill>
                  <a:srgbClr val="FF0000"/>
                </a:solidFill>
                <a:uFill>
                  <a:solidFill>
                    <a:srgbClr val="7497C0"/>
                  </a:solidFill>
                </a:uFill>
                <a:latin typeface="Tahoma"/>
                <a:cs typeface="Tahoma"/>
              </a:rPr>
              <a:t>In view of the 7th NWP Impact Workshop scheduled for 2020, CGMS highlighted that the scientific question on the impact of data latency from polar-orbiting satellite data from NWP needs to be raised. CGMS </a:t>
            </a:r>
            <a:r>
              <a:rPr lang="en-US" sz="1600" spc="-5" dirty="0" err="1">
                <a:solidFill>
                  <a:srgbClr val="FF0000"/>
                </a:solidFill>
                <a:uFill>
                  <a:solidFill>
                    <a:srgbClr val="7497C0"/>
                  </a:solidFill>
                </a:uFill>
                <a:latin typeface="Tahoma"/>
                <a:cs typeface="Tahoma"/>
              </a:rPr>
              <a:t>recognised</a:t>
            </a:r>
            <a:r>
              <a:rPr lang="en-US" sz="1600" spc="-5" dirty="0">
                <a:solidFill>
                  <a:srgbClr val="FF0000"/>
                </a:solidFill>
                <a:uFill>
                  <a:solidFill>
                    <a:srgbClr val="7497C0"/>
                  </a:solidFill>
                </a:uFill>
                <a:latin typeface="Tahoma"/>
                <a:cs typeface="Tahoma"/>
              </a:rPr>
              <a:t> the increased complexity in carrying out such experiments, particularly the simulation of NRT data flows with technical issues related to observations timestamping. The impact of reduced latency from secondary missions should also be considered in future studies, noting that SNPP, JPSS-1 and eventually JPSS-2 will fly in parallel, and it will be instructive to investigate the expected benefit of low latency of parallel data streams on NWP.</a:t>
            </a:r>
            <a:br>
              <a:rPr lang="en-US" sz="1600" spc="-5" dirty="0">
                <a:solidFill>
                  <a:srgbClr val="FF0000"/>
                </a:solidFill>
                <a:uFill>
                  <a:solidFill>
                    <a:srgbClr val="7497C0"/>
                  </a:solidFill>
                </a:uFill>
                <a:latin typeface="Tahoma"/>
                <a:cs typeface="Tahoma"/>
              </a:rPr>
            </a:br>
            <a:endParaRPr lang="en-US" sz="1600" spc="-5" dirty="0">
              <a:solidFill>
                <a:srgbClr val="FF0000"/>
              </a:solidFill>
              <a:uFill>
                <a:solidFill>
                  <a:srgbClr val="7497C0"/>
                </a:solidFill>
              </a:uFill>
              <a:latin typeface="Tahoma"/>
              <a:cs typeface="Tahoma"/>
            </a:endParaRPr>
          </a:p>
          <a:p>
            <a:pPr marL="297473" marR="157093" indent="-285750">
              <a:buFont typeface="Arial" panose="020B0604020202020204" pitchFamily="34" charset="0"/>
              <a:buChar char="•"/>
            </a:pPr>
            <a:r>
              <a:rPr lang="en-US" sz="1662" spc="-5" dirty="0">
                <a:solidFill>
                  <a:srgbClr val="FF0000"/>
                </a:solidFill>
                <a:uFill>
                  <a:solidFill>
                    <a:srgbClr val="7497C0"/>
                  </a:solidFill>
                </a:uFill>
                <a:latin typeface="Tahoma"/>
                <a:cs typeface="Tahoma"/>
              </a:rPr>
              <a:t>From Lars Peter </a:t>
            </a:r>
            <a:r>
              <a:rPr lang="en-US" sz="1662" spc="-5" dirty="0" err="1">
                <a:solidFill>
                  <a:srgbClr val="FF0000"/>
                </a:solidFill>
                <a:uFill>
                  <a:solidFill>
                    <a:srgbClr val="7497C0"/>
                  </a:solidFill>
                </a:uFill>
                <a:latin typeface="Tahoma"/>
                <a:cs typeface="Tahoma"/>
              </a:rPr>
              <a:t>Riishojgaard</a:t>
            </a:r>
            <a:r>
              <a:rPr lang="en-US" sz="1662" spc="-5" dirty="0">
                <a:solidFill>
                  <a:srgbClr val="FF0000"/>
                </a:solidFill>
                <a:uFill>
                  <a:solidFill>
                    <a:srgbClr val="7497C0"/>
                  </a:solidFill>
                </a:uFill>
                <a:latin typeface="Tahoma"/>
                <a:cs typeface="Tahoma"/>
              </a:rPr>
              <a:t> (WMO):</a:t>
            </a:r>
          </a:p>
          <a:p>
            <a:pPr marL="468923" marR="157093" lvl="1"/>
            <a:r>
              <a:rPr lang="en-US" sz="1662" spc="-5" dirty="0">
                <a:solidFill>
                  <a:srgbClr val="FF0000"/>
                </a:solidFill>
                <a:uFill>
                  <a:solidFill>
                    <a:srgbClr val="7497C0"/>
                  </a:solidFill>
                </a:uFill>
                <a:latin typeface="Tahoma"/>
                <a:cs typeface="Tahoma"/>
              </a:rPr>
              <a:t>“CGMS has largely done its job I think - it is clear that data latency is an important issue and the impact of various levels of latency is expected to be featured at the next Workshop”</a:t>
            </a:r>
          </a:p>
          <a:p>
            <a:pPr marL="11723" marR="157093"/>
            <a:endParaRPr lang="en-US" sz="1662" spc="-5" dirty="0">
              <a:solidFill>
                <a:srgbClr val="FF0000"/>
              </a:solidFill>
              <a:uFill>
                <a:solidFill>
                  <a:srgbClr val="7497C0"/>
                </a:solidFill>
              </a:uFill>
              <a:latin typeface="Tahoma"/>
              <a:cs typeface="Tahoma"/>
            </a:endParaRPr>
          </a:p>
          <a:p>
            <a:pPr marL="11723" marR="157093"/>
            <a:endParaRPr lang="en-US" sz="1662" spc="-5" dirty="0">
              <a:solidFill>
                <a:srgbClr val="FF0000"/>
              </a:solidFill>
              <a:uFill>
                <a:solidFill>
                  <a:srgbClr val="7497C0"/>
                </a:solidFill>
              </a:uFill>
              <a:latin typeface="Tahoma"/>
              <a:cs typeface="Tahoma"/>
            </a:endParaRPr>
          </a:p>
          <a:p>
            <a:pPr marL="11723" marR="157093"/>
            <a:endParaRPr lang="en-US" sz="1662" u="heavy" spc="-5" dirty="0">
              <a:solidFill>
                <a:srgbClr val="7497C0"/>
              </a:solidFill>
              <a:uFill>
                <a:solidFill>
                  <a:srgbClr val="7497C0"/>
                </a:solidFill>
              </a:uFill>
              <a:latin typeface="Tahoma"/>
              <a:cs typeface="Tahoma"/>
            </a:endParaRPr>
          </a:p>
          <a:p>
            <a:pPr marL="11723" marR="157093"/>
            <a:endParaRPr sz="1662" dirty="0">
              <a:solidFill>
                <a:prstClr val="black"/>
              </a:solidFill>
              <a:latin typeface="Tahoma"/>
              <a:cs typeface="Tahoma"/>
            </a:endParaRPr>
          </a:p>
        </p:txBody>
      </p:sp>
    </p:spTree>
    <p:extLst>
      <p:ext uri="{BB962C8B-B14F-4D97-AF65-F5344CB8AC3E}">
        <p14:creationId xmlns:p14="http://schemas.microsoft.com/office/powerpoint/2010/main" val="16318145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8</a:t>
            </a:fld>
            <a:endParaRPr lang="en-GB" dirty="0"/>
          </a:p>
        </p:txBody>
      </p:sp>
      <p:sp>
        <p:nvSpPr>
          <p:cNvPr id="7" name="TextBox 6"/>
          <p:cNvSpPr txBox="1"/>
          <p:nvPr/>
        </p:nvSpPr>
        <p:spPr>
          <a:xfrm>
            <a:off x="0" y="0"/>
            <a:ext cx="9144000" cy="369332"/>
          </a:xfrm>
          <a:prstGeom prst="rect">
            <a:avLst/>
          </a:prstGeom>
          <a:solidFill>
            <a:schemeClr val="accent1">
              <a:lumMod val="75000"/>
            </a:schemeClr>
          </a:solidFill>
        </p:spPr>
        <p:txBody>
          <a:bodyPr wrap="square" rtlCol="0">
            <a:spAutoFit/>
          </a:bodyPr>
          <a:lstStyle/>
          <a:p>
            <a:pPr algn="ctr"/>
            <a:r>
              <a:rPr lang="en-GB" b="1" dirty="0">
                <a:solidFill>
                  <a:schemeClr val="bg1"/>
                </a:solidFill>
              </a:rPr>
              <a:t>Coordination Group for Meteorological Satellites - CGMS</a:t>
            </a:r>
          </a:p>
        </p:txBody>
      </p:sp>
      <p:sp>
        <p:nvSpPr>
          <p:cNvPr id="11" name="TextBox 10"/>
          <p:cNvSpPr txBox="1"/>
          <p:nvPr/>
        </p:nvSpPr>
        <p:spPr>
          <a:xfrm>
            <a:off x="179512" y="436602"/>
            <a:ext cx="6192688" cy="400110"/>
          </a:xfrm>
          <a:prstGeom prst="rect">
            <a:avLst/>
          </a:prstGeom>
          <a:solidFill>
            <a:schemeClr val="accent1">
              <a:lumMod val="75000"/>
            </a:schemeClr>
          </a:solidFill>
        </p:spPr>
        <p:txBody>
          <a:bodyPr wrap="square" rtlCol="0">
            <a:spAutoFit/>
          </a:bodyPr>
          <a:lstStyle/>
          <a:p>
            <a:r>
              <a:rPr lang="en-US" sz="2000" b="1" dirty="0">
                <a:solidFill>
                  <a:schemeClr val="bg1"/>
                </a:solidFill>
                <a:effectLst>
                  <a:outerShdw blurRad="38100" dist="38100" dir="2700000" algn="tl">
                    <a:srgbClr val="000000">
                      <a:alpha val="43137"/>
                    </a:srgbClr>
                  </a:outerShdw>
                </a:effectLst>
              </a:rPr>
              <a:t>CGMS-45 Actions for IWWG</a:t>
            </a:r>
            <a:endParaRPr lang="en-GB" sz="2000" i="1" dirty="0">
              <a:solidFill>
                <a:schemeClr val="bg1"/>
              </a:solidFill>
              <a:effectLst>
                <a:outerShdw blurRad="38100" dist="38100" dir="2700000" algn="tl">
                  <a:srgbClr val="000000">
                    <a:alpha val="43137"/>
                  </a:srgbClr>
                </a:outerShdw>
              </a:effectLst>
            </a:endParaRPr>
          </a:p>
        </p:txBody>
      </p:sp>
      <p:cxnSp>
        <p:nvCxnSpPr>
          <p:cNvPr id="12" name="Straight Connector 11"/>
          <p:cNvCxnSpPr/>
          <p:nvPr/>
        </p:nvCxnSpPr>
        <p:spPr>
          <a:xfrm>
            <a:off x="179512" y="908720"/>
            <a:ext cx="87129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object 3"/>
          <p:cNvSpPr txBox="1"/>
          <p:nvPr/>
        </p:nvSpPr>
        <p:spPr>
          <a:xfrm>
            <a:off x="251520" y="908720"/>
            <a:ext cx="8175674" cy="6150441"/>
          </a:xfrm>
          <a:prstGeom prst="rect">
            <a:avLst/>
          </a:prstGeom>
        </p:spPr>
        <p:txBody>
          <a:bodyPr vert="horz" wrap="square" lIns="0" tIns="11723" rIns="0" bIns="0" rtlCol="0">
            <a:spAutoFit/>
          </a:bodyPr>
          <a:lstStyle/>
          <a:p>
            <a:pPr marL="11723">
              <a:spcBef>
                <a:spcPts val="1999"/>
              </a:spcBef>
            </a:pPr>
            <a:r>
              <a:rPr sz="1662" b="1" dirty="0">
                <a:solidFill>
                  <a:srgbClr val="002469"/>
                </a:solidFill>
                <a:latin typeface="Tahoma"/>
                <a:cs typeface="Tahoma"/>
              </a:rPr>
              <a:t>A45.02 to </a:t>
            </a:r>
            <a:r>
              <a:rPr sz="1662" b="1" spc="-5" dirty="0">
                <a:solidFill>
                  <a:srgbClr val="002469"/>
                </a:solidFill>
                <a:latin typeface="Tahoma"/>
                <a:cs typeface="Tahoma"/>
              </a:rPr>
              <a:t>CGMS </a:t>
            </a:r>
            <a:r>
              <a:rPr sz="1662" b="1" dirty="0">
                <a:solidFill>
                  <a:srgbClr val="002469"/>
                </a:solidFill>
                <a:latin typeface="Tahoma"/>
                <a:cs typeface="Tahoma"/>
              </a:rPr>
              <a:t>space </a:t>
            </a:r>
            <a:r>
              <a:rPr sz="1662" b="1" spc="-5" dirty="0">
                <a:solidFill>
                  <a:srgbClr val="002469"/>
                </a:solidFill>
                <a:latin typeface="Tahoma"/>
                <a:cs typeface="Tahoma"/>
              </a:rPr>
              <a:t>agencies, </a:t>
            </a:r>
            <a:r>
              <a:rPr sz="1662" b="1" dirty="0">
                <a:solidFill>
                  <a:srgbClr val="002469"/>
                </a:solidFill>
                <a:latin typeface="Tahoma"/>
                <a:cs typeface="Tahoma"/>
              </a:rPr>
              <a:t>IROWG, IPWG, IWWG, </a:t>
            </a:r>
            <a:r>
              <a:rPr sz="1662" b="1" spc="-5" dirty="0">
                <a:solidFill>
                  <a:srgbClr val="002469"/>
                </a:solidFill>
                <a:latin typeface="Tahoma"/>
                <a:cs typeface="Tahoma"/>
              </a:rPr>
              <a:t>ICWG, ITWG:</a:t>
            </a:r>
            <a:r>
              <a:rPr sz="1662" b="1" spc="-69" dirty="0">
                <a:solidFill>
                  <a:srgbClr val="002469"/>
                </a:solidFill>
                <a:latin typeface="Tahoma"/>
                <a:cs typeface="Tahoma"/>
              </a:rPr>
              <a:t> </a:t>
            </a:r>
            <a:r>
              <a:rPr sz="1662" dirty="0">
                <a:solidFill>
                  <a:srgbClr val="002469"/>
                </a:solidFill>
                <a:latin typeface="Tahoma"/>
                <a:cs typeface="Tahoma"/>
              </a:rPr>
              <a:t>CGMS</a:t>
            </a:r>
            <a:endParaRPr sz="1662" dirty="0">
              <a:solidFill>
                <a:prstClr val="black"/>
              </a:solidFill>
              <a:latin typeface="Tahoma"/>
              <a:cs typeface="Tahoma"/>
            </a:endParaRPr>
          </a:p>
          <a:p>
            <a:pPr marL="11723" marR="157093"/>
            <a:r>
              <a:rPr sz="1662" spc="-5" dirty="0">
                <a:solidFill>
                  <a:srgbClr val="002469"/>
                </a:solidFill>
                <a:latin typeface="Tahoma"/>
                <a:cs typeface="Tahoma"/>
              </a:rPr>
              <a:t>International Science </a:t>
            </a:r>
            <a:r>
              <a:rPr sz="1662" spc="-14" dirty="0">
                <a:solidFill>
                  <a:srgbClr val="002469"/>
                </a:solidFill>
                <a:latin typeface="Tahoma"/>
                <a:cs typeface="Tahoma"/>
              </a:rPr>
              <a:t>Working </a:t>
            </a:r>
            <a:r>
              <a:rPr sz="1662" spc="-5" dirty="0">
                <a:solidFill>
                  <a:srgbClr val="002469"/>
                </a:solidFill>
                <a:latin typeface="Tahoma"/>
                <a:cs typeface="Tahoma"/>
              </a:rPr>
              <a:t>Groups </a:t>
            </a:r>
            <a:r>
              <a:rPr sz="1662" dirty="0">
                <a:solidFill>
                  <a:srgbClr val="002469"/>
                </a:solidFill>
                <a:latin typeface="Tahoma"/>
                <a:cs typeface="Tahoma"/>
              </a:rPr>
              <a:t>and CGMS </a:t>
            </a:r>
            <a:r>
              <a:rPr sz="1662" spc="-5" dirty="0">
                <a:solidFill>
                  <a:srgbClr val="002469"/>
                </a:solidFill>
                <a:latin typeface="Tahoma"/>
                <a:cs typeface="Tahoma"/>
              </a:rPr>
              <a:t>space agency members to formulate  science questions, including the impact of data </a:t>
            </a:r>
            <a:r>
              <a:rPr sz="1662" spc="-23" dirty="0">
                <a:solidFill>
                  <a:srgbClr val="002469"/>
                </a:solidFill>
                <a:latin typeface="Tahoma"/>
                <a:cs typeface="Tahoma"/>
              </a:rPr>
              <a:t>latency, </a:t>
            </a:r>
            <a:r>
              <a:rPr sz="1662" spc="-5" dirty="0">
                <a:solidFill>
                  <a:srgbClr val="002469"/>
                </a:solidFill>
                <a:latin typeface="Tahoma"/>
                <a:cs typeface="Tahoma"/>
              </a:rPr>
              <a:t>in view </a:t>
            </a:r>
            <a:r>
              <a:rPr sz="1662" dirty="0">
                <a:solidFill>
                  <a:srgbClr val="002469"/>
                </a:solidFill>
                <a:latin typeface="Tahoma"/>
                <a:cs typeface="Tahoma"/>
              </a:rPr>
              <a:t>of </a:t>
            </a:r>
            <a:r>
              <a:rPr sz="1662" spc="-5" dirty="0">
                <a:solidFill>
                  <a:srgbClr val="002469"/>
                </a:solidFill>
                <a:latin typeface="Tahoma"/>
                <a:cs typeface="Tahoma"/>
              </a:rPr>
              <a:t>the </a:t>
            </a:r>
            <a:r>
              <a:rPr sz="1662" dirty="0">
                <a:solidFill>
                  <a:srgbClr val="002469"/>
                </a:solidFill>
                <a:latin typeface="Tahoma"/>
                <a:cs typeface="Tahoma"/>
              </a:rPr>
              <a:t>7th </a:t>
            </a:r>
            <a:r>
              <a:rPr sz="1662" spc="-5" dirty="0">
                <a:solidFill>
                  <a:srgbClr val="002469"/>
                </a:solidFill>
                <a:latin typeface="Tahoma"/>
                <a:cs typeface="Tahoma"/>
              </a:rPr>
              <a:t>Impact </a:t>
            </a:r>
            <a:r>
              <a:rPr sz="1662" dirty="0">
                <a:solidFill>
                  <a:srgbClr val="002469"/>
                </a:solidFill>
                <a:latin typeface="Tahoma"/>
                <a:cs typeface="Tahoma"/>
              </a:rPr>
              <a:t>WS  2020 </a:t>
            </a:r>
            <a:r>
              <a:rPr sz="1662" spc="-28" dirty="0">
                <a:solidFill>
                  <a:srgbClr val="002469"/>
                </a:solidFill>
                <a:latin typeface="Tahoma"/>
                <a:cs typeface="Tahoma"/>
              </a:rPr>
              <a:t>(ref. </a:t>
            </a:r>
            <a:r>
              <a:rPr sz="1662" spc="-9" dirty="0">
                <a:solidFill>
                  <a:srgbClr val="002469"/>
                </a:solidFill>
                <a:latin typeface="Tahoma"/>
                <a:cs typeface="Tahoma"/>
              </a:rPr>
              <a:t>CGMS-45-WMO-WP-02) </a:t>
            </a:r>
            <a:r>
              <a:rPr sz="1662" dirty="0">
                <a:solidFill>
                  <a:srgbClr val="002469"/>
                </a:solidFill>
                <a:latin typeface="Tahoma"/>
                <a:cs typeface="Tahoma"/>
              </a:rPr>
              <a:t>and </a:t>
            </a:r>
            <a:r>
              <a:rPr sz="1662" spc="-9" dirty="0">
                <a:solidFill>
                  <a:srgbClr val="002469"/>
                </a:solidFill>
                <a:latin typeface="Tahoma"/>
                <a:cs typeface="Tahoma"/>
              </a:rPr>
              <a:t>provide </a:t>
            </a:r>
            <a:r>
              <a:rPr sz="1662" spc="-5" dirty="0">
                <a:solidFill>
                  <a:srgbClr val="002469"/>
                </a:solidFill>
                <a:latin typeface="Tahoma"/>
                <a:cs typeface="Tahoma"/>
              </a:rPr>
              <a:t>these to</a:t>
            </a:r>
            <a:r>
              <a:rPr sz="1662" spc="83" dirty="0">
                <a:solidFill>
                  <a:srgbClr val="002469"/>
                </a:solidFill>
                <a:latin typeface="Tahoma"/>
                <a:cs typeface="Tahoma"/>
              </a:rPr>
              <a:t> </a:t>
            </a:r>
            <a:r>
              <a:rPr sz="1662" u="heavy" spc="-5" dirty="0">
                <a:solidFill>
                  <a:srgbClr val="7497C0"/>
                </a:solidFill>
                <a:uFill>
                  <a:solidFill>
                    <a:srgbClr val="7497C0"/>
                  </a:solidFill>
                </a:uFill>
                <a:latin typeface="Tahoma"/>
                <a:cs typeface="Tahoma"/>
                <a:hlinkClick r:id="rId3"/>
              </a:rPr>
              <a:t>lriishojgaard@wmo.int</a:t>
            </a:r>
            <a:endParaRPr lang="en-US" sz="1662" u="heavy" spc="-5" dirty="0">
              <a:solidFill>
                <a:srgbClr val="7497C0"/>
              </a:solidFill>
              <a:uFill>
                <a:solidFill>
                  <a:srgbClr val="7497C0"/>
                </a:solidFill>
              </a:uFill>
              <a:latin typeface="Tahoma"/>
              <a:cs typeface="Tahoma"/>
            </a:endParaRPr>
          </a:p>
          <a:p>
            <a:pPr marL="11723" marR="157093"/>
            <a:endParaRPr lang="en-US" sz="1662" spc="-5" dirty="0">
              <a:solidFill>
                <a:srgbClr val="FF0000"/>
              </a:solidFill>
              <a:uFill>
                <a:solidFill>
                  <a:srgbClr val="7497C0"/>
                </a:solidFill>
              </a:uFill>
              <a:latin typeface="Tahoma"/>
              <a:cs typeface="Tahoma"/>
            </a:endParaRPr>
          </a:p>
          <a:p>
            <a:pPr marL="297473" marR="157093" indent="-285750">
              <a:buFont typeface="Arial" panose="020B0604020202020204" pitchFamily="34" charset="0"/>
              <a:buChar char="•"/>
            </a:pPr>
            <a:r>
              <a:rPr lang="en-US" sz="1662" b="1" spc="-5" dirty="0">
                <a:solidFill>
                  <a:srgbClr val="FF0000"/>
                </a:solidFill>
                <a:uFill>
                  <a:solidFill>
                    <a:srgbClr val="7497C0"/>
                  </a:solidFill>
                </a:uFill>
                <a:latin typeface="Tahoma"/>
                <a:cs typeface="Tahoma"/>
              </a:rPr>
              <a:t>From the perspective of satellite-derived winds, what things would we as a group be interested in having NWP look at and assess?  Some examples:</a:t>
            </a:r>
          </a:p>
          <a:p>
            <a:pPr marL="11723" marR="157093"/>
            <a:endParaRPr lang="en-US" sz="1000" b="1" spc="-5" dirty="0">
              <a:solidFill>
                <a:srgbClr val="FF0000"/>
              </a:solidFill>
              <a:uFill>
                <a:solidFill>
                  <a:srgbClr val="7497C0"/>
                </a:solidFill>
              </a:uFill>
              <a:latin typeface="Tahoma"/>
              <a:cs typeface="Tahoma"/>
            </a:endParaRPr>
          </a:p>
          <a:p>
            <a:pPr marL="754673" marR="157093" lvl="1" indent="-285750">
              <a:buFont typeface="Arial" panose="020B0604020202020204" pitchFamily="34" charset="0"/>
              <a:buChar char="•"/>
            </a:pPr>
            <a:r>
              <a:rPr lang="en-US" sz="1662" spc="-5" dirty="0">
                <a:solidFill>
                  <a:srgbClr val="FF0000"/>
                </a:solidFill>
                <a:uFill>
                  <a:solidFill>
                    <a:srgbClr val="7497C0"/>
                  </a:solidFill>
                </a:uFill>
                <a:latin typeface="Tahoma"/>
                <a:cs typeface="Tahoma"/>
              </a:rPr>
              <a:t>Impact assessments of AMVs at varying resolutions, higher refresh rates, </a:t>
            </a:r>
            <a:r>
              <a:rPr lang="en-US" sz="1662" spc="-5" dirty="0" err="1">
                <a:solidFill>
                  <a:srgbClr val="FF0000"/>
                </a:solidFill>
                <a:uFill>
                  <a:solidFill>
                    <a:srgbClr val="7497C0"/>
                  </a:solidFill>
                </a:uFill>
                <a:latin typeface="Tahoma"/>
                <a:cs typeface="Tahoma"/>
              </a:rPr>
              <a:t>etc</a:t>
            </a:r>
            <a:r>
              <a:rPr lang="en-US" sz="1662" spc="-5" dirty="0">
                <a:solidFill>
                  <a:srgbClr val="FF0000"/>
                </a:solidFill>
                <a:uFill>
                  <a:solidFill>
                    <a:srgbClr val="7497C0"/>
                  </a:solidFill>
                </a:uFill>
                <a:latin typeface="Tahoma"/>
                <a:cs typeface="Tahoma"/>
              </a:rPr>
              <a:t> in global and regional NWP systems</a:t>
            </a:r>
          </a:p>
          <a:p>
            <a:pPr marL="754673" marR="157093" lvl="1" indent="-285750">
              <a:buFont typeface="Arial" panose="020B0604020202020204" pitchFamily="34" charset="0"/>
              <a:buChar char="•"/>
            </a:pPr>
            <a:endParaRPr lang="en-US" sz="1662" spc="-5" dirty="0">
              <a:solidFill>
                <a:srgbClr val="FF0000"/>
              </a:solidFill>
              <a:uFill>
                <a:solidFill>
                  <a:srgbClr val="7497C0"/>
                </a:solidFill>
              </a:uFill>
              <a:latin typeface="Tahoma"/>
              <a:cs typeface="Tahoma"/>
            </a:endParaRPr>
          </a:p>
          <a:p>
            <a:pPr marL="754673" marR="157093" lvl="1" indent="-285750">
              <a:buFont typeface="Arial" panose="020B0604020202020204" pitchFamily="34" charset="0"/>
              <a:buChar char="•"/>
            </a:pPr>
            <a:r>
              <a:rPr lang="en-US" sz="1662" spc="-5" dirty="0">
                <a:solidFill>
                  <a:srgbClr val="FF0000"/>
                </a:solidFill>
                <a:uFill>
                  <a:solidFill>
                    <a:srgbClr val="7497C0"/>
                  </a:solidFill>
                </a:uFill>
                <a:latin typeface="Tahoma"/>
                <a:cs typeface="Tahoma"/>
              </a:rPr>
              <a:t>Assess impact of AMVs whose heights are assigned via geometric techniques (e.g., stereo cloud heights)</a:t>
            </a:r>
          </a:p>
          <a:p>
            <a:pPr marL="754673" marR="157093" lvl="1" indent="-285750">
              <a:buFont typeface="Arial" panose="020B0604020202020204" pitchFamily="34" charset="0"/>
              <a:buChar char="•"/>
            </a:pPr>
            <a:endParaRPr lang="en-US" sz="1662" spc="-5" dirty="0">
              <a:solidFill>
                <a:srgbClr val="FF0000"/>
              </a:solidFill>
              <a:uFill>
                <a:solidFill>
                  <a:srgbClr val="7497C0"/>
                </a:solidFill>
              </a:uFill>
              <a:latin typeface="Tahoma"/>
              <a:cs typeface="Tahoma"/>
            </a:endParaRPr>
          </a:p>
          <a:p>
            <a:pPr marL="754673" marR="157093" lvl="1" indent="-285750">
              <a:buFont typeface="Arial" panose="020B0604020202020204" pitchFamily="34" charset="0"/>
              <a:buChar char="•"/>
            </a:pPr>
            <a:r>
              <a:rPr lang="en-US" sz="1662" spc="-5" dirty="0">
                <a:solidFill>
                  <a:srgbClr val="FF0000"/>
                </a:solidFill>
                <a:uFill>
                  <a:solidFill>
                    <a:srgbClr val="7497C0"/>
                  </a:solidFill>
                </a:uFill>
                <a:latin typeface="Tahoma"/>
                <a:cs typeface="Tahoma"/>
              </a:rPr>
              <a:t>Assess impacts of 3D winds (e.g., Aeolus Doppler Winds)</a:t>
            </a:r>
          </a:p>
          <a:p>
            <a:pPr marL="754673" marR="157093" lvl="1" indent="-285750">
              <a:buFont typeface="Arial" panose="020B0604020202020204" pitchFamily="34" charset="0"/>
              <a:buChar char="•"/>
            </a:pPr>
            <a:endParaRPr lang="en-US" sz="1662" spc="-5" dirty="0">
              <a:solidFill>
                <a:srgbClr val="FF0000"/>
              </a:solidFill>
              <a:uFill>
                <a:solidFill>
                  <a:srgbClr val="7497C0"/>
                </a:solidFill>
              </a:uFill>
              <a:latin typeface="Tahoma"/>
              <a:cs typeface="Tahoma"/>
            </a:endParaRPr>
          </a:p>
          <a:p>
            <a:pPr marL="754673" marR="157093" lvl="1" indent="-285750">
              <a:buFont typeface="Arial" panose="020B0604020202020204" pitchFamily="34" charset="0"/>
              <a:buChar char="•"/>
            </a:pPr>
            <a:r>
              <a:rPr lang="en-US" sz="1662" spc="-5" dirty="0">
                <a:solidFill>
                  <a:srgbClr val="FF0000"/>
                </a:solidFill>
                <a:uFill>
                  <a:solidFill>
                    <a:srgbClr val="7497C0"/>
                  </a:solidFill>
                </a:uFill>
                <a:latin typeface="Tahoma"/>
                <a:cs typeface="Tahoma"/>
              </a:rPr>
              <a:t>Other?</a:t>
            </a:r>
          </a:p>
          <a:p>
            <a:pPr marL="754673" marR="157093" lvl="1" indent="-285750">
              <a:buFont typeface="Arial" panose="020B0604020202020204" pitchFamily="34" charset="0"/>
              <a:buChar char="•"/>
            </a:pPr>
            <a:endParaRPr lang="en-US" sz="1662" spc="-5" dirty="0">
              <a:solidFill>
                <a:srgbClr val="FF0000"/>
              </a:solidFill>
              <a:uFill>
                <a:solidFill>
                  <a:srgbClr val="7497C0"/>
                </a:solidFill>
              </a:uFill>
              <a:latin typeface="Tahoma"/>
              <a:cs typeface="Tahoma"/>
            </a:endParaRPr>
          </a:p>
          <a:p>
            <a:pPr marL="754673" marR="157093" lvl="1" indent="-285750">
              <a:buFont typeface="Arial" panose="020B0604020202020204" pitchFamily="34" charset="0"/>
              <a:buChar char="•"/>
            </a:pPr>
            <a:endParaRPr lang="en-US" sz="1662" spc="-5" dirty="0">
              <a:solidFill>
                <a:srgbClr val="FF0000"/>
              </a:solidFill>
              <a:uFill>
                <a:solidFill>
                  <a:srgbClr val="7497C0"/>
                </a:solidFill>
              </a:uFill>
              <a:latin typeface="Tahoma"/>
              <a:cs typeface="Tahoma"/>
            </a:endParaRPr>
          </a:p>
          <a:p>
            <a:pPr marL="754673" marR="157093" lvl="1" indent="-285750">
              <a:buFont typeface="Arial" panose="020B0604020202020204" pitchFamily="34" charset="0"/>
              <a:buChar char="•"/>
            </a:pPr>
            <a:endParaRPr lang="en-US" sz="1662" spc="-5" dirty="0">
              <a:solidFill>
                <a:srgbClr val="FF0000"/>
              </a:solidFill>
              <a:uFill>
                <a:solidFill>
                  <a:srgbClr val="7497C0"/>
                </a:solidFill>
              </a:uFill>
              <a:latin typeface="Tahoma"/>
              <a:cs typeface="Tahoma"/>
            </a:endParaRPr>
          </a:p>
          <a:p>
            <a:pPr marL="11723" marR="157093"/>
            <a:endParaRPr lang="en-US" sz="1662" spc="-5" dirty="0">
              <a:solidFill>
                <a:srgbClr val="FF0000"/>
              </a:solidFill>
              <a:uFill>
                <a:solidFill>
                  <a:srgbClr val="7497C0"/>
                </a:solidFill>
              </a:uFill>
              <a:latin typeface="Tahoma"/>
              <a:cs typeface="Tahoma"/>
            </a:endParaRPr>
          </a:p>
          <a:p>
            <a:pPr marL="11723" marR="157093"/>
            <a:endParaRPr lang="en-US" sz="1662" u="heavy" spc="-5" dirty="0">
              <a:solidFill>
                <a:srgbClr val="7497C0"/>
              </a:solidFill>
              <a:uFill>
                <a:solidFill>
                  <a:srgbClr val="7497C0"/>
                </a:solidFill>
              </a:uFill>
              <a:latin typeface="Tahoma"/>
              <a:cs typeface="Tahoma"/>
            </a:endParaRPr>
          </a:p>
          <a:p>
            <a:pPr marL="11723" marR="157093"/>
            <a:endParaRPr sz="1662" dirty="0">
              <a:solidFill>
                <a:prstClr val="black"/>
              </a:solidFill>
              <a:latin typeface="Tahoma"/>
              <a:cs typeface="Tahoma"/>
            </a:endParaRPr>
          </a:p>
        </p:txBody>
      </p:sp>
      <p:sp>
        <p:nvSpPr>
          <p:cNvPr id="2" name="Rectangle 1"/>
          <p:cNvSpPr/>
          <p:nvPr/>
        </p:nvSpPr>
        <p:spPr>
          <a:xfrm>
            <a:off x="288098" y="5590981"/>
            <a:ext cx="8321427" cy="646331"/>
          </a:xfrm>
          <a:prstGeom prst="rect">
            <a:avLst/>
          </a:prstGeom>
        </p:spPr>
        <p:txBody>
          <a:bodyPr wrap="square">
            <a:spAutoFit/>
          </a:bodyPr>
          <a:lstStyle/>
          <a:p>
            <a:pPr marL="297473" marR="4689" indent="-285750">
              <a:buFont typeface="Wingdings" panose="05000000000000000000" pitchFamily="2" charset="2"/>
              <a:buChar char="Ø"/>
            </a:pPr>
            <a:r>
              <a:rPr lang="en-US" b="1" spc="-5" dirty="0">
                <a:solidFill>
                  <a:srgbClr val="FF0000"/>
                </a:solidFill>
                <a:latin typeface="Tahoma"/>
                <a:cs typeface="Tahoma"/>
              </a:rPr>
              <a:t>Discuss at IWW14 and report back any further input to WMO and report back to CGMS-46</a:t>
            </a:r>
            <a:endParaRPr lang="en-US" b="1" dirty="0">
              <a:solidFill>
                <a:srgbClr val="FF0000"/>
              </a:solidFill>
              <a:latin typeface="Tahoma"/>
              <a:cs typeface="Tahoma"/>
            </a:endParaRPr>
          </a:p>
        </p:txBody>
      </p:sp>
      <p:sp>
        <p:nvSpPr>
          <p:cNvPr id="3" name="TextBox 2"/>
          <p:cNvSpPr txBox="1"/>
          <p:nvPr/>
        </p:nvSpPr>
        <p:spPr>
          <a:xfrm>
            <a:off x="7596336" y="1732710"/>
            <a:ext cx="1368218" cy="338554"/>
          </a:xfrm>
          <a:prstGeom prst="rect">
            <a:avLst/>
          </a:prstGeom>
          <a:noFill/>
        </p:spPr>
        <p:txBody>
          <a:bodyPr wrap="square" rtlCol="0">
            <a:spAutoFit/>
          </a:bodyPr>
          <a:lstStyle/>
          <a:p>
            <a:r>
              <a:rPr lang="en-US" sz="1600" b="1" i="1" dirty="0">
                <a:solidFill>
                  <a:srgbClr val="002060"/>
                </a:solidFill>
                <a:latin typeface="Tahoma" panose="020B0604030504040204" pitchFamily="34" charset="0"/>
                <a:ea typeface="Tahoma" panose="020B0604030504040204" pitchFamily="34" charset="0"/>
                <a:cs typeface="Tahoma" panose="020B0604030504040204" pitchFamily="34" charset="0"/>
              </a:rPr>
              <a:t>(Cont’d)</a:t>
            </a:r>
          </a:p>
        </p:txBody>
      </p:sp>
    </p:spTree>
    <p:extLst>
      <p:ext uri="{BB962C8B-B14F-4D97-AF65-F5344CB8AC3E}">
        <p14:creationId xmlns:p14="http://schemas.microsoft.com/office/powerpoint/2010/main" val="38952690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5"/>
          <p:cNvSpPr>
            <a:spLocks noGrp="1" noChangeArrowheads="1"/>
          </p:cNvSpPr>
          <p:nvPr>
            <p:ph type="sldNum" sz="quarter" idx="4294967295"/>
          </p:nvPr>
        </p:nvSpPr>
        <p:spPr>
          <a:xfrm>
            <a:off x="8609525" y="6610350"/>
            <a:ext cx="571053" cy="247650"/>
          </a:xfrm>
          <a:prstGeom prst="rect">
            <a:avLst/>
          </a:prstGeom>
        </p:spPr>
        <p:txBody>
          <a:bodyPr/>
          <a:lstStyle>
            <a:lvl1pPr>
              <a:defRPr sz="800">
                <a:solidFill>
                  <a:schemeClr val="tx2"/>
                </a:solidFill>
              </a:defRPr>
            </a:lvl1pPr>
          </a:lstStyle>
          <a:p>
            <a:pPr>
              <a:defRPr/>
            </a:pPr>
            <a:r>
              <a:rPr lang="en-GB" dirty="0"/>
              <a:t>Slide: </a:t>
            </a:r>
            <a:fld id="{8AE4F5B3-C86E-48F7-90B4-22A3CA5B476D}" type="slidenum">
              <a:rPr lang="en-GB"/>
              <a:pPr>
                <a:defRPr/>
              </a:pPr>
              <a:t>9</a:t>
            </a:fld>
            <a:endParaRPr lang="en-GB" dirty="0"/>
          </a:p>
        </p:txBody>
      </p:sp>
      <p:sp>
        <p:nvSpPr>
          <p:cNvPr id="7" name="TextBox 6"/>
          <p:cNvSpPr txBox="1"/>
          <p:nvPr/>
        </p:nvSpPr>
        <p:spPr>
          <a:xfrm>
            <a:off x="0" y="0"/>
            <a:ext cx="9144000" cy="369332"/>
          </a:xfrm>
          <a:prstGeom prst="rect">
            <a:avLst/>
          </a:prstGeom>
          <a:solidFill>
            <a:schemeClr val="accent1">
              <a:lumMod val="75000"/>
            </a:schemeClr>
          </a:solidFill>
        </p:spPr>
        <p:txBody>
          <a:bodyPr wrap="square" rtlCol="0">
            <a:spAutoFit/>
          </a:bodyPr>
          <a:lstStyle/>
          <a:p>
            <a:pPr algn="ctr"/>
            <a:r>
              <a:rPr lang="en-GB" b="1" dirty="0">
                <a:solidFill>
                  <a:schemeClr val="bg1"/>
                </a:solidFill>
              </a:rPr>
              <a:t>Coordination Group for Meteorological Satellites - CGMS</a:t>
            </a:r>
          </a:p>
        </p:txBody>
      </p:sp>
      <p:sp>
        <p:nvSpPr>
          <p:cNvPr id="11" name="TextBox 10"/>
          <p:cNvSpPr txBox="1"/>
          <p:nvPr/>
        </p:nvSpPr>
        <p:spPr>
          <a:xfrm>
            <a:off x="179518" y="487600"/>
            <a:ext cx="6192688" cy="400110"/>
          </a:xfrm>
          <a:prstGeom prst="rect">
            <a:avLst/>
          </a:prstGeom>
          <a:solidFill>
            <a:schemeClr val="accent1">
              <a:lumMod val="75000"/>
            </a:schemeClr>
          </a:solidFill>
        </p:spPr>
        <p:txBody>
          <a:bodyPr wrap="square" rtlCol="0">
            <a:spAutoFit/>
          </a:bodyPr>
          <a:lstStyle/>
          <a:p>
            <a:r>
              <a:rPr lang="en-US" sz="2000" b="1" dirty="0">
                <a:solidFill>
                  <a:schemeClr val="bg1"/>
                </a:solidFill>
                <a:effectLst>
                  <a:outerShdw blurRad="38100" dist="38100" dir="2700000" algn="tl">
                    <a:srgbClr val="000000">
                      <a:alpha val="43137"/>
                    </a:srgbClr>
                  </a:outerShdw>
                </a:effectLst>
              </a:rPr>
              <a:t>CGMS-45 Actions for IWWG</a:t>
            </a:r>
            <a:endParaRPr lang="en-GB" sz="2000" i="1" dirty="0">
              <a:solidFill>
                <a:schemeClr val="bg1"/>
              </a:solidFill>
              <a:effectLst>
                <a:outerShdw blurRad="38100" dist="38100" dir="2700000" algn="tl">
                  <a:srgbClr val="000000">
                    <a:alpha val="43137"/>
                  </a:srgbClr>
                </a:outerShdw>
              </a:effectLst>
            </a:endParaRPr>
          </a:p>
        </p:txBody>
      </p:sp>
      <p:cxnSp>
        <p:nvCxnSpPr>
          <p:cNvPr id="12" name="Straight Connector 11"/>
          <p:cNvCxnSpPr/>
          <p:nvPr/>
        </p:nvCxnSpPr>
        <p:spPr>
          <a:xfrm>
            <a:off x="179512" y="908720"/>
            <a:ext cx="8712968"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object 3"/>
          <p:cNvSpPr txBox="1"/>
          <p:nvPr/>
        </p:nvSpPr>
        <p:spPr>
          <a:xfrm>
            <a:off x="251520" y="1268760"/>
            <a:ext cx="8175674" cy="3080947"/>
          </a:xfrm>
          <a:prstGeom prst="rect">
            <a:avLst/>
          </a:prstGeom>
        </p:spPr>
        <p:txBody>
          <a:bodyPr vert="horz" wrap="square" lIns="0" tIns="11723" rIns="0" bIns="0" rtlCol="0">
            <a:spAutoFit/>
          </a:bodyPr>
          <a:lstStyle/>
          <a:p>
            <a:pPr marL="11723" marR="54514"/>
            <a:r>
              <a:rPr sz="1662" b="1" dirty="0">
                <a:solidFill>
                  <a:srgbClr val="002469"/>
                </a:solidFill>
                <a:latin typeface="Tahoma"/>
                <a:cs typeface="Tahoma"/>
              </a:rPr>
              <a:t>A45.12 to IWWG: </a:t>
            </a:r>
            <a:r>
              <a:rPr lang="en-US" sz="1662" b="1" dirty="0">
                <a:solidFill>
                  <a:srgbClr val="002469"/>
                </a:solidFill>
                <a:latin typeface="Tahoma"/>
                <a:cs typeface="Tahoma"/>
              </a:rPr>
              <a:t> </a:t>
            </a:r>
            <a:r>
              <a:rPr lang="en-US" sz="1662" dirty="0">
                <a:solidFill>
                  <a:srgbClr val="002469"/>
                </a:solidFill>
                <a:latin typeface="Tahoma"/>
                <a:cs typeface="Tahoma"/>
              </a:rPr>
              <a:t>IWWG to prepare a proposal to CGMS on how to fund the analysis of the future AMV International Inter-comparison studies. </a:t>
            </a:r>
          </a:p>
          <a:p>
            <a:pPr marL="11723" marR="54514"/>
            <a:endParaRPr lang="en-US" sz="1662" dirty="0">
              <a:solidFill>
                <a:srgbClr val="002469"/>
              </a:solidFill>
              <a:latin typeface="Tahoma"/>
              <a:cs typeface="Tahoma"/>
            </a:endParaRPr>
          </a:p>
          <a:p>
            <a:pPr marL="11723" marR="54514"/>
            <a:endParaRPr lang="en-US" sz="1662" dirty="0">
              <a:solidFill>
                <a:srgbClr val="002469"/>
              </a:solidFill>
              <a:latin typeface="Tahoma"/>
              <a:cs typeface="Tahoma"/>
            </a:endParaRPr>
          </a:p>
          <a:p>
            <a:pPr marL="297473" marR="54514" indent="-285750">
              <a:buFont typeface="Arial" panose="020B0604020202020204" pitchFamily="34" charset="0"/>
              <a:buChar char="•"/>
            </a:pPr>
            <a:r>
              <a:rPr lang="en-US" sz="1662" dirty="0">
                <a:solidFill>
                  <a:srgbClr val="FF0000"/>
                </a:solidFill>
                <a:latin typeface="Tahoma"/>
                <a:cs typeface="Tahoma"/>
              </a:rPr>
              <a:t>Javier </a:t>
            </a:r>
            <a:r>
              <a:rPr lang="en-US" sz="1662" dirty="0" err="1">
                <a:solidFill>
                  <a:srgbClr val="FF0000"/>
                </a:solidFill>
                <a:latin typeface="Tahoma"/>
                <a:cs typeface="Tahoma"/>
              </a:rPr>
              <a:t>García</a:t>
            </a:r>
            <a:r>
              <a:rPr lang="en-US" sz="1662" dirty="0">
                <a:solidFill>
                  <a:srgbClr val="FF0000"/>
                </a:solidFill>
                <a:latin typeface="Tahoma"/>
                <a:cs typeface="Tahoma"/>
              </a:rPr>
              <a:t> Pereda has indicated that AEMET, through the EUMETSAT NWC SAF will continue to fund the future Inter-comparison projects into the 2020’s.</a:t>
            </a:r>
          </a:p>
          <a:p>
            <a:pPr marL="297473" marR="54514" indent="-285750">
              <a:buFont typeface="Arial" panose="020B0604020202020204" pitchFamily="34" charset="0"/>
              <a:buChar char="•"/>
            </a:pPr>
            <a:endParaRPr lang="en-US" sz="1662" dirty="0">
              <a:solidFill>
                <a:srgbClr val="FF0000"/>
              </a:solidFill>
              <a:latin typeface="Tahoma"/>
              <a:cs typeface="Tahoma"/>
            </a:endParaRPr>
          </a:p>
          <a:p>
            <a:pPr marL="11723" marR="54514"/>
            <a:endParaRPr lang="en-US" sz="1662" dirty="0">
              <a:solidFill>
                <a:srgbClr val="002469"/>
              </a:solidFill>
              <a:latin typeface="Tahoma"/>
              <a:cs typeface="Tahoma"/>
            </a:endParaRPr>
          </a:p>
          <a:p>
            <a:pPr marL="297473" marR="54514" indent="-285750">
              <a:buFont typeface="Wingdings" panose="05000000000000000000" pitchFamily="2" charset="2"/>
              <a:buChar char="Ø"/>
            </a:pPr>
            <a:r>
              <a:rPr lang="en-US" sz="1662" b="1" dirty="0">
                <a:solidFill>
                  <a:srgbClr val="FF0000"/>
                </a:solidFill>
                <a:latin typeface="Tahoma"/>
                <a:cs typeface="Tahoma"/>
              </a:rPr>
              <a:t>IWWG co-chairs propose to close this action at CGMS-46</a:t>
            </a:r>
          </a:p>
          <a:p>
            <a:pPr marL="11723" marR="54514"/>
            <a:endParaRPr sz="1939" dirty="0">
              <a:solidFill>
                <a:prstClr val="black"/>
              </a:solidFill>
              <a:latin typeface="Times New Roman"/>
              <a:cs typeface="Times New Roman"/>
            </a:endParaRPr>
          </a:p>
          <a:p>
            <a:pPr>
              <a:spcBef>
                <a:spcPts val="5"/>
              </a:spcBef>
            </a:pPr>
            <a:endParaRPr lang="en-US" sz="1523" dirty="0">
              <a:solidFill>
                <a:prstClr val="black"/>
              </a:solidFill>
              <a:latin typeface="Times New Roman"/>
              <a:cs typeface="Times New Roman"/>
            </a:endParaRPr>
          </a:p>
          <a:p>
            <a:pPr>
              <a:spcBef>
                <a:spcPts val="5"/>
              </a:spcBef>
            </a:pPr>
            <a:endParaRPr sz="1523" dirty="0">
              <a:solidFill>
                <a:prstClr val="black"/>
              </a:solidFill>
              <a:latin typeface="Times New Roman"/>
              <a:cs typeface="Times New Roman"/>
            </a:endParaRPr>
          </a:p>
        </p:txBody>
      </p:sp>
    </p:spTree>
    <p:extLst>
      <p:ext uri="{BB962C8B-B14F-4D97-AF65-F5344CB8AC3E}">
        <p14:creationId xmlns:p14="http://schemas.microsoft.com/office/powerpoint/2010/main" val="40613405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5410</TotalTime>
  <Words>2794</Words>
  <Application>Microsoft Office PowerPoint</Application>
  <PresentationFormat>On-screen Show (4:3)</PresentationFormat>
  <Paragraphs>267</Paragraphs>
  <Slides>15</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Courier New</vt:lpstr>
      <vt:lpstr>Tahoma</vt:lpstr>
      <vt:lpstr>Times New Roman</vt:lpstr>
      <vt:lpstr>Wingdings</vt:lpstr>
      <vt:lpstr>Office Theme</vt:lpstr>
      <vt:lpstr>Introducing Actions/Recommendations  from CGMS to the  14th International Winds Workshop  </vt:lpstr>
      <vt:lpstr>PowerPoint Presentation</vt:lpstr>
      <vt:lpstr>PowerPoint Presentation</vt:lpstr>
      <vt:lpstr>The Five International Science Working Groups under CGMS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EUMETSAT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Anne Taube</dc:creator>
  <cp:lastModifiedBy>Jaime Daniels</cp:lastModifiedBy>
  <cp:revision>456</cp:revision>
  <dcterms:created xsi:type="dcterms:W3CDTF">2012-07-10T09:16:32Z</dcterms:created>
  <dcterms:modified xsi:type="dcterms:W3CDTF">2018-04-22T22:06:21Z</dcterms:modified>
</cp:coreProperties>
</file>