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1" r:id="rId2"/>
  </p:sldMasterIdLst>
  <p:notesMasterIdLst>
    <p:notesMasterId r:id="rId64"/>
  </p:notesMasterIdLst>
  <p:sldIdLst>
    <p:sldId id="406" r:id="rId3"/>
    <p:sldId id="288" r:id="rId4"/>
    <p:sldId id="260" r:id="rId5"/>
    <p:sldId id="356" r:id="rId6"/>
    <p:sldId id="357" r:id="rId7"/>
    <p:sldId id="358" r:id="rId8"/>
    <p:sldId id="359" r:id="rId9"/>
    <p:sldId id="360" r:id="rId10"/>
    <p:sldId id="262" r:id="rId11"/>
    <p:sldId id="394" r:id="rId12"/>
    <p:sldId id="388" r:id="rId13"/>
    <p:sldId id="389" r:id="rId14"/>
    <p:sldId id="390" r:id="rId15"/>
    <p:sldId id="396" r:id="rId16"/>
    <p:sldId id="391" r:id="rId17"/>
    <p:sldId id="392" r:id="rId18"/>
    <p:sldId id="393" r:id="rId19"/>
    <p:sldId id="397" r:id="rId20"/>
    <p:sldId id="361" r:id="rId21"/>
    <p:sldId id="316" r:id="rId22"/>
    <p:sldId id="362" r:id="rId23"/>
    <p:sldId id="363" r:id="rId24"/>
    <p:sldId id="311" r:id="rId25"/>
    <p:sldId id="324" r:id="rId26"/>
    <p:sldId id="325" r:id="rId27"/>
    <p:sldId id="398" r:id="rId28"/>
    <p:sldId id="399" r:id="rId29"/>
    <p:sldId id="400" r:id="rId30"/>
    <p:sldId id="331" r:id="rId31"/>
    <p:sldId id="330" r:id="rId32"/>
    <p:sldId id="329" r:id="rId33"/>
    <p:sldId id="328" r:id="rId34"/>
    <p:sldId id="326" r:id="rId35"/>
    <p:sldId id="327" r:id="rId36"/>
    <p:sldId id="319" r:id="rId37"/>
    <p:sldId id="320" r:id="rId38"/>
    <p:sldId id="321" r:id="rId39"/>
    <p:sldId id="322" r:id="rId40"/>
    <p:sldId id="318" r:id="rId41"/>
    <p:sldId id="323" r:id="rId42"/>
    <p:sldId id="337" r:id="rId43"/>
    <p:sldId id="339" r:id="rId44"/>
    <p:sldId id="336" r:id="rId45"/>
    <p:sldId id="335" r:id="rId46"/>
    <p:sldId id="334" r:id="rId47"/>
    <p:sldId id="343" r:id="rId48"/>
    <p:sldId id="342" r:id="rId49"/>
    <p:sldId id="341" r:id="rId50"/>
    <p:sldId id="340" r:id="rId51"/>
    <p:sldId id="345" r:id="rId52"/>
    <p:sldId id="344" r:id="rId53"/>
    <p:sldId id="333" r:id="rId54"/>
    <p:sldId id="404" r:id="rId55"/>
    <p:sldId id="272" r:id="rId56"/>
    <p:sldId id="273" r:id="rId57"/>
    <p:sldId id="402" r:id="rId58"/>
    <p:sldId id="403" r:id="rId59"/>
    <p:sldId id="317" r:id="rId60"/>
    <p:sldId id="407" r:id="rId61"/>
    <p:sldId id="401" r:id="rId62"/>
    <p:sldId id="275" r:id="rId6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varScale="1">
        <p:scale>
          <a:sx n="100" d="100"/>
          <a:sy n="100" d="100"/>
        </p:scale>
        <p:origin x="-188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EEE0D560-6530-1D46-8AB4-5E0203F43235}" type="datetime1">
              <a:rPr lang="en-US"/>
              <a:pPr/>
              <a:t>5/25/11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925363-DD9A-B24B-84D2-CE36FE91DCDC}" type="slidenum">
              <a:rPr lang="en-US"/>
              <a:pPr/>
              <a:t>‹#›</a:t>
            </a:fld>
            <a:endParaRPr lang="en-US"/>
          </a:p>
        </p:txBody>
      </p:sp>
    </p:spTree>
    <p:extLst>
      <p:ext uri="{BB962C8B-B14F-4D97-AF65-F5344CB8AC3E}">
        <p14:creationId xmlns:p14="http://schemas.microsoft.com/office/powerpoint/2010/main" val="275060663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pitchFamily="-112"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5F12D65A-32DA-134B-83F8-38E176F6D788}" type="slidenum">
              <a:rPr lang="en-US"/>
              <a:pPr/>
              <a:t>1</a:t>
            </a:fld>
            <a:endParaRPr 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E6EDAB-B3B3-7140-9733-75FBC24C708B}" type="slidenum">
              <a:rPr lang="en-US"/>
              <a:pPr/>
              <a:t>14</a:t>
            </a:fld>
            <a:endParaRPr 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0516F7-4031-AC4F-81DC-8E37DEB2235E}" type="slidenum">
              <a:rPr lang="en-US"/>
              <a:pPr/>
              <a:t>16</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E6EDAB-B3B3-7140-9733-75FBC24C708B}" type="slidenum">
              <a:rPr lang="en-US"/>
              <a:pPr/>
              <a:t>17</a:t>
            </a:fld>
            <a:endParaRPr 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E6EDAB-B3B3-7140-9733-75FBC24C708B}" type="slidenum">
              <a:rPr lang="en-US"/>
              <a:pPr/>
              <a:t>18</a:t>
            </a:fld>
            <a:endParaRPr 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EAB415-AB37-D940-9938-7BFD2FF223B7}" type="slidenum">
              <a:rPr lang="en-US"/>
              <a:pPr/>
              <a:t>4</a:t>
            </a:fld>
            <a:endParaRPr lang="en-US"/>
          </a:p>
        </p:txBody>
      </p:sp>
      <p:sp>
        <p:nvSpPr>
          <p:cNvPr id="593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93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-Optimal estimation framework provides error estimates</a:t>
            </a:r>
          </a:p>
          <a:p>
            <a:r>
              <a:rPr lang="en-US"/>
              <a:t>-As you might imagine, the three channel combination, which is used by the official GOES-R volcanic ash algorithm, is most desirable</a:t>
            </a:r>
          </a:p>
          <a:p>
            <a:r>
              <a:rPr lang="en-US"/>
              <a:t>-Why does the retrieval need to accommodate three different channel combinations?</a:t>
            </a:r>
          </a:p>
          <a:p>
            <a:r>
              <a:rPr lang="en-US"/>
              <a:t>-Next, introduce each panel in more detail.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FF22F9-6E62-2C48-9D78-3746E6A79DC0}" type="slidenum">
              <a:rPr lang="en-US"/>
              <a:pPr/>
              <a:t>5</a:t>
            </a:fld>
            <a:endParaRPr lang="en-US"/>
          </a:p>
        </p:txBody>
      </p:sp>
      <p:sp>
        <p:nvSpPr>
          <p:cNvPr id="11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The ash detection algorithm was</a:t>
            </a:r>
            <a:r>
              <a:rPr lang="en-US" baseline="0" dirty="0" smtClean="0"/>
              <a:t> designed to mimic a human analyst as much as possible.</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FF22F9-6E62-2C48-9D78-3746E6A79DC0}" type="slidenum">
              <a:rPr lang="en-US"/>
              <a:pPr/>
              <a:t>6</a:t>
            </a:fld>
            <a:endParaRPr lang="en-US"/>
          </a:p>
        </p:txBody>
      </p:sp>
      <p:sp>
        <p:nvSpPr>
          <p:cNvPr id="11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FF22F9-6E62-2C48-9D78-3746E6A79DC0}" type="slidenum">
              <a:rPr lang="en-US"/>
              <a:pPr/>
              <a:t>7</a:t>
            </a:fld>
            <a:endParaRPr lang="en-US"/>
          </a:p>
        </p:txBody>
      </p:sp>
      <p:sp>
        <p:nvSpPr>
          <p:cNvPr id="11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FF22F9-6E62-2C48-9D78-3746E6A79DC0}" type="slidenum">
              <a:rPr lang="en-US"/>
              <a:pPr/>
              <a:t>8</a:t>
            </a:fld>
            <a:endParaRPr lang="en-US"/>
          </a:p>
        </p:txBody>
      </p:sp>
      <p:sp>
        <p:nvSpPr>
          <p:cNvPr id="11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1152525" y="692150"/>
            <a:ext cx="4556125" cy="3416300"/>
          </a:xfrm>
          <a:prstGeom prst="rect">
            <a:avLst/>
          </a:prstGeom>
          <a:solidFill>
            <a:srgbClr val="FFFFFF"/>
          </a:solidFill>
          <a:ln>
            <a:solidFill>
              <a:srgbClr val="000000"/>
            </a:solidFill>
            <a:miter lim="800000"/>
            <a:headEnd/>
            <a:tailEnd/>
          </a:ln>
        </p:spPr>
      </p:sp>
      <p:sp>
        <p:nvSpPr>
          <p:cNvPr id="706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0059" tIns="45030" rIns="90059" bIns="45030">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E6EDAB-B3B3-7140-9733-75FBC24C708B}" type="slidenum">
              <a:rPr lang="en-US"/>
              <a:pPr/>
              <a:t>12</a:t>
            </a:fld>
            <a:endParaRPr 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E6EDAB-B3B3-7140-9733-75FBC24C708B}" type="slidenum">
              <a:rPr lang="en-US"/>
              <a:pPr/>
              <a:t>13</a:t>
            </a:fld>
            <a:endParaRPr 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3" name="Rectangle 4"/>
          <p:cNvSpPr>
            <a:spLocks noGrp="1" noChangeArrowheads="1"/>
          </p:cNvSpPr>
          <p:nvPr>
            <p:ph type="sldNum" sz="quarter" idx="11"/>
          </p:nvPr>
        </p:nvSpPr>
        <p:spPr>
          <a:ln/>
        </p:spPr>
        <p:txBody>
          <a:bodyPr/>
          <a:lstStyle>
            <a:lvl1pPr>
              <a:defRPr/>
            </a:lvl1pPr>
          </a:lstStyle>
          <a:p>
            <a:fld id="{EF06A292-E2CE-1340-8441-482761CD6DE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B24E8A-B966-8F4E-91BC-C5EA9C6569C9}" type="datetimeFigureOut">
              <a:rPr lang="en-US" smtClean="0"/>
              <a:pPr/>
              <a:t>5/25/11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45BFC2-647D-9A43-B9DC-DF731B435DF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B24E8A-B966-8F4E-91BC-C5EA9C6569C9}" type="datetimeFigureOut">
              <a:rPr lang="en-US" smtClean="0"/>
              <a:pPr/>
              <a:t>5/25/11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45BFC2-647D-9A43-B9DC-DF731B435DF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B24E8A-B966-8F4E-91BC-C5EA9C6569C9}" type="datetimeFigureOut">
              <a:rPr lang="en-US" smtClean="0"/>
              <a:pPr/>
              <a:t>5/25/11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5BFC2-647D-9A43-B9DC-DF731B435DF7}"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B24E8A-B966-8F4E-91BC-C5EA9C6569C9}" type="datetimeFigureOut">
              <a:rPr lang="en-US" smtClean="0"/>
              <a:pPr/>
              <a:t>5/25/11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5BFC2-647D-9A43-B9DC-DF731B435DF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8565AB5-E5E3-534C-BD25-7F0A872DC73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B24E8A-B966-8F4E-91BC-C5EA9C6569C9}" type="datetimeFigureOut">
              <a:rPr lang="en-US" smtClean="0"/>
              <a:pPr/>
              <a:t>5/25/11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5BFC2-647D-9A43-B9DC-DF731B435DF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B24E8A-B966-8F4E-91BC-C5EA9C6569C9}" type="datetimeFigureOut">
              <a:rPr lang="en-US" smtClean="0"/>
              <a:pPr/>
              <a:t>5/25/11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5BFC2-647D-9A43-B9DC-DF731B435DF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B24E8A-B966-8F4E-91BC-C5EA9C6569C9}" type="datetimeFigureOut">
              <a:rPr lang="en-US" smtClean="0"/>
              <a:pPr/>
              <a:t>5/25/11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5BFC2-647D-9A43-B9DC-DF731B435DF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B24E8A-B966-8F4E-91BC-C5EA9C6569C9}" type="datetimeFigureOut">
              <a:rPr lang="en-US" smtClean="0"/>
              <a:pPr/>
              <a:t>5/25/11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45BFC2-647D-9A43-B9DC-DF731B435DF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B24E8A-B966-8F4E-91BC-C5EA9C6569C9}" type="datetimeFigureOut">
              <a:rPr lang="en-US" smtClean="0"/>
              <a:pPr/>
              <a:t>5/25/11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45BFC2-647D-9A43-B9DC-DF731B435DF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B24E8A-B966-8F4E-91BC-C5EA9C6569C9}" type="datetimeFigureOut">
              <a:rPr lang="en-US" smtClean="0"/>
              <a:pPr/>
              <a:t>5/25/11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45BFC2-647D-9A43-B9DC-DF731B435DF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B24E8A-B966-8F4E-91BC-C5EA9C6569C9}" type="datetimeFigureOut">
              <a:rPr lang="en-US" smtClean="0"/>
              <a:pPr/>
              <a:t>5/25/11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45BFC2-647D-9A43-B9DC-DF731B435DF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3.xml"/><Relationship Id="rId12" Type="http://schemas.openxmlformats.org/officeDocument/2006/relationships/theme" Target="../theme/theme2.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 Id="rId9" Type="http://schemas.openxmlformats.org/officeDocument/2006/relationships/slideLayout" Target="../slideLayouts/slideLayout11.xml"/><Relationship Id="rId10"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1026" name="Picture 43" descr="goesr_iosspdt_template1"/>
          <p:cNvPicPr>
            <a:picLocks noChangeAspect="1" noChangeArrowheads="1"/>
          </p:cNvPicPr>
          <p:nvPr/>
        </p:nvPicPr>
        <p:blipFill>
          <a:blip r:embed="rId4">
            <a:lum bright="-30000" contrast="-36000"/>
          </a:blip>
          <a:srcRect/>
          <a:stretch>
            <a:fillRect/>
          </a:stretch>
        </p:blipFill>
        <p:spPr bwMode="auto">
          <a:xfrm>
            <a:off x="0" y="0"/>
            <a:ext cx="9142413" cy="6856413"/>
          </a:xfrm>
          <a:prstGeom prst="rect">
            <a:avLst/>
          </a:prstGeom>
          <a:noFill/>
          <a:ln w="9525">
            <a:noFill/>
            <a:miter lim="800000"/>
            <a:headEnd/>
            <a:tailEnd/>
          </a:ln>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00"/>
                </a:solidFill>
                <a:latin typeface="Times New Roman" charset="0"/>
              </a:defRPr>
            </a:lvl1pPr>
          </a:lstStyle>
          <a:p>
            <a:r>
              <a:rPr lang="en-US"/>
              <a:t>&lt;Soundings&gt; AWG Annual</a:t>
            </a:r>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1">
                <a:solidFill>
                  <a:srgbClr val="FFFF00"/>
                </a:solidFill>
                <a:latin typeface="Times New Roman" charset="0"/>
              </a:defRPr>
            </a:lvl1pPr>
          </a:lstStyle>
          <a:p>
            <a:fld id="{2DE2FCA7-A1BF-6940-990F-43A94F355FE0}" type="slidenum">
              <a:rPr lang="en-US"/>
              <a:pPr/>
              <a:t>‹#›</a:t>
            </a:fld>
            <a:endParaRPr lang="en-US"/>
          </a:p>
        </p:txBody>
      </p:sp>
      <p:sp>
        <p:nvSpPr>
          <p:cNvPr id="1029" name="Rectangle 5"/>
          <p:cNvSpPr>
            <a:spLocks noChangeArrowheads="1"/>
          </p:cNvSpPr>
          <p:nvPr/>
        </p:nvSpPr>
        <p:spPr bwMode="auto">
          <a:xfrm>
            <a:off x="0" y="1428750"/>
            <a:ext cx="9132888" cy="74613"/>
          </a:xfrm>
          <a:prstGeom prst="rect">
            <a:avLst/>
          </a:prstGeom>
          <a:gradFill rotWithShape="0">
            <a:gsLst>
              <a:gs pos="0">
                <a:srgbClr val="063DE8"/>
              </a:gs>
              <a:gs pos="50000">
                <a:srgbClr val="063DE8">
                  <a:gamma/>
                  <a:tint val="70196"/>
                  <a:invGamma/>
                </a:srgbClr>
              </a:gs>
              <a:gs pos="100000">
                <a:srgbClr val="063DE8"/>
              </a:gs>
            </a:gsLst>
            <a:lin ang="0" scaled="1"/>
          </a:gradFill>
          <a:ln w="9525">
            <a:noFill/>
            <a:miter lim="800000"/>
            <a:headEnd/>
            <a:tailEnd/>
          </a:ln>
          <a:effectLst/>
        </p:spPr>
        <p:txBody>
          <a:bodyPr wrap="none" anchor="ctr">
            <a:prstTxWarp prst="textNoShape">
              <a:avLst/>
            </a:prstTxWarp>
          </a:bodyPr>
          <a:lstStyle/>
          <a:p>
            <a:pPr eaLnBrk="0" hangingPunct="0"/>
            <a:endParaRPr lang="en-US" sz="1600" b="1">
              <a:solidFill>
                <a:srgbClr val="FFFF00"/>
              </a:solidFill>
            </a:endParaRPr>
          </a:p>
        </p:txBody>
      </p:sp>
      <p:sp>
        <p:nvSpPr>
          <p:cNvPr id="1030" name="Rectangle 6"/>
          <p:cNvSpPr>
            <a:spLocks noChangeArrowheads="1"/>
          </p:cNvSpPr>
          <p:nvPr/>
        </p:nvSpPr>
        <p:spPr bwMode="auto">
          <a:xfrm>
            <a:off x="0" y="1543050"/>
            <a:ext cx="9132888" cy="38100"/>
          </a:xfrm>
          <a:prstGeom prst="rect">
            <a:avLst/>
          </a:prstGeom>
          <a:solidFill>
            <a:srgbClr val="FFFFFF"/>
          </a:solidFill>
          <a:ln w="9525">
            <a:noFill/>
            <a:miter lim="800000"/>
            <a:headEnd/>
            <a:tailEnd/>
          </a:ln>
          <a:effectLst/>
        </p:spPr>
        <p:txBody>
          <a:bodyPr wrap="none" anchor="ctr">
            <a:prstTxWarp prst="textNoShape">
              <a:avLst/>
            </a:prstTxWarp>
          </a:bodyPr>
          <a:lstStyle/>
          <a:p>
            <a:pPr eaLnBrk="0" hangingPunct="0"/>
            <a:endParaRPr lang="en-US" sz="1600" b="1">
              <a:solidFill>
                <a:srgbClr val="FFFF00"/>
              </a:solidFill>
            </a:endParaRPr>
          </a:p>
        </p:txBody>
      </p:sp>
      <p:sp>
        <p:nvSpPr>
          <p:cNvPr id="1031" name="Rectangle 7"/>
          <p:cNvSpPr>
            <a:spLocks noGrp="1" noChangeArrowheads="1"/>
          </p:cNvSpPr>
          <p:nvPr>
            <p:ph type="title"/>
          </p:nvPr>
        </p:nvSpPr>
        <p:spPr bwMode="auto">
          <a:xfrm>
            <a:off x="1295400" y="228600"/>
            <a:ext cx="7543800" cy="11430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32" name="Rectangle 8"/>
          <p:cNvSpPr>
            <a:spLocks noGrp="1" noChangeArrowheads="1"/>
          </p:cNvSpPr>
          <p:nvPr>
            <p:ph type="body" idx="1"/>
          </p:nvPr>
        </p:nvSpPr>
        <p:spPr bwMode="auto">
          <a:xfrm>
            <a:off x="609600" y="2209800"/>
            <a:ext cx="78486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39" descr="NOAA-NESDIS"/>
          <p:cNvPicPr>
            <a:picLocks noChangeAspect="1" noChangeArrowheads="1"/>
          </p:cNvPicPr>
          <p:nvPr/>
        </p:nvPicPr>
        <p:blipFill>
          <a:blip r:embed="rId5"/>
          <a:srcRect/>
          <a:stretch>
            <a:fillRect/>
          </a:stretch>
        </p:blipFill>
        <p:spPr bwMode="auto">
          <a:xfrm>
            <a:off x="84138" y="133350"/>
            <a:ext cx="1231900" cy="12398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9" r:id="rId1"/>
    <p:sldLayoutId id="2147483680" r:id="rId2"/>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ＭＳ Ｐゴシック"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ＭＳ Ｐゴシック"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ＭＳ Ｐゴシック"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ＭＳ Ｐゴシック"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charset="2"/>
        <a:buChar char="·"/>
        <a:defRPr sz="2800">
          <a:solidFill>
            <a:srgbClr val="F8F8F8"/>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charset="-128"/>
        </a:defRPr>
      </a:lvl2pPr>
      <a:lvl3pPr marL="1143000" indent="-228600" algn="l" rtl="0" eaLnBrk="0" fontAlgn="base" hangingPunct="0">
        <a:spcBef>
          <a:spcPct val="20000"/>
        </a:spcBef>
        <a:spcAft>
          <a:spcPct val="0"/>
        </a:spcAft>
        <a:buClr>
          <a:srgbClr val="FF6600"/>
        </a:buClr>
        <a:buSzPct val="100000"/>
        <a:buFont typeface="Times New Roman" charset="0"/>
        <a:buChar char="–"/>
        <a:defRPr sz="2400">
          <a:solidFill>
            <a:srgbClr val="F8F8F8"/>
          </a:solidFill>
          <a:latin typeface="+mn-lt"/>
          <a:ea typeface="ＭＳ Ｐゴシック"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B24E8A-B966-8F4E-91BC-C5EA9C6569C9}" type="datetimeFigureOut">
              <a:rPr lang="en-US" smtClean="0"/>
              <a:pPr/>
              <a:t>5/25/11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45BFC2-647D-9A43-B9DC-DF731B435DF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9.jpe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tiff"/></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5.tiff"/><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5.tiff"/><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8.png"/><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8.png"/><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tiff"/><Relationship Id="rId1" Type="http://schemas.openxmlformats.org/officeDocument/2006/relationships/slideLayout" Target="../slideLayouts/slideLayout9.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 Id="rId3" Type="http://schemas.openxmlformats.org/officeDocument/2006/relationships/image" Target="../media/image24.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 Id="rId3" Type="http://schemas.openxmlformats.org/officeDocument/2006/relationships/image" Target="../media/image27.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 Id="rId3" Type="http://schemas.openxmlformats.org/officeDocument/2006/relationships/image" Target="../media/image30.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 Id="rId3" Type="http://schemas.openxmlformats.org/officeDocument/2006/relationships/image" Target="../media/image33.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 Id="rId3" Type="http://schemas.openxmlformats.org/officeDocument/2006/relationships/image" Target="../media/image36.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tiff"/><Relationship Id="rId3" Type="http://schemas.openxmlformats.org/officeDocument/2006/relationships/image" Target="../media/image39.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tiff"/><Relationship Id="rId3" Type="http://schemas.openxmlformats.org/officeDocument/2006/relationships/image" Target="../media/image42.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1.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tiff"/><Relationship Id="rId3" Type="http://schemas.openxmlformats.org/officeDocument/2006/relationships/image" Target="../media/image45.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tiff"/><Relationship Id="rId3" Type="http://schemas.openxmlformats.org/officeDocument/2006/relationships/image" Target="../media/image48.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tiff"/><Relationship Id="rId3" Type="http://schemas.openxmlformats.org/officeDocument/2006/relationships/image" Target="../media/image51.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tiff"/><Relationship Id="rId3" Type="http://schemas.openxmlformats.org/officeDocument/2006/relationships/image" Target="../media/image54.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tiff"/><Relationship Id="rId3" Type="http://schemas.openxmlformats.org/officeDocument/2006/relationships/image" Target="../media/image57.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1.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tiff"/><Relationship Id="rId3" Type="http://schemas.openxmlformats.org/officeDocument/2006/relationships/image" Target="../media/image60.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png"/><Relationship Id="rId3" Type="http://schemas.openxmlformats.org/officeDocument/2006/relationships/image" Target="../media/image63.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1.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mailto:justins@ssec.wisc.edu" TargetMode="External"/><Relationship Id="rId4" Type="http://schemas.openxmlformats.org/officeDocument/2006/relationships/image" Target="../media/image65.jpeg"/><Relationship Id="rId1" Type="http://schemas.openxmlformats.org/officeDocument/2006/relationships/slideLayout" Target="../slideLayouts/slideLayout1.xml"/><Relationship Id="rId2" Type="http://schemas.openxmlformats.org/officeDocument/2006/relationships/hyperlink" Target="mailto:mpav@ssec.wisc.edu"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1.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1.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p:spPr>
        <p:txBody>
          <a:bodyPr/>
          <a:lstStyle/>
          <a:p>
            <a:fld id="{69987A3B-9E9C-F54C-A2D0-002D2655FD6F}" type="slidenum">
              <a:rPr lang="en-US" smtClean="0"/>
              <a:pPr/>
              <a:t>1</a:t>
            </a:fld>
            <a:endParaRPr lang="en-US" smtClean="0"/>
          </a:p>
        </p:txBody>
      </p:sp>
      <p:sp>
        <p:nvSpPr>
          <p:cNvPr id="14339" name="Rectangle 2"/>
          <p:cNvSpPr>
            <a:spLocks noGrp="1" noChangeArrowheads="1"/>
          </p:cNvSpPr>
          <p:nvPr>
            <p:ph type="ctrTitle"/>
          </p:nvPr>
        </p:nvSpPr>
        <p:spPr>
          <a:xfrm>
            <a:off x="685800" y="1600200"/>
            <a:ext cx="8077200" cy="1447800"/>
          </a:xfrm>
        </p:spPr>
        <p:txBody>
          <a:bodyPr>
            <a:noAutofit/>
          </a:bodyPr>
          <a:lstStyle/>
          <a:p>
            <a:pPr eaLnBrk="1" hangingPunct="1"/>
            <a:r>
              <a:rPr lang="en-US" sz="4000" b="1" cap="none" dirty="0" smtClean="0">
                <a:solidFill>
                  <a:srgbClr val="FF0000"/>
                </a:solidFill>
                <a:effectLst/>
              </a:rPr>
              <a:t>NOAA/UW-CIMSS GOES-R Volcanic Ash Product Training</a:t>
            </a:r>
            <a:endParaRPr lang="en-US" sz="4000" b="1" cap="none" dirty="0">
              <a:solidFill>
                <a:srgbClr val="FF0000"/>
              </a:solidFill>
              <a:effectLst/>
            </a:endParaRPr>
          </a:p>
        </p:txBody>
      </p:sp>
      <p:sp>
        <p:nvSpPr>
          <p:cNvPr id="14340" name="Rectangle 3"/>
          <p:cNvSpPr>
            <a:spLocks noGrp="1" noChangeArrowheads="1"/>
          </p:cNvSpPr>
          <p:nvPr>
            <p:ph type="subTitle" idx="1"/>
          </p:nvPr>
        </p:nvSpPr>
        <p:spPr>
          <a:xfrm>
            <a:off x="1371600" y="3124200"/>
            <a:ext cx="6400800" cy="1905000"/>
          </a:xfrm>
        </p:spPr>
        <p:txBody>
          <a:bodyPr>
            <a:noAutofit/>
          </a:bodyPr>
          <a:lstStyle/>
          <a:p>
            <a:pPr eaLnBrk="1" hangingPunct="1"/>
            <a:r>
              <a:rPr lang="en-US" sz="2800" b="1" dirty="0">
                <a:solidFill>
                  <a:srgbClr val="000000"/>
                </a:solidFill>
              </a:rPr>
              <a:t>Michael </a:t>
            </a:r>
            <a:r>
              <a:rPr lang="en-US" sz="2800" b="1" dirty="0" err="1" smtClean="0">
                <a:solidFill>
                  <a:srgbClr val="000000"/>
                </a:solidFill>
              </a:rPr>
              <a:t>Pavolonis</a:t>
            </a:r>
            <a:endParaRPr lang="en-US" sz="2800" b="1" dirty="0" smtClean="0">
              <a:solidFill>
                <a:srgbClr val="000000"/>
              </a:solidFill>
            </a:endParaRPr>
          </a:p>
          <a:p>
            <a:pPr eaLnBrk="1" hangingPunct="1"/>
            <a:r>
              <a:rPr lang="en-US" sz="2800" b="1" dirty="0" smtClean="0">
                <a:solidFill>
                  <a:srgbClr val="000000"/>
                </a:solidFill>
              </a:rPr>
              <a:t>NOAA/NESDIS/STAR</a:t>
            </a:r>
          </a:p>
          <a:p>
            <a:pPr eaLnBrk="1" hangingPunct="1"/>
            <a:r>
              <a:rPr lang="en-US" sz="2800" b="1" dirty="0" smtClean="0">
                <a:solidFill>
                  <a:srgbClr val="000000"/>
                </a:solidFill>
              </a:rPr>
              <a:t>Justin </a:t>
            </a:r>
            <a:r>
              <a:rPr lang="en-US" sz="2800" b="1" dirty="0" err="1" smtClean="0">
                <a:solidFill>
                  <a:srgbClr val="000000"/>
                </a:solidFill>
              </a:rPr>
              <a:t>Sieglaff</a:t>
            </a:r>
            <a:endParaRPr lang="en-US" sz="2800" b="1" dirty="0" smtClean="0">
              <a:solidFill>
                <a:srgbClr val="000000"/>
              </a:solidFill>
            </a:endParaRPr>
          </a:p>
          <a:p>
            <a:pPr eaLnBrk="1" hangingPunct="1"/>
            <a:r>
              <a:rPr lang="en-US" sz="2800" b="1" dirty="0" smtClean="0">
                <a:solidFill>
                  <a:srgbClr val="000000"/>
                </a:solidFill>
              </a:rPr>
              <a:t>UW-CIMSS</a:t>
            </a:r>
          </a:p>
        </p:txBody>
      </p:sp>
      <p:pic>
        <p:nvPicPr>
          <p:cNvPr id="14341" name="Picture 4" descr="noaaclr"/>
          <p:cNvPicPr>
            <a:picLocks noChangeAspect="1" noChangeArrowheads="1"/>
          </p:cNvPicPr>
          <p:nvPr/>
        </p:nvPicPr>
        <p:blipFill>
          <a:blip r:embed="rId3"/>
          <a:srcRect/>
          <a:stretch>
            <a:fillRect/>
          </a:stretch>
        </p:blipFill>
        <p:spPr bwMode="auto">
          <a:xfrm>
            <a:off x="76200" y="5334000"/>
            <a:ext cx="1600200" cy="1447800"/>
          </a:xfrm>
          <a:prstGeom prst="rect">
            <a:avLst/>
          </a:prstGeom>
          <a:noFill/>
          <a:ln w="9525">
            <a:noFill/>
            <a:miter lim="800000"/>
            <a:headEnd/>
            <a:tailEnd/>
          </a:ln>
        </p:spPr>
      </p:pic>
      <p:pic>
        <p:nvPicPr>
          <p:cNvPr id="14342" name="Picture 5" descr="cimss-logo-small-transp"/>
          <p:cNvPicPr>
            <a:picLocks noChangeAspect="1" noChangeArrowheads="1"/>
          </p:cNvPicPr>
          <p:nvPr/>
        </p:nvPicPr>
        <p:blipFill>
          <a:blip r:embed="rId4"/>
          <a:srcRect/>
          <a:stretch>
            <a:fillRect/>
          </a:stretch>
        </p:blipFill>
        <p:spPr bwMode="auto">
          <a:xfrm>
            <a:off x="7408863" y="5591175"/>
            <a:ext cx="1730375" cy="1266825"/>
          </a:xfrm>
          <a:prstGeom prst="rect">
            <a:avLst/>
          </a:prstGeom>
          <a:noFill/>
          <a:ln w="9525">
            <a:noFill/>
            <a:miter lim="800000"/>
            <a:headEnd/>
            <a:tailEnd/>
          </a:ln>
        </p:spPr>
      </p:pic>
      <p:pic>
        <p:nvPicPr>
          <p:cNvPr id="14343" name="Picture 6" descr="ejafjalla16apr2010-mfulle4118j"/>
          <p:cNvPicPr>
            <a:picLocks noChangeAspect="1" noChangeArrowheads="1"/>
          </p:cNvPicPr>
          <p:nvPr/>
        </p:nvPicPr>
        <p:blipFill>
          <a:blip r:embed="rId5"/>
          <a:srcRect/>
          <a:stretch>
            <a:fillRect/>
          </a:stretch>
        </p:blipFill>
        <p:spPr bwMode="auto">
          <a:xfrm flipH="1">
            <a:off x="685800" y="77788"/>
            <a:ext cx="1828800" cy="1217612"/>
          </a:xfrm>
          <a:prstGeom prst="rect">
            <a:avLst/>
          </a:prstGeom>
          <a:noFill/>
          <a:ln w="9525">
            <a:noFill/>
            <a:miter lim="800000"/>
            <a:headEnd/>
            <a:tailEnd/>
          </a:ln>
        </p:spPr>
      </p:pic>
      <p:pic>
        <p:nvPicPr>
          <p:cNvPr id="14344" name="Picture 7" descr="ejafjalla16apr2010-mfulle4145j"/>
          <p:cNvPicPr>
            <a:picLocks noChangeAspect="1" noChangeArrowheads="1"/>
          </p:cNvPicPr>
          <p:nvPr/>
        </p:nvPicPr>
        <p:blipFill>
          <a:blip r:embed="rId6"/>
          <a:srcRect/>
          <a:stretch>
            <a:fillRect/>
          </a:stretch>
        </p:blipFill>
        <p:spPr bwMode="auto">
          <a:xfrm>
            <a:off x="2667000" y="77788"/>
            <a:ext cx="1828800" cy="1217612"/>
          </a:xfrm>
          <a:prstGeom prst="rect">
            <a:avLst/>
          </a:prstGeom>
          <a:noFill/>
          <a:ln w="9525">
            <a:noFill/>
            <a:miter lim="800000"/>
            <a:headEnd/>
            <a:tailEnd/>
          </a:ln>
        </p:spPr>
      </p:pic>
      <p:pic>
        <p:nvPicPr>
          <p:cNvPr id="14345" name="Picture 8" descr="ejafjalla19apr2010-mfulle4359j"/>
          <p:cNvPicPr>
            <a:picLocks noChangeAspect="1" noChangeArrowheads="1"/>
          </p:cNvPicPr>
          <p:nvPr/>
        </p:nvPicPr>
        <p:blipFill>
          <a:blip r:embed="rId7"/>
          <a:srcRect/>
          <a:stretch>
            <a:fillRect/>
          </a:stretch>
        </p:blipFill>
        <p:spPr bwMode="auto">
          <a:xfrm>
            <a:off x="4648200" y="76200"/>
            <a:ext cx="1828800" cy="1217613"/>
          </a:xfrm>
          <a:prstGeom prst="rect">
            <a:avLst/>
          </a:prstGeom>
          <a:noFill/>
          <a:ln w="9525">
            <a:noFill/>
            <a:miter lim="800000"/>
            <a:headEnd/>
            <a:tailEnd/>
          </a:ln>
        </p:spPr>
      </p:pic>
      <p:pic>
        <p:nvPicPr>
          <p:cNvPr id="14346" name="Picture 9" descr="ejafjalla19apr2010-mfulle4401j"/>
          <p:cNvPicPr>
            <a:picLocks noChangeAspect="1" noChangeArrowheads="1"/>
          </p:cNvPicPr>
          <p:nvPr/>
        </p:nvPicPr>
        <p:blipFill>
          <a:blip r:embed="rId8"/>
          <a:srcRect/>
          <a:stretch>
            <a:fillRect/>
          </a:stretch>
        </p:blipFill>
        <p:spPr bwMode="auto">
          <a:xfrm>
            <a:off x="6629400" y="77788"/>
            <a:ext cx="1828800" cy="1217612"/>
          </a:xfrm>
          <a:prstGeom prst="rect">
            <a:avLst/>
          </a:prstGeom>
          <a:noFill/>
          <a:ln w="9525">
            <a:noFill/>
            <a:miter lim="800000"/>
            <a:headEnd/>
            <a:tailEnd/>
          </a:ln>
        </p:spPr>
      </p:pic>
      <p:pic>
        <p:nvPicPr>
          <p:cNvPr id="14347" name="Picture 10" descr="GOES-R_Color_hres"/>
          <p:cNvPicPr>
            <a:picLocks noChangeAspect="1" noChangeArrowheads="1"/>
          </p:cNvPicPr>
          <p:nvPr/>
        </p:nvPicPr>
        <p:blipFill>
          <a:blip r:embed="rId9"/>
          <a:srcRect/>
          <a:stretch>
            <a:fillRect/>
          </a:stretch>
        </p:blipFill>
        <p:spPr bwMode="auto">
          <a:xfrm>
            <a:off x="3810000" y="5638800"/>
            <a:ext cx="1676400" cy="1117600"/>
          </a:xfrm>
          <a:prstGeom prst="rect">
            <a:avLst/>
          </a:prstGeom>
          <a:noFill/>
          <a:ln w="9525">
            <a:noFill/>
            <a:miter lim="800000"/>
            <a:headEnd/>
            <a:tailEnd/>
          </a:ln>
        </p:spPr>
      </p:pic>
      <p:sp>
        <p:nvSpPr>
          <p:cNvPr id="14348" name="Text Box 11"/>
          <p:cNvSpPr txBox="1">
            <a:spLocks noChangeArrowheads="1"/>
          </p:cNvSpPr>
          <p:nvPr/>
        </p:nvSpPr>
        <p:spPr bwMode="auto">
          <a:xfrm>
            <a:off x="6553200" y="1279525"/>
            <a:ext cx="1981200" cy="228600"/>
          </a:xfrm>
          <a:prstGeom prst="rect">
            <a:avLst/>
          </a:prstGeom>
          <a:noFill/>
          <a:ln w="9525">
            <a:noFill/>
            <a:miter lim="800000"/>
            <a:headEnd/>
            <a:tailEnd/>
          </a:ln>
        </p:spPr>
        <p:txBody>
          <a:bodyPr>
            <a:prstTxWarp prst="textNoShape">
              <a:avLst/>
            </a:prstTxWarp>
            <a:spAutoFit/>
          </a:bodyPr>
          <a:lstStyle/>
          <a:p>
            <a:pPr>
              <a:spcBef>
                <a:spcPct val="50000"/>
              </a:spcBef>
            </a:pPr>
            <a:r>
              <a:rPr lang="en-US" sz="900" b="1"/>
              <a:t>Marco Fulle - www.stromboli.net</a:t>
            </a:r>
            <a:endParaRPr lang="en-US" sz="90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571500" y="-106362"/>
            <a:ext cx="8229600" cy="1143000"/>
          </a:xfrm>
        </p:spPr>
        <p:txBody>
          <a:bodyPr/>
          <a:lstStyle/>
          <a:p>
            <a:r>
              <a:rPr lang="en-US" b="1" dirty="0" smtClean="0">
                <a:solidFill>
                  <a:srgbClr val="FF0000"/>
                </a:solidFill>
              </a:rPr>
              <a:t>Retrieval Validation </a:t>
            </a:r>
            <a:r>
              <a:rPr lang="en-US" b="1" dirty="0">
                <a:solidFill>
                  <a:srgbClr val="FF0000"/>
                </a:solidFill>
              </a:rPr>
              <a:t>Approach</a:t>
            </a:r>
          </a:p>
        </p:txBody>
      </p:sp>
      <p:pic>
        <p:nvPicPr>
          <p:cNvPr id="69636" name="Picture 4" descr="446296main_apr17-calipso-670"/>
          <p:cNvPicPr>
            <a:picLocks noChangeAspect="1" noChangeArrowheads="1"/>
          </p:cNvPicPr>
          <p:nvPr/>
        </p:nvPicPr>
        <p:blipFill>
          <a:blip r:embed="rId3"/>
          <a:srcRect/>
          <a:stretch>
            <a:fillRect/>
          </a:stretch>
        </p:blipFill>
        <p:spPr bwMode="auto">
          <a:xfrm>
            <a:off x="952501" y="946427"/>
            <a:ext cx="7263538" cy="4412973"/>
          </a:xfrm>
          <a:prstGeom prst="rect">
            <a:avLst/>
          </a:prstGeom>
          <a:noFill/>
        </p:spPr>
      </p:pic>
      <p:sp>
        <p:nvSpPr>
          <p:cNvPr id="69637" name="Text Box 5"/>
          <p:cNvSpPr txBox="1">
            <a:spLocks noChangeArrowheads="1"/>
          </p:cNvSpPr>
          <p:nvPr/>
        </p:nvSpPr>
        <p:spPr bwMode="auto">
          <a:xfrm>
            <a:off x="391735" y="5453030"/>
            <a:ext cx="8447465" cy="1267014"/>
          </a:xfrm>
          <a:prstGeom prst="rect">
            <a:avLst/>
          </a:prstGeom>
          <a:solidFill>
            <a:srgbClr val="CCFFFF"/>
          </a:solidFill>
          <a:ln w="9525">
            <a:noFill/>
            <a:miter lim="800000"/>
            <a:headEnd/>
            <a:tailEnd/>
          </a:ln>
          <a:effectLst/>
        </p:spPr>
        <p:txBody>
          <a:bodyPr wrap="square">
            <a:prstTxWarp prst="textNoShape">
              <a:avLst/>
            </a:prstTxWarp>
            <a:spAutoFit/>
          </a:bodyPr>
          <a:lstStyle/>
          <a:p>
            <a:pPr eaLnBrk="0" hangingPunct="0">
              <a:lnSpc>
                <a:spcPct val="90000"/>
              </a:lnSpc>
              <a:spcBef>
                <a:spcPct val="20000"/>
              </a:spcBef>
              <a:buClr>
                <a:schemeClr val="tx1"/>
              </a:buClr>
              <a:buSzPct val="100000"/>
              <a:buFont typeface="Symbol" charset="2"/>
              <a:buChar char=""/>
            </a:pPr>
            <a:r>
              <a:rPr lang="en-US" sz="2000" b="1" dirty="0" err="1"/>
              <a:t>Spaceborne</a:t>
            </a:r>
            <a:r>
              <a:rPr lang="en-US" sz="2000" b="1" dirty="0"/>
              <a:t> </a:t>
            </a:r>
            <a:r>
              <a:rPr lang="en-US" sz="2000" b="1" dirty="0" err="1"/>
              <a:t>lidars</a:t>
            </a:r>
            <a:r>
              <a:rPr lang="en-US" sz="2000" b="1" dirty="0"/>
              <a:t>, like CALIOP, provide accurate information on</a:t>
            </a:r>
            <a:r>
              <a:rPr lang="en-US" sz="2000" b="1" dirty="0" smtClean="0"/>
              <a:t> the vertical structure of clouds (60 </a:t>
            </a:r>
            <a:r>
              <a:rPr lang="en-US" sz="2000" b="1" dirty="0" err="1" smtClean="0"/>
              <a:t>m</a:t>
            </a:r>
            <a:r>
              <a:rPr lang="en-US" sz="2000" b="1" dirty="0" smtClean="0"/>
              <a:t> vertical resolution).</a:t>
            </a:r>
            <a:endParaRPr lang="en-US" sz="2000" b="1" dirty="0"/>
          </a:p>
          <a:p>
            <a:pPr eaLnBrk="0" hangingPunct="0">
              <a:lnSpc>
                <a:spcPct val="90000"/>
              </a:lnSpc>
              <a:spcBef>
                <a:spcPct val="20000"/>
              </a:spcBef>
              <a:buClr>
                <a:schemeClr val="tx1"/>
              </a:buClr>
              <a:buSzPct val="100000"/>
              <a:buFont typeface="Symbol" charset="2"/>
              <a:buChar char=""/>
            </a:pPr>
            <a:r>
              <a:rPr lang="en-US" sz="2000" b="1" dirty="0"/>
              <a:t>CALIOP ash cloud boundaries can</a:t>
            </a:r>
            <a:r>
              <a:rPr lang="en-US" sz="2000" b="1" dirty="0" smtClean="0"/>
              <a:t> also be </a:t>
            </a:r>
            <a:r>
              <a:rPr lang="en-US" sz="2000" b="1" dirty="0"/>
              <a:t>used to compute mass loading (under the same assumptions used in the ash retrieval)</a:t>
            </a:r>
            <a:r>
              <a:rPr lang="en-US" sz="2000" b="1" dirty="0" smtClean="0"/>
              <a:t>.</a:t>
            </a:r>
            <a:endParaRPr lang="en-US" sz="2000" b="1"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5400000">
            <a:off x="5612716" y="3226484"/>
            <a:ext cx="6362700" cy="646331"/>
          </a:xfrm>
          <a:prstGeom prst="rect">
            <a:avLst/>
          </a:prstGeom>
          <a:noFill/>
        </p:spPr>
        <p:txBody>
          <a:bodyPr wrap="square" rtlCol="0">
            <a:spAutoFit/>
          </a:bodyPr>
          <a:lstStyle/>
          <a:p>
            <a:pPr algn="ctr"/>
            <a:r>
              <a:rPr lang="en-US" sz="3600" b="1" dirty="0" smtClean="0">
                <a:solidFill>
                  <a:srgbClr val="FF0000"/>
                </a:solidFill>
              </a:rPr>
              <a:t>May 8, 2010 (04:00 UTC)</a:t>
            </a:r>
            <a:endParaRPr lang="en-US" sz="3600" b="1" dirty="0">
              <a:solidFill>
                <a:srgbClr val="FF0000"/>
              </a:solidFill>
            </a:endParaRPr>
          </a:p>
        </p:txBody>
      </p:sp>
      <p:sp>
        <p:nvSpPr>
          <p:cNvPr id="4" name="TextBox 3"/>
          <p:cNvSpPr txBox="1"/>
          <p:nvPr/>
        </p:nvSpPr>
        <p:spPr>
          <a:xfrm rot="16200000">
            <a:off x="-2288233" y="3091190"/>
            <a:ext cx="5334000" cy="523220"/>
          </a:xfrm>
          <a:prstGeom prst="rect">
            <a:avLst/>
          </a:prstGeom>
          <a:noFill/>
        </p:spPr>
        <p:txBody>
          <a:bodyPr wrap="square" rtlCol="0">
            <a:spAutoFit/>
          </a:bodyPr>
          <a:lstStyle/>
          <a:p>
            <a:pPr algn="ctr"/>
            <a:r>
              <a:rPr lang="en-US" sz="2800" b="1" i="1" dirty="0" smtClean="0"/>
              <a:t>Ash cloud, south of Iceland</a:t>
            </a:r>
            <a:endParaRPr lang="en-US" sz="2800" b="1" i="1" dirty="0"/>
          </a:p>
        </p:txBody>
      </p:sp>
      <p:grpSp>
        <p:nvGrpSpPr>
          <p:cNvPr id="8" name="Group 7"/>
          <p:cNvGrpSpPr/>
          <p:nvPr/>
        </p:nvGrpSpPr>
        <p:grpSpPr>
          <a:xfrm>
            <a:off x="693357" y="0"/>
            <a:ext cx="7764843" cy="6858000"/>
            <a:chOff x="693357" y="0"/>
            <a:chExt cx="7764843" cy="6858000"/>
          </a:xfrm>
        </p:grpSpPr>
        <p:pic>
          <p:nvPicPr>
            <p:cNvPr id="2" name="Picture 1" descr="Met-9_eya_caliop_seviri_05-08-2010_0400.tiff"/>
            <p:cNvPicPr>
              <a:picLocks noChangeAspect="1"/>
            </p:cNvPicPr>
            <p:nvPr/>
          </p:nvPicPr>
          <p:blipFill>
            <a:blip r:embed="rId2"/>
            <a:stretch>
              <a:fillRect/>
            </a:stretch>
          </p:blipFill>
          <p:spPr>
            <a:xfrm>
              <a:off x="693357" y="0"/>
              <a:ext cx="7764843" cy="6858000"/>
            </a:xfrm>
            <a:prstGeom prst="rect">
              <a:avLst/>
            </a:prstGeom>
          </p:spPr>
        </p:pic>
        <p:sp>
          <p:nvSpPr>
            <p:cNvPr id="5" name="TextBox 4"/>
            <p:cNvSpPr txBox="1"/>
            <p:nvPr/>
          </p:nvSpPr>
          <p:spPr>
            <a:xfrm>
              <a:off x="3200400" y="1752600"/>
              <a:ext cx="1447800" cy="707886"/>
            </a:xfrm>
            <a:prstGeom prst="rect">
              <a:avLst/>
            </a:prstGeom>
            <a:noFill/>
          </p:spPr>
          <p:txBody>
            <a:bodyPr wrap="square" rtlCol="0">
              <a:spAutoFit/>
            </a:bodyPr>
            <a:lstStyle/>
            <a:p>
              <a:r>
                <a:rPr lang="en-US" sz="2000" b="1" dirty="0" err="1" smtClean="0"/>
                <a:t>Lidar</a:t>
              </a:r>
              <a:r>
                <a:rPr lang="en-US" sz="2000" b="1" dirty="0" smtClean="0"/>
                <a:t> overpass</a:t>
              </a:r>
              <a:endParaRPr lang="en-US" sz="2000" b="1" dirty="0"/>
            </a:p>
          </p:txBody>
        </p:sp>
        <p:cxnSp>
          <p:nvCxnSpPr>
            <p:cNvPr id="7" name="Curved Connector 6"/>
            <p:cNvCxnSpPr/>
            <p:nvPr/>
          </p:nvCxnSpPr>
          <p:spPr>
            <a:xfrm rot="10800000">
              <a:off x="2209801" y="1447800"/>
              <a:ext cx="990600" cy="609600"/>
            </a:xfrm>
            <a:prstGeom prst="curvedConnector3">
              <a:avLst>
                <a:gd name="adj1" fmla="val 50000"/>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1"/>
          <p:cNvSpPr txBox="1">
            <a:spLocks noChangeArrowheads="1"/>
          </p:cNvSpPr>
          <p:nvPr/>
        </p:nvSpPr>
        <p:spPr bwMode="auto">
          <a:xfrm>
            <a:off x="4572000" y="76200"/>
            <a:ext cx="3886200" cy="461665"/>
          </a:xfrm>
          <a:prstGeom prst="rect">
            <a:avLst/>
          </a:prstGeom>
          <a:solidFill>
            <a:srgbClr val="FFFF00"/>
          </a:solidFill>
          <a:ln w="9525">
            <a:noFill/>
            <a:miter lim="800000"/>
            <a:headEnd/>
            <a:tailEnd/>
          </a:ln>
        </p:spPr>
        <p:txBody>
          <a:bodyPr>
            <a:prstTxWarp prst="textNoShape">
              <a:avLst/>
            </a:prstTxWarp>
            <a:spAutoFit/>
          </a:bodyPr>
          <a:lstStyle/>
          <a:p>
            <a:pPr>
              <a:spcBef>
                <a:spcPct val="50000"/>
              </a:spcBef>
            </a:pPr>
            <a:r>
              <a:rPr lang="en-US" sz="2400" b="1" dirty="0" smtClean="0"/>
              <a:t>May 8, 2010 (04:00 </a:t>
            </a:r>
            <a:r>
              <a:rPr lang="en-US" sz="2400" b="1" dirty="0"/>
              <a:t>UTC)</a:t>
            </a:r>
            <a:endParaRPr lang="en-US" sz="2400" dirty="0"/>
          </a:p>
        </p:txBody>
      </p:sp>
      <p:pic>
        <p:nvPicPr>
          <p:cNvPr id="13" name="Picture 12" descr="Met-9_eya_caliop_seviri_05-08-2010_0400.tiff"/>
          <p:cNvPicPr>
            <a:picLocks noChangeAspect="1"/>
          </p:cNvPicPr>
          <p:nvPr/>
        </p:nvPicPr>
        <p:blipFill>
          <a:blip r:embed="rId3"/>
          <a:stretch>
            <a:fillRect/>
          </a:stretch>
        </p:blipFill>
        <p:spPr>
          <a:xfrm>
            <a:off x="91440" y="54864"/>
            <a:ext cx="3507638" cy="3097987"/>
          </a:xfrm>
          <a:prstGeom prst="rect">
            <a:avLst/>
          </a:prstGeom>
        </p:spPr>
      </p:pic>
      <p:sp>
        <p:nvSpPr>
          <p:cNvPr id="8" name="TextBox 7"/>
          <p:cNvSpPr txBox="1"/>
          <p:nvPr/>
        </p:nvSpPr>
        <p:spPr>
          <a:xfrm>
            <a:off x="3886200" y="685800"/>
            <a:ext cx="4953000" cy="1323439"/>
          </a:xfrm>
          <a:prstGeom prst="rect">
            <a:avLst/>
          </a:prstGeom>
          <a:solidFill>
            <a:schemeClr val="accent1">
              <a:lumMod val="20000"/>
              <a:lumOff val="80000"/>
            </a:schemeClr>
          </a:solidFill>
        </p:spPr>
        <p:txBody>
          <a:bodyPr wrap="square" rtlCol="0">
            <a:spAutoFit/>
          </a:bodyPr>
          <a:lstStyle/>
          <a:p>
            <a:r>
              <a:rPr lang="en-US" sz="2000" b="1" dirty="0" smtClean="0"/>
              <a:t>Both the GOES-R product and the </a:t>
            </a:r>
            <a:r>
              <a:rPr lang="en-US" sz="2000" b="1" dirty="0" err="1" smtClean="0"/>
              <a:t>lidar</a:t>
            </a:r>
            <a:r>
              <a:rPr lang="en-US" sz="2000" b="1" dirty="0" smtClean="0"/>
              <a:t> indicate that the height of the ash cloud varies considerably.  The next slide shows a direct comparison.</a:t>
            </a:r>
            <a:endParaRPr lang="en-US" sz="2000" b="1" dirty="0"/>
          </a:p>
        </p:txBody>
      </p:sp>
      <p:grpSp>
        <p:nvGrpSpPr>
          <p:cNvPr id="16" name="Group 15"/>
          <p:cNvGrpSpPr/>
          <p:nvPr/>
        </p:nvGrpSpPr>
        <p:grpSpPr>
          <a:xfrm>
            <a:off x="740664" y="2743200"/>
            <a:ext cx="7845552" cy="4078224"/>
            <a:chOff x="740664" y="2743200"/>
            <a:chExt cx="7845552" cy="4078224"/>
          </a:xfrm>
        </p:grpSpPr>
        <p:pic>
          <p:nvPicPr>
            <p:cNvPr id="9" name="Picture 8" descr="calipso_bks_eya_caliop_seviri_05-08-2010_0400.tiff"/>
            <p:cNvPicPr>
              <a:picLocks noChangeAspect="1"/>
            </p:cNvPicPr>
            <p:nvPr/>
          </p:nvPicPr>
          <p:blipFill>
            <a:blip r:embed="rId4"/>
            <a:stretch>
              <a:fillRect/>
            </a:stretch>
          </p:blipFill>
          <p:spPr>
            <a:xfrm>
              <a:off x="740664" y="3255264"/>
              <a:ext cx="7845552" cy="3566160"/>
            </a:xfrm>
            <a:prstGeom prst="rect">
              <a:avLst/>
            </a:prstGeom>
          </p:spPr>
        </p:pic>
        <p:grpSp>
          <p:nvGrpSpPr>
            <p:cNvPr id="15" name="Group 14"/>
            <p:cNvGrpSpPr/>
            <p:nvPr/>
          </p:nvGrpSpPr>
          <p:grpSpPr>
            <a:xfrm>
              <a:off x="2603500" y="2743200"/>
              <a:ext cx="3848100" cy="2895600"/>
              <a:chOff x="2603500" y="2743200"/>
              <a:chExt cx="3848100" cy="2895600"/>
            </a:xfrm>
          </p:grpSpPr>
          <p:sp>
            <p:nvSpPr>
              <p:cNvPr id="44037" name="Text Box 5"/>
              <p:cNvSpPr txBox="1">
                <a:spLocks noChangeArrowheads="1"/>
              </p:cNvSpPr>
              <p:nvPr/>
            </p:nvSpPr>
            <p:spPr bwMode="auto">
              <a:xfrm>
                <a:off x="4191000" y="2743200"/>
                <a:ext cx="2057400" cy="461665"/>
              </a:xfrm>
              <a:prstGeom prst="rect">
                <a:avLst/>
              </a:prstGeom>
              <a:noFill/>
              <a:ln w="9525">
                <a:noFill/>
                <a:miter lim="800000"/>
                <a:headEnd/>
                <a:tailEnd/>
              </a:ln>
            </p:spPr>
            <p:txBody>
              <a:bodyPr>
                <a:prstTxWarp prst="textNoShape">
                  <a:avLst/>
                </a:prstTxWarp>
                <a:spAutoFit/>
              </a:bodyPr>
              <a:lstStyle/>
              <a:p>
                <a:pPr>
                  <a:spcBef>
                    <a:spcPct val="50000"/>
                  </a:spcBef>
                </a:pPr>
                <a:r>
                  <a:rPr lang="en-US" sz="2400" b="1" dirty="0"/>
                  <a:t>Ash </a:t>
                </a:r>
                <a:r>
                  <a:rPr lang="en-US" sz="2400" b="1" dirty="0" smtClean="0"/>
                  <a:t>clouds</a:t>
                </a:r>
                <a:endParaRPr lang="en-US" sz="2400" dirty="0"/>
              </a:p>
            </p:txBody>
          </p:sp>
          <p:sp>
            <p:nvSpPr>
              <p:cNvPr id="44038" name="Line 6"/>
              <p:cNvSpPr>
                <a:spLocks noChangeShapeType="1"/>
              </p:cNvSpPr>
              <p:nvPr/>
            </p:nvSpPr>
            <p:spPr bwMode="auto">
              <a:xfrm flipH="1">
                <a:off x="2603500" y="3200400"/>
                <a:ext cx="1892300" cy="2438400"/>
              </a:xfrm>
              <a:prstGeom prst="line">
                <a:avLst/>
              </a:prstGeom>
              <a:noFill/>
              <a:ln w="50800">
                <a:solidFill>
                  <a:schemeClr val="tx1"/>
                </a:solidFill>
                <a:round/>
                <a:headEnd/>
                <a:tailEnd type="triangle" w="med" len="med"/>
              </a:ln>
            </p:spPr>
            <p:txBody>
              <a:bodyPr wrap="none" anchor="ctr">
                <a:prstTxWarp prst="textNoShape">
                  <a:avLst/>
                </a:prstTxWarp>
              </a:bodyPr>
              <a:lstStyle/>
              <a:p>
                <a:endParaRPr lang="en-US"/>
              </a:p>
            </p:txBody>
          </p:sp>
          <p:sp>
            <p:nvSpPr>
              <p:cNvPr id="44040" name="Line 8"/>
              <p:cNvSpPr>
                <a:spLocks noChangeShapeType="1"/>
              </p:cNvSpPr>
              <p:nvPr/>
            </p:nvSpPr>
            <p:spPr bwMode="auto">
              <a:xfrm>
                <a:off x="4495800" y="3200400"/>
                <a:ext cx="1955800" cy="1612900"/>
              </a:xfrm>
              <a:prstGeom prst="line">
                <a:avLst/>
              </a:prstGeom>
              <a:noFill/>
              <a:ln w="50800">
                <a:solidFill>
                  <a:schemeClr val="tx1"/>
                </a:solidFill>
                <a:round/>
                <a:headEnd/>
                <a:tailEnd type="triangle" w="med" len="med"/>
              </a:ln>
            </p:spPr>
            <p:txBody>
              <a:bodyPr wrap="none" anchor="ctr">
                <a:prstTxWarp prst="textNoShape">
                  <a:avLst/>
                </a:prstTxWarp>
              </a:bodyPr>
              <a:lstStyle/>
              <a:p>
                <a:endParaRPr lang="en-US"/>
              </a:p>
            </p:txBody>
          </p:sp>
          <p:sp>
            <p:nvSpPr>
              <p:cNvPr id="10" name="Line 6"/>
              <p:cNvSpPr>
                <a:spLocks noChangeShapeType="1"/>
              </p:cNvSpPr>
              <p:nvPr/>
            </p:nvSpPr>
            <p:spPr bwMode="auto">
              <a:xfrm flipH="1">
                <a:off x="4495800" y="3255264"/>
                <a:ext cx="0" cy="2307336"/>
              </a:xfrm>
              <a:prstGeom prst="line">
                <a:avLst/>
              </a:prstGeom>
              <a:noFill/>
              <a:ln w="50800">
                <a:solidFill>
                  <a:schemeClr val="tx1"/>
                </a:solidFill>
                <a:round/>
                <a:headEnd/>
                <a:tailEnd type="triangle" w="med" len="med"/>
              </a:ln>
            </p:spPr>
            <p:txBody>
              <a:bodyPr wrap="none" anchor="ctr">
                <a:prstTxWarp prst="textNoShape">
                  <a:avLst/>
                </a:prstTxWarp>
              </a:bodyPr>
              <a:lstStyle/>
              <a:p>
                <a:endParaRPr lang="en-US"/>
              </a:p>
            </p:txBody>
          </p:sp>
          <p:sp>
            <p:nvSpPr>
              <p:cNvPr id="12" name="Line 6"/>
              <p:cNvSpPr>
                <a:spLocks noChangeShapeType="1"/>
              </p:cNvSpPr>
              <p:nvPr/>
            </p:nvSpPr>
            <p:spPr bwMode="auto">
              <a:xfrm>
                <a:off x="4495800" y="3200400"/>
                <a:ext cx="990600" cy="2438400"/>
              </a:xfrm>
              <a:prstGeom prst="line">
                <a:avLst/>
              </a:prstGeom>
              <a:noFill/>
              <a:ln w="50800">
                <a:solidFill>
                  <a:schemeClr val="tx1"/>
                </a:solidFill>
                <a:round/>
                <a:headEnd/>
                <a:tailEnd type="triangle" w="med" len="med"/>
              </a:ln>
            </p:spPr>
            <p:txBody>
              <a:bodyPr wrap="none" anchor="ctr">
                <a:prstTxWarp prst="textNoShape">
                  <a:avLst/>
                </a:prstTxWarp>
              </a:bodyPr>
              <a:lstStyle/>
              <a:p>
                <a:endParaRPr lang="en-US"/>
              </a:p>
            </p:txBody>
          </p:sp>
        </p:grpSp>
      </p:gr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4" name="Text Box 12"/>
          <p:cNvSpPr txBox="1">
            <a:spLocks noChangeArrowheads="1"/>
          </p:cNvSpPr>
          <p:nvPr/>
        </p:nvSpPr>
        <p:spPr bwMode="auto">
          <a:xfrm>
            <a:off x="4572000" y="609600"/>
            <a:ext cx="4114800" cy="1015663"/>
          </a:xfrm>
          <a:prstGeom prst="rect">
            <a:avLst/>
          </a:prstGeom>
          <a:solidFill>
            <a:schemeClr val="tx1"/>
          </a:solidFill>
          <a:ln w="9525">
            <a:noFill/>
            <a:miter lim="800000"/>
            <a:headEnd/>
            <a:tailEnd/>
          </a:ln>
        </p:spPr>
        <p:txBody>
          <a:bodyPr>
            <a:prstTxWarp prst="textNoShape">
              <a:avLst/>
            </a:prstTxWarp>
            <a:spAutoFit/>
          </a:bodyPr>
          <a:lstStyle/>
          <a:p>
            <a:pPr>
              <a:spcBef>
                <a:spcPct val="50000"/>
              </a:spcBef>
              <a:buFontTx/>
              <a:buChar char="•"/>
            </a:pPr>
            <a:r>
              <a:rPr lang="en-US" sz="2400" b="1" dirty="0">
                <a:solidFill>
                  <a:srgbClr val="FF00FF"/>
                </a:solidFill>
              </a:rPr>
              <a:t>Single channel IR window</a:t>
            </a:r>
            <a:endParaRPr lang="en-US" sz="2400" b="1" dirty="0" smtClean="0">
              <a:solidFill>
                <a:srgbClr val="FF00FF"/>
              </a:solidFill>
            </a:endParaRPr>
          </a:p>
          <a:p>
            <a:pPr>
              <a:spcBef>
                <a:spcPct val="50000"/>
              </a:spcBef>
              <a:buFontTx/>
              <a:buChar char="•"/>
            </a:pPr>
            <a:r>
              <a:rPr lang="en-US" sz="2400" b="1" dirty="0" smtClean="0">
                <a:solidFill>
                  <a:schemeClr val="bg1"/>
                </a:solidFill>
                <a:sym typeface="Symbol" charset="2"/>
              </a:rPr>
              <a:t>GOES-R product</a:t>
            </a:r>
            <a:endParaRPr lang="en-US" sz="2400" b="1" dirty="0">
              <a:solidFill>
                <a:srgbClr val="FF00FF"/>
              </a:solidFill>
            </a:endParaRPr>
          </a:p>
        </p:txBody>
      </p:sp>
      <p:sp>
        <p:nvSpPr>
          <p:cNvPr id="11" name="Text Box 11"/>
          <p:cNvSpPr txBox="1">
            <a:spLocks noChangeArrowheads="1"/>
          </p:cNvSpPr>
          <p:nvPr/>
        </p:nvSpPr>
        <p:spPr bwMode="auto">
          <a:xfrm>
            <a:off x="4572000" y="76200"/>
            <a:ext cx="3886200" cy="461665"/>
          </a:xfrm>
          <a:prstGeom prst="rect">
            <a:avLst/>
          </a:prstGeom>
          <a:solidFill>
            <a:srgbClr val="FFFF00"/>
          </a:solidFill>
          <a:ln w="9525">
            <a:noFill/>
            <a:miter lim="800000"/>
            <a:headEnd/>
            <a:tailEnd/>
          </a:ln>
        </p:spPr>
        <p:txBody>
          <a:bodyPr>
            <a:prstTxWarp prst="textNoShape">
              <a:avLst/>
            </a:prstTxWarp>
            <a:spAutoFit/>
          </a:bodyPr>
          <a:lstStyle/>
          <a:p>
            <a:pPr>
              <a:spcBef>
                <a:spcPct val="50000"/>
              </a:spcBef>
            </a:pPr>
            <a:r>
              <a:rPr lang="en-US" sz="2400" b="1" dirty="0" smtClean="0"/>
              <a:t>May 8, 2010 (04:00 </a:t>
            </a:r>
            <a:r>
              <a:rPr lang="en-US" sz="2400" b="1" dirty="0"/>
              <a:t>UTC)</a:t>
            </a:r>
            <a:endParaRPr lang="en-US" sz="2400" dirty="0"/>
          </a:p>
        </p:txBody>
      </p:sp>
      <p:pic>
        <p:nvPicPr>
          <p:cNvPr id="13" name="Picture 12" descr="Met-9_eya_caliop_seviri_05-08-2010_0400.tiff"/>
          <p:cNvPicPr>
            <a:picLocks noChangeAspect="1"/>
          </p:cNvPicPr>
          <p:nvPr/>
        </p:nvPicPr>
        <p:blipFill>
          <a:blip r:embed="rId3"/>
          <a:stretch>
            <a:fillRect/>
          </a:stretch>
        </p:blipFill>
        <p:spPr>
          <a:xfrm>
            <a:off x="91440" y="54864"/>
            <a:ext cx="3507638" cy="3097987"/>
          </a:xfrm>
          <a:prstGeom prst="rect">
            <a:avLst/>
          </a:prstGeom>
        </p:spPr>
      </p:pic>
      <p:grpSp>
        <p:nvGrpSpPr>
          <p:cNvPr id="25" name="Group 24"/>
          <p:cNvGrpSpPr/>
          <p:nvPr/>
        </p:nvGrpSpPr>
        <p:grpSpPr>
          <a:xfrm>
            <a:off x="740664" y="2743200"/>
            <a:ext cx="7845552" cy="4078224"/>
            <a:chOff x="740664" y="2743200"/>
            <a:chExt cx="7845552" cy="4078224"/>
          </a:xfrm>
        </p:grpSpPr>
        <p:pic>
          <p:nvPicPr>
            <p:cNvPr id="14" name="Picture 13" descr="calipso_bks_1dvar_irwin_eya_caliop_seviri_05-08-2010_0400.tiff"/>
            <p:cNvPicPr>
              <a:picLocks noChangeAspect="1"/>
            </p:cNvPicPr>
            <p:nvPr/>
          </p:nvPicPr>
          <p:blipFill>
            <a:blip r:embed="rId4"/>
            <a:stretch>
              <a:fillRect/>
            </a:stretch>
          </p:blipFill>
          <p:spPr>
            <a:xfrm>
              <a:off x="740664" y="3255264"/>
              <a:ext cx="7845552" cy="3566160"/>
            </a:xfrm>
            <a:prstGeom prst="rect">
              <a:avLst/>
            </a:prstGeom>
          </p:spPr>
        </p:pic>
        <p:grpSp>
          <p:nvGrpSpPr>
            <p:cNvPr id="18" name="Group 17"/>
            <p:cNvGrpSpPr/>
            <p:nvPr/>
          </p:nvGrpSpPr>
          <p:grpSpPr>
            <a:xfrm>
              <a:off x="2603500" y="2743200"/>
              <a:ext cx="3848100" cy="2895600"/>
              <a:chOff x="2603500" y="2743200"/>
              <a:chExt cx="3848100" cy="2895600"/>
            </a:xfrm>
          </p:grpSpPr>
          <p:sp>
            <p:nvSpPr>
              <p:cNvPr id="19" name="Text Box 5"/>
              <p:cNvSpPr txBox="1">
                <a:spLocks noChangeArrowheads="1"/>
              </p:cNvSpPr>
              <p:nvPr/>
            </p:nvSpPr>
            <p:spPr bwMode="auto">
              <a:xfrm>
                <a:off x="4191000" y="2743200"/>
                <a:ext cx="2057400" cy="461665"/>
              </a:xfrm>
              <a:prstGeom prst="rect">
                <a:avLst/>
              </a:prstGeom>
              <a:noFill/>
              <a:ln w="9525">
                <a:noFill/>
                <a:miter lim="800000"/>
                <a:headEnd/>
                <a:tailEnd/>
              </a:ln>
            </p:spPr>
            <p:txBody>
              <a:bodyPr>
                <a:prstTxWarp prst="textNoShape">
                  <a:avLst/>
                </a:prstTxWarp>
                <a:spAutoFit/>
              </a:bodyPr>
              <a:lstStyle/>
              <a:p>
                <a:pPr>
                  <a:spcBef>
                    <a:spcPct val="50000"/>
                  </a:spcBef>
                </a:pPr>
                <a:r>
                  <a:rPr lang="en-US" sz="2400" b="1" dirty="0"/>
                  <a:t>Ash </a:t>
                </a:r>
                <a:r>
                  <a:rPr lang="en-US" sz="2400" b="1" dirty="0" smtClean="0"/>
                  <a:t>clouds</a:t>
                </a:r>
                <a:endParaRPr lang="en-US" sz="2400" dirty="0"/>
              </a:p>
            </p:txBody>
          </p:sp>
          <p:sp>
            <p:nvSpPr>
              <p:cNvPr id="20" name="Line 6"/>
              <p:cNvSpPr>
                <a:spLocks noChangeShapeType="1"/>
              </p:cNvSpPr>
              <p:nvPr/>
            </p:nvSpPr>
            <p:spPr bwMode="auto">
              <a:xfrm flipH="1">
                <a:off x="2603500" y="3200400"/>
                <a:ext cx="1892300" cy="2438400"/>
              </a:xfrm>
              <a:prstGeom prst="line">
                <a:avLst/>
              </a:prstGeom>
              <a:noFill/>
              <a:ln w="50800">
                <a:solidFill>
                  <a:schemeClr val="tx1"/>
                </a:solidFill>
                <a:round/>
                <a:headEnd/>
                <a:tailEnd type="triangle" w="med" len="med"/>
              </a:ln>
            </p:spPr>
            <p:txBody>
              <a:bodyPr wrap="none" anchor="ctr">
                <a:prstTxWarp prst="textNoShape">
                  <a:avLst/>
                </a:prstTxWarp>
              </a:bodyPr>
              <a:lstStyle/>
              <a:p>
                <a:endParaRPr lang="en-US"/>
              </a:p>
            </p:txBody>
          </p:sp>
          <p:sp>
            <p:nvSpPr>
              <p:cNvPr id="21" name="Line 8"/>
              <p:cNvSpPr>
                <a:spLocks noChangeShapeType="1"/>
              </p:cNvSpPr>
              <p:nvPr/>
            </p:nvSpPr>
            <p:spPr bwMode="auto">
              <a:xfrm>
                <a:off x="4495800" y="3200400"/>
                <a:ext cx="1955800" cy="1612900"/>
              </a:xfrm>
              <a:prstGeom prst="line">
                <a:avLst/>
              </a:prstGeom>
              <a:noFill/>
              <a:ln w="50800">
                <a:solidFill>
                  <a:schemeClr val="tx1"/>
                </a:solidFill>
                <a:round/>
                <a:headEnd/>
                <a:tailEnd type="triangle" w="med" len="med"/>
              </a:ln>
            </p:spPr>
            <p:txBody>
              <a:bodyPr wrap="none" anchor="ctr">
                <a:prstTxWarp prst="textNoShape">
                  <a:avLst/>
                </a:prstTxWarp>
              </a:bodyPr>
              <a:lstStyle/>
              <a:p>
                <a:endParaRPr lang="en-US"/>
              </a:p>
            </p:txBody>
          </p:sp>
          <p:sp>
            <p:nvSpPr>
              <p:cNvPr id="22" name="Line 6"/>
              <p:cNvSpPr>
                <a:spLocks noChangeShapeType="1"/>
              </p:cNvSpPr>
              <p:nvPr/>
            </p:nvSpPr>
            <p:spPr bwMode="auto">
              <a:xfrm flipH="1">
                <a:off x="4495800" y="3255264"/>
                <a:ext cx="0" cy="2307336"/>
              </a:xfrm>
              <a:prstGeom prst="line">
                <a:avLst/>
              </a:prstGeom>
              <a:noFill/>
              <a:ln w="50800">
                <a:solidFill>
                  <a:schemeClr val="tx1"/>
                </a:solidFill>
                <a:round/>
                <a:headEnd/>
                <a:tailEnd type="triangle" w="med" len="med"/>
              </a:ln>
            </p:spPr>
            <p:txBody>
              <a:bodyPr wrap="none" anchor="ctr">
                <a:prstTxWarp prst="textNoShape">
                  <a:avLst/>
                </a:prstTxWarp>
              </a:bodyPr>
              <a:lstStyle/>
              <a:p>
                <a:endParaRPr lang="en-US"/>
              </a:p>
            </p:txBody>
          </p:sp>
          <p:sp>
            <p:nvSpPr>
              <p:cNvPr id="23" name="Line 6"/>
              <p:cNvSpPr>
                <a:spLocks noChangeShapeType="1"/>
              </p:cNvSpPr>
              <p:nvPr/>
            </p:nvSpPr>
            <p:spPr bwMode="auto">
              <a:xfrm>
                <a:off x="4495800" y="3200400"/>
                <a:ext cx="990600" cy="2438400"/>
              </a:xfrm>
              <a:prstGeom prst="line">
                <a:avLst/>
              </a:prstGeom>
              <a:noFill/>
              <a:ln w="50800">
                <a:solidFill>
                  <a:schemeClr val="tx1"/>
                </a:solidFill>
                <a:round/>
                <a:headEnd/>
                <a:tailEnd type="triangle" w="med" len="med"/>
              </a:ln>
            </p:spPr>
            <p:txBody>
              <a:bodyPr wrap="none" anchor="ctr">
                <a:prstTxWarp prst="textNoShape">
                  <a:avLst/>
                </a:prstTxWarp>
              </a:bodyPr>
              <a:lstStyle/>
              <a:p>
                <a:endParaRPr lang="en-US"/>
              </a:p>
            </p:txBody>
          </p:sp>
        </p:grpSp>
      </p:grpSp>
      <p:sp>
        <p:nvSpPr>
          <p:cNvPr id="24" name="TextBox 23"/>
          <p:cNvSpPr txBox="1"/>
          <p:nvPr/>
        </p:nvSpPr>
        <p:spPr>
          <a:xfrm>
            <a:off x="3623462" y="1619071"/>
            <a:ext cx="5520538" cy="1200329"/>
          </a:xfrm>
          <a:prstGeom prst="rect">
            <a:avLst/>
          </a:prstGeom>
          <a:noFill/>
        </p:spPr>
        <p:txBody>
          <a:bodyPr wrap="square" rtlCol="0">
            <a:spAutoFit/>
          </a:bodyPr>
          <a:lstStyle/>
          <a:p>
            <a:r>
              <a:rPr lang="en-US" b="1" i="1" dirty="0" smtClean="0"/>
              <a:t>The magenta circles indicate the height that would be inferred if the 11 </a:t>
            </a:r>
            <a:r>
              <a:rPr lang="en-US" b="1" i="1" dirty="0" err="1" smtClean="0"/>
              <a:t>μm</a:t>
            </a:r>
            <a:r>
              <a:rPr lang="en-US" b="1" i="1" dirty="0" smtClean="0"/>
              <a:t> brightness temperature were assumed to be equal to the cloud top temperature.</a:t>
            </a:r>
            <a:endParaRPr lang="en-US" b="1" i="1"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4" name="Text Box 12"/>
          <p:cNvSpPr txBox="1">
            <a:spLocks noChangeArrowheads="1"/>
          </p:cNvSpPr>
          <p:nvPr/>
        </p:nvSpPr>
        <p:spPr bwMode="auto">
          <a:xfrm>
            <a:off x="4572000" y="609600"/>
            <a:ext cx="4114800" cy="1015663"/>
          </a:xfrm>
          <a:prstGeom prst="rect">
            <a:avLst/>
          </a:prstGeom>
          <a:solidFill>
            <a:schemeClr val="tx1"/>
          </a:solidFill>
          <a:ln w="9525">
            <a:noFill/>
            <a:miter lim="800000"/>
            <a:headEnd/>
            <a:tailEnd/>
          </a:ln>
        </p:spPr>
        <p:txBody>
          <a:bodyPr>
            <a:prstTxWarp prst="textNoShape">
              <a:avLst/>
            </a:prstTxWarp>
            <a:spAutoFit/>
          </a:bodyPr>
          <a:lstStyle/>
          <a:p>
            <a:pPr>
              <a:spcBef>
                <a:spcPct val="50000"/>
              </a:spcBef>
              <a:buFontTx/>
              <a:buChar char="•"/>
            </a:pPr>
            <a:r>
              <a:rPr lang="en-US" sz="2400" b="1" dirty="0">
                <a:solidFill>
                  <a:srgbClr val="FF00FF"/>
                </a:solidFill>
              </a:rPr>
              <a:t>Single channel IR window</a:t>
            </a:r>
            <a:endParaRPr lang="en-US" sz="2400" b="1" dirty="0" smtClean="0">
              <a:solidFill>
                <a:srgbClr val="FF00FF"/>
              </a:solidFill>
            </a:endParaRPr>
          </a:p>
          <a:p>
            <a:pPr>
              <a:spcBef>
                <a:spcPct val="50000"/>
              </a:spcBef>
              <a:buFontTx/>
              <a:buChar char="•"/>
            </a:pPr>
            <a:r>
              <a:rPr lang="en-US" sz="2400" b="1" dirty="0" smtClean="0">
                <a:solidFill>
                  <a:schemeClr val="bg1"/>
                </a:solidFill>
                <a:sym typeface="Symbol" charset="2"/>
              </a:rPr>
              <a:t>GOES-R product</a:t>
            </a:r>
            <a:endParaRPr lang="en-US" sz="2400" b="1" dirty="0">
              <a:solidFill>
                <a:srgbClr val="FF00FF"/>
              </a:solidFill>
            </a:endParaRPr>
          </a:p>
        </p:txBody>
      </p:sp>
      <p:sp>
        <p:nvSpPr>
          <p:cNvPr id="11" name="Text Box 11"/>
          <p:cNvSpPr txBox="1">
            <a:spLocks noChangeArrowheads="1"/>
          </p:cNvSpPr>
          <p:nvPr/>
        </p:nvSpPr>
        <p:spPr bwMode="auto">
          <a:xfrm>
            <a:off x="4572000" y="76200"/>
            <a:ext cx="3886200" cy="461665"/>
          </a:xfrm>
          <a:prstGeom prst="rect">
            <a:avLst/>
          </a:prstGeom>
          <a:solidFill>
            <a:srgbClr val="FFFF00"/>
          </a:solidFill>
          <a:ln w="9525">
            <a:noFill/>
            <a:miter lim="800000"/>
            <a:headEnd/>
            <a:tailEnd/>
          </a:ln>
        </p:spPr>
        <p:txBody>
          <a:bodyPr>
            <a:prstTxWarp prst="textNoShape">
              <a:avLst/>
            </a:prstTxWarp>
            <a:spAutoFit/>
          </a:bodyPr>
          <a:lstStyle/>
          <a:p>
            <a:pPr>
              <a:spcBef>
                <a:spcPct val="50000"/>
              </a:spcBef>
            </a:pPr>
            <a:r>
              <a:rPr lang="en-US" sz="2400" b="1" dirty="0" smtClean="0"/>
              <a:t>May 8, 2010 (04:00 </a:t>
            </a:r>
            <a:r>
              <a:rPr lang="en-US" sz="2400" b="1" dirty="0"/>
              <a:t>UTC)</a:t>
            </a:r>
            <a:endParaRPr lang="en-US" sz="2400" dirty="0"/>
          </a:p>
        </p:txBody>
      </p:sp>
      <p:pic>
        <p:nvPicPr>
          <p:cNvPr id="13" name="Picture 12" descr="Met-9_eya_caliop_seviri_05-08-2010_0400.tiff"/>
          <p:cNvPicPr>
            <a:picLocks noChangeAspect="1"/>
          </p:cNvPicPr>
          <p:nvPr/>
        </p:nvPicPr>
        <p:blipFill>
          <a:blip r:embed="rId3"/>
          <a:stretch>
            <a:fillRect/>
          </a:stretch>
        </p:blipFill>
        <p:spPr>
          <a:xfrm>
            <a:off x="91440" y="54864"/>
            <a:ext cx="3507638" cy="3097987"/>
          </a:xfrm>
          <a:prstGeom prst="rect">
            <a:avLst/>
          </a:prstGeom>
        </p:spPr>
      </p:pic>
      <p:grpSp>
        <p:nvGrpSpPr>
          <p:cNvPr id="15" name="Group 14"/>
          <p:cNvGrpSpPr/>
          <p:nvPr/>
        </p:nvGrpSpPr>
        <p:grpSpPr>
          <a:xfrm>
            <a:off x="740664" y="2743200"/>
            <a:ext cx="7845552" cy="4078224"/>
            <a:chOff x="740664" y="2743200"/>
            <a:chExt cx="7845552" cy="4078224"/>
          </a:xfrm>
        </p:grpSpPr>
        <p:pic>
          <p:nvPicPr>
            <p:cNvPr id="14" name="Picture 13" descr="calipso_bks_1dvar_irwin_eya_caliop_seviri_05-08-2010_0400.tiff"/>
            <p:cNvPicPr>
              <a:picLocks noChangeAspect="1"/>
            </p:cNvPicPr>
            <p:nvPr/>
          </p:nvPicPr>
          <p:blipFill>
            <a:blip r:embed="rId4"/>
            <a:stretch>
              <a:fillRect/>
            </a:stretch>
          </p:blipFill>
          <p:spPr>
            <a:xfrm>
              <a:off x="740664" y="3255264"/>
              <a:ext cx="7845552" cy="3566160"/>
            </a:xfrm>
            <a:prstGeom prst="rect">
              <a:avLst/>
            </a:prstGeom>
          </p:spPr>
        </p:pic>
        <p:grpSp>
          <p:nvGrpSpPr>
            <p:cNvPr id="2" name="Group 17"/>
            <p:cNvGrpSpPr/>
            <p:nvPr/>
          </p:nvGrpSpPr>
          <p:grpSpPr>
            <a:xfrm>
              <a:off x="2603500" y="2743200"/>
              <a:ext cx="3848100" cy="2895600"/>
              <a:chOff x="2603500" y="2743200"/>
              <a:chExt cx="3848100" cy="2895600"/>
            </a:xfrm>
          </p:grpSpPr>
          <p:sp>
            <p:nvSpPr>
              <p:cNvPr id="19" name="Text Box 5"/>
              <p:cNvSpPr txBox="1">
                <a:spLocks noChangeArrowheads="1"/>
              </p:cNvSpPr>
              <p:nvPr/>
            </p:nvSpPr>
            <p:spPr bwMode="auto">
              <a:xfrm>
                <a:off x="4191000" y="2743200"/>
                <a:ext cx="2057400" cy="461665"/>
              </a:xfrm>
              <a:prstGeom prst="rect">
                <a:avLst/>
              </a:prstGeom>
              <a:noFill/>
              <a:ln w="9525">
                <a:noFill/>
                <a:miter lim="800000"/>
                <a:headEnd/>
                <a:tailEnd/>
              </a:ln>
            </p:spPr>
            <p:txBody>
              <a:bodyPr>
                <a:prstTxWarp prst="textNoShape">
                  <a:avLst/>
                </a:prstTxWarp>
                <a:spAutoFit/>
              </a:bodyPr>
              <a:lstStyle/>
              <a:p>
                <a:pPr>
                  <a:spcBef>
                    <a:spcPct val="50000"/>
                  </a:spcBef>
                </a:pPr>
                <a:r>
                  <a:rPr lang="en-US" sz="2400" b="1" dirty="0"/>
                  <a:t>Ash </a:t>
                </a:r>
                <a:r>
                  <a:rPr lang="en-US" sz="2400" b="1" dirty="0" smtClean="0"/>
                  <a:t>clouds</a:t>
                </a:r>
                <a:endParaRPr lang="en-US" sz="2400" dirty="0"/>
              </a:p>
            </p:txBody>
          </p:sp>
          <p:sp>
            <p:nvSpPr>
              <p:cNvPr id="20" name="Line 6"/>
              <p:cNvSpPr>
                <a:spLocks noChangeShapeType="1"/>
              </p:cNvSpPr>
              <p:nvPr/>
            </p:nvSpPr>
            <p:spPr bwMode="auto">
              <a:xfrm flipH="1">
                <a:off x="2603500" y="3200400"/>
                <a:ext cx="1892300" cy="2438400"/>
              </a:xfrm>
              <a:prstGeom prst="line">
                <a:avLst/>
              </a:prstGeom>
              <a:noFill/>
              <a:ln w="50800">
                <a:solidFill>
                  <a:schemeClr val="tx1"/>
                </a:solidFill>
                <a:round/>
                <a:headEnd/>
                <a:tailEnd type="triangle" w="med" len="med"/>
              </a:ln>
            </p:spPr>
            <p:txBody>
              <a:bodyPr wrap="none" anchor="ctr">
                <a:prstTxWarp prst="textNoShape">
                  <a:avLst/>
                </a:prstTxWarp>
              </a:bodyPr>
              <a:lstStyle/>
              <a:p>
                <a:endParaRPr lang="en-US"/>
              </a:p>
            </p:txBody>
          </p:sp>
          <p:sp>
            <p:nvSpPr>
              <p:cNvPr id="21" name="Line 8"/>
              <p:cNvSpPr>
                <a:spLocks noChangeShapeType="1"/>
              </p:cNvSpPr>
              <p:nvPr/>
            </p:nvSpPr>
            <p:spPr bwMode="auto">
              <a:xfrm>
                <a:off x="4495800" y="3200400"/>
                <a:ext cx="1955800" cy="1612900"/>
              </a:xfrm>
              <a:prstGeom prst="line">
                <a:avLst/>
              </a:prstGeom>
              <a:noFill/>
              <a:ln w="50800">
                <a:solidFill>
                  <a:schemeClr val="tx1"/>
                </a:solidFill>
                <a:round/>
                <a:headEnd/>
                <a:tailEnd type="triangle" w="med" len="med"/>
              </a:ln>
            </p:spPr>
            <p:txBody>
              <a:bodyPr wrap="none" anchor="ctr">
                <a:prstTxWarp prst="textNoShape">
                  <a:avLst/>
                </a:prstTxWarp>
              </a:bodyPr>
              <a:lstStyle/>
              <a:p>
                <a:endParaRPr lang="en-US"/>
              </a:p>
            </p:txBody>
          </p:sp>
          <p:sp>
            <p:nvSpPr>
              <p:cNvPr id="22" name="Line 6"/>
              <p:cNvSpPr>
                <a:spLocks noChangeShapeType="1"/>
              </p:cNvSpPr>
              <p:nvPr/>
            </p:nvSpPr>
            <p:spPr bwMode="auto">
              <a:xfrm flipH="1">
                <a:off x="4495800" y="3255264"/>
                <a:ext cx="0" cy="2307336"/>
              </a:xfrm>
              <a:prstGeom prst="line">
                <a:avLst/>
              </a:prstGeom>
              <a:noFill/>
              <a:ln w="50800">
                <a:solidFill>
                  <a:schemeClr val="tx1"/>
                </a:solidFill>
                <a:round/>
                <a:headEnd/>
                <a:tailEnd type="triangle" w="med" len="med"/>
              </a:ln>
            </p:spPr>
            <p:txBody>
              <a:bodyPr wrap="none" anchor="ctr">
                <a:prstTxWarp prst="textNoShape">
                  <a:avLst/>
                </a:prstTxWarp>
              </a:bodyPr>
              <a:lstStyle/>
              <a:p>
                <a:endParaRPr lang="en-US"/>
              </a:p>
            </p:txBody>
          </p:sp>
          <p:sp>
            <p:nvSpPr>
              <p:cNvPr id="23" name="Line 6"/>
              <p:cNvSpPr>
                <a:spLocks noChangeShapeType="1"/>
              </p:cNvSpPr>
              <p:nvPr/>
            </p:nvSpPr>
            <p:spPr bwMode="auto">
              <a:xfrm>
                <a:off x="4495800" y="3200400"/>
                <a:ext cx="990600" cy="2438400"/>
              </a:xfrm>
              <a:prstGeom prst="line">
                <a:avLst/>
              </a:prstGeom>
              <a:noFill/>
              <a:ln w="50800">
                <a:solidFill>
                  <a:schemeClr val="tx1"/>
                </a:solidFill>
                <a:round/>
                <a:headEnd/>
                <a:tailEnd type="triangle" w="med" len="med"/>
              </a:ln>
            </p:spPr>
            <p:txBody>
              <a:bodyPr wrap="none" anchor="ctr">
                <a:prstTxWarp prst="textNoShape">
                  <a:avLst/>
                </a:prstTxWarp>
              </a:bodyPr>
              <a:lstStyle/>
              <a:p>
                <a:endParaRPr lang="en-US"/>
              </a:p>
            </p:txBody>
          </p:sp>
        </p:grpSp>
      </p:grpSp>
      <p:sp>
        <p:nvSpPr>
          <p:cNvPr id="24" name="TextBox 23"/>
          <p:cNvSpPr txBox="1"/>
          <p:nvPr/>
        </p:nvSpPr>
        <p:spPr>
          <a:xfrm>
            <a:off x="3623462" y="1828800"/>
            <a:ext cx="5520538" cy="646331"/>
          </a:xfrm>
          <a:prstGeom prst="rect">
            <a:avLst/>
          </a:prstGeom>
          <a:noFill/>
        </p:spPr>
        <p:txBody>
          <a:bodyPr wrap="square" rtlCol="0">
            <a:spAutoFit/>
          </a:bodyPr>
          <a:lstStyle/>
          <a:p>
            <a:r>
              <a:rPr lang="en-US" b="1" i="1" dirty="0" smtClean="0">
                <a:solidFill>
                  <a:srgbClr val="FF0000"/>
                </a:solidFill>
              </a:rPr>
              <a:t>***Only the GOES-R product correctly depicts the spatial variability in ash cloud height</a:t>
            </a:r>
            <a:endParaRPr lang="en-US" b="1" i="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5400000">
            <a:off x="5612716" y="3226484"/>
            <a:ext cx="6362700" cy="646331"/>
          </a:xfrm>
          <a:prstGeom prst="rect">
            <a:avLst/>
          </a:prstGeom>
          <a:noFill/>
        </p:spPr>
        <p:txBody>
          <a:bodyPr wrap="square" rtlCol="0">
            <a:spAutoFit/>
          </a:bodyPr>
          <a:lstStyle/>
          <a:p>
            <a:pPr algn="ctr"/>
            <a:r>
              <a:rPr lang="en-US" sz="3600" b="1" dirty="0" smtClean="0">
                <a:solidFill>
                  <a:srgbClr val="FF0000"/>
                </a:solidFill>
              </a:rPr>
              <a:t>May 7, 2010 14:00 UTC)</a:t>
            </a:r>
            <a:endParaRPr lang="en-US" sz="3600" b="1" dirty="0">
              <a:solidFill>
                <a:srgbClr val="FF0000"/>
              </a:solidFill>
            </a:endParaRPr>
          </a:p>
        </p:txBody>
      </p:sp>
      <p:sp>
        <p:nvSpPr>
          <p:cNvPr id="4" name="TextBox 3"/>
          <p:cNvSpPr txBox="1"/>
          <p:nvPr/>
        </p:nvSpPr>
        <p:spPr>
          <a:xfrm rot="16200000">
            <a:off x="-2288233" y="3091190"/>
            <a:ext cx="5334000" cy="523220"/>
          </a:xfrm>
          <a:prstGeom prst="rect">
            <a:avLst/>
          </a:prstGeom>
          <a:noFill/>
        </p:spPr>
        <p:txBody>
          <a:bodyPr wrap="square" rtlCol="0">
            <a:spAutoFit/>
          </a:bodyPr>
          <a:lstStyle/>
          <a:p>
            <a:pPr algn="ctr"/>
            <a:r>
              <a:rPr lang="en-US" sz="2800" b="1" i="1" dirty="0" smtClean="0"/>
              <a:t>Ash cloud, south of Iceland</a:t>
            </a:r>
            <a:endParaRPr lang="en-US" sz="2800" b="1" i="1" dirty="0"/>
          </a:p>
        </p:txBody>
      </p:sp>
      <p:grpSp>
        <p:nvGrpSpPr>
          <p:cNvPr id="9" name="Group 8"/>
          <p:cNvGrpSpPr/>
          <p:nvPr/>
        </p:nvGrpSpPr>
        <p:grpSpPr>
          <a:xfrm>
            <a:off x="838200" y="111124"/>
            <a:ext cx="7481887" cy="6608067"/>
            <a:chOff x="838200" y="111124"/>
            <a:chExt cx="7481887" cy="6608067"/>
          </a:xfrm>
        </p:grpSpPr>
        <p:pic>
          <p:nvPicPr>
            <p:cNvPr id="2" name="Picture 4" descr="Met-9_eya_caliop_seviri_05-07-2010_1400"/>
            <p:cNvPicPr>
              <a:picLocks noChangeAspect="1" noChangeArrowheads="1"/>
            </p:cNvPicPr>
            <p:nvPr/>
          </p:nvPicPr>
          <p:blipFill>
            <a:blip r:embed="rId2"/>
            <a:srcRect/>
            <a:stretch>
              <a:fillRect/>
            </a:stretch>
          </p:blipFill>
          <p:spPr bwMode="auto">
            <a:xfrm>
              <a:off x="838200" y="111124"/>
              <a:ext cx="7481887" cy="6608067"/>
            </a:xfrm>
            <a:prstGeom prst="rect">
              <a:avLst/>
            </a:prstGeom>
            <a:noFill/>
            <a:ln w="9525">
              <a:noFill/>
              <a:miter lim="800000"/>
              <a:headEnd/>
              <a:tailEnd/>
            </a:ln>
          </p:spPr>
        </p:pic>
        <p:sp>
          <p:nvSpPr>
            <p:cNvPr id="5" name="TextBox 4"/>
            <p:cNvSpPr txBox="1"/>
            <p:nvPr/>
          </p:nvSpPr>
          <p:spPr>
            <a:xfrm>
              <a:off x="990600" y="2106543"/>
              <a:ext cx="1447800" cy="707886"/>
            </a:xfrm>
            <a:prstGeom prst="rect">
              <a:avLst/>
            </a:prstGeom>
            <a:noFill/>
          </p:spPr>
          <p:txBody>
            <a:bodyPr wrap="square" rtlCol="0">
              <a:spAutoFit/>
            </a:bodyPr>
            <a:lstStyle/>
            <a:p>
              <a:r>
                <a:rPr lang="en-US" sz="2000" b="1" dirty="0" err="1" smtClean="0"/>
                <a:t>Lidar</a:t>
              </a:r>
              <a:r>
                <a:rPr lang="en-US" sz="2000" b="1" dirty="0" smtClean="0"/>
                <a:t> overpass</a:t>
              </a:r>
              <a:endParaRPr lang="en-US" sz="2000" b="1" dirty="0"/>
            </a:p>
          </p:txBody>
        </p:sp>
        <p:cxnSp>
          <p:nvCxnSpPr>
            <p:cNvPr id="6" name="Curved Connector 5"/>
            <p:cNvCxnSpPr/>
            <p:nvPr/>
          </p:nvCxnSpPr>
          <p:spPr>
            <a:xfrm flipV="1">
              <a:off x="1752599" y="1447800"/>
              <a:ext cx="990603" cy="838201"/>
            </a:xfrm>
            <a:prstGeom prst="curvedConnector3">
              <a:avLst>
                <a:gd name="adj1" fmla="val 50000"/>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Met-9_eya_caliop_seviri_05-07-2010_1400"/>
          <p:cNvPicPr>
            <a:picLocks noChangeAspect="1" noChangeArrowheads="1"/>
          </p:cNvPicPr>
          <p:nvPr/>
        </p:nvPicPr>
        <p:blipFill>
          <a:blip r:embed="rId3"/>
          <a:srcRect/>
          <a:stretch>
            <a:fillRect/>
          </a:stretch>
        </p:blipFill>
        <p:spPr bwMode="auto">
          <a:xfrm>
            <a:off x="227013" y="73025"/>
            <a:ext cx="3602037" cy="3181350"/>
          </a:xfrm>
          <a:prstGeom prst="rect">
            <a:avLst/>
          </a:prstGeom>
          <a:noFill/>
          <a:ln w="9525">
            <a:noFill/>
            <a:miter lim="800000"/>
            <a:headEnd/>
            <a:tailEnd/>
          </a:ln>
        </p:spPr>
      </p:pic>
      <p:grpSp>
        <p:nvGrpSpPr>
          <p:cNvPr id="11" name="Group 10"/>
          <p:cNvGrpSpPr/>
          <p:nvPr/>
        </p:nvGrpSpPr>
        <p:grpSpPr>
          <a:xfrm>
            <a:off x="227013" y="2743200"/>
            <a:ext cx="7632700" cy="4111625"/>
            <a:chOff x="227013" y="2743200"/>
            <a:chExt cx="7632700" cy="4111625"/>
          </a:xfrm>
        </p:grpSpPr>
        <p:pic>
          <p:nvPicPr>
            <p:cNvPr id="38915" name="Picture 3" descr="calipso_bks_eya_caliop_seviri_05-07-2010_1400"/>
            <p:cNvPicPr>
              <a:picLocks noChangeAspect="1" noChangeArrowheads="1"/>
            </p:cNvPicPr>
            <p:nvPr/>
          </p:nvPicPr>
          <p:blipFill>
            <a:blip r:embed="rId4"/>
            <a:srcRect/>
            <a:stretch>
              <a:fillRect/>
            </a:stretch>
          </p:blipFill>
          <p:spPr bwMode="auto">
            <a:xfrm>
              <a:off x="227013" y="3386138"/>
              <a:ext cx="7632700" cy="3468687"/>
            </a:xfrm>
            <a:prstGeom prst="rect">
              <a:avLst/>
            </a:prstGeom>
            <a:noFill/>
            <a:ln w="9525">
              <a:noFill/>
              <a:miter lim="800000"/>
              <a:headEnd/>
              <a:tailEnd/>
            </a:ln>
          </p:spPr>
        </p:pic>
        <p:grpSp>
          <p:nvGrpSpPr>
            <p:cNvPr id="2" name="Group 5"/>
            <p:cNvGrpSpPr>
              <a:grpSpLocks/>
            </p:cNvGrpSpPr>
            <p:nvPr/>
          </p:nvGrpSpPr>
          <p:grpSpPr bwMode="auto">
            <a:xfrm>
              <a:off x="2743200" y="2743200"/>
              <a:ext cx="3505200" cy="2895600"/>
              <a:chOff x="1728" y="1728"/>
              <a:chExt cx="2208" cy="1824"/>
            </a:xfrm>
          </p:grpSpPr>
          <p:sp>
            <p:nvSpPr>
              <p:cNvPr id="38918" name="Text Box 6"/>
              <p:cNvSpPr txBox="1">
                <a:spLocks noChangeArrowheads="1"/>
              </p:cNvSpPr>
              <p:nvPr/>
            </p:nvSpPr>
            <p:spPr bwMode="auto">
              <a:xfrm>
                <a:off x="2640" y="1728"/>
                <a:ext cx="1296" cy="233"/>
              </a:xfrm>
              <a:prstGeom prst="rect">
                <a:avLst/>
              </a:prstGeom>
              <a:noFill/>
              <a:ln w="9525">
                <a:noFill/>
                <a:miter lim="800000"/>
                <a:headEnd/>
                <a:tailEnd/>
              </a:ln>
            </p:spPr>
            <p:txBody>
              <a:bodyPr>
                <a:prstTxWarp prst="textNoShape">
                  <a:avLst/>
                </a:prstTxWarp>
                <a:spAutoFit/>
              </a:bodyPr>
              <a:lstStyle/>
              <a:p>
                <a:pPr>
                  <a:spcBef>
                    <a:spcPct val="50000"/>
                  </a:spcBef>
                </a:pPr>
                <a:r>
                  <a:rPr lang="en-US" b="1" dirty="0"/>
                  <a:t>Ash clouds</a:t>
                </a:r>
              </a:p>
            </p:txBody>
          </p:sp>
          <p:sp>
            <p:nvSpPr>
              <p:cNvPr id="38919" name="Line 7"/>
              <p:cNvSpPr>
                <a:spLocks noChangeShapeType="1"/>
              </p:cNvSpPr>
              <p:nvPr/>
            </p:nvSpPr>
            <p:spPr bwMode="auto">
              <a:xfrm flipH="1">
                <a:off x="1728" y="2016"/>
                <a:ext cx="1104" cy="1104"/>
              </a:xfrm>
              <a:prstGeom prst="line">
                <a:avLst/>
              </a:prstGeom>
              <a:noFill/>
              <a:ln w="50800">
                <a:solidFill>
                  <a:schemeClr val="tx1"/>
                </a:solidFill>
                <a:round/>
                <a:headEnd/>
                <a:tailEnd type="triangle" w="med" len="med"/>
              </a:ln>
            </p:spPr>
            <p:txBody>
              <a:bodyPr wrap="none" anchor="ctr">
                <a:prstTxWarp prst="textNoShape">
                  <a:avLst/>
                </a:prstTxWarp>
              </a:bodyPr>
              <a:lstStyle/>
              <a:p>
                <a:endParaRPr lang="en-US"/>
              </a:p>
            </p:txBody>
          </p:sp>
          <p:sp>
            <p:nvSpPr>
              <p:cNvPr id="38920" name="Line 8"/>
              <p:cNvSpPr>
                <a:spLocks noChangeShapeType="1"/>
              </p:cNvSpPr>
              <p:nvPr/>
            </p:nvSpPr>
            <p:spPr bwMode="auto">
              <a:xfrm flipH="1">
                <a:off x="2352" y="2016"/>
                <a:ext cx="480" cy="1344"/>
              </a:xfrm>
              <a:prstGeom prst="line">
                <a:avLst/>
              </a:prstGeom>
              <a:noFill/>
              <a:ln w="50800">
                <a:solidFill>
                  <a:schemeClr val="tx1"/>
                </a:solidFill>
                <a:round/>
                <a:headEnd/>
                <a:tailEnd type="triangle" w="med" len="med"/>
              </a:ln>
            </p:spPr>
            <p:txBody>
              <a:bodyPr wrap="none" anchor="ctr">
                <a:prstTxWarp prst="textNoShape">
                  <a:avLst/>
                </a:prstTxWarp>
              </a:bodyPr>
              <a:lstStyle/>
              <a:p>
                <a:endParaRPr lang="en-US"/>
              </a:p>
            </p:txBody>
          </p:sp>
          <p:sp>
            <p:nvSpPr>
              <p:cNvPr id="38921" name="Line 9"/>
              <p:cNvSpPr>
                <a:spLocks noChangeShapeType="1"/>
              </p:cNvSpPr>
              <p:nvPr/>
            </p:nvSpPr>
            <p:spPr bwMode="auto">
              <a:xfrm>
                <a:off x="2832" y="2016"/>
                <a:ext cx="384" cy="1536"/>
              </a:xfrm>
              <a:prstGeom prst="line">
                <a:avLst/>
              </a:prstGeom>
              <a:noFill/>
              <a:ln w="50800">
                <a:solidFill>
                  <a:schemeClr val="tx1"/>
                </a:solidFill>
                <a:round/>
                <a:headEnd/>
                <a:tailEnd type="triangle" w="med" len="med"/>
              </a:ln>
            </p:spPr>
            <p:txBody>
              <a:bodyPr wrap="none" anchor="ctr">
                <a:prstTxWarp prst="textNoShape">
                  <a:avLst/>
                </a:prstTxWarp>
              </a:bodyPr>
              <a:lstStyle/>
              <a:p>
                <a:endParaRPr lang="en-US"/>
              </a:p>
            </p:txBody>
          </p:sp>
        </p:grpSp>
      </p:grpSp>
      <p:sp>
        <p:nvSpPr>
          <p:cNvPr id="38923" name="Text Box 11"/>
          <p:cNvSpPr txBox="1">
            <a:spLocks noChangeArrowheads="1"/>
          </p:cNvSpPr>
          <p:nvPr/>
        </p:nvSpPr>
        <p:spPr bwMode="auto">
          <a:xfrm>
            <a:off x="4572000" y="76200"/>
            <a:ext cx="3886200" cy="461665"/>
          </a:xfrm>
          <a:prstGeom prst="rect">
            <a:avLst/>
          </a:prstGeom>
          <a:solidFill>
            <a:srgbClr val="FFFF00"/>
          </a:solidFill>
          <a:ln w="9525">
            <a:noFill/>
            <a:miter lim="800000"/>
            <a:headEnd/>
            <a:tailEnd/>
          </a:ln>
        </p:spPr>
        <p:txBody>
          <a:bodyPr>
            <a:prstTxWarp prst="textNoShape">
              <a:avLst/>
            </a:prstTxWarp>
            <a:spAutoFit/>
          </a:bodyPr>
          <a:lstStyle/>
          <a:p>
            <a:pPr>
              <a:spcBef>
                <a:spcPct val="50000"/>
              </a:spcBef>
            </a:pPr>
            <a:r>
              <a:rPr lang="en-US" sz="2400" b="1" dirty="0"/>
              <a:t>May 7, 2010 (14:00 UTC)</a:t>
            </a:r>
            <a:endParaRPr lang="en-US" sz="2400" dirty="0"/>
          </a:p>
        </p:txBody>
      </p:sp>
      <p:sp>
        <p:nvSpPr>
          <p:cNvPr id="10" name="TextBox 9"/>
          <p:cNvSpPr txBox="1"/>
          <p:nvPr/>
        </p:nvSpPr>
        <p:spPr>
          <a:xfrm>
            <a:off x="3886200" y="685800"/>
            <a:ext cx="4953000" cy="1323439"/>
          </a:xfrm>
          <a:prstGeom prst="rect">
            <a:avLst/>
          </a:prstGeom>
          <a:solidFill>
            <a:schemeClr val="accent1">
              <a:lumMod val="20000"/>
              <a:lumOff val="80000"/>
            </a:schemeClr>
          </a:solidFill>
        </p:spPr>
        <p:txBody>
          <a:bodyPr wrap="square" rtlCol="0">
            <a:spAutoFit/>
          </a:bodyPr>
          <a:lstStyle/>
          <a:p>
            <a:r>
              <a:rPr lang="en-US" sz="2000" b="1" dirty="0" smtClean="0"/>
              <a:t>Once again, both the GOES-R product and the </a:t>
            </a:r>
            <a:r>
              <a:rPr lang="en-US" sz="2000" b="1" dirty="0" err="1" smtClean="0"/>
              <a:t>lidar</a:t>
            </a:r>
            <a:r>
              <a:rPr lang="en-US" sz="2000" b="1" dirty="0" smtClean="0"/>
              <a:t> indicate that the height of the ash cloud varies considerably.  The next slide shows a direct comparison.</a:t>
            </a:r>
            <a:endParaRPr lang="en-US" sz="2000" b="1"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Met-9_eya_caliop_seviri_05-07-2010_1400"/>
          <p:cNvPicPr>
            <a:picLocks noChangeAspect="1" noChangeArrowheads="1"/>
          </p:cNvPicPr>
          <p:nvPr/>
        </p:nvPicPr>
        <p:blipFill>
          <a:blip r:embed="rId3"/>
          <a:srcRect/>
          <a:stretch>
            <a:fillRect/>
          </a:stretch>
        </p:blipFill>
        <p:spPr bwMode="auto">
          <a:xfrm>
            <a:off x="227013" y="73025"/>
            <a:ext cx="3602037" cy="3181350"/>
          </a:xfrm>
          <a:prstGeom prst="rect">
            <a:avLst/>
          </a:prstGeom>
          <a:noFill/>
          <a:ln w="9525">
            <a:noFill/>
            <a:miter lim="800000"/>
            <a:headEnd/>
            <a:tailEnd/>
          </a:ln>
        </p:spPr>
      </p:pic>
      <p:grpSp>
        <p:nvGrpSpPr>
          <p:cNvPr id="14" name="Group 13"/>
          <p:cNvGrpSpPr/>
          <p:nvPr/>
        </p:nvGrpSpPr>
        <p:grpSpPr>
          <a:xfrm>
            <a:off x="227013" y="2743200"/>
            <a:ext cx="7632700" cy="4116388"/>
            <a:chOff x="227013" y="2743200"/>
            <a:chExt cx="7632700" cy="4116388"/>
          </a:xfrm>
        </p:grpSpPr>
        <p:pic>
          <p:nvPicPr>
            <p:cNvPr id="12" name="Picture 2" descr="calipso_bks_1dvar_irwin_eya_caliop_seviri_05-07-2010_1400"/>
            <p:cNvPicPr>
              <a:picLocks noChangeAspect="1" noChangeArrowheads="1"/>
            </p:cNvPicPr>
            <p:nvPr/>
          </p:nvPicPr>
          <p:blipFill>
            <a:blip r:embed="rId4"/>
            <a:srcRect/>
            <a:stretch>
              <a:fillRect/>
            </a:stretch>
          </p:blipFill>
          <p:spPr bwMode="auto">
            <a:xfrm>
              <a:off x="227013" y="3390900"/>
              <a:ext cx="7632700" cy="3468688"/>
            </a:xfrm>
            <a:prstGeom prst="rect">
              <a:avLst/>
            </a:prstGeom>
            <a:noFill/>
            <a:ln w="9525">
              <a:noFill/>
              <a:miter lim="800000"/>
              <a:headEnd/>
              <a:tailEnd/>
            </a:ln>
          </p:spPr>
        </p:pic>
        <p:grpSp>
          <p:nvGrpSpPr>
            <p:cNvPr id="2" name="Group 4"/>
            <p:cNvGrpSpPr>
              <a:grpSpLocks/>
            </p:cNvGrpSpPr>
            <p:nvPr/>
          </p:nvGrpSpPr>
          <p:grpSpPr bwMode="auto">
            <a:xfrm>
              <a:off x="2743200" y="2743200"/>
              <a:ext cx="3505200" cy="2895600"/>
              <a:chOff x="1728" y="1728"/>
              <a:chExt cx="2208" cy="1824"/>
            </a:xfrm>
          </p:grpSpPr>
          <p:sp>
            <p:nvSpPr>
              <p:cNvPr id="44037" name="Text Box 5"/>
              <p:cNvSpPr txBox="1">
                <a:spLocks noChangeArrowheads="1"/>
              </p:cNvSpPr>
              <p:nvPr/>
            </p:nvSpPr>
            <p:spPr bwMode="auto">
              <a:xfrm>
                <a:off x="2640" y="1728"/>
                <a:ext cx="1296" cy="288"/>
              </a:xfrm>
              <a:prstGeom prst="rect">
                <a:avLst/>
              </a:prstGeom>
              <a:noFill/>
              <a:ln w="9525">
                <a:noFill/>
                <a:miter lim="800000"/>
                <a:headEnd/>
                <a:tailEnd/>
              </a:ln>
            </p:spPr>
            <p:txBody>
              <a:bodyPr>
                <a:prstTxWarp prst="textNoShape">
                  <a:avLst/>
                </a:prstTxWarp>
                <a:spAutoFit/>
              </a:bodyPr>
              <a:lstStyle/>
              <a:p>
                <a:pPr>
                  <a:spcBef>
                    <a:spcPct val="50000"/>
                  </a:spcBef>
                </a:pPr>
                <a:r>
                  <a:rPr lang="en-US" b="1" dirty="0"/>
                  <a:t>Ash clouds</a:t>
                </a:r>
                <a:endParaRPr lang="en-US" dirty="0"/>
              </a:p>
            </p:txBody>
          </p:sp>
          <p:sp>
            <p:nvSpPr>
              <p:cNvPr id="44038" name="Line 6"/>
              <p:cNvSpPr>
                <a:spLocks noChangeShapeType="1"/>
              </p:cNvSpPr>
              <p:nvPr/>
            </p:nvSpPr>
            <p:spPr bwMode="auto">
              <a:xfrm flipH="1">
                <a:off x="1728" y="2016"/>
                <a:ext cx="1104" cy="1104"/>
              </a:xfrm>
              <a:prstGeom prst="line">
                <a:avLst/>
              </a:prstGeom>
              <a:noFill/>
              <a:ln w="50800">
                <a:solidFill>
                  <a:schemeClr val="tx1"/>
                </a:solidFill>
                <a:round/>
                <a:headEnd/>
                <a:tailEnd type="triangle" w="med" len="med"/>
              </a:ln>
            </p:spPr>
            <p:txBody>
              <a:bodyPr wrap="none" anchor="ctr">
                <a:prstTxWarp prst="textNoShape">
                  <a:avLst/>
                </a:prstTxWarp>
              </a:bodyPr>
              <a:lstStyle/>
              <a:p>
                <a:endParaRPr lang="en-US"/>
              </a:p>
            </p:txBody>
          </p:sp>
          <p:sp>
            <p:nvSpPr>
              <p:cNvPr id="44039" name="Line 7"/>
              <p:cNvSpPr>
                <a:spLocks noChangeShapeType="1"/>
              </p:cNvSpPr>
              <p:nvPr/>
            </p:nvSpPr>
            <p:spPr bwMode="auto">
              <a:xfrm flipH="1">
                <a:off x="2352" y="2016"/>
                <a:ext cx="480" cy="1344"/>
              </a:xfrm>
              <a:prstGeom prst="line">
                <a:avLst/>
              </a:prstGeom>
              <a:noFill/>
              <a:ln w="50800">
                <a:solidFill>
                  <a:schemeClr val="tx1"/>
                </a:solidFill>
                <a:round/>
                <a:headEnd/>
                <a:tailEnd type="triangle" w="med" len="med"/>
              </a:ln>
            </p:spPr>
            <p:txBody>
              <a:bodyPr wrap="none" anchor="ctr">
                <a:prstTxWarp prst="textNoShape">
                  <a:avLst/>
                </a:prstTxWarp>
              </a:bodyPr>
              <a:lstStyle/>
              <a:p>
                <a:endParaRPr lang="en-US"/>
              </a:p>
            </p:txBody>
          </p:sp>
          <p:sp>
            <p:nvSpPr>
              <p:cNvPr id="44040" name="Line 8"/>
              <p:cNvSpPr>
                <a:spLocks noChangeShapeType="1"/>
              </p:cNvSpPr>
              <p:nvPr/>
            </p:nvSpPr>
            <p:spPr bwMode="auto">
              <a:xfrm>
                <a:off x="2832" y="2016"/>
                <a:ext cx="384" cy="1536"/>
              </a:xfrm>
              <a:prstGeom prst="line">
                <a:avLst/>
              </a:prstGeom>
              <a:noFill/>
              <a:ln w="50800">
                <a:solidFill>
                  <a:schemeClr val="tx1"/>
                </a:solidFill>
                <a:round/>
                <a:headEnd/>
                <a:tailEnd type="triangle" w="med" len="med"/>
              </a:ln>
            </p:spPr>
            <p:txBody>
              <a:bodyPr wrap="none" anchor="ctr">
                <a:prstTxWarp prst="textNoShape">
                  <a:avLst/>
                </a:prstTxWarp>
              </a:bodyPr>
              <a:lstStyle/>
              <a:p>
                <a:endParaRPr lang="en-US"/>
              </a:p>
            </p:txBody>
          </p:sp>
        </p:grpSp>
      </p:grpSp>
      <p:sp>
        <p:nvSpPr>
          <p:cNvPr id="44044" name="Text Box 12"/>
          <p:cNvSpPr txBox="1">
            <a:spLocks noChangeArrowheads="1"/>
          </p:cNvSpPr>
          <p:nvPr/>
        </p:nvSpPr>
        <p:spPr bwMode="auto">
          <a:xfrm>
            <a:off x="4572000" y="609600"/>
            <a:ext cx="4114800" cy="1015663"/>
          </a:xfrm>
          <a:prstGeom prst="rect">
            <a:avLst/>
          </a:prstGeom>
          <a:solidFill>
            <a:schemeClr val="tx1"/>
          </a:solidFill>
          <a:ln w="9525">
            <a:noFill/>
            <a:miter lim="800000"/>
            <a:headEnd/>
            <a:tailEnd/>
          </a:ln>
        </p:spPr>
        <p:txBody>
          <a:bodyPr>
            <a:prstTxWarp prst="textNoShape">
              <a:avLst/>
            </a:prstTxWarp>
            <a:spAutoFit/>
          </a:bodyPr>
          <a:lstStyle/>
          <a:p>
            <a:pPr>
              <a:spcBef>
                <a:spcPct val="50000"/>
              </a:spcBef>
              <a:buFontTx/>
              <a:buChar char="•"/>
            </a:pPr>
            <a:r>
              <a:rPr lang="en-US" sz="2400" b="1" dirty="0">
                <a:solidFill>
                  <a:srgbClr val="FF00FF"/>
                </a:solidFill>
              </a:rPr>
              <a:t>Single channel IR window</a:t>
            </a:r>
            <a:endParaRPr lang="en-US" sz="2400" b="1" dirty="0" smtClean="0">
              <a:solidFill>
                <a:srgbClr val="FF00FF"/>
              </a:solidFill>
            </a:endParaRPr>
          </a:p>
          <a:p>
            <a:pPr>
              <a:spcBef>
                <a:spcPct val="50000"/>
              </a:spcBef>
              <a:buFontTx/>
              <a:buChar char="•"/>
            </a:pPr>
            <a:r>
              <a:rPr lang="en-US" sz="2400" b="1" dirty="0" smtClean="0">
                <a:solidFill>
                  <a:schemeClr val="bg1"/>
                </a:solidFill>
                <a:sym typeface="Symbol" charset="2"/>
              </a:rPr>
              <a:t>GOES-R product</a:t>
            </a:r>
            <a:endParaRPr lang="en-US" sz="2400" b="1" dirty="0">
              <a:solidFill>
                <a:srgbClr val="FF00FF"/>
              </a:solidFill>
            </a:endParaRPr>
          </a:p>
        </p:txBody>
      </p:sp>
      <p:sp>
        <p:nvSpPr>
          <p:cNvPr id="11" name="Text Box 11"/>
          <p:cNvSpPr txBox="1">
            <a:spLocks noChangeArrowheads="1"/>
          </p:cNvSpPr>
          <p:nvPr/>
        </p:nvSpPr>
        <p:spPr bwMode="auto">
          <a:xfrm>
            <a:off x="4572000" y="76200"/>
            <a:ext cx="3886200" cy="461665"/>
          </a:xfrm>
          <a:prstGeom prst="rect">
            <a:avLst/>
          </a:prstGeom>
          <a:solidFill>
            <a:srgbClr val="FFFF00"/>
          </a:solidFill>
          <a:ln w="9525">
            <a:noFill/>
            <a:miter lim="800000"/>
            <a:headEnd/>
            <a:tailEnd/>
          </a:ln>
        </p:spPr>
        <p:txBody>
          <a:bodyPr>
            <a:prstTxWarp prst="textNoShape">
              <a:avLst/>
            </a:prstTxWarp>
            <a:spAutoFit/>
          </a:bodyPr>
          <a:lstStyle/>
          <a:p>
            <a:pPr>
              <a:spcBef>
                <a:spcPct val="50000"/>
              </a:spcBef>
            </a:pPr>
            <a:r>
              <a:rPr lang="en-US" sz="2400" b="1" dirty="0"/>
              <a:t>May 7, 2010 (14:00 UTC)</a:t>
            </a:r>
            <a:endParaRPr lang="en-US" sz="2400" dirty="0"/>
          </a:p>
        </p:txBody>
      </p:sp>
      <p:sp>
        <p:nvSpPr>
          <p:cNvPr id="13" name="TextBox 12"/>
          <p:cNvSpPr txBox="1"/>
          <p:nvPr/>
        </p:nvSpPr>
        <p:spPr>
          <a:xfrm>
            <a:off x="3962400" y="1676400"/>
            <a:ext cx="4953000" cy="1077218"/>
          </a:xfrm>
          <a:prstGeom prst="rect">
            <a:avLst/>
          </a:prstGeom>
          <a:noFill/>
        </p:spPr>
        <p:txBody>
          <a:bodyPr wrap="square" rtlCol="0">
            <a:spAutoFit/>
          </a:bodyPr>
          <a:lstStyle/>
          <a:p>
            <a:r>
              <a:rPr lang="en-US" sz="1600" b="1" i="1" dirty="0" smtClean="0"/>
              <a:t>The magenta circles indicate the height that would be inferred if the 11 </a:t>
            </a:r>
            <a:r>
              <a:rPr lang="en-US" sz="1600" b="1" i="1" dirty="0" err="1" smtClean="0"/>
              <a:t>μm</a:t>
            </a:r>
            <a:r>
              <a:rPr lang="en-US" sz="1600" b="1" i="1" dirty="0" smtClean="0"/>
              <a:t> brightness temperature were assumed to be equal to the cloud top temperature.</a:t>
            </a:r>
            <a:endParaRPr lang="en-US" sz="1600" b="1" i="1"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Met-9_eya_caliop_seviri_05-07-2010_1400"/>
          <p:cNvPicPr>
            <a:picLocks noChangeAspect="1" noChangeArrowheads="1"/>
          </p:cNvPicPr>
          <p:nvPr/>
        </p:nvPicPr>
        <p:blipFill>
          <a:blip r:embed="rId3"/>
          <a:srcRect/>
          <a:stretch>
            <a:fillRect/>
          </a:stretch>
        </p:blipFill>
        <p:spPr bwMode="auto">
          <a:xfrm>
            <a:off x="227013" y="73025"/>
            <a:ext cx="3602037" cy="3181350"/>
          </a:xfrm>
          <a:prstGeom prst="rect">
            <a:avLst/>
          </a:prstGeom>
          <a:noFill/>
          <a:ln w="9525">
            <a:noFill/>
            <a:miter lim="800000"/>
            <a:headEnd/>
            <a:tailEnd/>
          </a:ln>
        </p:spPr>
      </p:pic>
      <p:grpSp>
        <p:nvGrpSpPr>
          <p:cNvPr id="15" name="Group 14"/>
          <p:cNvGrpSpPr/>
          <p:nvPr/>
        </p:nvGrpSpPr>
        <p:grpSpPr>
          <a:xfrm>
            <a:off x="227013" y="2743200"/>
            <a:ext cx="7632700" cy="4116388"/>
            <a:chOff x="227013" y="2743200"/>
            <a:chExt cx="7632700" cy="4116388"/>
          </a:xfrm>
        </p:grpSpPr>
        <p:pic>
          <p:nvPicPr>
            <p:cNvPr id="12" name="Picture 2" descr="calipso_bks_1dvar_irwin_eya_caliop_seviri_05-07-2010_1400"/>
            <p:cNvPicPr>
              <a:picLocks noChangeAspect="1" noChangeArrowheads="1"/>
            </p:cNvPicPr>
            <p:nvPr/>
          </p:nvPicPr>
          <p:blipFill>
            <a:blip r:embed="rId4"/>
            <a:srcRect/>
            <a:stretch>
              <a:fillRect/>
            </a:stretch>
          </p:blipFill>
          <p:spPr bwMode="auto">
            <a:xfrm>
              <a:off x="227013" y="3390900"/>
              <a:ext cx="7632700" cy="3468688"/>
            </a:xfrm>
            <a:prstGeom prst="rect">
              <a:avLst/>
            </a:prstGeom>
            <a:noFill/>
            <a:ln w="9525">
              <a:noFill/>
              <a:miter lim="800000"/>
              <a:headEnd/>
              <a:tailEnd/>
            </a:ln>
          </p:spPr>
        </p:pic>
        <p:grpSp>
          <p:nvGrpSpPr>
            <p:cNvPr id="2" name="Group 4"/>
            <p:cNvGrpSpPr>
              <a:grpSpLocks/>
            </p:cNvGrpSpPr>
            <p:nvPr/>
          </p:nvGrpSpPr>
          <p:grpSpPr bwMode="auto">
            <a:xfrm>
              <a:off x="2743200" y="2743200"/>
              <a:ext cx="3505200" cy="2895600"/>
              <a:chOff x="1728" y="1728"/>
              <a:chExt cx="2208" cy="1824"/>
            </a:xfrm>
          </p:grpSpPr>
          <p:sp>
            <p:nvSpPr>
              <p:cNvPr id="44037" name="Text Box 5"/>
              <p:cNvSpPr txBox="1">
                <a:spLocks noChangeArrowheads="1"/>
              </p:cNvSpPr>
              <p:nvPr/>
            </p:nvSpPr>
            <p:spPr bwMode="auto">
              <a:xfrm>
                <a:off x="2640" y="1728"/>
                <a:ext cx="1296" cy="288"/>
              </a:xfrm>
              <a:prstGeom prst="rect">
                <a:avLst/>
              </a:prstGeom>
              <a:noFill/>
              <a:ln w="9525">
                <a:noFill/>
                <a:miter lim="800000"/>
                <a:headEnd/>
                <a:tailEnd/>
              </a:ln>
            </p:spPr>
            <p:txBody>
              <a:bodyPr>
                <a:prstTxWarp prst="textNoShape">
                  <a:avLst/>
                </a:prstTxWarp>
                <a:spAutoFit/>
              </a:bodyPr>
              <a:lstStyle/>
              <a:p>
                <a:pPr>
                  <a:spcBef>
                    <a:spcPct val="50000"/>
                  </a:spcBef>
                </a:pPr>
                <a:r>
                  <a:rPr lang="en-US" b="1" dirty="0"/>
                  <a:t>Ash clouds</a:t>
                </a:r>
                <a:endParaRPr lang="en-US" dirty="0"/>
              </a:p>
            </p:txBody>
          </p:sp>
          <p:sp>
            <p:nvSpPr>
              <p:cNvPr id="44038" name="Line 6"/>
              <p:cNvSpPr>
                <a:spLocks noChangeShapeType="1"/>
              </p:cNvSpPr>
              <p:nvPr/>
            </p:nvSpPr>
            <p:spPr bwMode="auto">
              <a:xfrm flipH="1">
                <a:off x="1728" y="2016"/>
                <a:ext cx="1104" cy="1104"/>
              </a:xfrm>
              <a:prstGeom prst="line">
                <a:avLst/>
              </a:prstGeom>
              <a:noFill/>
              <a:ln w="50800">
                <a:solidFill>
                  <a:schemeClr val="tx1"/>
                </a:solidFill>
                <a:round/>
                <a:headEnd/>
                <a:tailEnd type="triangle" w="med" len="med"/>
              </a:ln>
            </p:spPr>
            <p:txBody>
              <a:bodyPr wrap="none" anchor="ctr">
                <a:prstTxWarp prst="textNoShape">
                  <a:avLst/>
                </a:prstTxWarp>
              </a:bodyPr>
              <a:lstStyle/>
              <a:p>
                <a:endParaRPr lang="en-US"/>
              </a:p>
            </p:txBody>
          </p:sp>
          <p:sp>
            <p:nvSpPr>
              <p:cNvPr id="44039" name="Line 7"/>
              <p:cNvSpPr>
                <a:spLocks noChangeShapeType="1"/>
              </p:cNvSpPr>
              <p:nvPr/>
            </p:nvSpPr>
            <p:spPr bwMode="auto">
              <a:xfrm flipH="1">
                <a:off x="2352" y="2016"/>
                <a:ext cx="480" cy="1344"/>
              </a:xfrm>
              <a:prstGeom prst="line">
                <a:avLst/>
              </a:prstGeom>
              <a:noFill/>
              <a:ln w="50800">
                <a:solidFill>
                  <a:schemeClr val="tx1"/>
                </a:solidFill>
                <a:round/>
                <a:headEnd/>
                <a:tailEnd type="triangle" w="med" len="med"/>
              </a:ln>
            </p:spPr>
            <p:txBody>
              <a:bodyPr wrap="none" anchor="ctr">
                <a:prstTxWarp prst="textNoShape">
                  <a:avLst/>
                </a:prstTxWarp>
              </a:bodyPr>
              <a:lstStyle/>
              <a:p>
                <a:endParaRPr lang="en-US"/>
              </a:p>
            </p:txBody>
          </p:sp>
          <p:sp>
            <p:nvSpPr>
              <p:cNvPr id="44040" name="Line 8"/>
              <p:cNvSpPr>
                <a:spLocks noChangeShapeType="1"/>
              </p:cNvSpPr>
              <p:nvPr/>
            </p:nvSpPr>
            <p:spPr bwMode="auto">
              <a:xfrm>
                <a:off x="2832" y="2016"/>
                <a:ext cx="384" cy="1536"/>
              </a:xfrm>
              <a:prstGeom prst="line">
                <a:avLst/>
              </a:prstGeom>
              <a:noFill/>
              <a:ln w="50800">
                <a:solidFill>
                  <a:schemeClr val="tx1"/>
                </a:solidFill>
                <a:round/>
                <a:headEnd/>
                <a:tailEnd type="triangle" w="med" len="med"/>
              </a:ln>
            </p:spPr>
            <p:txBody>
              <a:bodyPr wrap="none" anchor="ctr">
                <a:prstTxWarp prst="textNoShape">
                  <a:avLst/>
                </a:prstTxWarp>
              </a:bodyPr>
              <a:lstStyle/>
              <a:p>
                <a:endParaRPr lang="en-US"/>
              </a:p>
            </p:txBody>
          </p:sp>
        </p:grpSp>
      </p:grpSp>
      <p:sp>
        <p:nvSpPr>
          <p:cNvPr id="44044" name="Text Box 12"/>
          <p:cNvSpPr txBox="1">
            <a:spLocks noChangeArrowheads="1"/>
          </p:cNvSpPr>
          <p:nvPr/>
        </p:nvSpPr>
        <p:spPr bwMode="auto">
          <a:xfrm>
            <a:off x="4572000" y="609600"/>
            <a:ext cx="4114800" cy="1015663"/>
          </a:xfrm>
          <a:prstGeom prst="rect">
            <a:avLst/>
          </a:prstGeom>
          <a:solidFill>
            <a:schemeClr val="tx1"/>
          </a:solidFill>
          <a:ln w="9525">
            <a:noFill/>
            <a:miter lim="800000"/>
            <a:headEnd/>
            <a:tailEnd/>
          </a:ln>
        </p:spPr>
        <p:txBody>
          <a:bodyPr>
            <a:prstTxWarp prst="textNoShape">
              <a:avLst/>
            </a:prstTxWarp>
            <a:spAutoFit/>
          </a:bodyPr>
          <a:lstStyle/>
          <a:p>
            <a:pPr>
              <a:spcBef>
                <a:spcPct val="50000"/>
              </a:spcBef>
              <a:buFontTx/>
              <a:buChar char="•"/>
            </a:pPr>
            <a:r>
              <a:rPr lang="en-US" sz="2400" b="1" dirty="0">
                <a:solidFill>
                  <a:srgbClr val="FF00FF"/>
                </a:solidFill>
              </a:rPr>
              <a:t>Single channel IR window</a:t>
            </a:r>
            <a:endParaRPr lang="en-US" sz="2400" b="1" dirty="0" smtClean="0">
              <a:solidFill>
                <a:srgbClr val="FF00FF"/>
              </a:solidFill>
            </a:endParaRPr>
          </a:p>
          <a:p>
            <a:pPr>
              <a:spcBef>
                <a:spcPct val="50000"/>
              </a:spcBef>
              <a:buFontTx/>
              <a:buChar char="•"/>
            </a:pPr>
            <a:r>
              <a:rPr lang="en-US" sz="2400" b="1" dirty="0" smtClean="0">
                <a:solidFill>
                  <a:schemeClr val="bg1"/>
                </a:solidFill>
                <a:sym typeface="Symbol" charset="2"/>
              </a:rPr>
              <a:t>GOES-R product</a:t>
            </a:r>
            <a:endParaRPr lang="en-US" sz="2400" b="1" dirty="0">
              <a:solidFill>
                <a:srgbClr val="FF00FF"/>
              </a:solidFill>
            </a:endParaRPr>
          </a:p>
        </p:txBody>
      </p:sp>
      <p:sp>
        <p:nvSpPr>
          <p:cNvPr id="11" name="Text Box 11"/>
          <p:cNvSpPr txBox="1">
            <a:spLocks noChangeArrowheads="1"/>
          </p:cNvSpPr>
          <p:nvPr/>
        </p:nvSpPr>
        <p:spPr bwMode="auto">
          <a:xfrm>
            <a:off x="4572000" y="76200"/>
            <a:ext cx="3886200" cy="461665"/>
          </a:xfrm>
          <a:prstGeom prst="rect">
            <a:avLst/>
          </a:prstGeom>
          <a:solidFill>
            <a:srgbClr val="FFFF00"/>
          </a:solidFill>
          <a:ln w="9525">
            <a:noFill/>
            <a:miter lim="800000"/>
            <a:headEnd/>
            <a:tailEnd/>
          </a:ln>
        </p:spPr>
        <p:txBody>
          <a:bodyPr>
            <a:prstTxWarp prst="textNoShape">
              <a:avLst/>
            </a:prstTxWarp>
            <a:spAutoFit/>
          </a:bodyPr>
          <a:lstStyle/>
          <a:p>
            <a:pPr>
              <a:spcBef>
                <a:spcPct val="50000"/>
              </a:spcBef>
            </a:pPr>
            <a:r>
              <a:rPr lang="en-US" sz="2400" b="1" dirty="0"/>
              <a:t>May 7, 2010 (14:00 UTC)</a:t>
            </a:r>
            <a:endParaRPr lang="en-US" sz="2400" dirty="0"/>
          </a:p>
        </p:txBody>
      </p:sp>
      <p:sp>
        <p:nvSpPr>
          <p:cNvPr id="14" name="TextBox 13"/>
          <p:cNvSpPr txBox="1"/>
          <p:nvPr/>
        </p:nvSpPr>
        <p:spPr>
          <a:xfrm>
            <a:off x="4191000" y="1828800"/>
            <a:ext cx="4953000" cy="923330"/>
          </a:xfrm>
          <a:prstGeom prst="rect">
            <a:avLst/>
          </a:prstGeom>
          <a:noFill/>
        </p:spPr>
        <p:txBody>
          <a:bodyPr wrap="square" rtlCol="0">
            <a:spAutoFit/>
          </a:bodyPr>
          <a:lstStyle/>
          <a:p>
            <a:r>
              <a:rPr lang="en-US" b="1" i="1" dirty="0" smtClean="0">
                <a:solidFill>
                  <a:srgbClr val="FF0000"/>
                </a:solidFill>
              </a:rPr>
              <a:t>***Once again, only the GOES-R product correctly depicts the spatial variability in ash cloud height</a:t>
            </a:r>
            <a:endParaRPr lang="en-US" b="1" i="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cal_val_all_height_bias_pdf"/>
          <p:cNvPicPr>
            <a:picLocks noChangeAspect="1" noChangeArrowheads="1"/>
          </p:cNvPicPr>
          <p:nvPr/>
        </p:nvPicPr>
        <p:blipFill>
          <a:blip r:embed="rId2"/>
          <a:srcRect/>
          <a:stretch>
            <a:fillRect/>
          </a:stretch>
        </p:blipFill>
        <p:spPr bwMode="auto">
          <a:xfrm>
            <a:off x="4537075" y="139700"/>
            <a:ext cx="4606925" cy="3289300"/>
          </a:xfrm>
          <a:prstGeom prst="rect">
            <a:avLst/>
          </a:prstGeom>
          <a:noFill/>
        </p:spPr>
      </p:pic>
      <p:sp>
        <p:nvSpPr>
          <p:cNvPr id="55304" name="Text Box 8"/>
          <p:cNvSpPr txBox="1">
            <a:spLocks noChangeArrowheads="1"/>
          </p:cNvSpPr>
          <p:nvPr/>
        </p:nvSpPr>
        <p:spPr bwMode="auto">
          <a:xfrm>
            <a:off x="6019800" y="5834"/>
            <a:ext cx="2209800" cy="369332"/>
          </a:xfrm>
          <a:prstGeom prst="rect">
            <a:avLst/>
          </a:prstGeom>
          <a:solidFill>
            <a:srgbClr val="FFFF00"/>
          </a:solidFill>
          <a:ln w="9525">
            <a:noFill/>
            <a:miter lim="800000"/>
            <a:headEnd/>
            <a:tailEnd/>
          </a:ln>
        </p:spPr>
        <p:txBody>
          <a:bodyPr>
            <a:prstTxWarp prst="textNoShape">
              <a:avLst/>
            </a:prstTxWarp>
            <a:spAutoFit/>
          </a:bodyPr>
          <a:lstStyle/>
          <a:p>
            <a:pPr algn="ctr">
              <a:spcBef>
                <a:spcPct val="50000"/>
              </a:spcBef>
            </a:pPr>
            <a:r>
              <a:rPr lang="en-US" b="1" dirty="0"/>
              <a:t>Ash Cloud </a:t>
            </a:r>
            <a:r>
              <a:rPr lang="en-US" b="1" dirty="0" smtClean="0"/>
              <a:t>Height</a:t>
            </a:r>
            <a:endParaRPr lang="en-US" b="1" dirty="0"/>
          </a:p>
        </p:txBody>
      </p:sp>
      <p:pic>
        <p:nvPicPr>
          <p:cNvPr id="9" name="Picture 9" descr="cal_val_all_loading_bias_pdf"/>
          <p:cNvPicPr>
            <a:picLocks noChangeAspect="1" noChangeArrowheads="1"/>
          </p:cNvPicPr>
          <p:nvPr/>
        </p:nvPicPr>
        <p:blipFill>
          <a:blip r:embed="rId3"/>
          <a:srcRect/>
          <a:stretch>
            <a:fillRect/>
          </a:stretch>
        </p:blipFill>
        <p:spPr bwMode="auto">
          <a:xfrm>
            <a:off x="41275" y="3568700"/>
            <a:ext cx="4606925" cy="3289300"/>
          </a:xfrm>
          <a:prstGeom prst="rect">
            <a:avLst/>
          </a:prstGeom>
          <a:noFill/>
        </p:spPr>
      </p:pic>
      <p:sp>
        <p:nvSpPr>
          <p:cNvPr id="10" name="Text Box 8"/>
          <p:cNvSpPr txBox="1">
            <a:spLocks noChangeArrowheads="1"/>
          </p:cNvSpPr>
          <p:nvPr/>
        </p:nvSpPr>
        <p:spPr bwMode="auto">
          <a:xfrm>
            <a:off x="1485900" y="3429000"/>
            <a:ext cx="2209800" cy="369332"/>
          </a:xfrm>
          <a:prstGeom prst="rect">
            <a:avLst/>
          </a:prstGeom>
          <a:solidFill>
            <a:srgbClr val="FFFF00"/>
          </a:solidFill>
          <a:ln w="9525">
            <a:noFill/>
            <a:miter lim="800000"/>
            <a:headEnd/>
            <a:tailEnd/>
          </a:ln>
        </p:spPr>
        <p:txBody>
          <a:bodyPr>
            <a:prstTxWarp prst="textNoShape">
              <a:avLst/>
            </a:prstTxWarp>
            <a:spAutoFit/>
          </a:bodyPr>
          <a:lstStyle/>
          <a:p>
            <a:pPr algn="ctr">
              <a:spcBef>
                <a:spcPct val="50000"/>
              </a:spcBef>
            </a:pPr>
            <a:r>
              <a:rPr lang="en-US" b="1" dirty="0" smtClean="0"/>
              <a:t>Mass Loading</a:t>
            </a:r>
            <a:endParaRPr lang="en-US" b="1" dirty="0"/>
          </a:p>
        </p:txBody>
      </p:sp>
      <p:pic>
        <p:nvPicPr>
          <p:cNvPr id="11" name="Picture 10" descr="cal_val_all_reff_bias_pdf.tiff"/>
          <p:cNvPicPr>
            <a:picLocks noChangeAspect="1"/>
          </p:cNvPicPr>
          <p:nvPr/>
        </p:nvPicPr>
        <p:blipFill>
          <a:blip r:embed="rId4"/>
          <a:stretch>
            <a:fillRect/>
          </a:stretch>
        </p:blipFill>
        <p:spPr>
          <a:xfrm>
            <a:off x="4537075" y="3556000"/>
            <a:ext cx="4608576" cy="3291840"/>
          </a:xfrm>
          <a:prstGeom prst="rect">
            <a:avLst/>
          </a:prstGeom>
        </p:spPr>
      </p:pic>
      <p:sp>
        <p:nvSpPr>
          <p:cNvPr id="12" name="Text Box 8"/>
          <p:cNvSpPr txBox="1">
            <a:spLocks noChangeArrowheads="1"/>
          </p:cNvSpPr>
          <p:nvPr/>
        </p:nvSpPr>
        <p:spPr bwMode="auto">
          <a:xfrm>
            <a:off x="5638800" y="3429000"/>
            <a:ext cx="3048000" cy="369332"/>
          </a:xfrm>
          <a:prstGeom prst="rect">
            <a:avLst/>
          </a:prstGeom>
          <a:solidFill>
            <a:srgbClr val="FFFF00"/>
          </a:solidFill>
          <a:ln w="9525">
            <a:noFill/>
            <a:miter lim="800000"/>
            <a:headEnd/>
            <a:tailEnd/>
          </a:ln>
        </p:spPr>
        <p:txBody>
          <a:bodyPr wrap="square">
            <a:prstTxWarp prst="textNoShape">
              <a:avLst/>
            </a:prstTxWarp>
            <a:spAutoFit/>
          </a:bodyPr>
          <a:lstStyle/>
          <a:p>
            <a:pPr algn="ctr">
              <a:spcBef>
                <a:spcPct val="50000"/>
              </a:spcBef>
            </a:pPr>
            <a:r>
              <a:rPr lang="en-US" b="1" dirty="0" smtClean="0"/>
              <a:t>Effective Particle Radius</a:t>
            </a:r>
            <a:endParaRPr lang="en-US" b="1" dirty="0"/>
          </a:p>
        </p:txBody>
      </p:sp>
      <p:sp>
        <p:nvSpPr>
          <p:cNvPr id="13" name="TextBox 12"/>
          <p:cNvSpPr txBox="1"/>
          <p:nvPr/>
        </p:nvSpPr>
        <p:spPr>
          <a:xfrm>
            <a:off x="342900" y="152400"/>
            <a:ext cx="4305300" cy="2862322"/>
          </a:xfrm>
          <a:prstGeom prst="rect">
            <a:avLst/>
          </a:prstGeom>
          <a:solidFill>
            <a:schemeClr val="accent1">
              <a:lumMod val="20000"/>
              <a:lumOff val="80000"/>
            </a:schemeClr>
          </a:solidFill>
        </p:spPr>
        <p:txBody>
          <a:bodyPr wrap="square" rtlCol="0">
            <a:spAutoFit/>
          </a:bodyPr>
          <a:lstStyle/>
          <a:p>
            <a:r>
              <a:rPr lang="en-US" sz="3600" b="1" i="1" dirty="0" smtClean="0"/>
              <a:t>GOES-R Volcanic Ash Product Validation (using CALIOP - </a:t>
            </a:r>
            <a:r>
              <a:rPr lang="en-US" sz="3600" b="1" i="1" dirty="0" err="1" smtClean="0"/>
              <a:t>lidar</a:t>
            </a:r>
            <a:r>
              <a:rPr lang="en-US" sz="3600" b="1" i="1" dirty="0" smtClean="0"/>
              <a:t>) Statistics</a:t>
            </a:r>
            <a:endParaRPr lang="en-US" sz="3600" b="1" i="1"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mtClean="0"/>
              <a:t>What You Should Know By The End of Training</a:t>
            </a:r>
          </a:p>
        </p:txBody>
      </p:sp>
      <p:sp>
        <p:nvSpPr>
          <p:cNvPr id="3" name="Slide Number Placeholder 2"/>
          <p:cNvSpPr>
            <a:spLocks noGrp="1"/>
          </p:cNvSpPr>
          <p:nvPr>
            <p:ph type="sldNum" sz="quarter" idx="12"/>
          </p:nvPr>
        </p:nvSpPr>
        <p:spPr/>
        <p:txBody>
          <a:bodyPr/>
          <a:lstStyle/>
          <a:p>
            <a:fld id="{3B2EDAE3-7539-EE4C-9854-B4C474C40C1B}" type="slidenum">
              <a:rPr lang="en-US" smtClean="0"/>
              <a:pPr/>
              <a:t>2</a:t>
            </a:fld>
            <a:endParaRPr lang="en-US" smtClean="0"/>
          </a:p>
        </p:txBody>
      </p:sp>
      <p:sp>
        <p:nvSpPr>
          <p:cNvPr id="7172" name="Rectangle 3"/>
          <p:cNvSpPr txBox="1">
            <a:spLocks noChangeArrowheads="1"/>
          </p:cNvSpPr>
          <p:nvPr/>
        </p:nvSpPr>
        <p:spPr bwMode="auto">
          <a:xfrm>
            <a:off x="609600" y="1752600"/>
            <a:ext cx="7848600" cy="4114800"/>
          </a:xfrm>
          <a:prstGeom prst="rect">
            <a:avLst/>
          </a:prstGeom>
          <a:noFill/>
          <a:ln w="9525">
            <a:noFill/>
            <a:miter lim="800000"/>
            <a:headEnd/>
            <a:tailEnd/>
          </a:ln>
        </p:spPr>
        <p:txBody>
          <a:bodyPr lIns="92075" tIns="46038" rIns="92075" bIns="46038">
            <a:prstTxWarp prst="textNoShape">
              <a:avLst/>
            </a:prstTxWarp>
          </a:bodyPr>
          <a:lstStyle/>
          <a:p>
            <a:pPr marL="533400" indent="-533400" defTabSz="914400">
              <a:spcBef>
                <a:spcPct val="20000"/>
              </a:spcBef>
              <a:buClr>
                <a:srgbClr val="FAFD00"/>
              </a:buClr>
              <a:buSzPct val="100000"/>
              <a:buFont typeface="Symbol" charset="2"/>
              <a:buChar char="·"/>
            </a:pPr>
            <a:r>
              <a:rPr lang="en-US" sz="2800" dirty="0">
                <a:solidFill>
                  <a:srgbClr val="FFFFFF"/>
                </a:solidFill>
              </a:rPr>
              <a:t>What GOES-R Volcanic Ash products are available within </a:t>
            </a:r>
            <a:r>
              <a:rPr lang="en-US" sz="2800" dirty="0" smtClean="0">
                <a:solidFill>
                  <a:srgbClr val="FFFFFF"/>
                </a:solidFill>
              </a:rPr>
              <a:t>AWIPS (physical meaning of products)</a:t>
            </a:r>
          </a:p>
          <a:p>
            <a:pPr marL="533400" indent="-533400" defTabSz="914400">
              <a:spcBef>
                <a:spcPct val="20000"/>
              </a:spcBef>
              <a:buClr>
                <a:srgbClr val="FAFD00"/>
              </a:buClr>
              <a:buSzPct val="100000"/>
              <a:buFont typeface="Symbol" charset="2"/>
              <a:buChar char="·"/>
            </a:pPr>
            <a:r>
              <a:rPr lang="en-US" sz="2800" dirty="0" smtClean="0">
                <a:solidFill>
                  <a:srgbClr val="FFFFFF"/>
                </a:solidFill>
              </a:rPr>
              <a:t>Product interpretation through </a:t>
            </a:r>
            <a:r>
              <a:rPr lang="en-US" sz="2800" dirty="0">
                <a:solidFill>
                  <a:srgbClr val="FFFFFF"/>
                </a:solidFill>
              </a:rPr>
              <a:t>e</a:t>
            </a:r>
            <a:r>
              <a:rPr lang="en-US" sz="2800" dirty="0" smtClean="0">
                <a:solidFill>
                  <a:srgbClr val="FFFFFF"/>
                </a:solidFill>
              </a:rPr>
              <a:t>xamples of interest to Anchorage VAAC</a:t>
            </a:r>
          </a:p>
          <a:p>
            <a:pPr marL="533400" indent="-533400" defTabSz="914400">
              <a:spcBef>
                <a:spcPct val="20000"/>
              </a:spcBef>
              <a:buClr>
                <a:srgbClr val="FAFD00"/>
              </a:buClr>
              <a:buSzPct val="100000"/>
              <a:buFont typeface="Symbol" charset="2"/>
              <a:buChar char="·"/>
            </a:pPr>
            <a:r>
              <a:rPr lang="en-US" sz="2800" dirty="0" smtClean="0">
                <a:solidFill>
                  <a:srgbClr val="FFFF00"/>
                </a:solidFill>
              </a:rPr>
              <a:t>Strengths and limitations of GOES-R products </a:t>
            </a:r>
            <a:r>
              <a:rPr lang="en-US" sz="2800" dirty="0" smtClean="0">
                <a:solidFill>
                  <a:srgbClr val="FFFFFF"/>
                </a:solidFill>
              </a:rPr>
              <a:t>(including an assessment of product accuracy)</a:t>
            </a:r>
          </a:p>
          <a:p>
            <a:pPr marL="533400" indent="-533400" defTabSz="914400">
              <a:spcBef>
                <a:spcPct val="20000"/>
              </a:spcBef>
              <a:buClr>
                <a:srgbClr val="FAFD00"/>
              </a:buClr>
              <a:buSzPct val="100000"/>
              <a:buFont typeface="Symbol" charset="2"/>
              <a:buChar char="·"/>
            </a:pPr>
            <a:r>
              <a:rPr lang="en-US" sz="2800" dirty="0" smtClean="0">
                <a:solidFill>
                  <a:srgbClr val="FFFF00"/>
                </a:solidFill>
              </a:rPr>
              <a:t>How to use GOES-R products operationally</a:t>
            </a:r>
          </a:p>
          <a:p>
            <a:pPr marL="533400" indent="-533400" defTabSz="914400">
              <a:spcBef>
                <a:spcPct val="20000"/>
              </a:spcBef>
              <a:buClr>
                <a:srgbClr val="FAFD00"/>
              </a:buClr>
              <a:buSzPct val="100000"/>
              <a:buFont typeface="Symbol" charset="2"/>
              <a:buChar char="·"/>
            </a:pPr>
            <a:r>
              <a:rPr lang="en-US" sz="2800" dirty="0" smtClean="0">
                <a:solidFill>
                  <a:srgbClr val="FFFFFF"/>
                </a:solidFill>
              </a:rPr>
              <a:t>Future improvements</a:t>
            </a:r>
            <a:endParaRPr lang="en-US" sz="2800" dirty="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1"/>
          <p:cNvSpPr>
            <a:spLocks noGrp="1"/>
          </p:cNvSpPr>
          <p:nvPr>
            <p:ph type="sldNum" sz="quarter" idx="11"/>
          </p:nvPr>
        </p:nvSpPr>
        <p:spPr>
          <a:noFill/>
        </p:spPr>
        <p:txBody>
          <a:bodyPr/>
          <a:lstStyle/>
          <a:p>
            <a:fld id="{E54A41A5-2356-8D44-87CB-D9A57076D812}" type="slidenum">
              <a:rPr lang="en-US" smtClean="0"/>
              <a:pPr/>
              <a:t>20</a:t>
            </a:fld>
            <a:endParaRPr lang="en-US" smtClean="0"/>
          </a:p>
        </p:txBody>
      </p:sp>
      <p:sp>
        <p:nvSpPr>
          <p:cNvPr id="29699" name="Rectangle 2"/>
          <p:cNvSpPr txBox="1">
            <a:spLocks noChangeArrowheads="1"/>
          </p:cNvSpPr>
          <p:nvPr/>
        </p:nvSpPr>
        <p:spPr bwMode="auto">
          <a:xfrm>
            <a:off x="1295400" y="152400"/>
            <a:ext cx="6781800" cy="1143000"/>
          </a:xfrm>
          <a:prstGeom prst="rect">
            <a:avLst/>
          </a:prstGeom>
          <a:noFill/>
          <a:ln w="9525">
            <a:noFill/>
            <a:miter lim="800000"/>
            <a:headEnd/>
            <a:tailEnd/>
          </a:ln>
        </p:spPr>
        <p:txBody>
          <a:bodyPr lIns="92075" tIns="46038" rIns="92075" bIns="46038" anchor="b">
            <a:prstTxWarp prst="textNoShape">
              <a:avLst/>
            </a:prstTxWarp>
          </a:bodyPr>
          <a:lstStyle/>
          <a:p>
            <a:pPr algn="ctr" defTabSz="914400">
              <a:lnSpc>
                <a:spcPct val="85000"/>
              </a:lnSpc>
            </a:pPr>
            <a:r>
              <a:rPr lang="en-US" sz="3600" b="1">
                <a:solidFill>
                  <a:srgbClr val="FAFD00"/>
                </a:solidFill>
                <a:latin typeface="Book Antiqua" charset="0"/>
              </a:rPr>
              <a:t>Methodology - Retrieval Validation Conclusions</a:t>
            </a:r>
          </a:p>
        </p:txBody>
      </p:sp>
      <p:sp>
        <p:nvSpPr>
          <p:cNvPr id="29700" name="Rectangle 3"/>
          <p:cNvSpPr txBox="1">
            <a:spLocks noChangeArrowheads="1"/>
          </p:cNvSpPr>
          <p:nvPr/>
        </p:nvSpPr>
        <p:spPr bwMode="auto">
          <a:xfrm>
            <a:off x="152400" y="1752600"/>
            <a:ext cx="8305800" cy="5105400"/>
          </a:xfrm>
          <a:prstGeom prst="rect">
            <a:avLst/>
          </a:prstGeom>
          <a:noFill/>
          <a:ln w="9525">
            <a:noFill/>
            <a:miter lim="800000"/>
            <a:headEnd/>
            <a:tailEnd/>
          </a:ln>
        </p:spPr>
        <p:txBody>
          <a:bodyPr lIns="92075" tIns="46038" rIns="92075" bIns="46038">
            <a:prstTxWarp prst="textNoShape">
              <a:avLst/>
            </a:prstTxWarp>
          </a:bodyPr>
          <a:lstStyle/>
          <a:p>
            <a:pPr marL="533400" indent="-533400" defTabSz="914400">
              <a:spcBef>
                <a:spcPct val="20000"/>
              </a:spcBef>
              <a:buClr>
                <a:srgbClr val="FAFD00"/>
              </a:buClr>
              <a:buSzPct val="100000"/>
              <a:buFont typeface="Symbol" charset="2"/>
              <a:buChar char="·"/>
            </a:pPr>
            <a:r>
              <a:rPr lang="en-US" dirty="0" smtClean="0">
                <a:solidFill>
                  <a:srgbClr val="FFFFFF"/>
                </a:solidFill>
              </a:rPr>
              <a:t>The GOES-R ash cloud height product is very useful for capturing the spatial variability in ash cloud height.</a:t>
            </a:r>
          </a:p>
          <a:p>
            <a:pPr marL="533400" indent="-533400" defTabSz="914400">
              <a:spcBef>
                <a:spcPct val="20000"/>
              </a:spcBef>
              <a:buClr>
                <a:srgbClr val="FAFD00"/>
              </a:buClr>
              <a:buSzPct val="100000"/>
              <a:buFont typeface="Symbol" charset="2"/>
              <a:buChar char="·"/>
            </a:pPr>
            <a:r>
              <a:rPr lang="en-US" dirty="0" smtClean="0">
                <a:solidFill>
                  <a:srgbClr val="FFFFFF"/>
                </a:solidFill>
              </a:rPr>
              <a:t>The GOES-R </a:t>
            </a:r>
            <a:r>
              <a:rPr lang="en-US" dirty="0">
                <a:solidFill>
                  <a:srgbClr val="FFFFFF"/>
                </a:solidFill>
              </a:rPr>
              <a:t>ash cloud </a:t>
            </a:r>
            <a:r>
              <a:rPr lang="en-US" dirty="0" smtClean="0">
                <a:solidFill>
                  <a:srgbClr val="FFFFFF"/>
                </a:solidFill>
              </a:rPr>
              <a:t>heights are biased low by about 1.35 km (~4500 feet).  This bias </a:t>
            </a:r>
            <a:r>
              <a:rPr lang="en-US" dirty="0">
                <a:solidFill>
                  <a:srgbClr val="FFFFFF"/>
                </a:solidFill>
              </a:rPr>
              <a:t>is largely due to</a:t>
            </a:r>
            <a:r>
              <a:rPr lang="en-US" dirty="0" smtClean="0">
                <a:solidFill>
                  <a:srgbClr val="FFFFFF"/>
                </a:solidFill>
              </a:rPr>
              <a:t> the finer vertical resolution of the LIDAR compared to the infrared-based GOES-R measurements</a:t>
            </a:r>
          </a:p>
          <a:p>
            <a:pPr marL="533400" indent="-533400" defTabSz="914400">
              <a:spcBef>
                <a:spcPct val="20000"/>
              </a:spcBef>
              <a:buClr>
                <a:srgbClr val="FAFD00"/>
              </a:buClr>
              <a:buSzPct val="100000"/>
              <a:buFont typeface="Symbol" charset="2"/>
              <a:buChar char="·"/>
            </a:pPr>
            <a:r>
              <a:rPr lang="en-US" dirty="0" smtClean="0">
                <a:solidFill>
                  <a:srgbClr val="FFFFFF"/>
                </a:solidFill>
              </a:rPr>
              <a:t>The GOES-R ash cloud height product is much more accurate than the height inferred if it is assumed that the 11 </a:t>
            </a:r>
            <a:r>
              <a:rPr lang="en-US" dirty="0" err="1" smtClean="0">
                <a:solidFill>
                  <a:srgbClr val="FFFFFF"/>
                </a:solidFill>
              </a:rPr>
              <a:t>μm</a:t>
            </a:r>
            <a:r>
              <a:rPr lang="en-US" dirty="0" smtClean="0">
                <a:solidFill>
                  <a:srgbClr val="FFFFFF"/>
                </a:solidFill>
              </a:rPr>
              <a:t> brightness temperature is equal to the cloud top temperature.</a:t>
            </a:r>
          </a:p>
          <a:p>
            <a:pPr marL="533400" indent="-533400" defTabSz="914400">
              <a:spcBef>
                <a:spcPct val="20000"/>
              </a:spcBef>
              <a:buClr>
                <a:srgbClr val="FAFD00"/>
              </a:buClr>
              <a:buSzPct val="100000"/>
              <a:buFont typeface="Symbol" charset="2"/>
              <a:buChar char="·"/>
            </a:pPr>
            <a:r>
              <a:rPr lang="en-US" i="1" dirty="0" smtClean="0">
                <a:solidFill>
                  <a:srgbClr val="FFFF00"/>
                </a:solidFill>
              </a:rPr>
              <a:t>Given the 4500 ft overall low bias; a ~5000 ft (~3000 ft) buffer should be added to clouds that reside in the middle troposphere or above (lower troposphere) when using the GOES-R ash cloud height in operations, just as uncertainty buffers are applied when using other sources of ash cloud height information (e.g. PIREPS, radar, etc…)</a:t>
            </a:r>
          </a:p>
          <a:p>
            <a:pPr marL="533400" indent="-533400" defTabSz="914400">
              <a:spcBef>
                <a:spcPct val="20000"/>
              </a:spcBef>
              <a:buClr>
                <a:srgbClr val="FAFD00"/>
              </a:buClr>
              <a:buSzPct val="100000"/>
              <a:buFont typeface="Symbol" charset="2"/>
              <a:buChar char="·"/>
            </a:pPr>
            <a:r>
              <a:rPr lang="en-US" dirty="0" smtClean="0">
                <a:solidFill>
                  <a:srgbClr val="FFFFFF"/>
                </a:solidFill>
              </a:rPr>
              <a:t>While difficult to validate, the spatial patterns in ash mass loading and effective particle radius are physically consistent with </a:t>
            </a:r>
            <a:r>
              <a:rPr lang="en-US" dirty="0" err="1" smtClean="0">
                <a:solidFill>
                  <a:srgbClr val="FFFFFF"/>
                </a:solidFill>
              </a:rPr>
              <a:t>lidar</a:t>
            </a:r>
            <a:r>
              <a:rPr lang="en-US" dirty="0" smtClean="0">
                <a:solidFill>
                  <a:srgbClr val="FFFFFF"/>
                </a:solidFill>
              </a:rPr>
              <a:t> measurements</a:t>
            </a:r>
          </a:p>
          <a:p>
            <a:pPr marL="533400" indent="-533400" defTabSz="914400">
              <a:spcBef>
                <a:spcPct val="20000"/>
              </a:spcBef>
              <a:buClr>
                <a:srgbClr val="FAFD00"/>
              </a:buClr>
              <a:buSzPct val="100000"/>
            </a:pPr>
            <a:endParaRPr lang="en-US" dirty="0">
              <a:solidFill>
                <a:srgbClr val="FFFFFF"/>
              </a:solidFill>
            </a:endParaRPr>
          </a:p>
          <a:p>
            <a:pPr marL="533400" indent="-533400" defTabSz="914400">
              <a:spcBef>
                <a:spcPct val="20000"/>
              </a:spcBef>
              <a:buClr>
                <a:srgbClr val="FAFD00"/>
              </a:buClr>
              <a:buSzPct val="100000"/>
              <a:buFont typeface="Symbol" charset="2"/>
              <a:buChar char="·"/>
            </a:pPr>
            <a:endParaRPr lang="en-US" dirty="0">
              <a:solidFill>
                <a:srgbClr val="F8F8F8"/>
              </a:solidFill>
            </a:endParaRPr>
          </a:p>
        </p:txBody>
      </p:sp>
      <p:pic>
        <p:nvPicPr>
          <p:cNvPr id="5" name="Picture 4" descr="RedoubtCloud.jpg"/>
          <p:cNvPicPr>
            <a:picLocks noChangeAspect="1"/>
          </p:cNvPicPr>
          <p:nvPr/>
        </p:nvPicPr>
        <p:blipFill>
          <a:blip r:embed="rId2"/>
          <a:stretch>
            <a:fillRect/>
          </a:stretch>
        </p:blipFill>
        <p:spPr>
          <a:xfrm>
            <a:off x="7506357" y="88605"/>
            <a:ext cx="1561443" cy="129838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1"/>
          <p:cNvSpPr>
            <a:spLocks noGrp="1"/>
          </p:cNvSpPr>
          <p:nvPr>
            <p:ph type="sldNum" sz="quarter" idx="11"/>
          </p:nvPr>
        </p:nvSpPr>
        <p:spPr>
          <a:noFill/>
        </p:spPr>
        <p:txBody>
          <a:bodyPr/>
          <a:lstStyle/>
          <a:p>
            <a:fld id="{A0FCEFF7-2B53-B445-978B-0DC608ADF40F}" type="slidenum">
              <a:rPr lang="en-US" smtClean="0"/>
              <a:pPr/>
              <a:t>21</a:t>
            </a:fld>
            <a:endParaRPr lang="en-US" smtClean="0"/>
          </a:p>
        </p:txBody>
      </p:sp>
      <p:sp>
        <p:nvSpPr>
          <p:cNvPr id="17411" name="Rectangle 2"/>
          <p:cNvSpPr txBox="1">
            <a:spLocks noChangeArrowheads="1"/>
          </p:cNvSpPr>
          <p:nvPr/>
        </p:nvSpPr>
        <p:spPr bwMode="auto">
          <a:xfrm>
            <a:off x="990600" y="152400"/>
            <a:ext cx="6781800" cy="1143000"/>
          </a:xfrm>
          <a:prstGeom prst="rect">
            <a:avLst/>
          </a:prstGeom>
          <a:noFill/>
          <a:ln w="9525">
            <a:noFill/>
            <a:miter lim="800000"/>
            <a:headEnd/>
            <a:tailEnd/>
          </a:ln>
        </p:spPr>
        <p:txBody>
          <a:bodyPr lIns="92075" tIns="46038" rIns="92075" bIns="46038" anchor="b">
            <a:prstTxWarp prst="textNoShape">
              <a:avLst/>
            </a:prstTxWarp>
          </a:bodyPr>
          <a:lstStyle/>
          <a:p>
            <a:pPr algn="ctr" defTabSz="914400">
              <a:lnSpc>
                <a:spcPct val="85000"/>
              </a:lnSpc>
              <a:tabLst>
                <a:tab pos="6007100" algn="l"/>
              </a:tabLst>
            </a:pPr>
            <a:r>
              <a:rPr lang="en-US" sz="3600" b="1" dirty="0" smtClean="0">
                <a:solidFill>
                  <a:srgbClr val="FFFF00"/>
                </a:solidFill>
                <a:latin typeface="Book Antiqua"/>
                <a:cs typeface="Book Antiqua"/>
              </a:rPr>
              <a:t>High Latitude Example  from </a:t>
            </a:r>
            <a:r>
              <a:rPr lang="en-US" sz="3600" b="1" dirty="0" err="1" smtClean="0">
                <a:solidFill>
                  <a:srgbClr val="FFFF00"/>
                </a:solidFill>
                <a:latin typeface="Book Antiqua"/>
                <a:cs typeface="Book Antiqua"/>
              </a:rPr>
              <a:t>Eyjafjallaj</a:t>
            </a:r>
            <a:r>
              <a:rPr lang="en-US" sz="3600" dirty="0" err="1" smtClean="0">
                <a:solidFill>
                  <a:srgbClr val="FFFF00"/>
                </a:solidFill>
              </a:rPr>
              <a:t>ö</a:t>
            </a:r>
            <a:r>
              <a:rPr lang="en-US" sz="3600" b="1" dirty="0" err="1" smtClean="0">
                <a:solidFill>
                  <a:srgbClr val="FFFF00"/>
                </a:solidFill>
                <a:latin typeface="Book Antiqua"/>
                <a:cs typeface="Book Antiqua"/>
              </a:rPr>
              <a:t>kull</a:t>
            </a:r>
            <a:endParaRPr lang="en-US" sz="3600" b="1" dirty="0">
              <a:solidFill>
                <a:srgbClr val="FFFF00"/>
              </a:solidFill>
              <a:latin typeface="Book Antiqua"/>
              <a:cs typeface="Book Antiqua"/>
            </a:endParaRPr>
          </a:p>
        </p:txBody>
      </p:sp>
      <p:sp>
        <p:nvSpPr>
          <p:cNvPr id="17412" name="Rectangle 3"/>
          <p:cNvSpPr txBox="1">
            <a:spLocks noChangeArrowheads="1"/>
          </p:cNvSpPr>
          <p:nvPr/>
        </p:nvSpPr>
        <p:spPr bwMode="auto">
          <a:xfrm>
            <a:off x="228600" y="1752600"/>
            <a:ext cx="8610600" cy="4572000"/>
          </a:xfrm>
          <a:prstGeom prst="rect">
            <a:avLst/>
          </a:prstGeom>
          <a:noFill/>
          <a:ln w="9525">
            <a:noFill/>
            <a:miter lim="800000"/>
            <a:headEnd/>
            <a:tailEnd/>
          </a:ln>
        </p:spPr>
        <p:txBody>
          <a:bodyPr lIns="92075" tIns="46038" rIns="92075" bIns="46038">
            <a:prstTxWarp prst="textNoShape">
              <a:avLst/>
            </a:prstTxWarp>
          </a:bodyPr>
          <a:lstStyle/>
          <a:p>
            <a:pPr marL="533400" indent="-533400" defTabSz="914400">
              <a:spcBef>
                <a:spcPct val="20000"/>
              </a:spcBef>
              <a:buClr>
                <a:srgbClr val="FAFD00"/>
              </a:buClr>
              <a:buSzPct val="100000"/>
              <a:buFont typeface="Symbol" charset="2"/>
              <a:buChar char="·"/>
            </a:pPr>
            <a:r>
              <a:rPr lang="en-US" sz="2200" dirty="0" smtClean="0">
                <a:solidFill>
                  <a:srgbClr val="FFFFFF"/>
                </a:solidFill>
              </a:rPr>
              <a:t>The GOES-R products were also tested using </a:t>
            </a:r>
            <a:r>
              <a:rPr lang="en-US" sz="2200" dirty="0" err="1" smtClean="0">
                <a:solidFill>
                  <a:srgbClr val="FFFFFF"/>
                </a:solidFill>
              </a:rPr>
              <a:t>EUMETSAT’s</a:t>
            </a:r>
            <a:r>
              <a:rPr lang="en-US" sz="2200" dirty="0" smtClean="0">
                <a:solidFill>
                  <a:srgbClr val="FFFFFF"/>
                </a:solidFill>
              </a:rPr>
              <a:t> SEVIRI instrument, which provides coverage of Europe and the N. Atlantic from a geostationary orbit and has similar channels as GOES-R ABI and MODIS</a:t>
            </a:r>
          </a:p>
          <a:p>
            <a:pPr marL="533400" indent="-533400" defTabSz="914400">
              <a:spcBef>
                <a:spcPct val="20000"/>
              </a:spcBef>
              <a:buClr>
                <a:srgbClr val="FAFD00"/>
              </a:buClr>
              <a:buSzPct val="100000"/>
              <a:buFont typeface="Symbol" charset="2"/>
              <a:buChar char="·"/>
            </a:pPr>
            <a:r>
              <a:rPr lang="en-US" sz="2200" dirty="0" smtClean="0">
                <a:solidFill>
                  <a:srgbClr val="FFFFFF"/>
                </a:solidFill>
              </a:rPr>
              <a:t>SEVIRI is a geostationary instrument and can be used to make satellite movies. </a:t>
            </a:r>
            <a:r>
              <a:rPr lang="en-US" sz="2200" dirty="0" smtClean="0">
                <a:solidFill>
                  <a:srgbClr val="FFFF00"/>
                </a:solidFill>
              </a:rPr>
              <a:t>Unfortunately, such loops are not possible with the polar orbiting MODIS instrument that provides coverage of the A-</a:t>
            </a:r>
            <a:r>
              <a:rPr lang="en-US" sz="2200" dirty="0" err="1" smtClean="0">
                <a:solidFill>
                  <a:srgbClr val="FFFF00"/>
                </a:solidFill>
              </a:rPr>
              <a:t>VAAC’s</a:t>
            </a:r>
            <a:r>
              <a:rPr lang="en-US" sz="2200" dirty="0" smtClean="0">
                <a:solidFill>
                  <a:srgbClr val="FFFF00"/>
                </a:solidFill>
              </a:rPr>
              <a:t> area of responsibility</a:t>
            </a:r>
          </a:p>
          <a:p>
            <a:pPr marL="533400" indent="-533400" defTabSz="914400">
              <a:spcBef>
                <a:spcPct val="20000"/>
              </a:spcBef>
              <a:buClr>
                <a:srgbClr val="FAFD00"/>
              </a:buClr>
              <a:buSzPct val="100000"/>
              <a:buFont typeface="Symbol" charset="2"/>
              <a:buChar char="·"/>
            </a:pPr>
            <a:r>
              <a:rPr lang="en-US" sz="2200" dirty="0" smtClean="0">
                <a:solidFill>
                  <a:srgbClr val="FFFFFF"/>
                </a:solidFill>
              </a:rPr>
              <a:t>Nonetheless, the GOES-R ash cloud products were tested in real-time (and made available to the London VAAC) during the eruption of </a:t>
            </a:r>
            <a:r>
              <a:rPr lang="en-US" sz="2200" dirty="0" err="1" smtClean="0">
                <a:solidFill>
                  <a:srgbClr val="FFFFFF"/>
                </a:solidFill>
              </a:rPr>
              <a:t>Eyjafjallajökull</a:t>
            </a:r>
            <a:endParaRPr lang="en-US" sz="2200" dirty="0" smtClean="0">
              <a:solidFill>
                <a:srgbClr val="FFFFFF"/>
              </a:solidFill>
            </a:endParaRPr>
          </a:p>
          <a:p>
            <a:pPr marL="533400" indent="-533400" defTabSz="914400">
              <a:spcBef>
                <a:spcPct val="20000"/>
              </a:spcBef>
              <a:buClr>
                <a:srgbClr val="FAFD00"/>
              </a:buClr>
              <a:buSzPct val="100000"/>
              <a:buFont typeface="Symbol" charset="2"/>
              <a:buChar char="·"/>
            </a:pPr>
            <a:r>
              <a:rPr lang="en-US" sz="2200" dirty="0" smtClean="0">
                <a:solidFill>
                  <a:srgbClr val="FFFF00"/>
                </a:solidFill>
              </a:rPr>
              <a:t>The following loop demonstrates products for long-lived high latitude eruption; this type loop will be available with the GOES-R ABI</a:t>
            </a:r>
          </a:p>
          <a:p>
            <a:pPr marL="533400" indent="-533400" defTabSz="914400">
              <a:spcBef>
                <a:spcPct val="20000"/>
              </a:spcBef>
              <a:buClr>
                <a:srgbClr val="FAFD00"/>
              </a:buClr>
              <a:buSzPct val="100000"/>
              <a:buFont typeface="Symbol" charset="2"/>
              <a:buChar char="·"/>
            </a:pPr>
            <a:endParaRPr lang="en-US" sz="2200" dirty="0">
              <a:solidFill>
                <a:srgbClr val="F8F8F8"/>
              </a:solidFill>
            </a:endParaRPr>
          </a:p>
        </p:txBody>
      </p:sp>
      <p:pic>
        <p:nvPicPr>
          <p:cNvPr id="5" name="Picture 6" descr="ejafjalla16apr2010-mfulle4118j"/>
          <p:cNvPicPr>
            <a:picLocks noChangeAspect="1" noChangeArrowheads="1"/>
          </p:cNvPicPr>
          <p:nvPr/>
        </p:nvPicPr>
        <p:blipFill>
          <a:blip r:embed="rId2"/>
          <a:srcRect/>
          <a:stretch>
            <a:fillRect/>
          </a:stretch>
        </p:blipFill>
        <p:spPr bwMode="auto">
          <a:xfrm flipH="1">
            <a:off x="7582644" y="228600"/>
            <a:ext cx="1487838" cy="990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vent_part2.gif"/>
          <p:cNvPicPr>
            <a:picLocks noChangeAspect="1"/>
          </p:cNvPicPr>
          <p:nvPr/>
        </p:nvPicPr>
        <p:blipFill>
          <a:blip r:embed="rId2"/>
          <a:stretch>
            <a:fillRect/>
          </a:stretch>
        </p:blipFill>
        <p:spPr>
          <a:xfrm>
            <a:off x="691116" y="0"/>
            <a:ext cx="7761767"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smtClean="0"/>
              <a:t>AWIPS Examples</a:t>
            </a:r>
          </a:p>
        </p:txBody>
      </p:sp>
      <p:sp>
        <p:nvSpPr>
          <p:cNvPr id="3" name="Slide Number Placeholder 2"/>
          <p:cNvSpPr>
            <a:spLocks noGrp="1"/>
          </p:cNvSpPr>
          <p:nvPr>
            <p:ph type="sldNum" sz="quarter" idx="12"/>
          </p:nvPr>
        </p:nvSpPr>
        <p:spPr/>
        <p:txBody>
          <a:bodyPr/>
          <a:lstStyle/>
          <a:p>
            <a:fld id="{34810BB9-C44D-3E4F-8D7D-D57A8DF2939E}" type="slidenum">
              <a:rPr lang="en-US" smtClean="0"/>
              <a:pPr/>
              <a:t>23</a:t>
            </a:fld>
            <a:endParaRPr lang="en-US" smtClean="0"/>
          </a:p>
        </p:txBody>
      </p:sp>
      <p:sp>
        <p:nvSpPr>
          <p:cNvPr id="4" name="Rectangle 3"/>
          <p:cNvSpPr txBox="1">
            <a:spLocks noChangeArrowheads="1"/>
          </p:cNvSpPr>
          <p:nvPr/>
        </p:nvSpPr>
        <p:spPr bwMode="auto">
          <a:xfrm>
            <a:off x="609600" y="1828800"/>
            <a:ext cx="7848600" cy="4419600"/>
          </a:xfrm>
          <a:prstGeom prst="rect">
            <a:avLst/>
          </a:prstGeom>
          <a:noFill/>
          <a:ln w="9525">
            <a:noFill/>
            <a:miter lim="800000"/>
            <a:headEnd/>
            <a:tailEnd/>
          </a:ln>
        </p:spPr>
        <p:txBody>
          <a:bodyPr lIns="92075" tIns="46038" rIns="92075" bIns="46038">
            <a:prstTxWarp prst="textNoShape">
              <a:avLst/>
            </a:prstTxWarp>
          </a:bodyPr>
          <a:lstStyle/>
          <a:p>
            <a:pPr marL="533400" indent="-533400" defTabSz="914400">
              <a:spcBef>
                <a:spcPct val="20000"/>
              </a:spcBef>
              <a:buClr>
                <a:srgbClr val="FAFD00"/>
              </a:buClr>
              <a:buSzPct val="100000"/>
              <a:buFont typeface="Symbol" charset="2"/>
              <a:buChar char="·"/>
            </a:pPr>
            <a:r>
              <a:rPr lang="en-US" sz="2400" dirty="0" smtClean="0">
                <a:solidFill>
                  <a:srgbClr val="FFFFFF"/>
                </a:solidFill>
              </a:rPr>
              <a:t>We use false color RGB images to highlight the ash plume; then AWIPS four panel screen shots of GOES-R products are shown</a:t>
            </a:r>
          </a:p>
          <a:p>
            <a:pPr marL="990600" lvl="1" indent="-533400" defTabSz="914400">
              <a:spcBef>
                <a:spcPct val="20000"/>
              </a:spcBef>
              <a:buClr>
                <a:srgbClr val="FAFD00"/>
              </a:buClr>
              <a:buSzPct val="100000"/>
              <a:buFont typeface="Symbol" charset="2"/>
              <a:buChar char="·"/>
            </a:pPr>
            <a:r>
              <a:rPr lang="en-US" sz="2000" dirty="0" smtClean="0">
                <a:solidFill>
                  <a:srgbClr val="FFFFFF"/>
                </a:solidFill>
              </a:rPr>
              <a:t>Ash clouds in false color RGB images will generally be red/pink/magenta</a:t>
            </a:r>
          </a:p>
          <a:p>
            <a:pPr marL="533400" indent="-533400" defTabSz="914400">
              <a:spcBef>
                <a:spcPct val="20000"/>
              </a:spcBef>
              <a:buClr>
                <a:srgbClr val="FAFD00"/>
              </a:buClr>
              <a:buSzPct val="100000"/>
              <a:buFont typeface="Symbol" charset="2"/>
              <a:buChar char="·"/>
            </a:pPr>
            <a:r>
              <a:rPr lang="en-US" sz="2400" b="1" i="1" dirty="0" smtClean="0">
                <a:solidFill>
                  <a:srgbClr val="FFFF00"/>
                </a:solidFill>
              </a:rPr>
              <a:t>Unfortunately, false color images cannot be displayed in AWIPS.  They are included here for training purposes to aid in scene interpretation.</a:t>
            </a:r>
          </a:p>
          <a:p>
            <a:pPr marL="533400" indent="-533400" defTabSz="914400">
              <a:spcBef>
                <a:spcPct val="20000"/>
              </a:spcBef>
              <a:buClr>
                <a:srgbClr val="FAFD00"/>
              </a:buClr>
              <a:buSzPct val="100000"/>
              <a:buFont typeface="Symbol" charset="2"/>
              <a:buChar char="·"/>
            </a:pPr>
            <a:r>
              <a:rPr lang="en-US" sz="2400" dirty="0" smtClean="0">
                <a:solidFill>
                  <a:srgbClr val="FFFFFF"/>
                </a:solidFill>
              </a:rPr>
              <a:t>Due to the Wisconsin centric setup of our local AWIPS system, Alaska and Kamchatka will appear ‘sideways’; this will not be the case on your AWIPS</a:t>
            </a:r>
          </a:p>
          <a:p>
            <a:pPr marL="533400" indent="-533400" defTabSz="914400">
              <a:spcBef>
                <a:spcPct val="20000"/>
              </a:spcBef>
              <a:buClr>
                <a:srgbClr val="FAFD00"/>
              </a:buClr>
              <a:buSzPct val="100000"/>
            </a:pPr>
            <a:endParaRPr lang="en-US" sz="2400" dirty="0">
              <a:solidFill>
                <a:srgbClr val="FFFFFF"/>
              </a:solidFill>
            </a:endParaRPr>
          </a:p>
          <a:p>
            <a:pPr marL="533400" indent="-533400" defTabSz="914400">
              <a:spcBef>
                <a:spcPct val="20000"/>
              </a:spcBef>
              <a:buClr>
                <a:srgbClr val="FAFD00"/>
              </a:buClr>
              <a:buSzPct val="100000"/>
              <a:buFont typeface="Symbol" charset="2"/>
              <a:buChar char="·"/>
            </a:pPr>
            <a:endParaRPr lang="en-US" sz="2400" dirty="0">
              <a:solidFill>
                <a:srgbClr val="F8F8F8"/>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eocatL2.Aqua.2009082.123500.hdf_rgb.tiff"/>
          <p:cNvPicPr>
            <a:picLocks noChangeAspect="1"/>
          </p:cNvPicPr>
          <p:nvPr/>
        </p:nvPicPr>
        <p:blipFill>
          <a:blip r:embed="rId2"/>
          <a:srcRect b="8939"/>
          <a:stretch>
            <a:fillRect/>
          </a:stretch>
        </p:blipFill>
        <p:spPr>
          <a:xfrm>
            <a:off x="0" y="1447800"/>
            <a:ext cx="5631994" cy="5378558"/>
          </a:xfrm>
          <a:prstGeom prst="rect">
            <a:avLst/>
          </a:prstGeom>
        </p:spPr>
      </p:pic>
      <p:sp>
        <p:nvSpPr>
          <p:cNvPr id="33794" name="Title 1"/>
          <p:cNvSpPr>
            <a:spLocks noGrp="1"/>
          </p:cNvSpPr>
          <p:nvPr>
            <p:ph type="title"/>
          </p:nvPr>
        </p:nvSpPr>
        <p:spPr/>
        <p:txBody>
          <a:bodyPr/>
          <a:lstStyle/>
          <a:p>
            <a:r>
              <a:rPr lang="en-US" smtClean="0"/>
              <a:t>Examples - Redoubt</a:t>
            </a:r>
          </a:p>
        </p:txBody>
      </p:sp>
      <p:sp>
        <p:nvSpPr>
          <p:cNvPr id="3" name="Slide Number Placeholder 2"/>
          <p:cNvSpPr>
            <a:spLocks noGrp="1"/>
          </p:cNvSpPr>
          <p:nvPr>
            <p:ph type="sldNum" sz="quarter" idx="12"/>
          </p:nvPr>
        </p:nvSpPr>
        <p:spPr/>
        <p:txBody>
          <a:bodyPr/>
          <a:lstStyle/>
          <a:p>
            <a:fld id="{4A9C4A73-81C9-884B-BB26-5172849A7F02}" type="slidenum">
              <a:rPr lang="en-US" smtClean="0"/>
              <a:pPr/>
              <a:t>24</a:t>
            </a:fld>
            <a:endParaRPr lang="en-US" smtClean="0"/>
          </a:p>
        </p:txBody>
      </p:sp>
      <p:sp>
        <p:nvSpPr>
          <p:cNvPr id="33797" name="TextBox 4"/>
          <p:cNvSpPr txBox="1">
            <a:spLocks noChangeArrowheads="1"/>
          </p:cNvSpPr>
          <p:nvPr/>
        </p:nvSpPr>
        <p:spPr bwMode="auto">
          <a:xfrm>
            <a:off x="1028700" y="1676400"/>
            <a:ext cx="3733800" cy="369888"/>
          </a:xfrm>
          <a:prstGeom prst="rect">
            <a:avLst/>
          </a:prstGeom>
          <a:solidFill>
            <a:schemeClr val="tx1"/>
          </a:solidFill>
          <a:ln w="9525">
            <a:noFill/>
            <a:miter lim="800000"/>
            <a:headEnd/>
            <a:tailEnd/>
          </a:ln>
        </p:spPr>
        <p:txBody>
          <a:bodyPr>
            <a:prstTxWarp prst="textNoShape">
              <a:avLst/>
            </a:prstTxWarp>
            <a:spAutoFit/>
          </a:bodyPr>
          <a:lstStyle/>
          <a:p>
            <a:r>
              <a:rPr lang="en-US" b="1">
                <a:solidFill>
                  <a:srgbClr val="FF0000"/>
                </a:solidFill>
              </a:rPr>
              <a:t>March 23, 2009 12:35 UTC </a:t>
            </a:r>
          </a:p>
        </p:txBody>
      </p:sp>
      <p:sp>
        <p:nvSpPr>
          <p:cNvPr id="33798" name="TextBox 5"/>
          <p:cNvSpPr txBox="1">
            <a:spLocks noChangeArrowheads="1"/>
          </p:cNvSpPr>
          <p:nvPr/>
        </p:nvSpPr>
        <p:spPr bwMode="auto">
          <a:xfrm>
            <a:off x="4724399" y="2572434"/>
            <a:ext cx="2286000" cy="646331"/>
          </a:xfrm>
          <a:prstGeom prst="rect">
            <a:avLst/>
          </a:prstGeom>
          <a:solidFill>
            <a:schemeClr val="tx1"/>
          </a:solidFill>
          <a:ln w="9525">
            <a:noFill/>
            <a:miter lim="800000"/>
            <a:headEnd/>
            <a:tailEnd/>
          </a:ln>
        </p:spPr>
        <p:txBody>
          <a:bodyPr>
            <a:prstTxWarp prst="textNoShape">
              <a:avLst/>
            </a:prstTxWarp>
            <a:spAutoFit/>
          </a:bodyPr>
          <a:lstStyle/>
          <a:p>
            <a:r>
              <a:rPr lang="en-US" dirty="0">
                <a:solidFill>
                  <a:srgbClr val="FF0000"/>
                </a:solidFill>
              </a:rPr>
              <a:t>Ash</a:t>
            </a:r>
            <a:r>
              <a:rPr lang="en-US" dirty="0" smtClean="0">
                <a:solidFill>
                  <a:srgbClr val="FF0000"/>
                </a:solidFill>
              </a:rPr>
              <a:t> cloud near </a:t>
            </a:r>
            <a:r>
              <a:rPr lang="en-US" dirty="0">
                <a:solidFill>
                  <a:srgbClr val="FF0000"/>
                </a:solidFill>
              </a:rPr>
              <a:t>and north of Anchorage</a:t>
            </a:r>
          </a:p>
        </p:txBody>
      </p:sp>
      <p:cxnSp>
        <p:nvCxnSpPr>
          <p:cNvPr id="8" name="Straight Arrow Connector 7"/>
          <p:cNvCxnSpPr/>
          <p:nvPr/>
        </p:nvCxnSpPr>
        <p:spPr>
          <a:xfrm rot="10800000" flipV="1">
            <a:off x="3733800" y="3200400"/>
            <a:ext cx="1295400" cy="390525"/>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0" name="Picture 9" descr="geocatL2.Aqua.2009082.123500.hdf_rgb_zoomout.tiff"/>
          <p:cNvPicPr>
            <a:picLocks noChangeAspect="1"/>
          </p:cNvPicPr>
          <p:nvPr/>
        </p:nvPicPr>
        <p:blipFill>
          <a:blip r:embed="rId3"/>
          <a:srcRect t="9535" b="8939"/>
          <a:stretch>
            <a:fillRect/>
          </a:stretch>
        </p:blipFill>
        <p:spPr>
          <a:xfrm>
            <a:off x="5363533" y="3625713"/>
            <a:ext cx="3780467" cy="3232287"/>
          </a:xfrm>
          <a:prstGeom prst="rect">
            <a:avLst/>
          </a:prstGeom>
        </p:spPr>
      </p:pic>
      <p:cxnSp>
        <p:nvCxnSpPr>
          <p:cNvPr id="12" name="Straight Arrow Connector 11"/>
          <p:cNvCxnSpPr/>
          <p:nvPr/>
        </p:nvCxnSpPr>
        <p:spPr>
          <a:xfrm rot="16200000" flipH="1">
            <a:off x="6943382" y="3285781"/>
            <a:ext cx="1200835" cy="106680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t>Examples - Redoubt</a:t>
            </a:r>
          </a:p>
        </p:txBody>
      </p:sp>
      <p:sp>
        <p:nvSpPr>
          <p:cNvPr id="3" name="Slide Number Placeholder 2"/>
          <p:cNvSpPr>
            <a:spLocks noGrp="1"/>
          </p:cNvSpPr>
          <p:nvPr>
            <p:ph type="sldNum" sz="quarter" idx="12"/>
          </p:nvPr>
        </p:nvSpPr>
        <p:spPr/>
        <p:txBody>
          <a:bodyPr/>
          <a:lstStyle/>
          <a:p>
            <a:fld id="{239ED9AF-B3B0-7E4B-A282-EAE5CBC7222A}" type="slidenum">
              <a:rPr lang="en-US" smtClean="0"/>
              <a:pPr/>
              <a:t>25</a:t>
            </a:fld>
            <a:endParaRPr lang="en-US" smtClean="0"/>
          </a:p>
        </p:txBody>
      </p:sp>
      <p:pic>
        <p:nvPicPr>
          <p:cNvPr id="2" name="Picture 1" descr="MODIS_ASH_EFFR_20090323_12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2700"/>
            <a:ext cx="9118600" cy="6858000"/>
          </a:xfrm>
          <a:prstGeom prst="rect">
            <a:avLst/>
          </a:prstGeom>
        </p:spPr>
      </p:pic>
      <p:sp>
        <p:nvSpPr>
          <p:cNvPr id="34821" name="TextBox 4"/>
          <p:cNvSpPr txBox="1">
            <a:spLocks noChangeArrowheads="1"/>
          </p:cNvSpPr>
          <p:nvPr/>
        </p:nvSpPr>
        <p:spPr bwMode="auto">
          <a:xfrm>
            <a:off x="381000" y="609600"/>
            <a:ext cx="1524000" cy="646113"/>
          </a:xfrm>
          <a:prstGeom prst="rect">
            <a:avLst/>
          </a:prstGeom>
          <a:noFill/>
          <a:ln w="9525">
            <a:noFill/>
            <a:miter lim="800000"/>
            <a:headEnd/>
            <a:tailEnd/>
          </a:ln>
        </p:spPr>
        <p:txBody>
          <a:bodyPr>
            <a:prstTxWarp prst="textNoShape">
              <a:avLst/>
            </a:prstTxWarp>
            <a:spAutoFit/>
          </a:bodyPr>
          <a:lstStyle/>
          <a:p>
            <a:r>
              <a:rPr lang="en-US" b="1">
                <a:solidFill>
                  <a:srgbClr val="FF0000"/>
                </a:solidFill>
              </a:rPr>
              <a:t>Height </a:t>
            </a:r>
          </a:p>
          <a:p>
            <a:r>
              <a:rPr lang="en-US" b="1">
                <a:solidFill>
                  <a:srgbClr val="FF0000"/>
                </a:solidFill>
              </a:rPr>
              <a:t>(km)</a:t>
            </a:r>
          </a:p>
        </p:txBody>
      </p:sp>
      <p:sp>
        <p:nvSpPr>
          <p:cNvPr id="34822" name="TextBox 5"/>
          <p:cNvSpPr txBox="1">
            <a:spLocks noChangeArrowheads="1"/>
          </p:cNvSpPr>
          <p:nvPr/>
        </p:nvSpPr>
        <p:spPr bwMode="auto">
          <a:xfrm>
            <a:off x="5181600" y="609600"/>
            <a:ext cx="1524000" cy="646113"/>
          </a:xfrm>
          <a:prstGeom prst="rect">
            <a:avLst/>
          </a:prstGeom>
          <a:noFill/>
          <a:ln w="9525">
            <a:noFill/>
            <a:miter lim="800000"/>
            <a:headEnd/>
            <a:tailEnd/>
          </a:ln>
        </p:spPr>
        <p:txBody>
          <a:bodyPr>
            <a:prstTxWarp prst="textNoShape">
              <a:avLst/>
            </a:prstTxWarp>
            <a:spAutoFit/>
          </a:bodyPr>
          <a:lstStyle/>
          <a:p>
            <a:r>
              <a:rPr lang="en-US" b="1">
                <a:solidFill>
                  <a:srgbClr val="FF0000"/>
                </a:solidFill>
              </a:rPr>
              <a:t>Height</a:t>
            </a:r>
          </a:p>
          <a:p>
            <a:r>
              <a:rPr lang="en-US" b="1">
                <a:solidFill>
                  <a:srgbClr val="FF0000"/>
                </a:solidFill>
              </a:rPr>
              <a:t>(kft)</a:t>
            </a:r>
          </a:p>
        </p:txBody>
      </p:sp>
      <p:sp>
        <p:nvSpPr>
          <p:cNvPr id="34823" name="TextBox 6"/>
          <p:cNvSpPr txBox="1">
            <a:spLocks noChangeArrowheads="1"/>
          </p:cNvSpPr>
          <p:nvPr/>
        </p:nvSpPr>
        <p:spPr bwMode="auto">
          <a:xfrm>
            <a:off x="5181600" y="4191000"/>
            <a:ext cx="1524000" cy="923925"/>
          </a:xfrm>
          <a:prstGeom prst="rect">
            <a:avLst/>
          </a:prstGeom>
          <a:noFill/>
          <a:ln w="9525">
            <a:noFill/>
            <a:miter lim="800000"/>
            <a:headEnd/>
            <a:tailEnd/>
          </a:ln>
        </p:spPr>
        <p:txBody>
          <a:bodyPr>
            <a:prstTxWarp prst="textNoShape">
              <a:avLst/>
            </a:prstTxWarp>
            <a:spAutoFit/>
          </a:bodyPr>
          <a:lstStyle/>
          <a:p>
            <a:r>
              <a:rPr lang="en-US" b="1">
                <a:solidFill>
                  <a:srgbClr val="FF0000"/>
                </a:solidFill>
              </a:rPr>
              <a:t>Effective radius</a:t>
            </a:r>
          </a:p>
          <a:p>
            <a:r>
              <a:rPr lang="en-US" b="1">
                <a:solidFill>
                  <a:srgbClr val="FF0000"/>
                </a:solidFill>
              </a:rPr>
              <a:t>(microns)</a:t>
            </a:r>
          </a:p>
        </p:txBody>
      </p:sp>
      <p:sp>
        <p:nvSpPr>
          <p:cNvPr id="34824" name="TextBox 7"/>
          <p:cNvSpPr txBox="1">
            <a:spLocks noChangeArrowheads="1"/>
          </p:cNvSpPr>
          <p:nvPr/>
        </p:nvSpPr>
        <p:spPr bwMode="auto">
          <a:xfrm>
            <a:off x="381000" y="4343400"/>
            <a:ext cx="1524000" cy="923925"/>
          </a:xfrm>
          <a:prstGeom prst="rect">
            <a:avLst/>
          </a:prstGeom>
          <a:noFill/>
          <a:ln w="9525">
            <a:noFill/>
            <a:miter lim="800000"/>
            <a:headEnd/>
            <a:tailEnd/>
          </a:ln>
        </p:spPr>
        <p:txBody>
          <a:bodyPr>
            <a:prstTxWarp prst="textNoShape">
              <a:avLst/>
            </a:prstTxWarp>
            <a:spAutoFit/>
          </a:bodyPr>
          <a:lstStyle/>
          <a:p>
            <a:r>
              <a:rPr lang="en-US" b="1">
                <a:solidFill>
                  <a:srgbClr val="FF0000"/>
                </a:solidFill>
              </a:rPr>
              <a:t>Mass loading</a:t>
            </a:r>
          </a:p>
          <a:p>
            <a:r>
              <a:rPr lang="en-US" b="1">
                <a:solidFill>
                  <a:srgbClr val="FF0000"/>
                </a:solidFill>
              </a:rPr>
              <a:t>(ton / km</a:t>
            </a:r>
            <a:r>
              <a:rPr lang="en-US" b="1" baseline="30000">
                <a:solidFill>
                  <a:srgbClr val="FF0000"/>
                </a:solidFill>
              </a:rPr>
              <a:t>2</a:t>
            </a:r>
            <a:r>
              <a:rPr lang="en-US" b="1">
                <a:solidFill>
                  <a:srgbClr val="FF0000"/>
                </a:solidFill>
              </a:rPr>
              <a:t>)</a:t>
            </a:r>
          </a:p>
        </p:txBody>
      </p:sp>
      <p:sp>
        <p:nvSpPr>
          <p:cNvPr id="34825" name="TextBox 8"/>
          <p:cNvSpPr txBox="1">
            <a:spLocks noChangeArrowheads="1"/>
          </p:cNvSpPr>
          <p:nvPr/>
        </p:nvSpPr>
        <p:spPr bwMode="auto">
          <a:xfrm>
            <a:off x="2819400" y="239713"/>
            <a:ext cx="3429000" cy="369887"/>
          </a:xfrm>
          <a:prstGeom prst="rect">
            <a:avLst/>
          </a:prstGeom>
          <a:solidFill>
            <a:schemeClr val="tx1"/>
          </a:solidFill>
          <a:ln w="9525">
            <a:noFill/>
            <a:miter lim="800000"/>
            <a:headEnd/>
            <a:tailEnd/>
          </a:ln>
        </p:spPr>
        <p:txBody>
          <a:bodyPr>
            <a:prstTxWarp prst="textNoShape">
              <a:avLst/>
            </a:prstTxWarp>
            <a:spAutoFit/>
          </a:bodyPr>
          <a:lstStyle/>
          <a:p>
            <a:r>
              <a:rPr lang="en-US" b="1">
                <a:solidFill>
                  <a:srgbClr val="FF0000"/>
                </a:solidFill>
              </a:rPr>
              <a:t>March 23, 2009 12:35 UTC</a:t>
            </a:r>
          </a:p>
        </p:txBody>
      </p:sp>
      <p:sp>
        <p:nvSpPr>
          <p:cNvPr id="10" name="TextBox 9"/>
          <p:cNvSpPr txBox="1"/>
          <p:nvPr/>
        </p:nvSpPr>
        <p:spPr>
          <a:xfrm>
            <a:off x="4876800" y="2438400"/>
            <a:ext cx="3352800" cy="646331"/>
          </a:xfrm>
          <a:prstGeom prst="rect">
            <a:avLst/>
          </a:prstGeom>
          <a:noFill/>
        </p:spPr>
        <p:txBody>
          <a:bodyPr wrap="square" rtlCol="0">
            <a:spAutoFit/>
          </a:bodyPr>
          <a:lstStyle/>
          <a:p>
            <a:r>
              <a:rPr lang="en-US" b="1" dirty="0" smtClean="0">
                <a:solidFill>
                  <a:srgbClr val="FFFFFF"/>
                </a:solidFill>
              </a:rPr>
              <a:t>Maximum cloud height ~ 36,000 feet ASL</a:t>
            </a:r>
            <a:endParaRPr lang="en-US" b="1"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smtClean="0"/>
              <a:t>Zoom-in on Height (</a:t>
            </a:r>
            <a:r>
              <a:rPr lang="en-US" dirty="0" err="1" smtClean="0"/>
              <a:t>kft</a:t>
            </a:r>
            <a:r>
              <a:rPr lang="en-US" dirty="0" smtClean="0"/>
              <a:t>)</a:t>
            </a:r>
          </a:p>
        </p:txBody>
      </p:sp>
      <p:sp>
        <p:nvSpPr>
          <p:cNvPr id="3" name="Slide Number Placeholder 2"/>
          <p:cNvSpPr>
            <a:spLocks noGrp="1"/>
          </p:cNvSpPr>
          <p:nvPr>
            <p:ph type="sldNum" sz="quarter" idx="12"/>
          </p:nvPr>
        </p:nvSpPr>
        <p:spPr/>
        <p:txBody>
          <a:bodyPr/>
          <a:lstStyle/>
          <a:p>
            <a:fld id="{239ED9AF-B3B0-7E4B-A282-EAE5CBC7222A}" type="slidenum">
              <a:rPr lang="en-US" smtClean="0"/>
              <a:pPr/>
              <a:t>26</a:t>
            </a:fld>
            <a:endParaRPr lang="en-US" smtClean="0"/>
          </a:p>
        </p:txBody>
      </p:sp>
      <p:pic>
        <p:nvPicPr>
          <p:cNvPr id="4" name="Picture 3" descr="MODIS_ASH_EFFR_20090323_1235.png"/>
          <p:cNvPicPr>
            <a:picLocks/>
          </p:cNvPicPr>
          <p:nvPr/>
        </p:nvPicPr>
        <p:blipFill rotWithShape="1">
          <a:blip r:embed="rId2">
            <a:extLst>
              <a:ext uri="{28A0092B-C50C-407E-A947-70E740481C1C}">
                <a14:useLocalDpi xmlns:a14="http://schemas.microsoft.com/office/drawing/2010/main" val="0"/>
              </a:ext>
            </a:extLst>
          </a:blip>
          <a:srcRect r="50071" b="50000"/>
          <a:stretch/>
        </p:blipFill>
        <p:spPr>
          <a:xfrm>
            <a:off x="960120" y="1563624"/>
            <a:ext cx="7423515" cy="4987290"/>
          </a:xfrm>
          <a:prstGeom prst="rect">
            <a:avLst/>
          </a:prstGeom>
        </p:spPr>
      </p:pic>
      <p:sp>
        <p:nvSpPr>
          <p:cNvPr id="5" name="TextBox 4"/>
          <p:cNvSpPr txBox="1"/>
          <p:nvPr/>
        </p:nvSpPr>
        <p:spPr>
          <a:xfrm>
            <a:off x="4876800" y="1658034"/>
            <a:ext cx="3352800" cy="1200329"/>
          </a:xfrm>
          <a:prstGeom prst="rect">
            <a:avLst/>
          </a:prstGeom>
          <a:noFill/>
        </p:spPr>
        <p:txBody>
          <a:bodyPr wrap="square" rtlCol="0">
            <a:spAutoFit/>
          </a:bodyPr>
          <a:lstStyle/>
          <a:p>
            <a:r>
              <a:rPr lang="en-US" b="1" dirty="0" smtClean="0">
                <a:solidFill>
                  <a:srgbClr val="FFFFFF"/>
                </a:solidFill>
              </a:rPr>
              <a:t>Maximum cloud height ~ 35,000 feet ASL (agrees well with NEXRAD and AVO radar estimates)</a:t>
            </a:r>
            <a:endParaRPr lang="en-US" b="1"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smtClean="0"/>
              <a:t>Zoom-in on Mass Loading (ton/km</a:t>
            </a:r>
            <a:r>
              <a:rPr lang="en-US" baseline="30000" dirty="0" smtClean="0"/>
              <a:t>2</a:t>
            </a:r>
            <a:r>
              <a:rPr lang="en-US" dirty="0" smtClean="0"/>
              <a:t>)</a:t>
            </a:r>
          </a:p>
        </p:txBody>
      </p:sp>
      <p:sp>
        <p:nvSpPr>
          <p:cNvPr id="3" name="Slide Number Placeholder 2"/>
          <p:cNvSpPr>
            <a:spLocks noGrp="1"/>
          </p:cNvSpPr>
          <p:nvPr>
            <p:ph type="sldNum" sz="quarter" idx="12"/>
          </p:nvPr>
        </p:nvSpPr>
        <p:spPr/>
        <p:txBody>
          <a:bodyPr/>
          <a:lstStyle/>
          <a:p>
            <a:fld id="{239ED9AF-B3B0-7E4B-A282-EAE5CBC7222A}" type="slidenum">
              <a:rPr lang="en-US" smtClean="0"/>
              <a:pPr/>
              <a:t>27</a:t>
            </a:fld>
            <a:endParaRPr lang="en-US" smtClean="0"/>
          </a:p>
        </p:txBody>
      </p:sp>
      <p:pic>
        <p:nvPicPr>
          <p:cNvPr id="4" name="Picture 3" descr="MODIS_ASH_EFFR_20090323_1235.png"/>
          <p:cNvPicPr>
            <a:picLocks/>
          </p:cNvPicPr>
          <p:nvPr/>
        </p:nvPicPr>
        <p:blipFill rotWithShape="1">
          <a:blip r:embed="rId2">
            <a:extLst>
              <a:ext uri="{28A0092B-C50C-407E-A947-70E740481C1C}">
                <a14:useLocalDpi xmlns:a14="http://schemas.microsoft.com/office/drawing/2010/main" val="0"/>
              </a:ext>
            </a:extLst>
          </a:blip>
          <a:srcRect t="50000" r="50071"/>
          <a:stretch/>
        </p:blipFill>
        <p:spPr>
          <a:xfrm>
            <a:off x="960120" y="1563624"/>
            <a:ext cx="7423515" cy="498729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smtClean="0"/>
              <a:t>Zoom-in on Effective Radius (</a:t>
            </a:r>
            <a:r>
              <a:rPr lang="en-US" dirty="0" err="1" smtClean="0"/>
              <a:t>μm</a:t>
            </a:r>
            <a:r>
              <a:rPr lang="en-US" dirty="0" smtClean="0"/>
              <a:t>)</a:t>
            </a:r>
          </a:p>
        </p:txBody>
      </p:sp>
      <p:sp>
        <p:nvSpPr>
          <p:cNvPr id="3" name="Slide Number Placeholder 2"/>
          <p:cNvSpPr>
            <a:spLocks noGrp="1"/>
          </p:cNvSpPr>
          <p:nvPr>
            <p:ph type="sldNum" sz="quarter" idx="12"/>
          </p:nvPr>
        </p:nvSpPr>
        <p:spPr/>
        <p:txBody>
          <a:bodyPr/>
          <a:lstStyle/>
          <a:p>
            <a:fld id="{239ED9AF-B3B0-7E4B-A282-EAE5CBC7222A}" type="slidenum">
              <a:rPr lang="en-US" smtClean="0"/>
              <a:pPr/>
              <a:t>28</a:t>
            </a:fld>
            <a:endParaRPr lang="en-US" smtClean="0"/>
          </a:p>
        </p:txBody>
      </p:sp>
      <p:pic>
        <p:nvPicPr>
          <p:cNvPr id="9" name="Picture 8" descr="MODIS_ASH_EFFR_20090323_1235.png"/>
          <p:cNvPicPr>
            <a:picLocks/>
          </p:cNvPicPr>
          <p:nvPr/>
        </p:nvPicPr>
        <p:blipFill rotWithShape="1">
          <a:blip r:embed="rId2">
            <a:extLst>
              <a:ext uri="{28A0092B-C50C-407E-A947-70E740481C1C}">
                <a14:useLocalDpi xmlns:a14="http://schemas.microsoft.com/office/drawing/2010/main" val="0"/>
              </a:ext>
            </a:extLst>
          </a:blip>
          <a:srcRect l="50091" t="50000"/>
          <a:stretch/>
        </p:blipFill>
        <p:spPr>
          <a:xfrm>
            <a:off x="960119" y="1563624"/>
            <a:ext cx="7420542" cy="498729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eocatL2.Aqua.2009085.224000.hdf_rgb.tiff"/>
          <p:cNvPicPr>
            <a:picLocks noChangeAspect="1"/>
          </p:cNvPicPr>
          <p:nvPr/>
        </p:nvPicPr>
        <p:blipFill>
          <a:blip r:embed="rId2"/>
          <a:srcRect b="8939"/>
          <a:stretch>
            <a:fillRect/>
          </a:stretch>
        </p:blipFill>
        <p:spPr>
          <a:xfrm>
            <a:off x="0" y="1400174"/>
            <a:ext cx="5715000" cy="5457826"/>
          </a:xfrm>
          <a:prstGeom prst="rect">
            <a:avLst/>
          </a:prstGeom>
        </p:spPr>
      </p:pic>
      <p:sp>
        <p:nvSpPr>
          <p:cNvPr id="35842" name="Title 1"/>
          <p:cNvSpPr>
            <a:spLocks noGrp="1"/>
          </p:cNvSpPr>
          <p:nvPr>
            <p:ph type="title"/>
          </p:nvPr>
        </p:nvSpPr>
        <p:spPr/>
        <p:txBody>
          <a:bodyPr/>
          <a:lstStyle/>
          <a:p>
            <a:r>
              <a:rPr lang="en-US" smtClean="0"/>
              <a:t>Examples - Redoubt</a:t>
            </a:r>
          </a:p>
        </p:txBody>
      </p:sp>
      <p:sp>
        <p:nvSpPr>
          <p:cNvPr id="3" name="Slide Number Placeholder 2"/>
          <p:cNvSpPr>
            <a:spLocks noGrp="1"/>
          </p:cNvSpPr>
          <p:nvPr>
            <p:ph type="sldNum" sz="quarter" idx="12"/>
          </p:nvPr>
        </p:nvSpPr>
        <p:spPr/>
        <p:txBody>
          <a:bodyPr/>
          <a:lstStyle/>
          <a:p>
            <a:fld id="{A8272E88-9781-E34B-B716-C4744E4D788F}" type="slidenum">
              <a:rPr lang="en-US" smtClean="0"/>
              <a:pPr/>
              <a:t>29</a:t>
            </a:fld>
            <a:endParaRPr lang="en-US" smtClean="0"/>
          </a:p>
        </p:txBody>
      </p:sp>
      <p:sp>
        <p:nvSpPr>
          <p:cNvPr id="35845" name="TextBox 4"/>
          <p:cNvSpPr txBox="1">
            <a:spLocks noChangeArrowheads="1"/>
          </p:cNvSpPr>
          <p:nvPr/>
        </p:nvSpPr>
        <p:spPr bwMode="auto">
          <a:xfrm>
            <a:off x="1028700" y="1676400"/>
            <a:ext cx="3733800" cy="369888"/>
          </a:xfrm>
          <a:prstGeom prst="rect">
            <a:avLst/>
          </a:prstGeom>
          <a:solidFill>
            <a:schemeClr val="tx1"/>
          </a:solidFill>
          <a:ln w="9525">
            <a:noFill/>
            <a:miter lim="800000"/>
            <a:headEnd/>
            <a:tailEnd/>
          </a:ln>
        </p:spPr>
        <p:txBody>
          <a:bodyPr>
            <a:prstTxWarp prst="textNoShape">
              <a:avLst/>
            </a:prstTxWarp>
            <a:spAutoFit/>
          </a:bodyPr>
          <a:lstStyle/>
          <a:p>
            <a:r>
              <a:rPr lang="en-US" b="1">
                <a:solidFill>
                  <a:srgbClr val="FF0000"/>
                </a:solidFill>
              </a:rPr>
              <a:t>March 25, 2009 22:40 UTC </a:t>
            </a:r>
          </a:p>
        </p:txBody>
      </p:sp>
      <p:sp>
        <p:nvSpPr>
          <p:cNvPr id="35846" name="TextBox 5"/>
          <p:cNvSpPr txBox="1">
            <a:spLocks noChangeArrowheads="1"/>
          </p:cNvSpPr>
          <p:nvPr/>
        </p:nvSpPr>
        <p:spPr bwMode="auto">
          <a:xfrm>
            <a:off x="5029200" y="2433637"/>
            <a:ext cx="2286000" cy="646331"/>
          </a:xfrm>
          <a:prstGeom prst="rect">
            <a:avLst/>
          </a:prstGeom>
          <a:solidFill>
            <a:schemeClr val="tx1"/>
          </a:solidFill>
          <a:ln w="9525">
            <a:noFill/>
            <a:miter lim="800000"/>
            <a:headEnd/>
            <a:tailEnd/>
          </a:ln>
        </p:spPr>
        <p:txBody>
          <a:bodyPr>
            <a:prstTxWarp prst="textNoShape">
              <a:avLst/>
            </a:prstTxWarp>
            <a:spAutoFit/>
          </a:bodyPr>
          <a:lstStyle/>
          <a:p>
            <a:r>
              <a:rPr lang="en-US" dirty="0">
                <a:solidFill>
                  <a:srgbClr val="FF0000"/>
                </a:solidFill>
              </a:rPr>
              <a:t>Ash</a:t>
            </a:r>
            <a:r>
              <a:rPr lang="en-US" dirty="0" smtClean="0">
                <a:solidFill>
                  <a:srgbClr val="FF0000"/>
                </a:solidFill>
              </a:rPr>
              <a:t> cloud </a:t>
            </a:r>
            <a:r>
              <a:rPr lang="en-US" dirty="0">
                <a:solidFill>
                  <a:srgbClr val="FF0000"/>
                </a:solidFill>
              </a:rPr>
              <a:t>near and south of Anchorage</a:t>
            </a:r>
          </a:p>
        </p:txBody>
      </p:sp>
      <p:cxnSp>
        <p:nvCxnSpPr>
          <p:cNvPr id="8" name="Straight Arrow Connector 7"/>
          <p:cNvCxnSpPr/>
          <p:nvPr/>
        </p:nvCxnSpPr>
        <p:spPr>
          <a:xfrm rot="10800000" flipV="1">
            <a:off x="3962399" y="3079968"/>
            <a:ext cx="1371600" cy="1191994"/>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1" name="Picture 10" descr="geocatL2.Aqua.2009085.224000.hdf_rgb_zoomout.tiff"/>
          <p:cNvPicPr>
            <a:picLocks noChangeAspect="1"/>
          </p:cNvPicPr>
          <p:nvPr/>
        </p:nvPicPr>
        <p:blipFill>
          <a:blip r:embed="rId3"/>
          <a:srcRect t="9535" b="8939"/>
          <a:stretch>
            <a:fillRect/>
          </a:stretch>
        </p:blipFill>
        <p:spPr>
          <a:xfrm>
            <a:off x="5367529" y="3630168"/>
            <a:ext cx="3775225" cy="3227832"/>
          </a:xfrm>
          <a:prstGeom prst="rect">
            <a:avLst/>
          </a:prstGeom>
        </p:spPr>
      </p:pic>
      <p:cxnSp>
        <p:nvCxnSpPr>
          <p:cNvPr id="13" name="Straight Arrow Connector 12"/>
          <p:cNvCxnSpPr/>
          <p:nvPr/>
        </p:nvCxnSpPr>
        <p:spPr>
          <a:xfrm rot="16200000" flipH="1">
            <a:off x="6835884" y="3406884"/>
            <a:ext cx="1568232" cy="91440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1"/>
          <p:cNvSpPr>
            <a:spLocks noGrp="1"/>
          </p:cNvSpPr>
          <p:nvPr>
            <p:ph type="sldNum" sz="quarter" idx="11"/>
          </p:nvPr>
        </p:nvSpPr>
        <p:spPr>
          <a:noFill/>
        </p:spPr>
        <p:txBody>
          <a:bodyPr/>
          <a:lstStyle/>
          <a:p>
            <a:fld id="{C32999E3-9FAC-E347-B8F2-9F9712E2C2F9}" type="slidenum">
              <a:rPr lang="en-US" smtClean="0"/>
              <a:pPr/>
              <a:t>3</a:t>
            </a:fld>
            <a:endParaRPr lang="en-US" smtClean="0"/>
          </a:p>
        </p:txBody>
      </p:sp>
      <p:sp>
        <p:nvSpPr>
          <p:cNvPr id="8195" name="Rectangle 2"/>
          <p:cNvSpPr txBox="1">
            <a:spLocks noChangeArrowheads="1"/>
          </p:cNvSpPr>
          <p:nvPr/>
        </p:nvSpPr>
        <p:spPr bwMode="auto">
          <a:xfrm>
            <a:off x="1295400" y="152400"/>
            <a:ext cx="6781800" cy="1143000"/>
          </a:xfrm>
          <a:prstGeom prst="rect">
            <a:avLst/>
          </a:prstGeom>
          <a:noFill/>
          <a:ln w="9525">
            <a:noFill/>
            <a:miter lim="800000"/>
            <a:headEnd/>
            <a:tailEnd/>
          </a:ln>
        </p:spPr>
        <p:txBody>
          <a:bodyPr lIns="92075" tIns="46038" rIns="92075" bIns="46038" anchor="b">
            <a:prstTxWarp prst="textNoShape">
              <a:avLst/>
            </a:prstTxWarp>
          </a:bodyPr>
          <a:lstStyle/>
          <a:p>
            <a:pPr algn="ctr" defTabSz="914400">
              <a:lnSpc>
                <a:spcPct val="85000"/>
              </a:lnSpc>
            </a:pPr>
            <a:r>
              <a:rPr lang="en-US" sz="3600" b="1">
                <a:solidFill>
                  <a:srgbClr val="FAFD00"/>
                </a:solidFill>
                <a:latin typeface="Book Antiqua" charset="0"/>
              </a:rPr>
              <a:t>Introduction</a:t>
            </a:r>
          </a:p>
        </p:txBody>
      </p:sp>
      <p:sp>
        <p:nvSpPr>
          <p:cNvPr id="4" name="Rectangle 3"/>
          <p:cNvSpPr txBox="1">
            <a:spLocks noChangeArrowheads="1"/>
          </p:cNvSpPr>
          <p:nvPr/>
        </p:nvSpPr>
        <p:spPr bwMode="auto">
          <a:xfrm>
            <a:off x="609600" y="1600200"/>
            <a:ext cx="7848600" cy="4114800"/>
          </a:xfrm>
          <a:prstGeom prst="rect">
            <a:avLst/>
          </a:prstGeom>
          <a:noFill/>
          <a:ln w="9525">
            <a:noFill/>
            <a:miter lim="800000"/>
            <a:headEnd/>
            <a:tailEnd/>
          </a:ln>
        </p:spPr>
        <p:txBody>
          <a:bodyPr lIns="92075" tIns="46038" rIns="92075" bIns="46038">
            <a:prstTxWarp prst="textNoShape">
              <a:avLst/>
            </a:prstTxWarp>
          </a:bodyPr>
          <a:lstStyle/>
          <a:p>
            <a:pPr marL="533400" indent="-533400" defTabSz="914400">
              <a:spcBef>
                <a:spcPct val="20000"/>
              </a:spcBef>
              <a:buClr>
                <a:srgbClr val="FAFD00"/>
              </a:buClr>
              <a:buSzPct val="100000"/>
              <a:buFont typeface="Symbol" charset="2"/>
              <a:buChar char="·"/>
            </a:pPr>
            <a:r>
              <a:rPr lang="en-US" sz="2400" dirty="0">
                <a:solidFill>
                  <a:srgbClr val="FFFFFF"/>
                </a:solidFill>
              </a:rPr>
              <a:t>End User Products viewable in AWIPS</a:t>
            </a:r>
          </a:p>
          <a:p>
            <a:pPr marL="990600" lvl="1" indent="-533400" defTabSz="914400">
              <a:spcBef>
                <a:spcPct val="20000"/>
              </a:spcBef>
              <a:buClr>
                <a:srgbClr val="FAFD00"/>
              </a:buClr>
              <a:buSzPct val="100000"/>
              <a:buFont typeface="Symbol" charset="2"/>
              <a:buChar char="·"/>
            </a:pPr>
            <a:r>
              <a:rPr lang="en-US" sz="2400" dirty="0">
                <a:solidFill>
                  <a:srgbClr val="FFFFFF"/>
                </a:solidFill>
              </a:rPr>
              <a:t>Ash height (km and </a:t>
            </a:r>
            <a:r>
              <a:rPr lang="en-US" sz="2400" dirty="0" smtClean="0">
                <a:solidFill>
                  <a:srgbClr val="FFFFFF"/>
                </a:solidFill>
              </a:rPr>
              <a:t>kilo-feet ASL)*</a:t>
            </a:r>
          </a:p>
          <a:p>
            <a:pPr marL="990600" lvl="1" indent="-533400" defTabSz="914400">
              <a:spcBef>
                <a:spcPct val="20000"/>
              </a:spcBef>
              <a:buClr>
                <a:srgbClr val="FAFD00"/>
              </a:buClr>
              <a:buSzPct val="100000"/>
              <a:buFont typeface="Symbol" charset="2"/>
              <a:buChar char="·"/>
            </a:pPr>
            <a:r>
              <a:rPr lang="en-US" sz="2400" dirty="0">
                <a:solidFill>
                  <a:srgbClr val="FFFFFF"/>
                </a:solidFill>
              </a:rPr>
              <a:t>Ash mass loading (tons/</a:t>
            </a:r>
            <a:r>
              <a:rPr lang="en-US" sz="2400" dirty="0" smtClean="0">
                <a:solidFill>
                  <a:srgbClr val="FFFFFF"/>
                </a:solidFill>
              </a:rPr>
              <a:t>km</a:t>
            </a:r>
            <a:r>
              <a:rPr lang="en-US" sz="2400" baseline="30000" dirty="0" smtClean="0">
                <a:solidFill>
                  <a:srgbClr val="FFFFFF"/>
                </a:solidFill>
              </a:rPr>
              <a:t>2</a:t>
            </a:r>
            <a:r>
              <a:rPr lang="en-US" sz="2400" dirty="0" smtClean="0">
                <a:solidFill>
                  <a:srgbClr val="FFFFFF"/>
                </a:solidFill>
              </a:rPr>
              <a:t>)*</a:t>
            </a:r>
          </a:p>
          <a:p>
            <a:pPr marL="990600" lvl="1" indent="-533400" defTabSz="914400">
              <a:spcBef>
                <a:spcPct val="20000"/>
              </a:spcBef>
              <a:buClr>
                <a:srgbClr val="FAFD00"/>
              </a:buClr>
              <a:buSzPct val="100000"/>
              <a:buFont typeface="Symbol" charset="2"/>
              <a:buChar char="·"/>
            </a:pPr>
            <a:r>
              <a:rPr lang="en-US" sz="2400" dirty="0">
                <a:solidFill>
                  <a:srgbClr val="FFFFFF"/>
                </a:solidFill>
              </a:rPr>
              <a:t>Ash particle effective radius (microns</a:t>
            </a:r>
            <a:r>
              <a:rPr lang="en-US" sz="2400" dirty="0" smtClean="0">
                <a:solidFill>
                  <a:srgbClr val="FFFFFF"/>
                </a:solidFill>
              </a:rPr>
              <a:t>)*</a:t>
            </a:r>
          </a:p>
          <a:p>
            <a:pPr marL="533400" indent="-533400" defTabSz="914400">
              <a:spcBef>
                <a:spcPct val="20000"/>
              </a:spcBef>
              <a:buClr>
                <a:srgbClr val="FAFD00"/>
              </a:buClr>
              <a:buSzPct val="100000"/>
              <a:buFont typeface="Symbol" charset="2"/>
              <a:buChar char="·"/>
            </a:pPr>
            <a:r>
              <a:rPr lang="en-US" sz="2400" dirty="0">
                <a:solidFill>
                  <a:srgbClr val="FFFFFF"/>
                </a:solidFill>
              </a:rPr>
              <a:t>These products are retrieved using satellite imager observations at 11, 12, and 13.3 µ</a:t>
            </a:r>
            <a:r>
              <a:rPr lang="en-US" sz="2400" dirty="0" err="1">
                <a:solidFill>
                  <a:srgbClr val="FFFFFF"/>
                </a:solidFill>
              </a:rPr>
              <a:t>m</a:t>
            </a:r>
            <a:endParaRPr lang="en-US" sz="2400" dirty="0">
              <a:solidFill>
                <a:srgbClr val="FFFFFF"/>
              </a:solidFill>
            </a:endParaRPr>
          </a:p>
          <a:p>
            <a:pPr marL="533400" indent="-533400" defTabSz="914400">
              <a:spcBef>
                <a:spcPct val="20000"/>
              </a:spcBef>
              <a:buClr>
                <a:srgbClr val="FAFD00"/>
              </a:buClr>
              <a:buSzPct val="100000"/>
              <a:buFont typeface="Symbol" charset="2"/>
              <a:buChar char="·"/>
            </a:pPr>
            <a:r>
              <a:rPr lang="en-US" sz="2400" dirty="0">
                <a:solidFill>
                  <a:srgbClr val="FFFFFF"/>
                </a:solidFill>
              </a:rPr>
              <a:t>The GOES-R products are being made available by using MODIS as a proxy data source</a:t>
            </a:r>
            <a:r>
              <a:rPr lang="en-US" sz="2400" dirty="0" smtClean="0">
                <a:solidFill>
                  <a:srgbClr val="FFFFFF"/>
                </a:solidFill>
              </a:rPr>
              <a:t> for the GOES-R ABI (</a:t>
            </a:r>
            <a:r>
              <a:rPr lang="en-US" sz="2400" dirty="0">
                <a:solidFill>
                  <a:srgbClr val="FFFFFF"/>
                </a:solidFill>
              </a:rPr>
              <a:t>similar spectral channels</a:t>
            </a:r>
            <a:r>
              <a:rPr lang="en-US" sz="2400" dirty="0" smtClean="0">
                <a:solidFill>
                  <a:srgbClr val="FFFFFF"/>
                </a:solidFill>
              </a:rPr>
              <a:t>)</a:t>
            </a:r>
          </a:p>
          <a:p>
            <a:pPr marL="533400" indent="-533400" defTabSz="914400">
              <a:spcBef>
                <a:spcPct val="20000"/>
              </a:spcBef>
              <a:buClr>
                <a:srgbClr val="FAFD00"/>
              </a:buClr>
              <a:buSzPct val="100000"/>
            </a:pPr>
            <a:r>
              <a:rPr lang="en-US" sz="2400" dirty="0" smtClean="0">
                <a:solidFill>
                  <a:srgbClr val="FFFFFF"/>
                </a:solidFill>
              </a:rPr>
              <a:t>*</a:t>
            </a:r>
            <a:r>
              <a:rPr lang="en-US" b="1" i="1" dirty="0" smtClean="0">
                <a:solidFill>
                  <a:srgbClr val="FFFF00"/>
                </a:solidFill>
              </a:rPr>
              <a:t>While efforts are made to restrict the reporting of valid ash height, mass loading, and effective particle radius to satellite pixels that actually contain volcanic ash, these products will also sometimes have valid values when ash is NOT present.</a:t>
            </a:r>
          </a:p>
          <a:p>
            <a:pPr marL="533400" indent="-533400" defTabSz="914400">
              <a:spcBef>
                <a:spcPct val="20000"/>
              </a:spcBef>
              <a:buClr>
                <a:srgbClr val="FAFD00"/>
              </a:buClr>
              <a:buSzPct val="100000"/>
              <a:buFont typeface="Symbol" charset="2"/>
              <a:buChar char="·"/>
            </a:pPr>
            <a:endParaRPr lang="en-US" sz="2400" dirty="0">
              <a:solidFill>
                <a:srgbClr val="F8F8F8"/>
              </a:solidFill>
            </a:endParaRPr>
          </a:p>
        </p:txBody>
      </p:sp>
      <p:pic>
        <p:nvPicPr>
          <p:cNvPr id="5" name="Picture 4" descr="RedoubtCloud.jpg"/>
          <p:cNvPicPr>
            <a:picLocks noChangeAspect="1"/>
          </p:cNvPicPr>
          <p:nvPr/>
        </p:nvPicPr>
        <p:blipFill>
          <a:blip r:embed="rId2"/>
          <a:stretch>
            <a:fillRect/>
          </a:stretch>
        </p:blipFill>
        <p:spPr>
          <a:xfrm>
            <a:off x="7506357" y="88605"/>
            <a:ext cx="1561443" cy="129838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t>Examples - Redoubt</a:t>
            </a:r>
          </a:p>
        </p:txBody>
      </p:sp>
      <p:sp>
        <p:nvSpPr>
          <p:cNvPr id="3" name="Slide Number Placeholder 2"/>
          <p:cNvSpPr>
            <a:spLocks noGrp="1"/>
          </p:cNvSpPr>
          <p:nvPr>
            <p:ph type="sldNum" sz="quarter" idx="12"/>
          </p:nvPr>
        </p:nvSpPr>
        <p:spPr/>
        <p:txBody>
          <a:bodyPr/>
          <a:lstStyle/>
          <a:p>
            <a:fld id="{16C62F0B-1A04-9E43-93EA-1D368987131D}" type="slidenum">
              <a:rPr lang="en-US" smtClean="0"/>
              <a:pPr/>
              <a:t>30</a:t>
            </a:fld>
            <a:endParaRPr lang="en-US" smtClean="0"/>
          </a:p>
        </p:txBody>
      </p:sp>
      <p:pic>
        <p:nvPicPr>
          <p:cNvPr id="36868" name="Picture 3" descr="MODIS_ASH_HGT_20090326_2240.png"/>
          <p:cNvPicPr>
            <a:picLocks noChangeAspect="1"/>
          </p:cNvPicPr>
          <p:nvPr/>
        </p:nvPicPr>
        <p:blipFill>
          <a:blip r:embed="rId2"/>
          <a:srcRect/>
          <a:stretch>
            <a:fillRect/>
          </a:stretch>
        </p:blipFill>
        <p:spPr bwMode="auto">
          <a:xfrm>
            <a:off x="0" y="34925"/>
            <a:ext cx="9144000" cy="6788150"/>
          </a:xfrm>
          <a:prstGeom prst="rect">
            <a:avLst/>
          </a:prstGeom>
          <a:noFill/>
          <a:ln w="9525">
            <a:noFill/>
            <a:miter lim="800000"/>
            <a:headEnd/>
            <a:tailEnd/>
          </a:ln>
        </p:spPr>
      </p:pic>
      <p:sp>
        <p:nvSpPr>
          <p:cNvPr id="36869" name="TextBox 4"/>
          <p:cNvSpPr txBox="1">
            <a:spLocks noChangeArrowheads="1"/>
          </p:cNvSpPr>
          <p:nvPr/>
        </p:nvSpPr>
        <p:spPr bwMode="auto">
          <a:xfrm>
            <a:off x="381000" y="609600"/>
            <a:ext cx="1524000" cy="646113"/>
          </a:xfrm>
          <a:prstGeom prst="rect">
            <a:avLst/>
          </a:prstGeom>
          <a:noFill/>
          <a:ln w="9525">
            <a:noFill/>
            <a:miter lim="800000"/>
            <a:headEnd/>
            <a:tailEnd/>
          </a:ln>
        </p:spPr>
        <p:txBody>
          <a:bodyPr>
            <a:prstTxWarp prst="textNoShape">
              <a:avLst/>
            </a:prstTxWarp>
            <a:spAutoFit/>
          </a:bodyPr>
          <a:lstStyle/>
          <a:p>
            <a:r>
              <a:rPr lang="en-US" b="1">
                <a:solidFill>
                  <a:srgbClr val="FF0000"/>
                </a:solidFill>
              </a:rPr>
              <a:t>Height </a:t>
            </a:r>
          </a:p>
          <a:p>
            <a:r>
              <a:rPr lang="en-US" b="1">
                <a:solidFill>
                  <a:srgbClr val="FF0000"/>
                </a:solidFill>
              </a:rPr>
              <a:t>(km)</a:t>
            </a:r>
          </a:p>
        </p:txBody>
      </p:sp>
      <p:sp>
        <p:nvSpPr>
          <p:cNvPr id="36870" name="TextBox 5"/>
          <p:cNvSpPr txBox="1">
            <a:spLocks noChangeArrowheads="1"/>
          </p:cNvSpPr>
          <p:nvPr/>
        </p:nvSpPr>
        <p:spPr bwMode="auto">
          <a:xfrm>
            <a:off x="5181600" y="609600"/>
            <a:ext cx="1524000" cy="646113"/>
          </a:xfrm>
          <a:prstGeom prst="rect">
            <a:avLst/>
          </a:prstGeom>
          <a:noFill/>
          <a:ln w="9525">
            <a:noFill/>
            <a:miter lim="800000"/>
            <a:headEnd/>
            <a:tailEnd/>
          </a:ln>
        </p:spPr>
        <p:txBody>
          <a:bodyPr>
            <a:prstTxWarp prst="textNoShape">
              <a:avLst/>
            </a:prstTxWarp>
            <a:spAutoFit/>
          </a:bodyPr>
          <a:lstStyle/>
          <a:p>
            <a:r>
              <a:rPr lang="en-US" b="1" dirty="0">
                <a:solidFill>
                  <a:srgbClr val="FF0000"/>
                </a:solidFill>
              </a:rPr>
              <a:t>Height</a:t>
            </a:r>
          </a:p>
          <a:p>
            <a:r>
              <a:rPr lang="en-US" b="1" dirty="0">
                <a:solidFill>
                  <a:srgbClr val="FF0000"/>
                </a:solidFill>
              </a:rPr>
              <a:t>(</a:t>
            </a:r>
            <a:r>
              <a:rPr lang="en-US" b="1" dirty="0" err="1">
                <a:solidFill>
                  <a:srgbClr val="FF0000"/>
                </a:solidFill>
              </a:rPr>
              <a:t>kft</a:t>
            </a:r>
            <a:r>
              <a:rPr lang="en-US" b="1" dirty="0">
                <a:solidFill>
                  <a:srgbClr val="FF0000"/>
                </a:solidFill>
              </a:rPr>
              <a:t>)</a:t>
            </a:r>
          </a:p>
        </p:txBody>
      </p:sp>
      <p:sp>
        <p:nvSpPr>
          <p:cNvPr id="36871" name="TextBox 6"/>
          <p:cNvSpPr txBox="1">
            <a:spLocks noChangeArrowheads="1"/>
          </p:cNvSpPr>
          <p:nvPr/>
        </p:nvSpPr>
        <p:spPr bwMode="auto">
          <a:xfrm>
            <a:off x="5181600" y="4191000"/>
            <a:ext cx="1524000" cy="923925"/>
          </a:xfrm>
          <a:prstGeom prst="rect">
            <a:avLst/>
          </a:prstGeom>
          <a:noFill/>
          <a:ln w="9525">
            <a:noFill/>
            <a:miter lim="800000"/>
            <a:headEnd/>
            <a:tailEnd/>
          </a:ln>
        </p:spPr>
        <p:txBody>
          <a:bodyPr>
            <a:prstTxWarp prst="textNoShape">
              <a:avLst/>
            </a:prstTxWarp>
            <a:spAutoFit/>
          </a:bodyPr>
          <a:lstStyle/>
          <a:p>
            <a:r>
              <a:rPr lang="en-US" b="1">
                <a:solidFill>
                  <a:srgbClr val="FF0000"/>
                </a:solidFill>
              </a:rPr>
              <a:t>Effective radius</a:t>
            </a:r>
          </a:p>
          <a:p>
            <a:r>
              <a:rPr lang="en-US" b="1">
                <a:solidFill>
                  <a:srgbClr val="FF0000"/>
                </a:solidFill>
              </a:rPr>
              <a:t>(microns)</a:t>
            </a:r>
          </a:p>
        </p:txBody>
      </p:sp>
      <p:sp>
        <p:nvSpPr>
          <p:cNvPr id="36872" name="TextBox 7"/>
          <p:cNvSpPr txBox="1">
            <a:spLocks noChangeArrowheads="1"/>
          </p:cNvSpPr>
          <p:nvPr/>
        </p:nvSpPr>
        <p:spPr bwMode="auto">
          <a:xfrm>
            <a:off x="381000" y="4343400"/>
            <a:ext cx="1524000" cy="923925"/>
          </a:xfrm>
          <a:prstGeom prst="rect">
            <a:avLst/>
          </a:prstGeom>
          <a:noFill/>
          <a:ln w="9525">
            <a:noFill/>
            <a:miter lim="800000"/>
            <a:headEnd/>
            <a:tailEnd/>
          </a:ln>
        </p:spPr>
        <p:txBody>
          <a:bodyPr>
            <a:prstTxWarp prst="textNoShape">
              <a:avLst/>
            </a:prstTxWarp>
            <a:spAutoFit/>
          </a:bodyPr>
          <a:lstStyle/>
          <a:p>
            <a:r>
              <a:rPr lang="en-US" b="1">
                <a:solidFill>
                  <a:srgbClr val="FF0000"/>
                </a:solidFill>
              </a:rPr>
              <a:t>Mass loading</a:t>
            </a:r>
          </a:p>
          <a:p>
            <a:r>
              <a:rPr lang="en-US" b="1">
                <a:solidFill>
                  <a:srgbClr val="FF0000"/>
                </a:solidFill>
              </a:rPr>
              <a:t>(ton / km</a:t>
            </a:r>
            <a:r>
              <a:rPr lang="en-US" b="1" baseline="30000">
                <a:solidFill>
                  <a:srgbClr val="FF0000"/>
                </a:solidFill>
              </a:rPr>
              <a:t>2</a:t>
            </a:r>
            <a:r>
              <a:rPr lang="en-US" b="1">
                <a:solidFill>
                  <a:srgbClr val="FF0000"/>
                </a:solidFill>
              </a:rPr>
              <a:t>)</a:t>
            </a:r>
          </a:p>
        </p:txBody>
      </p:sp>
      <p:sp>
        <p:nvSpPr>
          <p:cNvPr id="36873" name="TextBox 8"/>
          <p:cNvSpPr txBox="1">
            <a:spLocks noChangeArrowheads="1"/>
          </p:cNvSpPr>
          <p:nvPr/>
        </p:nvSpPr>
        <p:spPr bwMode="auto">
          <a:xfrm>
            <a:off x="2819400" y="239713"/>
            <a:ext cx="3429000" cy="369887"/>
          </a:xfrm>
          <a:prstGeom prst="rect">
            <a:avLst/>
          </a:prstGeom>
          <a:solidFill>
            <a:schemeClr val="tx1"/>
          </a:solidFill>
          <a:ln w="9525">
            <a:noFill/>
            <a:miter lim="800000"/>
            <a:headEnd/>
            <a:tailEnd/>
          </a:ln>
        </p:spPr>
        <p:txBody>
          <a:bodyPr>
            <a:prstTxWarp prst="textNoShape">
              <a:avLst/>
            </a:prstTxWarp>
            <a:spAutoFit/>
          </a:bodyPr>
          <a:lstStyle/>
          <a:p>
            <a:r>
              <a:rPr lang="en-US" b="1">
                <a:solidFill>
                  <a:srgbClr val="FF0000"/>
                </a:solidFill>
              </a:rPr>
              <a:t>March 25, 2009 22:40 UTC</a:t>
            </a:r>
          </a:p>
        </p:txBody>
      </p:sp>
      <p:sp>
        <p:nvSpPr>
          <p:cNvPr id="10" name="TextBox 5"/>
          <p:cNvSpPr txBox="1">
            <a:spLocks noChangeArrowheads="1"/>
          </p:cNvSpPr>
          <p:nvPr/>
        </p:nvSpPr>
        <p:spPr bwMode="auto">
          <a:xfrm>
            <a:off x="0" y="2438400"/>
            <a:ext cx="4191000" cy="369332"/>
          </a:xfrm>
          <a:prstGeom prst="rect">
            <a:avLst/>
          </a:prstGeom>
          <a:noFill/>
          <a:ln w="9525">
            <a:noFill/>
            <a:miter lim="800000"/>
            <a:headEnd/>
            <a:tailEnd/>
          </a:ln>
        </p:spPr>
        <p:txBody>
          <a:bodyPr wrap="square">
            <a:prstTxWarp prst="textNoShape">
              <a:avLst/>
            </a:prstTxWarp>
            <a:spAutoFit/>
          </a:bodyPr>
          <a:lstStyle/>
          <a:p>
            <a:r>
              <a:rPr lang="en-US" b="1" dirty="0" smtClean="0">
                <a:solidFill>
                  <a:srgbClr val="FFFFFF"/>
                </a:solidFill>
              </a:rPr>
              <a:t>Maximum heights ~ 13km or 40 </a:t>
            </a:r>
            <a:r>
              <a:rPr lang="en-US" b="1" dirty="0" err="1" smtClean="0">
                <a:solidFill>
                  <a:srgbClr val="FFFFFF"/>
                </a:solidFill>
              </a:rPr>
              <a:t>kft</a:t>
            </a:r>
            <a:endParaRPr lang="en-US" b="1"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eocatL2.Aqua.2009091.220500.hdf_rgb.tiff"/>
          <p:cNvPicPr>
            <a:picLocks noChangeAspect="1"/>
          </p:cNvPicPr>
          <p:nvPr/>
        </p:nvPicPr>
        <p:blipFill>
          <a:blip r:embed="rId2"/>
          <a:srcRect b="8939"/>
          <a:stretch>
            <a:fillRect/>
          </a:stretch>
        </p:blipFill>
        <p:spPr>
          <a:xfrm>
            <a:off x="0" y="1371600"/>
            <a:ext cx="5744920" cy="5486400"/>
          </a:xfrm>
          <a:prstGeom prst="rect">
            <a:avLst/>
          </a:prstGeom>
        </p:spPr>
      </p:pic>
      <p:sp>
        <p:nvSpPr>
          <p:cNvPr id="37890" name="Title 1"/>
          <p:cNvSpPr>
            <a:spLocks noGrp="1"/>
          </p:cNvSpPr>
          <p:nvPr>
            <p:ph type="title"/>
          </p:nvPr>
        </p:nvSpPr>
        <p:spPr/>
        <p:txBody>
          <a:bodyPr/>
          <a:lstStyle/>
          <a:p>
            <a:r>
              <a:rPr lang="en-US" smtClean="0"/>
              <a:t>Examples - Redoubt</a:t>
            </a:r>
          </a:p>
        </p:txBody>
      </p:sp>
      <p:sp>
        <p:nvSpPr>
          <p:cNvPr id="3" name="Slide Number Placeholder 2"/>
          <p:cNvSpPr>
            <a:spLocks noGrp="1"/>
          </p:cNvSpPr>
          <p:nvPr>
            <p:ph type="sldNum" sz="quarter" idx="12"/>
          </p:nvPr>
        </p:nvSpPr>
        <p:spPr/>
        <p:txBody>
          <a:bodyPr/>
          <a:lstStyle/>
          <a:p>
            <a:fld id="{A8AA12A0-5087-AB40-92BB-E42DC92A67DE}" type="slidenum">
              <a:rPr lang="en-US" smtClean="0"/>
              <a:pPr/>
              <a:t>31</a:t>
            </a:fld>
            <a:endParaRPr lang="en-US" smtClean="0"/>
          </a:p>
        </p:txBody>
      </p:sp>
      <p:sp>
        <p:nvSpPr>
          <p:cNvPr id="37893" name="TextBox 4"/>
          <p:cNvSpPr txBox="1">
            <a:spLocks noChangeArrowheads="1"/>
          </p:cNvSpPr>
          <p:nvPr/>
        </p:nvSpPr>
        <p:spPr bwMode="auto">
          <a:xfrm>
            <a:off x="1295400" y="1600200"/>
            <a:ext cx="3733800" cy="369888"/>
          </a:xfrm>
          <a:prstGeom prst="rect">
            <a:avLst/>
          </a:prstGeom>
          <a:solidFill>
            <a:schemeClr val="tx1"/>
          </a:solidFill>
          <a:ln w="9525">
            <a:noFill/>
            <a:miter lim="800000"/>
            <a:headEnd/>
            <a:tailEnd/>
          </a:ln>
        </p:spPr>
        <p:txBody>
          <a:bodyPr>
            <a:prstTxWarp prst="textNoShape">
              <a:avLst/>
            </a:prstTxWarp>
            <a:spAutoFit/>
          </a:bodyPr>
          <a:lstStyle/>
          <a:p>
            <a:r>
              <a:rPr lang="en-US" b="1">
                <a:solidFill>
                  <a:srgbClr val="FF0000"/>
                </a:solidFill>
              </a:rPr>
              <a:t>April 1, 2009 22:05 UTC </a:t>
            </a:r>
          </a:p>
        </p:txBody>
      </p:sp>
      <p:sp>
        <p:nvSpPr>
          <p:cNvPr id="37894" name="TextBox 5"/>
          <p:cNvSpPr txBox="1">
            <a:spLocks noChangeArrowheads="1"/>
          </p:cNvSpPr>
          <p:nvPr/>
        </p:nvSpPr>
        <p:spPr bwMode="auto">
          <a:xfrm>
            <a:off x="3886200" y="2743200"/>
            <a:ext cx="2286000" cy="369332"/>
          </a:xfrm>
          <a:prstGeom prst="rect">
            <a:avLst/>
          </a:prstGeom>
          <a:solidFill>
            <a:schemeClr val="tx1"/>
          </a:solidFill>
          <a:ln w="9525">
            <a:noFill/>
            <a:miter lim="800000"/>
            <a:headEnd/>
            <a:tailEnd/>
          </a:ln>
        </p:spPr>
        <p:txBody>
          <a:bodyPr>
            <a:prstTxWarp prst="textNoShape">
              <a:avLst/>
            </a:prstTxWarp>
            <a:spAutoFit/>
          </a:bodyPr>
          <a:lstStyle/>
          <a:p>
            <a:r>
              <a:rPr lang="en-US" dirty="0" smtClean="0">
                <a:solidFill>
                  <a:srgbClr val="FF0000"/>
                </a:solidFill>
              </a:rPr>
              <a:t>Eruption </a:t>
            </a:r>
            <a:r>
              <a:rPr lang="en-US" dirty="0">
                <a:solidFill>
                  <a:srgbClr val="FF0000"/>
                </a:solidFill>
              </a:rPr>
              <a:t>of Redoubt</a:t>
            </a:r>
          </a:p>
        </p:txBody>
      </p:sp>
      <p:cxnSp>
        <p:nvCxnSpPr>
          <p:cNvPr id="8" name="Straight Arrow Connector 7"/>
          <p:cNvCxnSpPr/>
          <p:nvPr/>
        </p:nvCxnSpPr>
        <p:spPr>
          <a:xfrm rot="10800000" flipV="1">
            <a:off x="1905000" y="2927866"/>
            <a:ext cx="1981200" cy="1948932"/>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1" name="Picture 10" descr="geocatL2.Aqua.2009091.220500.hdf_rgb_zoomout.tiff"/>
          <p:cNvPicPr>
            <a:picLocks noChangeAspect="1"/>
          </p:cNvPicPr>
          <p:nvPr/>
        </p:nvPicPr>
        <p:blipFill>
          <a:blip r:embed="rId3"/>
          <a:srcRect t="9535" b="8939"/>
          <a:stretch>
            <a:fillRect/>
          </a:stretch>
        </p:blipFill>
        <p:spPr>
          <a:xfrm>
            <a:off x="5367528" y="3630168"/>
            <a:ext cx="3775241" cy="3227832"/>
          </a:xfrm>
          <a:prstGeom prst="rect">
            <a:avLst/>
          </a:prstGeom>
        </p:spPr>
      </p:pic>
      <p:cxnSp>
        <p:nvCxnSpPr>
          <p:cNvPr id="13" name="Straight Arrow Connector 12"/>
          <p:cNvCxnSpPr>
            <a:stCxn id="37894" idx="3"/>
          </p:cNvCxnSpPr>
          <p:nvPr/>
        </p:nvCxnSpPr>
        <p:spPr>
          <a:xfrm>
            <a:off x="6172200" y="2927866"/>
            <a:ext cx="1905000" cy="1644134"/>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mtClean="0"/>
              <a:t>Examples - Redoubt</a:t>
            </a:r>
          </a:p>
        </p:txBody>
      </p:sp>
      <p:sp>
        <p:nvSpPr>
          <p:cNvPr id="3" name="Slide Number Placeholder 2"/>
          <p:cNvSpPr>
            <a:spLocks noGrp="1"/>
          </p:cNvSpPr>
          <p:nvPr>
            <p:ph type="sldNum" sz="quarter" idx="12"/>
          </p:nvPr>
        </p:nvSpPr>
        <p:spPr/>
        <p:txBody>
          <a:bodyPr/>
          <a:lstStyle/>
          <a:p>
            <a:fld id="{74A27D70-867B-BA41-A1D4-2A5FEB1600DA}" type="slidenum">
              <a:rPr lang="en-US" smtClean="0"/>
              <a:pPr/>
              <a:t>32</a:t>
            </a:fld>
            <a:endParaRPr lang="en-US" smtClean="0"/>
          </a:p>
        </p:txBody>
      </p:sp>
      <p:pic>
        <p:nvPicPr>
          <p:cNvPr id="38916" name="Picture 3" descr="MODIS_ASH_HGT_20090401_2205.png"/>
          <p:cNvPicPr>
            <a:picLocks noChangeAspect="1"/>
          </p:cNvPicPr>
          <p:nvPr/>
        </p:nvPicPr>
        <p:blipFill>
          <a:blip r:embed="rId2"/>
          <a:srcRect/>
          <a:stretch>
            <a:fillRect/>
          </a:stretch>
        </p:blipFill>
        <p:spPr bwMode="auto">
          <a:xfrm>
            <a:off x="0" y="34925"/>
            <a:ext cx="9144000" cy="6788150"/>
          </a:xfrm>
          <a:prstGeom prst="rect">
            <a:avLst/>
          </a:prstGeom>
          <a:noFill/>
          <a:ln w="9525">
            <a:noFill/>
            <a:miter lim="800000"/>
            <a:headEnd/>
            <a:tailEnd/>
          </a:ln>
        </p:spPr>
      </p:pic>
      <p:sp>
        <p:nvSpPr>
          <p:cNvPr id="38917" name="TextBox 4"/>
          <p:cNvSpPr txBox="1">
            <a:spLocks noChangeArrowheads="1"/>
          </p:cNvSpPr>
          <p:nvPr/>
        </p:nvSpPr>
        <p:spPr bwMode="auto">
          <a:xfrm>
            <a:off x="381000" y="609600"/>
            <a:ext cx="1524000" cy="646113"/>
          </a:xfrm>
          <a:prstGeom prst="rect">
            <a:avLst/>
          </a:prstGeom>
          <a:noFill/>
          <a:ln w="9525">
            <a:noFill/>
            <a:miter lim="800000"/>
            <a:headEnd/>
            <a:tailEnd/>
          </a:ln>
        </p:spPr>
        <p:txBody>
          <a:bodyPr>
            <a:prstTxWarp prst="textNoShape">
              <a:avLst/>
            </a:prstTxWarp>
            <a:spAutoFit/>
          </a:bodyPr>
          <a:lstStyle/>
          <a:p>
            <a:r>
              <a:rPr lang="en-US" b="1">
                <a:solidFill>
                  <a:srgbClr val="FF0000"/>
                </a:solidFill>
              </a:rPr>
              <a:t>Height </a:t>
            </a:r>
          </a:p>
          <a:p>
            <a:r>
              <a:rPr lang="en-US" b="1">
                <a:solidFill>
                  <a:srgbClr val="FF0000"/>
                </a:solidFill>
              </a:rPr>
              <a:t>(km)</a:t>
            </a:r>
          </a:p>
        </p:txBody>
      </p:sp>
      <p:sp>
        <p:nvSpPr>
          <p:cNvPr id="38918" name="TextBox 5"/>
          <p:cNvSpPr txBox="1">
            <a:spLocks noChangeArrowheads="1"/>
          </p:cNvSpPr>
          <p:nvPr/>
        </p:nvSpPr>
        <p:spPr bwMode="auto">
          <a:xfrm>
            <a:off x="5181600" y="609600"/>
            <a:ext cx="1524000" cy="646113"/>
          </a:xfrm>
          <a:prstGeom prst="rect">
            <a:avLst/>
          </a:prstGeom>
          <a:noFill/>
          <a:ln w="9525">
            <a:noFill/>
            <a:miter lim="800000"/>
            <a:headEnd/>
            <a:tailEnd/>
          </a:ln>
        </p:spPr>
        <p:txBody>
          <a:bodyPr>
            <a:prstTxWarp prst="textNoShape">
              <a:avLst/>
            </a:prstTxWarp>
            <a:spAutoFit/>
          </a:bodyPr>
          <a:lstStyle/>
          <a:p>
            <a:r>
              <a:rPr lang="en-US" b="1">
                <a:solidFill>
                  <a:srgbClr val="FF0000"/>
                </a:solidFill>
              </a:rPr>
              <a:t>Height</a:t>
            </a:r>
          </a:p>
          <a:p>
            <a:r>
              <a:rPr lang="en-US" b="1">
                <a:solidFill>
                  <a:srgbClr val="FF0000"/>
                </a:solidFill>
              </a:rPr>
              <a:t>(kft)</a:t>
            </a:r>
          </a:p>
        </p:txBody>
      </p:sp>
      <p:sp>
        <p:nvSpPr>
          <p:cNvPr id="38919" name="TextBox 6"/>
          <p:cNvSpPr txBox="1">
            <a:spLocks noChangeArrowheads="1"/>
          </p:cNvSpPr>
          <p:nvPr/>
        </p:nvSpPr>
        <p:spPr bwMode="auto">
          <a:xfrm>
            <a:off x="5181600" y="4191000"/>
            <a:ext cx="1524000" cy="923925"/>
          </a:xfrm>
          <a:prstGeom prst="rect">
            <a:avLst/>
          </a:prstGeom>
          <a:noFill/>
          <a:ln w="9525">
            <a:noFill/>
            <a:miter lim="800000"/>
            <a:headEnd/>
            <a:tailEnd/>
          </a:ln>
        </p:spPr>
        <p:txBody>
          <a:bodyPr>
            <a:prstTxWarp prst="textNoShape">
              <a:avLst/>
            </a:prstTxWarp>
            <a:spAutoFit/>
          </a:bodyPr>
          <a:lstStyle/>
          <a:p>
            <a:r>
              <a:rPr lang="en-US" b="1">
                <a:solidFill>
                  <a:srgbClr val="FF0000"/>
                </a:solidFill>
              </a:rPr>
              <a:t>Effective radius</a:t>
            </a:r>
          </a:p>
          <a:p>
            <a:r>
              <a:rPr lang="en-US" b="1">
                <a:solidFill>
                  <a:srgbClr val="FF0000"/>
                </a:solidFill>
              </a:rPr>
              <a:t>(microns)</a:t>
            </a:r>
          </a:p>
        </p:txBody>
      </p:sp>
      <p:sp>
        <p:nvSpPr>
          <p:cNvPr id="38920" name="TextBox 7"/>
          <p:cNvSpPr txBox="1">
            <a:spLocks noChangeArrowheads="1"/>
          </p:cNvSpPr>
          <p:nvPr/>
        </p:nvSpPr>
        <p:spPr bwMode="auto">
          <a:xfrm>
            <a:off x="381000" y="4343400"/>
            <a:ext cx="1524000" cy="923925"/>
          </a:xfrm>
          <a:prstGeom prst="rect">
            <a:avLst/>
          </a:prstGeom>
          <a:noFill/>
          <a:ln w="9525">
            <a:noFill/>
            <a:miter lim="800000"/>
            <a:headEnd/>
            <a:tailEnd/>
          </a:ln>
        </p:spPr>
        <p:txBody>
          <a:bodyPr>
            <a:prstTxWarp prst="textNoShape">
              <a:avLst/>
            </a:prstTxWarp>
            <a:spAutoFit/>
          </a:bodyPr>
          <a:lstStyle/>
          <a:p>
            <a:r>
              <a:rPr lang="en-US" b="1">
                <a:solidFill>
                  <a:srgbClr val="FF0000"/>
                </a:solidFill>
              </a:rPr>
              <a:t>Mass loading</a:t>
            </a:r>
          </a:p>
          <a:p>
            <a:r>
              <a:rPr lang="en-US" b="1">
                <a:solidFill>
                  <a:srgbClr val="FF0000"/>
                </a:solidFill>
              </a:rPr>
              <a:t>(ton / km</a:t>
            </a:r>
            <a:r>
              <a:rPr lang="en-US" b="1" baseline="30000">
                <a:solidFill>
                  <a:srgbClr val="FF0000"/>
                </a:solidFill>
              </a:rPr>
              <a:t>2</a:t>
            </a:r>
            <a:r>
              <a:rPr lang="en-US" b="1">
                <a:solidFill>
                  <a:srgbClr val="FF0000"/>
                </a:solidFill>
              </a:rPr>
              <a:t>)</a:t>
            </a:r>
          </a:p>
        </p:txBody>
      </p:sp>
      <p:sp>
        <p:nvSpPr>
          <p:cNvPr id="38921" name="TextBox 8"/>
          <p:cNvSpPr txBox="1">
            <a:spLocks noChangeArrowheads="1"/>
          </p:cNvSpPr>
          <p:nvPr/>
        </p:nvSpPr>
        <p:spPr bwMode="auto">
          <a:xfrm>
            <a:off x="2819400" y="239713"/>
            <a:ext cx="3429000" cy="369887"/>
          </a:xfrm>
          <a:prstGeom prst="rect">
            <a:avLst/>
          </a:prstGeom>
          <a:solidFill>
            <a:schemeClr val="tx1"/>
          </a:solidFill>
          <a:ln w="9525">
            <a:noFill/>
            <a:miter lim="800000"/>
            <a:headEnd/>
            <a:tailEnd/>
          </a:ln>
        </p:spPr>
        <p:txBody>
          <a:bodyPr>
            <a:prstTxWarp prst="textNoShape">
              <a:avLst/>
            </a:prstTxWarp>
            <a:spAutoFit/>
          </a:bodyPr>
          <a:lstStyle/>
          <a:p>
            <a:r>
              <a:rPr lang="en-US" b="1">
                <a:solidFill>
                  <a:srgbClr val="FF0000"/>
                </a:solidFill>
              </a:rPr>
              <a:t>April 1, 2009 22:05 UTC</a:t>
            </a:r>
          </a:p>
        </p:txBody>
      </p:sp>
      <p:sp>
        <p:nvSpPr>
          <p:cNvPr id="10" name="TextBox 9"/>
          <p:cNvSpPr txBox="1"/>
          <p:nvPr/>
        </p:nvSpPr>
        <p:spPr>
          <a:xfrm>
            <a:off x="4876800" y="2438400"/>
            <a:ext cx="3352800" cy="646331"/>
          </a:xfrm>
          <a:prstGeom prst="rect">
            <a:avLst/>
          </a:prstGeom>
          <a:noFill/>
        </p:spPr>
        <p:txBody>
          <a:bodyPr wrap="square" rtlCol="0">
            <a:spAutoFit/>
          </a:bodyPr>
          <a:lstStyle/>
          <a:p>
            <a:r>
              <a:rPr lang="en-US" b="1" dirty="0" smtClean="0">
                <a:solidFill>
                  <a:srgbClr val="FFFFFF"/>
                </a:solidFill>
              </a:rPr>
              <a:t>Maximum cloud height ~ 12,000 feet ASL</a:t>
            </a:r>
            <a:endParaRPr lang="en-US" b="1"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eocatL2.Aqua.2009094.223500.hdf_rgb.tiff"/>
          <p:cNvPicPr>
            <a:picLocks noChangeAspect="1"/>
          </p:cNvPicPr>
          <p:nvPr/>
        </p:nvPicPr>
        <p:blipFill>
          <a:blip r:embed="rId2"/>
          <a:srcRect b="8939"/>
          <a:stretch>
            <a:fillRect/>
          </a:stretch>
        </p:blipFill>
        <p:spPr>
          <a:xfrm>
            <a:off x="0" y="1371600"/>
            <a:ext cx="5744921" cy="5486400"/>
          </a:xfrm>
          <a:prstGeom prst="rect">
            <a:avLst/>
          </a:prstGeom>
        </p:spPr>
      </p:pic>
      <p:sp>
        <p:nvSpPr>
          <p:cNvPr id="39938" name="Title 1"/>
          <p:cNvSpPr>
            <a:spLocks noGrp="1"/>
          </p:cNvSpPr>
          <p:nvPr>
            <p:ph type="title"/>
          </p:nvPr>
        </p:nvSpPr>
        <p:spPr/>
        <p:txBody>
          <a:bodyPr/>
          <a:lstStyle/>
          <a:p>
            <a:r>
              <a:rPr lang="en-US" smtClean="0"/>
              <a:t>Examples - Redoubt</a:t>
            </a:r>
          </a:p>
        </p:txBody>
      </p:sp>
      <p:sp>
        <p:nvSpPr>
          <p:cNvPr id="3" name="Slide Number Placeholder 2"/>
          <p:cNvSpPr>
            <a:spLocks noGrp="1"/>
          </p:cNvSpPr>
          <p:nvPr>
            <p:ph type="sldNum" sz="quarter" idx="12"/>
          </p:nvPr>
        </p:nvSpPr>
        <p:spPr/>
        <p:txBody>
          <a:bodyPr/>
          <a:lstStyle/>
          <a:p>
            <a:fld id="{48A6F9F7-1461-7D43-AA9C-EB28D26282CA}" type="slidenum">
              <a:rPr lang="en-US" smtClean="0"/>
              <a:pPr/>
              <a:t>33</a:t>
            </a:fld>
            <a:endParaRPr lang="en-US" smtClean="0"/>
          </a:p>
        </p:txBody>
      </p:sp>
      <p:sp>
        <p:nvSpPr>
          <p:cNvPr id="39941" name="TextBox 4"/>
          <p:cNvSpPr txBox="1">
            <a:spLocks noChangeArrowheads="1"/>
          </p:cNvSpPr>
          <p:nvPr/>
        </p:nvSpPr>
        <p:spPr bwMode="auto">
          <a:xfrm>
            <a:off x="1066800" y="1611312"/>
            <a:ext cx="3733800" cy="369888"/>
          </a:xfrm>
          <a:prstGeom prst="rect">
            <a:avLst/>
          </a:prstGeom>
          <a:solidFill>
            <a:schemeClr val="tx1"/>
          </a:solidFill>
          <a:ln w="9525">
            <a:noFill/>
            <a:miter lim="800000"/>
            <a:headEnd/>
            <a:tailEnd/>
          </a:ln>
        </p:spPr>
        <p:txBody>
          <a:bodyPr>
            <a:prstTxWarp prst="textNoShape">
              <a:avLst/>
            </a:prstTxWarp>
            <a:spAutoFit/>
          </a:bodyPr>
          <a:lstStyle/>
          <a:p>
            <a:r>
              <a:rPr lang="en-US" b="1">
                <a:solidFill>
                  <a:srgbClr val="FF0000"/>
                </a:solidFill>
              </a:rPr>
              <a:t>April 4, 2009 22:35 UTC </a:t>
            </a:r>
          </a:p>
        </p:txBody>
      </p:sp>
      <p:sp>
        <p:nvSpPr>
          <p:cNvPr id="39942" name="TextBox 5"/>
          <p:cNvSpPr txBox="1">
            <a:spLocks noChangeArrowheads="1"/>
          </p:cNvSpPr>
          <p:nvPr/>
        </p:nvSpPr>
        <p:spPr bwMode="auto">
          <a:xfrm>
            <a:off x="4038600" y="2286000"/>
            <a:ext cx="2286000" cy="922338"/>
          </a:xfrm>
          <a:prstGeom prst="rect">
            <a:avLst/>
          </a:prstGeom>
          <a:solidFill>
            <a:schemeClr val="tx1"/>
          </a:solidFill>
          <a:ln w="9525">
            <a:noFill/>
            <a:miter lim="800000"/>
            <a:headEnd/>
            <a:tailEnd/>
          </a:ln>
        </p:spPr>
        <p:txBody>
          <a:bodyPr>
            <a:prstTxWarp prst="textNoShape">
              <a:avLst/>
            </a:prstTxWarp>
            <a:spAutoFit/>
          </a:bodyPr>
          <a:lstStyle/>
          <a:p>
            <a:r>
              <a:rPr lang="en-US" dirty="0">
                <a:solidFill>
                  <a:srgbClr val="FF0000"/>
                </a:solidFill>
              </a:rPr>
              <a:t>Large thin ash</a:t>
            </a:r>
            <a:r>
              <a:rPr lang="en-US" dirty="0" smtClean="0">
                <a:solidFill>
                  <a:srgbClr val="FF0000"/>
                </a:solidFill>
              </a:rPr>
              <a:t> cloud southeast </a:t>
            </a:r>
            <a:r>
              <a:rPr lang="en-US" dirty="0">
                <a:solidFill>
                  <a:srgbClr val="FF0000"/>
                </a:solidFill>
              </a:rPr>
              <a:t>of the summit</a:t>
            </a:r>
          </a:p>
        </p:txBody>
      </p:sp>
      <p:cxnSp>
        <p:nvCxnSpPr>
          <p:cNvPr id="8" name="Straight Arrow Connector 7"/>
          <p:cNvCxnSpPr/>
          <p:nvPr/>
        </p:nvCxnSpPr>
        <p:spPr>
          <a:xfrm rot="10800000" flipV="1">
            <a:off x="3505200" y="3209132"/>
            <a:ext cx="991394" cy="60086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2" name="Picture 11" descr="geocatL2.Aqua.2009094.223500.hdf_rgb_zoomout.tiff"/>
          <p:cNvPicPr>
            <a:picLocks noChangeAspect="1"/>
          </p:cNvPicPr>
          <p:nvPr/>
        </p:nvPicPr>
        <p:blipFill>
          <a:blip r:embed="rId3"/>
          <a:srcRect t="9535" b="8939"/>
          <a:stretch>
            <a:fillRect/>
          </a:stretch>
        </p:blipFill>
        <p:spPr>
          <a:xfrm>
            <a:off x="5367528" y="3630168"/>
            <a:ext cx="3775241" cy="3227832"/>
          </a:xfrm>
          <a:prstGeom prst="rect">
            <a:avLst/>
          </a:prstGeom>
        </p:spPr>
      </p:pic>
      <p:cxnSp>
        <p:nvCxnSpPr>
          <p:cNvPr id="14" name="Straight Arrow Connector 13"/>
          <p:cNvCxnSpPr/>
          <p:nvPr/>
        </p:nvCxnSpPr>
        <p:spPr>
          <a:xfrm>
            <a:off x="5701013" y="3208338"/>
            <a:ext cx="2376187" cy="1516062"/>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mtClean="0"/>
              <a:t>Examples - Redoubt</a:t>
            </a:r>
          </a:p>
        </p:txBody>
      </p:sp>
      <p:sp>
        <p:nvSpPr>
          <p:cNvPr id="3" name="Slide Number Placeholder 2"/>
          <p:cNvSpPr>
            <a:spLocks noGrp="1"/>
          </p:cNvSpPr>
          <p:nvPr>
            <p:ph type="sldNum" sz="quarter" idx="12"/>
          </p:nvPr>
        </p:nvSpPr>
        <p:spPr/>
        <p:txBody>
          <a:bodyPr/>
          <a:lstStyle/>
          <a:p>
            <a:fld id="{04679329-3E91-8244-A35C-8DA45FD5FE9C}" type="slidenum">
              <a:rPr lang="en-US" smtClean="0"/>
              <a:pPr/>
              <a:t>34</a:t>
            </a:fld>
            <a:endParaRPr lang="en-US" smtClean="0"/>
          </a:p>
        </p:txBody>
      </p:sp>
      <p:pic>
        <p:nvPicPr>
          <p:cNvPr id="40964" name="Picture 3" descr="MODIS_ASH_HGT_20090404_2235.png"/>
          <p:cNvPicPr>
            <a:picLocks noChangeAspect="1"/>
          </p:cNvPicPr>
          <p:nvPr/>
        </p:nvPicPr>
        <p:blipFill>
          <a:blip r:embed="rId2"/>
          <a:srcRect/>
          <a:stretch>
            <a:fillRect/>
          </a:stretch>
        </p:blipFill>
        <p:spPr bwMode="auto">
          <a:xfrm>
            <a:off x="0" y="6350"/>
            <a:ext cx="9144000" cy="6845300"/>
          </a:xfrm>
          <a:prstGeom prst="rect">
            <a:avLst/>
          </a:prstGeom>
          <a:noFill/>
          <a:ln w="9525">
            <a:noFill/>
            <a:miter lim="800000"/>
            <a:headEnd/>
            <a:tailEnd/>
          </a:ln>
        </p:spPr>
      </p:pic>
      <p:sp>
        <p:nvSpPr>
          <p:cNvPr id="40965" name="TextBox 4"/>
          <p:cNvSpPr txBox="1">
            <a:spLocks noChangeArrowheads="1"/>
          </p:cNvSpPr>
          <p:nvPr/>
        </p:nvSpPr>
        <p:spPr bwMode="auto">
          <a:xfrm>
            <a:off x="381000" y="609600"/>
            <a:ext cx="1524000" cy="646113"/>
          </a:xfrm>
          <a:prstGeom prst="rect">
            <a:avLst/>
          </a:prstGeom>
          <a:noFill/>
          <a:ln w="9525">
            <a:noFill/>
            <a:miter lim="800000"/>
            <a:headEnd/>
            <a:tailEnd/>
          </a:ln>
        </p:spPr>
        <p:txBody>
          <a:bodyPr>
            <a:prstTxWarp prst="textNoShape">
              <a:avLst/>
            </a:prstTxWarp>
            <a:spAutoFit/>
          </a:bodyPr>
          <a:lstStyle/>
          <a:p>
            <a:r>
              <a:rPr lang="en-US" b="1">
                <a:solidFill>
                  <a:srgbClr val="FF0000"/>
                </a:solidFill>
              </a:rPr>
              <a:t>Height </a:t>
            </a:r>
          </a:p>
          <a:p>
            <a:r>
              <a:rPr lang="en-US" b="1">
                <a:solidFill>
                  <a:srgbClr val="FF0000"/>
                </a:solidFill>
              </a:rPr>
              <a:t>(km)</a:t>
            </a:r>
          </a:p>
        </p:txBody>
      </p:sp>
      <p:sp>
        <p:nvSpPr>
          <p:cNvPr id="40966" name="TextBox 5"/>
          <p:cNvSpPr txBox="1">
            <a:spLocks noChangeArrowheads="1"/>
          </p:cNvSpPr>
          <p:nvPr/>
        </p:nvSpPr>
        <p:spPr bwMode="auto">
          <a:xfrm>
            <a:off x="5181600" y="609600"/>
            <a:ext cx="1524000" cy="646113"/>
          </a:xfrm>
          <a:prstGeom prst="rect">
            <a:avLst/>
          </a:prstGeom>
          <a:noFill/>
          <a:ln w="9525">
            <a:noFill/>
            <a:miter lim="800000"/>
            <a:headEnd/>
            <a:tailEnd/>
          </a:ln>
        </p:spPr>
        <p:txBody>
          <a:bodyPr>
            <a:prstTxWarp prst="textNoShape">
              <a:avLst/>
            </a:prstTxWarp>
            <a:spAutoFit/>
          </a:bodyPr>
          <a:lstStyle/>
          <a:p>
            <a:r>
              <a:rPr lang="en-US" b="1">
                <a:solidFill>
                  <a:srgbClr val="FF0000"/>
                </a:solidFill>
              </a:rPr>
              <a:t>Height</a:t>
            </a:r>
          </a:p>
          <a:p>
            <a:r>
              <a:rPr lang="en-US" b="1">
                <a:solidFill>
                  <a:srgbClr val="FF0000"/>
                </a:solidFill>
              </a:rPr>
              <a:t>(kft)</a:t>
            </a:r>
          </a:p>
        </p:txBody>
      </p:sp>
      <p:sp>
        <p:nvSpPr>
          <p:cNvPr id="40967" name="TextBox 6"/>
          <p:cNvSpPr txBox="1">
            <a:spLocks noChangeArrowheads="1"/>
          </p:cNvSpPr>
          <p:nvPr/>
        </p:nvSpPr>
        <p:spPr bwMode="auto">
          <a:xfrm>
            <a:off x="5181600" y="4191000"/>
            <a:ext cx="1524000" cy="923925"/>
          </a:xfrm>
          <a:prstGeom prst="rect">
            <a:avLst/>
          </a:prstGeom>
          <a:noFill/>
          <a:ln w="9525">
            <a:noFill/>
            <a:miter lim="800000"/>
            <a:headEnd/>
            <a:tailEnd/>
          </a:ln>
        </p:spPr>
        <p:txBody>
          <a:bodyPr>
            <a:prstTxWarp prst="textNoShape">
              <a:avLst/>
            </a:prstTxWarp>
            <a:spAutoFit/>
          </a:bodyPr>
          <a:lstStyle/>
          <a:p>
            <a:r>
              <a:rPr lang="en-US" b="1">
                <a:solidFill>
                  <a:srgbClr val="FF0000"/>
                </a:solidFill>
              </a:rPr>
              <a:t>Effective radius</a:t>
            </a:r>
          </a:p>
          <a:p>
            <a:r>
              <a:rPr lang="en-US" b="1">
                <a:solidFill>
                  <a:srgbClr val="FF0000"/>
                </a:solidFill>
              </a:rPr>
              <a:t>(microns)</a:t>
            </a:r>
          </a:p>
        </p:txBody>
      </p:sp>
      <p:sp>
        <p:nvSpPr>
          <p:cNvPr id="40968" name="TextBox 7"/>
          <p:cNvSpPr txBox="1">
            <a:spLocks noChangeArrowheads="1"/>
          </p:cNvSpPr>
          <p:nvPr/>
        </p:nvSpPr>
        <p:spPr bwMode="auto">
          <a:xfrm>
            <a:off x="381000" y="4343400"/>
            <a:ext cx="1524000" cy="923925"/>
          </a:xfrm>
          <a:prstGeom prst="rect">
            <a:avLst/>
          </a:prstGeom>
          <a:noFill/>
          <a:ln w="9525">
            <a:noFill/>
            <a:miter lim="800000"/>
            <a:headEnd/>
            <a:tailEnd/>
          </a:ln>
        </p:spPr>
        <p:txBody>
          <a:bodyPr>
            <a:prstTxWarp prst="textNoShape">
              <a:avLst/>
            </a:prstTxWarp>
            <a:spAutoFit/>
          </a:bodyPr>
          <a:lstStyle/>
          <a:p>
            <a:r>
              <a:rPr lang="en-US" b="1">
                <a:solidFill>
                  <a:srgbClr val="FF0000"/>
                </a:solidFill>
              </a:rPr>
              <a:t>Mass loading</a:t>
            </a:r>
          </a:p>
          <a:p>
            <a:r>
              <a:rPr lang="en-US" b="1">
                <a:solidFill>
                  <a:srgbClr val="FF0000"/>
                </a:solidFill>
              </a:rPr>
              <a:t>(ton / km</a:t>
            </a:r>
            <a:r>
              <a:rPr lang="en-US" b="1" baseline="30000">
                <a:solidFill>
                  <a:srgbClr val="FF0000"/>
                </a:solidFill>
              </a:rPr>
              <a:t>2</a:t>
            </a:r>
            <a:r>
              <a:rPr lang="en-US" b="1">
                <a:solidFill>
                  <a:srgbClr val="FF0000"/>
                </a:solidFill>
              </a:rPr>
              <a:t>)</a:t>
            </a:r>
          </a:p>
        </p:txBody>
      </p:sp>
      <p:sp>
        <p:nvSpPr>
          <p:cNvPr id="40969" name="TextBox 8"/>
          <p:cNvSpPr txBox="1">
            <a:spLocks noChangeArrowheads="1"/>
          </p:cNvSpPr>
          <p:nvPr/>
        </p:nvSpPr>
        <p:spPr bwMode="auto">
          <a:xfrm>
            <a:off x="2819400" y="239713"/>
            <a:ext cx="3429000" cy="369887"/>
          </a:xfrm>
          <a:prstGeom prst="rect">
            <a:avLst/>
          </a:prstGeom>
          <a:solidFill>
            <a:schemeClr val="tx1"/>
          </a:solidFill>
          <a:ln w="9525">
            <a:noFill/>
            <a:miter lim="800000"/>
            <a:headEnd/>
            <a:tailEnd/>
          </a:ln>
        </p:spPr>
        <p:txBody>
          <a:bodyPr>
            <a:prstTxWarp prst="textNoShape">
              <a:avLst/>
            </a:prstTxWarp>
            <a:spAutoFit/>
          </a:bodyPr>
          <a:lstStyle/>
          <a:p>
            <a:r>
              <a:rPr lang="en-US" b="1">
                <a:solidFill>
                  <a:srgbClr val="FF0000"/>
                </a:solidFill>
              </a:rPr>
              <a:t>April 4, 2009 22:35 UTC</a:t>
            </a:r>
          </a:p>
        </p:txBody>
      </p:sp>
      <p:sp>
        <p:nvSpPr>
          <p:cNvPr id="10" name="TextBox 9"/>
          <p:cNvSpPr txBox="1"/>
          <p:nvPr/>
        </p:nvSpPr>
        <p:spPr>
          <a:xfrm>
            <a:off x="6248400" y="420469"/>
            <a:ext cx="2971800" cy="646331"/>
          </a:xfrm>
          <a:prstGeom prst="rect">
            <a:avLst/>
          </a:prstGeom>
          <a:noFill/>
        </p:spPr>
        <p:txBody>
          <a:bodyPr wrap="square" rtlCol="0">
            <a:spAutoFit/>
          </a:bodyPr>
          <a:lstStyle/>
          <a:p>
            <a:r>
              <a:rPr lang="en-US" b="1" dirty="0" smtClean="0">
                <a:solidFill>
                  <a:srgbClr val="FFFFFF"/>
                </a:solidFill>
              </a:rPr>
              <a:t>Maximum cloud height ~ 27,000 feet ASL</a:t>
            </a:r>
            <a:endParaRPr lang="en-US" b="1"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eocatL2.Aqua.2008221.134000.hdf_rgb.tiff"/>
          <p:cNvPicPr>
            <a:picLocks noChangeAspect="1"/>
          </p:cNvPicPr>
          <p:nvPr/>
        </p:nvPicPr>
        <p:blipFill>
          <a:blip r:embed="rId2"/>
          <a:stretch>
            <a:fillRect/>
          </a:stretch>
        </p:blipFill>
        <p:spPr>
          <a:xfrm>
            <a:off x="-5449" y="1371600"/>
            <a:ext cx="5231370" cy="5486400"/>
          </a:xfrm>
          <a:prstGeom prst="rect">
            <a:avLst/>
          </a:prstGeom>
        </p:spPr>
      </p:pic>
      <p:sp>
        <p:nvSpPr>
          <p:cNvPr id="41986" name="Title 1"/>
          <p:cNvSpPr>
            <a:spLocks noGrp="1"/>
          </p:cNvSpPr>
          <p:nvPr>
            <p:ph type="title"/>
          </p:nvPr>
        </p:nvSpPr>
        <p:spPr/>
        <p:txBody>
          <a:bodyPr/>
          <a:lstStyle/>
          <a:p>
            <a:r>
              <a:rPr lang="en-US" smtClean="0"/>
              <a:t>Examples - Kasatochi</a:t>
            </a:r>
          </a:p>
        </p:txBody>
      </p:sp>
      <p:sp>
        <p:nvSpPr>
          <p:cNvPr id="3" name="Slide Number Placeholder 2"/>
          <p:cNvSpPr>
            <a:spLocks noGrp="1"/>
          </p:cNvSpPr>
          <p:nvPr>
            <p:ph type="sldNum" sz="quarter" idx="12"/>
          </p:nvPr>
        </p:nvSpPr>
        <p:spPr/>
        <p:txBody>
          <a:bodyPr/>
          <a:lstStyle/>
          <a:p>
            <a:fld id="{E3E31D09-D704-A849-AA7A-C2FA76204514}" type="slidenum">
              <a:rPr lang="en-US" smtClean="0"/>
              <a:pPr/>
              <a:t>35</a:t>
            </a:fld>
            <a:endParaRPr lang="en-US" smtClean="0"/>
          </a:p>
        </p:txBody>
      </p:sp>
      <p:sp>
        <p:nvSpPr>
          <p:cNvPr id="41989" name="TextBox 5"/>
          <p:cNvSpPr txBox="1">
            <a:spLocks noChangeArrowheads="1"/>
          </p:cNvSpPr>
          <p:nvPr/>
        </p:nvSpPr>
        <p:spPr bwMode="auto">
          <a:xfrm>
            <a:off x="914400" y="1535113"/>
            <a:ext cx="3733800" cy="369887"/>
          </a:xfrm>
          <a:prstGeom prst="rect">
            <a:avLst/>
          </a:prstGeom>
          <a:solidFill>
            <a:schemeClr val="tx1"/>
          </a:solidFill>
          <a:ln w="9525">
            <a:noFill/>
            <a:miter lim="800000"/>
            <a:headEnd/>
            <a:tailEnd/>
          </a:ln>
        </p:spPr>
        <p:txBody>
          <a:bodyPr>
            <a:prstTxWarp prst="textNoShape">
              <a:avLst/>
            </a:prstTxWarp>
            <a:spAutoFit/>
          </a:bodyPr>
          <a:lstStyle/>
          <a:p>
            <a:r>
              <a:rPr lang="en-US" b="1">
                <a:solidFill>
                  <a:srgbClr val="FF0000"/>
                </a:solidFill>
              </a:rPr>
              <a:t>August 8, 2008 13:40 UTC</a:t>
            </a:r>
          </a:p>
        </p:txBody>
      </p:sp>
      <p:sp>
        <p:nvSpPr>
          <p:cNvPr id="41990" name="TextBox 6"/>
          <p:cNvSpPr txBox="1">
            <a:spLocks noChangeArrowheads="1"/>
          </p:cNvSpPr>
          <p:nvPr/>
        </p:nvSpPr>
        <p:spPr bwMode="auto">
          <a:xfrm>
            <a:off x="3810000" y="2286000"/>
            <a:ext cx="2286000" cy="646113"/>
          </a:xfrm>
          <a:prstGeom prst="rect">
            <a:avLst/>
          </a:prstGeom>
          <a:solidFill>
            <a:schemeClr val="tx1"/>
          </a:solidFill>
          <a:ln w="9525">
            <a:noFill/>
            <a:miter lim="800000"/>
            <a:headEnd/>
            <a:tailEnd/>
          </a:ln>
        </p:spPr>
        <p:txBody>
          <a:bodyPr>
            <a:prstTxWarp prst="textNoShape">
              <a:avLst/>
            </a:prstTxWarp>
            <a:spAutoFit/>
          </a:bodyPr>
          <a:lstStyle/>
          <a:p>
            <a:r>
              <a:rPr lang="en-US">
                <a:solidFill>
                  <a:srgbClr val="FF0000"/>
                </a:solidFill>
              </a:rPr>
              <a:t>Explosive eruption of Kasatochi</a:t>
            </a:r>
          </a:p>
        </p:txBody>
      </p:sp>
      <p:cxnSp>
        <p:nvCxnSpPr>
          <p:cNvPr id="9" name="Straight Arrow Connector 8"/>
          <p:cNvCxnSpPr/>
          <p:nvPr/>
        </p:nvCxnSpPr>
        <p:spPr>
          <a:xfrm rot="10800000" flipV="1">
            <a:off x="2057400" y="2932112"/>
            <a:ext cx="2438400" cy="80168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2" name="Picture 11" descr="geocatL2.Aqua.2008221.134000.hdf_rgb_zoomout.tiff"/>
          <p:cNvPicPr>
            <a:picLocks noChangeAspect="1"/>
          </p:cNvPicPr>
          <p:nvPr/>
        </p:nvPicPr>
        <p:blipFill>
          <a:blip r:embed="rId3"/>
          <a:srcRect t="9535" b="8939"/>
          <a:stretch>
            <a:fillRect/>
          </a:stretch>
        </p:blipFill>
        <p:spPr>
          <a:xfrm>
            <a:off x="5367528" y="3630168"/>
            <a:ext cx="3775241" cy="3227832"/>
          </a:xfrm>
          <a:prstGeom prst="rect">
            <a:avLst/>
          </a:prstGeom>
        </p:spPr>
      </p:pic>
      <p:cxnSp>
        <p:nvCxnSpPr>
          <p:cNvPr id="14" name="Straight Arrow Connector 13"/>
          <p:cNvCxnSpPr/>
          <p:nvPr/>
        </p:nvCxnSpPr>
        <p:spPr>
          <a:xfrm rot="16200000" flipH="1">
            <a:off x="5102320" y="3197320"/>
            <a:ext cx="2706688" cy="2176272"/>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t>Examples - Kasatochi</a:t>
            </a:r>
          </a:p>
        </p:txBody>
      </p:sp>
      <p:sp>
        <p:nvSpPr>
          <p:cNvPr id="3" name="Slide Number Placeholder 2"/>
          <p:cNvSpPr>
            <a:spLocks noGrp="1"/>
          </p:cNvSpPr>
          <p:nvPr>
            <p:ph type="sldNum" sz="quarter" idx="12"/>
          </p:nvPr>
        </p:nvSpPr>
        <p:spPr/>
        <p:txBody>
          <a:bodyPr/>
          <a:lstStyle/>
          <a:p>
            <a:fld id="{DA5416CB-B0A2-FE48-B517-A72E3F154FB5}" type="slidenum">
              <a:rPr lang="en-US" smtClean="0"/>
              <a:pPr/>
              <a:t>36</a:t>
            </a:fld>
            <a:endParaRPr lang="en-US" smtClean="0"/>
          </a:p>
        </p:txBody>
      </p:sp>
      <p:pic>
        <p:nvPicPr>
          <p:cNvPr id="43012" name="Picture 3" descr="MODIS_ASH_HGT_20080808_1340.png"/>
          <p:cNvPicPr>
            <a:picLocks noChangeAspect="1"/>
          </p:cNvPicPr>
          <p:nvPr/>
        </p:nvPicPr>
        <p:blipFill>
          <a:blip r:embed="rId2"/>
          <a:srcRect/>
          <a:stretch>
            <a:fillRect/>
          </a:stretch>
        </p:blipFill>
        <p:spPr bwMode="auto">
          <a:xfrm>
            <a:off x="0" y="34925"/>
            <a:ext cx="9144000" cy="6788150"/>
          </a:xfrm>
          <a:prstGeom prst="rect">
            <a:avLst/>
          </a:prstGeom>
          <a:noFill/>
          <a:ln w="9525">
            <a:noFill/>
            <a:miter lim="800000"/>
            <a:headEnd/>
            <a:tailEnd/>
          </a:ln>
        </p:spPr>
      </p:pic>
      <p:sp>
        <p:nvSpPr>
          <p:cNvPr id="43013" name="TextBox 4"/>
          <p:cNvSpPr txBox="1">
            <a:spLocks noChangeArrowheads="1"/>
          </p:cNvSpPr>
          <p:nvPr/>
        </p:nvSpPr>
        <p:spPr bwMode="auto">
          <a:xfrm>
            <a:off x="2514600" y="609600"/>
            <a:ext cx="1524000" cy="646113"/>
          </a:xfrm>
          <a:prstGeom prst="rect">
            <a:avLst/>
          </a:prstGeom>
          <a:noFill/>
          <a:ln w="9525">
            <a:noFill/>
            <a:miter lim="800000"/>
            <a:headEnd/>
            <a:tailEnd/>
          </a:ln>
        </p:spPr>
        <p:txBody>
          <a:bodyPr>
            <a:prstTxWarp prst="textNoShape">
              <a:avLst/>
            </a:prstTxWarp>
            <a:spAutoFit/>
          </a:bodyPr>
          <a:lstStyle/>
          <a:p>
            <a:r>
              <a:rPr lang="en-US" b="1">
                <a:solidFill>
                  <a:srgbClr val="FF0000"/>
                </a:solidFill>
              </a:rPr>
              <a:t>Height </a:t>
            </a:r>
          </a:p>
          <a:p>
            <a:r>
              <a:rPr lang="en-US" b="1">
                <a:solidFill>
                  <a:srgbClr val="FF0000"/>
                </a:solidFill>
              </a:rPr>
              <a:t>(km)</a:t>
            </a:r>
          </a:p>
        </p:txBody>
      </p:sp>
      <p:sp>
        <p:nvSpPr>
          <p:cNvPr id="43014" name="TextBox 5"/>
          <p:cNvSpPr txBox="1">
            <a:spLocks noChangeArrowheads="1"/>
          </p:cNvSpPr>
          <p:nvPr/>
        </p:nvSpPr>
        <p:spPr bwMode="auto">
          <a:xfrm>
            <a:off x="7315200" y="609600"/>
            <a:ext cx="1524000" cy="646113"/>
          </a:xfrm>
          <a:prstGeom prst="rect">
            <a:avLst/>
          </a:prstGeom>
          <a:noFill/>
          <a:ln w="9525">
            <a:noFill/>
            <a:miter lim="800000"/>
            <a:headEnd/>
            <a:tailEnd/>
          </a:ln>
        </p:spPr>
        <p:txBody>
          <a:bodyPr>
            <a:prstTxWarp prst="textNoShape">
              <a:avLst/>
            </a:prstTxWarp>
            <a:spAutoFit/>
          </a:bodyPr>
          <a:lstStyle/>
          <a:p>
            <a:r>
              <a:rPr lang="en-US" b="1">
                <a:solidFill>
                  <a:srgbClr val="FF0000"/>
                </a:solidFill>
              </a:rPr>
              <a:t>Height</a:t>
            </a:r>
          </a:p>
          <a:p>
            <a:r>
              <a:rPr lang="en-US" b="1">
                <a:solidFill>
                  <a:srgbClr val="FF0000"/>
                </a:solidFill>
              </a:rPr>
              <a:t>(kft)</a:t>
            </a:r>
          </a:p>
        </p:txBody>
      </p:sp>
      <p:sp>
        <p:nvSpPr>
          <p:cNvPr id="43015" name="TextBox 6"/>
          <p:cNvSpPr txBox="1">
            <a:spLocks noChangeArrowheads="1"/>
          </p:cNvSpPr>
          <p:nvPr/>
        </p:nvSpPr>
        <p:spPr bwMode="auto">
          <a:xfrm>
            <a:off x="7315200" y="4191000"/>
            <a:ext cx="1524000" cy="923925"/>
          </a:xfrm>
          <a:prstGeom prst="rect">
            <a:avLst/>
          </a:prstGeom>
          <a:noFill/>
          <a:ln w="9525">
            <a:noFill/>
            <a:miter lim="800000"/>
            <a:headEnd/>
            <a:tailEnd/>
          </a:ln>
        </p:spPr>
        <p:txBody>
          <a:bodyPr>
            <a:prstTxWarp prst="textNoShape">
              <a:avLst/>
            </a:prstTxWarp>
            <a:spAutoFit/>
          </a:bodyPr>
          <a:lstStyle/>
          <a:p>
            <a:r>
              <a:rPr lang="en-US" b="1">
                <a:solidFill>
                  <a:srgbClr val="FF0000"/>
                </a:solidFill>
              </a:rPr>
              <a:t>Effective radius</a:t>
            </a:r>
          </a:p>
          <a:p>
            <a:r>
              <a:rPr lang="en-US" b="1">
                <a:solidFill>
                  <a:srgbClr val="FF0000"/>
                </a:solidFill>
              </a:rPr>
              <a:t>(microns)</a:t>
            </a:r>
          </a:p>
        </p:txBody>
      </p:sp>
      <p:sp>
        <p:nvSpPr>
          <p:cNvPr id="43016" name="TextBox 7"/>
          <p:cNvSpPr txBox="1">
            <a:spLocks noChangeArrowheads="1"/>
          </p:cNvSpPr>
          <p:nvPr/>
        </p:nvSpPr>
        <p:spPr bwMode="auto">
          <a:xfrm>
            <a:off x="2514600" y="4343400"/>
            <a:ext cx="1524000" cy="923925"/>
          </a:xfrm>
          <a:prstGeom prst="rect">
            <a:avLst/>
          </a:prstGeom>
          <a:noFill/>
          <a:ln w="9525">
            <a:noFill/>
            <a:miter lim="800000"/>
            <a:headEnd/>
            <a:tailEnd/>
          </a:ln>
        </p:spPr>
        <p:txBody>
          <a:bodyPr>
            <a:prstTxWarp prst="textNoShape">
              <a:avLst/>
            </a:prstTxWarp>
            <a:spAutoFit/>
          </a:bodyPr>
          <a:lstStyle/>
          <a:p>
            <a:r>
              <a:rPr lang="en-US" b="1">
                <a:solidFill>
                  <a:srgbClr val="FF0000"/>
                </a:solidFill>
              </a:rPr>
              <a:t>Mass loading</a:t>
            </a:r>
          </a:p>
          <a:p>
            <a:r>
              <a:rPr lang="en-US" b="1">
                <a:solidFill>
                  <a:srgbClr val="FF0000"/>
                </a:solidFill>
              </a:rPr>
              <a:t>(ton / km</a:t>
            </a:r>
            <a:r>
              <a:rPr lang="en-US" b="1" baseline="30000">
                <a:solidFill>
                  <a:srgbClr val="FF0000"/>
                </a:solidFill>
              </a:rPr>
              <a:t>2</a:t>
            </a:r>
            <a:r>
              <a:rPr lang="en-US" b="1">
                <a:solidFill>
                  <a:srgbClr val="FF0000"/>
                </a:solidFill>
              </a:rPr>
              <a:t>)</a:t>
            </a:r>
          </a:p>
        </p:txBody>
      </p:sp>
      <p:sp>
        <p:nvSpPr>
          <p:cNvPr id="43017" name="TextBox 8"/>
          <p:cNvSpPr txBox="1">
            <a:spLocks noChangeArrowheads="1"/>
          </p:cNvSpPr>
          <p:nvPr/>
        </p:nvSpPr>
        <p:spPr bwMode="auto">
          <a:xfrm>
            <a:off x="2819400" y="239713"/>
            <a:ext cx="3429000" cy="369887"/>
          </a:xfrm>
          <a:prstGeom prst="rect">
            <a:avLst/>
          </a:prstGeom>
          <a:solidFill>
            <a:schemeClr val="tx1"/>
          </a:solidFill>
          <a:ln w="9525">
            <a:noFill/>
            <a:miter lim="800000"/>
            <a:headEnd/>
            <a:tailEnd/>
          </a:ln>
        </p:spPr>
        <p:txBody>
          <a:bodyPr>
            <a:prstTxWarp prst="textNoShape">
              <a:avLst/>
            </a:prstTxWarp>
            <a:spAutoFit/>
          </a:bodyPr>
          <a:lstStyle/>
          <a:p>
            <a:r>
              <a:rPr lang="en-US" b="1">
                <a:solidFill>
                  <a:srgbClr val="FF0000"/>
                </a:solidFill>
              </a:rPr>
              <a:t>August 8, 2008 13:40 UTC</a:t>
            </a:r>
          </a:p>
        </p:txBody>
      </p:sp>
      <p:sp>
        <p:nvSpPr>
          <p:cNvPr id="43018" name="TextBox 9"/>
          <p:cNvSpPr txBox="1">
            <a:spLocks noChangeArrowheads="1"/>
          </p:cNvSpPr>
          <p:nvPr/>
        </p:nvSpPr>
        <p:spPr bwMode="auto">
          <a:xfrm>
            <a:off x="6858000" y="5267325"/>
            <a:ext cx="2286000" cy="1200150"/>
          </a:xfrm>
          <a:prstGeom prst="rect">
            <a:avLst/>
          </a:prstGeom>
          <a:solidFill>
            <a:schemeClr val="tx1"/>
          </a:solidFill>
          <a:ln w="9525">
            <a:noFill/>
            <a:miter lim="800000"/>
            <a:headEnd/>
            <a:tailEnd/>
          </a:ln>
        </p:spPr>
        <p:txBody>
          <a:bodyPr>
            <a:prstTxWarp prst="textNoShape">
              <a:avLst/>
            </a:prstTxWarp>
            <a:spAutoFit/>
          </a:bodyPr>
          <a:lstStyle/>
          <a:p>
            <a:r>
              <a:rPr lang="en-US" dirty="0">
                <a:solidFill>
                  <a:srgbClr val="FFFFFF"/>
                </a:solidFill>
              </a:rPr>
              <a:t>Note initial effective radius of ash particles is fairly large</a:t>
            </a:r>
          </a:p>
        </p:txBody>
      </p:sp>
      <p:sp>
        <p:nvSpPr>
          <p:cNvPr id="43019" name="TextBox 10"/>
          <p:cNvSpPr txBox="1">
            <a:spLocks noChangeArrowheads="1"/>
          </p:cNvSpPr>
          <p:nvPr/>
        </p:nvSpPr>
        <p:spPr bwMode="auto">
          <a:xfrm>
            <a:off x="2133600" y="1371600"/>
            <a:ext cx="2590800" cy="1754327"/>
          </a:xfrm>
          <a:prstGeom prst="rect">
            <a:avLst/>
          </a:prstGeom>
          <a:solidFill>
            <a:schemeClr val="tx1"/>
          </a:solidFill>
          <a:ln w="9525">
            <a:noFill/>
            <a:miter lim="800000"/>
            <a:headEnd/>
            <a:tailEnd/>
          </a:ln>
        </p:spPr>
        <p:txBody>
          <a:bodyPr>
            <a:prstTxWarp prst="textNoShape">
              <a:avLst/>
            </a:prstTxWarp>
            <a:spAutoFit/>
          </a:bodyPr>
          <a:lstStyle/>
          <a:p>
            <a:r>
              <a:rPr lang="en-US" dirty="0">
                <a:solidFill>
                  <a:srgbClr val="FFFFFF"/>
                </a:solidFill>
              </a:rPr>
              <a:t>Explosive initial eruption with retrieved heights of up to 19 km or 60 </a:t>
            </a:r>
            <a:r>
              <a:rPr lang="en-US" dirty="0" err="1">
                <a:solidFill>
                  <a:srgbClr val="FFFFFF"/>
                </a:solidFill>
              </a:rPr>
              <a:t>kft</a:t>
            </a:r>
            <a:r>
              <a:rPr lang="en-US" dirty="0" smtClean="0">
                <a:solidFill>
                  <a:srgbClr val="FFFFFF"/>
                </a:solidFill>
              </a:rPr>
              <a:t>!  Agrees with AVO cloud shadow estimates.</a:t>
            </a:r>
            <a:endParaRPr lang="en-US" dirty="0">
              <a:solidFill>
                <a:srgbClr val="FFFFFF"/>
              </a:solidFill>
            </a:endParaRPr>
          </a:p>
        </p:txBody>
      </p:sp>
      <p:sp>
        <p:nvSpPr>
          <p:cNvPr id="12" name="TextBox 9"/>
          <p:cNvSpPr txBox="1">
            <a:spLocks noChangeArrowheads="1"/>
          </p:cNvSpPr>
          <p:nvPr/>
        </p:nvSpPr>
        <p:spPr bwMode="auto">
          <a:xfrm>
            <a:off x="2133600" y="5419725"/>
            <a:ext cx="2286000" cy="1200329"/>
          </a:xfrm>
          <a:prstGeom prst="rect">
            <a:avLst/>
          </a:prstGeom>
          <a:solidFill>
            <a:schemeClr val="tx1"/>
          </a:solidFill>
          <a:ln w="9525">
            <a:noFill/>
            <a:miter lim="800000"/>
            <a:headEnd/>
            <a:tailEnd/>
          </a:ln>
        </p:spPr>
        <p:txBody>
          <a:bodyPr>
            <a:prstTxWarp prst="textNoShape">
              <a:avLst/>
            </a:prstTxWarp>
            <a:spAutoFit/>
          </a:bodyPr>
          <a:lstStyle/>
          <a:p>
            <a:r>
              <a:rPr lang="en-US" dirty="0" smtClean="0">
                <a:solidFill>
                  <a:srgbClr val="FFFFFF"/>
                </a:solidFill>
              </a:rPr>
              <a:t>Mass loading contamination due to ice particles mixed with ash</a:t>
            </a:r>
            <a:endParaRPr lang="en-US" dirty="0">
              <a:solidFill>
                <a:srgbClr val="FFFFFF"/>
              </a:solidFill>
            </a:endParaRPr>
          </a:p>
        </p:txBody>
      </p:sp>
      <p:cxnSp>
        <p:nvCxnSpPr>
          <p:cNvPr id="14" name="Straight Arrow Connector 13"/>
          <p:cNvCxnSpPr/>
          <p:nvPr/>
        </p:nvCxnSpPr>
        <p:spPr>
          <a:xfrm rot="10800000">
            <a:off x="1676400" y="5562600"/>
            <a:ext cx="457200" cy="381000"/>
          </a:xfrm>
          <a:prstGeom prst="straightConnector1">
            <a:avLst/>
          </a:prstGeom>
          <a:ln w="38100">
            <a:solidFill>
              <a:srgbClr val="FFFFFF"/>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eocatL2.Aqua.2008222.124500.hdf_rgb_zoomout.tiff"/>
          <p:cNvPicPr>
            <a:picLocks noChangeAspect="1"/>
          </p:cNvPicPr>
          <p:nvPr/>
        </p:nvPicPr>
        <p:blipFill>
          <a:blip r:embed="rId2"/>
          <a:srcRect t="9535" b="8939"/>
          <a:stretch>
            <a:fillRect/>
          </a:stretch>
        </p:blipFill>
        <p:spPr>
          <a:xfrm>
            <a:off x="5367528" y="3630168"/>
            <a:ext cx="3775241" cy="3227832"/>
          </a:xfrm>
          <a:prstGeom prst="rect">
            <a:avLst/>
          </a:prstGeom>
        </p:spPr>
      </p:pic>
      <p:pic>
        <p:nvPicPr>
          <p:cNvPr id="9" name="Picture 8" descr="geocatL2.Aqua.2008222.124500.hdf_rgb.tiff"/>
          <p:cNvPicPr>
            <a:picLocks noChangeAspect="1"/>
          </p:cNvPicPr>
          <p:nvPr/>
        </p:nvPicPr>
        <p:blipFill>
          <a:blip r:embed="rId3"/>
          <a:stretch>
            <a:fillRect/>
          </a:stretch>
        </p:blipFill>
        <p:spPr>
          <a:xfrm>
            <a:off x="0" y="1371600"/>
            <a:ext cx="5250806" cy="5506783"/>
          </a:xfrm>
          <a:prstGeom prst="rect">
            <a:avLst/>
          </a:prstGeom>
        </p:spPr>
      </p:pic>
      <p:sp>
        <p:nvSpPr>
          <p:cNvPr id="44034" name="Title 1"/>
          <p:cNvSpPr>
            <a:spLocks noGrp="1"/>
          </p:cNvSpPr>
          <p:nvPr>
            <p:ph type="title"/>
          </p:nvPr>
        </p:nvSpPr>
        <p:spPr/>
        <p:txBody>
          <a:bodyPr/>
          <a:lstStyle/>
          <a:p>
            <a:r>
              <a:rPr lang="en-US" smtClean="0"/>
              <a:t>Examples - Kasatochi</a:t>
            </a:r>
          </a:p>
        </p:txBody>
      </p:sp>
      <p:sp>
        <p:nvSpPr>
          <p:cNvPr id="3" name="Slide Number Placeholder 2"/>
          <p:cNvSpPr>
            <a:spLocks noGrp="1"/>
          </p:cNvSpPr>
          <p:nvPr>
            <p:ph type="sldNum" sz="quarter" idx="12"/>
          </p:nvPr>
        </p:nvSpPr>
        <p:spPr/>
        <p:txBody>
          <a:bodyPr/>
          <a:lstStyle/>
          <a:p>
            <a:fld id="{B30755B7-EEA8-0843-88B5-28C06EF8916E}" type="slidenum">
              <a:rPr lang="en-US" smtClean="0"/>
              <a:pPr/>
              <a:t>37</a:t>
            </a:fld>
            <a:endParaRPr lang="en-US" smtClean="0"/>
          </a:p>
        </p:txBody>
      </p:sp>
      <p:sp>
        <p:nvSpPr>
          <p:cNvPr id="44037" name="TextBox 4"/>
          <p:cNvSpPr txBox="1">
            <a:spLocks noChangeArrowheads="1"/>
          </p:cNvSpPr>
          <p:nvPr/>
        </p:nvSpPr>
        <p:spPr bwMode="auto">
          <a:xfrm>
            <a:off x="990599" y="1535113"/>
            <a:ext cx="3733800" cy="369887"/>
          </a:xfrm>
          <a:prstGeom prst="rect">
            <a:avLst/>
          </a:prstGeom>
          <a:solidFill>
            <a:schemeClr val="tx1"/>
          </a:solidFill>
          <a:ln w="9525">
            <a:noFill/>
            <a:miter lim="800000"/>
            <a:headEnd/>
            <a:tailEnd/>
          </a:ln>
        </p:spPr>
        <p:txBody>
          <a:bodyPr>
            <a:prstTxWarp prst="textNoShape">
              <a:avLst/>
            </a:prstTxWarp>
            <a:spAutoFit/>
          </a:bodyPr>
          <a:lstStyle/>
          <a:p>
            <a:r>
              <a:rPr lang="en-US" b="1">
                <a:solidFill>
                  <a:srgbClr val="FF0000"/>
                </a:solidFill>
              </a:rPr>
              <a:t>August 9, 2008 12:45 UTC</a:t>
            </a:r>
          </a:p>
        </p:txBody>
      </p:sp>
      <p:sp>
        <p:nvSpPr>
          <p:cNvPr id="44038" name="TextBox 5"/>
          <p:cNvSpPr txBox="1">
            <a:spLocks noChangeArrowheads="1"/>
          </p:cNvSpPr>
          <p:nvPr/>
        </p:nvSpPr>
        <p:spPr bwMode="auto">
          <a:xfrm>
            <a:off x="4724399" y="2286000"/>
            <a:ext cx="2286000" cy="1476375"/>
          </a:xfrm>
          <a:prstGeom prst="rect">
            <a:avLst/>
          </a:prstGeom>
          <a:solidFill>
            <a:schemeClr val="tx1"/>
          </a:solidFill>
          <a:ln w="9525">
            <a:noFill/>
            <a:miter lim="800000"/>
            <a:headEnd/>
            <a:tailEnd/>
          </a:ln>
        </p:spPr>
        <p:txBody>
          <a:bodyPr>
            <a:prstTxWarp prst="textNoShape">
              <a:avLst/>
            </a:prstTxWarp>
            <a:spAutoFit/>
          </a:bodyPr>
          <a:lstStyle/>
          <a:p>
            <a:r>
              <a:rPr lang="en-US" dirty="0">
                <a:solidFill>
                  <a:srgbClr val="FF0000"/>
                </a:solidFill>
              </a:rPr>
              <a:t>Ash</a:t>
            </a:r>
            <a:r>
              <a:rPr lang="en-US" dirty="0" smtClean="0">
                <a:solidFill>
                  <a:srgbClr val="FF0000"/>
                </a:solidFill>
              </a:rPr>
              <a:t> cloud </a:t>
            </a:r>
            <a:r>
              <a:rPr lang="en-US" dirty="0">
                <a:solidFill>
                  <a:srgbClr val="FF0000"/>
                </a:solidFill>
              </a:rPr>
              <a:t>wrapped up in mid-latitude low; with continued emission from volcano</a:t>
            </a:r>
          </a:p>
        </p:txBody>
      </p:sp>
      <p:cxnSp>
        <p:nvCxnSpPr>
          <p:cNvPr id="8" name="Straight Arrow Connector 7"/>
          <p:cNvCxnSpPr/>
          <p:nvPr/>
        </p:nvCxnSpPr>
        <p:spPr>
          <a:xfrm rot="10800000">
            <a:off x="1676400" y="3505200"/>
            <a:ext cx="3048002" cy="158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0800000" flipV="1">
            <a:off x="3886201" y="3505200"/>
            <a:ext cx="838201" cy="76200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6200000" flipH="1">
            <a:off x="6134895" y="3925094"/>
            <a:ext cx="2055811" cy="121920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mtClean="0"/>
              <a:t>Examples - Kasatochi</a:t>
            </a:r>
          </a:p>
        </p:txBody>
      </p:sp>
      <p:sp>
        <p:nvSpPr>
          <p:cNvPr id="3" name="Slide Number Placeholder 2"/>
          <p:cNvSpPr>
            <a:spLocks noGrp="1"/>
          </p:cNvSpPr>
          <p:nvPr>
            <p:ph type="sldNum" sz="quarter" idx="12"/>
          </p:nvPr>
        </p:nvSpPr>
        <p:spPr/>
        <p:txBody>
          <a:bodyPr/>
          <a:lstStyle/>
          <a:p>
            <a:fld id="{B0C095FE-6561-AB46-9371-2F5B2FDD687D}" type="slidenum">
              <a:rPr lang="en-US" smtClean="0"/>
              <a:pPr/>
              <a:t>38</a:t>
            </a:fld>
            <a:endParaRPr lang="en-US" smtClean="0"/>
          </a:p>
        </p:txBody>
      </p:sp>
      <p:pic>
        <p:nvPicPr>
          <p:cNvPr id="45060" name="Picture 3" descr="MODIS_ASH_HGT_20080809_1245.png"/>
          <p:cNvPicPr>
            <a:picLocks noChangeAspect="1"/>
          </p:cNvPicPr>
          <p:nvPr/>
        </p:nvPicPr>
        <p:blipFill>
          <a:blip r:embed="rId2"/>
          <a:srcRect/>
          <a:stretch>
            <a:fillRect/>
          </a:stretch>
        </p:blipFill>
        <p:spPr bwMode="auto">
          <a:xfrm>
            <a:off x="0" y="34925"/>
            <a:ext cx="9144000" cy="6788150"/>
          </a:xfrm>
          <a:prstGeom prst="rect">
            <a:avLst/>
          </a:prstGeom>
          <a:noFill/>
          <a:ln w="9525">
            <a:noFill/>
            <a:miter lim="800000"/>
            <a:headEnd/>
            <a:tailEnd/>
          </a:ln>
        </p:spPr>
      </p:pic>
      <p:sp>
        <p:nvSpPr>
          <p:cNvPr id="45061" name="TextBox 4"/>
          <p:cNvSpPr txBox="1">
            <a:spLocks noChangeArrowheads="1"/>
          </p:cNvSpPr>
          <p:nvPr/>
        </p:nvSpPr>
        <p:spPr bwMode="auto">
          <a:xfrm>
            <a:off x="2514600" y="609600"/>
            <a:ext cx="1524000" cy="646113"/>
          </a:xfrm>
          <a:prstGeom prst="rect">
            <a:avLst/>
          </a:prstGeom>
          <a:noFill/>
          <a:ln w="9525">
            <a:noFill/>
            <a:miter lim="800000"/>
            <a:headEnd/>
            <a:tailEnd/>
          </a:ln>
        </p:spPr>
        <p:txBody>
          <a:bodyPr>
            <a:prstTxWarp prst="textNoShape">
              <a:avLst/>
            </a:prstTxWarp>
            <a:spAutoFit/>
          </a:bodyPr>
          <a:lstStyle/>
          <a:p>
            <a:r>
              <a:rPr lang="en-US" b="1">
                <a:solidFill>
                  <a:srgbClr val="FF0000"/>
                </a:solidFill>
              </a:rPr>
              <a:t>Height </a:t>
            </a:r>
          </a:p>
          <a:p>
            <a:r>
              <a:rPr lang="en-US" b="1">
                <a:solidFill>
                  <a:srgbClr val="FF0000"/>
                </a:solidFill>
              </a:rPr>
              <a:t>(km)</a:t>
            </a:r>
          </a:p>
        </p:txBody>
      </p:sp>
      <p:sp>
        <p:nvSpPr>
          <p:cNvPr id="45062" name="TextBox 5"/>
          <p:cNvSpPr txBox="1">
            <a:spLocks noChangeArrowheads="1"/>
          </p:cNvSpPr>
          <p:nvPr/>
        </p:nvSpPr>
        <p:spPr bwMode="auto">
          <a:xfrm>
            <a:off x="7315200" y="609600"/>
            <a:ext cx="1524000" cy="646113"/>
          </a:xfrm>
          <a:prstGeom prst="rect">
            <a:avLst/>
          </a:prstGeom>
          <a:noFill/>
          <a:ln w="9525">
            <a:noFill/>
            <a:miter lim="800000"/>
            <a:headEnd/>
            <a:tailEnd/>
          </a:ln>
        </p:spPr>
        <p:txBody>
          <a:bodyPr>
            <a:prstTxWarp prst="textNoShape">
              <a:avLst/>
            </a:prstTxWarp>
            <a:spAutoFit/>
          </a:bodyPr>
          <a:lstStyle/>
          <a:p>
            <a:r>
              <a:rPr lang="en-US" b="1">
                <a:solidFill>
                  <a:srgbClr val="FF0000"/>
                </a:solidFill>
              </a:rPr>
              <a:t>Height</a:t>
            </a:r>
          </a:p>
          <a:p>
            <a:r>
              <a:rPr lang="en-US" b="1">
                <a:solidFill>
                  <a:srgbClr val="FF0000"/>
                </a:solidFill>
              </a:rPr>
              <a:t>(kft)</a:t>
            </a:r>
          </a:p>
        </p:txBody>
      </p:sp>
      <p:sp>
        <p:nvSpPr>
          <p:cNvPr id="45063" name="TextBox 6"/>
          <p:cNvSpPr txBox="1">
            <a:spLocks noChangeArrowheads="1"/>
          </p:cNvSpPr>
          <p:nvPr/>
        </p:nvSpPr>
        <p:spPr bwMode="auto">
          <a:xfrm>
            <a:off x="7315200" y="4191000"/>
            <a:ext cx="1524000" cy="923925"/>
          </a:xfrm>
          <a:prstGeom prst="rect">
            <a:avLst/>
          </a:prstGeom>
          <a:noFill/>
          <a:ln w="9525">
            <a:noFill/>
            <a:miter lim="800000"/>
            <a:headEnd/>
            <a:tailEnd/>
          </a:ln>
        </p:spPr>
        <p:txBody>
          <a:bodyPr>
            <a:prstTxWarp prst="textNoShape">
              <a:avLst/>
            </a:prstTxWarp>
            <a:spAutoFit/>
          </a:bodyPr>
          <a:lstStyle/>
          <a:p>
            <a:r>
              <a:rPr lang="en-US" b="1">
                <a:solidFill>
                  <a:srgbClr val="FF0000"/>
                </a:solidFill>
              </a:rPr>
              <a:t>Effective radius</a:t>
            </a:r>
          </a:p>
          <a:p>
            <a:r>
              <a:rPr lang="en-US" b="1">
                <a:solidFill>
                  <a:srgbClr val="FF0000"/>
                </a:solidFill>
              </a:rPr>
              <a:t>(microns)</a:t>
            </a:r>
          </a:p>
        </p:txBody>
      </p:sp>
      <p:sp>
        <p:nvSpPr>
          <p:cNvPr id="45064" name="TextBox 7"/>
          <p:cNvSpPr txBox="1">
            <a:spLocks noChangeArrowheads="1"/>
          </p:cNvSpPr>
          <p:nvPr/>
        </p:nvSpPr>
        <p:spPr bwMode="auto">
          <a:xfrm>
            <a:off x="2514600" y="4343400"/>
            <a:ext cx="1524000" cy="923925"/>
          </a:xfrm>
          <a:prstGeom prst="rect">
            <a:avLst/>
          </a:prstGeom>
          <a:noFill/>
          <a:ln w="9525">
            <a:noFill/>
            <a:miter lim="800000"/>
            <a:headEnd/>
            <a:tailEnd/>
          </a:ln>
        </p:spPr>
        <p:txBody>
          <a:bodyPr>
            <a:prstTxWarp prst="textNoShape">
              <a:avLst/>
            </a:prstTxWarp>
            <a:spAutoFit/>
          </a:bodyPr>
          <a:lstStyle/>
          <a:p>
            <a:r>
              <a:rPr lang="en-US" b="1">
                <a:solidFill>
                  <a:srgbClr val="FF0000"/>
                </a:solidFill>
              </a:rPr>
              <a:t>Mass loading</a:t>
            </a:r>
          </a:p>
          <a:p>
            <a:r>
              <a:rPr lang="en-US" b="1">
                <a:solidFill>
                  <a:srgbClr val="FF0000"/>
                </a:solidFill>
              </a:rPr>
              <a:t>(ton / km</a:t>
            </a:r>
            <a:r>
              <a:rPr lang="en-US" b="1" baseline="30000">
                <a:solidFill>
                  <a:srgbClr val="FF0000"/>
                </a:solidFill>
              </a:rPr>
              <a:t>2</a:t>
            </a:r>
            <a:r>
              <a:rPr lang="en-US" b="1">
                <a:solidFill>
                  <a:srgbClr val="FF0000"/>
                </a:solidFill>
              </a:rPr>
              <a:t>)</a:t>
            </a:r>
          </a:p>
        </p:txBody>
      </p:sp>
      <p:sp>
        <p:nvSpPr>
          <p:cNvPr id="45065" name="TextBox 8"/>
          <p:cNvSpPr txBox="1">
            <a:spLocks noChangeArrowheads="1"/>
          </p:cNvSpPr>
          <p:nvPr/>
        </p:nvSpPr>
        <p:spPr bwMode="auto">
          <a:xfrm>
            <a:off x="2819400" y="239713"/>
            <a:ext cx="3429000" cy="369887"/>
          </a:xfrm>
          <a:prstGeom prst="rect">
            <a:avLst/>
          </a:prstGeom>
          <a:solidFill>
            <a:schemeClr val="tx1"/>
          </a:solidFill>
          <a:ln w="9525">
            <a:noFill/>
            <a:miter lim="800000"/>
            <a:headEnd/>
            <a:tailEnd/>
          </a:ln>
        </p:spPr>
        <p:txBody>
          <a:bodyPr>
            <a:prstTxWarp prst="textNoShape">
              <a:avLst/>
            </a:prstTxWarp>
            <a:spAutoFit/>
          </a:bodyPr>
          <a:lstStyle/>
          <a:p>
            <a:r>
              <a:rPr lang="en-US" b="1">
                <a:solidFill>
                  <a:srgbClr val="FF0000"/>
                </a:solidFill>
              </a:rPr>
              <a:t>August 9, 2008 12:45 UTC</a:t>
            </a:r>
          </a:p>
        </p:txBody>
      </p:sp>
      <p:sp>
        <p:nvSpPr>
          <p:cNvPr id="45066" name="TextBox 9"/>
          <p:cNvSpPr txBox="1">
            <a:spLocks noChangeArrowheads="1"/>
          </p:cNvSpPr>
          <p:nvPr/>
        </p:nvSpPr>
        <p:spPr bwMode="auto">
          <a:xfrm>
            <a:off x="6858000" y="5781675"/>
            <a:ext cx="2286000" cy="923925"/>
          </a:xfrm>
          <a:prstGeom prst="rect">
            <a:avLst/>
          </a:prstGeom>
          <a:solidFill>
            <a:schemeClr val="tx1"/>
          </a:solidFill>
          <a:ln w="9525">
            <a:noFill/>
            <a:miter lim="800000"/>
            <a:headEnd/>
            <a:tailEnd/>
          </a:ln>
        </p:spPr>
        <p:txBody>
          <a:bodyPr>
            <a:prstTxWarp prst="textNoShape">
              <a:avLst/>
            </a:prstTxWarp>
            <a:spAutoFit/>
          </a:bodyPr>
          <a:lstStyle/>
          <a:p>
            <a:r>
              <a:rPr lang="en-US" dirty="0" smtClean="0">
                <a:solidFill>
                  <a:srgbClr val="FFFFFF"/>
                </a:solidFill>
              </a:rPr>
              <a:t>Larger ash particles </a:t>
            </a:r>
            <a:r>
              <a:rPr lang="en-US" dirty="0">
                <a:solidFill>
                  <a:srgbClr val="FFFFFF"/>
                </a:solidFill>
              </a:rPr>
              <a:t>fallout, effective radius decreases</a:t>
            </a:r>
          </a:p>
        </p:txBody>
      </p:sp>
      <p:sp>
        <p:nvSpPr>
          <p:cNvPr id="11" name="TextBox 10"/>
          <p:cNvSpPr txBox="1"/>
          <p:nvPr/>
        </p:nvSpPr>
        <p:spPr>
          <a:xfrm>
            <a:off x="4876800" y="2590800"/>
            <a:ext cx="3352800" cy="646331"/>
          </a:xfrm>
          <a:prstGeom prst="rect">
            <a:avLst/>
          </a:prstGeom>
          <a:noFill/>
        </p:spPr>
        <p:txBody>
          <a:bodyPr wrap="square" rtlCol="0">
            <a:spAutoFit/>
          </a:bodyPr>
          <a:lstStyle/>
          <a:p>
            <a:r>
              <a:rPr lang="en-US" b="1" dirty="0" smtClean="0">
                <a:solidFill>
                  <a:srgbClr val="FFFFFF"/>
                </a:solidFill>
              </a:rPr>
              <a:t>Maximum cloud height ~ 43,000 feet ASL</a:t>
            </a:r>
            <a:endParaRPr lang="en-US" b="1" dirty="0">
              <a:solidFill>
                <a:srgbClr val="FFFFFF"/>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eocatL2.Aqua.2008222.235500.hdf_rgb.tiff"/>
          <p:cNvPicPr>
            <a:picLocks noChangeAspect="1"/>
          </p:cNvPicPr>
          <p:nvPr/>
        </p:nvPicPr>
        <p:blipFill>
          <a:blip r:embed="rId2"/>
          <a:srcRect b="8939"/>
          <a:stretch>
            <a:fillRect/>
          </a:stretch>
        </p:blipFill>
        <p:spPr>
          <a:xfrm>
            <a:off x="0" y="1371600"/>
            <a:ext cx="5744921" cy="5486400"/>
          </a:xfrm>
          <a:prstGeom prst="rect">
            <a:avLst/>
          </a:prstGeom>
        </p:spPr>
      </p:pic>
      <p:sp>
        <p:nvSpPr>
          <p:cNvPr id="46082" name="Title 1"/>
          <p:cNvSpPr>
            <a:spLocks noGrp="1"/>
          </p:cNvSpPr>
          <p:nvPr>
            <p:ph type="title"/>
          </p:nvPr>
        </p:nvSpPr>
        <p:spPr/>
        <p:txBody>
          <a:bodyPr/>
          <a:lstStyle/>
          <a:p>
            <a:r>
              <a:rPr lang="en-US" smtClean="0"/>
              <a:t>Examples - Kasatochi</a:t>
            </a:r>
          </a:p>
        </p:txBody>
      </p:sp>
      <p:sp>
        <p:nvSpPr>
          <p:cNvPr id="3" name="Slide Number Placeholder 2"/>
          <p:cNvSpPr>
            <a:spLocks noGrp="1"/>
          </p:cNvSpPr>
          <p:nvPr>
            <p:ph type="sldNum" sz="quarter" idx="12"/>
          </p:nvPr>
        </p:nvSpPr>
        <p:spPr/>
        <p:txBody>
          <a:bodyPr/>
          <a:lstStyle/>
          <a:p>
            <a:fld id="{AC5309AB-2AA3-5243-A6B2-43CFD7A9DFF1}" type="slidenum">
              <a:rPr lang="en-US" smtClean="0"/>
              <a:pPr/>
              <a:t>39</a:t>
            </a:fld>
            <a:endParaRPr lang="en-US" smtClean="0"/>
          </a:p>
        </p:txBody>
      </p:sp>
      <p:sp>
        <p:nvSpPr>
          <p:cNvPr id="46085" name="TextBox 4"/>
          <p:cNvSpPr txBox="1">
            <a:spLocks noChangeArrowheads="1"/>
          </p:cNvSpPr>
          <p:nvPr/>
        </p:nvSpPr>
        <p:spPr bwMode="auto">
          <a:xfrm>
            <a:off x="1295400" y="1578769"/>
            <a:ext cx="3733800" cy="369887"/>
          </a:xfrm>
          <a:prstGeom prst="rect">
            <a:avLst/>
          </a:prstGeom>
          <a:solidFill>
            <a:schemeClr val="tx1"/>
          </a:solidFill>
          <a:ln w="9525">
            <a:noFill/>
            <a:miter lim="800000"/>
            <a:headEnd/>
            <a:tailEnd/>
          </a:ln>
        </p:spPr>
        <p:txBody>
          <a:bodyPr>
            <a:prstTxWarp prst="textNoShape">
              <a:avLst/>
            </a:prstTxWarp>
            <a:spAutoFit/>
          </a:bodyPr>
          <a:lstStyle/>
          <a:p>
            <a:r>
              <a:rPr lang="en-US" b="1">
                <a:solidFill>
                  <a:srgbClr val="FF0000"/>
                </a:solidFill>
              </a:rPr>
              <a:t>August 9, 2008 23:55 UTC</a:t>
            </a:r>
          </a:p>
        </p:txBody>
      </p:sp>
      <p:sp>
        <p:nvSpPr>
          <p:cNvPr id="46086" name="TextBox 5"/>
          <p:cNvSpPr txBox="1">
            <a:spLocks noChangeArrowheads="1"/>
          </p:cNvSpPr>
          <p:nvPr/>
        </p:nvSpPr>
        <p:spPr bwMode="auto">
          <a:xfrm>
            <a:off x="5410200" y="2286000"/>
            <a:ext cx="2286000" cy="923330"/>
          </a:xfrm>
          <a:prstGeom prst="rect">
            <a:avLst/>
          </a:prstGeom>
          <a:solidFill>
            <a:schemeClr val="tx1"/>
          </a:solidFill>
          <a:ln w="9525">
            <a:noFill/>
            <a:miter lim="800000"/>
            <a:headEnd/>
            <a:tailEnd/>
          </a:ln>
        </p:spPr>
        <p:txBody>
          <a:bodyPr>
            <a:prstTxWarp prst="textNoShape">
              <a:avLst/>
            </a:prstTxWarp>
            <a:spAutoFit/>
          </a:bodyPr>
          <a:lstStyle/>
          <a:p>
            <a:r>
              <a:rPr lang="en-US" dirty="0">
                <a:solidFill>
                  <a:srgbClr val="FF0000"/>
                </a:solidFill>
              </a:rPr>
              <a:t>Remnant </a:t>
            </a:r>
            <a:r>
              <a:rPr lang="en-US" dirty="0" smtClean="0">
                <a:solidFill>
                  <a:srgbClr val="FF0000"/>
                </a:solidFill>
              </a:rPr>
              <a:t>ash cloud </a:t>
            </a:r>
            <a:r>
              <a:rPr lang="en-US" dirty="0">
                <a:solidFill>
                  <a:srgbClr val="FF0000"/>
                </a:solidFill>
              </a:rPr>
              <a:t>wrapped up in mid-latitude low</a:t>
            </a:r>
          </a:p>
        </p:txBody>
      </p:sp>
      <p:cxnSp>
        <p:nvCxnSpPr>
          <p:cNvPr id="8" name="Straight Arrow Connector 7"/>
          <p:cNvCxnSpPr/>
          <p:nvPr/>
        </p:nvCxnSpPr>
        <p:spPr>
          <a:xfrm rot="5400000">
            <a:off x="4690766" y="3319164"/>
            <a:ext cx="829269" cy="60960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3" name="Picture 12" descr="geocatL2.Aqua.2008222.235500.hdf_rgb_zoomout.tiff"/>
          <p:cNvPicPr>
            <a:picLocks noChangeAspect="1"/>
          </p:cNvPicPr>
          <p:nvPr/>
        </p:nvPicPr>
        <p:blipFill>
          <a:blip r:embed="rId3"/>
          <a:srcRect t="9535" b="8939"/>
          <a:stretch>
            <a:fillRect/>
          </a:stretch>
        </p:blipFill>
        <p:spPr>
          <a:xfrm>
            <a:off x="5367528" y="3630168"/>
            <a:ext cx="3775241" cy="3227832"/>
          </a:xfrm>
          <a:prstGeom prst="rect">
            <a:avLst/>
          </a:prstGeom>
        </p:spPr>
      </p:pic>
      <p:cxnSp>
        <p:nvCxnSpPr>
          <p:cNvPr id="15" name="Straight Arrow Connector 14"/>
          <p:cNvCxnSpPr/>
          <p:nvPr/>
        </p:nvCxnSpPr>
        <p:spPr>
          <a:xfrm rot="16200000" flipH="1">
            <a:off x="6252865" y="3890664"/>
            <a:ext cx="2505671" cy="114300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26"/>
          <p:cNvSpPr>
            <a:spLocks noGrp="1" noChangeArrowheads="1"/>
          </p:cNvSpPr>
          <p:nvPr>
            <p:ph type="title" idx="4294967295"/>
          </p:nvPr>
        </p:nvSpPr>
        <p:spPr>
          <a:xfrm>
            <a:off x="10855" y="367704"/>
            <a:ext cx="5969000" cy="706438"/>
          </a:xfrm>
        </p:spPr>
        <p:txBody>
          <a:bodyPr>
            <a:normAutofit/>
          </a:bodyPr>
          <a:lstStyle/>
          <a:p>
            <a:r>
              <a:rPr lang="en-US" sz="3200" b="1" i="1" dirty="0">
                <a:solidFill>
                  <a:srgbClr val="0000FF"/>
                </a:solidFill>
              </a:rPr>
              <a:t>Volcanic Ash</a:t>
            </a:r>
            <a:r>
              <a:rPr lang="en-US" sz="3200" b="1" i="1" dirty="0" smtClean="0">
                <a:solidFill>
                  <a:srgbClr val="0000FF"/>
                </a:solidFill>
              </a:rPr>
              <a:t> Cloud Properties</a:t>
            </a:r>
            <a:endParaRPr lang="en-US" sz="3200" i="1" dirty="0">
              <a:solidFill>
                <a:srgbClr val="0000FF"/>
              </a:solidFill>
            </a:endParaRPr>
          </a:p>
        </p:txBody>
      </p:sp>
      <p:pic>
        <p:nvPicPr>
          <p:cNvPr id="7" name="Picture 6" descr="Aqua_kasatochi_08-08-2008_1340_goesr.tiff"/>
          <p:cNvPicPr>
            <a:picLocks noChangeAspect="1"/>
          </p:cNvPicPr>
          <p:nvPr/>
        </p:nvPicPr>
        <p:blipFill>
          <a:blip r:embed="rId3"/>
          <a:stretch>
            <a:fillRect/>
          </a:stretch>
        </p:blipFill>
        <p:spPr>
          <a:xfrm>
            <a:off x="44186" y="1226126"/>
            <a:ext cx="5783699" cy="5110255"/>
          </a:xfrm>
          <a:prstGeom prst="rect">
            <a:avLst/>
          </a:prstGeom>
        </p:spPr>
      </p:pic>
      <p:sp>
        <p:nvSpPr>
          <p:cNvPr id="5" name="Text Box 1030"/>
          <p:cNvSpPr txBox="1">
            <a:spLocks noChangeArrowheads="1"/>
          </p:cNvSpPr>
          <p:nvPr/>
        </p:nvSpPr>
        <p:spPr bwMode="auto">
          <a:xfrm>
            <a:off x="5979855" y="429748"/>
            <a:ext cx="3087945" cy="6186309"/>
          </a:xfrm>
          <a:prstGeom prst="rect">
            <a:avLst/>
          </a:prstGeom>
          <a:solidFill>
            <a:schemeClr val="tx2">
              <a:lumMod val="20000"/>
              <a:lumOff val="80000"/>
            </a:schemeClr>
          </a:solidFill>
          <a:ln w="9525">
            <a:noFill/>
            <a:miter lim="800000"/>
            <a:headEnd/>
            <a:tailEnd/>
          </a:ln>
        </p:spPr>
        <p:txBody>
          <a:bodyPr wrap="square">
            <a:prstTxWarp prst="textNoShape">
              <a:avLst/>
            </a:prstTxWarp>
            <a:spAutoFit/>
          </a:bodyPr>
          <a:lstStyle/>
          <a:p>
            <a:pPr>
              <a:spcBef>
                <a:spcPct val="50000"/>
              </a:spcBef>
              <a:buFontTx/>
              <a:buChar char="•"/>
            </a:pPr>
            <a:r>
              <a:rPr lang="en-US" b="1" dirty="0" smtClean="0"/>
              <a:t>Fully automated retrieval of ash cloud temperature, emissivity, and a cloud microphysical parameter</a:t>
            </a:r>
          </a:p>
          <a:p>
            <a:pPr>
              <a:spcBef>
                <a:spcPct val="50000"/>
              </a:spcBef>
              <a:buFontTx/>
              <a:buChar char="•"/>
            </a:pPr>
            <a:r>
              <a:rPr lang="en-US" b="1" dirty="0" smtClean="0"/>
              <a:t>An atmospheric profile and an ash microphysical model are used to determine ash cloud height, mass loading, and effective particle radius</a:t>
            </a:r>
          </a:p>
          <a:p>
            <a:pPr>
              <a:spcBef>
                <a:spcPct val="50000"/>
              </a:spcBef>
              <a:buFontTx/>
              <a:buChar char="•"/>
            </a:pPr>
            <a:r>
              <a:rPr lang="en-US" b="1" dirty="0" smtClean="0"/>
              <a:t>The retrieval is performed using infrared measurements and optimal estimation (e.g. </a:t>
            </a:r>
            <a:r>
              <a:rPr lang="en-US" b="1" dirty="0" err="1" smtClean="0"/>
              <a:t>Heidinger</a:t>
            </a:r>
            <a:r>
              <a:rPr lang="en-US" b="1" dirty="0" smtClean="0"/>
              <a:t> and </a:t>
            </a:r>
            <a:r>
              <a:rPr lang="en-US" b="1" dirty="0" err="1" smtClean="0"/>
              <a:t>Pavolonis</a:t>
            </a:r>
            <a:r>
              <a:rPr lang="en-US" b="1" dirty="0" smtClean="0"/>
              <a:t>, 2009; </a:t>
            </a:r>
            <a:r>
              <a:rPr lang="en-US" b="1" dirty="0" err="1" smtClean="0"/>
              <a:t>Heidinger</a:t>
            </a:r>
            <a:r>
              <a:rPr lang="en-US" b="1" dirty="0" smtClean="0"/>
              <a:t> et al., 2010)</a:t>
            </a:r>
          </a:p>
          <a:p>
            <a:pPr>
              <a:spcBef>
                <a:spcPct val="50000"/>
              </a:spcBef>
              <a:buFontTx/>
              <a:buChar char="•"/>
            </a:pPr>
            <a:r>
              <a:rPr lang="en-US" b="1" dirty="0" smtClean="0"/>
              <a:t>Day/night independent</a:t>
            </a:r>
          </a:p>
          <a:p>
            <a:pPr>
              <a:spcBef>
                <a:spcPct val="50000"/>
              </a:spcBef>
              <a:buFontTx/>
              <a:buChar char="•"/>
            </a:pPr>
            <a:r>
              <a:rPr lang="en-US" b="1" dirty="0" smtClean="0"/>
              <a:t>Developed in preparation for GOES-R</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smtClean="0"/>
              <a:t>Examples - Kasatochi</a:t>
            </a:r>
          </a:p>
        </p:txBody>
      </p:sp>
      <p:sp>
        <p:nvSpPr>
          <p:cNvPr id="3" name="Slide Number Placeholder 2"/>
          <p:cNvSpPr>
            <a:spLocks noGrp="1"/>
          </p:cNvSpPr>
          <p:nvPr>
            <p:ph type="sldNum" sz="quarter" idx="12"/>
          </p:nvPr>
        </p:nvSpPr>
        <p:spPr/>
        <p:txBody>
          <a:bodyPr/>
          <a:lstStyle/>
          <a:p>
            <a:fld id="{CC33D03A-C279-C24A-BA75-648692D8CBE5}" type="slidenum">
              <a:rPr lang="en-US" smtClean="0"/>
              <a:pPr/>
              <a:t>40</a:t>
            </a:fld>
            <a:endParaRPr lang="en-US" smtClean="0"/>
          </a:p>
        </p:txBody>
      </p:sp>
      <p:pic>
        <p:nvPicPr>
          <p:cNvPr id="47108" name="Picture 3" descr="MODIS_ASH_HGT_20080809_2355.png"/>
          <p:cNvPicPr>
            <a:picLocks noChangeAspect="1"/>
          </p:cNvPicPr>
          <p:nvPr/>
        </p:nvPicPr>
        <p:blipFill>
          <a:blip r:embed="rId2"/>
          <a:srcRect/>
          <a:stretch>
            <a:fillRect/>
          </a:stretch>
        </p:blipFill>
        <p:spPr bwMode="auto">
          <a:xfrm>
            <a:off x="0" y="34925"/>
            <a:ext cx="9144000" cy="6788150"/>
          </a:xfrm>
          <a:prstGeom prst="rect">
            <a:avLst/>
          </a:prstGeom>
          <a:noFill/>
          <a:ln w="9525">
            <a:noFill/>
            <a:miter lim="800000"/>
            <a:headEnd/>
            <a:tailEnd/>
          </a:ln>
        </p:spPr>
      </p:pic>
      <p:sp>
        <p:nvSpPr>
          <p:cNvPr id="47109" name="TextBox 4"/>
          <p:cNvSpPr txBox="1">
            <a:spLocks noChangeArrowheads="1"/>
          </p:cNvSpPr>
          <p:nvPr/>
        </p:nvSpPr>
        <p:spPr bwMode="auto">
          <a:xfrm>
            <a:off x="2514600" y="609600"/>
            <a:ext cx="1524000" cy="646113"/>
          </a:xfrm>
          <a:prstGeom prst="rect">
            <a:avLst/>
          </a:prstGeom>
          <a:noFill/>
          <a:ln w="9525">
            <a:noFill/>
            <a:miter lim="800000"/>
            <a:headEnd/>
            <a:tailEnd/>
          </a:ln>
        </p:spPr>
        <p:txBody>
          <a:bodyPr>
            <a:prstTxWarp prst="textNoShape">
              <a:avLst/>
            </a:prstTxWarp>
            <a:spAutoFit/>
          </a:bodyPr>
          <a:lstStyle/>
          <a:p>
            <a:r>
              <a:rPr lang="en-US" b="1">
                <a:solidFill>
                  <a:srgbClr val="FF0000"/>
                </a:solidFill>
              </a:rPr>
              <a:t>Height </a:t>
            </a:r>
          </a:p>
          <a:p>
            <a:r>
              <a:rPr lang="en-US" b="1">
                <a:solidFill>
                  <a:srgbClr val="FF0000"/>
                </a:solidFill>
              </a:rPr>
              <a:t>(km)</a:t>
            </a:r>
          </a:p>
        </p:txBody>
      </p:sp>
      <p:sp>
        <p:nvSpPr>
          <p:cNvPr id="47110" name="TextBox 5"/>
          <p:cNvSpPr txBox="1">
            <a:spLocks noChangeArrowheads="1"/>
          </p:cNvSpPr>
          <p:nvPr/>
        </p:nvSpPr>
        <p:spPr bwMode="auto">
          <a:xfrm>
            <a:off x="7315200" y="609600"/>
            <a:ext cx="1524000" cy="646113"/>
          </a:xfrm>
          <a:prstGeom prst="rect">
            <a:avLst/>
          </a:prstGeom>
          <a:noFill/>
          <a:ln w="9525">
            <a:noFill/>
            <a:miter lim="800000"/>
            <a:headEnd/>
            <a:tailEnd/>
          </a:ln>
        </p:spPr>
        <p:txBody>
          <a:bodyPr>
            <a:prstTxWarp prst="textNoShape">
              <a:avLst/>
            </a:prstTxWarp>
            <a:spAutoFit/>
          </a:bodyPr>
          <a:lstStyle/>
          <a:p>
            <a:r>
              <a:rPr lang="en-US" b="1">
                <a:solidFill>
                  <a:srgbClr val="FF0000"/>
                </a:solidFill>
              </a:rPr>
              <a:t>Height</a:t>
            </a:r>
          </a:p>
          <a:p>
            <a:r>
              <a:rPr lang="en-US" b="1">
                <a:solidFill>
                  <a:srgbClr val="FF0000"/>
                </a:solidFill>
              </a:rPr>
              <a:t>(kft)</a:t>
            </a:r>
          </a:p>
        </p:txBody>
      </p:sp>
      <p:sp>
        <p:nvSpPr>
          <p:cNvPr id="47111" name="TextBox 6"/>
          <p:cNvSpPr txBox="1">
            <a:spLocks noChangeArrowheads="1"/>
          </p:cNvSpPr>
          <p:nvPr/>
        </p:nvSpPr>
        <p:spPr bwMode="auto">
          <a:xfrm>
            <a:off x="7315200" y="4191000"/>
            <a:ext cx="1524000" cy="923925"/>
          </a:xfrm>
          <a:prstGeom prst="rect">
            <a:avLst/>
          </a:prstGeom>
          <a:noFill/>
          <a:ln w="9525">
            <a:noFill/>
            <a:miter lim="800000"/>
            <a:headEnd/>
            <a:tailEnd/>
          </a:ln>
        </p:spPr>
        <p:txBody>
          <a:bodyPr>
            <a:prstTxWarp prst="textNoShape">
              <a:avLst/>
            </a:prstTxWarp>
            <a:spAutoFit/>
          </a:bodyPr>
          <a:lstStyle/>
          <a:p>
            <a:r>
              <a:rPr lang="en-US" b="1">
                <a:solidFill>
                  <a:srgbClr val="FF0000"/>
                </a:solidFill>
              </a:rPr>
              <a:t>Effective radius</a:t>
            </a:r>
          </a:p>
          <a:p>
            <a:r>
              <a:rPr lang="en-US" b="1">
                <a:solidFill>
                  <a:srgbClr val="FF0000"/>
                </a:solidFill>
              </a:rPr>
              <a:t>(microns)</a:t>
            </a:r>
          </a:p>
        </p:txBody>
      </p:sp>
      <p:sp>
        <p:nvSpPr>
          <p:cNvPr id="47112" name="TextBox 7"/>
          <p:cNvSpPr txBox="1">
            <a:spLocks noChangeArrowheads="1"/>
          </p:cNvSpPr>
          <p:nvPr/>
        </p:nvSpPr>
        <p:spPr bwMode="auto">
          <a:xfrm>
            <a:off x="2514600" y="4343400"/>
            <a:ext cx="1524000" cy="923925"/>
          </a:xfrm>
          <a:prstGeom prst="rect">
            <a:avLst/>
          </a:prstGeom>
          <a:noFill/>
          <a:ln w="9525">
            <a:noFill/>
            <a:miter lim="800000"/>
            <a:headEnd/>
            <a:tailEnd/>
          </a:ln>
        </p:spPr>
        <p:txBody>
          <a:bodyPr>
            <a:prstTxWarp prst="textNoShape">
              <a:avLst/>
            </a:prstTxWarp>
            <a:spAutoFit/>
          </a:bodyPr>
          <a:lstStyle/>
          <a:p>
            <a:r>
              <a:rPr lang="en-US" b="1">
                <a:solidFill>
                  <a:srgbClr val="FF0000"/>
                </a:solidFill>
              </a:rPr>
              <a:t>Mass loading</a:t>
            </a:r>
          </a:p>
          <a:p>
            <a:r>
              <a:rPr lang="en-US" b="1">
                <a:solidFill>
                  <a:srgbClr val="FF0000"/>
                </a:solidFill>
              </a:rPr>
              <a:t>(ton / km</a:t>
            </a:r>
            <a:r>
              <a:rPr lang="en-US" b="1" baseline="30000">
                <a:solidFill>
                  <a:srgbClr val="FF0000"/>
                </a:solidFill>
              </a:rPr>
              <a:t>2</a:t>
            </a:r>
            <a:r>
              <a:rPr lang="en-US" b="1">
                <a:solidFill>
                  <a:srgbClr val="FF0000"/>
                </a:solidFill>
              </a:rPr>
              <a:t>)</a:t>
            </a:r>
          </a:p>
        </p:txBody>
      </p:sp>
      <p:sp>
        <p:nvSpPr>
          <p:cNvPr id="47113" name="TextBox 8"/>
          <p:cNvSpPr txBox="1">
            <a:spLocks noChangeArrowheads="1"/>
          </p:cNvSpPr>
          <p:nvPr/>
        </p:nvSpPr>
        <p:spPr bwMode="auto">
          <a:xfrm>
            <a:off x="2819400" y="239713"/>
            <a:ext cx="3429000" cy="369887"/>
          </a:xfrm>
          <a:prstGeom prst="rect">
            <a:avLst/>
          </a:prstGeom>
          <a:solidFill>
            <a:schemeClr val="tx1"/>
          </a:solidFill>
          <a:ln w="9525">
            <a:noFill/>
            <a:miter lim="800000"/>
            <a:headEnd/>
            <a:tailEnd/>
          </a:ln>
        </p:spPr>
        <p:txBody>
          <a:bodyPr>
            <a:prstTxWarp prst="textNoShape">
              <a:avLst/>
            </a:prstTxWarp>
            <a:spAutoFit/>
          </a:bodyPr>
          <a:lstStyle/>
          <a:p>
            <a:r>
              <a:rPr lang="en-US" b="1">
                <a:solidFill>
                  <a:srgbClr val="FF0000"/>
                </a:solidFill>
              </a:rPr>
              <a:t>August 9, 2008 23:55 UTC</a:t>
            </a:r>
          </a:p>
        </p:txBody>
      </p:sp>
      <p:sp>
        <p:nvSpPr>
          <p:cNvPr id="47114" name="TextBox 9"/>
          <p:cNvSpPr txBox="1">
            <a:spLocks noChangeArrowheads="1"/>
          </p:cNvSpPr>
          <p:nvPr/>
        </p:nvSpPr>
        <p:spPr bwMode="auto">
          <a:xfrm>
            <a:off x="6858000" y="5781675"/>
            <a:ext cx="2286000" cy="923925"/>
          </a:xfrm>
          <a:prstGeom prst="rect">
            <a:avLst/>
          </a:prstGeom>
          <a:solidFill>
            <a:schemeClr val="tx1"/>
          </a:solidFill>
          <a:ln w="9525">
            <a:noFill/>
            <a:miter lim="800000"/>
            <a:headEnd/>
            <a:tailEnd/>
          </a:ln>
        </p:spPr>
        <p:txBody>
          <a:bodyPr>
            <a:prstTxWarp prst="textNoShape">
              <a:avLst/>
            </a:prstTxWarp>
            <a:spAutoFit/>
          </a:bodyPr>
          <a:lstStyle/>
          <a:p>
            <a:r>
              <a:rPr lang="en-US">
                <a:solidFill>
                  <a:srgbClr val="FF0000"/>
                </a:solidFill>
              </a:rPr>
              <a:t>Only very small ash particles remain ~1-4 microns</a:t>
            </a:r>
          </a:p>
        </p:txBody>
      </p:sp>
      <p:sp>
        <p:nvSpPr>
          <p:cNvPr id="11" name="TextBox 10"/>
          <p:cNvSpPr txBox="1"/>
          <p:nvPr/>
        </p:nvSpPr>
        <p:spPr>
          <a:xfrm>
            <a:off x="4876800" y="2438400"/>
            <a:ext cx="3352800" cy="646331"/>
          </a:xfrm>
          <a:prstGeom prst="rect">
            <a:avLst/>
          </a:prstGeom>
          <a:noFill/>
        </p:spPr>
        <p:txBody>
          <a:bodyPr wrap="square" rtlCol="0">
            <a:spAutoFit/>
          </a:bodyPr>
          <a:lstStyle/>
          <a:p>
            <a:r>
              <a:rPr lang="en-US" b="1" dirty="0" smtClean="0">
                <a:solidFill>
                  <a:srgbClr val="FFFFFF"/>
                </a:solidFill>
              </a:rPr>
              <a:t>Maximum cloud height ~ 36,000 feet ASL</a:t>
            </a:r>
            <a:endParaRPr lang="en-US" b="1" dirty="0">
              <a:solidFill>
                <a:srgbClr val="FFFF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ocatL2.Aqua.2010256.020000.hdf_rgb.tiff"/>
          <p:cNvPicPr>
            <a:picLocks noChangeAspect="1"/>
          </p:cNvPicPr>
          <p:nvPr/>
        </p:nvPicPr>
        <p:blipFill>
          <a:blip r:embed="rId2"/>
          <a:srcRect b="8939"/>
          <a:stretch>
            <a:fillRect/>
          </a:stretch>
        </p:blipFill>
        <p:spPr>
          <a:xfrm>
            <a:off x="13988" y="1371600"/>
            <a:ext cx="5744936" cy="5486400"/>
          </a:xfrm>
          <a:prstGeom prst="rect">
            <a:avLst/>
          </a:prstGeom>
        </p:spPr>
      </p:pic>
      <p:sp>
        <p:nvSpPr>
          <p:cNvPr id="50178" name="Title 1"/>
          <p:cNvSpPr>
            <a:spLocks noGrp="1"/>
          </p:cNvSpPr>
          <p:nvPr>
            <p:ph type="title"/>
          </p:nvPr>
        </p:nvSpPr>
        <p:spPr/>
        <p:txBody>
          <a:bodyPr/>
          <a:lstStyle/>
          <a:p>
            <a:r>
              <a:rPr lang="en-US" smtClean="0"/>
              <a:t>Examples - Kamchatka</a:t>
            </a:r>
          </a:p>
        </p:txBody>
      </p:sp>
      <p:sp>
        <p:nvSpPr>
          <p:cNvPr id="3" name="Slide Number Placeholder 2"/>
          <p:cNvSpPr>
            <a:spLocks noGrp="1"/>
          </p:cNvSpPr>
          <p:nvPr>
            <p:ph type="sldNum" sz="quarter" idx="12"/>
          </p:nvPr>
        </p:nvSpPr>
        <p:spPr/>
        <p:txBody>
          <a:bodyPr/>
          <a:lstStyle/>
          <a:p>
            <a:fld id="{C4B19890-9A3A-0249-B6D9-CDDBDF206EC7}" type="slidenum">
              <a:rPr lang="en-US" smtClean="0"/>
              <a:pPr/>
              <a:t>41</a:t>
            </a:fld>
            <a:endParaRPr lang="en-US" smtClean="0"/>
          </a:p>
        </p:txBody>
      </p:sp>
      <p:sp>
        <p:nvSpPr>
          <p:cNvPr id="50181" name="TextBox 4"/>
          <p:cNvSpPr txBox="1">
            <a:spLocks noChangeArrowheads="1"/>
          </p:cNvSpPr>
          <p:nvPr/>
        </p:nvSpPr>
        <p:spPr bwMode="auto">
          <a:xfrm>
            <a:off x="1295400" y="1578769"/>
            <a:ext cx="3733800" cy="369887"/>
          </a:xfrm>
          <a:prstGeom prst="rect">
            <a:avLst/>
          </a:prstGeom>
          <a:solidFill>
            <a:schemeClr val="tx1"/>
          </a:solidFill>
          <a:ln w="9525">
            <a:noFill/>
            <a:miter lim="800000"/>
            <a:headEnd/>
            <a:tailEnd/>
          </a:ln>
        </p:spPr>
        <p:txBody>
          <a:bodyPr>
            <a:prstTxWarp prst="textNoShape">
              <a:avLst/>
            </a:prstTxWarp>
            <a:spAutoFit/>
          </a:bodyPr>
          <a:lstStyle/>
          <a:p>
            <a:r>
              <a:rPr lang="en-US" b="1">
                <a:solidFill>
                  <a:srgbClr val="FF0000"/>
                </a:solidFill>
              </a:rPr>
              <a:t>September 13, 2010 02:00 UTC</a:t>
            </a:r>
          </a:p>
        </p:txBody>
      </p:sp>
      <p:sp>
        <p:nvSpPr>
          <p:cNvPr id="7" name="TextBox 5"/>
          <p:cNvSpPr txBox="1">
            <a:spLocks noChangeArrowheads="1"/>
          </p:cNvSpPr>
          <p:nvPr/>
        </p:nvSpPr>
        <p:spPr bwMode="auto">
          <a:xfrm>
            <a:off x="5257800" y="1948656"/>
            <a:ext cx="2286000" cy="923330"/>
          </a:xfrm>
          <a:prstGeom prst="rect">
            <a:avLst/>
          </a:prstGeom>
          <a:solidFill>
            <a:schemeClr val="tx1"/>
          </a:solidFill>
          <a:ln w="9525">
            <a:noFill/>
            <a:miter lim="800000"/>
            <a:headEnd/>
            <a:tailEnd/>
          </a:ln>
        </p:spPr>
        <p:txBody>
          <a:bodyPr>
            <a:prstTxWarp prst="textNoShape">
              <a:avLst/>
            </a:prstTxWarp>
            <a:spAutoFit/>
          </a:bodyPr>
          <a:lstStyle/>
          <a:p>
            <a:r>
              <a:rPr lang="en-US" dirty="0" smtClean="0">
                <a:solidFill>
                  <a:srgbClr val="FF0000"/>
                </a:solidFill>
              </a:rPr>
              <a:t>Ash cloud from 11</a:t>
            </a:r>
            <a:r>
              <a:rPr lang="en-US" baseline="30000" dirty="0" smtClean="0">
                <a:solidFill>
                  <a:srgbClr val="FF0000"/>
                </a:solidFill>
              </a:rPr>
              <a:t>th</a:t>
            </a:r>
            <a:r>
              <a:rPr lang="en-US" dirty="0" smtClean="0">
                <a:solidFill>
                  <a:srgbClr val="FF0000"/>
                </a:solidFill>
              </a:rPr>
              <a:t> drifted east over the Pacific</a:t>
            </a:r>
            <a:endParaRPr lang="en-US" dirty="0">
              <a:solidFill>
                <a:srgbClr val="FF0000"/>
              </a:solidFill>
            </a:endParaRPr>
          </a:p>
        </p:txBody>
      </p:sp>
      <p:cxnSp>
        <p:nvCxnSpPr>
          <p:cNvPr id="9" name="Straight Arrow Connector 8"/>
          <p:cNvCxnSpPr/>
          <p:nvPr/>
        </p:nvCxnSpPr>
        <p:spPr>
          <a:xfrm rot="10800000" flipV="1">
            <a:off x="4800600" y="2871986"/>
            <a:ext cx="1447800" cy="480814"/>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0" name="Picture 9" descr="geocatL2.Aqua.2010256.020000.hdf_rgb_zoomout.tiff"/>
          <p:cNvPicPr>
            <a:picLocks noChangeAspect="1"/>
          </p:cNvPicPr>
          <p:nvPr/>
        </p:nvPicPr>
        <p:blipFill>
          <a:blip r:embed="rId3"/>
          <a:srcRect t="9535" b="8939"/>
          <a:stretch>
            <a:fillRect/>
          </a:stretch>
        </p:blipFill>
        <p:spPr>
          <a:xfrm>
            <a:off x="5367528" y="3630168"/>
            <a:ext cx="3775241" cy="3227832"/>
          </a:xfrm>
          <a:prstGeom prst="rect">
            <a:avLst/>
          </a:prstGeom>
        </p:spPr>
      </p:pic>
      <p:cxnSp>
        <p:nvCxnSpPr>
          <p:cNvPr id="12" name="Straight Arrow Connector 11"/>
          <p:cNvCxnSpPr/>
          <p:nvPr/>
        </p:nvCxnSpPr>
        <p:spPr>
          <a:xfrm rot="16200000" flipH="1">
            <a:off x="5626993" y="3950593"/>
            <a:ext cx="2309614" cy="15240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smtClean="0"/>
              <a:t>Examples - Kamchatka</a:t>
            </a:r>
          </a:p>
        </p:txBody>
      </p:sp>
      <p:sp>
        <p:nvSpPr>
          <p:cNvPr id="3" name="Slide Number Placeholder 2"/>
          <p:cNvSpPr>
            <a:spLocks noGrp="1"/>
          </p:cNvSpPr>
          <p:nvPr>
            <p:ph type="sldNum" sz="quarter" idx="12"/>
          </p:nvPr>
        </p:nvSpPr>
        <p:spPr/>
        <p:txBody>
          <a:bodyPr/>
          <a:lstStyle/>
          <a:p>
            <a:fld id="{B671711F-7497-4740-8A6B-536DA2DA2D1E}" type="slidenum">
              <a:rPr lang="en-US" smtClean="0"/>
              <a:pPr/>
              <a:t>42</a:t>
            </a:fld>
            <a:endParaRPr lang="en-US" smtClean="0"/>
          </a:p>
        </p:txBody>
      </p:sp>
      <p:pic>
        <p:nvPicPr>
          <p:cNvPr id="51204" name="Picture 3" descr="MODIS_ASH_HGT_20100913_0200.png"/>
          <p:cNvPicPr>
            <a:picLocks noChangeAspect="1"/>
          </p:cNvPicPr>
          <p:nvPr/>
        </p:nvPicPr>
        <p:blipFill>
          <a:blip r:embed="rId2"/>
          <a:srcRect/>
          <a:stretch>
            <a:fillRect/>
          </a:stretch>
        </p:blipFill>
        <p:spPr bwMode="auto">
          <a:xfrm>
            <a:off x="0" y="6350"/>
            <a:ext cx="9144000" cy="6845300"/>
          </a:xfrm>
          <a:prstGeom prst="rect">
            <a:avLst/>
          </a:prstGeom>
          <a:noFill/>
          <a:ln w="9525">
            <a:noFill/>
            <a:miter lim="800000"/>
            <a:headEnd/>
            <a:tailEnd/>
          </a:ln>
        </p:spPr>
      </p:pic>
      <p:sp>
        <p:nvSpPr>
          <p:cNvPr id="51205" name="TextBox 4"/>
          <p:cNvSpPr txBox="1">
            <a:spLocks noChangeArrowheads="1"/>
          </p:cNvSpPr>
          <p:nvPr/>
        </p:nvSpPr>
        <p:spPr bwMode="auto">
          <a:xfrm>
            <a:off x="381000" y="609600"/>
            <a:ext cx="1524000" cy="646113"/>
          </a:xfrm>
          <a:prstGeom prst="rect">
            <a:avLst/>
          </a:prstGeom>
          <a:noFill/>
          <a:ln w="9525">
            <a:noFill/>
            <a:miter lim="800000"/>
            <a:headEnd/>
            <a:tailEnd/>
          </a:ln>
        </p:spPr>
        <p:txBody>
          <a:bodyPr>
            <a:prstTxWarp prst="textNoShape">
              <a:avLst/>
            </a:prstTxWarp>
            <a:spAutoFit/>
          </a:bodyPr>
          <a:lstStyle/>
          <a:p>
            <a:r>
              <a:rPr lang="en-US" b="1">
                <a:solidFill>
                  <a:srgbClr val="FF0000"/>
                </a:solidFill>
              </a:rPr>
              <a:t>Height </a:t>
            </a:r>
          </a:p>
          <a:p>
            <a:r>
              <a:rPr lang="en-US" b="1">
                <a:solidFill>
                  <a:srgbClr val="FF0000"/>
                </a:solidFill>
              </a:rPr>
              <a:t>(km)</a:t>
            </a:r>
          </a:p>
        </p:txBody>
      </p:sp>
      <p:sp>
        <p:nvSpPr>
          <p:cNvPr id="51206" name="TextBox 5"/>
          <p:cNvSpPr txBox="1">
            <a:spLocks noChangeArrowheads="1"/>
          </p:cNvSpPr>
          <p:nvPr/>
        </p:nvSpPr>
        <p:spPr bwMode="auto">
          <a:xfrm>
            <a:off x="5181600" y="609600"/>
            <a:ext cx="1524000" cy="646113"/>
          </a:xfrm>
          <a:prstGeom prst="rect">
            <a:avLst/>
          </a:prstGeom>
          <a:noFill/>
          <a:ln w="9525">
            <a:noFill/>
            <a:miter lim="800000"/>
            <a:headEnd/>
            <a:tailEnd/>
          </a:ln>
        </p:spPr>
        <p:txBody>
          <a:bodyPr>
            <a:prstTxWarp prst="textNoShape">
              <a:avLst/>
            </a:prstTxWarp>
            <a:spAutoFit/>
          </a:bodyPr>
          <a:lstStyle/>
          <a:p>
            <a:r>
              <a:rPr lang="en-US" b="1">
                <a:solidFill>
                  <a:srgbClr val="FF0000"/>
                </a:solidFill>
              </a:rPr>
              <a:t>Height</a:t>
            </a:r>
          </a:p>
          <a:p>
            <a:r>
              <a:rPr lang="en-US" b="1">
                <a:solidFill>
                  <a:srgbClr val="FF0000"/>
                </a:solidFill>
              </a:rPr>
              <a:t>(kft)</a:t>
            </a:r>
          </a:p>
        </p:txBody>
      </p:sp>
      <p:sp>
        <p:nvSpPr>
          <p:cNvPr id="51207" name="TextBox 6"/>
          <p:cNvSpPr txBox="1">
            <a:spLocks noChangeArrowheads="1"/>
          </p:cNvSpPr>
          <p:nvPr/>
        </p:nvSpPr>
        <p:spPr bwMode="auto">
          <a:xfrm>
            <a:off x="5181600" y="4191000"/>
            <a:ext cx="1524000" cy="923925"/>
          </a:xfrm>
          <a:prstGeom prst="rect">
            <a:avLst/>
          </a:prstGeom>
          <a:noFill/>
          <a:ln w="9525">
            <a:noFill/>
            <a:miter lim="800000"/>
            <a:headEnd/>
            <a:tailEnd/>
          </a:ln>
        </p:spPr>
        <p:txBody>
          <a:bodyPr>
            <a:prstTxWarp prst="textNoShape">
              <a:avLst/>
            </a:prstTxWarp>
            <a:spAutoFit/>
          </a:bodyPr>
          <a:lstStyle/>
          <a:p>
            <a:r>
              <a:rPr lang="en-US" b="1">
                <a:solidFill>
                  <a:srgbClr val="FF0000"/>
                </a:solidFill>
              </a:rPr>
              <a:t>Effective radius</a:t>
            </a:r>
          </a:p>
          <a:p>
            <a:r>
              <a:rPr lang="en-US" b="1">
                <a:solidFill>
                  <a:srgbClr val="FF0000"/>
                </a:solidFill>
              </a:rPr>
              <a:t>(microns)</a:t>
            </a:r>
          </a:p>
        </p:txBody>
      </p:sp>
      <p:sp>
        <p:nvSpPr>
          <p:cNvPr id="51208" name="TextBox 7"/>
          <p:cNvSpPr txBox="1">
            <a:spLocks noChangeArrowheads="1"/>
          </p:cNvSpPr>
          <p:nvPr/>
        </p:nvSpPr>
        <p:spPr bwMode="auto">
          <a:xfrm>
            <a:off x="381000" y="4343400"/>
            <a:ext cx="1524000" cy="923925"/>
          </a:xfrm>
          <a:prstGeom prst="rect">
            <a:avLst/>
          </a:prstGeom>
          <a:noFill/>
          <a:ln w="9525">
            <a:noFill/>
            <a:miter lim="800000"/>
            <a:headEnd/>
            <a:tailEnd/>
          </a:ln>
        </p:spPr>
        <p:txBody>
          <a:bodyPr>
            <a:prstTxWarp prst="textNoShape">
              <a:avLst/>
            </a:prstTxWarp>
            <a:spAutoFit/>
          </a:bodyPr>
          <a:lstStyle/>
          <a:p>
            <a:r>
              <a:rPr lang="en-US" b="1">
                <a:solidFill>
                  <a:srgbClr val="FF0000"/>
                </a:solidFill>
              </a:rPr>
              <a:t>Mass loading</a:t>
            </a:r>
          </a:p>
          <a:p>
            <a:r>
              <a:rPr lang="en-US" b="1">
                <a:solidFill>
                  <a:srgbClr val="FF0000"/>
                </a:solidFill>
              </a:rPr>
              <a:t>(ton / km</a:t>
            </a:r>
            <a:r>
              <a:rPr lang="en-US" b="1" baseline="30000">
                <a:solidFill>
                  <a:srgbClr val="FF0000"/>
                </a:solidFill>
              </a:rPr>
              <a:t>2</a:t>
            </a:r>
            <a:r>
              <a:rPr lang="en-US" b="1">
                <a:solidFill>
                  <a:srgbClr val="FF0000"/>
                </a:solidFill>
              </a:rPr>
              <a:t>)</a:t>
            </a:r>
          </a:p>
        </p:txBody>
      </p:sp>
      <p:sp>
        <p:nvSpPr>
          <p:cNvPr id="51209" name="TextBox 8"/>
          <p:cNvSpPr txBox="1">
            <a:spLocks noChangeArrowheads="1"/>
          </p:cNvSpPr>
          <p:nvPr/>
        </p:nvSpPr>
        <p:spPr bwMode="auto">
          <a:xfrm>
            <a:off x="2819400" y="239713"/>
            <a:ext cx="3733800" cy="369887"/>
          </a:xfrm>
          <a:prstGeom prst="rect">
            <a:avLst/>
          </a:prstGeom>
          <a:solidFill>
            <a:schemeClr val="tx1"/>
          </a:solidFill>
          <a:ln w="9525">
            <a:noFill/>
            <a:miter lim="800000"/>
            <a:headEnd/>
            <a:tailEnd/>
          </a:ln>
        </p:spPr>
        <p:txBody>
          <a:bodyPr>
            <a:prstTxWarp prst="textNoShape">
              <a:avLst/>
            </a:prstTxWarp>
            <a:spAutoFit/>
          </a:bodyPr>
          <a:lstStyle/>
          <a:p>
            <a:r>
              <a:rPr lang="en-US" b="1">
                <a:solidFill>
                  <a:srgbClr val="FF0000"/>
                </a:solidFill>
              </a:rPr>
              <a:t>September 13, 2010 02:00 UTC</a:t>
            </a:r>
          </a:p>
        </p:txBody>
      </p:sp>
      <p:sp>
        <p:nvSpPr>
          <p:cNvPr id="10" name="TextBox 5"/>
          <p:cNvSpPr txBox="1">
            <a:spLocks noChangeArrowheads="1"/>
          </p:cNvSpPr>
          <p:nvPr/>
        </p:nvSpPr>
        <p:spPr bwMode="auto">
          <a:xfrm>
            <a:off x="2133600" y="3729335"/>
            <a:ext cx="2286000" cy="923330"/>
          </a:xfrm>
          <a:prstGeom prst="rect">
            <a:avLst/>
          </a:prstGeom>
          <a:solidFill>
            <a:schemeClr val="tx1"/>
          </a:solidFill>
          <a:ln w="9525">
            <a:noFill/>
            <a:miter lim="800000"/>
            <a:headEnd/>
            <a:tailEnd/>
          </a:ln>
        </p:spPr>
        <p:txBody>
          <a:bodyPr>
            <a:prstTxWarp prst="textNoShape">
              <a:avLst/>
            </a:prstTxWarp>
            <a:spAutoFit/>
          </a:bodyPr>
          <a:lstStyle/>
          <a:p>
            <a:r>
              <a:rPr lang="en-US" b="1" dirty="0" smtClean="0">
                <a:solidFill>
                  <a:srgbClr val="FFFFFF"/>
                </a:solidFill>
              </a:rPr>
              <a:t>Ash cloud from 11</a:t>
            </a:r>
            <a:r>
              <a:rPr lang="en-US" b="1" baseline="30000" dirty="0" smtClean="0">
                <a:solidFill>
                  <a:srgbClr val="FFFFFF"/>
                </a:solidFill>
              </a:rPr>
              <a:t>th</a:t>
            </a:r>
            <a:r>
              <a:rPr lang="en-US" b="1" dirty="0" smtClean="0">
                <a:solidFill>
                  <a:srgbClr val="FFFFFF"/>
                </a:solidFill>
              </a:rPr>
              <a:t> drifted east over the Pacific</a:t>
            </a:r>
            <a:endParaRPr lang="en-US" b="1" dirty="0">
              <a:solidFill>
                <a:srgbClr val="FFFFFF"/>
              </a:solidFill>
            </a:endParaRPr>
          </a:p>
        </p:txBody>
      </p:sp>
      <p:sp>
        <p:nvSpPr>
          <p:cNvPr id="11" name="TextBox 10"/>
          <p:cNvSpPr txBox="1"/>
          <p:nvPr/>
        </p:nvSpPr>
        <p:spPr>
          <a:xfrm>
            <a:off x="6324600" y="725269"/>
            <a:ext cx="3352800" cy="646331"/>
          </a:xfrm>
          <a:prstGeom prst="rect">
            <a:avLst/>
          </a:prstGeom>
          <a:noFill/>
        </p:spPr>
        <p:txBody>
          <a:bodyPr wrap="square" rtlCol="0">
            <a:spAutoFit/>
          </a:bodyPr>
          <a:lstStyle/>
          <a:p>
            <a:r>
              <a:rPr lang="en-US" b="1" dirty="0" smtClean="0">
                <a:solidFill>
                  <a:srgbClr val="FFFFFF"/>
                </a:solidFill>
              </a:rPr>
              <a:t>Maximum cloud height ~ 26,000 feet ASL</a:t>
            </a:r>
            <a:endParaRPr lang="en-US" b="1"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ocatL2.Aqua.2010257.161000.hdf_rgb.tiff"/>
          <p:cNvPicPr>
            <a:picLocks noChangeAspect="1"/>
          </p:cNvPicPr>
          <p:nvPr/>
        </p:nvPicPr>
        <p:blipFill>
          <a:blip r:embed="rId2"/>
          <a:srcRect b="8939"/>
          <a:stretch>
            <a:fillRect/>
          </a:stretch>
        </p:blipFill>
        <p:spPr>
          <a:xfrm>
            <a:off x="1" y="1371600"/>
            <a:ext cx="5744920" cy="5486400"/>
          </a:xfrm>
          <a:prstGeom prst="rect">
            <a:avLst/>
          </a:prstGeom>
        </p:spPr>
      </p:pic>
      <p:sp>
        <p:nvSpPr>
          <p:cNvPr id="52226" name="Title 1"/>
          <p:cNvSpPr>
            <a:spLocks noGrp="1"/>
          </p:cNvSpPr>
          <p:nvPr>
            <p:ph type="title"/>
          </p:nvPr>
        </p:nvSpPr>
        <p:spPr/>
        <p:txBody>
          <a:bodyPr/>
          <a:lstStyle/>
          <a:p>
            <a:r>
              <a:rPr lang="en-US" smtClean="0"/>
              <a:t>Examples - Kamchatka</a:t>
            </a:r>
          </a:p>
        </p:txBody>
      </p:sp>
      <p:sp>
        <p:nvSpPr>
          <p:cNvPr id="3" name="Slide Number Placeholder 2"/>
          <p:cNvSpPr>
            <a:spLocks noGrp="1"/>
          </p:cNvSpPr>
          <p:nvPr>
            <p:ph type="sldNum" sz="quarter" idx="12"/>
          </p:nvPr>
        </p:nvSpPr>
        <p:spPr/>
        <p:txBody>
          <a:bodyPr/>
          <a:lstStyle/>
          <a:p>
            <a:fld id="{B6F21F6F-2F03-BC47-A1AE-B1F00F5BD0AC}" type="slidenum">
              <a:rPr lang="en-US" smtClean="0"/>
              <a:pPr/>
              <a:t>43</a:t>
            </a:fld>
            <a:endParaRPr lang="en-US" smtClean="0"/>
          </a:p>
        </p:txBody>
      </p:sp>
      <p:sp>
        <p:nvSpPr>
          <p:cNvPr id="52229" name="TextBox 4"/>
          <p:cNvSpPr txBox="1">
            <a:spLocks noChangeArrowheads="1"/>
          </p:cNvSpPr>
          <p:nvPr/>
        </p:nvSpPr>
        <p:spPr bwMode="auto">
          <a:xfrm>
            <a:off x="914400" y="1578769"/>
            <a:ext cx="3733800" cy="369887"/>
          </a:xfrm>
          <a:prstGeom prst="rect">
            <a:avLst/>
          </a:prstGeom>
          <a:solidFill>
            <a:schemeClr val="tx1"/>
          </a:solidFill>
          <a:ln w="9525">
            <a:noFill/>
            <a:miter lim="800000"/>
            <a:headEnd/>
            <a:tailEnd/>
          </a:ln>
        </p:spPr>
        <p:txBody>
          <a:bodyPr>
            <a:prstTxWarp prst="textNoShape">
              <a:avLst/>
            </a:prstTxWarp>
            <a:spAutoFit/>
          </a:bodyPr>
          <a:lstStyle/>
          <a:p>
            <a:r>
              <a:rPr lang="en-US" b="1" dirty="0">
                <a:solidFill>
                  <a:srgbClr val="FF0000"/>
                </a:solidFill>
              </a:rPr>
              <a:t>September 14, 2010 16:10 UTC</a:t>
            </a:r>
          </a:p>
        </p:txBody>
      </p:sp>
      <p:pic>
        <p:nvPicPr>
          <p:cNvPr id="7" name="Picture 6" descr="geocatL2.Aqua.2010257.161000.hdf_rgb_zoomout.tiff"/>
          <p:cNvPicPr>
            <a:picLocks noChangeAspect="1"/>
          </p:cNvPicPr>
          <p:nvPr/>
        </p:nvPicPr>
        <p:blipFill>
          <a:blip r:embed="rId3"/>
          <a:srcRect t="9535" b="8939"/>
          <a:stretch>
            <a:fillRect/>
          </a:stretch>
        </p:blipFill>
        <p:spPr>
          <a:xfrm>
            <a:off x="5367528" y="3630168"/>
            <a:ext cx="3775241" cy="3227832"/>
          </a:xfrm>
          <a:prstGeom prst="rect">
            <a:avLst/>
          </a:prstGeom>
        </p:spPr>
      </p:pic>
      <p:sp>
        <p:nvSpPr>
          <p:cNvPr id="8" name="TextBox 5"/>
          <p:cNvSpPr txBox="1">
            <a:spLocks noChangeArrowheads="1"/>
          </p:cNvSpPr>
          <p:nvPr/>
        </p:nvSpPr>
        <p:spPr bwMode="auto">
          <a:xfrm>
            <a:off x="4601921" y="2983837"/>
            <a:ext cx="2286000" cy="646331"/>
          </a:xfrm>
          <a:prstGeom prst="rect">
            <a:avLst/>
          </a:prstGeom>
          <a:solidFill>
            <a:schemeClr val="tx1"/>
          </a:solidFill>
          <a:ln w="9525">
            <a:noFill/>
            <a:miter lim="800000"/>
            <a:headEnd/>
            <a:tailEnd/>
          </a:ln>
        </p:spPr>
        <p:txBody>
          <a:bodyPr>
            <a:prstTxWarp prst="textNoShape">
              <a:avLst/>
            </a:prstTxWarp>
            <a:spAutoFit/>
          </a:bodyPr>
          <a:lstStyle/>
          <a:p>
            <a:r>
              <a:rPr lang="en-US" dirty="0" smtClean="0">
                <a:solidFill>
                  <a:srgbClr val="FF0000"/>
                </a:solidFill>
              </a:rPr>
              <a:t>New eruption over Kamchatka</a:t>
            </a:r>
            <a:endParaRPr lang="en-US" dirty="0">
              <a:solidFill>
                <a:srgbClr val="FF0000"/>
              </a:solidFill>
            </a:endParaRPr>
          </a:p>
        </p:txBody>
      </p:sp>
      <p:cxnSp>
        <p:nvCxnSpPr>
          <p:cNvPr id="9" name="Straight Arrow Connector 8"/>
          <p:cNvCxnSpPr/>
          <p:nvPr/>
        </p:nvCxnSpPr>
        <p:spPr>
          <a:xfrm rot="10800000" flipV="1">
            <a:off x="2438400" y="3630168"/>
            <a:ext cx="2209800" cy="789432"/>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6200000" flipH="1">
            <a:off x="5586587" y="4215781"/>
            <a:ext cx="1552226" cy="38100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5"/>
          <p:cNvSpPr txBox="1">
            <a:spLocks noChangeArrowheads="1"/>
          </p:cNvSpPr>
          <p:nvPr/>
        </p:nvSpPr>
        <p:spPr bwMode="auto">
          <a:xfrm>
            <a:off x="5367528" y="2121932"/>
            <a:ext cx="2286000" cy="369332"/>
          </a:xfrm>
          <a:prstGeom prst="rect">
            <a:avLst/>
          </a:prstGeom>
          <a:solidFill>
            <a:schemeClr val="tx1"/>
          </a:solidFill>
          <a:ln w="9525">
            <a:noFill/>
            <a:miter lim="800000"/>
            <a:headEnd/>
            <a:tailEnd/>
          </a:ln>
        </p:spPr>
        <p:txBody>
          <a:bodyPr>
            <a:prstTxWarp prst="textNoShape">
              <a:avLst/>
            </a:prstTxWarp>
            <a:spAutoFit/>
          </a:bodyPr>
          <a:lstStyle/>
          <a:p>
            <a:r>
              <a:rPr lang="en-US" dirty="0" smtClean="0">
                <a:solidFill>
                  <a:srgbClr val="FF0000"/>
                </a:solidFill>
              </a:rPr>
              <a:t>Missed ash cloud</a:t>
            </a:r>
            <a:endParaRPr lang="en-US" dirty="0">
              <a:solidFill>
                <a:srgbClr val="FF0000"/>
              </a:solidFill>
            </a:endParaRPr>
          </a:p>
        </p:txBody>
      </p:sp>
      <p:cxnSp>
        <p:nvCxnSpPr>
          <p:cNvPr id="17" name="Straight Arrow Connector 16"/>
          <p:cNvCxnSpPr/>
          <p:nvPr/>
        </p:nvCxnSpPr>
        <p:spPr>
          <a:xfrm rot="10800000" flipV="1">
            <a:off x="2895600" y="2362200"/>
            <a:ext cx="2471928" cy="126796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mtClean="0"/>
              <a:t>Examples - Kamchatka</a:t>
            </a:r>
          </a:p>
        </p:txBody>
      </p:sp>
      <p:sp>
        <p:nvSpPr>
          <p:cNvPr id="3" name="Slide Number Placeholder 2"/>
          <p:cNvSpPr>
            <a:spLocks noGrp="1"/>
          </p:cNvSpPr>
          <p:nvPr>
            <p:ph type="sldNum" sz="quarter" idx="12"/>
          </p:nvPr>
        </p:nvSpPr>
        <p:spPr/>
        <p:txBody>
          <a:bodyPr/>
          <a:lstStyle/>
          <a:p>
            <a:fld id="{5AFEBAB4-D0DF-3F4F-B175-2625CAE1C2DA}" type="slidenum">
              <a:rPr lang="en-US" smtClean="0"/>
              <a:pPr/>
              <a:t>44</a:t>
            </a:fld>
            <a:endParaRPr lang="en-US" smtClean="0"/>
          </a:p>
        </p:txBody>
      </p:sp>
      <p:pic>
        <p:nvPicPr>
          <p:cNvPr id="53252" name="Picture 3" descr="MODIS_ASH_HGT_20100914_1610.png"/>
          <p:cNvPicPr>
            <a:picLocks noChangeAspect="1"/>
          </p:cNvPicPr>
          <p:nvPr/>
        </p:nvPicPr>
        <p:blipFill>
          <a:blip r:embed="rId2"/>
          <a:srcRect/>
          <a:stretch>
            <a:fillRect/>
          </a:stretch>
        </p:blipFill>
        <p:spPr bwMode="auto">
          <a:xfrm>
            <a:off x="0" y="6350"/>
            <a:ext cx="9144000" cy="6845300"/>
          </a:xfrm>
          <a:prstGeom prst="rect">
            <a:avLst/>
          </a:prstGeom>
          <a:noFill/>
          <a:ln w="9525">
            <a:noFill/>
            <a:miter lim="800000"/>
            <a:headEnd/>
            <a:tailEnd/>
          </a:ln>
        </p:spPr>
      </p:pic>
      <p:sp>
        <p:nvSpPr>
          <p:cNvPr id="53253" name="TextBox 4"/>
          <p:cNvSpPr txBox="1">
            <a:spLocks noChangeArrowheads="1"/>
          </p:cNvSpPr>
          <p:nvPr/>
        </p:nvSpPr>
        <p:spPr bwMode="auto">
          <a:xfrm>
            <a:off x="381000" y="609600"/>
            <a:ext cx="1524000" cy="646113"/>
          </a:xfrm>
          <a:prstGeom prst="rect">
            <a:avLst/>
          </a:prstGeom>
          <a:noFill/>
          <a:ln w="9525">
            <a:noFill/>
            <a:miter lim="800000"/>
            <a:headEnd/>
            <a:tailEnd/>
          </a:ln>
        </p:spPr>
        <p:txBody>
          <a:bodyPr>
            <a:prstTxWarp prst="textNoShape">
              <a:avLst/>
            </a:prstTxWarp>
            <a:spAutoFit/>
          </a:bodyPr>
          <a:lstStyle/>
          <a:p>
            <a:r>
              <a:rPr lang="en-US" b="1">
                <a:solidFill>
                  <a:srgbClr val="FF0000"/>
                </a:solidFill>
              </a:rPr>
              <a:t>Height </a:t>
            </a:r>
          </a:p>
          <a:p>
            <a:r>
              <a:rPr lang="en-US" b="1">
                <a:solidFill>
                  <a:srgbClr val="FF0000"/>
                </a:solidFill>
              </a:rPr>
              <a:t>(km)</a:t>
            </a:r>
          </a:p>
        </p:txBody>
      </p:sp>
      <p:sp>
        <p:nvSpPr>
          <p:cNvPr id="53254" name="TextBox 5"/>
          <p:cNvSpPr txBox="1">
            <a:spLocks noChangeArrowheads="1"/>
          </p:cNvSpPr>
          <p:nvPr/>
        </p:nvSpPr>
        <p:spPr bwMode="auto">
          <a:xfrm>
            <a:off x="5181600" y="609600"/>
            <a:ext cx="1524000" cy="646113"/>
          </a:xfrm>
          <a:prstGeom prst="rect">
            <a:avLst/>
          </a:prstGeom>
          <a:noFill/>
          <a:ln w="9525">
            <a:noFill/>
            <a:miter lim="800000"/>
            <a:headEnd/>
            <a:tailEnd/>
          </a:ln>
        </p:spPr>
        <p:txBody>
          <a:bodyPr>
            <a:prstTxWarp prst="textNoShape">
              <a:avLst/>
            </a:prstTxWarp>
            <a:spAutoFit/>
          </a:bodyPr>
          <a:lstStyle/>
          <a:p>
            <a:r>
              <a:rPr lang="en-US" b="1">
                <a:solidFill>
                  <a:srgbClr val="FF0000"/>
                </a:solidFill>
              </a:rPr>
              <a:t>Height</a:t>
            </a:r>
          </a:p>
          <a:p>
            <a:r>
              <a:rPr lang="en-US" b="1">
                <a:solidFill>
                  <a:srgbClr val="FF0000"/>
                </a:solidFill>
              </a:rPr>
              <a:t>(kft)</a:t>
            </a:r>
          </a:p>
        </p:txBody>
      </p:sp>
      <p:sp>
        <p:nvSpPr>
          <p:cNvPr id="53255" name="TextBox 6"/>
          <p:cNvSpPr txBox="1">
            <a:spLocks noChangeArrowheads="1"/>
          </p:cNvSpPr>
          <p:nvPr/>
        </p:nvSpPr>
        <p:spPr bwMode="auto">
          <a:xfrm>
            <a:off x="5181600" y="4191000"/>
            <a:ext cx="1524000" cy="923925"/>
          </a:xfrm>
          <a:prstGeom prst="rect">
            <a:avLst/>
          </a:prstGeom>
          <a:noFill/>
          <a:ln w="9525">
            <a:noFill/>
            <a:miter lim="800000"/>
            <a:headEnd/>
            <a:tailEnd/>
          </a:ln>
        </p:spPr>
        <p:txBody>
          <a:bodyPr>
            <a:prstTxWarp prst="textNoShape">
              <a:avLst/>
            </a:prstTxWarp>
            <a:spAutoFit/>
          </a:bodyPr>
          <a:lstStyle/>
          <a:p>
            <a:r>
              <a:rPr lang="en-US" b="1">
                <a:solidFill>
                  <a:srgbClr val="FF0000"/>
                </a:solidFill>
              </a:rPr>
              <a:t>Effective radius</a:t>
            </a:r>
          </a:p>
          <a:p>
            <a:r>
              <a:rPr lang="en-US" b="1">
                <a:solidFill>
                  <a:srgbClr val="FF0000"/>
                </a:solidFill>
              </a:rPr>
              <a:t>(microns)</a:t>
            </a:r>
          </a:p>
        </p:txBody>
      </p:sp>
      <p:sp>
        <p:nvSpPr>
          <p:cNvPr id="53256" name="TextBox 7"/>
          <p:cNvSpPr txBox="1">
            <a:spLocks noChangeArrowheads="1"/>
          </p:cNvSpPr>
          <p:nvPr/>
        </p:nvSpPr>
        <p:spPr bwMode="auto">
          <a:xfrm>
            <a:off x="381000" y="4343400"/>
            <a:ext cx="1524000" cy="923925"/>
          </a:xfrm>
          <a:prstGeom prst="rect">
            <a:avLst/>
          </a:prstGeom>
          <a:noFill/>
          <a:ln w="9525">
            <a:noFill/>
            <a:miter lim="800000"/>
            <a:headEnd/>
            <a:tailEnd/>
          </a:ln>
        </p:spPr>
        <p:txBody>
          <a:bodyPr>
            <a:prstTxWarp prst="textNoShape">
              <a:avLst/>
            </a:prstTxWarp>
            <a:spAutoFit/>
          </a:bodyPr>
          <a:lstStyle/>
          <a:p>
            <a:r>
              <a:rPr lang="en-US" b="1">
                <a:solidFill>
                  <a:srgbClr val="FF0000"/>
                </a:solidFill>
              </a:rPr>
              <a:t>Mass loading</a:t>
            </a:r>
          </a:p>
          <a:p>
            <a:r>
              <a:rPr lang="en-US" b="1">
                <a:solidFill>
                  <a:srgbClr val="FF0000"/>
                </a:solidFill>
              </a:rPr>
              <a:t>(ton / km</a:t>
            </a:r>
            <a:r>
              <a:rPr lang="en-US" b="1" baseline="30000">
                <a:solidFill>
                  <a:srgbClr val="FF0000"/>
                </a:solidFill>
              </a:rPr>
              <a:t>2</a:t>
            </a:r>
            <a:r>
              <a:rPr lang="en-US" b="1">
                <a:solidFill>
                  <a:srgbClr val="FF0000"/>
                </a:solidFill>
              </a:rPr>
              <a:t>)</a:t>
            </a:r>
          </a:p>
        </p:txBody>
      </p:sp>
      <p:sp>
        <p:nvSpPr>
          <p:cNvPr id="53257" name="TextBox 8"/>
          <p:cNvSpPr txBox="1">
            <a:spLocks noChangeArrowheads="1"/>
          </p:cNvSpPr>
          <p:nvPr/>
        </p:nvSpPr>
        <p:spPr bwMode="auto">
          <a:xfrm>
            <a:off x="2819400" y="239713"/>
            <a:ext cx="3733800" cy="369887"/>
          </a:xfrm>
          <a:prstGeom prst="rect">
            <a:avLst/>
          </a:prstGeom>
          <a:solidFill>
            <a:schemeClr val="tx1"/>
          </a:solidFill>
          <a:ln w="9525">
            <a:noFill/>
            <a:miter lim="800000"/>
            <a:headEnd/>
            <a:tailEnd/>
          </a:ln>
        </p:spPr>
        <p:txBody>
          <a:bodyPr>
            <a:prstTxWarp prst="textNoShape">
              <a:avLst/>
            </a:prstTxWarp>
            <a:spAutoFit/>
          </a:bodyPr>
          <a:lstStyle/>
          <a:p>
            <a:r>
              <a:rPr lang="en-US" b="1">
                <a:solidFill>
                  <a:srgbClr val="FF0000"/>
                </a:solidFill>
              </a:rPr>
              <a:t>September 14, 2010 16:10 UTC</a:t>
            </a:r>
          </a:p>
        </p:txBody>
      </p:sp>
      <p:sp>
        <p:nvSpPr>
          <p:cNvPr id="10" name="TextBox 9"/>
          <p:cNvSpPr txBox="1"/>
          <p:nvPr/>
        </p:nvSpPr>
        <p:spPr>
          <a:xfrm>
            <a:off x="4648200" y="2590800"/>
            <a:ext cx="3352800" cy="646331"/>
          </a:xfrm>
          <a:prstGeom prst="rect">
            <a:avLst/>
          </a:prstGeom>
          <a:noFill/>
        </p:spPr>
        <p:txBody>
          <a:bodyPr wrap="square" rtlCol="0">
            <a:spAutoFit/>
          </a:bodyPr>
          <a:lstStyle/>
          <a:p>
            <a:r>
              <a:rPr lang="en-US" b="1" dirty="0" smtClean="0">
                <a:solidFill>
                  <a:srgbClr val="FFFFFF"/>
                </a:solidFill>
              </a:rPr>
              <a:t>Maximum cloud height ~ 25,000 feet ASL</a:t>
            </a:r>
            <a:endParaRPr lang="en-US" b="1"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ocatL2.Terra.2010300.234000.hdf_rgb.tiff"/>
          <p:cNvPicPr>
            <a:picLocks noChangeAspect="1"/>
          </p:cNvPicPr>
          <p:nvPr/>
        </p:nvPicPr>
        <p:blipFill>
          <a:blip r:embed="rId2"/>
          <a:srcRect b="8939"/>
          <a:stretch>
            <a:fillRect/>
          </a:stretch>
        </p:blipFill>
        <p:spPr>
          <a:xfrm>
            <a:off x="1" y="1371600"/>
            <a:ext cx="5744920" cy="5486400"/>
          </a:xfrm>
          <a:prstGeom prst="rect">
            <a:avLst/>
          </a:prstGeom>
        </p:spPr>
      </p:pic>
      <p:sp>
        <p:nvSpPr>
          <p:cNvPr id="54274" name="Title 1"/>
          <p:cNvSpPr>
            <a:spLocks noGrp="1"/>
          </p:cNvSpPr>
          <p:nvPr>
            <p:ph type="title"/>
          </p:nvPr>
        </p:nvSpPr>
        <p:spPr/>
        <p:txBody>
          <a:bodyPr/>
          <a:lstStyle/>
          <a:p>
            <a:r>
              <a:rPr lang="en-US" smtClean="0"/>
              <a:t>Examples - Kamchatka</a:t>
            </a:r>
          </a:p>
        </p:txBody>
      </p:sp>
      <p:sp>
        <p:nvSpPr>
          <p:cNvPr id="3" name="Slide Number Placeholder 2"/>
          <p:cNvSpPr>
            <a:spLocks noGrp="1"/>
          </p:cNvSpPr>
          <p:nvPr>
            <p:ph type="sldNum" sz="quarter" idx="12"/>
          </p:nvPr>
        </p:nvSpPr>
        <p:spPr/>
        <p:txBody>
          <a:bodyPr/>
          <a:lstStyle/>
          <a:p>
            <a:fld id="{2D90F49A-0EB3-1C49-9F26-9808899E1F09}" type="slidenum">
              <a:rPr lang="en-US" smtClean="0"/>
              <a:pPr/>
              <a:t>45</a:t>
            </a:fld>
            <a:endParaRPr lang="en-US" smtClean="0"/>
          </a:p>
        </p:txBody>
      </p:sp>
      <p:sp>
        <p:nvSpPr>
          <p:cNvPr id="54277" name="TextBox 4"/>
          <p:cNvSpPr txBox="1">
            <a:spLocks noChangeArrowheads="1"/>
          </p:cNvSpPr>
          <p:nvPr/>
        </p:nvSpPr>
        <p:spPr bwMode="auto">
          <a:xfrm>
            <a:off x="1143000" y="1578769"/>
            <a:ext cx="3733800" cy="369887"/>
          </a:xfrm>
          <a:prstGeom prst="rect">
            <a:avLst/>
          </a:prstGeom>
          <a:solidFill>
            <a:schemeClr val="tx1"/>
          </a:solidFill>
          <a:ln w="9525">
            <a:noFill/>
            <a:miter lim="800000"/>
            <a:headEnd/>
            <a:tailEnd/>
          </a:ln>
        </p:spPr>
        <p:txBody>
          <a:bodyPr>
            <a:prstTxWarp prst="textNoShape">
              <a:avLst/>
            </a:prstTxWarp>
            <a:spAutoFit/>
          </a:bodyPr>
          <a:lstStyle/>
          <a:p>
            <a:r>
              <a:rPr lang="en-US" b="1" dirty="0">
                <a:solidFill>
                  <a:srgbClr val="FF0000"/>
                </a:solidFill>
              </a:rPr>
              <a:t>October 27, 2010</a:t>
            </a:r>
            <a:r>
              <a:rPr lang="en-US" b="1" dirty="0" smtClean="0">
                <a:solidFill>
                  <a:srgbClr val="FF0000"/>
                </a:solidFill>
              </a:rPr>
              <a:t> 23:40 </a:t>
            </a:r>
            <a:r>
              <a:rPr lang="en-US" b="1" dirty="0">
                <a:solidFill>
                  <a:srgbClr val="FF0000"/>
                </a:solidFill>
              </a:rPr>
              <a:t>UTC</a:t>
            </a:r>
          </a:p>
        </p:txBody>
      </p:sp>
      <p:pic>
        <p:nvPicPr>
          <p:cNvPr id="7" name="Picture 6" descr="geocatL2.Terra.2010300.234000.hdf_rgb_zoomout.tiff"/>
          <p:cNvPicPr>
            <a:picLocks noChangeAspect="1"/>
          </p:cNvPicPr>
          <p:nvPr/>
        </p:nvPicPr>
        <p:blipFill>
          <a:blip r:embed="rId3"/>
          <a:srcRect t="9535" b="8939"/>
          <a:stretch>
            <a:fillRect/>
          </a:stretch>
        </p:blipFill>
        <p:spPr>
          <a:xfrm>
            <a:off x="5367528" y="3630168"/>
            <a:ext cx="3775241" cy="3227832"/>
          </a:xfrm>
          <a:prstGeom prst="rect">
            <a:avLst/>
          </a:prstGeom>
        </p:spPr>
      </p:pic>
      <p:sp>
        <p:nvSpPr>
          <p:cNvPr id="8" name="TextBox 5"/>
          <p:cNvSpPr txBox="1">
            <a:spLocks noChangeArrowheads="1"/>
          </p:cNvSpPr>
          <p:nvPr/>
        </p:nvSpPr>
        <p:spPr bwMode="auto">
          <a:xfrm>
            <a:off x="5257800" y="1948656"/>
            <a:ext cx="2286000" cy="923330"/>
          </a:xfrm>
          <a:prstGeom prst="rect">
            <a:avLst/>
          </a:prstGeom>
          <a:solidFill>
            <a:schemeClr val="tx1"/>
          </a:solidFill>
          <a:ln w="9525">
            <a:noFill/>
            <a:miter lim="800000"/>
            <a:headEnd/>
            <a:tailEnd/>
          </a:ln>
        </p:spPr>
        <p:txBody>
          <a:bodyPr>
            <a:prstTxWarp prst="textNoShape">
              <a:avLst/>
            </a:prstTxWarp>
            <a:spAutoFit/>
          </a:bodyPr>
          <a:lstStyle/>
          <a:p>
            <a:r>
              <a:rPr lang="en-US" dirty="0" smtClean="0">
                <a:solidFill>
                  <a:srgbClr val="FF0000"/>
                </a:solidFill>
              </a:rPr>
              <a:t>Ash cloud over Kamchatka and Pacific Ocean</a:t>
            </a:r>
            <a:endParaRPr lang="en-US" dirty="0">
              <a:solidFill>
                <a:srgbClr val="FF0000"/>
              </a:solidFill>
            </a:endParaRPr>
          </a:p>
        </p:txBody>
      </p:sp>
      <p:cxnSp>
        <p:nvCxnSpPr>
          <p:cNvPr id="9" name="Straight Arrow Connector 8"/>
          <p:cNvCxnSpPr/>
          <p:nvPr/>
        </p:nvCxnSpPr>
        <p:spPr>
          <a:xfrm rot="10800000" flipV="1">
            <a:off x="3505200" y="2871984"/>
            <a:ext cx="1752600" cy="938015"/>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5400000">
            <a:off x="5551189" y="4027190"/>
            <a:ext cx="2310412" cy="15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mtClean="0"/>
              <a:t>Examples - Kamchatka</a:t>
            </a:r>
          </a:p>
        </p:txBody>
      </p:sp>
      <p:sp>
        <p:nvSpPr>
          <p:cNvPr id="3" name="Slide Number Placeholder 2"/>
          <p:cNvSpPr>
            <a:spLocks noGrp="1"/>
          </p:cNvSpPr>
          <p:nvPr>
            <p:ph type="sldNum" sz="quarter" idx="12"/>
          </p:nvPr>
        </p:nvSpPr>
        <p:spPr/>
        <p:txBody>
          <a:bodyPr/>
          <a:lstStyle/>
          <a:p>
            <a:fld id="{0F65B39E-3D1E-B44C-886C-3B282A617950}" type="slidenum">
              <a:rPr lang="en-US" smtClean="0"/>
              <a:pPr/>
              <a:t>46</a:t>
            </a:fld>
            <a:endParaRPr lang="en-US" smtClean="0"/>
          </a:p>
        </p:txBody>
      </p:sp>
      <p:pic>
        <p:nvPicPr>
          <p:cNvPr id="55300" name="Picture 3" descr="MODIS_ASH_HGT_20101027_2340.png"/>
          <p:cNvPicPr>
            <a:picLocks noChangeAspect="1"/>
          </p:cNvPicPr>
          <p:nvPr/>
        </p:nvPicPr>
        <p:blipFill>
          <a:blip r:embed="rId2"/>
          <a:srcRect/>
          <a:stretch>
            <a:fillRect/>
          </a:stretch>
        </p:blipFill>
        <p:spPr bwMode="auto">
          <a:xfrm>
            <a:off x="0" y="6350"/>
            <a:ext cx="9144000" cy="6845300"/>
          </a:xfrm>
          <a:prstGeom prst="rect">
            <a:avLst/>
          </a:prstGeom>
          <a:noFill/>
          <a:ln w="9525">
            <a:noFill/>
            <a:miter lim="800000"/>
            <a:headEnd/>
            <a:tailEnd/>
          </a:ln>
        </p:spPr>
      </p:pic>
      <p:sp>
        <p:nvSpPr>
          <p:cNvPr id="55301" name="TextBox 4"/>
          <p:cNvSpPr txBox="1">
            <a:spLocks noChangeArrowheads="1"/>
          </p:cNvSpPr>
          <p:nvPr/>
        </p:nvSpPr>
        <p:spPr bwMode="auto">
          <a:xfrm>
            <a:off x="3124200" y="609600"/>
            <a:ext cx="1524000" cy="646113"/>
          </a:xfrm>
          <a:prstGeom prst="rect">
            <a:avLst/>
          </a:prstGeom>
          <a:noFill/>
          <a:ln w="9525">
            <a:noFill/>
            <a:miter lim="800000"/>
            <a:headEnd/>
            <a:tailEnd/>
          </a:ln>
        </p:spPr>
        <p:txBody>
          <a:bodyPr>
            <a:prstTxWarp prst="textNoShape">
              <a:avLst/>
            </a:prstTxWarp>
            <a:spAutoFit/>
          </a:bodyPr>
          <a:lstStyle/>
          <a:p>
            <a:r>
              <a:rPr lang="en-US" b="1">
                <a:solidFill>
                  <a:srgbClr val="FF0000"/>
                </a:solidFill>
              </a:rPr>
              <a:t>Height </a:t>
            </a:r>
          </a:p>
          <a:p>
            <a:r>
              <a:rPr lang="en-US" b="1">
                <a:solidFill>
                  <a:srgbClr val="FF0000"/>
                </a:solidFill>
              </a:rPr>
              <a:t>(km)</a:t>
            </a:r>
          </a:p>
        </p:txBody>
      </p:sp>
      <p:sp>
        <p:nvSpPr>
          <p:cNvPr id="55302" name="TextBox 5"/>
          <p:cNvSpPr txBox="1">
            <a:spLocks noChangeArrowheads="1"/>
          </p:cNvSpPr>
          <p:nvPr/>
        </p:nvSpPr>
        <p:spPr bwMode="auto">
          <a:xfrm>
            <a:off x="7924800" y="609600"/>
            <a:ext cx="1524000" cy="646113"/>
          </a:xfrm>
          <a:prstGeom prst="rect">
            <a:avLst/>
          </a:prstGeom>
          <a:noFill/>
          <a:ln w="9525">
            <a:noFill/>
            <a:miter lim="800000"/>
            <a:headEnd/>
            <a:tailEnd/>
          </a:ln>
        </p:spPr>
        <p:txBody>
          <a:bodyPr>
            <a:prstTxWarp prst="textNoShape">
              <a:avLst/>
            </a:prstTxWarp>
            <a:spAutoFit/>
          </a:bodyPr>
          <a:lstStyle/>
          <a:p>
            <a:r>
              <a:rPr lang="en-US" b="1">
                <a:solidFill>
                  <a:srgbClr val="FF0000"/>
                </a:solidFill>
              </a:rPr>
              <a:t>Height</a:t>
            </a:r>
          </a:p>
          <a:p>
            <a:r>
              <a:rPr lang="en-US" b="1">
                <a:solidFill>
                  <a:srgbClr val="FF0000"/>
                </a:solidFill>
              </a:rPr>
              <a:t>(kft)</a:t>
            </a:r>
          </a:p>
        </p:txBody>
      </p:sp>
      <p:sp>
        <p:nvSpPr>
          <p:cNvPr id="55303" name="TextBox 6"/>
          <p:cNvSpPr txBox="1">
            <a:spLocks noChangeArrowheads="1"/>
          </p:cNvSpPr>
          <p:nvPr/>
        </p:nvSpPr>
        <p:spPr bwMode="auto">
          <a:xfrm>
            <a:off x="7924800" y="4191000"/>
            <a:ext cx="1524000" cy="923925"/>
          </a:xfrm>
          <a:prstGeom prst="rect">
            <a:avLst/>
          </a:prstGeom>
          <a:noFill/>
          <a:ln w="9525">
            <a:noFill/>
            <a:miter lim="800000"/>
            <a:headEnd/>
            <a:tailEnd/>
          </a:ln>
        </p:spPr>
        <p:txBody>
          <a:bodyPr>
            <a:prstTxWarp prst="textNoShape">
              <a:avLst/>
            </a:prstTxWarp>
            <a:spAutoFit/>
          </a:bodyPr>
          <a:lstStyle/>
          <a:p>
            <a:r>
              <a:rPr lang="en-US" b="1">
                <a:solidFill>
                  <a:srgbClr val="FF0000"/>
                </a:solidFill>
              </a:rPr>
              <a:t>Effective radius</a:t>
            </a:r>
          </a:p>
          <a:p>
            <a:r>
              <a:rPr lang="en-US" b="1">
                <a:solidFill>
                  <a:srgbClr val="FF0000"/>
                </a:solidFill>
              </a:rPr>
              <a:t>(microns)</a:t>
            </a:r>
          </a:p>
        </p:txBody>
      </p:sp>
      <p:sp>
        <p:nvSpPr>
          <p:cNvPr id="55304" name="TextBox 7"/>
          <p:cNvSpPr txBox="1">
            <a:spLocks noChangeArrowheads="1"/>
          </p:cNvSpPr>
          <p:nvPr/>
        </p:nvSpPr>
        <p:spPr bwMode="auto">
          <a:xfrm>
            <a:off x="3124200" y="4343400"/>
            <a:ext cx="1524000" cy="923925"/>
          </a:xfrm>
          <a:prstGeom prst="rect">
            <a:avLst/>
          </a:prstGeom>
          <a:noFill/>
          <a:ln w="9525">
            <a:noFill/>
            <a:miter lim="800000"/>
            <a:headEnd/>
            <a:tailEnd/>
          </a:ln>
        </p:spPr>
        <p:txBody>
          <a:bodyPr>
            <a:prstTxWarp prst="textNoShape">
              <a:avLst/>
            </a:prstTxWarp>
            <a:spAutoFit/>
          </a:bodyPr>
          <a:lstStyle/>
          <a:p>
            <a:r>
              <a:rPr lang="en-US" b="1">
                <a:solidFill>
                  <a:srgbClr val="FF0000"/>
                </a:solidFill>
              </a:rPr>
              <a:t>Mass loading</a:t>
            </a:r>
          </a:p>
          <a:p>
            <a:r>
              <a:rPr lang="en-US" b="1">
                <a:solidFill>
                  <a:srgbClr val="FF0000"/>
                </a:solidFill>
              </a:rPr>
              <a:t>(ton / km</a:t>
            </a:r>
            <a:r>
              <a:rPr lang="en-US" b="1" baseline="30000">
                <a:solidFill>
                  <a:srgbClr val="FF0000"/>
                </a:solidFill>
              </a:rPr>
              <a:t>2</a:t>
            </a:r>
            <a:r>
              <a:rPr lang="en-US" b="1">
                <a:solidFill>
                  <a:srgbClr val="FF0000"/>
                </a:solidFill>
              </a:rPr>
              <a:t>)</a:t>
            </a:r>
          </a:p>
        </p:txBody>
      </p:sp>
      <p:sp>
        <p:nvSpPr>
          <p:cNvPr id="55305" name="TextBox 8"/>
          <p:cNvSpPr txBox="1">
            <a:spLocks noChangeArrowheads="1"/>
          </p:cNvSpPr>
          <p:nvPr/>
        </p:nvSpPr>
        <p:spPr bwMode="auto">
          <a:xfrm>
            <a:off x="2819400" y="239713"/>
            <a:ext cx="3733800" cy="369887"/>
          </a:xfrm>
          <a:prstGeom prst="rect">
            <a:avLst/>
          </a:prstGeom>
          <a:solidFill>
            <a:schemeClr val="tx1"/>
          </a:solidFill>
          <a:ln w="9525">
            <a:noFill/>
            <a:miter lim="800000"/>
            <a:headEnd/>
            <a:tailEnd/>
          </a:ln>
        </p:spPr>
        <p:txBody>
          <a:bodyPr>
            <a:prstTxWarp prst="textNoShape">
              <a:avLst/>
            </a:prstTxWarp>
            <a:spAutoFit/>
          </a:bodyPr>
          <a:lstStyle/>
          <a:p>
            <a:r>
              <a:rPr lang="en-US" b="1" dirty="0">
                <a:solidFill>
                  <a:srgbClr val="FF0000"/>
                </a:solidFill>
              </a:rPr>
              <a:t>October 27, 2010 </a:t>
            </a:r>
            <a:r>
              <a:rPr lang="en-US" b="1" dirty="0" smtClean="0">
                <a:solidFill>
                  <a:srgbClr val="FF0000"/>
                </a:solidFill>
              </a:rPr>
              <a:t>23:</a:t>
            </a:r>
            <a:r>
              <a:rPr lang="en-US" b="1" dirty="0">
                <a:solidFill>
                  <a:srgbClr val="FF0000"/>
                </a:solidFill>
              </a:rPr>
              <a:t>40 UTC</a:t>
            </a:r>
          </a:p>
        </p:txBody>
      </p:sp>
      <p:sp>
        <p:nvSpPr>
          <p:cNvPr id="10" name="TextBox 5"/>
          <p:cNvSpPr txBox="1">
            <a:spLocks noChangeArrowheads="1"/>
          </p:cNvSpPr>
          <p:nvPr/>
        </p:nvSpPr>
        <p:spPr bwMode="auto">
          <a:xfrm>
            <a:off x="1981200" y="2133600"/>
            <a:ext cx="2286000" cy="646331"/>
          </a:xfrm>
          <a:prstGeom prst="rect">
            <a:avLst/>
          </a:prstGeom>
          <a:solidFill>
            <a:schemeClr val="tx1"/>
          </a:solidFill>
          <a:ln w="9525">
            <a:noFill/>
            <a:miter lim="800000"/>
            <a:headEnd/>
            <a:tailEnd/>
          </a:ln>
        </p:spPr>
        <p:txBody>
          <a:bodyPr>
            <a:prstTxWarp prst="textNoShape">
              <a:avLst/>
            </a:prstTxWarp>
            <a:spAutoFit/>
          </a:bodyPr>
          <a:lstStyle/>
          <a:p>
            <a:r>
              <a:rPr lang="en-US" b="1" dirty="0" smtClean="0">
                <a:solidFill>
                  <a:srgbClr val="FFFFFF"/>
                </a:solidFill>
              </a:rPr>
              <a:t>Ash cloud to ~13 km or 40 </a:t>
            </a:r>
            <a:r>
              <a:rPr lang="en-US" b="1" dirty="0" err="1" smtClean="0">
                <a:solidFill>
                  <a:srgbClr val="FFFFFF"/>
                </a:solidFill>
              </a:rPr>
              <a:t>kft</a:t>
            </a:r>
            <a:r>
              <a:rPr lang="en-US" b="1" dirty="0" smtClean="0">
                <a:solidFill>
                  <a:srgbClr val="FFFFFF"/>
                </a:solidFill>
              </a:rPr>
              <a:t> </a:t>
            </a:r>
            <a:endParaRPr lang="en-US" b="1"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ocatL2.Aqua.2010301.150000.hdf_rgb.tiff"/>
          <p:cNvPicPr>
            <a:picLocks noChangeAspect="1"/>
          </p:cNvPicPr>
          <p:nvPr/>
        </p:nvPicPr>
        <p:blipFill>
          <a:blip r:embed="rId2"/>
          <a:srcRect b="8939"/>
          <a:stretch>
            <a:fillRect/>
          </a:stretch>
        </p:blipFill>
        <p:spPr>
          <a:xfrm>
            <a:off x="1" y="1371600"/>
            <a:ext cx="5744920" cy="5486400"/>
          </a:xfrm>
          <a:prstGeom prst="rect">
            <a:avLst/>
          </a:prstGeom>
        </p:spPr>
      </p:pic>
      <p:sp>
        <p:nvSpPr>
          <p:cNvPr id="56322" name="Title 1"/>
          <p:cNvSpPr>
            <a:spLocks noGrp="1"/>
          </p:cNvSpPr>
          <p:nvPr>
            <p:ph type="title"/>
          </p:nvPr>
        </p:nvSpPr>
        <p:spPr/>
        <p:txBody>
          <a:bodyPr/>
          <a:lstStyle/>
          <a:p>
            <a:r>
              <a:rPr lang="en-US" smtClean="0"/>
              <a:t>Examples - Kamchatka</a:t>
            </a:r>
          </a:p>
        </p:txBody>
      </p:sp>
      <p:sp>
        <p:nvSpPr>
          <p:cNvPr id="3" name="Slide Number Placeholder 2"/>
          <p:cNvSpPr>
            <a:spLocks noGrp="1"/>
          </p:cNvSpPr>
          <p:nvPr>
            <p:ph type="sldNum" sz="quarter" idx="12"/>
          </p:nvPr>
        </p:nvSpPr>
        <p:spPr/>
        <p:txBody>
          <a:bodyPr/>
          <a:lstStyle/>
          <a:p>
            <a:fld id="{6676DBED-D9AA-2F43-8122-97A8253B9472}" type="slidenum">
              <a:rPr lang="en-US" smtClean="0"/>
              <a:pPr/>
              <a:t>47</a:t>
            </a:fld>
            <a:endParaRPr lang="en-US" smtClean="0"/>
          </a:p>
        </p:txBody>
      </p:sp>
      <p:sp>
        <p:nvSpPr>
          <p:cNvPr id="56325" name="TextBox 4"/>
          <p:cNvSpPr txBox="1">
            <a:spLocks noChangeArrowheads="1"/>
          </p:cNvSpPr>
          <p:nvPr/>
        </p:nvSpPr>
        <p:spPr bwMode="auto">
          <a:xfrm>
            <a:off x="952500" y="1611313"/>
            <a:ext cx="3733800" cy="369887"/>
          </a:xfrm>
          <a:prstGeom prst="rect">
            <a:avLst/>
          </a:prstGeom>
          <a:solidFill>
            <a:schemeClr val="tx1"/>
          </a:solidFill>
          <a:ln w="9525">
            <a:noFill/>
            <a:miter lim="800000"/>
            <a:headEnd/>
            <a:tailEnd/>
          </a:ln>
        </p:spPr>
        <p:txBody>
          <a:bodyPr>
            <a:prstTxWarp prst="textNoShape">
              <a:avLst/>
            </a:prstTxWarp>
            <a:spAutoFit/>
          </a:bodyPr>
          <a:lstStyle/>
          <a:p>
            <a:r>
              <a:rPr lang="en-US" b="1">
                <a:solidFill>
                  <a:srgbClr val="FF0000"/>
                </a:solidFill>
              </a:rPr>
              <a:t>October 28, 2010 15:00 UTC</a:t>
            </a:r>
          </a:p>
        </p:txBody>
      </p:sp>
      <p:pic>
        <p:nvPicPr>
          <p:cNvPr id="7" name="Picture 6" descr="geocatL2.Aqua.2010301.150000.hdf_rgb_zoomout.tiff"/>
          <p:cNvPicPr>
            <a:picLocks noChangeAspect="1"/>
          </p:cNvPicPr>
          <p:nvPr/>
        </p:nvPicPr>
        <p:blipFill>
          <a:blip r:embed="rId3"/>
          <a:srcRect t="9535" b="8939"/>
          <a:stretch>
            <a:fillRect/>
          </a:stretch>
        </p:blipFill>
        <p:spPr>
          <a:xfrm>
            <a:off x="5367528" y="3630168"/>
            <a:ext cx="3775241" cy="3227832"/>
          </a:xfrm>
          <a:prstGeom prst="rect">
            <a:avLst/>
          </a:prstGeom>
        </p:spPr>
      </p:pic>
      <p:sp>
        <p:nvSpPr>
          <p:cNvPr id="8" name="TextBox 5"/>
          <p:cNvSpPr txBox="1">
            <a:spLocks noChangeArrowheads="1"/>
          </p:cNvSpPr>
          <p:nvPr/>
        </p:nvSpPr>
        <p:spPr bwMode="auto">
          <a:xfrm>
            <a:off x="5257800" y="1948656"/>
            <a:ext cx="2286000" cy="646331"/>
          </a:xfrm>
          <a:prstGeom prst="rect">
            <a:avLst/>
          </a:prstGeom>
          <a:solidFill>
            <a:schemeClr val="tx1"/>
          </a:solidFill>
          <a:ln w="9525">
            <a:noFill/>
            <a:miter lim="800000"/>
            <a:headEnd/>
            <a:tailEnd/>
          </a:ln>
        </p:spPr>
        <p:txBody>
          <a:bodyPr>
            <a:prstTxWarp prst="textNoShape">
              <a:avLst/>
            </a:prstTxWarp>
            <a:spAutoFit/>
          </a:bodyPr>
          <a:lstStyle/>
          <a:p>
            <a:r>
              <a:rPr lang="en-US" dirty="0" smtClean="0">
                <a:solidFill>
                  <a:srgbClr val="FF0000"/>
                </a:solidFill>
              </a:rPr>
              <a:t>Continued ash emissions</a:t>
            </a:r>
            <a:endParaRPr lang="en-US" dirty="0">
              <a:solidFill>
                <a:srgbClr val="FF0000"/>
              </a:solidFill>
            </a:endParaRPr>
          </a:p>
        </p:txBody>
      </p:sp>
      <p:cxnSp>
        <p:nvCxnSpPr>
          <p:cNvPr id="9" name="Straight Arrow Connector 8"/>
          <p:cNvCxnSpPr/>
          <p:nvPr/>
        </p:nvCxnSpPr>
        <p:spPr>
          <a:xfrm rot="10800000" flipV="1">
            <a:off x="2971800" y="2594986"/>
            <a:ext cx="2286000" cy="1215013"/>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5400000">
            <a:off x="5412293" y="3888294"/>
            <a:ext cx="2588204" cy="15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t>Examples - Kamchatka</a:t>
            </a:r>
          </a:p>
        </p:txBody>
      </p:sp>
      <p:sp>
        <p:nvSpPr>
          <p:cNvPr id="3" name="Slide Number Placeholder 2"/>
          <p:cNvSpPr>
            <a:spLocks noGrp="1"/>
          </p:cNvSpPr>
          <p:nvPr>
            <p:ph type="sldNum" sz="quarter" idx="12"/>
          </p:nvPr>
        </p:nvSpPr>
        <p:spPr/>
        <p:txBody>
          <a:bodyPr/>
          <a:lstStyle/>
          <a:p>
            <a:fld id="{429AFA3F-120F-8648-A8CB-53EDD27EC332}" type="slidenum">
              <a:rPr lang="en-US" smtClean="0"/>
              <a:pPr/>
              <a:t>48</a:t>
            </a:fld>
            <a:endParaRPr lang="en-US" smtClean="0"/>
          </a:p>
        </p:txBody>
      </p:sp>
      <p:pic>
        <p:nvPicPr>
          <p:cNvPr id="57348" name="Picture 3" descr="MODIS_ASH_HGT_20101028_1500.png"/>
          <p:cNvPicPr>
            <a:picLocks noChangeAspect="1"/>
          </p:cNvPicPr>
          <p:nvPr/>
        </p:nvPicPr>
        <p:blipFill>
          <a:blip r:embed="rId2"/>
          <a:srcRect/>
          <a:stretch>
            <a:fillRect/>
          </a:stretch>
        </p:blipFill>
        <p:spPr bwMode="auto">
          <a:xfrm>
            <a:off x="0" y="6350"/>
            <a:ext cx="9144000" cy="6845300"/>
          </a:xfrm>
          <a:prstGeom prst="rect">
            <a:avLst/>
          </a:prstGeom>
          <a:noFill/>
          <a:ln w="9525">
            <a:noFill/>
            <a:miter lim="800000"/>
            <a:headEnd/>
            <a:tailEnd/>
          </a:ln>
        </p:spPr>
      </p:pic>
      <p:sp>
        <p:nvSpPr>
          <p:cNvPr id="57349" name="TextBox 4"/>
          <p:cNvSpPr txBox="1">
            <a:spLocks noChangeArrowheads="1"/>
          </p:cNvSpPr>
          <p:nvPr/>
        </p:nvSpPr>
        <p:spPr bwMode="auto">
          <a:xfrm>
            <a:off x="3124200" y="609600"/>
            <a:ext cx="1524000" cy="646113"/>
          </a:xfrm>
          <a:prstGeom prst="rect">
            <a:avLst/>
          </a:prstGeom>
          <a:noFill/>
          <a:ln w="9525">
            <a:noFill/>
            <a:miter lim="800000"/>
            <a:headEnd/>
            <a:tailEnd/>
          </a:ln>
        </p:spPr>
        <p:txBody>
          <a:bodyPr>
            <a:prstTxWarp prst="textNoShape">
              <a:avLst/>
            </a:prstTxWarp>
            <a:spAutoFit/>
          </a:bodyPr>
          <a:lstStyle/>
          <a:p>
            <a:r>
              <a:rPr lang="en-US" b="1" dirty="0">
                <a:solidFill>
                  <a:srgbClr val="FF0000"/>
                </a:solidFill>
              </a:rPr>
              <a:t>Height </a:t>
            </a:r>
          </a:p>
          <a:p>
            <a:r>
              <a:rPr lang="en-US" b="1" dirty="0">
                <a:solidFill>
                  <a:srgbClr val="FF0000"/>
                </a:solidFill>
              </a:rPr>
              <a:t>(km)</a:t>
            </a:r>
          </a:p>
        </p:txBody>
      </p:sp>
      <p:sp>
        <p:nvSpPr>
          <p:cNvPr id="57350" name="TextBox 5"/>
          <p:cNvSpPr txBox="1">
            <a:spLocks noChangeArrowheads="1"/>
          </p:cNvSpPr>
          <p:nvPr/>
        </p:nvSpPr>
        <p:spPr bwMode="auto">
          <a:xfrm>
            <a:off x="7924800" y="609600"/>
            <a:ext cx="1524000" cy="646113"/>
          </a:xfrm>
          <a:prstGeom prst="rect">
            <a:avLst/>
          </a:prstGeom>
          <a:noFill/>
          <a:ln w="9525">
            <a:noFill/>
            <a:miter lim="800000"/>
            <a:headEnd/>
            <a:tailEnd/>
          </a:ln>
        </p:spPr>
        <p:txBody>
          <a:bodyPr>
            <a:prstTxWarp prst="textNoShape">
              <a:avLst/>
            </a:prstTxWarp>
            <a:spAutoFit/>
          </a:bodyPr>
          <a:lstStyle/>
          <a:p>
            <a:r>
              <a:rPr lang="en-US" b="1">
                <a:solidFill>
                  <a:srgbClr val="FF0000"/>
                </a:solidFill>
              </a:rPr>
              <a:t>Height</a:t>
            </a:r>
          </a:p>
          <a:p>
            <a:r>
              <a:rPr lang="en-US" b="1">
                <a:solidFill>
                  <a:srgbClr val="FF0000"/>
                </a:solidFill>
              </a:rPr>
              <a:t>(kft)</a:t>
            </a:r>
          </a:p>
        </p:txBody>
      </p:sp>
      <p:sp>
        <p:nvSpPr>
          <p:cNvPr id="57351" name="TextBox 6"/>
          <p:cNvSpPr txBox="1">
            <a:spLocks noChangeArrowheads="1"/>
          </p:cNvSpPr>
          <p:nvPr/>
        </p:nvSpPr>
        <p:spPr bwMode="auto">
          <a:xfrm>
            <a:off x="7924800" y="4191000"/>
            <a:ext cx="1524000" cy="923925"/>
          </a:xfrm>
          <a:prstGeom prst="rect">
            <a:avLst/>
          </a:prstGeom>
          <a:noFill/>
          <a:ln w="9525">
            <a:noFill/>
            <a:miter lim="800000"/>
            <a:headEnd/>
            <a:tailEnd/>
          </a:ln>
        </p:spPr>
        <p:txBody>
          <a:bodyPr>
            <a:prstTxWarp prst="textNoShape">
              <a:avLst/>
            </a:prstTxWarp>
            <a:spAutoFit/>
          </a:bodyPr>
          <a:lstStyle/>
          <a:p>
            <a:r>
              <a:rPr lang="en-US" b="1">
                <a:solidFill>
                  <a:srgbClr val="FF0000"/>
                </a:solidFill>
              </a:rPr>
              <a:t>Effective radius</a:t>
            </a:r>
          </a:p>
          <a:p>
            <a:r>
              <a:rPr lang="en-US" b="1">
                <a:solidFill>
                  <a:srgbClr val="FF0000"/>
                </a:solidFill>
              </a:rPr>
              <a:t>(microns)</a:t>
            </a:r>
          </a:p>
        </p:txBody>
      </p:sp>
      <p:sp>
        <p:nvSpPr>
          <p:cNvPr id="57352" name="TextBox 7"/>
          <p:cNvSpPr txBox="1">
            <a:spLocks noChangeArrowheads="1"/>
          </p:cNvSpPr>
          <p:nvPr/>
        </p:nvSpPr>
        <p:spPr bwMode="auto">
          <a:xfrm>
            <a:off x="3124200" y="4343400"/>
            <a:ext cx="1524000" cy="923925"/>
          </a:xfrm>
          <a:prstGeom prst="rect">
            <a:avLst/>
          </a:prstGeom>
          <a:noFill/>
          <a:ln w="9525">
            <a:noFill/>
            <a:miter lim="800000"/>
            <a:headEnd/>
            <a:tailEnd/>
          </a:ln>
        </p:spPr>
        <p:txBody>
          <a:bodyPr>
            <a:prstTxWarp prst="textNoShape">
              <a:avLst/>
            </a:prstTxWarp>
            <a:spAutoFit/>
          </a:bodyPr>
          <a:lstStyle/>
          <a:p>
            <a:r>
              <a:rPr lang="en-US" b="1">
                <a:solidFill>
                  <a:srgbClr val="FF0000"/>
                </a:solidFill>
              </a:rPr>
              <a:t>Mass loading</a:t>
            </a:r>
          </a:p>
          <a:p>
            <a:r>
              <a:rPr lang="en-US" b="1">
                <a:solidFill>
                  <a:srgbClr val="FF0000"/>
                </a:solidFill>
              </a:rPr>
              <a:t>(ton / km</a:t>
            </a:r>
            <a:r>
              <a:rPr lang="en-US" b="1" baseline="30000">
                <a:solidFill>
                  <a:srgbClr val="FF0000"/>
                </a:solidFill>
              </a:rPr>
              <a:t>2</a:t>
            </a:r>
            <a:r>
              <a:rPr lang="en-US" b="1">
                <a:solidFill>
                  <a:srgbClr val="FF0000"/>
                </a:solidFill>
              </a:rPr>
              <a:t>)</a:t>
            </a:r>
          </a:p>
        </p:txBody>
      </p:sp>
      <p:sp>
        <p:nvSpPr>
          <p:cNvPr id="57353" name="TextBox 8"/>
          <p:cNvSpPr txBox="1">
            <a:spLocks noChangeArrowheads="1"/>
          </p:cNvSpPr>
          <p:nvPr/>
        </p:nvSpPr>
        <p:spPr bwMode="auto">
          <a:xfrm>
            <a:off x="2819400" y="239713"/>
            <a:ext cx="3733800" cy="369887"/>
          </a:xfrm>
          <a:prstGeom prst="rect">
            <a:avLst/>
          </a:prstGeom>
          <a:solidFill>
            <a:schemeClr val="tx1"/>
          </a:solidFill>
          <a:ln w="9525">
            <a:noFill/>
            <a:miter lim="800000"/>
            <a:headEnd/>
            <a:tailEnd/>
          </a:ln>
        </p:spPr>
        <p:txBody>
          <a:bodyPr>
            <a:prstTxWarp prst="textNoShape">
              <a:avLst/>
            </a:prstTxWarp>
            <a:spAutoFit/>
          </a:bodyPr>
          <a:lstStyle/>
          <a:p>
            <a:r>
              <a:rPr lang="en-US" b="1">
                <a:solidFill>
                  <a:srgbClr val="FF0000"/>
                </a:solidFill>
              </a:rPr>
              <a:t>October 28, 2010 15:00 UTC</a:t>
            </a:r>
          </a:p>
        </p:txBody>
      </p:sp>
      <p:sp>
        <p:nvSpPr>
          <p:cNvPr id="11" name="TextBox 4"/>
          <p:cNvSpPr txBox="1">
            <a:spLocks noChangeArrowheads="1"/>
          </p:cNvSpPr>
          <p:nvPr/>
        </p:nvSpPr>
        <p:spPr bwMode="auto">
          <a:xfrm>
            <a:off x="4648200" y="4020343"/>
            <a:ext cx="1905000" cy="1477328"/>
          </a:xfrm>
          <a:prstGeom prst="rect">
            <a:avLst/>
          </a:prstGeom>
          <a:noFill/>
          <a:ln w="9525">
            <a:noFill/>
            <a:miter lim="800000"/>
            <a:headEnd/>
            <a:tailEnd/>
          </a:ln>
        </p:spPr>
        <p:txBody>
          <a:bodyPr wrap="square">
            <a:prstTxWarp prst="textNoShape">
              <a:avLst/>
            </a:prstTxWarp>
            <a:spAutoFit/>
          </a:bodyPr>
          <a:lstStyle/>
          <a:p>
            <a:r>
              <a:rPr lang="en-US" b="1" dirty="0" smtClean="0">
                <a:solidFill>
                  <a:srgbClr val="FFFFFF"/>
                </a:solidFill>
              </a:rPr>
              <a:t>Remaining ash particles have smaller effective radius than on the 27</a:t>
            </a:r>
            <a:r>
              <a:rPr lang="en-US" b="1" baseline="30000" dirty="0" smtClean="0">
                <a:solidFill>
                  <a:srgbClr val="FFFFFF"/>
                </a:solidFill>
              </a:rPr>
              <a:t>th</a:t>
            </a:r>
            <a:r>
              <a:rPr lang="en-US" b="1" dirty="0" smtClean="0">
                <a:solidFill>
                  <a:srgbClr val="FFFFFF"/>
                </a:solidFill>
              </a:rPr>
              <a:t> </a:t>
            </a:r>
            <a:endParaRPr lang="en-US" b="1" dirty="0">
              <a:solidFill>
                <a:srgbClr val="FFFFFF"/>
              </a:solidFill>
            </a:endParaRPr>
          </a:p>
        </p:txBody>
      </p:sp>
      <p:sp>
        <p:nvSpPr>
          <p:cNvPr id="12" name="TextBox 4"/>
          <p:cNvSpPr txBox="1">
            <a:spLocks noChangeArrowheads="1"/>
          </p:cNvSpPr>
          <p:nvPr/>
        </p:nvSpPr>
        <p:spPr bwMode="auto">
          <a:xfrm>
            <a:off x="152400" y="1094819"/>
            <a:ext cx="1524000" cy="1200329"/>
          </a:xfrm>
          <a:prstGeom prst="rect">
            <a:avLst/>
          </a:prstGeom>
          <a:noFill/>
          <a:ln w="9525">
            <a:noFill/>
            <a:miter lim="800000"/>
            <a:headEnd/>
            <a:tailEnd/>
          </a:ln>
        </p:spPr>
        <p:txBody>
          <a:bodyPr>
            <a:prstTxWarp prst="textNoShape">
              <a:avLst/>
            </a:prstTxWarp>
            <a:spAutoFit/>
          </a:bodyPr>
          <a:lstStyle/>
          <a:p>
            <a:r>
              <a:rPr lang="en-US" b="1" dirty="0" smtClean="0">
                <a:solidFill>
                  <a:srgbClr val="FF0000"/>
                </a:solidFill>
              </a:rPr>
              <a:t>Ash plume</a:t>
            </a:r>
          </a:p>
          <a:p>
            <a:endParaRPr lang="en-US" b="1" dirty="0" smtClean="0">
              <a:solidFill>
                <a:srgbClr val="FF0000"/>
              </a:solidFill>
            </a:endParaRPr>
          </a:p>
          <a:p>
            <a:endParaRPr lang="en-US" b="1" dirty="0" smtClean="0">
              <a:solidFill>
                <a:srgbClr val="FF0000"/>
              </a:solidFill>
            </a:endParaRPr>
          </a:p>
          <a:p>
            <a:endParaRPr lang="en-US" b="1" dirty="0" smtClean="0">
              <a:solidFill>
                <a:srgbClr val="FF0000"/>
              </a:solidFill>
            </a:endParaRPr>
          </a:p>
        </p:txBody>
      </p:sp>
      <p:cxnSp>
        <p:nvCxnSpPr>
          <p:cNvPr id="14" name="Straight Arrow Connector 13"/>
          <p:cNvCxnSpPr/>
          <p:nvPr/>
        </p:nvCxnSpPr>
        <p:spPr>
          <a:xfrm>
            <a:off x="1447800" y="1293812"/>
            <a:ext cx="685800" cy="1588"/>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648200" y="2295148"/>
            <a:ext cx="3048000" cy="646331"/>
          </a:xfrm>
          <a:prstGeom prst="rect">
            <a:avLst/>
          </a:prstGeom>
          <a:noFill/>
        </p:spPr>
        <p:txBody>
          <a:bodyPr wrap="square" rtlCol="0">
            <a:spAutoFit/>
          </a:bodyPr>
          <a:lstStyle/>
          <a:p>
            <a:r>
              <a:rPr lang="en-US" b="1" dirty="0" smtClean="0">
                <a:solidFill>
                  <a:srgbClr val="FFFFFF"/>
                </a:solidFill>
              </a:rPr>
              <a:t>Maximum cloud height ~ 23,000 feet ASL</a:t>
            </a:r>
            <a:endParaRPr lang="en-US" b="1"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ocatL2.Terra.2011005.013500.hdf_rgb.tiff"/>
          <p:cNvPicPr>
            <a:picLocks noChangeAspect="1"/>
          </p:cNvPicPr>
          <p:nvPr/>
        </p:nvPicPr>
        <p:blipFill>
          <a:blip r:embed="rId2"/>
          <a:srcRect b="8939"/>
          <a:stretch>
            <a:fillRect/>
          </a:stretch>
        </p:blipFill>
        <p:spPr>
          <a:xfrm>
            <a:off x="0" y="1371600"/>
            <a:ext cx="5744921" cy="5486400"/>
          </a:xfrm>
          <a:prstGeom prst="rect">
            <a:avLst/>
          </a:prstGeom>
        </p:spPr>
      </p:pic>
      <p:sp>
        <p:nvSpPr>
          <p:cNvPr id="58370" name="Title 1"/>
          <p:cNvSpPr>
            <a:spLocks noGrp="1"/>
          </p:cNvSpPr>
          <p:nvPr>
            <p:ph type="title"/>
          </p:nvPr>
        </p:nvSpPr>
        <p:spPr/>
        <p:txBody>
          <a:bodyPr/>
          <a:lstStyle/>
          <a:p>
            <a:r>
              <a:rPr lang="en-US" smtClean="0"/>
              <a:t>Examples - Kamchatka</a:t>
            </a:r>
          </a:p>
        </p:txBody>
      </p:sp>
      <p:sp>
        <p:nvSpPr>
          <p:cNvPr id="3" name="Slide Number Placeholder 2"/>
          <p:cNvSpPr>
            <a:spLocks noGrp="1"/>
          </p:cNvSpPr>
          <p:nvPr>
            <p:ph type="sldNum" sz="quarter" idx="12"/>
          </p:nvPr>
        </p:nvSpPr>
        <p:spPr/>
        <p:txBody>
          <a:bodyPr/>
          <a:lstStyle/>
          <a:p>
            <a:fld id="{ACFF6BFC-7789-CA40-B81A-193398647F89}" type="slidenum">
              <a:rPr lang="en-US" smtClean="0"/>
              <a:pPr/>
              <a:t>49</a:t>
            </a:fld>
            <a:endParaRPr lang="en-US" smtClean="0"/>
          </a:p>
        </p:txBody>
      </p:sp>
      <p:sp>
        <p:nvSpPr>
          <p:cNvPr id="58373" name="TextBox 4"/>
          <p:cNvSpPr txBox="1">
            <a:spLocks noChangeArrowheads="1"/>
          </p:cNvSpPr>
          <p:nvPr/>
        </p:nvSpPr>
        <p:spPr bwMode="auto">
          <a:xfrm>
            <a:off x="762000" y="1600200"/>
            <a:ext cx="3733800" cy="369888"/>
          </a:xfrm>
          <a:prstGeom prst="rect">
            <a:avLst/>
          </a:prstGeom>
          <a:solidFill>
            <a:schemeClr val="tx1"/>
          </a:solidFill>
          <a:ln w="9525">
            <a:noFill/>
            <a:miter lim="800000"/>
            <a:headEnd/>
            <a:tailEnd/>
          </a:ln>
        </p:spPr>
        <p:txBody>
          <a:bodyPr>
            <a:prstTxWarp prst="textNoShape">
              <a:avLst/>
            </a:prstTxWarp>
            <a:spAutoFit/>
          </a:bodyPr>
          <a:lstStyle/>
          <a:p>
            <a:r>
              <a:rPr lang="en-US" b="1">
                <a:solidFill>
                  <a:srgbClr val="FF0000"/>
                </a:solidFill>
              </a:rPr>
              <a:t>January 5, 2011 01:35 UTC</a:t>
            </a:r>
          </a:p>
        </p:txBody>
      </p:sp>
      <p:pic>
        <p:nvPicPr>
          <p:cNvPr id="7" name="Picture 6" descr="geocatL2.Terra.2011005.013500.hdf_rgb_zoomout.tiff"/>
          <p:cNvPicPr>
            <a:picLocks noChangeAspect="1"/>
          </p:cNvPicPr>
          <p:nvPr/>
        </p:nvPicPr>
        <p:blipFill>
          <a:blip r:embed="rId3"/>
          <a:srcRect t="9535" b="8939"/>
          <a:stretch>
            <a:fillRect/>
          </a:stretch>
        </p:blipFill>
        <p:spPr>
          <a:xfrm>
            <a:off x="5367528" y="3630168"/>
            <a:ext cx="3775241" cy="3227832"/>
          </a:xfrm>
          <a:prstGeom prst="rect">
            <a:avLst/>
          </a:prstGeom>
        </p:spPr>
      </p:pic>
      <p:sp>
        <p:nvSpPr>
          <p:cNvPr id="8" name="TextBox 5"/>
          <p:cNvSpPr txBox="1">
            <a:spLocks noChangeArrowheads="1"/>
          </p:cNvSpPr>
          <p:nvPr/>
        </p:nvSpPr>
        <p:spPr bwMode="auto">
          <a:xfrm>
            <a:off x="5029200" y="2225654"/>
            <a:ext cx="2286000" cy="369332"/>
          </a:xfrm>
          <a:prstGeom prst="rect">
            <a:avLst/>
          </a:prstGeom>
          <a:solidFill>
            <a:schemeClr val="tx1"/>
          </a:solidFill>
          <a:ln w="9525">
            <a:noFill/>
            <a:miter lim="800000"/>
            <a:headEnd/>
            <a:tailEnd/>
          </a:ln>
        </p:spPr>
        <p:txBody>
          <a:bodyPr wrap="square">
            <a:prstTxWarp prst="textNoShape">
              <a:avLst/>
            </a:prstTxWarp>
            <a:spAutoFit/>
          </a:bodyPr>
          <a:lstStyle/>
          <a:p>
            <a:r>
              <a:rPr lang="en-US" dirty="0" err="1" smtClean="0">
                <a:solidFill>
                  <a:srgbClr val="FF0000"/>
                </a:solidFill>
              </a:rPr>
              <a:t>Kizimen</a:t>
            </a:r>
            <a:r>
              <a:rPr lang="en-US" dirty="0" smtClean="0">
                <a:solidFill>
                  <a:srgbClr val="FF0000"/>
                </a:solidFill>
              </a:rPr>
              <a:t> ash cloud</a:t>
            </a:r>
            <a:endParaRPr lang="en-US" dirty="0">
              <a:solidFill>
                <a:srgbClr val="FF0000"/>
              </a:solidFill>
            </a:endParaRPr>
          </a:p>
        </p:txBody>
      </p:sp>
      <p:cxnSp>
        <p:nvCxnSpPr>
          <p:cNvPr id="9" name="Straight Arrow Connector 8"/>
          <p:cNvCxnSpPr/>
          <p:nvPr/>
        </p:nvCxnSpPr>
        <p:spPr>
          <a:xfrm rot="5400000">
            <a:off x="3354893" y="2745293"/>
            <a:ext cx="2053214" cy="175260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5400000">
            <a:off x="5298788" y="3849399"/>
            <a:ext cx="2662815" cy="15399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890324" y="50800"/>
            <a:ext cx="7772400" cy="1143000"/>
          </a:xfrm>
        </p:spPr>
        <p:txBody>
          <a:bodyPr/>
          <a:lstStyle/>
          <a:p>
            <a:r>
              <a:rPr lang="en-US" b="1" dirty="0">
                <a:solidFill>
                  <a:srgbClr val="0000FF"/>
                </a:solidFill>
              </a:rPr>
              <a:t>Volcanic Ash</a:t>
            </a:r>
            <a:r>
              <a:rPr lang="en-US" b="1" dirty="0" smtClean="0">
                <a:solidFill>
                  <a:srgbClr val="0000FF"/>
                </a:solidFill>
              </a:rPr>
              <a:t> Cloud Properties</a:t>
            </a:r>
            <a:endParaRPr lang="en-US" b="1" dirty="0">
              <a:solidFill>
                <a:srgbClr val="0000FF"/>
              </a:solidFill>
            </a:endParaRPr>
          </a:p>
        </p:txBody>
      </p:sp>
      <p:pic>
        <p:nvPicPr>
          <p:cNvPr id="7" name="Picture 6" descr="Aqua_kasatochi_08-08-2008_1340_goesr.tiff"/>
          <p:cNvPicPr>
            <a:picLocks noChangeAspect="1"/>
          </p:cNvPicPr>
          <p:nvPr/>
        </p:nvPicPr>
        <p:blipFill>
          <a:blip r:embed="rId3"/>
          <a:srcRect r="50228" b="50388"/>
          <a:stretch>
            <a:fillRect/>
          </a:stretch>
        </p:blipFill>
        <p:spPr>
          <a:xfrm>
            <a:off x="41064" y="1370214"/>
            <a:ext cx="5980295" cy="5267578"/>
          </a:xfrm>
          <a:prstGeom prst="rect">
            <a:avLst/>
          </a:prstGeom>
        </p:spPr>
      </p:pic>
      <p:sp>
        <p:nvSpPr>
          <p:cNvPr id="10245" name="Text Box 5"/>
          <p:cNvSpPr txBox="1">
            <a:spLocks noChangeArrowheads="1"/>
          </p:cNvSpPr>
          <p:nvPr/>
        </p:nvSpPr>
        <p:spPr bwMode="auto">
          <a:xfrm>
            <a:off x="814131" y="1130300"/>
            <a:ext cx="4522422" cy="461665"/>
          </a:xfrm>
          <a:prstGeom prst="rect">
            <a:avLst/>
          </a:prstGeom>
          <a:solidFill>
            <a:srgbClr val="FFFF00"/>
          </a:solidFill>
          <a:ln w="9525">
            <a:noFill/>
            <a:miter lim="800000"/>
            <a:headEnd/>
            <a:tailEnd/>
          </a:ln>
        </p:spPr>
        <p:txBody>
          <a:bodyPr wrap="square">
            <a:prstTxWarp prst="textNoShape">
              <a:avLst/>
            </a:prstTxWarp>
            <a:spAutoFit/>
          </a:bodyPr>
          <a:lstStyle/>
          <a:p>
            <a:pPr algn="ctr">
              <a:spcBef>
                <a:spcPct val="50000"/>
              </a:spcBef>
            </a:pPr>
            <a:r>
              <a:rPr lang="en-US" sz="2400" b="1" dirty="0"/>
              <a:t>Quantitative Ash Detection</a:t>
            </a:r>
          </a:p>
        </p:txBody>
      </p:sp>
      <p:sp>
        <p:nvSpPr>
          <p:cNvPr id="8" name="TextBox 7"/>
          <p:cNvSpPr txBox="1"/>
          <p:nvPr/>
        </p:nvSpPr>
        <p:spPr>
          <a:xfrm>
            <a:off x="41064" y="6197600"/>
            <a:ext cx="6156536" cy="369332"/>
          </a:xfrm>
          <a:prstGeom prst="rect">
            <a:avLst/>
          </a:prstGeom>
          <a:solidFill>
            <a:schemeClr val="bg1"/>
          </a:solidFill>
        </p:spPr>
        <p:txBody>
          <a:bodyPr wrap="square" rtlCol="0">
            <a:spAutoFit/>
          </a:bodyPr>
          <a:lstStyle/>
          <a:p>
            <a:endParaRPr lang="en-US" dirty="0"/>
          </a:p>
        </p:txBody>
      </p:sp>
      <p:sp>
        <p:nvSpPr>
          <p:cNvPr id="10" name="Text Box 4"/>
          <p:cNvSpPr txBox="1">
            <a:spLocks noChangeArrowheads="1"/>
          </p:cNvSpPr>
          <p:nvPr/>
        </p:nvSpPr>
        <p:spPr bwMode="auto">
          <a:xfrm>
            <a:off x="6019800" y="1724084"/>
            <a:ext cx="3046441" cy="4524316"/>
          </a:xfrm>
          <a:prstGeom prst="rect">
            <a:avLst/>
          </a:prstGeom>
          <a:solidFill>
            <a:schemeClr val="tx2">
              <a:lumMod val="20000"/>
              <a:lumOff val="80000"/>
            </a:schemeClr>
          </a:solidFill>
          <a:ln w="9525">
            <a:noFill/>
            <a:miter lim="800000"/>
            <a:headEnd/>
            <a:tailEnd/>
          </a:ln>
        </p:spPr>
        <p:txBody>
          <a:bodyPr wrap="square">
            <a:prstTxWarp prst="textNoShape">
              <a:avLst/>
            </a:prstTxWarp>
            <a:spAutoFit/>
          </a:bodyPr>
          <a:lstStyle/>
          <a:p>
            <a:pPr>
              <a:spcBef>
                <a:spcPct val="50000"/>
              </a:spcBef>
              <a:buFontTx/>
              <a:buChar char="•"/>
            </a:pPr>
            <a:r>
              <a:rPr lang="en-US" b="1" dirty="0" smtClean="0"/>
              <a:t>Most important components: atmospheric correction of IR radiances and use of cloud objects (11-12 </a:t>
            </a:r>
            <a:r>
              <a:rPr lang="en-US" b="1" dirty="0" err="1" smtClean="0"/>
              <a:t>μm</a:t>
            </a:r>
            <a:r>
              <a:rPr lang="en-US" b="1" dirty="0" smtClean="0"/>
              <a:t> BTD need not be negative)</a:t>
            </a:r>
          </a:p>
          <a:p>
            <a:pPr>
              <a:spcBef>
                <a:spcPct val="50000"/>
              </a:spcBef>
              <a:buFontTx/>
              <a:buChar char="•"/>
            </a:pPr>
            <a:r>
              <a:rPr lang="en-US" b="1" dirty="0" smtClean="0"/>
              <a:t>The ash detection methodology is based on the concepts described in </a:t>
            </a:r>
            <a:r>
              <a:rPr lang="en-US" b="1" dirty="0" err="1" smtClean="0"/>
              <a:t>Pavolonis</a:t>
            </a:r>
            <a:r>
              <a:rPr lang="en-US" b="1" dirty="0" smtClean="0"/>
              <a:t> et al. (2006) and </a:t>
            </a:r>
            <a:r>
              <a:rPr lang="en-US" b="1" dirty="0" err="1" smtClean="0"/>
              <a:t>Pavolonis</a:t>
            </a:r>
            <a:r>
              <a:rPr lang="en-US" b="1" dirty="0" smtClean="0"/>
              <a:t> (2010).</a:t>
            </a:r>
          </a:p>
          <a:p>
            <a:pPr>
              <a:spcBef>
                <a:spcPct val="50000"/>
              </a:spcBef>
              <a:buFontTx/>
              <a:buChar char="•"/>
            </a:pPr>
            <a:r>
              <a:rPr lang="en-US" b="1" dirty="0" smtClean="0"/>
              <a:t>The GOES-R ash detection approach is currently being refined to be of “auto-alert quality”</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smtClean="0"/>
              <a:t>Examples - Kamchatka</a:t>
            </a:r>
          </a:p>
        </p:txBody>
      </p:sp>
      <p:sp>
        <p:nvSpPr>
          <p:cNvPr id="3" name="Slide Number Placeholder 2"/>
          <p:cNvSpPr>
            <a:spLocks noGrp="1"/>
          </p:cNvSpPr>
          <p:nvPr>
            <p:ph type="sldNum" sz="quarter" idx="12"/>
          </p:nvPr>
        </p:nvSpPr>
        <p:spPr/>
        <p:txBody>
          <a:bodyPr/>
          <a:lstStyle/>
          <a:p>
            <a:fld id="{BFD0DB8A-2685-DB41-A21C-87F01CA757C9}" type="slidenum">
              <a:rPr lang="en-US" smtClean="0"/>
              <a:pPr/>
              <a:t>50</a:t>
            </a:fld>
            <a:endParaRPr lang="en-US" smtClean="0"/>
          </a:p>
        </p:txBody>
      </p:sp>
      <p:pic>
        <p:nvPicPr>
          <p:cNvPr id="59396" name="Picture 3" descr="MODIS_ASH_HGT_20110105_0135.png"/>
          <p:cNvPicPr>
            <a:picLocks noChangeAspect="1"/>
          </p:cNvPicPr>
          <p:nvPr/>
        </p:nvPicPr>
        <p:blipFill>
          <a:blip r:embed="rId2"/>
          <a:srcRect/>
          <a:stretch>
            <a:fillRect/>
          </a:stretch>
        </p:blipFill>
        <p:spPr bwMode="auto">
          <a:xfrm>
            <a:off x="0" y="6350"/>
            <a:ext cx="9144000" cy="6845300"/>
          </a:xfrm>
          <a:prstGeom prst="rect">
            <a:avLst/>
          </a:prstGeom>
          <a:noFill/>
          <a:ln w="9525">
            <a:noFill/>
            <a:miter lim="800000"/>
            <a:headEnd/>
            <a:tailEnd/>
          </a:ln>
        </p:spPr>
      </p:pic>
      <p:sp>
        <p:nvSpPr>
          <p:cNvPr id="59397" name="TextBox 4"/>
          <p:cNvSpPr txBox="1">
            <a:spLocks noChangeArrowheads="1"/>
          </p:cNvSpPr>
          <p:nvPr/>
        </p:nvSpPr>
        <p:spPr bwMode="auto">
          <a:xfrm>
            <a:off x="3124200" y="609600"/>
            <a:ext cx="1524000" cy="646113"/>
          </a:xfrm>
          <a:prstGeom prst="rect">
            <a:avLst/>
          </a:prstGeom>
          <a:noFill/>
          <a:ln w="9525">
            <a:noFill/>
            <a:miter lim="800000"/>
            <a:headEnd/>
            <a:tailEnd/>
          </a:ln>
        </p:spPr>
        <p:txBody>
          <a:bodyPr>
            <a:prstTxWarp prst="textNoShape">
              <a:avLst/>
            </a:prstTxWarp>
            <a:spAutoFit/>
          </a:bodyPr>
          <a:lstStyle/>
          <a:p>
            <a:r>
              <a:rPr lang="en-US" b="1" dirty="0">
                <a:solidFill>
                  <a:srgbClr val="FF0000"/>
                </a:solidFill>
              </a:rPr>
              <a:t>Height </a:t>
            </a:r>
          </a:p>
          <a:p>
            <a:r>
              <a:rPr lang="en-US" b="1" dirty="0">
                <a:solidFill>
                  <a:srgbClr val="FF0000"/>
                </a:solidFill>
              </a:rPr>
              <a:t>(km)</a:t>
            </a:r>
          </a:p>
        </p:txBody>
      </p:sp>
      <p:sp>
        <p:nvSpPr>
          <p:cNvPr id="59398" name="TextBox 5"/>
          <p:cNvSpPr txBox="1">
            <a:spLocks noChangeArrowheads="1"/>
          </p:cNvSpPr>
          <p:nvPr/>
        </p:nvSpPr>
        <p:spPr bwMode="auto">
          <a:xfrm>
            <a:off x="7924800" y="609600"/>
            <a:ext cx="1524000" cy="646113"/>
          </a:xfrm>
          <a:prstGeom prst="rect">
            <a:avLst/>
          </a:prstGeom>
          <a:noFill/>
          <a:ln w="9525">
            <a:noFill/>
            <a:miter lim="800000"/>
            <a:headEnd/>
            <a:tailEnd/>
          </a:ln>
        </p:spPr>
        <p:txBody>
          <a:bodyPr>
            <a:prstTxWarp prst="textNoShape">
              <a:avLst/>
            </a:prstTxWarp>
            <a:spAutoFit/>
          </a:bodyPr>
          <a:lstStyle/>
          <a:p>
            <a:r>
              <a:rPr lang="en-US" b="1">
                <a:solidFill>
                  <a:srgbClr val="FF0000"/>
                </a:solidFill>
              </a:rPr>
              <a:t>Height</a:t>
            </a:r>
          </a:p>
          <a:p>
            <a:r>
              <a:rPr lang="en-US" b="1">
                <a:solidFill>
                  <a:srgbClr val="FF0000"/>
                </a:solidFill>
              </a:rPr>
              <a:t>(kft)</a:t>
            </a:r>
          </a:p>
        </p:txBody>
      </p:sp>
      <p:sp>
        <p:nvSpPr>
          <p:cNvPr id="59399" name="TextBox 6"/>
          <p:cNvSpPr txBox="1">
            <a:spLocks noChangeArrowheads="1"/>
          </p:cNvSpPr>
          <p:nvPr/>
        </p:nvSpPr>
        <p:spPr bwMode="auto">
          <a:xfrm>
            <a:off x="7924800" y="4191000"/>
            <a:ext cx="1524000" cy="923925"/>
          </a:xfrm>
          <a:prstGeom prst="rect">
            <a:avLst/>
          </a:prstGeom>
          <a:noFill/>
          <a:ln w="9525">
            <a:noFill/>
            <a:miter lim="800000"/>
            <a:headEnd/>
            <a:tailEnd/>
          </a:ln>
        </p:spPr>
        <p:txBody>
          <a:bodyPr>
            <a:prstTxWarp prst="textNoShape">
              <a:avLst/>
            </a:prstTxWarp>
            <a:spAutoFit/>
          </a:bodyPr>
          <a:lstStyle/>
          <a:p>
            <a:r>
              <a:rPr lang="en-US" b="1">
                <a:solidFill>
                  <a:srgbClr val="FF0000"/>
                </a:solidFill>
              </a:rPr>
              <a:t>Effective radius</a:t>
            </a:r>
          </a:p>
          <a:p>
            <a:r>
              <a:rPr lang="en-US" b="1">
                <a:solidFill>
                  <a:srgbClr val="FF0000"/>
                </a:solidFill>
              </a:rPr>
              <a:t>(microns)</a:t>
            </a:r>
          </a:p>
        </p:txBody>
      </p:sp>
      <p:sp>
        <p:nvSpPr>
          <p:cNvPr id="59400" name="TextBox 7"/>
          <p:cNvSpPr txBox="1">
            <a:spLocks noChangeArrowheads="1"/>
          </p:cNvSpPr>
          <p:nvPr/>
        </p:nvSpPr>
        <p:spPr bwMode="auto">
          <a:xfrm>
            <a:off x="3124200" y="4343400"/>
            <a:ext cx="1524000" cy="923925"/>
          </a:xfrm>
          <a:prstGeom prst="rect">
            <a:avLst/>
          </a:prstGeom>
          <a:noFill/>
          <a:ln w="9525">
            <a:noFill/>
            <a:miter lim="800000"/>
            <a:headEnd/>
            <a:tailEnd/>
          </a:ln>
        </p:spPr>
        <p:txBody>
          <a:bodyPr>
            <a:prstTxWarp prst="textNoShape">
              <a:avLst/>
            </a:prstTxWarp>
            <a:spAutoFit/>
          </a:bodyPr>
          <a:lstStyle/>
          <a:p>
            <a:r>
              <a:rPr lang="en-US" b="1">
                <a:solidFill>
                  <a:srgbClr val="FF0000"/>
                </a:solidFill>
              </a:rPr>
              <a:t>Mass loading</a:t>
            </a:r>
          </a:p>
          <a:p>
            <a:r>
              <a:rPr lang="en-US" b="1">
                <a:solidFill>
                  <a:srgbClr val="FF0000"/>
                </a:solidFill>
              </a:rPr>
              <a:t>(ton / km</a:t>
            </a:r>
            <a:r>
              <a:rPr lang="en-US" b="1" baseline="30000">
                <a:solidFill>
                  <a:srgbClr val="FF0000"/>
                </a:solidFill>
              </a:rPr>
              <a:t>2</a:t>
            </a:r>
            <a:r>
              <a:rPr lang="en-US" b="1">
                <a:solidFill>
                  <a:srgbClr val="FF0000"/>
                </a:solidFill>
              </a:rPr>
              <a:t>)</a:t>
            </a:r>
          </a:p>
        </p:txBody>
      </p:sp>
      <p:sp>
        <p:nvSpPr>
          <p:cNvPr id="59401" name="TextBox 8"/>
          <p:cNvSpPr txBox="1">
            <a:spLocks noChangeArrowheads="1"/>
          </p:cNvSpPr>
          <p:nvPr/>
        </p:nvSpPr>
        <p:spPr bwMode="auto">
          <a:xfrm>
            <a:off x="2819400" y="239713"/>
            <a:ext cx="3733800" cy="369887"/>
          </a:xfrm>
          <a:prstGeom prst="rect">
            <a:avLst/>
          </a:prstGeom>
          <a:solidFill>
            <a:schemeClr val="tx1"/>
          </a:solidFill>
          <a:ln w="9525">
            <a:noFill/>
            <a:miter lim="800000"/>
            <a:headEnd/>
            <a:tailEnd/>
          </a:ln>
        </p:spPr>
        <p:txBody>
          <a:bodyPr>
            <a:prstTxWarp prst="textNoShape">
              <a:avLst/>
            </a:prstTxWarp>
            <a:spAutoFit/>
          </a:bodyPr>
          <a:lstStyle/>
          <a:p>
            <a:r>
              <a:rPr lang="en-US" b="1">
                <a:solidFill>
                  <a:srgbClr val="FF0000"/>
                </a:solidFill>
              </a:rPr>
              <a:t>January 5, 2011 01:35 UTC</a:t>
            </a:r>
          </a:p>
        </p:txBody>
      </p:sp>
      <p:sp>
        <p:nvSpPr>
          <p:cNvPr id="10" name="TextBox 4"/>
          <p:cNvSpPr txBox="1">
            <a:spLocks noChangeArrowheads="1"/>
          </p:cNvSpPr>
          <p:nvPr/>
        </p:nvSpPr>
        <p:spPr bwMode="auto">
          <a:xfrm>
            <a:off x="228600" y="1214735"/>
            <a:ext cx="1524000" cy="923330"/>
          </a:xfrm>
          <a:prstGeom prst="rect">
            <a:avLst/>
          </a:prstGeom>
          <a:noFill/>
          <a:ln w="9525">
            <a:noFill/>
            <a:miter lim="800000"/>
            <a:headEnd/>
            <a:tailEnd/>
          </a:ln>
        </p:spPr>
        <p:txBody>
          <a:bodyPr>
            <a:prstTxWarp prst="textNoShape">
              <a:avLst/>
            </a:prstTxWarp>
            <a:spAutoFit/>
          </a:bodyPr>
          <a:lstStyle/>
          <a:p>
            <a:r>
              <a:rPr lang="en-US" b="1" dirty="0" err="1" smtClean="0">
                <a:solidFill>
                  <a:srgbClr val="FFFFFF"/>
                </a:solidFill>
              </a:rPr>
              <a:t>Kizimen</a:t>
            </a:r>
            <a:r>
              <a:rPr lang="en-US" b="1" dirty="0" smtClean="0">
                <a:solidFill>
                  <a:srgbClr val="FFFFFF"/>
                </a:solidFill>
              </a:rPr>
              <a:t> initial ash cloud</a:t>
            </a:r>
            <a:endParaRPr lang="en-US" b="1" dirty="0">
              <a:solidFill>
                <a:srgbClr val="FFFFFF"/>
              </a:solidFill>
            </a:endParaRPr>
          </a:p>
        </p:txBody>
      </p:sp>
      <p:cxnSp>
        <p:nvCxnSpPr>
          <p:cNvPr id="12" name="Straight Arrow Connector 11"/>
          <p:cNvCxnSpPr/>
          <p:nvPr/>
        </p:nvCxnSpPr>
        <p:spPr>
          <a:xfrm flipV="1">
            <a:off x="1295400" y="1524000"/>
            <a:ext cx="838200" cy="76200"/>
          </a:xfrm>
          <a:prstGeom prst="straightConnector1">
            <a:avLst/>
          </a:prstGeom>
          <a:ln w="38100">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3505200" y="1255713"/>
            <a:ext cx="1143000" cy="1868487"/>
          </a:xfrm>
          <a:prstGeom prst="ellipse">
            <a:avLst/>
          </a:prstGeom>
          <a:noFill/>
          <a:ln w="4445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4"/>
          <p:cNvSpPr txBox="1">
            <a:spLocks noChangeArrowheads="1"/>
          </p:cNvSpPr>
          <p:nvPr/>
        </p:nvSpPr>
        <p:spPr bwMode="auto">
          <a:xfrm>
            <a:off x="1905000" y="2343834"/>
            <a:ext cx="1524000" cy="646331"/>
          </a:xfrm>
          <a:prstGeom prst="rect">
            <a:avLst/>
          </a:prstGeom>
          <a:noFill/>
          <a:ln w="9525">
            <a:noFill/>
            <a:miter lim="800000"/>
            <a:headEnd/>
            <a:tailEnd/>
          </a:ln>
        </p:spPr>
        <p:txBody>
          <a:bodyPr>
            <a:prstTxWarp prst="textNoShape">
              <a:avLst/>
            </a:prstTxWarp>
            <a:spAutoFit/>
          </a:bodyPr>
          <a:lstStyle/>
          <a:p>
            <a:r>
              <a:rPr lang="en-US" b="1" dirty="0" smtClean="0">
                <a:solidFill>
                  <a:srgbClr val="FFFFFF"/>
                </a:solidFill>
              </a:rPr>
              <a:t>False alarms</a:t>
            </a:r>
            <a:endParaRPr lang="en-US" b="1" dirty="0">
              <a:solidFill>
                <a:srgbClr val="FFFFFF"/>
              </a:solidFill>
            </a:endParaRPr>
          </a:p>
        </p:txBody>
      </p:sp>
      <p:cxnSp>
        <p:nvCxnSpPr>
          <p:cNvPr id="15" name="Straight Arrow Connector 14"/>
          <p:cNvCxnSpPr/>
          <p:nvPr/>
        </p:nvCxnSpPr>
        <p:spPr>
          <a:xfrm flipV="1">
            <a:off x="2705100" y="2590800"/>
            <a:ext cx="838200" cy="76200"/>
          </a:xfrm>
          <a:prstGeom prst="straightConnector1">
            <a:avLst/>
          </a:prstGeom>
          <a:ln w="38100">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876800" y="2438400"/>
            <a:ext cx="3352800" cy="646331"/>
          </a:xfrm>
          <a:prstGeom prst="rect">
            <a:avLst/>
          </a:prstGeom>
          <a:noFill/>
        </p:spPr>
        <p:txBody>
          <a:bodyPr wrap="square" rtlCol="0">
            <a:spAutoFit/>
          </a:bodyPr>
          <a:lstStyle/>
          <a:p>
            <a:r>
              <a:rPr lang="en-US" b="1" dirty="0" smtClean="0">
                <a:solidFill>
                  <a:srgbClr val="FFFFFF"/>
                </a:solidFill>
              </a:rPr>
              <a:t>Maximum cloud height ~ 30,000 feet ASL</a:t>
            </a:r>
            <a:endParaRPr lang="en-US" b="1"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ocatL2.Terra.2011005.093500.hdf_rgb.tiff"/>
          <p:cNvPicPr>
            <a:picLocks noChangeAspect="1"/>
          </p:cNvPicPr>
          <p:nvPr/>
        </p:nvPicPr>
        <p:blipFill>
          <a:blip r:embed="rId2"/>
          <a:srcRect b="8939"/>
          <a:stretch>
            <a:fillRect/>
          </a:stretch>
        </p:blipFill>
        <p:spPr>
          <a:xfrm>
            <a:off x="0" y="1371600"/>
            <a:ext cx="5744921" cy="5486400"/>
          </a:xfrm>
          <a:prstGeom prst="rect">
            <a:avLst/>
          </a:prstGeom>
        </p:spPr>
      </p:pic>
      <p:sp>
        <p:nvSpPr>
          <p:cNvPr id="60418" name="Title 1"/>
          <p:cNvSpPr>
            <a:spLocks noGrp="1"/>
          </p:cNvSpPr>
          <p:nvPr>
            <p:ph type="title"/>
          </p:nvPr>
        </p:nvSpPr>
        <p:spPr/>
        <p:txBody>
          <a:bodyPr/>
          <a:lstStyle/>
          <a:p>
            <a:r>
              <a:rPr lang="en-US" smtClean="0"/>
              <a:t>Examples - Kamchatka</a:t>
            </a:r>
          </a:p>
        </p:txBody>
      </p:sp>
      <p:sp>
        <p:nvSpPr>
          <p:cNvPr id="3" name="Slide Number Placeholder 2"/>
          <p:cNvSpPr>
            <a:spLocks noGrp="1"/>
          </p:cNvSpPr>
          <p:nvPr>
            <p:ph type="sldNum" sz="quarter" idx="12"/>
          </p:nvPr>
        </p:nvSpPr>
        <p:spPr/>
        <p:txBody>
          <a:bodyPr/>
          <a:lstStyle/>
          <a:p>
            <a:fld id="{29CAC4AC-E527-5C4A-8635-C68DF5DCCD75}" type="slidenum">
              <a:rPr lang="en-US" smtClean="0"/>
              <a:pPr/>
              <a:t>51</a:t>
            </a:fld>
            <a:endParaRPr lang="en-US" smtClean="0"/>
          </a:p>
        </p:txBody>
      </p:sp>
      <p:sp>
        <p:nvSpPr>
          <p:cNvPr id="60421" name="TextBox 4"/>
          <p:cNvSpPr txBox="1">
            <a:spLocks noChangeArrowheads="1"/>
          </p:cNvSpPr>
          <p:nvPr/>
        </p:nvSpPr>
        <p:spPr bwMode="auto">
          <a:xfrm>
            <a:off x="1295400" y="1600200"/>
            <a:ext cx="3733800" cy="369888"/>
          </a:xfrm>
          <a:prstGeom prst="rect">
            <a:avLst/>
          </a:prstGeom>
          <a:solidFill>
            <a:schemeClr val="tx1"/>
          </a:solidFill>
          <a:ln w="9525">
            <a:noFill/>
            <a:miter lim="800000"/>
            <a:headEnd/>
            <a:tailEnd/>
          </a:ln>
        </p:spPr>
        <p:txBody>
          <a:bodyPr>
            <a:prstTxWarp prst="textNoShape">
              <a:avLst/>
            </a:prstTxWarp>
            <a:spAutoFit/>
          </a:bodyPr>
          <a:lstStyle/>
          <a:p>
            <a:r>
              <a:rPr lang="en-US" b="1" dirty="0">
                <a:solidFill>
                  <a:srgbClr val="FF0000"/>
                </a:solidFill>
              </a:rPr>
              <a:t>January 5, 2011 09:35 UTC</a:t>
            </a:r>
          </a:p>
        </p:txBody>
      </p:sp>
      <p:pic>
        <p:nvPicPr>
          <p:cNvPr id="7" name="Picture 6" descr="geocatL2.Terra.2011005.093500.hdf_rgb_zoomout.tiff"/>
          <p:cNvPicPr>
            <a:picLocks noChangeAspect="1"/>
          </p:cNvPicPr>
          <p:nvPr/>
        </p:nvPicPr>
        <p:blipFill>
          <a:blip r:embed="rId3"/>
          <a:srcRect t="9535" b="8939"/>
          <a:stretch>
            <a:fillRect/>
          </a:stretch>
        </p:blipFill>
        <p:spPr>
          <a:xfrm>
            <a:off x="5367528" y="3630168"/>
            <a:ext cx="3775241" cy="3227832"/>
          </a:xfrm>
          <a:prstGeom prst="rect">
            <a:avLst/>
          </a:prstGeom>
        </p:spPr>
      </p:pic>
      <p:sp>
        <p:nvSpPr>
          <p:cNvPr id="8" name="TextBox 5"/>
          <p:cNvSpPr txBox="1">
            <a:spLocks noChangeArrowheads="1"/>
          </p:cNvSpPr>
          <p:nvPr/>
        </p:nvSpPr>
        <p:spPr bwMode="auto">
          <a:xfrm>
            <a:off x="5029200" y="2225654"/>
            <a:ext cx="2286000" cy="646331"/>
          </a:xfrm>
          <a:prstGeom prst="rect">
            <a:avLst/>
          </a:prstGeom>
          <a:solidFill>
            <a:schemeClr val="tx1"/>
          </a:solidFill>
          <a:ln w="9525">
            <a:noFill/>
            <a:miter lim="800000"/>
            <a:headEnd/>
            <a:tailEnd/>
          </a:ln>
        </p:spPr>
        <p:txBody>
          <a:bodyPr wrap="square">
            <a:prstTxWarp prst="textNoShape">
              <a:avLst/>
            </a:prstTxWarp>
            <a:spAutoFit/>
          </a:bodyPr>
          <a:lstStyle/>
          <a:p>
            <a:r>
              <a:rPr lang="en-US" dirty="0" err="1" smtClean="0">
                <a:solidFill>
                  <a:srgbClr val="FF0000"/>
                </a:solidFill>
              </a:rPr>
              <a:t>Kizimen</a:t>
            </a:r>
            <a:r>
              <a:rPr lang="en-US" dirty="0" smtClean="0">
                <a:solidFill>
                  <a:srgbClr val="FF0000"/>
                </a:solidFill>
              </a:rPr>
              <a:t> ash cloud drifting over Pacific</a:t>
            </a:r>
            <a:endParaRPr lang="en-US" dirty="0">
              <a:solidFill>
                <a:srgbClr val="FF0000"/>
              </a:solidFill>
            </a:endParaRPr>
          </a:p>
        </p:txBody>
      </p:sp>
      <p:cxnSp>
        <p:nvCxnSpPr>
          <p:cNvPr id="9" name="Straight Arrow Connector 8"/>
          <p:cNvCxnSpPr/>
          <p:nvPr/>
        </p:nvCxnSpPr>
        <p:spPr>
          <a:xfrm rot="5400000">
            <a:off x="3379093" y="2998092"/>
            <a:ext cx="1776215" cy="152400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6200000" flipH="1">
            <a:off x="5589686" y="3989491"/>
            <a:ext cx="2385818" cy="150807"/>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Examples - Kamchatka</a:t>
            </a:r>
          </a:p>
        </p:txBody>
      </p:sp>
      <p:sp>
        <p:nvSpPr>
          <p:cNvPr id="3" name="Slide Number Placeholder 2"/>
          <p:cNvSpPr>
            <a:spLocks noGrp="1"/>
          </p:cNvSpPr>
          <p:nvPr>
            <p:ph type="sldNum" sz="quarter" idx="12"/>
          </p:nvPr>
        </p:nvSpPr>
        <p:spPr/>
        <p:txBody>
          <a:bodyPr/>
          <a:lstStyle/>
          <a:p>
            <a:fld id="{F983AD5A-4DC2-F74F-99B6-3CD69B7559DC}" type="slidenum">
              <a:rPr lang="en-US" smtClean="0"/>
              <a:pPr/>
              <a:t>52</a:t>
            </a:fld>
            <a:endParaRPr lang="en-US" smtClean="0"/>
          </a:p>
        </p:txBody>
      </p:sp>
      <p:pic>
        <p:nvPicPr>
          <p:cNvPr id="61444" name="Picture 3" descr="MODIS_ASH_HGT_20110105_0935.png"/>
          <p:cNvPicPr>
            <a:picLocks noChangeAspect="1"/>
          </p:cNvPicPr>
          <p:nvPr/>
        </p:nvPicPr>
        <p:blipFill>
          <a:blip r:embed="rId2"/>
          <a:srcRect/>
          <a:stretch>
            <a:fillRect/>
          </a:stretch>
        </p:blipFill>
        <p:spPr bwMode="auto">
          <a:xfrm>
            <a:off x="0" y="6350"/>
            <a:ext cx="9144000" cy="6845300"/>
          </a:xfrm>
          <a:prstGeom prst="rect">
            <a:avLst/>
          </a:prstGeom>
          <a:noFill/>
          <a:ln w="9525">
            <a:noFill/>
            <a:miter lim="800000"/>
            <a:headEnd/>
            <a:tailEnd/>
          </a:ln>
        </p:spPr>
      </p:pic>
      <p:sp>
        <p:nvSpPr>
          <p:cNvPr id="61445" name="TextBox 4"/>
          <p:cNvSpPr txBox="1">
            <a:spLocks noChangeArrowheads="1"/>
          </p:cNvSpPr>
          <p:nvPr/>
        </p:nvSpPr>
        <p:spPr bwMode="auto">
          <a:xfrm>
            <a:off x="0" y="609600"/>
            <a:ext cx="1524000" cy="646113"/>
          </a:xfrm>
          <a:prstGeom prst="rect">
            <a:avLst/>
          </a:prstGeom>
          <a:noFill/>
          <a:ln w="9525">
            <a:noFill/>
            <a:miter lim="800000"/>
            <a:headEnd/>
            <a:tailEnd/>
          </a:ln>
        </p:spPr>
        <p:txBody>
          <a:bodyPr>
            <a:prstTxWarp prst="textNoShape">
              <a:avLst/>
            </a:prstTxWarp>
            <a:spAutoFit/>
          </a:bodyPr>
          <a:lstStyle/>
          <a:p>
            <a:r>
              <a:rPr lang="en-US" b="1">
                <a:solidFill>
                  <a:srgbClr val="FF0000"/>
                </a:solidFill>
              </a:rPr>
              <a:t>Height </a:t>
            </a:r>
          </a:p>
          <a:p>
            <a:r>
              <a:rPr lang="en-US" b="1">
                <a:solidFill>
                  <a:srgbClr val="FF0000"/>
                </a:solidFill>
              </a:rPr>
              <a:t>(km)</a:t>
            </a:r>
          </a:p>
        </p:txBody>
      </p:sp>
      <p:sp>
        <p:nvSpPr>
          <p:cNvPr id="61446" name="TextBox 5"/>
          <p:cNvSpPr txBox="1">
            <a:spLocks noChangeArrowheads="1"/>
          </p:cNvSpPr>
          <p:nvPr/>
        </p:nvSpPr>
        <p:spPr bwMode="auto">
          <a:xfrm>
            <a:off x="4800600" y="609600"/>
            <a:ext cx="1524000" cy="646113"/>
          </a:xfrm>
          <a:prstGeom prst="rect">
            <a:avLst/>
          </a:prstGeom>
          <a:noFill/>
          <a:ln w="9525">
            <a:noFill/>
            <a:miter lim="800000"/>
            <a:headEnd/>
            <a:tailEnd/>
          </a:ln>
        </p:spPr>
        <p:txBody>
          <a:bodyPr>
            <a:prstTxWarp prst="textNoShape">
              <a:avLst/>
            </a:prstTxWarp>
            <a:spAutoFit/>
          </a:bodyPr>
          <a:lstStyle/>
          <a:p>
            <a:r>
              <a:rPr lang="en-US" b="1">
                <a:solidFill>
                  <a:srgbClr val="FF0000"/>
                </a:solidFill>
              </a:rPr>
              <a:t>Height</a:t>
            </a:r>
          </a:p>
          <a:p>
            <a:r>
              <a:rPr lang="en-US" b="1">
                <a:solidFill>
                  <a:srgbClr val="FF0000"/>
                </a:solidFill>
              </a:rPr>
              <a:t>(kft)</a:t>
            </a:r>
          </a:p>
        </p:txBody>
      </p:sp>
      <p:sp>
        <p:nvSpPr>
          <p:cNvPr id="61447" name="TextBox 6"/>
          <p:cNvSpPr txBox="1">
            <a:spLocks noChangeArrowheads="1"/>
          </p:cNvSpPr>
          <p:nvPr/>
        </p:nvSpPr>
        <p:spPr bwMode="auto">
          <a:xfrm>
            <a:off x="4800600" y="4191000"/>
            <a:ext cx="1524000" cy="923925"/>
          </a:xfrm>
          <a:prstGeom prst="rect">
            <a:avLst/>
          </a:prstGeom>
          <a:noFill/>
          <a:ln w="9525">
            <a:noFill/>
            <a:miter lim="800000"/>
            <a:headEnd/>
            <a:tailEnd/>
          </a:ln>
        </p:spPr>
        <p:txBody>
          <a:bodyPr>
            <a:prstTxWarp prst="textNoShape">
              <a:avLst/>
            </a:prstTxWarp>
            <a:spAutoFit/>
          </a:bodyPr>
          <a:lstStyle/>
          <a:p>
            <a:r>
              <a:rPr lang="en-US" b="1">
                <a:solidFill>
                  <a:srgbClr val="FF0000"/>
                </a:solidFill>
              </a:rPr>
              <a:t>Effective radius</a:t>
            </a:r>
          </a:p>
          <a:p>
            <a:r>
              <a:rPr lang="en-US" b="1">
                <a:solidFill>
                  <a:srgbClr val="FF0000"/>
                </a:solidFill>
              </a:rPr>
              <a:t>(microns)</a:t>
            </a:r>
          </a:p>
        </p:txBody>
      </p:sp>
      <p:sp>
        <p:nvSpPr>
          <p:cNvPr id="61448" name="TextBox 7"/>
          <p:cNvSpPr txBox="1">
            <a:spLocks noChangeArrowheads="1"/>
          </p:cNvSpPr>
          <p:nvPr/>
        </p:nvSpPr>
        <p:spPr bwMode="auto">
          <a:xfrm>
            <a:off x="0" y="4343400"/>
            <a:ext cx="1524000" cy="923925"/>
          </a:xfrm>
          <a:prstGeom prst="rect">
            <a:avLst/>
          </a:prstGeom>
          <a:noFill/>
          <a:ln w="9525">
            <a:noFill/>
            <a:miter lim="800000"/>
            <a:headEnd/>
            <a:tailEnd/>
          </a:ln>
        </p:spPr>
        <p:txBody>
          <a:bodyPr>
            <a:prstTxWarp prst="textNoShape">
              <a:avLst/>
            </a:prstTxWarp>
            <a:spAutoFit/>
          </a:bodyPr>
          <a:lstStyle/>
          <a:p>
            <a:r>
              <a:rPr lang="en-US" b="1">
                <a:solidFill>
                  <a:srgbClr val="FF0000"/>
                </a:solidFill>
              </a:rPr>
              <a:t>Mass loading</a:t>
            </a:r>
          </a:p>
          <a:p>
            <a:r>
              <a:rPr lang="en-US" b="1">
                <a:solidFill>
                  <a:srgbClr val="FF0000"/>
                </a:solidFill>
              </a:rPr>
              <a:t>(ton / km</a:t>
            </a:r>
            <a:r>
              <a:rPr lang="en-US" b="1" baseline="30000">
                <a:solidFill>
                  <a:srgbClr val="FF0000"/>
                </a:solidFill>
              </a:rPr>
              <a:t>2</a:t>
            </a:r>
            <a:r>
              <a:rPr lang="en-US" b="1">
                <a:solidFill>
                  <a:srgbClr val="FF0000"/>
                </a:solidFill>
              </a:rPr>
              <a:t>)</a:t>
            </a:r>
          </a:p>
        </p:txBody>
      </p:sp>
      <p:sp>
        <p:nvSpPr>
          <p:cNvPr id="61449" name="TextBox 8"/>
          <p:cNvSpPr txBox="1">
            <a:spLocks noChangeArrowheads="1"/>
          </p:cNvSpPr>
          <p:nvPr/>
        </p:nvSpPr>
        <p:spPr bwMode="auto">
          <a:xfrm>
            <a:off x="2819400" y="239713"/>
            <a:ext cx="3733800" cy="369887"/>
          </a:xfrm>
          <a:prstGeom prst="rect">
            <a:avLst/>
          </a:prstGeom>
          <a:solidFill>
            <a:schemeClr val="tx1"/>
          </a:solidFill>
          <a:ln w="9525">
            <a:noFill/>
            <a:miter lim="800000"/>
            <a:headEnd/>
            <a:tailEnd/>
          </a:ln>
        </p:spPr>
        <p:txBody>
          <a:bodyPr>
            <a:prstTxWarp prst="textNoShape">
              <a:avLst/>
            </a:prstTxWarp>
            <a:spAutoFit/>
          </a:bodyPr>
          <a:lstStyle/>
          <a:p>
            <a:r>
              <a:rPr lang="en-US" b="1">
                <a:solidFill>
                  <a:srgbClr val="FF0000"/>
                </a:solidFill>
              </a:rPr>
              <a:t>January 5, 2011 09:35 UTC</a:t>
            </a:r>
          </a:p>
        </p:txBody>
      </p:sp>
      <p:sp>
        <p:nvSpPr>
          <p:cNvPr id="61450" name="TextBox 9"/>
          <p:cNvSpPr txBox="1">
            <a:spLocks noChangeArrowheads="1"/>
          </p:cNvSpPr>
          <p:nvPr/>
        </p:nvSpPr>
        <p:spPr bwMode="auto">
          <a:xfrm>
            <a:off x="3810000" y="1893888"/>
            <a:ext cx="1600200" cy="368300"/>
          </a:xfrm>
          <a:prstGeom prst="rect">
            <a:avLst/>
          </a:prstGeom>
          <a:solidFill>
            <a:schemeClr val="tx1"/>
          </a:solidFill>
          <a:ln w="9525">
            <a:noFill/>
            <a:miter lim="800000"/>
            <a:headEnd/>
            <a:tailEnd/>
          </a:ln>
        </p:spPr>
        <p:txBody>
          <a:bodyPr>
            <a:prstTxWarp prst="textNoShape">
              <a:avLst/>
            </a:prstTxWarp>
            <a:spAutoFit/>
          </a:bodyPr>
          <a:lstStyle/>
          <a:p>
            <a:r>
              <a:rPr lang="en-US" b="1" dirty="0">
                <a:solidFill>
                  <a:srgbClr val="FFFFFF"/>
                </a:solidFill>
              </a:rPr>
              <a:t>False alarms</a:t>
            </a:r>
          </a:p>
        </p:txBody>
      </p:sp>
      <p:cxnSp>
        <p:nvCxnSpPr>
          <p:cNvPr id="12" name="Straight Arrow Connector 11"/>
          <p:cNvCxnSpPr/>
          <p:nvPr/>
        </p:nvCxnSpPr>
        <p:spPr>
          <a:xfrm rot="10800000">
            <a:off x="3200400" y="1371600"/>
            <a:ext cx="838200" cy="522288"/>
          </a:xfrm>
          <a:prstGeom prst="straightConnector1">
            <a:avLst/>
          </a:prstGeom>
          <a:ln w="50800">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0800000" flipV="1">
            <a:off x="3200400" y="2262188"/>
            <a:ext cx="838200" cy="328612"/>
          </a:xfrm>
          <a:prstGeom prst="straightConnector1">
            <a:avLst/>
          </a:prstGeom>
          <a:ln w="50800">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61453" name="TextBox 15"/>
          <p:cNvSpPr txBox="1">
            <a:spLocks noChangeArrowheads="1"/>
          </p:cNvSpPr>
          <p:nvPr/>
        </p:nvSpPr>
        <p:spPr bwMode="auto">
          <a:xfrm>
            <a:off x="0" y="1524000"/>
            <a:ext cx="1600200" cy="369888"/>
          </a:xfrm>
          <a:prstGeom prst="rect">
            <a:avLst/>
          </a:prstGeom>
          <a:solidFill>
            <a:schemeClr val="tx1"/>
          </a:solidFill>
          <a:ln w="9525">
            <a:noFill/>
            <a:miter lim="800000"/>
            <a:headEnd/>
            <a:tailEnd/>
          </a:ln>
        </p:spPr>
        <p:txBody>
          <a:bodyPr>
            <a:prstTxWarp prst="textNoShape">
              <a:avLst/>
            </a:prstTxWarp>
            <a:spAutoFit/>
          </a:bodyPr>
          <a:lstStyle/>
          <a:p>
            <a:r>
              <a:rPr lang="en-US" b="1" dirty="0">
                <a:solidFill>
                  <a:srgbClr val="FFFFFF"/>
                </a:solidFill>
              </a:rPr>
              <a:t>Ash plume</a:t>
            </a:r>
          </a:p>
        </p:txBody>
      </p:sp>
      <p:cxnSp>
        <p:nvCxnSpPr>
          <p:cNvPr id="18" name="Straight Arrow Connector 17"/>
          <p:cNvCxnSpPr/>
          <p:nvPr/>
        </p:nvCxnSpPr>
        <p:spPr>
          <a:xfrm>
            <a:off x="1295400" y="1762125"/>
            <a:ext cx="914400" cy="219075"/>
          </a:xfrm>
          <a:prstGeom prst="straightConnector1">
            <a:avLst/>
          </a:prstGeom>
          <a:ln w="50800">
            <a:solidFill>
              <a:srgbClr val="FFFFFF"/>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88565AB5-E5E3-534C-BD25-7F0A872DC738}" type="slidenum">
              <a:rPr lang="en-US" smtClean="0"/>
              <a:pPr/>
              <a:t>53</a:t>
            </a:fld>
            <a:endParaRPr lang="en-US"/>
          </a:p>
        </p:txBody>
      </p:sp>
      <p:pic>
        <p:nvPicPr>
          <p:cNvPr id="5" name="Picture 4" descr="MODIS_ASH_HGT_20110316_1037.png"/>
          <p:cNvPicPr>
            <a:picLocks noChangeAspect="1"/>
          </p:cNvPicPr>
          <p:nvPr/>
        </p:nvPicPr>
        <p:blipFill>
          <a:blip r:embed="rId2"/>
          <a:srcRect l="50342" b="50331"/>
          <a:stretch>
            <a:fillRect/>
          </a:stretch>
        </p:blipFill>
        <p:spPr>
          <a:xfrm>
            <a:off x="0" y="582441"/>
            <a:ext cx="4907226" cy="4218159"/>
          </a:xfrm>
          <a:prstGeom prst="rect">
            <a:avLst/>
          </a:prstGeom>
        </p:spPr>
      </p:pic>
      <p:pic>
        <p:nvPicPr>
          <p:cNvPr id="6" name="Picture 5" descr="avo_screenshot2.tiff"/>
          <p:cNvPicPr>
            <a:picLocks noChangeAspect="1"/>
          </p:cNvPicPr>
          <p:nvPr/>
        </p:nvPicPr>
        <p:blipFill>
          <a:blip r:embed="rId3"/>
          <a:srcRect r="36574" b="23746"/>
          <a:stretch>
            <a:fillRect/>
          </a:stretch>
        </p:blipFill>
        <p:spPr>
          <a:xfrm rot="5400000">
            <a:off x="4942102" y="2632126"/>
            <a:ext cx="4190998" cy="4260749"/>
          </a:xfrm>
          <a:prstGeom prst="rect">
            <a:avLst/>
          </a:prstGeom>
        </p:spPr>
      </p:pic>
      <p:sp>
        <p:nvSpPr>
          <p:cNvPr id="7" name="TextBox 6"/>
          <p:cNvSpPr txBox="1"/>
          <p:nvPr/>
        </p:nvSpPr>
        <p:spPr>
          <a:xfrm>
            <a:off x="5029200" y="457200"/>
            <a:ext cx="4160574" cy="461665"/>
          </a:xfrm>
          <a:prstGeom prst="rect">
            <a:avLst/>
          </a:prstGeom>
          <a:noFill/>
        </p:spPr>
        <p:txBody>
          <a:bodyPr wrap="square" rtlCol="0">
            <a:spAutoFit/>
          </a:bodyPr>
          <a:lstStyle/>
          <a:p>
            <a:r>
              <a:rPr lang="en-US" sz="2400" b="1" dirty="0" smtClean="0">
                <a:solidFill>
                  <a:srgbClr val="FFFFFF"/>
                </a:solidFill>
              </a:rPr>
              <a:t>March 16, 2011 (10:37 UTC)</a:t>
            </a:r>
            <a:endParaRPr lang="en-US" sz="2400" b="1" dirty="0">
              <a:solidFill>
                <a:srgbClr val="FFFFFF"/>
              </a:solidFill>
            </a:endParaRPr>
          </a:p>
        </p:txBody>
      </p:sp>
      <p:sp>
        <p:nvSpPr>
          <p:cNvPr id="8" name="TextBox 7"/>
          <p:cNvSpPr txBox="1"/>
          <p:nvPr/>
        </p:nvSpPr>
        <p:spPr>
          <a:xfrm>
            <a:off x="152400" y="4842808"/>
            <a:ext cx="4724400" cy="1938992"/>
          </a:xfrm>
          <a:prstGeom prst="rect">
            <a:avLst/>
          </a:prstGeom>
          <a:noFill/>
        </p:spPr>
        <p:txBody>
          <a:bodyPr wrap="square" rtlCol="0">
            <a:spAutoFit/>
          </a:bodyPr>
          <a:lstStyle/>
          <a:p>
            <a:r>
              <a:rPr lang="en-US" sz="2400" b="1" dirty="0" smtClean="0">
                <a:solidFill>
                  <a:srgbClr val="FFFFFF"/>
                </a:solidFill>
              </a:rPr>
              <a:t>The GOES-R volcanic ash products, will generally contain significantly fewer “false” alarms than the “split-window” BTD image.</a:t>
            </a:r>
            <a:endParaRPr lang="en-US" sz="2400" b="1" dirty="0">
              <a:solidFill>
                <a:srgbClr val="FFFFFF"/>
              </a:solidFill>
            </a:endParaRPr>
          </a:p>
        </p:txBody>
      </p:sp>
      <p:sp>
        <p:nvSpPr>
          <p:cNvPr id="9" name="TextBox 8"/>
          <p:cNvSpPr txBox="1"/>
          <p:nvPr/>
        </p:nvSpPr>
        <p:spPr>
          <a:xfrm>
            <a:off x="4983426" y="2266890"/>
            <a:ext cx="4160574" cy="400110"/>
          </a:xfrm>
          <a:prstGeom prst="rect">
            <a:avLst/>
          </a:prstGeom>
          <a:noFill/>
        </p:spPr>
        <p:txBody>
          <a:bodyPr wrap="square" rtlCol="0">
            <a:spAutoFit/>
          </a:bodyPr>
          <a:lstStyle/>
          <a:p>
            <a:pPr algn="ctr"/>
            <a:r>
              <a:rPr lang="en-US" sz="2000" b="1" dirty="0" smtClean="0">
                <a:solidFill>
                  <a:srgbClr val="FFFF00"/>
                </a:solidFill>
              </a:rPr>
              <a:t>AVO “split-window” imagery</a:t>
            </a:r>
            <a:endParaRPr lang="en-US" sz="2000" b="1" dirty="0">
              <a:solidFill>
                <a:srgbClr val="FFFF00"/>
              </a:solidFill>
            </a:endParaRPr>
          </a:p>
        </p:txBody>
      </p:sp>
      <p:sp>
        <p:nvSpPr>
          <p:cNvPr id="10" name="TextBox 9"/>
          <p:cNvSpPr txBox="1"/>
          <p:nvPr/>
        </p:nvSpPr>
        <p:spPr>
          <a:xfrm>
            <a:off x="762000" y="209490"/>
            <a:ext cx="4160574" cy="400110"/>
          </a:xfrm>
          <a:prstGeom prst="rect">
            <a:avLst/>
          </a:prstGeom>
          <a:noFill/>
        </p:spPr>
        <p:txBody>
          <a:bodyPr wrap="square" rtlCol="0">
            <a:spAutoFit/>
          </a:bodyPr>
          <a:lstStyle/>
          <a:p>
            <a:pPr algn="ctr"/>
            <a:r>
              <a:rPr lang="en-US" sz="2000" b="1" dirty="0" smtClean="0">
                <a:solidFill>
                  <a:srgbClr val="FFFF00"/>
                </a:solidFill>
              </a:rPr>
              <a:t>GOES-R ash cloud height</a:t>
            </a:r>
            <a:endParaRPr lang="en-US" sz="2000" b="1" dirty="0">
              <a:solidFill>
                <a:srgbClr val="FFFF00"/>
              </a:solidFill>
            </a:endParaRPr>
          </a:p>
        </p:txBody>
      </p:sp>
      <p:sp>
        <p:nvSpPr>
          <p:cNvPr id="11" name="Oval 10"/>
          <p:cNvSpPr/>
          <p:nvPr/>
        </p:nvSpPr>
        <p:spPr>
          <a:xfrm>
            <a:off x="1828800" y="3733800"/>
            <a:ext cx="381000" cy="381000"/>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209800" y="3657600"/>
            <a:ext cx="1600200" cy="369332"/>
          </a:xfrm>
          <a:prstGeom prst="rect">
            <a:avLst/>
          </a:prstGeom>
          <a:noFill/>
        </p:spPr>
        <p:txBody>
          <a:bodyPr wrap="square" rtlCol="0">
            <a:spAutoFit/>
          </a:bodyPr>
          <a:lstStyle/>
          <a:p>
            <a:r>
              <a:rPr lang="en-US" b="1" dirty="0" smtClean="0">
                <a:solidFill>
                  <a:srgbClr val="FF0000"/>
                </a:solidFill>
              </a:rPr>
              <a:t>False Alarm</a:t>
            </a:r>
            <a:endParaRPr lang="en-US" b="1" dirty="0">
              <a:solidFill>
                <a:srgbClr val="FF0000"/>
              </a:solidFill>
            </a:endParaRPr>
          </a:p>
        </p:txBody>
      </p:sp>
      <p:sp>
        <p:nvSpPr>
          <p:cNvPr id="13" name="TextBox 12"/>
          <p:cNvSpPr txBox="1"/>
          <p:nvPr/>
        </p:nvSpPr>
        <p:spPr>
          <a:xfrm>
            <a:off x="4876800" y="2598003"/>
            <a:ext cx="2590800" cy="830997"/>
          </a:xfrm>
          <a:prstGeom prst="rect">
            <a:avLst/>
          </a:prstGeom>
          <a:noFill/>
        </p:spPr>
        <p:txBody>
          <a:bodyPr wrap="square" rtlCol="0">
            <a:spAutoFit/>
          </a:bodyPr>
          <a:lstStyle/>
          <a:p>
            <a:r>
              <a:rPr lang="en-US" sz="1600" b="1" dirty="0" smtClean="0">
                <a:solidFill>
                  <a:srgbClr val="FF0000"/>
                </a:solidFill>
              </a:rPr>
              <a:t>Any feature not in B/W exhibits an ash signature</a:t>
            </a:r>
            <a:endParaRPr lang="en-US" sz="1600" b="1" dirty="0">
              <a:solidFill>
                <a:srgbClr val="FF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1"/>
          <p:cNvSpPr>
            <a:spLocks noGrp="1"/>
          </p:cNvSpPr>
          <p:nvPr>
            <p:ph type="sldNum" sz="quarter" idx="11"/>
          </p:nvPr>
        </p:nvSpPr>
        <p:spPr>
          <a:noFill/>
        </p:spPr>
        <p:txBody>
          <a:bodyPr/>
          <a:lstStyle/>
          <a:p>
            <a:fld id="{2A2AA64A-090F-644A-BD67-DF71AA5BECA0}" type="slidenum">
              <a:rPr lang="en-US" smtClean="0"/>
              <a:pPr/>
              <a:t>54</a:t>
            </a:fld>
            <a:endParaRPr lang="en-US" smtClean="0"/>
          </a:p>
        </p:txBody>
      </p:sp>
      <p:sp>
        <p:nvSpPr>
          <p:cNvPr id="62467" name="Rectangle 2"/>
          <p:cNvSpPr txBox="1">
            <a:spLocks noChangeArrowheads="1"/>
          </p:cNvSpPr>
          <p:nvPr/>
        </p:nvSpPr>
        <p:spPr bwMode="auto">
          <a:xfrm>
            <a:off x="1295400" y="152400"/>
            <a:ext cx="6781800" cy="1143000"/>
          </a:xfrm>
          <a:prstGeom prst="rect">
            <a:avLst/>
          </a:prstGeom>
          <a:noFill/>
          <a:ln w="9525">
            <a:noFill/>
            <a:miter lim="800000"/>
            <a:headEnd/>
            <a:tailEnd/>
          </a:ln>
        </p:spPr>
        <p:txBody>
          <a:bodyPr lIns="92075" tIns="46038" rIns="92075" bIns="46038" anchor="b">
            <a:prstTxWarp prst="textNoShape">
              <a:avLst/>
            </a:prstTxWarp>
          </a:bodyPr>
          <a:lstStyle/>
          <a:p>
            <a:pPr algn="ctr" defTabSz="914400">
              <a:lnSpc>
                <a:spcPct val="85000"/>
              </a:lnSpc>
            </a:pPr>
            <a:r>
              <a:rPr lang="en-US" sz="3600" b="1" dirty="0">
                <a:solidFill>
                  <a:srgbClr val="FAFD00"/>
                </a:solidFill>
                <a:latin typeface="Book Antiqua" charset="0"/>
              </a:rPr>
              <a:t>Known</a:t>
            </a:r>
            <a:r>
              <a:rPr lang="en-US" sz="3600" b="1" dirty="0" smtClean="0">
                <a:solidFill>
                  <a:srgbClr val="FAFD00"/>
                </a:solidFill>
                <a:latin typeface="Book Antiqua" charset="0"/>
              </a:rPr>
              <a:t> Major Limitations</a:t>
            </a:r>
            <a:endParaRPr lang="en-US" sz="3600" b="1" dirty="0">
              <a:solidFill>
                <a:srgbClr val="FAFD00"/>
              </a:solidFill>
              <a:latin typeface="Book Antiqua" charset="0"/>
            </a:endParaRPr>
          </a:p>
        </p:txBody>
      </p:sp>
      <p:sp>
        <p:nvSpPr>
          <p:cNvPr id="62468" name="Rectangle 3"/>
          <p:cNvSpPr txBox="1">
            <a:spLocks noChangeArrowheads="1"/>
          </p:cNvSpPr>
          <p:nvPr/>
        </p:nvSpPr>
        <p:spPr bwMode="auto">
          <a:xfrm>
            <a:off x="152400" y="1600200"/>
            <a:ext cx="8686800" cy="5105400"/>
          </a:xfrm>
          <a:prstGeom prst="rect">
            <a:avLst/>
          </a:prstGeom>
          <a:noFill/>
          <a:ln w="9525">
            <a:noFill/>
            <a:miter lim="800000"/>
            <a:headEnd/>
            <a:tailEnd/>
          </a:ln>
        </p:spPr>
        <p:txBody>
          <a:bodyPr lIns="92075" tIns="46038" rIns="92075" bIns="46038">
            <a:prstTxWarp prst="textNoShape">
              <a:avLst/>
            </a:prstTxWarp>
          </a:bodyPr>
          <a:lstStyle/>
          <a:p>
            <a:pPr marL="533400" indent="-533400" defTabSz="914400">
              <a:spcBef>
                <a:spcPct val="20000"/>
              </a:spcBef>
              <a:buClr>
                <a:srgbClr val="FAFD00"/>
              </a:buClr>
              <a:buSzPct val="100000"/>
              <a:buFont typeface="Arial"/>
              <a:buChar char="•"/>
            </a:pPr>
            <a:r>
              <a:rPr lang="en-US" sz="2000" dirty="0" smtClean="0">
                <a:solidFill>
                  <a:srgbClr val="FFFFFF"/>
                </a:solidFill>
              </a:rPr>
              <a:t>Currently, false alarms (FA’s) </a:t>
            </a:r>
            <a:r>
              <a:rPr lang="en-US" sz="2000" dirty="0">
                <a:solidFill>
                  <a:srgbClr val="FFFFFF"/>
                </a:solidFill>
              </a:rPr>
              <a:t>do</a:t>
            </a:r>
            <a:r>
              <a:rPr lang="en-US" sz="2000" dirty="0" smtClean="0">
                <a:solidFill>
                  <a:srgbClr val="FFFFFF"/>
                </a:solidFill>
              </a:rPr>
              <a:t> occur on a regular basis, although the traditional “split-window” imagery contains many more false alarm</a:t>
            </a:r>
          </a:p>
          <a:p>
            <a:pPr marL="533400" indent="-533400" defTabSz="914400">
              <a:spcBef>
                <a:spcPct val="20000"/>
              </a:spcBef>
              <a:buClr>
                <a:srgbClr val="FAFD00"/>
              </a:buClr>
              <a:buSzPct val="100000"/>
              <a:buFont typeface="Arial"/>
              <a:buChar char="•"/>
            </a:pPr>
            <a:endParaRPr lang="en-US" sz="2000" dirty="0" smtClean="0">
              <a:solidFill>
                <a:srgbClr val="FFFFFF"/>
              </a:solidFill>
            </a:endParaRPr>
          </a:p>
          <a:p>
            <a:pPr marL="533400" indent="-533400" defTabSz="914400">
              <a:spcBef>
                <a:spcPct val="20000"/>
              </a:spcBef>
              <a:buClr>
                <a:srgbClr val="FAFD00"/>
              </a:buClr>
              <a:buSzPct val="100000"/>
              <a:buFont typeface="Arial"/>
              <a:buChar char="•"/>
            </a:pPr>
            <a:r>
              <a:rPr lang="en-US" sz="2000" dirty="0" smtClean="0">
                <a:solidFill>
                  <a:srgbClr val="FFFFFF"/>
                </a:solidFill>
              </a:rPr>
              <a:t>Volcanic ash must be the highest cloud layer</a:t>
            </a:r>
          </a:p>
          <a:p>
            <a:pPr marL="533400" indent="-533400" defTabSz="914400">
              <a:spcBef>
                <a:spcPct val="20000"/>
              </a:spcBef>
              <a:buClr>
                <a:srgbClr val="FAFD00"/>
              </a:buClr>
              <a:buSzPct val="100000"/>
              <a:buFont typeface="Arial"/>
              <a:buChar char="•"/>
            </a:pPr>
            <a:endParaRPr lang="en-US" sz="2000" dirty="0" smtClean="0">
              <a:solidFill>
                <a:srgbClr val="FFFFFF"/>
              </a:solidFill>
            </a:endParaRPr>
          </a:p>
          <a:p>
            <a:pPr marL="533400" indent="-533400" defTabSz="914400">
              <a:spcBef>
                <a:spcPct val="20000"/>
              </a:spcBef>
              <a:buClr>
                <a:srgbClr val="FAFD00"/>
              </a:buClr>
              <a:buSzPct val="100000"/>
              <a:buFont typeface="Arial"/>
              <a:buChar char="•"/>
            </a:pPr>
            <a:r>
              <a:rPr lang="en-US" sz="2000" i="1" dirty="0" smtClean="0">
                <a:solidFill>
                  <a:srgbClr val="FFFF00"/>
                </a:solidFill>
              </a:rPr>
              <a:t>The GOES-R ash cloud heights are based on infrared measurements which have a limited vertical resolution.  Thus, the maximum GOES-R ash cloud height can sometimes be underestimated by up to 5000 ft</a:t>
            </a:r>
          </a:p>
          <a:p>
            <a:pPr marL="533400" indent="-533400" defTabSz="914400">
              <a:spcBef>
                <a:spcPct val="20000"/>
              </a:spcBef>
              <a:buClr>
                <a:srgbClr val="FAFD00"/>
              </a:buClr>
              <a:buSzPct val="100000"/>
              <a:buFont typeface="Arial"/>
              <a:buChar char="•"/>
            </a:pPr>
            <a:endParaRPr lang="en-US" sz="2000" i="1" dirty="0" smtClean="0">
              <a:solidFill>
                <a:srgbClr val="FFFF00"/>
              </a:solidFill>
            </a:endParaRPr>
          </a:p>
          <a:p>
            <a:pPr marL="533400" indent="-533400" defTabSz="914400">
              <a:spcBef>
                <a:spcPct val="20000"/>
              </a:spcBef>
              <a:buClr>
                <a:srgbClr val="FAFD00"/>
              </a:buClr>
              <a:buSzPct val="100000"/>
              <a:buFont typeface="Symbol" charset="2"/>
              <a:buChar char="·"/>
            </a:pPr>
            <a:r>
              <a:rPr lang="en-US" sz="2000" dirty="0" smtClean="0">
                <a:solidFill>
                  <a:srgbClr val="FFFFFF"/>
                </a:solidFill>
              </a:rPr>
              <a:t>The mass </a:t>
            </a:r>
            <a:r>
              <a:rPr lang="en-US" sz="2000" dirty="0">
                <a:solidFill>
                  <a:srgbClr val="FFFFFF"/>
                </a:solidFill>
              </a:rPr>
              <a:t>loading</a:t>
            </a:r>
            <a:r>
              <a:rPr lang="en-US" sz="2000" dirty="0" smtClean="0">
                <a:solidFill>
                  <a:srgbClr val="FFFFFF"/>
                </a:solidFill>
              </a:rPr>
              <a:t> and effective particle radius </a:t>
            </a:r>
            <a:r>
              <a:rPr lang="en-US" sz="2000" dirty="0">
                <a:solidFill>
                  <a:srgbClr val="FFFFFF"/>
                </a:solidFill>
              </a:rPr>
              <a:t>can be</a:t>
            </a:r>
            <a:r>
              <a:rPr lang="en-US" sz="2000" dirty="0" smtClean="0">
                <a:solidFill>
                  <a:srgbClr val="FFFFFF"/>
                </a:solidFill>
              </a:rPr>
              <a:t> over-estimated when </a:t>
            </a:r>
            <a:r>
              <a:rPr lang="en-US" sz="2000" dirty="0">
                <a:solidFill>
                  <a:srgbClr val="FFFFFF"/>
                </a:solidFill>
              </a:rPr>
              <a:t>ash</a:t>
            </a:r>
            <a:r>
              <a:rPr lang="en-US" sz="2000" dirty="0" smtClean="0">
                <a:solidFill>
                  <a:srgbClr val="FFFFFF"/>
                </a:solidFill>
              </a:rPr>
              <a:t> closely overlaps a lower meteorological cloud layer</a:t>
            </a:r>
          </a:p>
          <a:p>
            <a:pPr marL="533400" indent="-533400" defTabSz="914400">
              <a:spcBef>
                <a:spcPct val="20000"/>
              </a:spcBef>
              <a:buClr>
                <a:srgbClr val="FAFD00"/>
              </a:buClr>
              <a:buSzPct val="100000"/>
              <a:buFont typeface="Symbol" charset="2"/>
              <a:buChar char="·"/>
            </a:pPr>
            <a:endParaRPr lang="en-US" sz="2000" dirty="0" smtClean="0">
              <a:solidFill>
                <a:srgbClr val="FFFFFF"/>
              </a:solidFill>
            </a:endParaRPr>
          </a:p>
          <a:p>
            <a:pPr marL="533400" indent="-533400" defTabSz="914400">
              <a:spcBef>
                <a:spcPct val="20000"/>
              </a:spcBef>
              <a:buClr>
                <a:srgbClr val="FAFD00"/>
              </a:buClr>
              <a:buSzPct val="100000"/>
              <a:buFont typeface="Symbol" charset="2"/>
              <a:buChar char="·"/>
            </a:pPr>
            <a:r>
              <a:rPr lang="en-US" sz="2000" dirty="0" smtClean="0">
                <a:solidFill>
                  <a:srgbClr val="FFFFFF"/>
                </a:solidFill>
              </a:rPr>
              <a:t>Low-level ‘warm’ ash clouds can be missed when the ash cloud is warmer than surface due to strong temperature inversion</a:t>
            </a:r>
          </a:p>
        </p:txBody>
      </p:sp>
      <p:pic>
        <p:nvPicPr>
          <p:cNvPr id="6" name="Picture 5" descr="RedoubtCloud.jpg"/>
          <p:cNvPicPr>
            <a:picLocks noChangeAspect="1"/>
          </p:cNvPicPr>
          <p:nvPr/>
        </p:nvPicPr>
        <p:blipFill>
          <a:blip r:embed="rId2"/>
          <a:stretch>
            <a:fillRect/>
          </a:stretch>
        </p:blipFill>
        <p:spPr>
          <a:xfrm>
            <a:off x="7506357" y="88605"/>
            <a:ext cx="1561443" cy="1298383"/>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1"/>
          <p:cNvSpPr>
            <a:spLocks noGrp="1"/>
          </p:cNvSpPr>
          <p:nvPr>
            <p:ph type="sldNum" sz="quarter" idx="11"/>
          </p:nvPr>
        </p:nvSpPr>
        <p:spPr>
          <a:noFill/>
        </p:spPr>
        <p:txBody>
          <a:bodyPr/>
          <a:lstStyle/>
          <a:p>
            <a:fld id="{BB5C3F61-CC74-DF47-85FA-8AE14196FC4F}" type="slidenum">
              <a:rPr lang="en-US" smtClean="0"/>
              <a:pPr/>
              <a:t>55</a:t>
            </a:fld>
            <a:endParaRPr lang="en-US" smtClean="0"/>
          </a:p>
        </p:txBody>
      </p:sp>
      <p:sp>
        <p:nvSpPr>
          <p:cNvPr id="63491" name="Rectangle 2"/>
          <p:cNvSpPr txBox="1">
            <a:spLocks noChangeArrowheads="1"/>
          </p:cNvSpPr>
          <p:nvPr/>
        </p:nvSpPr>
        <p:spPr bwMode="auto">
          <a:xfrm>
            <a:off x="1295400" y="152400"/>
            <a:ext cx="6781800" cy="1143000"/>
          </a:xfrm>
          <a:prstGeom prst="rect">
            <a:avLst/>
          </a:prstGeom>
          <a:noFill/>
          <a:ln w="9525">
            <a:noFill/>
            <a:miter lim="800000"/>
            <a:headEnd/>
            <a:tailEnd/>
          </a:ln>
        </p:spPr>
        <p:txBody>
          <a:bodyPr lIns="92075" tIns="46038" rIns="92075" bIns="46038" anchor="b">
            <a:prstTxWarp prst="textNoShape">
              <a:avLst/>
            </a:prstTxWarp>
          </a:bodyPr>
          <a:lstStyle/>
          <a:p>
            <a:pPr algn="ctr" defTabSz="914400">
              <a:lnSpc>
                <a:spcPct val="85000"/>
              </a:lnSpc>
            </a:pPr>
            <a:r>
              <a:rPr lang="en-US" sz="3600" b="1">
                <a:solidFill>
                  <a:srgbClr val="FAFD00"/>
                </a:solidFill>
                <a:latin typeface="Book Antiqua" charset="0"/>
              </a:rPr>
              <a:t>Known Strengths</a:t>
            </a:r>
          </a:p>
        </p:txBody>
      </p:sp>
      <p:sp>
        <p:nvSpPr>
          <p:cNvPr id="63492" name="Rectangle 3"/>
          <p:cNvSpPr txBox="1">
            <a:spLocks noChangeArrowheads="1"/>
          </p:cNvSpPr>
          <p:nvPr/>
        </p:nvSpPr>
        <p:spPr bwMode="auto">
          <a:xfrm>
            <a:off x="609600" y="1828800"/>
            <a:ext cx="8077200" cy="4876800"/>
          </a:xfrm>
          <a:prstGeom prst="rect">
            <a:avLst/>
          </a:prstGeom>
          <a:noFill/>
          <a:ln w="9525">
            <a:noFill/>
            <a:miter lim="800000"/>
            <a:headEnd/>
            <a:tailEnd/>
          </a:ln>
        </p:spPr>
        <p:txBody>
          <a:bodyPr lIns="92075" tIns="46038" rIns="92075" bIns="46038">
            <a:prstTxWarp prst="textNoShape">
              <a:avLst/>
            </a:prstTxWarp>
          </a:bodyPr>
          <a:lstStyle/>
          <a:p>
            <a:pPr marL="533400" indent="-533400" defTabSz="914400">
              <a:spcBef>
                <a:spcPct val="20000"/>
              </a:spcBef>
              <a:buClr>
                <a:srgbClr val="FAFD00"/>
              </a:buClr>
              <a:buSzPct val="100000"/>
              <a:buFont typeface="Symbol" charset="2"/>
              <a:buChar char="·"/>
            </a:pPr>
            <a:r>
              <a:rPr lang="en-US" sz="2000" dirty="0">
                <a:solidFill>
                  <a:srgbClr val="FFFFFF"/>
                </a:solidFill>
              </a:rPr>
              <a:t>Very high detection </a:t>
            </a:r>
            <a:r>
              <a:rPr lang="en-US" sz="2000" dirty="0" smtClean="0">
                <a:solidFill>
                  <a:srgbClr val="FFFFFF"/>
                </a:solidFill>
              </a:rPr>
              <a:t>rate</a:t>
            </a:r>
          </a:p>
          <a:p>
            <a:pPr marL="533400" indent="-533400" defTabSz="914400">
              <a:spcBef>
                <a:spcPct val="20000"/>
              </a:spcBef>
              <a:buClr>
                <a:srgbClr val="FAFD00"/>
              </a:buClr>
              <a:buSzPct val="100000"/>
              <a:buFont typeface="Symbol" charset="2"/>
              <a:buChar char="·"/>
            </a:pPr>
            <a:endParaRPr lang="en-US" sz="2000" dirty="0" smtClean="0">
              <a:solidFill>
                <a:srgbClr val="FFFFFF"/>
              </a:solidFill>
            </a:endParaRPr>
          </a:p>
          <a:p>
            <a:pPr marL="533400" indent="-533400" defTabSz="914400">
              <a:spcBef>
                <a:spcPct val="20000"/>
              </a:spcBef>
              <a:buClr>
                <a:srgbClr val="FAFD00"/>
              </a:buClr>
              <a:buSzPct val="100000"/>
              <a:buFont typeface="Symbol" charset="2"/>
              <a:buChar char="·"/>
            </a:pPr>
            <a:r>
              <a:rPr lang="en-US" sz="2000" i="1" dirty="0" smtClean="0">
                <a:solidFill>
                  <a:srgbClr val="FFFF00"/>
                </a:solidFill>
              </a:rPr>
              <a:t>Ash </a:t>
            </a:r>
            <a:r>
              <a:rPr lang="en-US" sz="2000" i="1" dirty="0">
                <a:solidFill>
                  <a:srgbClr val="FFFF00"/>
                </a:solidFill>
              </a:rPr>
              <a:t>detection does not require negative 11-12 µ</a:t>
            </a:r>
            <a:r>
              <a:rPr lang="en-US" sz="2000" i="1" dirty="0" err="1">
                <a:solidFill>
                  <a:srgbClr val="FFFF00"/>
                </a:solidFill>
              </a:rPr>
              <a:t>m</a:t>
            </a:r>
            <a:r>
              <a:rPr lang="en-US" sz="2000" i="1" dirty="0">
                <a:solidFill>
                  <a:srgbClr val="FFFF00"/>
                </a:solidFill>
              </a:rPr>
              <a:t> brightness temperature </a:t>
            </a:r>
            <a:r>
              <a:rPr lang="en-US" sz="2000" i="1" dirty="0" smtClean="0">
                <a:solidFill>
                  <a:srgbClr val="FFFF00"/>
                </a:solidFill>
              </a:rPr>
              <a:t>difference</a:t>
            </a:r>
          </a:p>
          <a:p>
            <a:pPr marL="533400" indent="-533400" defTabSz="914400">
              <a:spcBef>
                <a:spcPct val="20000"/>
              </a:spcBef>
              <a:buClr>
                <a:srgbClr val="FAFD00"/>
              </a:buClr>
              <a:buSzPct val="100000"/>
              <a:buFont typeface="Symbol" charset="2"/>
              <a:buChar char="·"/>
            </a:pPr>
            <a:endParaRPr lang="en-US" sz="2000" i="1" dirty="0" smtClean="0">
              <a:solidFill>
                <a:srgbClr val="FFFF00"/>
              </a:solidFill>
            </a:endParaRPr>
          </a:p>
          <a:p>
            <a:pPr marL="533400" indent="-533400" defTabSz="914400">
              <a:spcBef>
                <a:spcPct val="20000"/>
              </a:spcBef>
              <a:buClr>
                <a:srgbClr val="FAFD00"/>
              </a:buClr>
              <a:buSzPct val="100000"/>
              <a:buFont typeface="Symbol" charset="2"/>
              <a:buChar char="·"/>
            </a:pPr>
            <a:r>
              <a:rPr lang="en-US" sz="2000" dirty="0" smtClean="0">
                <a:solidFill>
                  <a:srgbClr val="FFFFFF"/>
                </a:solidFill>
              </a:rPr>
              <a:t>The GOES-R ash cloud products are generated using infrared measurements </a:t>
            </a:r>
            <a:r>
              <a:rPr lang="en-US" sz="2000" dirty="0">
                <a:solidFill>
                  <a:srgbClr val="FFFFFF"/>
                </a:solidFill>
              </a:rPr>
              <a:t>and therefore</a:t>
            </a:r>
            <a:r>
              <a:rPr lang="en-US" sz="2000" dirty="0" smtClean="0">
                <a:solidFill>
                  <a:srgbClr val="FFFFFF"/>
                </a:solidFill>
              </a:rPr>
              <a:t> work the same day and night</a:t>
            </a:r>
          </a:p>
          <a:p>
            <a:pPr marL="533400" indent="-533400" defTabSz="914400">
              <a:spcBef>
                <a:spcPct val="20000"/>
              </a:spcBef>
              <a:buClr>
                <a:srgbClr val="FAFD00"/>
              </a:buClr>
              <a:buSzPct val="100000"/>
              <a:buFont typeface="Symbol" charset="2"/>
              <a:buChar char="·"/>
            </a:pPr>
            <a:endParaRPr lang="en-US" sz="2000" dirty="0" smtClean="0">
              <a:solidFill>
                <a:srgbClr val="FFFFFF"/>
              </a:solidFill>
            </a:endParaRPr>
          </a:p>
          <a:p>
            <a:pPr marL="533400" indent="-533400" defTabSz="914400">
              <a:spcBef>
                <a:spcPct val="20000"/>
              </a:spcBef>
              <a:buClr>
                <a:srgbClr val="FAFD00"/>
              </a:buClr>
              <a:buSzPct val="100000"/>
              <a:buFont typeface="Symbol" charset="2"/>
              <a:buChar char="·"/>
            </a:pPr>
            <a:r>
              <a:rPr lang="en-US" sz="2000" dirty="0" smtClean="0">
                <a:solidFill>
                  <a:srgbClr val="FFFFFF"/>
                </a:solidFill>
              </a:rPr>
              <a:t>The ash cloud height product has been directly validated and shown to accurately capture the spatial variability of ash cloud top height and determine the maximum height of ash clouds</a:t>
            </a:r>
          </a:p>
          <a:p>
            <a:pPr marL="533400" indent="-533400" defTabSz="914400">
              <a:spcBef>
                <a:spcPct val="20000"/>
              </a:spcBef>
              <a:buClr>
                <a:srgbClr val="FAFD00"/>
              </a:buClr>
              <a:buSzPct val="100000"/>
              <a:buFont typeface="Symbol" charset="2"/>
              <a:buChar char="·"/>
            </a:pPr>
            <a:endParaRPr lang="en-US" sz="2000" dirty="0" smtClean="0">
              <a:solidFill>
                <a:srgbClr val="FFFFFF"/>
              </a:solidFill>
            </a:endParaRPr>
          </a:p>
          <a:p>
            <a:pPr marL="533400" indent="-533400" defTabSz="914400">
              <a:spcBef>
                <a:spcPct val="20000"/>
              </a:spcBef>
              <a:buClr>
                <a:srgbClr val="FAFD00"/>
              </a:buClr>
              <a:buSzPct val="100000"/>
              <a:buFont typeface="Symbol" charset="2"/>
              <a:buChar char="·"/>
            </a:pPr>
            <a:r>
              <a:rPr lang="en-US" sz="2000" dirty="0">
                <a:solidFill>
                  <a:srgbClr val="FFFFFF"/>
                </a:solidFill>
              </a:rPr>
              <a:t>Products are generated within minutes of receiving satellite data</a:t>
            </a:r>
          </a:p>
          <a:p>
            <a:pPr marL="533400" indent="-533400" defTabSz="914400">
              <a:spcBef>
                <a:spcPct val="20000"/>
              </a:spcBef>
              <a:buClr>
                <a:srgbClr val="FAFD00"/>
              </a:buClr>
              <a:buSzPct val="100000"/>
            </a:pPr>
            <a:endParaRPr lang="en-US" sz="2400" dirty="0">
              <a:solidFill>
                <a:srgbClr val="FFFFFF"/>
              </a:solidFill>
            </a:endParaRPr>
          </a:p>
          <a:p>
            <a:pPr marL="533400" indent="-533400" defTabSz="914400">
              <a:spcBef>
                <a:spcPct val="20000"/>
              </a:spcBef>
              <a:buClr>
                <a:srgbClr val="FAFD00"/>
              </a:buClr>
              <a:buSzPct val="100000"/>
              <a:buFont typeface="Symbol" charset="2"/>
              <a:buChar char="·"/>
            </a:pPr>
            <a:endParaRPr lang="en-US" sz="2400" dirty="0">
              <a:solidFill>
                <a:srgbClr val="F8F8F8"/>
              </a:solidFill>
            </a:endParaRPr>
          </a:p>
        </p:txBody>
      </p:sp>
      <p:pic>
        <p:nvPicPr>
          <p:cNvPr id="5" name="Picture 4" descr="RedoubtCloud.jpg"/>
          <p:cNvPicPr>
            <a:picLocks noChangeAspect="1"/>
          </p:cNvPicPr>
          <p:nvPr/>
        </p:nvPicPr>
        <p:blipFill>
          <a:blip r:embed="rId2"/>
          <a:stretch>
            <a:fillRect/>
          </a:stretch>
        </p:blipFill>
        <p:spPr>
          <a:xfrm>
            <a:off x="7506357" y="88605"/>
            <a:ext cx="1561443" cy="1298383"/>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1"/>
          <p:cNvSpPr>
            <a:spLocks noGrp="1"/>
          </p:cNvSpPr>
          <p:nvPr>
            <p:ph type="sldNum" sz="quarter" idx="11"/>
          </p:nvPr>
        </p:nvSpPr>
        <p:spPr>
          <a:noFill/>
        </p:spPr>
        <p:txBody>
          <a:bodyPr/>
          <a:lstStyle/>
          <a:p>
            <a:fld id="{37FFD901-2BB9-1543-BA56-A2CA7729E907}" type="slidenum">
              <a:rPr lang="en-US" smtClean="0"/>
              <a:pPr/>
              <a:t>56</a:t>
            </a:fld>
            <a:endParaRPr lang="en-US" smtClean="0"/>
          </a:p>
        </p:txBody>
      </p:sp>
      <p:sp>
        <p:nvSpPr>
          <p:cNvPr id="64515" name="Rectangle 2"/>
          <p:cNvSpPr txBox="1">
            <a:spLocks noChangeArrowheads="1"/>
          </p:cNvSpPr>
          <p:nvPr/>
        </p:nvSpPr>
        <p:spPr bwMode="auto">
          <a:xfrm>
            <a:off x="1295400" y="152400"/>
            <a:ext cx="6781800" cy="1143000"/>
          </a:xfrm>
          <a:prstGeom prst="rect">
            <a:avLst/>
          </a:prstGeom>
          <a:noFill/>
          <a:ln w="9525">
            <a:noFill/>
            <a:miter lim="800000"/>
            <a:headEnd/>
            <a:tailEnd/>
          </a:ln>
        </p:spPr>
        <p:txBody>
          <a:bodyPr lIns="92075" tIns="46038" rIns="92075" bIns="46038" anchor="b">
            <a:prstTxWarp prst="textNoShape">
              <a:avLst/>
            </a:prstTxWarp>
          </a:bodyPr>
          <a:lstStyle/>
          <a:p>
            <a:pPr algn="ctr" defTabSz="914400">
              <a:lnSpc>
                <a:spcPct val="85000"/>
              </a:lnSpc>
            </a:pPr>
            <a:r>
              <a:rPr lang="en-US" sz="3600" b="1" dirty="0" smtClean="0">
                <a:solidFill>
                  <a:srgbClr val="FAFD00"/>
                </a:solidFill>
                <a:latin typeface="Book Antiqua" charset="0"/>
              </a:rPr>
              <a:t>How to use GOES-R Products Operationally</a:t>
            </a:r>
            <a:endParaRPr lang="en-US" sz="3600" b="1" dirty="0">
              <a:solidFill>
                <a:srgbClr val="FAFD00"/>
              </a:solidFill>
              <a:latin typeface="Book Antiqua" charset="0"/>
            </a:endParaRPr>
          </a:p>
        </p:txBody>
      </p:sp>
      <p:sp>
        <p:nvSpPr>
          <p:cNvPr id="64516" name="Rectangle 3"/>
          <p:cNvSpPr txBox="1">
            <a:spLocks noChangeArrowheads="1"/>
          </p:cNvSpPr>
          <p:nvPr/>
        </p:nvSpPr>
        <p:spPr bwMode="auto">
          <a:xfrm>
            <a:off x="228600" y="3124200"/>
            <a:ext cx="8229600" cy="3581400"/>
          </a:xfrm>
          <a:prstGeom prst="rect">
            <a:avLst/>
          </a:prstGeom>
          <a:noFill/>
          <a:ln w="9525">
            <a:noFill/>
            <a:miter lim="800000"/>
            <a:headEnd/>
            <a:tailEnd/>
          </a:ln>
        </p:spPr>
        <p:txBody>
          <a:bodyPr lIns="92075" tIns="46038" rIns="92075" bIns="46038">
            <a:prstTxWarp prst="textNoShape">
              <a:avLst/>
            </a:prstTxWarp>
          </a:bodyPr>
          <a:lstStyle/>
          <a:p>
            <a:pPr marL="533400" indent="-533400" defTabSz="914400">
              <a:spcBef>
                <a:spcPct val="20000"/>
              </a:spcBef>
              <a:buClr>
                <a:srgbClr val="FAFD00"/>
              </a:buClr>
              <a:buSzPct val="100000"/>
              <a:buFont typeface="Symbol" charset="2"/>
              <a:buChar char="·"/>
            </a:pPr>
            <a:r>
              <a:rPr lang="en-US" sz="2000" i="1" dirty="0" smtClean="0">
                <a:solidFill>
                  <a:srgbClr val="FFFF00"/>
                </a:solidFill>
              </a:rPr>
              <a:t>The GOES-R Products are designed to compliment your existing methodology for issuing </a:t>
            </a:r>
            <a:r>
              <a:rPr lang="en-US" sz="2000" i="1" dirty="0" err="1" smtClean="0">
                <a:solidFill>
                  <a:srgbClr val="FFFF00"/>
                </a:solidFill>
              </a:rPr>
              <a:t>VAAs</a:t>
            </a:r>
            <a:r>
              <a:rPr lang="en-US" sz="2000" i="1" dirty="0" smtClean="0">
                <a:solidFill>
                  <a:srgbClr val="FFFF00"/>
                </a:solidFill>
              </a:rPr>
              <a:t> and </a:t>
            </a:r>
            <a:r>
              <a:rPr lang="en-US" sz="2000" i="1" dirty="0" err="1" smtClean="0">
                <a:solidFill>
                  <a:srgbClr val="FFFF00"/>
                </a:solidFill>
              </a:rPr>
              <a:t>SIGMETs</a:t>
            </a:r>
            <a:r>
              <a:rPr lang="en-US" sz="2000" i="1" dirty="0" smtClean="0">
                <a:solidFill>
                  <a:srgbClr val="FFFF00"/>
                </a:solidFill>
              </a:rPr>
              <a:t>; they should be integrated into existing procedures, not replace existing procedures (e.g. </a:t>
            </a:r>
            <a:r>
              <a:rPr lang="en-US" sz="2000" dirty="0" smtClean="0">
                <a:solidFill>
                  <a:srgbClr val="FFFF00"/>
                </a:solidFill>
              </a:rPr>
              <a:t>continue to use AVO products and inputs; use </a:t>
            </a:r>
            <a:r>
              <a:rPr lang="en-US" sz="2000" dirty="0" err="1" smtClean="0">
                <a:solidFill>
                  <a:srgbClr val="FFFF00"/>
                </a:solidFill>
              </a:rPr>
              <a:t>PIREPs</a:t>
            </a:r>
            <a:r>
              <a:rPr lang="en-US" sz="2000" dirty="0" smtClean="0">
                <a:solidFill>
                  <a:srgbClr val="FFFF00"/>
                </a:solidFill>
              </a:rPr>
              <a:t>, etc…).</a:t>
            </a:r>
          </a:p>
          <a:p>
            <a:pPr marL="533400" indent="-533400" defTabSz="914400">
              <a:spcBef>
                <a:spcPct val="20000"/>
              </a:spcBef>
              <a:buClr>
                <a:srgbClr val="FAFD00"/>
              </a:buClr>
              <a:buSzPct val="100000"/>
              <a:buFont typeface="Symbol" charset="2"/>
              <a:buChar char="·"/>
            </a:pPr>
            <a:r>
              <a:rPr lang="en-US" sz="2000" dirty="0" smtClean="0">
                <a:solidFill>
                  <a:srgbClr val="FFFFFF"/>
                </a:solidFill>
              </a:rPr>
              <a:t>As a first step, the GOES-R Volcanic Ash Products should be primarily used to help assign ash cloud heights and verify dispersion model output</a:t>
            </a:r>
          </a:p>
          <a:p>
            <a:pPr marL="533400" indent="-533400" defTabSz="914400">
              <a:spcBef>
                <a:spcPct val="20000"/>
              </a:spcBef>
              <a:buClr>
                <a:srgbClr val="FAFD00"/>
              </a:buClr>
              <a:buSzPct val="100000"/>
              <a:buFont typeface="Symbol" charset="2"/>
              <a:buChar char="·"/>
            </a:pPr>
            <a:r>
              <a:rPr lang="en-US" sz="2000" dirty="0" smtClean="0">
                <a:solidFill>
                  <a:srgbClr val="FFFFFF"/>
                </a:solidFill>
              </a:rPr>
              <a:t>Forecasters should use the GOES-R products in tandem with satellite imagery pattern recognition techniques</a:t>
            </a:r>
          </a:p>
          <a:p>
            <a:pPr marL="533400" indent="-533400" defTabSz="914400">
              <a:spcBef>
                <a:spcPct val="20000"/>
              </a:spcBef>
              <a:buClr>
                <a:srgbClr val="FAFD00"/>
              </a:buClr>
              <a:buSzPct val="100000"/>
              <a:buFont typeface="Symbol" charset="2"/>
              <a:buChar char="·"/>
            </a:pPr>
            <a:endParaRPr lang="en-US" sz="2000" dirty="0" smtClean="0">
              <a:solidFill>
                <a:srgbClr val="FFFFFF"/>
              </a:solidFill>
            </a:endParaRPr>
          </a:p>
          <a:p>
            <a:pPr marL="533400" indent="-533400" defTabSz="914400">
              <a:spcBef>
                <a:spcPct val="20000"/>
              </a:spcBef>
              <a:buClr>
                <a:srgbClr val="FAFD00"/>
              </a:buClr>
              <a:buSzPct val="100000"/>
            </a:pPr>
            <a:endParaRPr lang="en-US" sz="2000" dirty="0">
              <a:solidFill>
                <a:srgbClr val="FFFFFF"/>
              </a:solidFill>
            </a:endParaRPr>
          </a:p>
          <a:p>
            <a:pPr marL="533400" indent="-533400" defTabSz="914400">
              <a:spcBef>
                <a:spcPct val="20000"/>
              </a:spcBef>
              <a:buClr>
                <a:srgbClr val="FAFD00"/>
              </a:buClr>
              <a:buSzPct val="100000"/>
              <a:buFont typeface="Symbol" charset="2"/>
              <a:buChar char="·"/>
            </a:pPr>
            <a:endParaRPr lang="en-US" sz="2000" dirty="0">
              <a:solidFill>
                <a:srgbClr val="F8F8F8"/>
              </a:solidFill>
            </a:endParaRPr>
          </a:p>
        </p:txBody>
      </p:sp>
      <p:pic>
        <p:nvPicPr>
          <p:cNvPr id="5" name="Picture 6" descr="ejafjalla16apr2010-mfulle4118j"/>
          <p:cNvPicPr>
            <a:picLocks noChangeAspect="1" noChangeArrowheads="1"/>
          </p:cNvPicPr>
          <p:nvPr/>
        </p:nvPicPr>
        <p:blipFill>
          <a:blip r:embed="rId2"/>
          <a:srcRect/>
          <a:stretch>
            <a:fillRect/>
          </a:stretch>
        </p:blipFill>
        <p:spPr bwMode="auto">
          <a:xfrm flipH="1">
            <a:off x="381000" y="1676400"/>
            <a:ext cx="1828800" cy="1217612"/>
          </a:xfrm>
          <a:prstGeom prst="rect">
            <a:avLst/>
          </a:prstGeom>
          <a:noFill/>
          <a:ln w="9525">
            <a:noFill/>
            <a:miter lim="800000"/>
            <a:headEnd/>
            <a:tailEnd/>
          </a:ln>
        </p:spPr>
      </p:pic>
      <p:pic>
        <p:nvPicPr>
          <p:cNvPr id="6" name="Picture 7" descr="ejafjalla16apr2010-mfulle4145j"/>
          <p:cNvPicPr>
            <a:picLocks noChangeAspect="1" noChangeArrowheads="1"/>
          </p:cNvPicPr>
          <p:nvPr/>
        </p:nvPicPr>
        <p:blipFill>
          <a:blip r:embed="rId3"/>
          <a:srcRect/>
          <a:stretch>
            <a:fillRect/>
          </a:stretch>
        </p:blipFill>
        <p:spPr bwMode="auto">
          <a:xfrm>
            <a:off x="2514600" y="1677988"/>
            <a:ext cx="1828800" cy="1217612"/>
          </a:xfrm>
          <a:prstGeom prst="rect">
            <a:avLst/>
          </a:prstGeom>
          <a:noFill/>
          <a:ln w="9525">
            <a:noFill/>
            <a:miter lim="800000"/>
            <a:headEnd/>
            <a:tailEnd/>
          </a:ln>
        </p:spPr>
      </p:pic>
      <p:pic>
        <p:nvPicPr>
          <p:cNvPr id="7" name="Picture 8" descr="ejafjalla19apr2010-mfulle4359j"/>
          <p:cNvPicPr>
            <a:picLocks noChangeAspect="1" noChangeArrowheads="1"/>
          </p:cNvPicPr>
          <p:nvPr/>
        </p:nvPicPr>
        <p:blipFill>
          <a:blip r:embed="rId4"/>
          <a:srcRect/>
          <a:stretch>
            <a:fillRect/>
          </a:stretch>
        </p:blipFill>
        <p:spPr bwMode="auto">
          <a:xfrm>
            <a:off x="4724400" y="1677988"/>
            <a:ext cx="1828800" cy="1217613"/>
          </a:xfrm>
          <a:prstGeom prst="rect">
            <a:avLst/>
          </a:prstGeom>
          <a:noFill/>
          <a:ln w="9525">
            <a:noFill/>
            <a:miter lim="800000"/>
            <a:headEnd/>
            <a:tailEnd/>
          </a:ln>
        </p:spPr>
      </p:pic>
      <p:pic>
        <p:nvPicPr>
          <p:cNvPr id="8" name="Picture 9" descr="ejafjalla19apr2010-mfulle4401j"/>
          <p:cNvPicPr>
            <a:picLocks noChangeAspect="1" noChangeArrowheads="1"/>
          </p:cNvPicPr>
          <p:nvPr/>
        </p:nvPicPr>
        <p:blipFill>
          <a:blip r:embed="rId5"/>
          <a:srcRect/>
          <a:stretch>
            <a:fillRect/>
          </a:stretch>
        </p:blipFill>
        <p:spPr bwMode="auto">
          <a:xfrm>
            <a:off x="6858000" y="1676400"/>
            <a:ext cx="1828800" cy="1217612"/>
          </a:xfrm>
          <a:prstGeom prst="rect">
            <a:avLst/>
          </a:prstGeom>
          <a:noFill/>
          <a:ln w="9525">
            <a:noFill/>
            <a:miter lim="800000"/>
            <a:headEnd/>
            <a:tailEnd/>
          </a:ln>
        </p:spPr>
      </p:pic>
      <p:sp>
        <p:nvSpPr>
          <p:cNvPr id="9" name="Text Box 11"/>
          <p:cNvSpPr txBox="1">
            <a:spLocks noChangeArrowheads="1"/>
          </p:cNvSpPr>
          <p:nvPr/>
        </p:nvSpPr>
        <p:spPr bwMode="auto">
          <a:xfrm>
            <a:off x="6858000" y="2819400"/>
            <a:ext cx="1981200" cy="228600"/>
          </a:xfrm>
          <a:prstGeom prst="rect">
            <a:avLst/>
          </a:prstGeom>
          <a:noFill/>
          <a:ln w="9525">
            <a:noFill/>
            <a:miter lim="800000"/>
            <a:headEnd/>
            <a:tailEnd/>
          </a:ln>
        </p:spPr>
        <p:txBody>
          <a:bodyPr>
            <a:prstTxWarp prst="textNoShape">
              <a:avLst/>
            </a:prstTxWarp>
            <a:spAutoFit/>
          </a:bodyPr>
          <a:lstStyle/>
          <a:p>
            <a:pPr>
              <a:spcBef>
                <a:spcPct val="50000"/>
              </a:spcBef>
            </a:pPr>
            <a:r>
              <a:rPr lang="en-US" sz="900" b="1" dirty="0">
                <a:solidFill>
                  <a:srgbClr val="FFFFFF"/>
                </a:solidFill>
              </a:rPr>
              <a:t>Marco </a:t>
            </a:r>
            <a:r>
              <a:rPr lang="en-US" sz="900" b="1" dirty="0" err="1">
                <a:solidFill>
                  <a:srgbClr val="FFFFFF"/>
                </a:solidFill>
              </a:rPr>
              <a:t>Fulle</a:t>
            </a:r>
            <a:r>
              <a:rPr lang="en-US" sz="900" b="1" dirty="0">
                <a:solidFill>
                  <a:srgbClr val="FFFFFF"/>
                </a:solidFill>
              </a:rPr>
              <a:t> - </a:t>
            </a:r>
            <a:r>
              <a:rPr lang="en-US" sz="900" b="1" dirty="0" err="1">
                <a:solidFill>
                  <a:srgbClr val="FFFFFF"/>
                </a:solidFill>
              </a:rPr>
              <a:t>www.stromboli.net</a:t>
            </a:r>
            <a:endParaRPr lang="en-US" sz="900" dirty="0">
              <a:solidFill>
                <a:srgbClr val="FFFFFF"/>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Operationally Available Cloud height Sources</a:t>
            </a:r>
            <a:endParaRPr lang="en-US" dirty="0"/>
          </a:p>
        </p:txBody>
      </p:sp>
      <p:sp>
        <p:nvSpPr>
          <p:cNvPr id="3" name="Slide Number Placeholder 2"/>
          <p:cNvSpPr>
            <a:spLocks noGrp="1"/>
          </p:cNvSpPr>
          <p:nvPr>
            <p:ph type="sldNum" sz="quarter" idx="12"/>
          </p:nvPr>
        </p:nvSpPr>
        <p:spPr/>
        <p:txBody>
          <a:bodyPr/>
          <a:lstStyle/>
          <a:p>
            <a:fld id="{88565AB5-E5E3-534C-BD25-7F0A872DC738}" type="slidenum">
              <a:rPr lang="en-US" smtClean="0"/>
              <a:pPr/>
              <a:t>57</a:t>
            </a:fld>
            <a:endParaRPr lang="en-US"/>
          </a:p>
        </p:txBody>
      </p:sp>
      <p:sp>
        <p:nvSpPr>
          <p:cNvPr id="5" name="TextBox 4"/>
          <p:cNvSpPr txBox="1"/>
          <p:nvPr/>
        </p:nvSpPr>
        <p:spPr>
          <a:xfrm>
            <a:off x="381000" y="1640443"/>
            <a:ext cx="8229600" cy="5293757"/>
          </a:xfrm>
          <a:prstGeom prst="rect">
            <a:avLst/>
          </a:prstGeom>
          <a:noFill/>
        </p:spPr>
        <p:txBody>
          <a:bodyPr wrap="square" rtlCol="0">
            <a:spAutoFit/>
          </a:bodyPr>
          <a:lstStyle/>
          <a:p>
            <a:pPr marL="342900" indent="-342900">
              <a:buFont typeface="+mj-lt"/>
              <a:buAutoNum type="arabicPeriod"/>
            </a:pPr>
            <a:r>
              <a:rPr lang="en-US" sz="2000" b="1" i="1" dirty="0" smtClean="0">
                <a:solidFill>
                  <a:srgbClr val="FFFFFF"/>
                </a:solidFill>
              </a:rPr>
              <a:t>Radar (NEXRAD or USGS) </a:t>
            </a:r>
            <a:r>
              <a:rPr lang="en-US" sz="2000" b="1" dirty="0" smtClean="0">
                <a:solidFill>
                  <a:srgbClr val="FFFFFF"/>
                </a:solidFill>
              </a:rPr>
              <a:t>– best operationally available source of height near the vent where larger particles are present </a:t>
            </a:r>
            <a:r>
              <a:rPr lang="en-US" sz="2000" b="1" dirty="0" smtClean="0">
                <a:solidFill>
                  <a:srgbClr val="FFFF00"/>
                </a:solidFill>
              </a:rPr>
              <a:t>(GOES-R ash cloud heights have generally compared well with radar derived cloud heights near the vent; GOES-R cloud heights are more useful when cloud is dominated by smaller particles that cannot be sensed by radar)</a:t>
            </a:r>
            <a:endParaRPr lang="en-US" sz="2000" b="1" dirty="0" smtClean="0">
              <a:solidFill>
                <a:srgbClr val="FFFFFF"/>
              </a:solidFill>
            </a:endParaRPr>
          </a:p>
          <a:p>
            <a:pPr marL="342900" indent="-342900">
              <a:buFont typeface="+mj-lt"/>
              <a:buAutoNum type="arabicPeriod"/>
            </a:pPr>
            <a:endParaRPr lang="en-US" sz="2000" b="1" dirty="0" smtClean="0">
              <a:solidFill>
                <a:srgbClr val="FFFFFF"/>
              </a:solidFill>
            </a:endParaRPr>
          </a:p>
          <a:p>
            <a:pPr marL="342900" indent="-342900">
              <a:buFont typeface="+mj-lt"/>
              <a:buAutoNum type="arabicPeriod"/>
            </a:pPr>
            <a:r>
              <a:rPr lang="en-US" sz="2000" b="1" i="1" dirty="0" smtClean="0">
                <a:solidFill>
                  <a:srgbClr val="FFFFFF"/>
                </a:solidFill>
              </a:rPr>
              <a:t>Human observation (from the air or ground)</a:t>
            </a:r>
            <a:r>
              <a:rPr lang="en-US" sz="2000" b="1" dirty="0" smtClean="0">
                <a:solidFill>
                  <a:srgbClr val="FFFFFF"/>
                </a:solidFill>
              </a:rPr>
              <a:t> </a:t>
            </a:r>
            <a:r>
              <a:rPr lang="en-US" sz="2000" b="1" dirty="0" smtClean="0">
                <a:solidFill>
                  <a:srgbClr val="FFFF00"/>
                </a:solidFill>
              </a:rPr>
              <a:t>(human observations are subjective and prone to error, GOES-R heights are objective)</a:t>
            </a:r>
            <a:endParaRPr lang="en-US" sz="2000" b="1" dirty="0" smtClean="0">
              <a:solidFill>
                <a:srgbClr val="FFFFFF"/>
              </a:solidFill>
            </a:endParaRPr>
          </a:p>
          <a:p>
            <a:pPr marL="342900" indent="-342900">
              <a:buFont typeface="+mj-lt"/>
              <a:buAutoNum type="arabicPeriod"/>
            </a:pPr>
            <a:endParaRPr lang="en-US" sz="2000" b="1" dirty="0" smtClean="0">
              <a:solidFill>
                <a:srgbClr val="FFFFFF"/>
              </a:solidFill>
            </a:endParaRPr>
          </a:p>
          <a:p>
            <a:pPr marL="342900" indent="-342900">
              <a:buFont typeface="+mj-lt"/>
              <a:buAutoNum type="arabicPeriod"/>
            </a:pPr>
            <a:r>
              <a:rPr lang="en-US" sz="2000" b="1" i="1" dirty="0" smtClean="0">
                <a:solidFill>
                  <a:srgbClr val="FFFFFF"/>
                </a:solidFill>
              </a:rPr>
              <a:t>Wind correlation </a:t>
            </a:r>
            <a:r>
              <a:rPr lang="en-US" sz="2000" b="1" dirty="0" smtClean="0">
                <a:solidFill>
                  <a:srgbClr val="FFFF00"/>
                </a:solidFill>
              </a:rPr>
              <a:t>(GOES-R heights are generally more accurate and objective)</a:t>
            </a:r>
            <a:endParaRPr lang="en-US" sz="2000" b="1" dirty="0" smtClean="0">
              <a:solidFill>
                <a:srgbClr val="FFFFFF"/>
              </a:solidFill>
            </a:endParaRPr>
          </a:p>
          <a:p>
            <a:pPr marL="342900" indent="-342900">
              <a:buFont typeface="+mj-lt"/>
              <a:buAutoNum type="arabicPeriod"/>
            </a:pPr>
            <a:endParaRPr lang="en-US" sz="2000" b="1" dirty="0" smtClean="0">
              <a:solidFill>
                <a:srgbClr val="FFFFFF"/>
              </a:solidFill>
            </a:endParaRPr>
          </a:p>
          <a:p>
            <a:pPr marL="342900" indent="-342900">
              <a:buFont typeface="+mj-lt"/>
              <a:buAutoNum type="arabicPeriod"/>
            </a:pPr>
            <a:r>
              <a:rPr lang="en-US" sz="2000" b="1" i="1" dirty="0" smtClean="0">
                <a:solidFill>
                  <a:srgbClr val="FFFFFF"/>
                </a:solidFill>
              </a:rPr>
              <a:t>Infrared brightness temperature look-up </a:t>
            </a:r>
            <a:r>
              <a:rPr lang="en-US" sz="2000" b="1" i="1" dirty="0" smtClean="0">
                <a:solidFill>
                  <a:srgbClr val="FFFF00"/>
                </a:solidFill>
              </a:rPr>
              <a:t>(GOES-R ash cloud heights </a:t>
            </a:r>
            <a:r>
              <a:rPr lang="en-US" sz="2000" b="1" i="1" smtClean="0">
                <a:solidFill>
                  <a:srgbClr val="FFFF00"/>
                </a:solidFill>
              </a:rPr>
              <a:t>will nearly always </a:t>
            </a:r>
            <a:r>
              <a:rPr lang="en-US" sz="2000" b="1" i="1" dirty="0" smtClean="0">
                <a:solidFill>
                  <a:srgbClr val="FFFF00"/>
                </a:solidFill>
              </a:rPr>
              <a:t>be more accurate than this method)</a:t>
            </a:r>
            <a:endParaRPr lang="en-US" sz="2000" b="1" i="1" dirty="0" smtClean="0">
              <a:solidFill>
                <a:srgbClr val="FFFFFF"/>
              </a:solidFill>
            </a:endParaRPr>
          </a:p>
          <a:p>
            <a:pPr marL="342900" indent="-342900">
              <a:buFont typeface="+mj-lt"/>
              <a:buAutoNum type="arabicPeriod"/>
            </a:pPr>
            <a:endParaRPr lang="en-US" b="1" dirty="0">
              <a:solidFill>
                <a:srgbClr val="FFFFFF"/>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1"/>
          <p:cNvSpPr>
            <a:spLocks noGrp="1"/>
          </p:cNvSpPr>
          <p:nvPr>
            <p:ph type="sldNum" sz="quarter" idx="11"/>
          </p:nvPr>
        </p:nvSpPr>
        <p:spPr>
          <a:noFill/>
        </p:spPr>
        <p:txBody>
          <a:bodyPr/>
          <a:lstStyle/>
          <a:p>
            <a:fld id="{37FFD901-2BB9-1543-BA56-A2CA7729E907}" type="slidenum">
              <a:rPr lang="en-US" smtClean="0"/>
              <a:pPr/>
              <a:t>58</a:t>
            </a:fld>
            <a:endParaRPr lang="en-US" smtClean="0"/>
          </a:p>
        </p:txBody>
      </p:sp>
      <p:sp>
        <p:nvSpPr>
          <p:cNvPr id="64515" name="Rectangle 2"/>
          <p:cNvSpPr txBox="1">
            <a:spLocks noChangeArrowheads="1"/>
          </p:cNvSpPr>
          <p:nvPr/>
        </p:nvSpPr>
        <p:spPr bwMode="auto">
          <a:xfrm>
            <a:off x="1295400" y="152400"/>
            <a:ext cx="6781800" cy="1143000"/>
          </a:xfrm>
          <a:prstGeom prst="rect">
            <a:avLst/>
          </a:prstGeom>
          <a:noFill/>
          <a:ln w="9525">
            <a:noFill/>
            <a:miter lim="800000"/>
            <a:headEnd/>
            <a:tailEnd/>
          </a:ln>
        </p:spPr>
        <p:txBody>
          <a:bodyPr lIns="92075" tIns="46038" rIns="92075" bIns="46038" anchor="b">
            <a:prstTxWarp prst="textNoShape">
              <a:avLst/>
            </a:prstTxWarp>
          </a:bodyPr>
          <a:lstStyle/>
          <a:p>
            <a:pPr algn="ctr" defTabSz="914400">
              <a:lnSpc>
                <a:spcPct val="85000"/>
              </a:lnSpc>
            </a:pPr>
            <a:r>
              <a:rPr lang="en-US" sz="3600" b="1">
                <a:solidFill>
                  <a:srgbClr val="FAFD00"/>
                </a:solidFill>
                <a:latin typeface="Book Antiqua" charset="0"/>
              </a:rPr>
              <a:t>Expected Improvements</a:t>
            </a:r>
          </a:p>
        </p:txBody>
      </p:sp>
      <p:sp>
        <p:nvSpPr>
          <p:cNvPr id="64516" name="Rectangle 3"/>
          <p:cNvSpPr txBox="1">
            <a:spLocks noChangeArrowheads="1"/>
          </p:cNvSpPr>
          <p:nvPr/>
        </p:nvSpPr>
        <p:spPr bwMode="auto">
          <a:xfrm>
            <a:off x="152400" y="1600200"/>
            <a:ext cx="8686800" cy="4876800"/>
          </a:xfrm>
          <a:prstGeom prst="rect">
            <a:avLst/>
          </a:prstGeom>
          <a:noFill/>
          <a:ln w="9525">
            <a:noFill/>
            <a:miter lim="800000"/>
            <a:headEnd/>
            <a:tailEnd/>
          </a:ln>
        </p:spPr>
        <p:txBody>
          <a:bodyPr lIns="92075" tIns="46038" rIns="92075" bIns="46038">
            <a:prstTxWarp prst="textNoShape">
              <a:avLst/>
            </a:prstTxWarp>
          </a:bodyPr>
          <a:lstStyle/>
          <a:p>
            <a:pPr marL="533400" indent="-533400" defTabSz="914400">
              <a:spcBef>
                <a:spcPct val="20000"/>
              </a:spcBef>
              <a:buClr>
                <a:srgbClr val="FAFD00"/>
              </a:buClr>
              <a:buSzPct val="100000"/>
              <a:buFont typeface="Arial"/>
              <a:buChar char="•"/>
            </a:pPr>
            <a:r>
              <a:rPr lang="en-US" sz="2000" dirty="0" smtClean="0">
                <a:solidFill>
                  <a:srgbClr val="FFFFFF"/>
                </a:solidFill>
              </a:rPr>
              <a:t>Bias corrected ash cloud heights</a:t>
            </a:r>
          </a:p>
          <a:p>
            <a:pPr marL="533400" indent="-533400" defTabSz="914400">
              <a:spcBef>
                <a:spcPct val="20000"/>
              </a:spcBef>
              <a:buClr>
                <a:srgbClr val="FAFD00"/>
              </a:buClr>
              <a:buSzPct val="100000"/>
              <a:buFont typeface="Symbol" charset="2"/>
              <a:buChar char="·"/>
            </a:pPr>
            <a:endParaRPr lang="en-US" sz="2000" dirty="0" smtClean="0">
              <a:solidFill>
                <a:srgbClr val="FFFFFF"/>
              </a:solidFill>
            </a:endParaRPr>
          </a:p>
          <a:p>
            <a:pPr marL="533400" indent="-533400" defTabSz="914400">
              <a:spcBef>
                <a:spcPct val="20000"/>
              </a:spcBef>
              <a:buClr>
                <a:srgbClr val="FAFD00"/>
              </a:buClr>
              <a:buSzPct val="100000"/>
              <a:buFont typeface="Symbol" charset="2"/>
              <a:buChar char="·"/>
            </a:pPr>
            <a:r>
              <a:rPr lang="en-US" sz="2000" dirty="0">
                <a:solidFill>
                  <a:srgbClr val="FFFFFF"/>
                </a:solidFill>
              </a:rPr>
              <a:t>Data latency will be reduced by ~20 minutes once processing begins in Alaska (eliminate step of transferring data to UW-CIMSS) in </a:t>
            </a:r>
            <a:r>
              <a:rPr lang="en-US" sz="2000" dirty="0" smtClean="0">
                <a:solidFill>
                  <a:srgbClr val="FFFFFF"/>
                </a:solidFill>
              </a:rPr>
              <a:t>2011</a:t>
            </a:r>
          </a:p>
          <a:p>
            <a:pPr marL="533400" indent="-533400" defTabSz="914400">
              <a:spcBef>
                <a:spcPct val="20000"/>
              </a:spcBef>
              <a:buClr>
                <a:srgbClr val="FAFD00"/>
              </a:buClr>
              <a:buSzPct val="100000"/>
            </a:pPr>
            <a:endParaRPr lang="en-US" sz="2000" dirty="0" smtClean="0">
              <a:solidFill>
                <a:srgbClr val="FFFFFF"/>
              </a:solidFill>
            </a:endParaRPr>
          </a:p>
          <a:p>
            <a:pPr marL="533400" indent="-533400" defTabSz="914400">
              <a:spcBef>
                <a:spcPct val="20000"/>
              </a:spcBef>
              <a:buClr>
                <a:srgbClr val="FAFD00"/>
              </a:buClr>
              <a:buSzPct val="100000"/>
              <a:buFont typeface="Symbol" charset="2"/>
              <a:buChar char="·"/>
            </a:pPr>
            <a:r>
              <a:rPr lang="en-US" sz="2000" dirty="0" smtClean="0">
                <a:solidFill>
                  <a:srgbClr val="FFFFFF"/>
                </a:solidFill>
              </a:rPr>
              <a:t>Developing Weather Event Simulator (WES) case for hands-on training for Redoubt 2009 eruption</a:t>
            </a:r>
          </a:p>
          <a:p>
            <a:pPr marL="533400" indent="-533400" defTabSz="914400">
              <a:spcBef>
                <a:spcPct val="20000"/>
              </a:spcBef>
              <a:buClr>
                <a:srgbClr val="FAFD00"/>
              </a:buClr>
              <a:buSzPct val="100000"/>
              <a:buFont typeface="Symbol" charset="2"/>
              <a:buChar char="·"/>
            </a:pPr>
            <a:endParaRPr lang="en-US" sz="2000" dirty="0" smtClean="0">
              <a:solidFill>
                <a:srgbClr val="FFFFFF"/>
              </a:solidFill>
            </a:endParaRPr>
          </a:p>
          <a:p>
            <a:pPr marL="533400" indent="-533400" defTabSz="914400">
              <a:spcBef>
                <a:spcPct val="20000"/>
              </a:spcBef>
              <a:buClr>
                <a:srgbClr val="FAFD00"/>
              </a:buClr>
              <a:buSzPct val="100000"/>
              <a:buFont typeface="Symbol" charset="2"/>
              <a:buChar char="·"/>
            </a:pPr>
            <a:r>
              <a:rPr lang="en-US" sz="2000" dirty="0" smtClean="0">
                <a:solidFill>
                  <a:srgbClr val="FFFFFF"/>
                </a:solidFill>
              </a:rPr>
              <a:t>End user feedback is essential and will be used to guide future improvements</a:t>
            </a:r>
          </a:p>
          <a:p>
            <a:pPr marL="533400" indent="-533400" defTabSz="914400">
              <a:spcBef>
                <a:spcPct val="20000"/>
              </a:spcBef>
              <a:buClr>
                <a:srgbClr val="FAFD00"/>
              </a:buClr>
              <a:buSzPct val="100000"/>
              <a:buFont typeface="Symbol" charset="2"/>
              <a:buChar char="·"/>
            </a:pPr>
            <a:endParaRPr lang="en-US" sz="2000" dirty="0" smtClean="0">
              <a:solidFill>
                <a:srgbClr val="FFFFFF"/>
              </a:solidFill>
            </a:endParaRPr>
          </a:p>
          <a:p>
            <a:pPr marL="533400" indent="-533400" defTabSz="914400">
              <a:spcBef>
                <a:spcPct val="20000"/>
              </a:spcBef>
              <a:buClr>
                <a:srgbClr val="FAFD00"/>
              </a:buClr>
              <a:buSzPct val="100000"/>
              <a:buFont typeface="Symbol" charset="2"/>
              <a:buChar char="·"/>
            </a:pPr>
            <a:r>
              <a:rPr lang="en-US" sz="2000" dirty="0" smtClean="0">
                <a:solidFill>
                  <a:srgbClr val="FFFFFF"/>
                </a:solidFill>
              </a:rPr>
              <a:t>Currently, the GOES-R volcanic ash products contain some false alarms.  The development of a version of the products that includes an extremely small number of false alarms is underway (auto-alert capability).</a:t>
            </a:r>
          </a:p>
          <a:p>
            <a:pPr marL="533400" indent="-533400" defTabSz="914400">
              <a:spcBef>
                <a:spcPct val="20000"/>
              </a:spcBef>
              <a:buClr>
                <a:srgbClr val="FAFD00"/>
              </a:buClr>
              <a:buSzPct val="100000"/>
              <a:buFont typeface="Symbol" charset="2"/>
              <a:buChar char="·"/>
            </a:pPr>
            <a:endParaRPr lang="en-US" sz="2000" dirty="0" smtClean="0">
              <a:solidFill>
                <a:srgbClr val="FFFFFF"/>
              </a:solidFill>
            </a:endParaRPr>
          </a:p>
          <a:p>
            <a:pPr marL="533400" indent="-533400" defTabSz="914400">
              <a:spcBef>
                <a:spcPct val="20000"/>
              </a:spcBef>
              <a:buClr>
                <a:srgbClr val="FAFD00"/>
              </a:buClr>
              <a:buSzPct val="100000"/>
            </a:pPr>
            <a:endParaRPr lang="en-US" sz="2400" dirty="0">
              <a:solidFill>
                <a:srgbClr val="FFFFFF"/>
              </a:solidFill>
            </a:endParaRPr>
          </a:p>
          <a:p>
            <a:pPr marL="533400" indent="-533400" defTabSz="914400">
              <a:spcBef>
                <a:spcPct val="20000"/>
              </a:spcBef>
              <a:buClr>
                <a:srgbClr val="FAFD00"/>
              </a:buClr>
              <a:buSzPct val="100000"/>
              <a:buFont typeface="Symbol" charset="2"/>
              <a:buChar char="·"/>
            </a:pPr>
            <a:endParaRPr lang="en-US" sz="2400" dirty="0">
              <a:solidFill>
                <a:srgbClr val="F8F8F8"/>
              </a:solidFill>
            </a:endParaRPr>
          </a:p>
        </p:txBody>
      </p:sp>
      <p:pic>
        <p:nvPicPr>
          <p:cNvPr id="5" name="Picture 4" descr="RedoubtCloud.jpg"/>
          <p:cNvPicPr>
            <a:picLocks noChangeAspect="1"/>
          </p:cNvPicPr>
          <p:nvPr/>
        </p:nvPicPr>
        <p:blipFill>
          <a:blip r:embed="rId2"/>
          <a:stretch>
            <a:fillRect/>
          </a:stretch>
        </p:blipFill>
        <p:spPr>
          <a:xfrm>
            <a:off x="7506357" y="88605"/>
            <a:ext cx="1561443" cy="1298383"/>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HRR_textWS.pn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890324" y="50800"/>
            <a:ext cx="7772400" cy="1143000"/>
          </a:xfrm>
        </p:spPr>
        <p:txBody>
          <a:bodyPr/>
          <a:lstStyle/>
          <a:p>
            <a:r>
              <a:rPr lang="en-US" b="1" dirty="0">
                <a:solidFill>
                  <a:srgbClr val="0000FF"/>
                </a:solidFill>
              </a:rPr>
              <a:t>Volcanic Ash</a:t>
            </a:r>
            <a:r>
              <a:rPr lang="en-US" b="1" dirty="0" smtClean="0">
                <a:solidFill>
                  <a:srgbClr val="0000FF"/>
                </a:solidFill>
              </a:rPr>
              <a:t> Cloud Properties</a:t>
            </a:r>
            <a:endParaRPr lang="en-US" b="1" dirty="0">
              <a:solidFill>
                <a:srgbClr val="0000FF"/>
              </a:solidFill>
            </a:endParaRPr>
          </a:p>
        </p:txBody>
      </p:sp>
      <p:sp>
        <p:nvSpPr>
          <p:cNvPr id="10244" name="Text Box 4"/>
          <p:cNvSpPr txBox="1">
            <a:spLocks noChangeArrowheads="1"/>
          </p:cNvSpPr>
          <p:nvPr/>
        </p:nvSpPr>
        <p:spPr bwMode="auto">
          <a:xfrm>
            <a:off x="6032500" y="1295400"/>
            <a:ext cx="3073400" cy="5478423"/>
          </a:xfrm>
          <a:prstGeom prst="rect">
            <a:avLst/>
          </a:prstGeom>
          <a:solidFill>
            <a:schemeClr val="tx2">
              <a:lumMod val="20000"/>
              <a:lumOff val="80000"/>
            </a:schemeClr>
          </a:solidFill>
          <a:ln w="9525">
            <a:noFill/>
            <a:miter lim="800000"/>
            <a:headEnd/>
            <a:tailEnd/>
          </a:ln>
        </p:spPr>
        <p:txBody>
          <a:bodyPr wrap="square">
            <a:prstTxWarp prst="textNoShape">
              <a:avLst/>
            </a:prstTxWarp>
            <a:spAutoFit/>
          </a:bodyPr>
          <a:lstStyle/>
          <a:p>
            <a:pPr>
              <a:spcBef>
                <a:spcPct val="50000"/>
              </a:spcBef>
              <a:buFontTx/>
              <a:buChar char="•"/>
            </a:pPr>
            <a:r>
              <a:rPr lang="en-US" sz="2000" b="1" dirty="0" smtClean="0"/>
              <a:t>Ash  mass loading is analogous to ash concentration</a:t>
            </a:r>
          </a:p>
          <a:p>
            <a:pPr>
              <a:spcBef>
                <a:spcPct val="50000"/>
              </a:spcBef>
              <a:buFontTx/>
              <a:buChar char="•"/>
            </a:pPr>
            <a:r>
              <a:rPr lang="en-US" sz="2000" b="1" dirty="0" smtClean="0"/>
              <a:t> Larger values mean more ash material in atmospheric column than smaller values</a:t>
            </a:r>
          </a:p>
          <a:p>
            <a:pPr>
              <a:spcBef>
                <a:spcPct val="50000"/>
              </a:spcBef>
              <a:buFontTx/>
              <a:buChar char="•"/>
            </a:pPr>
            <a:r>
              <a:rPr lang="en-US" sz="2000" b="1" dirty="0" smtClean="0"/>
              <a:t> Operational use: Where is the most ash within an observed ash cloud? How does this compare to dispersion model forecasts?</a:t>
            </a:r>
          </a:p>
          <a:p>
            <a:pPr>
              <a:spcBef>
                <a:spcPct val="50000"/>
              </a:spcBef>
              <a:buFontTx/>
              <a:buChar char="•"/>
            </a:pPr>
            <a:r>
              <a:rPr lang="en-US" sz="2000" b="1" dirty="0" smtClean="0"/>
              <a:t>Approximate range of retrieval sensitivity: 0.5 – 100 ton/km</a:t>
            </a:r>
            <a:r>
              <a:rPr lang="en-US" sz="2000" b="1" baseline="30000" dirty="0" smtClean="0"/>
              <a:t>2</a:t>
            </a:r>
            <a:endParaRPr lang="en-US" sz="2000" dirty="0"/>
          </a:p>
        </p:txBody>
      </p:sp>
      <p:pic>
        <p:nvPicPr>
          <p:cNvPr id="6" name="Picture 5" descr="Aqua_kasatochi_08-08-2008_1340_goesr.tiff"/>
          <p:cNvPicPr>
            <a:picLocks noChangeAspect="1"/>
          </p:cNvPicPr>
          <p:nvPr/>
        </p:nvPicPr>
        <p:blipFill>
          <a:blip r:embed="rId3"/>
          <a:srcRect l="50228" b="50388"/>
          <a:stretch>
            <a:fillRect/>
          </a:stretch>
        </p:blipFill>
        <p:spPr>
          <a:xfrm>
            <a:off x="36576" y="1371600"/>
            <a:ext cx="5980295" cy="5267835"/>
          </a:xfrm>
          <a:prstGeom prst="rect">
            <a:avLst/>
          </a:prstGeom>
        </p:spPr>
      </p:pic>
      <p:sp>
        <p:nvSpPr>
          <p:cNvPr id="10245" name="Text Box 5"/>
          <p:cNvSpPr txBox="1">
            <a:spLocks noChangeArrowheads="1"/>
          </p:cNvSpPr>
          <p:nvPr/>
        </p:nvSpPr>
        <p:spPr bwMode="auto">
          <a:xfrm>
            <a:off x="814131" y="1130300"/>
            <a:ext cx="4522422" cy="461665"/>
          </a:xfrm>
          <a:prstGeom prst="rect">
            <a:avLst/>
          </a:prstGeom>
          <a:solidFill>
            <a:srgbClr val="FFFF00"/>
          </a:solidFill>
          <a:ln w="9525">
            <a:noFill/>
            <a:miter lim="800000"/>
            <a:headEnd/>
            <a:tailEnd/>
          </a:ln>
        </p:spPr>
        <p:txBody>
          <a:bodyPr wrap="square">
            <a:prstTxWarp prst="textNoShape">
              <a:avLst/>
            </a:prstTxWarp>
            <a:spAutoFit/>
          </a:bodyPr>
          <a:lstStyle/>
          <a:p>
            <a:pPr algn="ctr">
              <a:spcBef>
                <a:spcPct val="50000"/>
              </a:spcBef>
            </a:pPr>
            <a:r>
              <a:rPr lang="en-US" sz="2400" b="1" dirty="0" smtClean="0"/>
              <a:t>Ash Mass Loading</a:t>
            </a:r>
            <a:endParaRPr lang="en-US" sz="2400" b="1" dirty="0"/>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mtClean="0"/>
              <a:t>What You Should Know By The End of Training</a:t>
            </a:r>
          </a:p>
        </p:txBody>
      </p:sp>
      <p:sp>
        <p:nvSpPr>
          <p:cNvPr id="3" name="Slide Number Placeholder 2"/>
          <p:cNvSpPr>
            <a:spLocks noGrp="1"/>
          </p:cNvSpPr>
          <p:nvPr>
            <p:ph type="sldNum" sz="quarter" idx="12"/>
          </p:nvPr>
        </p:nvSpPr>
        <p:spPr/>
        <p:txBody>
          <a:bodyPr/>
          <a:lstStyle/>
          <a:p>
            <a:fld id="{3B2EDAE3-7539-EE4C-9854-B4C474C40C1B}" type="slidenum">
              <a:rPr lang="en-US" smtClean="0"/>
              <a:pPr/>
              <a:t>60</a:t>
            </a:fld>
            <a:endParaRPr lang="en-US" smtClean="0"/>
          </a:p>
        </p:txBody>
      </p:sp>
      <p:sp>
        <p:nvSpPr>
          <p:cNvPr id="7172" name="Rectangle 3"/>
          <p:cNvSpPr txBox="1">
            <a:spLocks noChangeArrowheads="1"/>
          </p:cNvSpPr>
          <p:nvPr/>
        </p:nvSpPr>
        <p:spPr bwMode="auto">
          <a:xfrm>
            <a:off x="609600" y="1752600"/>
            <a:ext cx="7848600" cy="4114800"/>
          </a:xfrm>
          <a:prstGeom prst="rect">
            <a:avLst/>
          </a:prstGeom>
          <a:noFill/>
          <a:ln w="9525">
            <a:noFill/>
            <a:miter lim="800000"/>
            <a:headEnd/>
            <a:tailEnd/>
          </a:ln>
        </p:spPr>
        <p:txBody>
          <a:bodyPr lIns="92075" tIns="46038" rIns="92075" bIns="46038">
            <a:prstTxWarp prst="textNoShape">
              <a:avLst/>
            </a:prstTxWarp>
          </a:bodyPr>
          <a:lstStyle/>
          <a:p>
            <a:pPr marL="533400" indent="-533400" defTabSz="914400">
              <a:spcBef>
                <a:spcPct val="20000"/>
              </a:spcBef>
              <a:buClr>
                <a:srgbClr val="FAFD00"/>
              </a:buClr>
              <a:buSzPct val="100000"/>
              <a:buFont typeface="Symbol" charset="2"/>
              <a:buChar char="·"/>
            </a:pPr>
            <a:r>
              <a:rPr lang="en-US" sz="2800" dirty="0">
                <a:solidFill>
                  <a:srgbClr val="FFFFFF"/>
                </a:solidFill>
              </a:rPr>
              <a:t>What GOES-R Volcanic Ash products are available within </a:t>
            </a:r>
            <a:r>
              <a:rPr lang="en-US" sz="2800" dirty="0" smtClean="0">
                <a:solidFill>
                  <a:srgbClr val="FFFFFF"/>
                </a:solidFill>
              </a:rPr>
              <a:t>AWIPS (physical meaning of products)</a:t>
            </a:r>
          </a:p>
          <a:p>
            <a:pPr marL="533400" indent="-533400" defTabSz="914400">
              <a:spcBef>
                <a:spcPct val="20000"/>
              </a:spcBef>
              <a:buClr>
                <a:srgbClr val="FAFD00"/>
              </a:buClr>
              <a:buSzPct val="100000"/>
              <a:buFont typeface="Symbol" charset="2"/>
              <a:buChar char="·"/>
            </a:pPr>
            <a:r>
              <a:rPr lang="en-US" sz="2800" dirty="0" smtClean="0">
                <a:solidFill>
                  <a:srgbClr val="FFFFFF"/>
                </a:solidFill>
              </a:rPr>
              <a:t>Product interpretation through </a:t>
            </a:r>
            <a:r>
              <a:rPr lang="en-US" sz="2800" dirty="0">
                <a:solidFill>
                  <a:srgbClr val="FFFFFF"/>
                </a:solidFill>
              </a:rPr>
              <a:t>e</a:t>
            </a:r>
            <a:r>
              <a:rPr lang="en-US" sz="2800" dirty="0" smtClean="0">
                <a:solidFill>
                  <a:srgbClr val="FFFFFF"/>
                </a:solidFill>
              </a:rPr>
              <a:t>xamples of interest to Anchorage VAAC</a:t>
            </a:r>
          </a:p>
          <a:p>
            <a:pPr marL="533400" indent="-533400" defTabSz="914400">
              <a:spcBef>
                <a:spcPct val="20000"/>
              </a:spcBef>
              <a:buClr>
                <a:srgbClr val="FAFD00"/>
              </a:buClr>
              <a:buSzPct val="100000"/>
              <a:buFont typeface="Symbol" charset="2"/>
              <a:buChar char="·"/>
            </a:pPr>
            <a:r>
              <a:rPr lang="en-US" sz="2800" dirty="0" smtClean="0">
                <a:solidFill>
                  <a:srgbClr val="FFFF00"/>
                </a:solidFill>
              </a:rPr>
              <a:t>Strengths and limitations of GOES-R products </a:t>
            </a:r>
            <a:r>
              <a:rPr lang="en-US" sz="2800" dirty="0" smtClean="0">
                <a:solidFill>
                  <a:srgbClr val="FFFFFF"/>
                </a:solidFill>
              </a:rPr>
              <a:t>(including an assessment of product accuracy)</a:t>
            </a:r>
          </a:p>
          <a:p>
            <a:pPr marL="533400" indent="-533400" defTabSz="914400">
              <a:spcBef>
                <a:spcPct val="20000"/>
              </a:spcBef>
              <a:buClr>
                <a:srgbClr val="FAFD00"/>
              </a:buClr>
              <a:buSzPct val="100000"/>
              <a:buFont typeface="Symbol" charset="2"/>
              <a:buChar char="·"/>
            </a:pPr>
            <a:r>
              <a:rPr lang="en-US" sz="2800" dirty="0" smtClean="0">
                <a:solidFill>
                  <a:srgbClr val="FFFF00"/>
                </a:solidFill>
              </a:rPr>
              <a:t>How to use GOES-R products operationally</a:t>
            </a:r>
          </a:p>
          <a:p>
            <a:pPr marL="533400" indent="-533400" defTabSz="914400">
              <a:spcBef>
                <a:spcPct val="20000"/>
              </a:spcBef>
              <a:buClr>
                <a:srgbClr val="FAFD00"/>
              </a:buClr>
              <a:buSzPct val="100000"/>
              <a:buFont typeface="Symbol" charset="2"/>
              <a:buChar char="·"/>
            </a:pPr>
            <a:r>
              <a:rPr lang="en-US" sz="2800" dirty="0" smtClean="0">
                <a:solidFill>
                  <a:srgbClr val="FFFFFF"/>
                </a:solidFill>
              </a:rPr>
              <a:t>Future improvements</a:t>
            </a:r>
            <a:endParaRPr lang="en-US" sz="2800" dirty="0">
              <a:solidFill>
                <a:srgbClr val="FFFFFF"/>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1"/>
          <p:cNvSpPr>
            <a:spLocks noGrp="1"/>
          </p:cNvSpPr>
          <p:nvPr>
            <p:ph type="sldNum" sz="quarter" idx="11"/>
          </p:nvPr>
        </p:nvSpPr>
        <p:spPr>
          <a:noFill/>
        </p:spPr>
        <p:txBody>
          <a:bodyPr/>
          <a:lstStyle/>
          <a:p>
            <a:fld id="{8E0C02DF-BA2A-F24D-998A-7F250496CAC9}" type="slidenum">
              <a:rPr lang="en-US" smtClean="0"/>
              <a:pPr/>
              <a:t>61</a:t>
            </a:fld>
            <a:endParaRPr lang="en-US" smtClean="0"/>
          </a:p>
        </p:txBody>
      </p:sp>
      <p:sp>
        <p:nvSpPr>
          <p:cNvPr id="67587" name="Rectangle 2"/>
          <p:cNvSpPr txBox="1">
            <a:spLocks noChangeArrowheads="1"/>
          </p:cNvSpPr>
          <p:nvPr/>
        </p:nvSpPr>
        <p:spPr bwMode="auto">
          <a:xfrm>
            <a:off x="1295400" y="152400"/>
            <a:ext cx="6781800" cy="1143000"/>
          </a:xfrm>
          <a:prstGeom prst="rect">
            <a:avLst/>
          </a:prstGeom>
          <a:noFill/>
          <a:ln w="9525">
            <a:noFill/>
            <a:miter lim="800000"/>
            <a:headEnd/>
            <a:tailEnd/>
          </a:ln>
        </p:spPr>
        <p:txBody>
          <a:bodyPr lIns="92075" tIns="46038" rIns="92075" bIns="46038" anchor="b">
            <a:prstTxWarp prst="textNoShape">
              <a:avLst/>
            </a:prstTxWarp>
          </a:bodyPr>
          <a:lstStyle/>
          <a:p>
            <a:pPr algn="ctr" defTabSz="914400">
              <a:lnSpc>
                <a:spcPct val="85000"/>
              </a:lnSpc>
            </a:pPr>
            <a:r>
              <a:rPr lang="en-US" sz="3600" b="1">
                <a:solidFill>
                  <a:srgbClr val="FAFD00"/>
                </a:solidFill>
                <a:latin typeface="Book Antiqua" charset="0"/>
              </a:rPr>
              <a:t>Contact</a:t>
            </a:r>
          </a:p>
        </p:txBody>
      </p:sp>
      <p:sp>
        <p:nvSpPr>
          <p:cNvPr id="4" name="Rectangle 3"/>
          <p:cNvSpPr txBox="1">
            <a:spLocks noChangeArrowheads="1"/>
          </p:cNvSpPr>
          <p:nvPr/>
        </p:nvSpPr>
        <p:spPr bwMode="auto">
          <a:xfrm>
            <a:off x="609600" y="1600200"/>
            <a:ext cx="7848600" cy="2286000"/>
          </a:xfrm>
          <a:prstGeom prst="rect">
            <a:avLst/>
          </a:prstGeom>
          <a:noFill/>
          <a:ln w="9525">
            <a:noFill/>
            <a:miter lim="800000"/>
            <a:headEnd/>
            <a:tailEnd/>
          </a:ln>
        </p:spPr>
        <p:txBody>
          <a:bodyPr lIns="92075" tIns="46038" rIns="92075" bIns="46038">
            <a:prstTxWarp prst="textNoShape">
              <a:avLst/>
            </a:prstTxWarp>
          </a:bodyPr>
          <a:lstStyle/>
          <a:p>
            <a:pPr marL="533400" indent="-533400" defTabSz="914400">
              <a:spcBef>
                <a:spcPct val="20000"/>
              </a:spcBef>
              <a:buClr>
                <a:srgbClr val="FAFD00"/>
              </a:buClr>
              <a:buSzPct val="100000"/>
              <a:buFont typeface="Symbol" charset="2"/>
              <a:buChar char="·"/>
            </a:pPr>
            <a:r>
              <a:rPr lang="en-US" sz="2400" dirty="0">
                <a:solidFill>
                  <a:srgbClr val="FFFFFF"/>
                </a:solidFill>
              </a:rPr>
              <a:t>Questions?  Suggestions?</a:t>
            </a:r>
          </a:p>
          <a:p>
            <a:pPr marL="533400" indent="-533400" defTabSz="914400">
              <a:spcBef>
                <a:spcPct val="20000"/>
              </a:spcBef>
              <a:buClr>
                <a:srgbClr val="FAFD00"/>
              </a:buClr>
              <a:buSzPct val="100000"/>
              <a:buFont typeface="Symbol" charset="2"/>
              <a:buChar char="·"/>
            </a:pPr>
            <a:r>
              <a:rPr lang="en-US" sz="2400" dirty="0">
                <a:solidFill>
                  <a:srgbClr val="FFFFFF"/>
                </a:solidFill>
              </a:rPr>
              <a:t>Contact:</a:t>
            </a:r>
          </a:p>
          <a:p>
            <a:pPr marL="990600" lvl="1" indent="-533400" defTabSz="914400">
              <a:spcBef>
                <a:spcPct val="20000"/>
              </a:spcBef>
              <a:buClr>
                <a:srgbClr val="FAFD00"/>
              </a:buClr>
              <a:buSzPct val="100000"/>
              <a:buFont typeface="Symbol" charset="2"/>
              <a:buChar char="·"/>
            </a:pPr>
            <a:r>
              <a:rPr lang="en-US" sz="2400" dirty="0">
                <a:solidFill>
                  <a:srgbClr val="FFFFFF"/>
                </a:solidFill>
              </a:rPr>
              <a:t>Michael </a:t>
            </a:r>
            <a:r>
              <a:rPr lang="en-US" sz="2400" dirty="0" err="1">
                <a:solidFill>
                  <a:srgbClr val="FFFFFF"/>
                </a:solidFill>
              </a:rPr>
              <a:t>Pavolonis</a:t>
            </a:r>
            <a:r>
              <a:rPr lang="en-US" sz="2400" dirty="0">
                <a:solidFill>
                  <a:srgbClr val="FFFFFF"/>
                </a:solidFill>
              </a:rPr>
              <a:t> </a:t>
            </a:r>
            <a:r>
              <a:rPr lang="en-US" sz="2400" dirty="0" smtClean="0">
                <a:solidFill>
                  <a:srgbClr val="FFFFFF"/>
                </a:solidFill>
              </a:rPr>
              <a:t>(</a:t>
            </a:r>
            <a:r>
              <a:rPr lang="en-US" sz="2400" dirty="0" err="1" smtClean="0">
                <a:solidFill>
                  <a:srgbClr val="FFFFFF"/>
                </a:solidFill>
              </a:rPr>
              <a:t>Mike.Pavolonis</a:t>
            </a:r>
            <a:r>
              <a:rPr lang="en-US" sz="2400" dirty="0" err="1" smtClean="0">
                <a:solidFill>
                  <a:srgbClr val="FFFFFF"/>
                </a:solidFill>
                <a:hlinkClick r:id="rId2"/>
              </a:rPr>
              <a:t>@noaa.</a:t>
            </a:r>
            <a:r>
              <a:rPr lang="en-US" sz="2400" dirty="0" err="1" smtClean="0">
                <a:solidFill>
                  <a:srgbClr val="FFFFFF"/>
                </a:solidFill>
              </a:rPr>
              <a:t>gov</a:t>
            </a:r>
            <a:r>
              <a:rPr lang="en-US" sz="2400" dirty="0" smtClean="0">
                <a:solidFill>
                  <a:srgbClr val="FFFFFF"/>
                </a:solidFill>
              </a:rPr>
              <a:t>)</a:t>
            </a:r>
            <a:endParaRPr lang="en-US" sz="2400" dirty="0">
              <a:solidFill>
                <a:srgbClr val="FFFFFF"/>
              </a:solidFill>
            </a:endParaRPr>
          </a:p>
          <a:p>
            <a:pPr marL="990600" lvl="1" indent="-533400" defTabSz="914400">
              <a:spcBef>
                <a:spcPct val="20000"/>
              </a:spcBef>
              <a:buClr>
                <a:srgbClr val="FAFD00"/>
              </a:buClr>
              <a:buSzPct val="100000"/>
              <a:buFont typeface="Symbol" charset="2"/>
              <a:buChar char="·"/>
            </a:pPr>
            <a:r>
              <a:rPr lang="en-US" sz="2400" dirty="0">
                <a:solidFill>
                  <a:srgbClr val="FFFFFF"/>
                </a:solidFill>
              </a:rPr>
              <a:t>Justin </a:t>
            </a:r>
            <a:r>
              <a:rPr lang="en-US" sz="2400" dirty="0" err="1">
                <a:solidFill>
                  <a:srgbClr val="FFFFFF"/>
                </a:solidFill>
              </a:rPr>
              <a:t>Sieglaff</a:t>
            </a:r>
            <a:r>
              <a:rPr lang="en-US" sz="2400" dirty="0">
                <a:solidFill>
                  <a:srgbClr val="FFFFFF"/>
                </a:solidFill>
              </a:rPr>
              <a:t> (</a:t>
            </a:r>
            <a:r>
              <a:rPr lang="en-US" sz="2400" dirty="0">
                <a:solidFill>
                  <a:srgbClr val="FFFFFF"/>
                </a:solidFill>
                <a:hlinkClick r:id="rId3"/>
              </a:rPr>
              <a:t>justins@ssec.wisc.edu</a:t>
            </a:r>
            <a:r>
              <a:rPr lang="en-US" sz="2400" dirty="0">
                <a:solidFill>
                  <a:srgbClr val="FFFFFF"/>
                </a:solidFill>
              </a:rPr>
              <a:t>)</a:t>
            </a:r>
          </a:p>
          <a:p>
            <a:pPr marL="990600" lvl="1" indent="-533400" defTabSz="914400">
              <a:spcBef>
                <a:spcPct val="20000"/>
              </a:spcBef>
              <a:buClr>
                <a:srgbClr val="FAFD00"/>
              </a:buClr>
              <a:buSzPct val="100000"/>
              <a:buFont typeface="Symbol" charset="2"/>
              <a:buChar char="·"/>
            </a:pPr>
            <a:endParaRPr lang="en-US" sz="2400" dirty="0">
              <a:solidFill>
                <a:srgbClr val="FFFFFF"/>
              </a:solidFill>
            </a:endParaRPr>
          </a:p>
          <a:p>
            <a:pPr marL="533400" indent="-533400" defTabSz="914400">
              <a:spcBef>
                <a:spcPct val="20000"/>
              </a:spcBef>
              <a:buClr>
                <a:srgbClr val="FAFD00"/>
              </a:buClr>
              <a:buSzPct val="100000"/>
            </a:pPr>
            <a:endParaRPr lang="en-US" sz="2400" dirty="0">
              <a:solidFill>
                <a:srgbClr val="FFFFFF"/>
              </a:solidFill>
            </a:endParaRPr>
          </a:p>
          <a:p>
            <a:pPr marL="533400" indent="-533400" defTabSz="914400">
              <a:spcBef>
                <a:spcPct val="20000"/>
              </a:spcBef>
              <a:buClr>
                <a:srgbClr val="FAFD00"/>
              </a:buClr>
              <a:buSzPct val="100000"/>
              <a:buFont typeface="Symbol" charset="2"/>
              <a:buChar char="·"/>
            </a:pPr>
            <a:endParaRPr lang="en-US" sz="2400" dirty="0">
              <a:solidFill>
                <a:srgbClr val="F8F8F8"/>
              </a:solidFill>
            </a:endParaRPr>
          </a:p>
        </p:txBody>
      </p:sp>
      <p:pic>
        <p:nvPicPr>
          <p:cNvPr id="5" name="Picture 4" descr="ISS020-E-09048_lrg.jpg"/>
          <p:cNvPicPr>
            <a:picLocks noChangeAspect="1"/>
          </p:cNvPicPr>
          <p:nvPr/>
        </p:nvPicPr>
        <p:blipFill>
          <a:blip r:embed="rId4"/>
          <a:stretch>
            <a:fillRect/>
          </a:stretch>
        </p:blipFill>
        <p:spPr>
          <a:xfrm>
            <a:off x="2209800" y="3522134"/>
            <a:ext cx="4775199" cy="318346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890324" y="50800"/>
            <a:ext cx="7772400" cy="1143000"/>
          </a:xfrm>
        </p:spPr>
        <p:txBody>
          <a:bodyPr/>
          <a:lstStyle/>
          <a:p>
            <a:r>
              <a:rPr lang="en-US" b="1" dirty="0">
                <a:solidFill>
                  <a:srgbClr val="0000FF"/>
                </a:solidFill>
              </a:rPr>
              <a:t>Volcanic Ash</a:t>
            </a:r>
            <a:r>
              <a:rPr lang="en-US" b="1" dirty="0" smtClean="0">
                <a:solidFill>
                  <a:srgbClr val="0000FF"/>
                </a:solidFill>
              </a:rPr>
              <a:t> Cloud Properties</a:t>
            </a:r>
            <a:endParaRPr lang="en-US" b="1" dirty="0">
              <a:solidFill>
                <a:srgbClr val="0000FF"/>
              </a:solidFill>
            </a:endParaRPr>
          </a:p>
        </p:txBody>
      </p:sp>
      <p:sp>
        <p:nvSpPr>
          <p:cNvPr id="10244" name="Text Box 4"/>
          <p:cNvSpPr txBox="1">
            <a:spLocks noChangeArrowheads="1"/>
          </p:cNvSpPr>
          <p:nvPr/>
        </p:nvSpPr>
        <p:spPr bwMode="auto">
          <a:xfrm>
            <a:off x="6032500" y="1371600"/>
            <a:ext cx="3073400" cy="4247317"/>
          </a:xfrm>
          <a:prstGeom prst="rect">
            <a:avLst/>
          </a:prstGeom>
          <a:solidFill>
            <a:schemeClr val="tx2">
              <a:lumMod val="20000"/>
              <a:lumOff val="80000"/>
            </a:schemeClr>
          </a:solidFill>
          <a:ln w="9525">
            <a:noFill/>
            <a:miter lim="800000"/>
            <a:headEnd/>
            <a:tailEnd/>
          </a:ln>
        </p:spPr>
        <p:txBody>
          <a:bodyPr wrap="square">
            <a:prstTxWarp prst="textNoShape">
              <a:avLst/>
            </a:prstTxWarp>
            <a:spAutoFit/>
          </a:bodyPr>
          <a:lstStyle/>
          <a:p>
            <a:pPr>
              <a:spcBef>
                <a:spcPct val="50000"/>
              </a:spcBef>
              <a:buFontTx/>
              <a:buChar char="•"/>
            </a:pPr>
            <a:r>
              <a:rPr lang="en-US" sz="2000" b="1" dirty="0" smtClean="0"/>
              <a:t>The ash cloud height is a very important parameter for initializing dispersion models (forecasting component)</a:t>
            </a:r>
          </a:p>
          <a:p>
            <a:pPr>
              <a:spcBef>
                <a:spcPct val="50000"/>
              </a:spcBef>
              <a:buFontTx/>
              <a:buChar char="•"/>
            </a:pPr>
            <a:r>
              <a:rPr lang="en-US" sz="2000" b="1" dirty="0" smtClean="0"/>
              <a:t>The retrieved height is generally between the top and bottom boundary of the ash cloud due to the limited vertical resolution of IR measurements</a:t>
            </a:r>
            <a:endParaRPr lang="en-US" sz="2000" dirty="0" smtClean="0"/>
          </a:p>
        </p:txBody>
      </p:sp>
      <p:pic>
        <p:nvPicPr>
          <p:cNvPr id="7" name="Picture 6" descr="Aqua_kasatochi_08-08-2008_1340_goesr.tiff"/>
          <p:cNvPicPr>
            <a:picLocks noChangeAspect="1"/>
          </p:cNvPicPr>
          <p:nvPr/>
        </p:nvPicPr>
        <p:blipFill>
          <a:blip r:embed="rId3"/>
          <a:srcRect t="50388" r="50228"/>
          <a:stretch>
            <a:fillRect/>
          </a:stretch>
        </p:blipFill>
        <p:spPr>
          <a:xfrm>
            <a:off x="36576" y="1371600"/>
            <a:ext cx="5980295" cy="5267578"/>
          </a:xfrm>
          <a:prstGeom prst="rect">
            <a:avLst/>
          </a:prstGeom>
        </p:spPr>
      </p:pic>
      <p:sp>
        <p:nvSpPr>
          <p:cNvPr id="10245" name="Text Box 5"/>
          <p:cNvSpPr txBox="1">
            <a:spLocks noChangeArrowheads="1"/>
          </p:cNvSpPr>
          <p:nvPr/>
        </p:nvSpPr>
        <p:spPr bwMode="auto">
          <a:xfrm>
            <a:off x="814131" y="1130300"/>
            <a:ext cx="4522422" cy="461665"/>
          </a:xfrm>
          <a:prstGeom prst="rect">
            <a:avLst/>
          </a:prstGeom>
          <a:solidFill>
            <a:srgbClr val="FFFF00"/>
          </a:solidFill>
          <a:ln w="9525">
            <a:noFill/>
            <a:miter lim="800000"/>
            <a:headEnd/>
            <a:tailEnd/>
          </a:ln>
        </p:spPr>
        <p:txBody>
          <a:bodyPr wrap="square">
            <a:prstTxWarp prst="textNoShape">
              <a:avLst/>
            </a:prstTxWarp>
            <a:spAutoFit/>
          </a:bodyPr>
          <a:lstStyle/>
          <a:p>
            <a:pPr algn="ctr">
              <a:spcBef>
                <a:spcPct val="50000"/>
              </a:spcBef>
            </a:pPr>
            <a:r>
              <a:rPr lang="en-US" sz="2400" b="1" dirty="0" smtClean="0"/>
              <a:t>Ash Cloud Height</a:t>
            </a:r>
            <a:endParaRPr lang="en-US" sz="2400" b="1"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890324" y="50800"/>
            <a:ext cx="7772400" cy="1143000"/>
          </a:xfrm>
        </p:spPr>
        <p:txBody>
          <a:bodyPr/>
          <a:lstStyle/>
          <a:p>
            <a:r>
              <a:rPr lang="en-US" b="1" dirty="0">
                <a:solidFill>
                  <a:srgbClr val="0000FF"/>
                </a:solidFill>
              </a:rPr>
              <a:t>Volcanic Ash</a:t>
            </a:r>
            <a:r>
              <a:rPr lang="en-US" b="1" dirty="0" smtClean="0">
                <a:solidFill>
                  <a:srgbClr val="0000FF"/>
                </a:solidFill>
              </a:rPr>
              <a:t> Cloud Properties</a:t>
            </a:r>
            <a:endParaRPr lang="en-US" b="1" dirty="0">
              <a:solidFill>
                <a:srgbClr val="0000FF"/>
              </a:solidFill>
            </a:endParaRPr>
          </a:p>
        </p:txBody>
      </p:sp>
      <p:sp>
        <p:nvSpPr>
          <p:cNvPr id="10244" name="Text Box 4"/>
          <p:cNvSpPr txBox="1">
            <a:spLocks noChangeArrowheads="1"/>
          </p:cNvSpPr>
          <p:nvPr/>
        </p:nvSpPr>
        <p:spPr bwMode="auto">
          <a:xfrm>
            <a:off x="5994400" y="1010989"/>
            <a:ext cx="3073400" cy="5770811"/>
          </a:xfrm>
          <a:prstGeom prst="rect">
            <a:avLst/>
          </a:prstGeom>
          <a:solidFill>
            <a:schemeClr val="tx2">
              <a:lumMod val="20000"/>
              <a:lumOff val="80000"/>
            </a:schemeClr>
          </a:solidFill>
          <a:ln w="9525">
            <a:noFill/>
            <a:miter lim="800000"/>
            <a:headEnd/>
            <a:tailEnd/>
          </a:ln>
        </p:spPr>
        <p:txBody>
          <a:bodyPr wrap="square">
            <a:prstTxWarp prst="textNoShape">
              <a:avLst/>
            </a:prstTxWarp>
            <a:spAutoFit/>
          </a:bodyPr>
          <a:lstStyle/>
          <a:p>
            <a:pPr>
              <a:spcBef>
                <a:spcPct val="50000"/>
              </a:spcBef>
              <a:buFontTx/>
              <a:buChar char="•"/>
            </a:pPr>
            <a:r>
              <a:rPr lang="en-US" b="1" dirty="0" smtClean="0"/>
              <a:t>Ash effective radius is radiatively the most common ash particle size within a pixel</a:t>
            </a:r>
          </a:p>
          <a:p>
            <a:pPr>
              <a:spcBef>
                <a:spcPct val="50000"/>
              </a:spcBef>
              <a:buFontTx/>
              <a:buChar char="•"/>
            </a:pPr>
            <a:r>
              <a:rPr lang="en-US" b="1" dirty="0" smtClean="0"/>
              <a:t>Particle size is well correlated  with atmospheric residence time; exact relationship needs to be studied</a:t>
            </a:r>
          </a:p>
          <a:p>
            <a:pPr>
              <a:spcBef>
                <a:spcPct val="50000"/>
              </a:spcBef>
              <a:buFontTx/>
              <a:buChar char="•"/>
            </a:pPr>
            <a:r>
              <a:rPr lang="en-US" b="1" dirty="0" smtClean="0"/>
              <a:t> Ash cloud away from vent will tend to have decreasing effective radius with time due to larger particles falling out (in the absence of particle aggregation)</a:t>
            </a:r>
          </a:p>
          <a:p>
            <a:pPr>
              <a:spcBef>
                <a:spcPct val="50000"/>
              </a:spcBef>
              <a:buFontTx/>
              <a:buChar char="•"/>
            </a:pPr>
            <a:r>
              <a:rPr lang="en-US" b="1" dirty="0" smtClean="0"/>
              <a:t>Approximate range of retrieval sensitivity: 0.5 – 15 </a:t>
            </a:r>
            <a:r>
              <a:rPr lang="en-US" b="1" dirty="0" err="1" smtClean="0"/>
              <a:t>μm</a:t>
            </a:r>
            <a:endParaRPr lang="en-US" dirty="0" smtClean="0"/>
          </a:p>
        </p:txBody>
      </p:sp>
      <p:pic>
        <p:nvPicPr>
          <p:cNvPr id="7" name="Picture 6" descr="Aqua_kasatochi_08-08-2008_1340_goesr.tiff"/>
          <p:cNvPicPr>
            <a:picLocks noChangeAspect="1"/>
          </p:cNvPicPr>
          <p:nvPr/>
        </p:nvPicPr>
        <p:blipFill>
          <a:blip r:embed="rId3"/>
          <a:srcRect l="50228" t="50388"/>
          <a:stretch>
            <a:fillRect/>
          </a:stretch>
        </p:blipFill>
        <p:spPr>
          <a:xfrm>
            <a:off x="36576" y="1371600"/>
            <a:ext cx="5980295" cy="5267666"/>
          </a:xfrm>
          <a:prstGeom prst="rect">
            <a:avLst/>
          </a:prstGeom>
        </p:spPr>
      </p:pic>
      <p:sp>
        <p:nvSpPr>
          <p:cNvPr id="10245" name="Text Box 5"/>
          <p:cNvSpPr txBox="1">
            <a:spLocks noChangeArrowheads="1"/>
          </p:cNvSpPr>
          <p:nvPr/>
        </p:nvSpPr>
        <p:spPr bwMode="auto">
          <a:xfrm>
            <a:off x="814131" y="1128330"/>
            <a:ext cx="4522422" cy="461665"/>
          </a:xfrm>
          <a:prstGeom prst="rect">
            <a:avLst/>
          </a:prstGeom>
          <a:solidFill>
            <a:srgbClr val="FFFF00"/>
          </a:solidFill>
          <a:ln w="9525">
            <a:noFill/>
            <a:miter lim="800000"/>
            <a:headEnd/>
            <a:tailEnd/>
          </a:ln>
        </p:spPr>
        <p:txBody>
          <a:bodyPr wrap="square">
            <a:prstTxWarp prst="textNoShape">
              <a:avLst/>
            </a:prstTxWarp>
            <a:spAutoFit/>
          </a:bodyPr>
          <a:lstStyle/>
          <a:p>
            <a:pPr algn="ctr">
              <a:spcBef>
                <a:spcPct val="50000"/>
              </a:spcBef>
            </a:pPr>
            <a:r>
              <a:rPr lang="en-US" sz="2400" b="1" dirty="0" smtClean="0"/>
              <a:t>Ash Effective Radius</a:t>
            </a:r>
            <a:endParaRPr lang="en-US" sz="2400" b="1"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1"/>
          <p:cNvSpPr>
            <a:spLocks noGrp="1"/>
          </p:cNvSpPr>
          <p:nvPr>
            <p:ph type="sldNum" sz="quarter" idx="11"/>
          </p:nvPr>
        </p:nvSpPr>
        <p:spPr>
          <a:noFill/>
        </p:spPr>
        <p:txBody>
          <a:bodyPr/>
          <a:lstStyle/>
          <a:p>
            <a:fld id="{B50FE985-E417-7C4F-AD3E-F11EE189225E}" type="slidenum">
              <a:rPr lang="en-US" smtClean="0"/>
              <a:pPr/>
              <a:t>9</a:t>
            </a:fld>
            <a:endParaRPr lang="en-US" smtClean="0"/>
          </a:p>
        </p:txBody>
      </p:sp>
      <p:sp>
        <p:nvSpPr>
          <p:cNvPr id="18435" name="Rectangle 2"/>
          <p:cNvSpPr txBox="1">
            <a:spLocks noChangeArrowheads="1"/>
          </p:cNvSpPr>
          <p:nvPr/>
        </p:nvSpPr>
        <p:spPr bwMode="auto">
          <a:xfrm>
            <a:off x="1295400" y="152400"/>
            <a:ext cx="6781800" cy="1143000"/>
          </a:xfrm>
          <a:prstGeom prst="rect">
            <a:avLst/>
          </a:prstGeom>
          <a:noFill/>
          <a:ln w="9525">
            <a:noFill/>
            <a:miter lim="800000"/>
            <a:headEnd/>
            <a:tailEnd/>
          </a:ln>
        </p:spPr>
        <p:txBody>
          <a:bodyPr lIns="92075" tIns="46038" rIns="92075" bIns="46038" anchor="b">
            <a:prstTxWarp prst="textNoShape">
              <a:avLst/>
            </a:prstTxWarp>
          </a:bodyPr>
          <a:lstStyle/>
          <a:p>
            <a:pPr algn="ctr" defTabSz="914400">
              <a:lnSpc>
                <a:spcPct val="85000"/>
              </a:lnSpc>
            </a:pPr>
            <a:r>
              <a:rPr lang="en-US" sz="3600" b="1">
                <a:solidFill>
                  <a:srgbClr val="FAFD00"/>
                </a:solidFill>
                <a:latin typeface="Book Antiqua" charset="0"/>
              </a:rPr>
              <a:t>Methodology - Retrievals</a:t>
            </a:r>
          </a:p>
        </p:txBody>
      </p:sp>
      <p:sp>
        <p:nvSpPr>
          <p:cNvPr id="18436" name="Rectangle 3"/>
          <p:cNvSpPr txBox="1">
            <a:spLocks noChangeArrowheads="1"/>
          </p:cNvSpPr>
          <p:nvPr/>
        </p:nvSpPr>
        <p:spPr bwMode="auto">
          <a:xfrm>
            <a:off x="533400" y="1676400"/>
            <a:ext cx="8153400" cy="4724400"/>
          </a:xfrm>
          <a:prstGeom prst="rect">
            <a:avLst/>
          </a:prstGeom>
          <a:noFill/>
          <a:ln w="9525">
            <a:noFill/>
            <a:miter lim="800000"/>
            <a:headEnd/>
            <a:tailEnd/>
          </a:ln>
        </p:spPr>
        <p:txBody>
          <a:bodyPr lIns="92075" tIns="46038" rIns="92075" bIns="46038">
            <a:prstTxWarp prst="textNoShape">
              <a:avLst/>
            </a:prstTxWarp>
          </a:bodyPr>
          <a:lstStyle/>
          <a:p>
            <a:pPr marL="533400" indent="-533400" defTabSz="914400">
              <a:spcBef>
                <a:spcPct val="20000"/>
              </a:spcBef>
              <a:buClr>
                <a:srgbClr val="FAFD00"/>
              </a:buClr>
              <a:buSzPct val="100000"/>
              <a:buFont typeface="Symbol" charset="2"/>
              <a:buChar char="·"/>
            </a:pPr>
            <a:r>
              <a:rPr lang="en-US" sz="2000" dirty="0" smtClean="0">
                <a:solidFill>
                  <a:srgbClr val="FFFFFF"/>
                </a:solidFill>
              </a:rPr>
              <a:t>Space-borne </a:t>
            </a:r>
            <a:r>
              <a:rPr lang="en-US" sz="2000" dirty="0" err="1" smtClean="0">
                <a:solidFill>
                  <a:srgbClr val="FFFFFF"/>
                </a:solidFill>
              </a:rPr>
              <a:t>lidar</a:t>
            </a:r>
            <a:r>
              <a:rPr lang="en-US" sz="2000" dirty="0" smtClean="0">
                <a:solidFill>
                  <a:srgbClr val="FFFFFF"/>
                </a:solidFill>
              </a:rPr>
              <a:t> measurements are used to validate the GOES-R volcanic ash cloud products.</a:t>
            </a:r>
          </a:p>
          <a:p>
            <a:pPr marL="533400" indent="-533400" defTabSz="914400">
              <a:spcBef>
                <a:spcPct val="20000"/>
              </a:spcBef>
              <a:buClr>
                <a:srgbClr val="FAFD00"/>
              </a:buClr>
              <a:buSzPct val="100000"/>
              <a:buFont typeface="Symbol" charset="2"/>
              <a:buChar char="·"/>
            </a:pPr>
            <a:endParaRPr lang="en-US" sz="2000" dirty="0" smtClean="0">
              <a:solidFill>
                <a:srgbClr val="FFFFFF"/>
              </a:solidFill>
            </a:endParaRPr>
          </a:p>
          <a:p>
            <a:pPr marL="533400" indent="-533400" defTabSz="914400">
              <a:spcBef>
                <a:spcPct val="20000"/>
              </a:spcBef>
              <a:buClr>
                <a:srgbClr val="FAFD00"/>
              </a:buClr>
              <a:buSzPct val="100000"/>
              <a:buFont typeface="Symbol" charset="2"/>
              <a:buChar char="·"/>
            </a:pPr>
            <a:r>
              <a:rPr lang="en-US" sz="2000" dirty="0" err="1" smtClean="0">
                <a:solidFill>
                  <a:srgbClr val="FFFFFF"/>
                </a:solidFill>
              </a:rPr>
              <a:t>Lidar</a:t>
            </a:r>
            <a:r>
              <a:rPr lang="en-US" sz="2000" dirty="0" smtClean="0">
                <a:solidFill>
                  <a:srgbClr val="FFFFFF"/>
                </a:solidFill>
              </a:rPr>
              <a:t> is similar to a radar that operates at visible wavelengths.  Lidar provides </a:t>
            </a:r>
            <a:r>
              <a:rPr lang="en-US" sz="2000" dirty="0">
                <a:solidFill>
                  <a:srgbClr val="FFFFFF"/>
                </a:solidFill>
              </a:rPr>
              <a:t>very </a:t>
            </a:r>
            <a:r>
              <a:rPr lang="en-US" sz="2000" dirty="0" smtClean="0">
                <a:solidFill>
                  <a:srgbClr val="FFFFFF"/>
                </a:solidFill>
              </a:rPr>
              <a:t>accurate cloud </a:t>
            </a:r>
            <a:r>
              <a:rPr lang="en-US" sz="2000" dirty="0">
                <a:solidFill>
                  <a:srgbClr val="FFFFFF"/>
                </a:solidFill>
              </a:rPr>
              <a:t>height </a:t>
            </a:r>
            <a:r>
              <a:rPr lang="en-US" sz="2000" dirty="0" smtClean="0">
                <a:solidFill>
                  <a:srgbClr val="FFFFFF"/>
                </a:solidFill>
              </a:rPr>
              <a:t>information (ideal for validation), but is not routinely available (NOT ideal for operations)</a:t>
            </a:r>
          </a:p>
          <a:p>
            <a:pPr marL="533400" indent="-533400" defTabSz="914400">
              <a:spcBef>
                <a:spcPct val="20000"/>
              </a:spcBef>
              <a:buClr>
                <a:srgbClr val="FAFD00"/>
              </a:buClr>
              <a:buSzPct val="100000"/>
              <a:buFont typeface="Symbol" charset="2"/>
              <a:buChar char="·"/>
            </a:pPr>
            <a:endParaRPr lang="en-US" sz="2000" dirty="0" smtClean="0">
              <a:solidFill>
                <a:srgbClr val="FFFFFF"/>
              </a:solidFill>
            </a:endParaRPr>
          </a:p>
          <a:p>
            <a:pPr marL="533400" indent="-533400" defTabSz="914400">
              <a:spcBef>
                <a:spcPct val="20000"/>
              </a:spcBef>
              <a:buClr>
                <a:srgbClr val="FAFD00"/>
              </a:buClr>
              <a:buSzPct val="100000"/>
              <a:buFont typeface="Symbol" charset="2"/>
              <a:buChar char="·"/>
            </a:pPr>
            <a:r>
              <a:rPr lang="en-US" sz="2000" i="1" u="sng" dirty="0" smtClean="0">
                <a:solidFill>
                  <a:srgbClr val="FFFF00"/>
                </a:solidFill>
              </a:rPr>
              <a:t>The accuracy of the products have been assessed via independent measurements and can be trusted (if interested, the following slides illustrate the accuracy of the products); While the validation methodology is not of operational significance, the end results of the validation provide valuable insight into product accuracy.</a:t>
            </a:r>
          </a:p>
          <a:p>
            <a:pPr marL="533400" indent="-533400" defTabSz="914400">
              <a:spcBef>
                <a:spcPct val="20000"/>
              </a:spcBef>
              <a:buClr>
                <a:srgbClr val="FAFD00"/>
              </a:buClr>
              <a:buSzPct val="100000"/>
            </a:pPr>
            <a:endParaRPr lang="en-US" sz="2000" dirty="0">
              <a:solidFill>
                <a:srgbClr val="FFFFFF"/>
              </a:solidFill>
            </a:endParaRPr>
          </a:p>
          <a:p>
            <a:pPr marL="533400" indent="-533400" defTabSz="914400">
              <a:spcBef>
                <a:spcPct val="20000"/>
              </a:spcBef>
              <a:buClr>
                <a:srgbClr val="FAFD00"/>
              </a:buClr>
              <a:buSzPct val="100000"/>
              <a:buFont typeface="Symbol" charset="2"/>
              <a:buChar char="·"/>
            </a:pPr>
            <a:endParaRPr lang="en-US" sz="2000" dirty="0">
              <a:solidFill>
                <a:srgbClr val="F8F8F8"/>
              </a:solidFill>
            </a:endParaRPr>
          </a:p>
        </p:txBody>
      </p:sp>
      <p:pic>
        <p:nvPicPr>
          <p:cNvPr id="5" name="Picture 4" descr="RedoubtCloud.jpg"/>
          <p:cNvPicPr>
            <a:picLocks noChangeAspect="1"/>
          </p:cNvPicPr>
          <p:nvPr/>
        </p:nvPicPr>
        <p:blipFill>
          <a:blip r:embed="rId2"/>
          <a:stretch>
            <a:fillRect/>
          </a:stretch>
        </p:blipFill>
        <p:spPr>
          <a:xfrm>
            <a:off x="7506357" y="88605"/>
            <a:ext cx="1561443" cy="1298383"/>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2457</TotalTime>
  <Words>3119</Words>
  <Application>Microsoft Macintosh PowerPoint</Application>
  <PresentationFormat>On-screen Show (4:3)</PresentationFormat>
  <Paragraphs>430</Paragraphs>
  <Slides>61</Slides>
  <Notes>13</Notes>
  <HiddenSlides>0</HiddenSlides>
  <MMClips>0</MMClips>
  <ScaleCrop>false</ScaleCrop>
  <HeadingPairs>
    <vt:vector size="4" baseType="variant">
      <vt:variant>
        <vt:lpstr>Theme</vt:lpstr>
      </vt:variant>
      <vt:variant>
        <vt:i4>2</vt:i4>
      </vt:variant>
      <vt:variant>
        <vt:lpstr>Slide Titles</vt:lpstr>
      </vt:variant>
      <vt:variant>
        <vt:i4>61</vt:i4>
      </vt:variant>
    </vt:vector>
  </HeadingPairs>
  <TitlesOfParts>
    <vt:vector size="63" baseType="lpstr">
      <vt:lpstr>2_NOAA</vt:lpstr>
      <vt:lpstr>Office Theme</vt:lpstr>
      <vt:lpstr>NOAA/UW-CIMSS GOES-R Volcanic Ash Product Training</vt:lpstr>
      <vt:lpstr>What You Should Know By The End of Training</vt:lpstr>
      <vt:lpstr>PowerPoint Presentation</vt:lpstr>
      <vt:lpstr>Volcanic Ash Cloud Properties</vt:lpstr>
      <vt:lpstr>Volcanic Ash Cloud Properties</vt:lpstr>
      <vt:lpstr>Volcanic Ash Cloud Properties</vt:lpstr>
      <vt:lpstr>Volcanic Ash Cloud Properties</vt:lpstr>
      <vt:lpstr>Volcanic Ash Cloud Properties</vt:lpstr>
      <vt:lpstr>PowerPoint Presentation</vt:lpstr>
      <vt:lpstr>Retrieval Validation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AWIPS Examples</vt:lpstr>
      <vt:lpstr>Examples - Redoubt</vt:lpstr>
      <vt:lpstr>Examples - Redoubt</vt:lpstr>
      <vt:lpstr>Zoom-in on Height (kft)</vt:lpstr>
      <vt:lpstr>Zoom-in on Mass Loading (ton/km2)</vt:lpstr>
      <vt:lpstr>Zoom-in on Effective Radius (μm)</vt:lpstr>
      <vt:lpstr>Examples - Redoubt</vt:lpstr>
      <vt:lpstr>Examples - Redoubt</vt:lpstr>
      <vt:lpstr>Examples - Redoubt</vt:lpstr>
      <vt:lpstr>Examples - Redoubt</vt:lpstr>
      <vt:lpstr>Examples - Redoubt</vt:lpstr>
      <vt:lpstr>Examples - Redoubt</vt:lpstr>
      <vt:lpstr>Examples - Kasatochi</vt:lpstr>
      <vt:lpstr>Examples - Kasatochi</vt:lpstr>
      <vt:lpstr>Examples - Kasatochi</vt:lpstr>
      <vt:lpstr>Examples - Kasatochi</vt:lpstr>
      <vt:lpstr>Examples - Kasatochi</vt:lpstr>
      <vt:lpstr>Examples - Kasatochi</vt:lpstr>
      <vt:lpstr>Examples - Kamchatka</vt:lpstr>
      <vt:lpstr>Examples - Kamchatka</vt:lpstr>
      <vt:lpstr>Examples - Kamchatka</vt:lpstr>
      <vt:lpstr>Examples - Kamchatka</vt:lpstr>
      <vt:lpstr>Examples - Kamchatka</vt:lpstr>
      <vt:lpstr>Examples - Kamchatka</vt:lpstr>
      <vt:lpstr>Examples - Kamchatka</vt:lpstr>
      <vt:lpstr>Examples - Kamchatka</vt:lpstr>
      <vt:lpstr>Examples - Kamchatka</vt:lpstr>
      <vt:lpstr>Examples - Kamchatka</vt:lpstr>
      <vt:lpstr>Examples - Kamchatka</vt:lpstr>
      <vt:lpstr>Examples - Kamchatka</vt:lpstr>
      <vt:lpstr>PowerPoint Presentation</vt:lpstr>
      <vt:lpstr>PowerPoint Presentation</vt:lpstr>
      <vt:lpstr>PowerPoint Presentation</vt:lpstr>
      <vt:lpstr>PowerPoint Presentation</vt:lpstr>
      <vt:lpstr>Operationally Available Cloud height Sources</vt:lpstr>
      <vt:lpstr>PowerPoint Presentation</vt:lpstr>
      <vt:lpstr>PowerPoint Presentation</vt:lpstr>
      <vt:lpstr>What You Should Know By The End of Training</vt:lpstr>
      <vt:lpstr>PowerPoint Presentation</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Justin Sieglaff</dc:creator>
  <cp:lastModifiedBy>Justin Sieglaff</cp:lastModifiedBy>
  <cp:revision>238</cp:revision>
  <cp:lastPrinted>2011-05-25T16:49:38Z</cp:lastPrinted>
  <dcterms:created xsi:type="dcterms:W3CDTF">2011-04-01T17:57:05Z</dcterms:created>
  <dcterms:modified xsi:type="dcterms:W3CDTF">2011-05-25T19:37:13Z</dcterms:modified>
</cp:coreProperties>
</file>