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Default Extension="pptx" ContentType="application/vnd.openxmlformats-officedocument.presentationml.presentation"/>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s/slide13.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17"/>
  </p:notesMasterIdLst>
  <p:handoutMasterIdLst>
    <p:handoutMasterId r:id="rId18"/>
  </p:handoutMasterIdLst>
  <p:sldIdLst>
    <p:sldId id="369" r:id="rId2"/>
    <p:sldId id="393" r:id="rId3"/>
    <p:sldId id="383" r:id="rId4"/>
    <p:sldId id="379" r:id="rId5"/>
    <p:sldId id="399" r:id="rId6"/>
    <p:sldId id="388" r:id="rId7"/>
    <p:sldId id="408" r:id="rId8"/>
    <p:sldId id="407" r:id="rId9"/>
    <p:sldId id="400" r:id="rId10"/>
    <p:sldId id="402" r:id="rId11"/>
    <p:sldId id="403" r:id="rId12"/>
    <p:sldId id="404" r:id="rId13"/>
    <p:sldId id="405" r:id="rId14"/>
    <p:sldId id="406" r:id="rId15"/>
    <p:sldId id="384" r:id="rId16"/>
  </p:sldIdLst>
  <p:sldSz cx="9144000" cy="6858000" type="screen4x3"/>
  <p:notesSz cx="7010400" cy="9296400"/>
  <p:defaultTextStyle>
    <a:defPPr>
      <a:defRPr lang="en-GB"/>
    </a:defPPr>
    <a:lvl1pPr algn="l" defTabSz="457200" rtl="0" fontAlgn="base">
      <a:spcBef>
        <a:spcPct val="0"/>
      </a:spcBef>
      <a:spcAft>
        <a:spcPct val="0"/>
      </a:spcAft>
      <a:defRPr kern="1200">
        <a:solidFill>
          <a:schemeClr val="bg1"/>
        </a:solidFill>
        <a:latin typeface="Arial" charset="0"/>
        <a:ea typeface="+mn-ea"/>
        <a:cs typeface="Arial" charset="0"/>
      </a:defRPr>
    </a:lvl1pPr>
    <a:lvl2pPr marL="457200" algn="l" defTabSz="457200" rtl="0" fontAlgn="base">
      <a:spcBef>
        <a:spcPct val="0"/>
      </a:spcBef>
      <a:spcAft>
        <a:spcPct val="0"/>
      </a:spcAft>
      <a:defRPr kern="1200">
        <a:solidFill>
          <a:schemeClr val="bg1"/>
        </a:solidFill>
        <a:latin typeface="Arial" charset="0"/>
        <a:ea typeface="+mn-ea"/>
        <a:cs typeface="Arial" charset="0"/>
      </a:defRPr>
    </a:lvl2pPr>
    <a:lvl3pPr marL="914400" algn="l" defTabSz="457200" rtl="0" fontAlgn="base">
      <a:spcBef>
        <a:spcPct val="0"/>
      </a:spcBef>
      <a:spcAft>
        <a:spcPct val="0"/>
      </a:spcAft>
      <a:defRPr kern="1200">
        <a:solidFill>
          <a:schemeClr val="bg1"/>
        </a:solidFill>
        <a:latin typeface="Arial" charset="0"/>
        <a:ea typeface="+mn-ea"/>
        <a:cs typeface="Arial" charset="0"/>
      </a:defRPr>
    </a:lvl3pPr>
    <a:lvl4pPr marL="1371600" algn="l" defTabSz="457200" rtl="0" fontAlgn="base">
      <a:spcBef>
        <a:spcPct val="0"/>
      </a:spcBef>
      <a:spcAft>
        <a:spcPct val="0"/>
      </a:spcAft>
      <a:defRPr kern="1200">
        <a:solidFill>
          <a:schemeClr val="bg1"/>
        </a:solidFill>
        <a:latin typeface="Arial" charset="0"/>
        <a:ea typeface="+mn-ea"/>
        <a:cs typeface="Arial" charset="0"/>
      </a:defRPr>
    </a:lvl4pPr>
    <a:lvl5pPr marL="1828800" algn="l" defTabSz="457200"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033CC"/>
    <a:srgbClr val="000099"/>
    <a:srgbClr val="FF00FF"/>
    <a:srgbClr val="00CC00"/>
    <a:srgbClr val="CC0000"/>
    <a:srgbClr val="800080"/>
    <a:srgbClr val="FF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979" autoAdjust="0"/>
    <p:restoredTop sz="94218" autoAdjust="0"/>
  </p:normalViewPr>
  <p:slideViewPr>
    <p:cSldViewPr>
      <p:cViewPr varScale="1">
        <p:scale>
          <a:sx n="155" d="100"/>
          <a:sy n="155" d="100"/>
        </p:scale>
        <p:origin x="-952" y="-120"/>
      </p:cViewPr>
      <p:guideLst>
        <p:guide orient="horz" pos="2160"/>
        <p:guide pos="2880"/>
      </p:guideLst>
    </p:cSldViewPr>
  </p:slideViewPr>
  <p:outlineViewPr>
    <p:cViewPr varScale="1">
      <p:scale>
        <a:sx n="170" d="200"/>
        <a:sy n="170" d="200"/>
      </p:scale>
      <p:origin x="-780" y="-84"/>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lnSpc>
                <a:spcPct val="93000"/>
              </a:lnSpc>
              <a:buClr>
                <a:srgbClr val="000000"/>
              </a:buClr>
              <a:buSzPct val="100000"/>
              <a:buFont typeface="Arial" charset="0"/>
              <a:buNone/>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lnSpc>
                <a:spcPct val="93000"/>
              </a:lnSpc>
              <a:buClr>
                <a:srgbClr val="000000"/>
              </a:buClr>
              <a:buSzPct val="100000"/>
              <a:buFont typeface="Arial" charset="0"/>
              <a:buNone/>
              <a:defRPr sz="1200"/>
            </a:lvl1pPr>
          </a:lstStyle>
          <a:p>
            <a:pPr>
              <a:defRPr/>
            </a:pPr>
            <a:fld id="{62691010-D17E-4C95-82D3-B84696B9781F}" type="datetimeFigureOut">
              <a:rPr lang="en-US"/>
              <a:pPr>
                <a:defRPr/>
              </a:pPr>
              <a:t>1/10/11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lnSpc>
                <a:spcPct val="93000"/>
              </a:lnSpc>
              <a:buClr>
                <a:srgbClr val="000000"/>
              </a:buClr>
              <a:buSzPct val="100000"/>
              <a:buFont typeface="Arial" charset="0"/>
              <a:buNone/>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lnSpc>
                <a:spcPct val="93000"/>
              </a:lnSpc>
              <a:buClr>
                <a:srgbClr val="000000"/>
              </a:buClr>
              <a:buSzPct val="100000"/>
              <a:buFont typeface="Arial" charset="0"/>
              <a:buNone/>
              <a:defRPr sz="1200"/>
            </a:lvl1pPr>
          </a:lstStyle>
          <a:p>
            <a:pPr>
              <a:defRPr/>
            </a:pPr>
            <a:fld id="{F39616D0-9975-4D48-A088-AD9A1EFFC57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10400" cy="9296400"/>
          </a:xfrm>
          <a:prstGeom prst="roundRect">
            <a:avLst>
              <a:gd name="adj" fmla="val 23"/>
            </a:avLst>
          </a:prstGeom>
          <a:solidFill>
            <a:srgbClr val="FFFFFF"/>
          </a:solidFill>
          <a:ln w="9525">
            <a:noFill/>
            <a:round/>
            <a:headEnd/>
            <a:tailEnd/>
          </a:ln>
          <a:effectLst/>
        </p:spPr>
        <p:txBody>
          <a:bodyPr wrap="none" anchor="ctr"/>
          <a:lstStyle/>
          <a:p>
            <a:pPr>
              <a:lnSpc>
                <a:spcPct val="93000"/>
              </a:lnSpc>
              <a:buClr>
                <a:srgbClr val="000000"/>
              </a:buClr>
              <a:buSzPct val="100000"/>
              <a:buFont typeface="Arial" charset="0"/>
              <a:buNone/>
              <a:defRPr/>
            </a:pPr>
            <a:endParaRPr lang="en-US" dirty="0"/>
          </a:p>
        </p:txBody>
      </p:sp>
      <p:sp>
        <p:nvSpPr>
          <p:cNvPr id="2050" name="Rectangle 2"/>
          <p:cNvSpPr>
            <a:spLocks noGrp="1" noChangeArrowheads="1"/>
          </p:cNvSpPr>
          <p:nvPr>
            <p:ph type="hdr"/>
          </p:nvPr>
        </p:nvSpPr>
        <p:spPr bwMode="auto">
          <a:xfrm>
            <a:off x="0" y="0"/>
            <a:ext cx="3036888" cy="463550"/>
          </a:xfrm>
          <a:prstGeom prst="rect">
            <a:avLst/>
          </a:prstGeom>
          <a:noFill/>
          <a:ln w="9525">
            <a:noFill/>
            <a:round/>
            <a:headEnd/>
            <a:tailEnd/>
          </a:ln>
          <a:effectLst/>
        </p:spPr>
        <p:txBody>
          <a:bodyPr vert="horz" wrap="square" lIns="91365" tIns="47510" rIns="91365" bIns="47510" numCol="1" anchor="t" anchorCtr="0" compatLnSpc="1">
            <a:prstTxWarp prst="textNoShape">
              <a:avLst/>
            </a:prstTxWarp>
          </a:bodyPr>
          <a:lstStyle>
            <a:lvl1pPr defTabSz="463550">
              <a:lnSpc>
                <a:spcPct val="100000"/>
              </a:lnSpc>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defRPr sz="1200">
                <a:solidFill>
                  <a:srgbClr val="000000"/>
                </a:solidFill>
              </a:defRPr>
            </a:lvl1pPr>
          </a:lstStyle>
          <a:p>
            <a:pPr>
              <a:defRPr/>
            </a:pPr>
            <a:endParaRPr lang="en-GB" dirty="0"/>
          </a:p>
        </p:txBody>
      </p:sp>
      <p:sp>
        <p:nvSpPr>
          <p:cNvPr id="2051" name="Rectangle 3"/>
          <p:cNvSpPr>
            <a:spLocks noGrp="1" noChangeArrowheads="1"/>
          </p:cNvSpPr>
          <p:nvPr>
            <p:ph type="dt"/>
          </p:nvPr>
        </p:nvSpPr>
        <p:spPr bwMode="auto">
          <a:xfrm>
            <a:off x="3970338" y="0"/>
            <a:ext cx="3036887" cy="463550"/>
          </a:xfrm>
          <a:prstGeom prst="rect">
            <a:avLst/>
          </a:prstGeom>
          <a:noFill/>
          <a:ln w="9525">
            <a:noFill/>
            <a:round/>
            <a:headEnd/>
            <a:tailEnd/>
          </a:ln>
          <a:effectLst/>
        </p:spPr>
        <p:txBody>
          <a:bodyPr vert="horz" wrap="square" lIns="91365" tIns="47510" rIns="91365" bIns="47510" numCol="1" anchor="t" anchorCtr="0" compatLnSpc="1">
            <a:prstTxWarp prst="textNoShape">
              <a:avLst/>
            </a:prstTxWarp>
          </a:bodyPr>
          <a:lstStyle>
            <a:lvl1pPr algn="r" defTabSz="463550">
              <a:lnSpc>
                <a:spcPct val="100000"/>
              </a:lnSpc>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defRPr sz="1200">
                <a:solidFill>
                  <a:srgbClr val="000000"/>
                </a:solidFill>
              </a:defRPr>
            </a:lvl1pPr>
          </a:lstStyle>
          <a:p>
            <a:pPr>
              <a:defRPr/>
            </a:pPr>
            <a:endParaRPr lang="en-GB" dirty="0"/>
          </a:p>
        </p:txBody>
      </p:sp>
      <p:sp>
        <p:nvSpPr>
          <p:cNvPr id="17413" name="Rectangle 4"/>
          <p:cNvSpPr>
            <a:spLocks noGrp="1" noRot="1" noChangeAspect="1" noChangeArrowheads="1"/>
          </p:cNvSpPr>
          <p:nvPr>
            <p:ph type="sldImg"/>
          </p:nvPr>
        </p:nvSpPr>
        <p:spPr bwMode="auto">
          <a:xfrm>
            <a:off x="1181100" y="696913"/>
            <a:ext cx="4646613" cy="3484562"/>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701675" y="4416425"/>
            <a:ext cx="5605463" cy="4181475"/>
          </a:xfrm>
          <a:prstGeom prst="rect">
            <a:avLst/>
          </a:prstGeom>
          <a:noFill/>
          <a:ln w="9525">
            <a:noFill/>
            <a:round/>
            <a:headEnd/>
            <a:tailEnd/>
          </a:ln>
          <a:effectLst/>
        </p:spPr>
        <p:txBody>
          <a:bodyPr vert="horz" wrap="square" lIns="91365" tIns="47510" rIns="91365" bIns="4751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0" y="8829675"/>
            <a:ext cx="3036888" cy="463550"/>
          </a:xfrm>
          <a:prstGeom prst="rect">
            <a:avLst/>
          </a:prstGeom>
          <a:noFill/>
          <a:ln w="9525">
            <a:noFill/>
            <a:round/>
            <a:headEnd/>
            <a:tailEnd/>
          </a:ln>
          <a:effectLst/>
        </p:spPr>
        <p:txBody>
          <a:bodyPr vert="horz" wrap="square" lIns="91365" tIns="47510" rIns="91365" bIns="47510" numCol="1" anchor="b" anchorCtr="0" compatLnSpc="1">
            <a:prstTxWarp prst="textNoShape">
              <a:avLst/>
            </a:prstTxWarp>
          </a:bodyPr>
          <a:lstStyle>
            <a:lvl1pPr defTabSz="463550">
              <a:lnSpc>
                <a:spcPct val="100000"/>
              </a:lnSpc>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defRPr sz="1200">
                <a:solidFill>
                  <a:srgbClr val="000000"/>
                </a:solidFill>
              </a:defRPr>
            </a:lvl1pPr>
          </a:lstStyle>
          <a:p>
            <a:pPr>
              <a:defRPr/>
            </a:pPr>
            <a:endParaRPr lang="en-GB" dirty="0"/>
          </a:p>
        </p:txBody>
      </p:sp>
      <p:sp>
        <p:nvSpPr>
          <p:cNvPr id="2055" name="Rectangle 7"/>
          <p:cNvSpPr>
            <a:spLocks noGrp="1" noChangeArrowheads="1"/>
          </p:cNvSpPr>
          <p:nvPr>
            <p:ph type="sldNum"/>
          </p:nvPr>
        </p:nvSpPr>
        <p:spPr bwMode="auto">
          <a:xfrm>
            <a:off x="3970338" y="8829675"/>
            <a:ext cx="3036887" cy="463550"/>
          </a:xfrm>
          <a:prstGeom prst="rect">
            <a:avLst/>
          </a:prstGeom>
          <a:noFill/>
          <a:ln w="9525">
            <a:noFill/>
            <a:round/>
            <a:headEnd/>
            <a:tailEnd/>
          </a:ln>
          <a:effectLst/>
        </p:spPr>
        <p:txBody>
          <a:bodyPr vert="horz" wrap="square" lIns="91365" tIns="47510" rIns="91365" bIns="47510" numCol="1" anchor="b" anchorCtr="0" compatLnSpc="1">
            <a:prstTxWarp prst="textNoShape">
              <a:avLst/>
            </a:prstTxWarp>
          </a:bodyPr>
          <a:lstStyle>
            <a:lvl1pPr algn="r" defTabSz="463550">
              <a:lnSpc>
                <a:spcPct val="100000"/>
              </a:lnSpc>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defRPr sz="1200">
                <a:solidFill>
                  <a:srgbClr val="000000"/>
                </a:solidFill>
              </a:defRPr>
            </a:lvl1pPr>
          </a:lstStyle>
          <a:p>
            <a:pPr>
              <a:defRPr/>
            </a:pPr>
            <a:fld id="{35828A89-4ED6-4F8D-AB9B-EDE01E78F491}"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p>
            <a:fld id="{2EBDF4F9-5D87-4C55-BCB8-F2AF19E380AA}" type="slidenum">
              <a:rPr lang="en-GB" smtClean="0"/>
              <a:pPr/>
              <a:t>1</a:t>
            </a:fld>
            <a:endParaRPr lang="en-GB" dirty="0" smtClean="0"/>
          </a:p>
        </p:txBody>
      </p:sp>
      <p:sp>
        <p:nvSpPr>
          <p:cNvPr id="1843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anchor="ctr"/>
          <a:lstStyle/>
          <a:p>
            <a:pPr>
              <a:lnSpc>
                <a:spcPct val="93000"/>
              </a:lnSpc>
              <a:buClr>
                <a:srgbClr val="000000"/>
              </a:buClr>
              <a:buSzPct val="100000"/>
              <a:buFont typeface="Arial" charset="0"/>
              <a:buNone/>
            </a:pPr>
            <a:endParaRPr lang="en-US" dirty="0"/>
          </a:p>
        </p:txBody>
      </p:sp>
      <p:sp>
        <p:nvSpPr>
          <p:cNvPr id="18436" name="Rectangle 2"/>
          <p:cNvSpPr>
            <a:spLocks noGrp="1" noChangeArrowheads="1"/>
          </p:cNvSpPr>
          <p:nvPr>
            <p:ph type="body"/>
          </p:nvPr>
        </p:nvSpPr>
        <p:spPr>
          <a:xfrm>
            <a:off x="701675" y="4416425"/>
            <a:ext cx="5607050" cy="4184650"/>
          </a:xfrm>
          <a:noFill/>
          <a:ln/>
        </p:spPr>
        <p:txBody>
          <a:bodyPr wrap="none" lIns="92827" tIns="46414" rIns="92827" bIns="46414" anchor="ct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BDD149-C60C-4896-9624-F0CB2AB9C8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BDD149-C60C-4896-9624-F0CB2AB9C8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BDD149-C60C-4896-9624-F0CB2AB9C8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BDD149-C60C-4896-9624-F0CB2AB9C82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BDD149-C60C-4896-9624-F0CB2AB9C82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0338" y="8829675"/>
            <a:ext cx="3036887" cy="463550"/>
          </a:xfrm>
          <a:prstGeom prst="rect">
            <a:avLst/>
          </a:prstGeom>
          <a:noFill/>
          <a:ln w="9525">
            <a:noFill/>
            <a:round/>
            <a:headEnd/>
            <a:tailEnd/>
          </a:ln>
        </p:spPr>
        <p:txBody>
          <a:bodyPr lIns="91365" tIns="47510" rIns="91365" bIns="47510" anchor="b"/>
          <a:lstStyle/>
          <a:p>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fld id="{CEE92936-320D-4A22-8142-8AFFBBFEA17D}" type="slidenum">
              <a:rPr lang="en-GB" sz="1200">
                <a:solidFill>
                  <a:srgbClr val="000000"/>
                </a:solidFill>
              </a:rPr>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t>15</a:t>
            </a:fld>
            <a:endParaRPr lang="en-GB" sz="1200" dirty="0">
              <a:solidFill>
                <a:srgbClr val="000000"/>
              </a:solidFill>
            </a:endParaRPr>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p:spPr>
        <p:txBody>
          <a:bodyPr/>
          <a:lstStyle/>
          <a:p>
            <a:endParaRPr lang="en-US" dirty="0" smtClean="0"/>
          </a:p>
        </p:txBody>
      </p:sp>
      <p:sp>
        <p:nvSpPr>
          <p:cNvPr id="32773" name="Slide Number Placeholder 3"/>
          <p:cNvSpPr txBox="1">
            <a:spLocks noGrp="1"/>
          </p:cNvSpPr>
          <p:nvPr/>
        </p:nvSpPr>
        <p:spPr bwMode="auto">
          <a:xfrm>
            <a:off x="3970338" y="8829675"/>
            <a:ext cx="3036887" cy="463550"/>
          </a:xfrm>
          <a:prstGeom prst="rect">
            <a:avLst/>
          </a:prstGeom>
          <a:noFill/>
          <a:ln w="9525">
            <a:noFill/>
            <a:round/>
            <a:headEnd/>
            <a:tailEnd/>
          </a:ln>
        </p:spPr>
        <p:txBody>
          <a:bodyPr lIns="91365" tIns="47510" rIns="91365" bIns="47510" anchor="b"/>
          <a:lstStyle/>
          <a:p>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fld id="{B4AA84F9-230D-4D85-9CEE-560C905234E0}" type="slidenum">
              <a:rPr lang="en-GB" sz="1200">
                <a:solidFill>
                  <a:srgbClr val="000000"/>
                </a:solidFill>
              </a:rPr>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t>15</a:t>
            </a:fld>
            <a:endParaRPr lang="en-GB"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p>
        </p:txBody>
      </p:sp>
      <p:sp>
        <p:nvSpPr>
          <p:cNvPr id="26628" name="Slide Number Placeholder 3"/>
          <p:cNvSpPr>
            <a:spLocks noGrp="1"/>
          </p:cNvSpPr>
          <p:nvPr>
            <p:ph type="sldNum" sz="quarter"/>
          </p:nvPr>
        </p:nvSpPr>
        <p:spPr>
          <a:noFill/>
        </p:spPr>
        <p:txBody>
          <a:bodyPr/>
          <a:lstStyle/>
          <a:p>
            <a:fld id="{32D82121-3217-4F88-9D10-1E958CADC35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p:nvPr>
        </p:nvSpPr>
        <p:spPr>
          <a:noFill/>
        </p:spPr>
        <p:txBody>
          <a:bodyPr/>
          <a:lstStyle/>
          <a:p>
            <a:fld id="{9F8E91E5-B8A3-4A46-A3C5-C537E4B40B4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6BD73C28-9C08-4083-A42F-ED8564FC8F80}" type="slidenum">
              <a:rPr lang="en-US" smtClean="0"/>
              <a:pPr/>
              <a:t>4</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dirty="0" smtClean="0"/>
              <a:t>- data being sent via the central region LDM to Pueblo, Riverton, and Boulder, and is being displayed on their AWIPS (currently 10.35 and 6.95 bands, from 12Z to 06Z)</a:t>
            </a:r>
          </a:p>
          <a:p>
            <a:r>
              <a:rPr lang="en-US" dirty="0" smtClean="0"/>
              <a:t>- the transition has been made to the new cluster, and now the imagery is completely finished generating by 0930 UTC each night.  this is relevant because the mid shift forecasters can use the output to assist with their morning forecast package</a:t>
            </a:r>
          </a:p>
          <a:p>
            <a:r>
              <a:rPr lang="en-US" dirty="0" smtClean="0"/>
              <a:t>- we're also generating the 8.5 and 12.3 bands, and will soon be creating channel differences (8.5-10.35 and 10.35-12.3).  SPC has requested these, so as part of the 2011 Spring Experiment, we'll be sending them 10.35, 6.95, and these 2 differences, and will extend the times out to the full 36-hour forecast.  All of this output should be ready by the beginning of the Spring Experiment activities each morning.</a:t>
            </a:r>
          </a:p>
          <a:p>
            <a:r>
              <a:rPr lang="en-US" dirty="0" smtClean="0"/>
              <a:t>- we should be able to easily provide this data to the HPC as part of their Proving Ground...I assume they use either NAWIPS or AWIPS too.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p:nvPr>
        </p:nvSpPr>
        <p:spPr>
          <a:noFill/>
        </p:spPr>
        <p:txBody>
          <a:bodyPr/>
          <a:lstStyle/>
          <a:p>
            <a:fld id="{9F8E91E5-B8A3-4A46-A3C5-C537E4B40B48}"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p:nvPr>
        </p:nvSpPr>
        <p:spPr>
          <a:noFill/>
        </p:spPr>
        <p:txBody>
          <a:bodyPr/>
          <a:lstStyle/>
          <a:p>
            <a:fld id="{0542FDCD-FF0C-42D7-9C13-34468A488B99}"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p:nvPr>
        </p:nvSpPr>
        <p:spPr>
          <a:noFill/>
        </p:spPr>
        <p:txBody>
          <a:bodyPr/>
          <a:lstStyle/>
          <a:p>
            <a:fld id="{0542FDCD-FF0C-42D7-9C13-34468A488B9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338" y="8829675"/>
            <a:ext cx="3036887" cy="463550"/>
          </a:xfrm>
          <a:prstGeom prst="rect">
            <a:avLst/>
          </a:prstGeom>
          <a:noFill/>
          <a:ln w="9525">
            <a:noFill/>
            <a:round/>
            <a:headEnd/>
            <a:tailEnd/>
          </a:ln>
        </p:spPr>
        <p:txBody>
          <a:bodyPr lIns="91365" tIns="47510" rIns="91365" bIns="47510" anchor="b"/>
          <a:lstStyle/>
          <a:p>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fld id="{CD9FF5EA-B47E-4670-9080-347DF6E6997F}" type="slidenum">
              <a:rPr lang="en-GB" sz="1200">
                <a:solidFill>
                  <a:srgbClr val="000000"/>
                </a:solidFill>
              </a:rPr>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t>8</a:t>
            </a:fld>
            <a:endParaRPr lang="en-GB" sz="1200">
              <a:solidFill>
                <a:srgbClr val="000000"/>
              </a:solidFill>
            </a:endParaRPr>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p:spPr>
        <p:txBody>
          <a:bodyPr/>
          <a:lstStyle/>
          <a:p>
            <a:endParaRPr lang="en-US" smtClean="0"/>
          </a:p>
        </p:txBody>
      </p:sp>
      <p:sp>
        <p:nvSpPr>
          <p:cNvPr id="31749" name="Slide Number Placeholder 3"/>
          <p:cNvSpPr txBox="1">
            <a:spLocks noGrp="1"/>
          </p:cNvSpPr>
          <p:nvPr/>
        </p:nvSpPr>
        <p:spPr bwMode="auto">
          <a:xfrm>
            <a:off x="3970338" y="8829675"/>
            <a:ext cx="3036887" cy="463550"/>
          </a:xfrm>
          <a:prstGeom prst="rect">
            <a:avLst/>
          </a:prstGeom>
          <a:noFill/>
          <a:ln w="9525">
            <a:noFill/>
            <a:round/>
            <a:headEnd/>
            <a:tailEnd/>
          </a:ln>
        </p:spPr>
        <p:txBody>
          <a:bodyPr lIns="91365" tIns="47510" rIns="91365" bIns="47510" anchor="b"/>
          <a:lstStyle/>
          <a:p>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fld id="{8CF13C61-EF1C-4081-90C9-47362B409046}" type="slidenum">
              <a:rPr lang="en-GB" sz="1200">
                <a:solidFill>
                  <a:srgbClr val="000000"/>
                </a:solidFill>
              </a:rPr>
              <a:pPr algn="r" defTabSz="463550">
                <a:buClr>
                  <a:srgbClr val="000000"/>
                </a:buClr>
                <a:buSzPct val="100000"/>
                <a:buFont typeface="Arial" charset="0"/>
                <a:buNone/>
                <a:tabLst>
                  <a:tab pos="0" algn="l"/>
                  <a:tab pos="928688" algn="l"/>
                  <a:tab pos="1857375" algn="l"/>
                  <a:tab pos="2784475" algn="l"/>
                  <a:tab pos="3713163" algn="l"/>
                  <a:tab pos="4641850" algn="l"/>
                  <a:tab pos="5570538" algn="l"/>
                  <a:tab pos="6497638" algn="l"/>
                  <a:tab pos="7426325" algn="l"/>
                  <a:tab pos="8355013" algn="l"/>
                  <a:tab pos="9283700" algn="l"/>
                  <a:tab pos="10209213" algn="l"/>
                </a:tabLst>
              </a:pPr>
              <a:t>8</a:t>
            </a:fld>
            <a:endParaRPr lang="en-GB"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BDD149-C60C-4896-9624-F0CB2AB9C8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fld id="{D7DF11D8-56E5-4743-8EB5-74016C276395}" type="datetime1">
              <a:rPr lang="en-US" smtClean="0"/>
              <a:pPr>
                <a:defRPr/>
              </a:pPr>
              <a:t>1/10/11</a:t>
            </a:fld>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4FDB1B13-9400-470A-9538-6D99FC4679F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92307CE1-3DB7-4998-B3D6-6B4BC2908569}" type="datetime1">
              <a:rPr lang="en-US" smtClean="0"/>
              <a:pPr>
                <a:defRPr/>
              </a:pPr>
              <a:t>1/10/11</a:t>
            </a:fld>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4E5C426-7870-4A17-AED6-D0ACD725401A}"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3056358E-5617-48EE-BB18-08D71AEB6A2A}" type="datetime1">
              <a:rPr lang="en-US" smtClean="0"/>
              <a:pPr>
                <a:defRPr/>
              </a:pPr>
              <a:t>1/10/11</a:t>
            </a:fld>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7F58C2D5-1A37-4252-B46A-B67B026E41E7}"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B97A7423-251B-42B3-B52F-EBFC504BA1B9}" type="datetime1">
              <a:rPr lang="en-US" smtClean="0"/>
              <a:pPr>
                <a:defRPr/>
              </a:pPr>
              <a:t>1/10/11</a:t>
            </a:fld>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959CEF02-552B-4B46-B2AF-760793EAB770}"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CFAA7866-02D0-47D7-BAC7-9A3AB3175FEF}" type="datetime1">
              <a:rPr lang="en-US" smtClean="0"/>
              <a:pPr>
                <a:defRPr/>
              </a:pPr>
              <a:t>1/10/11</a:t>
            </a:fld>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4F7DB441-B3C3-4818-926E-42D72544B4DD}"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fld id="{E8AE1FCD-D7E0-4C1E-8539-BE2A92E01546}" type="datetime1">
              <a:rPr lang="en-US" smtClean="0"/>
              <a:pPr>
                <a:defRPr/>
              </a:pPr>
              <a:t>1/10/11</a:t>
            </a:fld>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E962C2E2-D115-4039-87C7-7DEA20AEC55D}"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fld id="{F1E97CB9-7C66-4DA4-AF9E-F6B16328D365}" type="datetime1">
              <a:rPr lang="en-US" smtClean="0"/>
              <a:pPr>
                <a:defRPr/>
              </a:pPr>
              <a:t>1/10/11</a:t>
            </a:fld>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0BBC0CB5-A43B-4690-A798-64B97F1E4E51}"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fld id="{0F8CC5D1-3BF1-4A63-B756-D717502CFFA4}" type="datetime1">
              <a:rPr lang="en-US" smtClean="0"/>
              <a:pPr>
                <a:defRPr/>
              </a:pPr>
              <a:t>1/10/11</a:t>
            </a:fld>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4D885218-1E50-4204-ADA2-C980FBA95ECC}"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B8288F14-3365-434F-A723-45A21F45649A}" type="datetime1">
              <a:rPr lang="en-US" smtClean="0"/>
              <a:pPr>
                <a:defRPr/>
              </a:pPr>
              <a:t>1/10/11</a:t>
            </a:fld>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1AA6CE0D-3096-4165-99DD-CE75AB0F3226}"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42F9D170-9C2B-4BBD-9017-737715B2A0A8}" type="datetime1">
              <a:rPr lang="en-US" smtClean="0"/>
              <a:pPr>
                <a:defRPr/>
              </a:pPr>
              <a:t>1/10/11</a:t>
            </a:fld>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A23D99B-E6F6-4FB1-B8B0-DF22C128D98B}"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2DF4CAA9-039E-4E7A-8A94-E939BFE08E33}" type="datetime1">
              <a:rPr lang="en-US" smtClean="0"/>
              <a:pPr>
                <a:defRPr/>
              </a:pPr>
              <a:t>1/10/11</a:t>
            </a:fld>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34E48DFD-CB71-4258-A878-300CA4320E1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Clr>
                <a:srgbClr val="000000"/>
              </a:buClr>
              <a:buSzPct val="100000"/>
              <a:buFont typeface="Arial" charset="0"/>
              <a:buNone/>
              <a:defRPr sz="1400">
                <a:solidFill>
                  <a:srgbClr val="000000"/>
                </a:solidFill>
              </a:defRPr>
            </a:lvl1pPr>
          </a:lstStyle>
          <a:p>
            <a:pPr>
              <a:defRPr/>
            </a:pPr>
            <a:fld id="{F96B85FE-06A3-4490-8F94-D8B5488A177A}" type="datetime1">
              <a:rPr lang="en-US" smtClean="0"/>
              <a:pPr>
                <a:defRPr/>
              </a:pPr>
              <a:t>1/10/11</a:t>
            </a:fld>
            <a:endParaRPr lang="en-US" dirty="0"/>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Arial" charset="0"/>
              <a:buNone/>
              <a:defRPr sz="1400">
                <a:solidFill>
                  <a:srgbClr val="000000"/>
                </a:solidFill>
              </a:defRPr>
            </a:lvl1pPr>
          </a:lstStyle>
          <a:p>
            <a:pPr>
              <a:defRPr/>
            </a:pPr>
            <a:endParaRPr lang="en-US" dirty="0"/>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fld id="{A8701B21-078A-4507-B46D-3B19756057C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2pPr>
      <a:lvl3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3pPr>
      <a:lvl4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4pPr>
      <a:lvl5pPr algn="ctr"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5pPr>
      <a:lvl6pPr marL="457200" algn="ctr"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p:titleStyle>
    <p:bodyStyle>
      <a:lvl1pPr marL="341313" indent="-341313" algn="l" defTabSz="457200"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57200"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hyperlink" Target="http://www.ametsoc.org/meet/annual/index.html" TargetMode="External"/><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package" Target="../embeddings/Microsoft_Office_PowerPoint_2007_Presentation11.pptx"/><Relationship Id="rId7" Type="http://schemas.openxmlformats.org/officeDocument/2006/relationships/package" Target="../embeddings/Microsoft_Office_PowerPoint_2007_Presentation22.pptx"/><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rammb.cira.colostate.edu/ramsdis/online/goes-r_proving_ground.asp"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5"/>
          <p:cNvSpPr>
            <a:spLocks noGrp="1" noChangeArrowheads="1"/>
          </p:cNvSpPr>
          <p:nvPr>
            <p:ph type="sldNum" sz="quarter" idx="12"/>
          </p:nvPr>
        </p:nvSpPr>
        <p:spPr>
          <a:noFill/>
        </p:spPr>
        <p:txBody>
          <a:bodyPr/>
          <a:lstStyle/>
          <a:p>
            <a:fld id="{83C3BA8D-3A47-477B-9B8A-B014772B3F72}" type="slidenum">
              <a:rPr lang="en-GB" smtClean="0"/>
              <a:pPr/>
              <a:t>1</a:t>
            </a:fld>
            <a:endParaRPr lang="en-GB" dirty="0" smtClean="0"/>
          </a:p>
        </p:txBody>
      </p:sp>
      <p:sp>
        <p:nvSpPr>
          <p:cNvPr id="2051" name="Rectangle 1"/>
          <p:cNvSpPr>
            <a:spLocks noGrp="1" noChangeArrowheads="1"/>
          </p:cNvSpPr>
          <p:nvPr>
            <p:ph type="title"/>
          </p:nvPr>
        </p:nvSpPr>
        <p:spPr>
          <a:xfrm>
            <a:off x="304800" y="914400"/>
            <a:ext cx="8228013" cy="1782762"/>
          </a:xfrm>
        </p:spPr>
        <p:txBody>
          <a:bodyPr/>
          <a:lstStyle/>
          <a:p>
            <a:pPr eaLnBrk="1" hangingPunct="1">
              <a:lnSpc>
                <a:spcPct val="100000"/>
              </a:lnSpc>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dirty="0" smtClean="0">
                <a:solidFill>
                  <a:srgbClr val="0033CC"/>
                </a:solidFill>
              </a:rPr>
              <a:t>GOES-R Proving Ground </a:t>
            </a:r>
            <a:br>
              <a:rPr lang="en-GB" sz="4000" b="1" dirty="0" smtClean="0">
                <a:solidFill>
                  <a:srgbClr val="0033CC"/>
                </a:solidFill>
              </a:rPr>
            </a:br>
            <a:r>
              <a:rPr lang="en-GB" sz="4000" b="1" dirty="0" smtClean="0">
                <a:solidFill>
                  <a:srgbClr val="0033CC"/>
                </a:solidFill>
              </a:rPr>
              <a:t> CIRA / RAMMB Progress Report</a:t>
            </a:r>
            <a:endParaRPr lang="en-GB" sz="4000" b="1" i="1" dirty="0" smtClean="0">
              <a:solidFill>
                <a:srgbClr val="FF0000"/>
              </a:solidFill>
            </a:endParaRPr>
          </a:p>
        </p:txBody>
      </p:sp>
      <p:sp>
        <p:nvSpPr>
          <p:cNvPr id="2052" name="Rectangle 2"/>
          <p:cNvSpPr>
            <a:spLocks noGrp="1" noChangeArrowheads="1"/>
          </p:cNvSpPr>
          <p:nvPr>
            <p:ph type="body" idx="1"/>
          </p:nvPr>
        </p:nvSpPr>
        <p:spPr>
          <a:xfrm>
            <a:off x="1295400" y="2819400"/>
            <a:ext cx="6324600" cy="533400"/>
          </a:xfrm>
        </p:spPr>
        <p:txBody>
          <a:bodyPr/>
          <a:lstStyle/>
          <a:p>
            <a:pPr algn="ctr"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i="1" dirty="0" smtClean="0">
                <a:solidFill>
                  <a:srgbClr val="0033CC"/>
                </a:solidFill>
              </a:rPr>
              <a:t>10 January 2011</a:t>
            </a:r>
          </a:p>
          <a:p>
            <a:pPr algn="ctr"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i="1" dirty="0" smtClean="0">
              <a:solidFill>
                <a:srgbClr val="0033CC"/>
              </a:solidFill>
            </a:endParaRPr>
          </a:p>
          <a:p>
            <a:pPr algn="ctr"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i="1" dirty="0" smtClean="0">
                <a:solidFill>
                  <a:srgbClr val="0033CC"/>
                </a:solidFill>
              </a:rPr>
              <a:t>National </a:t>
            </a:r>
            <a:r>
              <a:rPr lang="en-GB" sz="2400" b="1" i="1" dirty="0" err="1" smtClean="0">
                <a:solidFill>
                  <a:srgbClr val="0033CC"/>
                </a:solidFill>
              </a:rPr>
              <a:t>Center</a:t>
            </a:r>
            <a:r>
              <a:rPr lang="en-GB" sz="2400" b="1" i="1" dirty="0" smtClean="0">
                <a:solidFill>
                  <a:srgbClr val="0033CC"/>
                </a:solidFill>
              </a:rPr>
              <a:t> Interactions </a:t>
            </a:r>
          </a:p>
          <a:p>
            <a:pPr algn="ctr"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i="1" dirty="0" smtClean="0">
                <a:solidFill>
                  <a:srgbClr val="0033CC"/>
                </a:solidFill>
              </a:rPr>
              <a:t>WFO Interactions</a:t>
            </a:r>
          </a:p>
          <a:p>
            <a:pPr algn="ctr"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i="1" dirty="0" smtClean="0">
                <a:solidFill>
                  <a:srgbClr val="0033CC"/>
                </a:solidFill>
              </a:rPr>
              <a:t>ORI Case Study</a:t>
            </a:r>
          </a:p>
          <a:p>
            <a:pPr algn="ctr"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1" i="1" dirty="0" smtClean="0">
                <a:solidFill>
                  <a:srgbClr val="0033CC"/>
                </a:solidFill>
              </a:rPr>
              <a:t>Conferences and Meetings</a:t>
            </a:r>
          </a:p>
          <a:p>
            <a:pPr algn="ctr"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1" i="1" dirty="0" smtClean="0">
              <a:solidFill>
                <a:srgbClr val="0033CC"/>
              </a:solidFill>
            </a:endParaRPr>
          </a:p>
        </p:txBody>
      </p:sp>
      <p:grpSp>
        <p:nvGrpSpPr>
          <p:cNvPr id="2053" name="Group 5"/>
          <p:cNvGrpSpPr>
            <a:grpSpLocks/>
          </p:cNvGrpSpPr>
          <p:nvPr/>
        </p:nvGrpSpPr>
        <p:grpSpPr bwMode="auto">
          <a:xfrm>
            <a:off x="0" y="0"/>
            <a:ext cx="685800" cy="685800"/>
            <a:chOff x="3211" y="144"/>
            <a:chExt cx="768" cy="768"/>
          </a:xfrm>
        </p:grpSpPr>
        <p:sp>
          <p:nvSpPr>
            <p:cNvPr id="2055"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2056"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2054" name="Picture 14"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0923" y="127436"/>
            <a:ext cx="8965283" cy="482164"/>
          </a:xfrm>
        </p:spPr>
        <p:txBody>
          <a:bodyPr>
            <a:noAutofit/>
          </a:bodyPr>
          <a:lstStyle/>
          <a:p>
            <a:r>
              <a:rPr lang="en-US" sz="2400" b="1" dirty="0" smtClean="0">
                <a:solidFill>
                  <a:srgbClr val="0033CC"/>
                </a:solidFill>
              </a:rPr>
              <a:t>IR imagery on AWIPS for 09z/18 Dec – onset of 1</a:t>
            </a:r>
            <a:r>
              <a:rPr lang="en-US" sz="2400" b="1" baseline="30000" dirty="0" smtClean="0">
                <a:solidFill>
                  <a:srgbClr val="0033CC"/>
                </a:solidFill>
              </a:rPr>
              <a:t>st</a:t>
            </a:r>
            <a:r>
              <a:rPr lang="en-US" sz="2400" b="1" dirty="0" smtClean="0">
                <a:solidFill>
                  <a:srgbClr val="0033CC"/>
                </a:solidFill>
              </a:rPr>
              <a:t> big </a:t>
            </a:r>
            <a:r>
              <a:rPr lang="en-US" sz="2400" b="1" dirty="0" err="1" smtClean="0">
                <a:solidFill>
                  <a:srgbClr val="0033CC"/>
                </a:solidFill>
              </a:rPr>
              <a:t>precip</a:t>
            </a:r>
            <a:r>
              <a:rPr lang="en-US" sz="2400" b="1" dirty="0" smtClean="0">
                <a:solidFill>
                  <a:srgbClr val="0033CC"/>
                </a:solidFill>
              </a:rPr>
              <a:t> </a:t>
            </a:r>
            <a:endParaRPr lang="en-US" sz="2400" b="1" dirty="0">
              <a:solidFill>
                <a:srgbClr val="0033CC"/>
              </a:solidFill>
            </a:endParaRPr>
          </a:p>
        </p:txBody>
      </p:sp>
      <p:pic>
        <p:nvPicPr>
          <p:cNvPr id="4" name="Picture 3" descr="IR_Regional_20101218_0900z.PNG"/>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09600" y="622403"/>
            <a:ext cx="7808464" cy="6173567"/>
          </a:xfrm>
          <a:prstGeom prst="rect">
            <a:avLst/>
          </a:prstGeom>
        </p:spPr>
      </p:pic>
      <p:sp>
        <p:nvSpPr>
          <p:cNvPr id="5" name="Slide Number Placeholder 4"/>
          <p:cNvSpPr>
            <a:spLocks noGrp="1"/>
          </p:cNvSpPr>
          <p:nvPr>
            <p:ph type="sldNum" idx="12"/>
          </p:nvPr>
        </p:nvSpPr>
        <p:spPr/>
        <p:txBody>
          <a:bodyPr/>
          <a:lstStyle/>
          <a:p>
            <a:pPr>
              <a:defRPr/>
            </a:pPr>
            <a:fld id="{959CEF02-552B-4B46-B2AF-760793EAB770}" type="slidenum">
              <a:rPr lang="en-GB" smtClean="0"/>
              <a:pPr>
                <a:defRPr/>
              </a:pPr>
              <a:t>10</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2104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2974" y="67112"/>
            <a:ext cx="8872770" cy="415052"/>
          </a:xfrm>
        </p:spPr>
        <p:txBody>
          <a:bodyPr>
            <a:noAutofit/>
          </a:bodyPr>
          <a:lstStyle/>
          <a:p>
            <a:r>
              <a:rPr lang="en-US" sz="2400" b="1" dirty="0" smtClean="0">
                <a:solidFill>
                  <a:srgbClr val="0033CC"/>
                </a:solidFill>
              </a:rPr>
              <a:t>Radar imagery also at 09z/18 Dec from WFO/Monterey </a:t>
            </a:r>
            <a:endParaRPr lang="en-US" sz="2400" b="1" dirty="0">
              <a:solidFill>
                <a:srgbClr val="0033CC"/>
              </a:solidFill>
            </a:endParaRPr>
          </a:p>
        </p:txBody>
      </p:sp>
      <p:pic>
        <p:nvPicPr>
          <p:cNvPr id="3" name="Picture 2" descr="Radar_20101218_0857z.PNG"/>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56598" y="622403"/>
            <a:ext cx="7735868" cy="6116171"/>
          </a:xfrm>
          <a:prstGeom prst="rect">
            <a:avLst/>
          </a:prstGeom>
        </p:spPr>
      </p:pic>
      <p:sp>
        <p:nvSpPr>
          <p:cNvPr id="4" name="Slide Number Placeholder 3"/>
          <p:cNvSpPr>
            <a:spLocks noGrp="1"/>
          </p:cNvSpPr>
          <p:nvPr>
            <p:ph type="sldNum" idx="12"/>
          </p:nvPr>
        </p:nvSpPr>
        <p:spPr/>
        <p:txBody>
          <a:bodyPr/>
          <a:lstStyle/>
          <a:p>
            <a:pPr>
              <a:defRPr/>
            </a:pPr>
            <a:fld id="{959CEF02-552B-4B46-B2AF-760793EAB770}" type="slidenum">
              <a:rPr lang="en-GB" smtClean="0"/>
              <a:pPr>
                <a:defRPr/>
              </a:pPr>
              <a:t>11</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97952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7112"/>
            <a:ext cx="9144000" cy="681454"/>
          </a:xfrm>
        </p:spPr>
        <p:txBody>
          <a:bodyPr>
            <a:noAutofit/>
          </a:bodyPr>
          <a:lstStyle/>
          <a:p>
            <a:r>
              <a:rPr lang="en-US" sz="2800" b="1" dirty="0" smtClean="0">
                <a:solidFill>
                  <a:srgbClr val="0033CC"/>
                </a:solidFill>
              </a:rPr>
              <a:t>Comparison of radar and ORI imagery for 09z/18 Dec</a:t>
            </a:r>
            <a:endParaRPr lang="en-US" sz="2800" b="1" dirty="0">
              <a:solidFill>
                <a:srgbClr val="0033CC"/>
              </a:solidFill>
            </a:endParaRPr>
          </a:p>
        </p:txBody>
      </p:sp>
      <p:pic>
        <p:nvPicPr>
          <p:cNvPr id="4" name="Picture 3" descr="Radar_20101218_0857z_cropped.png"/>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4630" y="899961"/>
            <a:ext cx="4425397" cy="4096086"/>
          </a:xfrm>
          <a:prstGeom prst="rect">
            <a:avLst/>
          </a:prstGeom>
        </p:spPr>
      </p:pic>
      <p:pic>
        <p:nvPicPr>
          <p:cNvPr id="5" name="Picture 4" descr="ORI_20101218_0900z_cropped.png"/>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559140" y="899961"/>
            <a:ext cx="4543178" cy="4096086"/>
          </a:xfrm>
          <a:prstGeom prst="rect">
            <a:avLst/>
          </a:prstGeom>
        </p:spPr>
      </p:pic>
      <p:sp>
        <p:nvSpPr>
          <p:cNvPr id="6" name="Title 1"/>
          <p:cNvSpPr txBox="1">
            <a:spLocks/>
          </p:cNvSpPr>
          <p:nvPr/>
        </p:nvSpPr>
        <p:spPr>
          <a:xfrm>
            <a:off x="142974" y="5156684"/>
            <a:ext cx="8872770" cy="1319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The ORI imagery has far more detail of course than the radar and highlights the areas where the heaviest orographic-induced precipitation is occurring.  Also, areas out of radar range are still covered by the ORI product (for example, in the ovals shown on the imagery).  </a:t>
            </a:r>
            <a:endParaRPr lang="en-US" sz="2000" dirty="0"/>
          </a:p>
        </p:txBody>
      </p:sp>
      <p:sp>
        <p:nvSpPr>
          <p:cNvPr id="7" name="Oval 6"/>
          <p:cNvSpPr/>
          <p:nvPr/>
        </p:nvSpPr>
        <p:spPr>
          <a:xfrm>
            <a:off x="5256381" y="1017714"/>
            <a:ext cx="1581119" cy="1076590"/>
          </a:xfrm>
          <a:prstGeom prst="ellipse">
            <a:avLst/>
          </a:prstGeom>
          <a:noFill/>
          <a:ln w="158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989900" y="3415812"/>
            <a:ext cx="1336207" cy="1076590"/>
          </a:xfrm>
          <a:prstGeom prst="ellipse">
            <a:avLst/>
          </a:prstGeom>
          <a:noFill/>
          <a:ln w="158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idx="12"/>
          </p:nvPr>
        </p:nvSpPr>
        <p:spPr/>
        <p:txBody>
          <a:bodyPr/>
          <a:lstStyle/>
          <a:p>
            <a:pPr>
              <a:defRPr/>
            </a:pPr>
            <a:fld id="{959CEF02-552B-4B46-B2AF-760793EAB770}" type="slidenum">
              <a:rPr lang="en-GB" smtClean="0"/>
              <a:pPr>
                <a:defRPr/>
              </a:pPr>
              <a:t>12</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6241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2974" y="67112"/>
            <a:ext cx="8872770" cy="681454"/>
          </a:xfrm>
        </p:spPr>
        <p:txBody>
          <a:bodyPr>
            <a:noAutofit/>
          </a:bodyPr>
          <a:lstStyle/>
          <a:p>
            <a:r>
              <a:rPr lang="en-US" sz="2400" b="1" dirty="0" smtClean="0">
                <a:solidFill>
                  <a:srgbClr val="0033CC"/>
                </a:solidFill>
              </a:rPr>
              <a:t>Comparison of zoomed ORI imagery and ORI combined with a topography image, from AWIPS for 09z/18 Dec</a:t>
            </a:r>
            <a:endParaRPr lang="en-US" sz="2400" b="1" dirty="0">
              <a:solidFill>
                <a:srgbClr val="0033CC"/>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4630" y="968336"/>
            <a:ext cx="4425397" cy="39593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559140" y="915883"/>
            <a:ext cx="4543178" cy="4064241"/>
          </a:xfrm>
          <a:prstGeom prst="rect">
            <a:avLst/>
          </a:prstGeom>
        </p:spPr>
      </p:pic>
      <p:sp>
        <p:nvSpPr>
          <p:cNvPr id="6" name="Title 1"/>
          <p:cNvSpPr txBox="1">
            <a:spLocks/>
          </p:cNvSpPr>
          <p:nvPr/>
        </p:nvSpPr>
        <p:spPr>
          <a:xfrm>
            <a:off x="142974" y="5156684"/>
            <a:ext cx="8872770" cy="1319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This zoomed ORI imagery on the left and then the same image combined with a topographic image on the right further illustrate the detail shown by the ORI product.</a:t>
            </a:r>
            <a:endParaRPr lang="en-US" sz="2000" dirty="0"/>
          </a:p>
        </p:txBody>
      </p:sp>
      <p:sp>
        <p:nvSpPr>
          <p:cNvPr id="7" name="Slide Number Placeholder 6"/>
          <p:cNvSpPr>
            <a:spLocks noGrp="1"/>
          </p:cNvSpPr>
          <p:nvPr>
            <p:ph type="sldNum" idx="12"/>
          </p:nvPr>
        </p:nvSpPr>
        <p:spPr/>
        <p:txBody>
          <a:bodyPr/>
          <a:lstStyle/>
          <a:p>
            <a:pPr>
              <a:defRPr/>
            </a:pPr>
            <a:fld id="{959CEF02-552B-4B46-B2AF-760793EAB770}" type="slidenum">
              <a:rPr lang="en-GB" smtClean="0"/>
              <a:pPr>
                <a:defRPr/>
              </a:pPr>
              <a:t>13</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05366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4586559" y="455016"/>
            <a:ext cx="3832062" cy="2539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The 24-h observed precipitation estimate indicates the sharp increase in precipitation that fell along the coastal mountains (and of course over the inland mountains as well). </a:t>
            </a:r>
            <a:endParaRPr lang="en-US" sz="2000" dirty="0"/>
          </a:p>
        </p:txBody>
      </p:sp>
      <p:pic>
        <p:nvPicPr>
          <p:cNvPr id="3" name="Picture 2" descr="ORIcase_obspcpn.tiff"/>
          <p:cNvPicPr>
            <a:picLocks noChangeAspect="1"/>
          </p:cNvPicPr>
          <p:nvPr/>
        </p:nvPicPr>
        <p:blipFill>
          <a:blip r:embed="rId3"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51164" y="0"/>
            <a:ext cx="3656012" cy="6753916"/>
          </a:xfrm>
          <a:prstGeom prst="rect">
            <a:avLst/>
          </a:prstGeom>
        </p:spPr>
      </p:pic>
      <p:sp>
        <p:nvSpPr>
          <p:cNvPr id="8" name="Oval 7"/>
          <p:cNvSpPr/>
          <p:nvPr/>
        </p:nvSpPr>
        <p:spPr>
          <a:xfrm>
            <a:off x="1017636" y="3473684"/>
            <a:ext cx="782149" cy="967248"/>
          </a:xfrm>
          <a:prstGeom prst="ellipse">
            <a:avLst/>
          </a:prstGeom>
          <a:noFill/>
          <a:ln w="2222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14"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
        <p:nvSpPr>
          <p:cNvPr id="7" name="Slide Number Placeholder 6"/>
          <p:cNvSpPr>
            <a:spLocks noGrp="1"/>
          </p:cNvSpPr>
          <p:nvPr>
            <p:ph type="sldNum" idx="12"/>
          </p:nvPr>
        </p:nvSpPr>
        <p:spPr/>
        <p:txBody>
          <a:bodyPr/>
          <a:lstStyle/>
          <a:p>
            <a:pPr>
              <a:defRPr/>
            </a:pPr>
            <a:fld id="{959CEF02-552B-4B46-B2AF-760793EAB770}" type="slidenum">
              <a:rPr lang="en-GB" smtClean="0"/>
              <a:pPr>
                <a:defRPr/>
              </a:pPr>
              <a:t>14</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0382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12"/>
          </p:nvPr>
        </p:nvSpPr>
        <p:spPr>
          <a:noFill/>
        </p:spPr>
        <p:txBody>
          <a:bodyPr/>
          <a:lstStyle/>
          <a:p>
            <a:fld id="{54428527-74FF-4749-8F29-4AB6AA41A660}" type="slidenum">
              <a:rPr lang="en-GB" smtClean="0"/>
              <a:pPr/>
              <a:t>15</a:t>
            </a:fld>
            <a:endParaRPr lang="en-GB" dirty="0" smtClean="0"/>
          </a:p>
        </p:txBody>
      </p:sp>
      <p:sp>
        <p:nvSpPr>
          <p:cNvPr id="16387" name="Rectangle 7"/>
          <p:cNvSpPr>
            <a:spLocks noChangeArrowheads="1"/>
          </p:cNvSpPr>
          <p:nvPr/>
        </p:nvSpPr>
        <p:spPr bwMode="auto">
          <a:xfrm>
            <a:off x="1066800" y="152400"/>
            <a:ext cx="7024688" cy="603250"/>
          </a:xfrm>
          <a:prstGeom prst="rect">
            <a:avLst/>
          </a:prstGeom>
          <a:noFill/>
          <a:ln w="9525">
            <a:noFill/>
            <a:miter lim="800000"/>
            <a:headEnd/>
            <a:tailEnd/>
          </a:ln>
        </p:spPr>
        <p:txBody>
          <a:bodyPr>
            <a:spAutoFit/>
          </a:bodyPr>
          <a:lstStyle/>
          <a:p>
            <a:pPr algn="ctr">
              <a:lnSpc>
                <a:spcPct val="93000"/>
              </a:lnSpc>
              <a:buClr>
                <a:srgbClr val="000000"/>
              </a:buClr>
              <a:buSzPct val="100000"/>
              <a:buFont typeface="Arial" charset="0"/>
              <a:buNone/>
            </a:pPr>
            <a:r>
              <a:rPr lang="en-US" sz="3600" b="1" dirty="0">
                <a:solidFill>
                  <a:srgbClr val="0033CC"/>
                </a:solidFill>
              </a:rPr>
              <a:t>Conference / Meetings</a:t>
            </a:r>
            <a:endParaRPr lang="en-US" sz="3600" dirty="0">
              <a:solidFill>
                <a:srgbClr val="FF0000"/>
              </a:solidFill>
            </a:endParaRPr>
          </a:p>
        </p:txBody>
      </p:sp>
      <p:sp>
        <p:nvSpPr>
          <p:cNvPr id="16388" name="Rectangle 9"/>
          <p:cNvSpPr>
            <a:spLocks noChangeArrowheads="1"/>
          </p:cNvSpPr>
          <p:nvPr/>
        </p:nvSpPr>
        <p:spPr bwMode="auto">
          <a:xfrm>
            <a:off x="381000" y="990600"/>
            <a:ext cx="8153400" cy="435825"/>
          </a:xfrm>
          <a:prstGeom prst="rect">
            <a:avLst/>
          </a:prstGeom>
          <a:noFill/>
          <a:ln w="9525">
            <a:noFill/>
            <a:miter lim="800000"/>
            <a:headEnd/>
            <a:tailEnd/>
          </a:ln>
        </p:spPr>
        <p:txBody>
          <a:bodyPr wrap="square">
            <a:spAutoFit/>
          </a:bodyPr>
          <a:lstStyle/>
          <a:p>
            <a:pPr>
              <a:lnSpc>
                <a:spcPct val="93000"/>
              </a:lnSpc>
              <a:buClr>
                <a:srgbClr val="000000"/>
              </a:buClr>
              <a:buSzPct val="100000"/>
              <a:buFont typeface="Arial" charset="0"/>
              <a:buNone/>
            </a:pPr>
            <a:r>
              <a:rPr lang="en-US" sz="2400" dirty="0">
                <a:solidFill>
                  <a:schemeClr val="tx1"/>
                </a:solidFill>
              </a:rPr>
              <a:t>  </a:t>
            </a:r>
          </a:p>
        </p:txBody>
      </p:sp>
      <p:sp>
        <p:nvSpPr>
          <p:cNvPr id="16389" name="Rectangle 10"/>
          <p:cNvSpPr>
            <a:spLocks noChangeArrowheads="1"/>
          </p:cNvSpPr>
          <p:nvPr/>
        </p:nvSpPr>
        <p:spPr bwMode="auto">
          <a:xfrm>
            <a:off x="1676400" y="2438400"/>
            <a:ext cx="7239000" cy="2096343"/>
          </a:xfrm>
          <a:prstGeom prst="rect">
            <a:avLst/>
          </a:prstGeom>
          <a:noFill/>
          <a:ln w="9525">
            <a:noFill/>
            <a:miter lim="800000"/>
            <a:headEnd/>
            <a:tailEnd/>
          </a:ln>
        </p:spPr>
        <p:txBody>
          <a:bodyPr wrap="square">
            <a:spAutoFit/>
          </a:bodyPr>
          <a:lstStyle/>
          <a:p>
            <a:pPr marL="166688" indent="-166688">
              <a:lnSpc>
                <a:spcPct val="93000"/>
              </a:lnSpc>
              <a:buClr>
                <a:schemeClr val="tx1"/>
              </a:buClr>
              <a:buSzPct val="100000"/>
              <a:buFontTx/>
              <a:buChar char="•"/>
            </a:pPr>
            <a:r>
              <a:rPr lang="en-US" dirty="0" smtClean="0">
                <a:solidFill>
                  <a:schemeClr val="tx1"/>
                </a:solidFill>
              </a:rPr>
              <a:t>Ed Szoke,R.Brummer, M.DeMaria,  H.Gosden, </a:t>
            </a:r>
            <a:r>
              <a:rPr lang="en-US" dirty="0">
                <a:solidFill>
                  <a:schemeClr val="tx1"/>
                </a:solidFill>
              </a:rPr>
              <a:t>S</a:t>
            </a:r>
            <a:r>
              <a:rPr lang="en-US" dirty="0" smtClean="0">
                <a:solidFill>
                  <a:schemeClr val="tx1"/>
                </a:solidFill>
              </a:rPr>
              <a:t>.Miller, D.Molenar: </a:t>
            </a:r>
          </a:p>
          <a:p>
            <a:pPr marL="166688" indent="-166688">
              <a:lnSpc>
                <a:spcPct val="93000"/>
              </a:lnSpc>
              <a:buClr>
                <a:schemeClr val="tx1"/>
              </a:buClr>
              <a:buSzPct val="100000"/>
            </a:pPr>
            <a:r>
              <a:rPr lang="en-US" dirty="0">
                <a:solidFill>
                  <a:schemeClr val="tx1"/>
                </a:solidFill>
              </a:rPr>
              <a:t> </a:t>
            </a:r>
            <a:r>
              <a:rPr lang="en-US" dirty="0" smtClean="0">
                <a:solidFill>
                  <a:schemeClr val="tx1"/>
                </a:solidFill>
              </a:rPr>
              <a:t>  </a:t>
            </a:r>
            <a:r>
              <a:rPr lang="en-US" b="1" dirty="0" smtClean="0">
                <a:solidFill>
                  <a:schemeClr val="tx1"/>
                </a:solidFill>
              </a:rPr>
              <a:t>An overview of CIRA’s contribution to the GOES-R Proving Ground</a:t>
            </a:r>
            <a:endParaRPr lang="en-US" dirty="0" smtClean="0">
              <a:solidFill>
                <a:schemeClr val="tx1"/>
              </a:solidFill>
            </a:endParaRPr>
          </a:p>
          <a:p>
            <a:pPr marL="166688" indent="-166688"/>
            <a:r>
              <a:rPr lang="en-US" sz="800" b="1" dirty="0" smtClean="0">
                <a:solidFill>
                  <a:srgbClr val="0033CC"/>
                </a:solidFill>
              </a:rPr>
              <a:t> </a:t>
            </a:r>
            <a:endParaRPr lang="en-US" sz="800" b="1" dirty="0">
              <a:solidFill>
                <a:srgbClr val="0033CC"/>
              </a:solidFill>
            </a:endParaRPr>
          </a:p>
          <a:p>
            <a:pPr marL="166688" indent="-166688">
              <a:buFont typeface="Arial" pitchFamily="34" charset="0"/>
              <a:buChar char="•"/>
            </a:pPr>
            <a:r>
              <a:rPr lang="en-US" dirty="0" smtClean="0">
                <a:solidFill>
                  <a:schemeClr val="tx1"/>
                </a:solidFill>
              </a:rPr>
              <a:t>Mark DeMaria, J. </a:t>
            </a:r>
            <a:r>
              <a:rPr lang="en-US" dirty="0">
                <a:solidFill>
                  <a:schemeClr val="tx1"/>
                </a:solidFill>
              </a:rPr>
              <a:t>Knaff, </a:t>
            </a:r>
            <a:r>
              <a:rPr lang="en-US" dirty="0" smtClean="0">
                <a:solidFill>
                  <a:schemeClr val="tx1"/>
                </a:solidFill>
              </a:rPr>
              <a:t>M. Brennan, J. </a:t>
            </a:r>
            <a:r>
              <a:rPr lang="en-US" dirty="0">
                <a:solidFill>
                  <a:schemeClr val="tx1"/>
                </a:solidFill>
              </a:rPr>
              <a:t>Beven</a:t>
            </a:r>
            <a:r>
              <a:rPr lang="en-US" dirty="0" smtClean="0">
                <a:solidFill>
                  <a:schemeClr val="tx1"/>
                </a:solidFill>
              </a:rPr>
              <a:t>, N. Demetriades</a:t>
            </a:r>
            <a:r>
              <a:rPr lang="en-US" dirty="0">
                <a:solidFill>
                  <a:schemeClr val="tx1"/>
                </a:solidFill>
              </a:rPr>
              <a:t>, </a:t>
            </a:r>
            <a:r>
              <a:rPr lang="en-US" dirty="0" smtClean="0">
                <a:solidFill>
                  <a:schemeClr val="tx1"/>
                </a:solidFill>
              </a:rPr>
              <a:t>R.DeMaria, A.Schumacher</a:t>
            </a:r>
            <a:r>
              <a:rPr lang="en-US" dirty="0">
                <a:solidFill>
                  <a:schemeClr val="tx1"/>
                </a:solidFill>
              </a:rPr>
              <a:t>, </a:t>
            </a:r>
            <a:r>
              <a:rPr lang="en-US" dirty="0" smtClean="0">
                <a:solidFill>
                  <a:schemeClr val="tx1"/>
                </a:solidFill>
              </a:rPr>
              <a:t>J. Kaplan: </a:t>
            </a:r>
            <a:r>
              <a:rPr lang="en-US" b="1" dirty="0">
                <a:solidFill>
                  <a:schemeClr val="tx1"/>
                </a:solidFill>
              </a:rPr>
              <a:t>Tropical Cyclone Rapid Intensity Change Forecasting Using Lightning Data during </a:t>
            </a:r>
            <a:r>
              <a:rPr lang="en-US" b="1" dirty="0" smtClean="0">
                <a:solidFill>
                  <a:schemeClr val="tx1"/>
                </a:solidFill>
              </a:rPr>
              <a:t>the 2010 </a:t>
            </a:r>
            <a:r>
              <a:rPr lang="en-US" b="1" dirty="0">
                <a:solidFill>
                  <a:schemeClr val="tx1"/>
                </a:solidFill>
              </a:rPr>
              <a:t>GOES-R Proving Ground at the National Hurricane </a:t>
            </a:r>
            <a:r>
              <a:rPr lang="en-US" b="1" dirty="0" smtClean="0">
                <a:solidFill>
                  <a:schemeClr val="tx1"/>
                </a:solidFill>
              </a:rPr>
              <a:t>Center</a:t>
            </a:r>
          </a:p>
        </p:txBody>
      </p:sp>
      <p:grpSp>
        <p:nvGrpSpPr>
          <p:cNvPr id="16391" name="Group 5"/>
          <p:cNvGrpSpPr>
            <a:grpSpLocks/>
          </p:cNvGrpSpPr>
          <p:nvPr/>
        </p:nvGrpSpPr>
        <p:grpSpPr bwMode="auto">
          <a:xfrm>
            <a:off x="0" y="0"/>
            <a:ext cx="685800" cy="685800"/>
            <a:chOff x="3211" y="144"/>
            <a:chExt cx="768" cy="768"/>
          </a:xfrm>
        </p:grpSpPr>
        <p:sp>
          <p:nvSpPr>
            <p:cNvPr id="16394"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16395"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6392" name="Picture 16"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pic>
        <p:nvPicPr>
          <p:cNvPr id="16393" name="Picture 18" descr="http://www.ametsoc.org/MEET/annual/logo.png">
            <a:hlinkClick r:id="rId5"/>
          </p:cNvPr>
          <p:cNvPicPr>
            <a:picLocks noChangeAspect="1" noChangeArrowheads="1"/>
          </p:cNvPicPr>
          <p:nvPr/>
        </p:nvPicPr>
        <p:blipFill>
          <a:blip r:embed="rId6" cstate="print"/>
          <a:srcRect/>
          <a:stretch>
            <a:fillRect/>
          </a:stretch>
        </p:blipFill>
        <p:spPr bwMode="auto">
          <a:xfrm>
            <a:off x="228600" y="2565400"/>
            <a:ext cx="1524000" cy="1549400"/>
          </a:xfrm>
          <a:prstGeom prst="rect">
            <a:avLst/>
          </a:prstGeom>
          <a:noFill/>
          <a:ln w="9525">
            <a:noFill/>
            <a:miter lim="800000"/>
            <a:headEnd/>
            <a:tailEnd/>
          </a:ln>
        </p:spPr>
      </p:pic>
      <p:sp>
        <p:nvSpPr>
          <p:cNvPr id="12" name="TextBox 11"/>
          <p:cNvSpPr txBox="1"/>
          <p:nvPr/>
        </p:nvSpPr>
        <p:spPr>
          <a:xfrm>
            <a:off x="152400" y="914400"/>
            <a:ext cx="8839792" cy="923330"/>
          </a:xfrm>
          <a:prstGeom prst="rect">
            <a:avLst/>
          </a:prstGeom>
          <a:noFill/>
        </p:spPr>
        <p:txBody>
          <a:bodyPr wrap="none" rtlCol="0">
            <a:spAutoFit/>
          </a:bodyPr>
          <a:lstStyle/>
          <a:p>
            <a:pPr>
              <a:buFont typeface="Arial" pitchFamily="34" charset="0"/>
              <a:buChar char="•"/>
            </a:pPr>
            <a:r>
              <a:rPr lang="en-US" dirty="0" smtClean="0">
                <a:solidFill>
                  <a:schemeClr val="tx1"/>
                </a:solidFill>
              </a:rPr>
              <a:t>  12 Jan 2011:  AWIPS II Technical Interchange Meeting (TIM) telecon</a:t>
            </a:r>
          </a:p>
          <a:p>
            <a:pPr>
              <a:buFont typeface="Arial" pitchFamily="34" charset="0"/>
              <a:buChar char="•"/>
            </a:pPr>
            <a:endParaRPr lang="en-US" dirty="0">
              <a:solidFill>
                <a:schemeClr val="tx1"/>
              </a:solidFill>
            </a:endParaRPr>
          </a:p>
          <a:p>
            <a:pPr>
              <a:buFont typeface="Arial" pitchFamily="34" charset="0"/>
              <a:buChar char="•"/>
            </a:pPr>
            <a:r>
              <a:rPr lang="en-US" dirty="0" smtClean="0">
                <a:solidFill>
                  <a:schemeClr val="tx1"/>
                </a:solidFill>
              </a:rPr>
              <a:t>  13 Jan 2011: NHC Proving Ground Hurricane Experiment 2010 debriefing telecon</a:t>
            </a:r>
            <a:endParaRPr lang="en-US" dirty="0">
              <a:solidFill>
                <a:schemeClr val="tx1"/>
              </a:solidFill>
            </a:endParaRPr>
          </a:p>
        </p:txBody>
      </p:sp>
      <p:sp>
        <p:nvSpPr>
          <p:cNvPr id="13" name="TextBox 12"/>
          <p:cNvSpPr txBox="1"/>
          <p:nvPr/>
        </p:nvSpPr>
        <p:spPr>
          <a:xfrm>
            <a:off x="304800" y="4876800"/>
            <a:ext cx="8458200" cy="1754326"/>
          </a:xfrm>
          <a:prstGeom prst="rect">
            <a:avLst/>
          </a:prstGeom>
          <a:noFill/>
        </p:spPr>
        <p:txBody>
          <a:bodyPr wrap="square" rtlCol="0">
            <a:spAutoFit/>
          </a:bodyPr>
          <a:lstStyle/>
          <a:p>
            <a:pPr marL="225425" indent="-225425">
              <a:buFont typeface="Arial" pitchFamily="34" charset="0"/>
              <a:buChar char="•"/>
            </a:pPr>
            <a:r>
              <a:rPr lang="en-US" dirty="0" smtClean="0">
                <a:solidFill>
                  <a:schemeClr val="tx1"/>
                </a:solidFill>
              </a:rPr>
              <a:t>End of Jan 2011:  Steve Miller visit to NRL and WFO MTR for technical discussions on Proving Ground  and other topics.</a:t>
            </a:r>
          </a:p>
          <a:p>
            <a:pPr marL="225425" indent="-225425">
              <a:buFont typeface="Arial" pitchFamily="34" charset="0"/>
              <a:buChar char="•"/>
            </a:pPr>
            <a:endParaRPr lang="en-US" dirty="0" smtClean="0">
              <a:solidFill>
                <a:schemeClr val="tx1"/>
              </a:solidFill>
            </a:endParaRPr>
          </a:p>
          <a:p>
            <a:pPr marL="225425" indent="-225425">
              <a:buFont typeface="Arial" pitchFamily="34" charset="0"/>
              <a:buChar char="•"/>
            </a:pPr>
            <a:r>
              <a:rPr lang="en-US" dirty="0" smtClean="0">
                <a:solidFill>
                  <a:schemeClr val="tx1"/>
                </a:solidFill>
              </a:rPr>
              <a:t>March 2011: Paper submission to Interdepartmental Hurricane  Conference: Mark DeMaria, J. Knaff, M. Brennan, J. Beven:  </a:t>
            </a:r>
            <a:r>
              <a:rPr lang="en-US" b="1" dirty="0" smtClean="0">
                <a:solidFill>
                  <a:schemeClr val="tx1"/>
                </a:solidFill>
              </a:rPr>
              <a:t>2010 NHC Proving Ground Hurricane Experiment.</a:t>
            </a:r>
          </a:p>
        </p:txBody>
      </p:sp>
      <p:sp>
        <p:nvSpPr>
          <p:cNvPr id="14" name="TextBox 13"/>
          <p:cNvSpPr txBox="1"/>
          <p:nvPr/>
        </p:nvSpPr>
        <p:spPr>
          <a:xfrm>
            <a:off x="228600" y="2117094"/>
            <a:ext cx="8855950" cy="321306"/>
          </a:xfrm>
          <a:prstGeom prst="rect">
            <a:avLst/>
          </a:prstGeom>
          <a:noFill/>
        </p:spPr>
        <p:txBody>
          <a:bodyPr wrap="none" rtlCol="0">
            <a:spAutoFit/>
          </a:bodyPr>
          <a:lstStyle/>
          <a:p>
            <a:pPr marL="166688" indent="-166688">
              <a:lnSpc>
                <a:spcPct val="93000"/>
              </a:lnSpc>
              <a:buClr>
                <a:schemeClr val="tx1"/>
              </a:buClr>
              <a:buSzPct val="100000"/>
            </a:pPr>
            <a:r>
              <a:rPr lang="en-US" sz="1600" dirty="0" smtClean="0">
                <a:solidFill>
                  <a:srgbClr val="0033CC"/>
                </a:solidFill>
              </a:rPr>
              <a:t>AMS 2011: Seventh Annual Symposium on Future Operational Environmental Satellite Systems:</a:t>
            </a:r>
          </a:p>
        </p:txBody>
      </p:sp>
      <p:sp>
        <p:nvSpPr>
          <p:cNvPr id="15" name="Rectangle 14"/>
          <p:cNvSpPr/>
          <p:nvPr/>
        </p:nvSpPr>
        <p:spPr bwMode="auto">
          <a:xfrm>
            <a:off x="1752600" y="2438400"/>
            <a:ext cx="7086600" cy="2133600"/>
          </a:xfrm>
          <a:prstGeom prst="rect">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8013" cy="838200"/>
          </a:xfrm>
        </p:spPr>
        <p:txBody>
          <a:bodyPr/>
          <a:lstStyle/>
          <a:p>
            <a:r>
              <a:rPr lang="en-US" sz="3600" b="1" dirty="0" smtClean="0">
                <a:solidFill>
                  <a:schemeClr val="accent2"/>
                </a:solidFill>
              </a:rPr>
              <a:t>NHC Interaction</a:t>
            </a:r>
            <a:endParaRPr lang="en-US" sz="1400" b="1" i="1" dirty="0" smtClean="0">
              <a:solidFill>
                <a:schemeClr val="accent2"/>
              </a:solidFill>
            </a:endParaRPr>
          </a:p>
        </p:txBody>
      </p:sp>
      <p:sp>
        <p:nvSpPr>
          <p:cNvPr id="10243" name="Rectangle 5"/>
          <p:cNvSpPr>
            <a:spLocks noGrp="1" noChangeArrowheads="1"/>
          </p:cNvSpPr>
          <p:nvPr>
            <p:ph type="sldNum" idx="12"/>
          </p:nvPr>
        </p:nvSpPr>
        <p:spPr>
          <a:noFill/>
        </p:spPr>
        <p:txBody>
          <a:bodyPr/>
          <a:lstStyle/>
          <a:p>
            <a:fld id="{5A5269EB-4C54-468D-860D-F2A702792B8D}" type="slidenum">
              <a:rPr lang="en-GB" smtClean="0"/>
              <a:pPr/>
              <a:t>2</a:t>
            </a:fld>
            <a:endParaRPr lang="en-GB" dirty="0" smtClean="0"/>
          </a:p>
        </p:txBody>
      </p:sp>
      <p:grpSp>
        <p:nvGrpSpPr>
          <p:cNvPr id="2" name="Group 5"/>
          <p:cNvGrpSpPr>
            <a:grpSpLocks/>
          </p:cNvGrpSpPr>
          <p:nvPr/>
        </p:nvGrpSpPr>
        <p:grpSpPr bwMode="auto">
          <a:xfrm>
            <a:off x="0" y="0"/>
            <a:ext cx="685800" cy="685800"/>
            <a:chOff x="3211" y="144"/>
            <a:chExt cx="768" cy="768"/>
          </a:xfrm>
        </p:grpSpPr>
        <p:sp>
          <p:nvSpPr>
            <p:cNvPr id="10248"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10249" name="Picture 7" descr="noaa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0245" name="Picture 12" descr="2010_NEW_CIRA_LOGO"/>
          <p:cNvPicPr>
            <a:picLocks noChangeAspect="1" noChangeArrowheads="1"/>
          </p:cNvPicPr>
          <p:nvPr/>
        </p:nvPicPr>
        <p:blipFill>
          <a:blip r:embed="rId5" cstate="print"/>
          <a:srcRect/>
          <a:stretch>
            <a:fillRect/>
          </a:stretch>
        </p:blipFill>
        <p:spPr bwMode="auto">
          <a:xfrm>
            <a:off x="7696200" y="39688"/>
            <a:ext cx="1447800" cy="569912"/>
          </a:xfrm>
          <a:prstGeom prst="rect">
            <a:avLst/>
          </a:prstGeom>
          <a:noFill/>
          <a:ln w="9525">
            <a:noFill/>
            <a:miter lim="800000"/>
            <a:headEnd/>
            <a:tailEnd/>
          </a:ln>
        </p:spPr>
      </p:pic>
      <p:graphicFrame>
        <p:nvGraphicFramePr>
          <p:cNvPr id="12" name="Content Placeholder 11">
            <a:hlinkClick r:id="" action="ppaction://ole?verb=0"/>
          </p:cNvPr>
          <p:cNvGraphicFramePr>
            <a:graphicFrameLocks noChangeAspect="1"/>
          </p:cNvGraphicFramePr>
          <p:nvPr>
            <p:ph sz="half" idx="1"/>
          </p:nvPr>
        </p:nvGraphicFramePr>
        <p:xfrm>
          <a:off x="122893" y="762000"/>
          <a:ext cx="4228611" cy="5638800"/>
        </p:xfrm>
        <a:graphic>
          <a:graphicData uri="http://schemas.openxmlformats.org/presentationml/2006/ole">
            <p:oleObj spid="_x0000_s46083" name="Presentation" r:id="rId6" imgW="3429000" imgH="4572000" progId="">
              <p:embed/>
            </p:oleObj>
          </a:graphicData>
        </a:graphic>
      </p:graphicFrame>
      <p:graphicFrame>
        <p:nvGraphicFramePr>
          <p:cNvPr id="15" name="Content Placeholder 14">
            <a:hlinkClick r:id="" action="ppaction://ole?verb=0"/>
          </p:cNvPr>
          <p:cNvGraphicFramePr>
            <a:graphicFrameLocks noChangeAspect="1"/>
          </p:cNvGraphicFramePr>
          <p:nvPr>
            <p:ph sz="half" idx="2"/>
          </p:nvPr>
        </p:nvGraphicFramePr>
        <p:xfrm>
          <a:off x="4724401" y="838200"/>
          <a:ext cx="4114325" cy="5486400"/>
        </p:xfrm>
        <a:graphic>
          <a:graphicData uri="http://schemas.openxmlformats.org/presentationml/2006/ole">
            <p:oleObj spid="_x0000_s46085" name="Presentation" r:id="rId7" imgW="3429000" imgH="4572000" progId="">
              <p:embed/>
            </p:oleObj>
          </a:graphicData>
        </a:graphic>
      </p:graphicFrame>
      <p:sp>
        <p:nvSpPr>
          <p:cNvPr id="10" name="TextBox 9"/>
          <p:cNvSpPr txBox="1"/>
          <p:nvPr/>
        </p:nvSpPr>
        <p:spPr>
          <a:xfrm>
            <a:off x="609600" y="533400"/>
            <a:ext cx="2252540" cy="369332"/>
          </a:xfrm>
          <a:prstGeom prst="rect">
            <a:avLst/>
          </a:prstGeom>
          <a:noFill/>
        </p:spPr>
        <p:txBody>
          <a:bodyPr wrap="none" rtlCol="0">
            <a:spAutoFit/>
          </a:bodyPr>
          <a:lstStyle/>
          <a:p>
            <a:pPr>
              <a:buFont typeface="Arial" pitchFamily="34" charset="0"/>
              <a:buChar char="•"/>
            </a:pPr>
            <a:r>
              <a:rPr lang="en-US" b="1" dirty="0" smtClean="0">
                <a:solidFill>
                  <a:srgbClr val="0033CC"/>
                </a:solidFill>
              </a:rPr>
              <a:t>  NHC Fact Sheet  </a:t>
            </a:r>
            <a:endParaRPr lang="en-US" b="1" dirty="0">
              <a:solidFill>
                <a:srgbClr val="0033CC"/>
              </a:solidFill>
            </a:endParaRPr>
          </a:p>
        </p:txBody>
      </p:sp>
      <p:sp>
        <p:nvSpPr>
          <p:cNvPr id="11" name="TextBox 10"/>
          <p:cNvSpPr txBox="1"/>
          <p:nvPr/>
        </p:nvSpPr>
        <p:spPr>
          <a:xfrm>
            <a:off x="457200" y="6400800"/>
            <a:ext cx="7613046" cy="369332"/>
          </a:xfrm>
          <a:prstGeom prst="rect">
            <a:avLst/>
          </a:prstGeom>
          <a:noFill/>
        </p:spPr>
        <p:txBody>
          <a:bodyPr wrap="none" rtlCol="0">
            <a:spAutoFit/>
          </a:bodyPr>
          <a:lstStyle/>
          <a:p>
            <a:pPr>
              <a:buFont typeface="Arial" pitchFamily="34" charset="0"/>
              <a:buChar char="•"/>
            </a:pPr>
            <a:r>
              <a:rPr lang="en-US" b="1" dirty="0" smtClean="0">
                <a:solidFill>
                  <a:srgbClr val="0033CC"/>
                </a:solidFill>
              </a:rPr>
              <a:t>  NHC Proving Ground Experiment  2010 debriefing  on 13 Jan 2011</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12"/>
          </p:nvPr>
        </p:nvSpPr>
        <p:spPr>
          <a:noFill/>
        </p:spPr>
        <p:txBody>
          <a:bodyPr/>
          <a:lstStyle/>
          <a:p>
            <a:fld id="{08A4EB95-9298-44AF-96D4-E2E88013D36F}" type="slidenum">
              <a:rPr lang="en-GB" smtClean="0"/>
              <a:pPr/>
              <a:t>3</a:t>
            </a:fld>
            <a:endParaRPr lang="en-GB" dirty="0" smtClean="0"/>
          </a:p>
        </p:txBody>
      </p:sp>
      <p:sp>
        <p:nvSpPr>
          <p:cNvPr id="11267" name="Title 1"/>
          <p:cNvSpPr>
            <a:spLocks noGrp="1"/>
          </p:cNvSpPr>
          <p:nvPr>
            <p:ph type="title"/>
          </p:nvPr>
        </p:nvSpPr>
        <p:spPr>
          <a:xfrm>
            <a:off x="457200" y="228600"/>
            <a:ext cx="8228013" cy="1141413"/>
          </a:xfrm>
        </p:spPr>
        <p:txBody>
          <a:bodyPr/>
          <a:lstStyle/>
          <a:p>
            <a:r>
              <a:rPr lang="en-US" sz="3600" b="1" dirty="0" smtClean="0">
                <a:solidFill>
                  <a:schemeClr val="accent2"/>
                </a:solidFill>
              </a:rPr>
              <a:t>SPC Interaction / Synthetic Imagery </a:t>
            </a:r>
            <a:endParaRPr lang="en-US" sz="1400" b="1" i="1" dirty="0" smtClean="0">
              <a:solidFill>
                <a:schemeClr val="accent2"/>
              </a:solidFill>
            </a:endParaRPr>
          </a:p>
        </p:txBody>
      </p:sp>
      <p:sp>
        <p:nvSpPr>
          <p:cNvPr id="11268" name="Content Placeholder 2"/>
          <p:cNvSpPr>
            <a:spLocks noGrp="1"/>
          </p:cNvSpPr>
          <p:nvPr>
            <p:ph idx="1"/>
          </p:nvPr>
        </p:nvSpPr>
        <p:spPr>
          <a:xfrm>
            <a:off x="228600" y="1600200"/>
            <a:ext cx="8458200" cy="4267200"/>
          </a:xfrm>
        </p:spPr>
        <p:txBody>
          <a:bodyPr/>
          <a:lstStyle/>
          <a:p>
            <a:pPr>
              <a:buClr>
                <a:schemeClr val="accent2"/>
              </a:buClr>
            </a:pPr>
            <a:r>
              <a:rPr lang="en-US" sz="1800" b="1" dirty="0" smtClean="0">
                <a:solidFill>
                  <a:schemeClr val="tx1"/>
                </a:solidFill>
              </a:rPr>
              <a:t>Note: CIRA upgraded to a new cluster – resulting in significant faster production of the real-time NSSL-WRF synthetic imagery</a:t>
            </a:r>
          </a:p>
          <a:p>
            <a:pPr>
              <a:buClr>
                <a:schemeClr val="accent2"/>
              </a:buClr>
              <a:buNone/>
            </a:pPr>
            <a:r>
              <a:rPr lang="en-US" sz="1000" b="1" dirty="0" smtClean="0">
                <a:solidFill>
                  <a:schemeClr val="tx1"/>
                </a:solidFill>
              </a:rPr>
              <a:t>  </a:t>
            </a:r>
          </a:p>
          <a:p>
            <a:pPr>
              <a:buClr>
                <a:schemeClr val="accent2"/>
              </a:buClr>
            </a:pPr>
            <a:r>
              <a:rPr lang="en-US" sz="1800" b="1" dirty="0" smtClean="0">
                <a:solidFill>
                  <a:schemeClr val="tx1"/>
                </a:solidFill>
              </a:rPr>
              <a:t>Changed real-time synthetic imagery production</a:t>
            </a:r>
          </a:p>
          <a:p>
            <a:pPr lvl="1">
              <a:buClr>
                <a:schemeClr val="accent2"/>
              </a:buClr>
              <a:buNone/>
            </a:pPr>
            <a:r>
              <a:rPr lang="en-US" sz="1600" b="1" dirty="0" smtClean="0">
                <a:solidFill>
                  <a:schemeClr val="tx1"/>
                </a:solidFill>
              </a:rPr>
              <a:t>- From: 6.185 µm, 6.95 µm, 7.34 µm, 10.35 µm  (running real-time since May 2010) </a:t>
            </a:r>
          </a:p>
          <a:p>
            <a:pPr lvl="1">
              <a:buClr>
                <a:schemeClr val="accent2"/>
              </a:buClr>
              <a:buNone/>
            </a:pPr>
            <a:r>
              <a:rPr lang="en-US" sz="1600" b="1" dirty="0" smtClean="0">
                <a:solidFill>
                  <a:schemeClr val="tx1"/>
                </a:solidFill>
              </a:rPr>
              <a:t>- To:      6.95 µm, 7.34 µm, 8.50 µm, 10.35 µm, 12.3 µm</a:t>
            </a:r>
          </a:p>
          <a:p>
            <a:pPr lvl="3">
              <a:buNone/>
            </a:pPr>
            <a:r>
              <a:rPr lang="en-US" sz="1600" b="1" dirty="0" smtClean="0">
                <a:solidFill>
                  <a:schemeClr val="tx1"/>
                </a:solidFill>
              </a:rPr>
              <a:t>    - all bands now running for 25 hour periods (12 Z to 12 Z)</a:t>
            </a:r>
          </a:p>
          <a:p>
            <a:pPr lvl="3">
              <a:buNone/>
            </a:pPr>
            <a:r>
              <a:rPr lang="en-US" sz="1600" b="1" dirty="0" smtClean="0">
                <a:solidFill>
                  <a:schemeClr val="tx1"/>
                </a:solidFill>
              </a:rPr>
              <a:t>    - 6.95 µm and 10.35 µm are done by 10 UTC</a:t>
            </a:r>
          </a:p>
          <a:p>
            <a:pPr lvl="3">
              <a:buNone/>
            </a:pPr>
            <a:r>
              <a:rPr lang="en-US" sz="1600" b="1" dirty="0" smtClean="0">
                <a:solidFill>
                  <a:schemeClr val="tx1"/>
                </a:solidFill>
              </a:rPr>
              <a:t>    - 7.34 µm, 8.5 µm, 12.3 µm  are completed by 1515 UTC.</a:t>
            </a:r>
          </a:p>
          <a:p>
            <a:pPr>
              <a:buNone/>
            </a:pPr>
            <a:r>
              <a:rPr lang="en-US" sz="1600" b="1" dirty="0" smtClean="0">
                <a:solidFill>
                  <a:schemeClr val="tx1"/>
                </a:solidFill>
              </a:rPr>
              <a:t>        - Additional channel difference products will be created in the future:</a:t>
            </a:r>
          </a:p>
          <a:p>
            <a:pPr lvl="2">
              <a:buNone/>
            </a:pPr>
            <a:r>
              <a:rPr lang="en-US" sz="1600" b="1" dirty="0" smtClean="0">
                <a:solidFill>
                  <a:schemeClr val="tx1"/>
                </a:solidFill>
              </a:rPr>
              <a:t>   12.30 µm – 10.35 µm, 12.3 µm – 8.5 µm, 10.35 µm – 8.50 µm</a:t>
            </a:r>
            <a:r>
              <a:rPr lang="en-US" sz="1800" dirty="0" smtClean="0"/>
              <a:t> </a:t>
            </a:r>
            <a:endParaRPr lang="en-US" sz="1800" b="1" dirty="0" smtClean="0">
              <a:solidFill>
                <a:schemeClr val="tx1"/>
              </a:solidFill>
            </a:endParaRPr>
          </a:p>
          <a:p>
            <a:pPr>
              <a:buClr>
                <a:schemeClr val="accent2"/>
              </a:buClr>
            </a:pPr>
            <a:endParaRPr lang="en-US" sz="1800" b="1" dirty="0" smtClean="0">
              <a:solidFill>
                <a:schemeClr val="tx1"/>
              </a:solidFill>
            </a:endParaRPr>
          </a:p>
          <a:p>
            <a:pPr>
              <a:buClr>
                <a:schemeClr val="accent2"/>
              </a:buClr>
            </a:pPr>
            <a:r>
              <a:rPr lang="en-US" sz="1800" b="1" dirty="0" smtClean="0">
                <a:solidFill>
                  <a:schemeClr val="tx1"/>
                </a:solidFill>
              </a:rPr>
              <a:t>Synthetic imagery also available at 3 WFOs: BOU, PUB, RIW</a:t>
            </a:r>
          </a:p>
        </p:txBody>
      </p:sp>
      <p:grpSp>
        <p:nvGrpSpPr>
          <p:cNvPr id="11269" name="Group 5"/>
          <p:cNvGrpSpPr>
            <a:grpSpLocks/>
          </p:cNvGrpSpPr>
          <p:nvPr/>
        </p:nvGrpSpPr>
        <p:grpSpPr bwMode="auto">
          <a:xfrm>
            <a:off x="0" y="0"/>
            <a:ext cx="685800" cy="685800"/>
            <a:chOff x="3211" y="144"/>
            <a:chExt cx="768" cy="768"/>
          </a:xfrm>
        </p:grpSpPr>
        <p:sp>
          <p:nvSpPr>
            <p:cNvPr id="11271"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11272"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1270" name="Picture 9"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12"/>
          </p:nvPr>
        </p:nvSpPr>
        <p:spPr>
          <a:noFill/>
        </p:spPr>
        <p:txBody>
          <a:bodyPr/>
          <a:lstStyle/>
          <a:p>
            <a:fld id="{56E07EF9-CD53-4C03-9B68-FF49548B3697}" type="slidenum">
              <a:rPr lang="en-GB" smtClean="0"/>
              <a:pPr/>
              <a:t>4</a:t>
            </a:fld>
            <a:endParaRPr lang="en-GB" dirty="0" smtClean="0"/>
          </a:p>
        </p:txBody>
      </p:sp>
      <p:sp>
        <p:nvSpPr>
          <p:cNvPr id="12291" name="Rectangle 4"/>
          <p:cNvSpPr>
            <a:spLocks noGrp="1" noChangeArrowheads="1"/>
          </p:cNvSpPr>
          <p:nvPr>
            <p:ph type="title"/>
          </p:nvPr>
        </p:nvSpPr>
        <p:spPr>
          <a:xfrm>
            <a:off x="228600" y="0"/>
            <a:ext cx="8229600" cy="1143000"/>
          </a:xfrm>
        </p:spPr>
        <p:txBody>
          <a:bodyPr/>
          <a:lstStyle/>
          <a:p>
            <a:pPr eaLnBrk="1" hangingPunct="1"/>
            <a:r>
              <a:rPr lang="en-US" sz="3200" b="1" dirty="0" smtClean="0">
                <a:solidFill>
                  <a:srgbClr val="3333CC"/>
                </a:solidFill>
              </a:rPr>
              <a:t>NSSL-WRF Synthetic ABI Imagery</a:t>
            </a:r>
          </a:p>
        </p:txBody>
      </p:sp>
      <p:sp>
        <p:nvSpPr>
          <p:cNvPr id="12292" name="TextBox 6"/>
          <p:cNvSpPr txBox="1">
            <a:spLocks noChangeArrowheads="1"/>
          </p:cNvSpPr>
          <p:nvPr/>
        </p:nvSpPr>
        <p:spPr bwMode="auto">
          <a:xfrm>
            <a:off x="685800" y="6357938"/>
            <a:ext cx="7715250" cy="347662"/>
          </a:xfrm>
          <a:prstGeom prst="rect">
            <a:avLst/>
          </a:prstGeom>
          <a:noFill/>
          <a:ln w="9525">
            <a:noFill/>
            <a:miter lim="800000"/>
            <a:headEnd/>
            <a:tailEnd/>
          </a:ln>
        </p:spPr>
        <p:txBody>
          <a:bodyPr wrap="none">
            <a:spAutoFit/>
          </a:bodyPr>
          <a:lstStyle/>
          <a:p>
            <a:pPr>
              <a:lnSpc>
                <a:spcPct val="93000"/>
              </a:lnSpc>
              <a:buClr>
                <a:srgbClr val="000000"/>
              </a:buClr>
              <a:buSzPct val="100000"/>
              <a:buFont typeface="Arial" charset="0"/>
              <a:buNone/>
            </a:pPr>
            <a:r>
              <a:rPr lang="en-US" dirty="0">
                <a:hlinkClick r:id="rId3"/>
              </a:rPr>
              <a:t>http://rammb.cira.colostate.edu/ramsdis/online/goes-r_proving_ground.asp</a:t>
            </a:r>
            <a:endParaRPr lang="en-US" dirty="0"/>
          </a:p>
        </p:txBody>
      </p:sp>
      <p:grpSp>
        <p:nvGrpSpPr>
          <p:cNvPr id="12293" name="Group 5"/>
          <p:cNvGrpSpPr>
            <a:grpSpLocks/>
          </p:cNvGrpSpPr>
          <p:nvPr/>
        </p:nvGrpSpPr>
        <p:grpSpPr bwMode="auto">
          <a:xfrm>
            <a:off x="0" y="0"/>
            <a:ext cx="685800" cy="685800"/>
            <a:chOff x="3211" y="144"/>
            <a:chExt cx="768" cy="768"/>
          </a:xfrm>
        </p:grpSpPr>
        <p:sp>
          <p:nvSpPr>
            <p:cNvPr id="12297"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12298" name="Picture 7" descr="noaa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2294" name="Picture 11" descr="2010_NEW_CIRA_LOGO"/>
          <p:cNvPicPr>
            <a:picLocks noChangeAspect="1" noChangeArrowheads="1"/>
          </p:cNvPicPr>
          <p:nvPr/>
        </p:nvPicPr>
        <p:blipFill>
          <a:blip r:embed="rId5" cstate="print"/>
          <a:srcRect/>
          <a:stretch>
            <a:fillRect/>
          </a:stretch>
        </p:blipFill>
        <p:spPr bwMode="auto">
          <a:xfrm>
            <a:off x="7696200" y="39688"/>
            <a:ext cx="1447800" cy="569912"/>
          </a:xfrm>
          <a:prstGeom prst="rect">
            <a:avLst/>
          </a:prstGeom>
          <a:noFill/>
          <a:ln w="9525">
            <a:noFill/>
            <a:miter lim="800000"/>
            <a:headEnd/>
            <a:tailEnd/>
          </a:ln>
        </p:spPr>
      </p:pic>
      <p:sp>
        <p:nvSpPr>
          <p:cNvPr id="12295" name="Rectangle 5"/>
          <p:cNvSpPr>
            <a:spLocks noChangeArrowheads="1"/>
          </p:cNvSpPr>
          <p:nvPr/>
        </p:nvSpPr>
        <p:spPr bwMode="auto">
          <a:xfrm>
            <a:off x="609600" y="1066800"/>
            <a:ext cx="7924800" cy="457200"/>
          </a:xfrm>
          <a:prstGeom prst="rect">
            <a:avLst/>
          </a:prstGeom>
          <a:noFill/>
          <a:ln w="9525">
            <a:noFill/>
            <a:round/>
            <a:headEnd/>
            <a:tailEnd/>
          </a:ln>
        </p:spPr>
        <p:txBody>
          <a:bodyPr lIns="90000" tIns="46800" rIns="90000" bIns="46800"/>
          <a:lstStyle/>
          <a:p>
            <a:pPr marL="341313" indent="-341313" eaLnBrk="0" hangingPunct="0">
              <a:lnSpc>
                <a:spcPct val="93000"/>
              </a:lnSpc>
              <a:spcBef>
                <a:spcPts val="800"/>
              </a:spcBef>
              <a:buClr>
                <a:srgbClr val="000000"/>
              </a:buClr>
              <a:buSzPct val="100000"/>
              <a:buFont typeface="Arial" charset="0"/>
              <a:buChar char="•"/>
            </a:pPr>
            <a:r>
              <a:rPr lang="en-US" sz="2000" dirty="0" smtClean="0">
                <a:solidFill>
                  <a:schemeClr val="tx1"/>
                </a:solidFill>
              </a:rPr>
              <a:t>New bands are displayed on CIRA/RAMMB real-time webpage</a:t>
            </a:r>
            <a:endParaRPr lang="en-US" sz="2000" dirty="0">
              <a:solidFill>
                <a:schemeClr val="tx1"/>
              </a:solidFill>
            </a:endParaRPr>
          </a:p>
        </p:txBody>
      </p:sp>
      <p:pic>
        <p:nvPicPr>
          <p:cNvPr id="12296" name="Picture 10" descr="2011-01-05_Real-time_SyntheticImagery_webpage.jpg"/>
          <p:cNvPicPr>
            <a:picLocks noChangeAspect="1"/>
          </p:cNvPicPr>
          <p:nvPr/>
        </p:nvPicPr>
        <p:blipFill>
          <a:blip r:embed="rId6" cstate="print"/>
          <a:srcRect/>
          <a:stretch>
            <a:fillRect/>
          </a:stretch>
        </p:blipFill>
        <p:spPr bwMode="auto">
          <a:xfrm>
            <a:off x="1676400" y="1752600"/>
            <a:ext cx="53181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12"/>
          </p:nvPr>
        </p:nvSpPr>
        <p:spPr>
          <a:noFill/>
        </p:spPr>
        <p:txBody>
          <a:bodyPr/>
          <a:lstStyle/>
          <a:p>
            <a:fld id="{08A4EB95-9298-44AF-96D4-E2E88013D36F}" type="slidenum">
              <a:rPr lang="en-GB" smtClean="0"/>
              <a:pPr/>
              <a:t>5</a:t>
            </a:fld>
            <a:endParaRPr lang="en-GB" dirty="0" smtClean="0"/>
          </a:p>
        </p:txBody>
      </p:sp>
      <p:sp>
        <p:nvSpPr>
          <p:cNvPr id="11267" name="Title 1"/>
          <p:cNvSpPr>
            <a:spLocks noGrp="1"/>
          </p:cNvSpPr>
          <p:nvPr>
            <p:ph type="title"/>
          </p:nvPr>
        </p:nvSpPr>
        <p:spPr>
          <a:xfrm>
            <a:off x="457200" y="228600"/>
            <a:ext cx="8228013" cy="1141413"/>
          </a:xfrm>
        </p:spPr>
        <p:txBody>
          <a:bodyPr/>
          <a:lstStyle/>
          <a:p>
            <a:r>
              <a:rPr lang="en-US" sz="3200" b="1" dirty="0" smtClean="0">
                <a:solidFill>
                  <a:schemeClr val="accent2"/>
                </a:solidFill>
              </a:rPr>
              <a:t>Synthetic Imagery – WFO BOU feedback </a:t>
            </a:r>
            <a:endParaRPr lang="en-US" sz="3200" b="1" i="1" dirty="0" smtClean="0">
              <a:solidFill>
                <a:schemeClr val="accent2"/>
              </a:solidFill>
            </a:endParaRPr>
          </a:p>
        </p:txBody>
      </p:sp>
      <p:sp>
        <p:nvSpPr>
          <p:cNvPr id="11268" name="Content Placeholder 2"/>
          <p:cNvSpPr>
            <a:spLocks noGrp="1"/>
          </p:cNvSpPr>
          <p:nvPr>
            <p:ph idx="1"/>
          </p:nvPr>
        </p:nvSpPr>
        <p:spPr>
          <a:xfrm>
            <a:off x="228600" y="2057400"/>
            <a:ext cx="8458200" cy="3200400"/>
          </a:xfrm>
        </p:spPr>
        <p:txBody>
          <a:bodyPr/>
          <a:lstStyle/>
          <a:p>
            <a:pPr>
              <a:buClr>
                <a:schemeClr val="accent2"/>
              </a:buClr>
              <a:buNone/>
            </a:pPr>
            <a:r>
              <a:rPr lang="en-US" sz="1200" b="1" dirty="0" smtClean="0">
                <a:solidFill>
                  <a:schemeClr val="tx1"/>
                </a:solidFill>
              </a:rPr>
              <a:t>Note</a:t>
            </a:r>
          </a:p>
          <a:p>
            <a:pPr>
              <a:buNone/>
            </a:pPr>
            <a:r>
              <a:rPr lang="en-US" sz="1200" b="1" dirty="0" smtClean="0"/>
              <a:t>From:</a:t>
            </a:r>
            <a:r>
              <a:rPr lang="en-US" sz="1200" dirty="0" smtClean="0"/>
              <a:t> Eric Thaler [mailto:Eric.Thaler@noaa.gov] </a:t>
            </a:r>
            <a:br>
              <a:rPr lang="en-US" sz="1200" dirty="0" smtClean="0"/>
            </a:br>
            <a:r>
              <a:rPr lang="en-US" sz="1200" b="1" dirty="0" smtClean="0"/>
              <a:t>Sent:</a:t>
            </a:r>
            <a:r>
              <a:rPr lang="en-US" sz="1200" dirty="0" smtClean="0"/>
              <a:t> Friday, November 12, 2010 11:04 AM</a:t>
            </a:r>
            <a:br>
              <a:rPr lang="en-US" sz="1200" dirty="0" smtClean="0"/>
            </a:br>
            <a:r>
              <a:rPr lang="en-US" sz="1200" b="1" dirty="0" smtClean="0"/>
              <a:t>To:</a:t>
            </a:r>
            <a:r>
              <a:rPr lang="en-US" sz="1200" dirty="0" smtClean="0"/>
              <a:t> Lindsey, Daniel</a:t>
            </a:r>
            <a:br>
              <a:rPr lang="en-US" sz="1200" dirty="0" smtClean="0"/>
            </a:br>
            <a:r>
              <a:rPr lang="en-US" sz="1200" b="1" dirty="0" smtClean="0"/>
              <a:t>Cc:</a:t>
            </a:r>
            <a:r>
              <a:rPr lang="en-US" sz="1200" dirty="0" smtClean="0"/>
              <a:t> Ed Szoke</a:t>
            </a:r>
            <a:br>
              <a:rPr lang="en-US" sz="1200" dirty="0" smtClean="0"/>
            </a:br>
            <a:r>
              <a:rPr lang="en-US" sz="1200" b="1" dirty="0" smtClean="0"/>
              <a:t>Subject:</a:t>
            </a:r>
            <a:r>
              <a:rPr lang="en-US" sz="1200" dirty="0" smtClean="0"/>
              <a:t> Re: simulated imagery</a:t>
            </a:r>
          </a:p>
          <a:p>
            <a:pPr>
              <a:buNone/>
            </a:pPr>
            <a:r>
              <a:rPr lang="en-US" sz="1200" dirty="0" smtClean="0"/>
              <a:t> </a:t>
            </a:r>
          </a:p>
          <a:p>
            <a:pPr>
              <a:buNone/>
            </a:pPr>
            <a:r>
              <a:rPr lang="en-US" sz="1200" b="1" dirty="0" smtClean="0">
                <a:solidFill>
                  <a:srgbClr val="C00000"/>
                </a:solidFill>
              </a:rPr>
              <a:t>Daniel,</a:t>
            </a:r>
            <a:r>
              <a:rPr lang="en-US" sz="1200" dirty="0" smtClean="0"/>
              <a:t/>
            </a:r>
            <a:br>
              <a:rPr lang="en-US" sz="1200" dirty="0" smtClean="0"/>
            </a:br>
            <a:r>
              <a:rPr lang="en-US" sz="1200" b="1" dirty="0" smtClean="0">
                <a:solidFill>
                  <a:srgbClr val="C00000"/>
                </a:solidFill>
              </a:rPr>
              <a:t>WOW!!!!  I am working the short term desk today and noticed the same thing </a:t>
            </a:r>
            <a:r>
              <a:rPr lang="en-US" sz="1200" dirty="0" smtClean="0">
                <a:solidFill>
                  <a:schemeClr val="tx1"/>
                </a:solidFill>
              </a:rPr>
              <a:t>(synthetic imagery </a:t>
            </a:r>
            <a:r>
              <a:rPr lang="en-US" sz="1200" dirty="0" smtClean="0"/>
              <a:t>picking up on the low clouds northeast of Denver) </a:t>
            </a:r>
            <a:r>
              <a:rPr lang="en-US" sz="1200" b="1" dirty="0" smtClean="0">
                <a:solidFill>
                  <a:srgbClr val="C00000"/>
                </a:solidFill>
              </a:rPr>
              <a:t>and am most impressed!!!!  It also did a decent job picking up some of the clouds in the mountains.  Have you noticed that it "sees" the cities?</a:t>
            </a:r>
            <a:r>
              <a:rPr lang="en-US" sz="1200" dirty="0" smtClean="0"/>
              <a:t/>
            </a:r>
            <a:br>
              <a:rPr lang="en-US" sz="1200" dirty="0" smtClean="0"/>
            </a:br>
            <a:r>
              <a:rPr lang="en-US" sz="1200" dirty="0" smtClean="0"/>
              <a:t/>
            </a:r>
            <a:br>
              <a:rPr lang="en-US" sz="1200" dirty="0" smtClean="0"/>
            </a:br>
            <a:r>
              <a:rPr lang="en-US" sz="1200" b="1" dirty="0" smtClean="0">
                <a:solidFill>
                  <a:srgbClr val="C00000"/>
                </a:solidFill>
              </a:rPr>
              <a:t>Eric</a:t>
            </a:r>
            <a:r>
              <a:rPr lang="en-US" sz="1200" dirty="0" smtClean="0"/>
              <a:t/>
            </a:r>
            <a:br>
              <a:rPr lang="en-US" sz="1200" dirty="0" smtClean="0"/>
            </a:br>
            <a:r>
              <a:rPr lang="en-US" sz="1200" dirty="0" smtClean="0"/>
              <a:t/>
            </a:r>
            <a:br>
              <a:rPr lang="en-US" sz="1200" dirty="0" smtClean="0"/>
            </a:br>
            <a:endParaRPr lang="en-US" sz="1200" dirty="0" smtClean="0"/>
          </a:p>
        </p:txBody>
      </p:sp>
      <p:grpSp>
        <p:nvGrpSpPr>
          <p:cNvPr id="2" name="Group 5"/>
          <p:cNvGrpSpPr>
            <a:grpSpLocks/>
          </p:cNvGrpSpPr>
          <p:nvPr/>
        </p:nvGrpSpPr>
        <p:grpSpPr bwMode="auto">
          <a:xfrm>
            <a:off x="0" y="0"/>
            <a:ext cx="685800" cy="685800"/>
            <a:chOff x="3211" y="144"/>
            <a:chExt cx="768" cy="768"/>
          </a:xfrm>
        </p:grpSpPr>
        <p:sp>
          <p:nvSpPr>
            <p:cNvPr id="11271"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11272"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1270" name="Picture 9"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
        <p:nvSpPr>
          <p:cNvPr id="10" name="TextBox 9"/>
          <p:cNvSpPr txBox="1"/>
          <p:nvPr/>
        </p:nvSpPr>
        <p:spPr>
          <a:xfrm>
            <a:off x="609600" y="1295400"/>
            <a:ext cx="5258812" cy="369332"/>
          </a:xfrm>
          <a:prstGeom prst="rect">
            <a:avLst/>
          </a:prstGeom>
          <a:noFill/>
        </p:spPr>
        <p:txBody>
          <a:bodyPr wrap="none" rtlCol="0">
            <a:spAutoFit/>
          </a:bodyPr>
          <a:lstStyle/>
          <a:p>
            <a:r>
              <a:rPr lang="en-US" dirty="0" smtClean="0">
                <a:solidFill>
                  <a:srgbClr val="0033CC"/>
                </a:solidFill>
              </a:rPr>
              <a:t>We are receiving more feedback from WFO BOU </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12"/>
          </p:nvPr>
        </p:nvSpPr>
        <p:spPr>
          <a:noFill/>
        </p:spPr>
        <p:txBody>
          <a:bodyPr/>
          <a:lstStyle/>
          <a:p>
            <a:fld id="{B5109D8D-C38C-4BDC-A1F4-59BD76F14A3D}" type="slidenum">
              <a:rPr lang="en-GB" smtClean="0"/>
              <a:pPr/>
              <a:t>6</a:t>
            </a:fld>
            <a:endParaRPr lang="en-GB" dirty="0" smtClean="0"/>
          </a:p>
        </p:txBody>
      </p:sp>
      <p:sp>
        <p:nvSpPr>
          <p:cNvPr id="13315" name="Title 1"/>
          <p:cNvSpPr>
            <a:spLocks noGrp="1"/>
          </p:cNvSpPr>
          <p:nvPr>
            <p:ph type="title"/>
          </p:nvPr>
        </p:nvSpPr>
        <p:spPr>
          <a:xfrm>
            <a:off x="457200" y="228600"/>
            <a:ext cx="8228013" cy="1141413"/>
          </a:xfrm>
        </p:spPr>
        <p:txBody>
          <a:bodyPr/>
          <a:lstStyle/>
          <a:p>
            <a:r>
              <a:rPr lang="en-US" sz="3600" b="1" dirty="0" smtClean="0">
                <a:solidFill>
                  <a:schemeClr val="accent2"/>
                </a:solidFill>
              </a:rPr>
              <a:t>OPC / HPC </a:t>
            </a:r>
            <a:endParaRPr lang="en-US" sz="1400" b="1" i="1" dirty="0" smtClean="0">
              <a:solidFill>
                <a:schemeClr val="accent2"/>
              </a:solidFill>
            </a:endParaRPr>
          </a:p>
        </p:txBody>
      </p:sp>
      <p:sp>
        <p:nvSpPr>
          <p:cNvPr id="13316" name="Content Placeholder 2"/>
          <p:cNvSpPr>
            <a:spLocks noGrp="1"/>
          </p:cNvSpPr>
          <p:nvPr>
            <p:ph idx="1"/>
          </p:nvPr>
        </p:nvSpPr>
        <p:spPr>
          <a:xfrm>
            <a:off x="457200" y="1524000"/>
            <a:ext cx="8228013" cy="4114800"/>
          </a:xfrm>
        </p:spPr>
        <p:txBody>
          <a:bodyPr/>
          <a:lstStyle/>
          <a:p>
            <a:pPr lvl="1"/>
            <a:endParaRPr lang="en-US" sz="1800" dirty="0" smtClean="0"/>
          </a:p>
          <a:p>
            <a:pPr>
              <a:buClr>
                <a:schemeClr val="accent2"/>
              </a:buClr>
            </a:pPr>
            <a:r>
              <a:rPr lang="en-US" sz="2000" b="1" dirty="0" smtClean="0">
                <a:solidFill>
                  <a:schemeClr val="tx1"/>
                </a:solidFill>
              </a:rPr>
              <a:t>Participated in OPC/HPC teleconference on 07 Dec 2010</a:t>
            </a:r>
          </a:p>
          <a:p>
            <a:pPr>
              <a:buClr>
                <a:schemeClr val="accent2"/>
              </a:buClr>
            </a:pPr>
            <a:r>
              <a:rPr lang="en-US" sz="2000" b="1" dirty="0" smtClean="0">
                <a:solidFill>
                  <a:schemeClr val="tx1"/>
                </a:solidFill>
              </a:rPr>
              <a:t>CIRA and CIMSS will provide synthetic cloud/moisture imagery for the OPC Proving Ground </a:t>
            </a:r>
          </a:p>
          <a:p>
            <a:pPr>
              <a:buClr>
                <a:schemeClr val="accent2"/>
              </a:buClr>
            </a:pPr>
            <a:r>
              <a:rPr lang="en-US" sz="2000" b="1" dirty="0" smtClean="0">
                <a:solidFill>
                  <a:schemeClr val="tx1"/>
                </a:solidFill>
              </a:rPr>
              <a:t>Current SPC products cover sufficient off-shore areas for OPC</a:t>
            </a:r>
          </a:p>
          <a:p>
            <a:pPr>
              <a:buClr>
                <a:schemeClr val="accent2"/>
              </a:buClr>
            </a:pPr>
            <a:r>
              <a:rPr lang="en-US" sz="2000" b="1" dirty="0" smtClean="0">
                <a:solidFill>
                  <a:schemeClr val="tx1"/>
                </a:solidFill>
              </a:rPr>
              <a:t>RGB Air Mass Product:</a:t>
            </a:r>
          </a:p>
          <a:p>
            <a:pPr lvl="1">
              <a:buClr>
                <a:schemeClr val="accent2"/>
              </a:buClr>
            </a:pPr>
            <a:r>
              <a:rPr lang="en-US" sz="1800" b="1" dirty="0" smtClean="0">
                <a:solidFill>
                  <a:schemeClr val="tx1"/>
                </a:solidFill>
              </a:rPr>
              <a:t>From GOES – Sounder for HPC</a:t>
            </a:r>
          </a:p>
          <a:p>
            <a:pPr lvl="1">
              <a:buClr>
                <a:schemeClr val="accent2"/>
              </a:buClr>
            </a:pPr>
            <a:r>
              <a:rPr lang="en-US" sz="1800" b="1" dirty="0" smtClean="0">
                <a:solidFill>
                  <a:schemeClr val="tx1"/>
                </a:solidFill>
              </a:rPr>
              <a:t>From MSG for OPC (same as the NHC product) </a:t>
            </a:r>
          </a:p>
          <a:p>
            <a:pPr lvl="1">
              <a:buClr>
                <a:schemeClr val="accent2"/>
              </a:buClr>
            </a:pPr>
            <a:r>
              <a:rPr lang="en-US" sz="1800" b="1" dirty="0" smtClean="0">
                <a:solidFill>
                  <a:schemeClr val="tx1"/>
                </a:solidFill>
              </a:rPr>
              <a:t>Product demonstration will be transitioned </a:t>
            </a:r>
          </a:p>
          <a:p>
            <a:pPr lvl="1">
              <a:buClr>
                <a:schemeClr val="accent2"/>
              </a:buClr>
              <a:buNone/>
            </a:pPr>
            <a:r>
              <a:rPr lang="en-US" sz="1800" b="1" dirty="0" smtClean="0">
                <a:solidFill>
                  <a:schemeClr val="tx1"/>
                </a:solidFill>
              </a:rPr>
              <a:t>     from GoogleEarth to N-AWIPS</a:t>
            </a:r>
          </a:p>
          <a:p>
            <a:pPr lvl="1">
              <a:buFont typeface="Wingdings" pitchFamily="2" charset="2"/>
              <a:buNone/>
            </a:pPr>
            <a:endParaRPr lang="en-US" sz="2000" dirty="0" smtClean="0"/>
          </a:p>
        </p:txBody>
      </p:sp>
      <p:grpSp>
        <p:nvGrpSpPr>
          <p:cNvPr id="13317" name="Group 5"/>
          <p:cNvGrpSpPr>
            <a:grpSpLocks/>
          </p:cNvGrpSpPr>
          <p:nvPr/>
        </p:nvGrpSpPr>
        <p:grpSpPr bwMode="auto">
          <a:xfrm>
            <a:off x="0" y="0"/>
            <a:ext cx="685800" cy="685800"/>
            <a:chOff x="3211" y="144"/>
            <a:chExt cx="768" cy="768"/>
          </a:xfrm>
        </p:grpSpPr>
        <p:sp>
          <p:nvSpPr>
            <p:cNvPr id="13319"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13320"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3318" name="Picture 9"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12"/>
          </p:nvPr>
        </p:nvSpPr>
        <p:spPr>
          <a:noFill/>
        </p:spPr>
        <p:txBody>
          <a:bodyPr/>
          <a:lstStyle/>
          <a:p>
            <a:fld id="{B5109D8D-C38C-4BDC-A1F4-59BD76F14A3D}" type="slidenum">
              <a:rPr lang="en-GB" smtClean="0"/>
              <a:pPr/>
              <a:t>7</a:t>
            </a:fld>
            <a:endParaRPr lang="en-GB" smtClean="0"/>
          </a:p>
        </p:txBody>
      </p:sp>
      <p:sp>
        <p:nvSpPr>
          <p:cNvPr id="13315" name="Title 1"/>
          <p:cNvSpPr>
            <a:spLocks noGrp="1"/>
          </p:cNvSpPr>
          <p:nvPr>
            <p:ph type="title"/>
          </p:nvPr>
        </p:nvSpPr>
        <p:spPr>
          <a:xfrm>
            <a:off x="457200" y="228600"/>
            <a:ext cx="8228013" cy="1141413"/>
          </a:xfrm>
        </p:spPr>
        <p:txBody>
          <a:bodyPr/>
          <a:lstStyle/>
          <a:p>
            <a:r>
              <a:rPr lang="en-US" sz="3600" b="1" dirty="0" smtClean="0">
                <a:solidFill>
                  <a:schemeClr val="accent2"/>
                </a:solidFill>
              </a:rPr>
              <a:t>WFO Interactions</a:t>
            </a:r>
            <a:r>
              <a:rPr lang="en-US" sz="1600" b="1" dirty="0" smtClean="0">
                <a:solidFill>
                  <a:srgbClr val="FF0000"/>
                </a:solidFill>
              </a:rPr>
              <a:t> </a:t>
            </a:r>
            <a:r>
              <a:rPr lang="en-US" sz="3600" b="1" dirty="0" smtClean="0">
                <a:solidFill>
                  <a:schemeClr val="accent2"/>
                </a:solidFill>
              </a:rPr>
              <a:t/>
            </a:r>
            <a:br>
              <a:rPr lang="en-US" sz="3600" b="1" dirty="0" smtClean="0">
                <a:solidFill>
                  <a:schemeClr val="accent2"/>
                </a:solidFill>
              </a:rPr>
            </a:br>
            <a:endParaRPr lang="en-US" sz="1400" b="1" i="1" dirty="0" smtClean="0">
              <a:solidFill>
                <a:schemeClr val="accent2"/>
              </a:solidFill>
            </a:endParaRPr>
          </a:p>
        </p:txBody>
      </p:sp>
      <p:sp>
        <p:nvSpPr>
          <p:cNvPr id="13316" name="Content Placeholder 2"/>
          <p:cNvSpPr>
            <a:spLocks noGrp="1"/>
          </p:cNvSpPr>
          <p:nvPr>
            <p:ph idx="1"/>
          </p:nvPr>
        </p:nvSpPr>
        <p:spPr>
          <a:xfrm>
            <a:off x="457200" y="1524000"/>
            <a:ext cx="8382000" cy="4114800"/>
          </a:xfrm>
        </p:spPr>
        <p:txBody>
          <a:bodyPr/>
          <a:lstStyle/>
          <a:p>
            <a:pPr lvl="1"/>
            <a:endParaRPr lang="en-US" sz="1800" dirty="0" smtClean="0"/>
          </a:p>
          <a:p>
            <a:pPr>
              <a:buClr>
                <a:schemeClr val="accent2"/>
              </a:buClr>
            </a:pPr>
            <a:r>
              <a:rPr lang="en-US" sz="2000" b="1" dirty="0" smtClean="0">
                <a:solidFill>
                  <a:schemeClr val="tx1"/>
                </a:solidFill>
              </a:rPr>
              <a:t>New CIRA PG product installation packages available at:</a:t>
            </a:r>
          </a:p>
          <a:p>
            <a:pPr>
              <a:buClr>
                <a:schemeClr val="accent2"/>
              </a:buClr>
            </a:pPr>
            <a:r>
              <a:rPr lang="en-US" sz="2000" b="1" dirty="0" smtClean="0">
                <a:solidFill>
                  <a:schemeClr val="tx1"/>
                </a:solidFill>
              </a:rPr>
              <a:t>ERHQ / WFO BUF  and BOU:  MODIS snow and cirrus</a:t>
            </a:r>
          </a:p>
          <a:p>
            <a:pPr>
              <a:buClr>
                <a:schemeClr val="accent2"/>
              </a:buClr>
            </a:pPr>
            <a:r>
              <a:rPr lang="en-US" sz="2000" b="1" dirty="0" smtClean="0">
                <a:solidFill>
                  <a:schemeClr val="tx1"/>
                </a:solidFill>
              </a:rPr>
              <a:t>ERHQ / WFO BUF:  GOES low cloud fog</a:t>
            </a:r>
          </a:p>
          <a:p>
            <a:pPr>
              <a:buClr>
                <a:schemeClr val="accent2"/>
              </a:buClr>
            </a:pPr>
            <a:r>
              <a:rPr lang="en-US" sz="2000" b="1" dirty="0" smtClean="0">
                <a:solidFill>
                  <a:schemeClr val="tx1"/>
                </a:solidFill>
              </a:rPr>
              <a:t>WFO MTR: ORI</a:t>
            </a:r>
          </a:p>
          <a:p>
            <a:pPr>
              <a:buClr>
                <a:schemeClr val="accent2"/>
              </a:buClr>
            </a:pPr>
            <a:r>
              <a:rPr lang="en-US" sz="2000" b="1" dirty="0" smtClean="0">
                <a:solidFill>
                  <a:schemeClr val="tx1"/>
                </a:solidFill>
              </a:rPr>
              <a:t>WFO GJT:  GeoColor</a:t>
            </a:r>
          </a:p>
          <a:p>
            <a:pPr>
              <a:buClr>
                <a:schemeClr val="accent2"/>
              </a:buClr>
            </a:pPr>
            <a:r>
              <a:rPr lang="en-US" sz="2000" b="1" dirty="0" smtClean="0">
                <a:solidFill>
                  <a:schemeClr val="tx1"/>
                </a:solidFill>
              </a:rPr>
              <a:t>WFO PUB RIW:  improved transmission of synthetic imagery after feedback from the WFOs (less data)</a:t>
            </a:r>
          </a:p>
          <a:p>
            <a:pPr>
              <a:buClr>
                <a:schemeClr val="accent2"/>
              </a:buClr>
            </a:pPr>
            <a:r>
              <a:rPr lang="en-US" sz="2000" b="1" dirty="0" smtClean="0">
                <a:solidFill>
                  <a:schemeClr val="tx1"/>
                </a:solidFill>
              </a:rPr>
              <a:t>MODIS Proving Ground data reduction: WFOs only receive  imagery in case it covers their entire forecast area</a:t>
            </a:r>
          </a:p>
          <a:p>
            <a:pPr>
              <a:buClr>
                <a:schemeClr val="accent2"/>
              </a:buClr>
            </a:pPr>
            <a:endParaRPr lang="en-US" sz="2000" b="1" dirty="0" smtClean="0">
              <a:solidFill>
                <a:schemeClr val="tx1"/>
              </a:solidFill>
            </a:endParaRPr>
          </a:p>
          <a:p>
            <a:pPr>
              <a:buClr>
                <a:schemeClr val="accent2"/>
              </a:buClr>
            </a:pPr>
            <a:endParaRPr lang="en-US" sz="2000" b="1" dirty="0" smtClean="0">
              <a:solidFill>
                <a:schemeClr val="tx1"/>
              </a:solidFill>
            </a:endParaRPr>
          </a:p>
          <a:p>
            <a:pPr lvl="1">
              <a:buFont typeface="Wingdings" pitchFamily="2" charset="2"/>
              <a:buNone/>
            </a:pPr>
            <a:endParaRPr lang="en-US" sz="2000" dirty="0" smtClean="0"/>
          </a:p>
        </p:txBody>
      </p:sp>
      <p:grpSp>
        <p:nvGrpSpPr>
          <p:cNvPr id="2" name="Group 5"/>
          <p:cNvGrpSpPr>
            <a:grpSpLocks/>
          </p:cNvGrpSpPr>
          <p:nvPr/>
        </p:nvGrpSpPr>
        <p:grpSpPr bwMode="auto">
          <a:xfrm>
            <a:off x="0" y="0"/>
            <a:ext cx="685800" cy="685800"/>
            <a:chOff x="3211" y="144"/>
            <a:chExt cx="768" cy="768"/>
          </a:xfrm>
        </p:grpSpPr>
        <p:sp>
          <p:nvSpPr>
            <p:cNvPr id="13319"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a:p>
          </p:txBody>
        </p:sp>
        <p:pic>
          <p:nvPicPr>
            <p:cNvPr id="13320"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3318" name="Picture 9"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12"/>
          </p:nvPr>
        </p:nvSpPr>
        <p:spPr>
          <a:noFill/>
        </p:spPr>
        <p:txBody>
          <a:bodyPr/>
          <a:lstStyle/>
          <a:p>
            <a:fld id="{0528CA7E-6CB8-4219-BE4F-CE2736028EB0}" type="slidenum">
              <a:rPr lang="en-GB" smtClean="0"/>
              <a:pPr/>
              <a:t>8</a:t>
            </a:fld>
            <a:endParaRPr lang="en-GB" smtClean="0"/>
          </a:p>
        </p:txBody>
      </p:sp>
      <p:sp>
        <p:nvSpPr>
          <p:cNvPr id="15363" name="Rectangle 7"/>
          <p:cNvSpPr>
            <a:spLocks noChangeArrowheads="1"/>
          </p:cNvSpPr>
          <p:nvPr/>
        </p:nvSpPr>
        <p:spPr bwMode="auto">
          <a:xfrm>
            <a:off x="838200" y="304800"/>
            <a:ext cx="7024688" cy="607539"/>
          </a:xfrm>
          <a:prstGeom prst="rect">
            <a:avLst/>
          </a:prstGeom>
          <a:noFill/>
          <a:ln w="9525">
            <a:noFill/>
            <a:miter lim="800000"/>
            <a:headEnd/>
            <a:tailEnd/>
          </a:ln>
        </p:spPr>
        <p:txBody>
          <a:bodyPr>
            <a:spAutoFit/>
          </a:bodyPr>
          <a:lstStyle/>
          <a:p>
            <a:pPr algn="ctr">
              <a:lnSpc>
                <a:spcPct val="93000"/>
              </a:lnSpc>
              <a:buClr>
                <a:srgbClr val="000000"/>
              </a:buClr>
              <a:buSzPct val="100000"/>
              <a:buFont typeface="Arial" charset="0"/>
              <a:buNone/>
            </a:pPr>
            <a:r>
              <a:rPr lang="en-US" sz="3600" b="1" dirty="0" smtClean="0">
                <a:solidFill>
                  <a:srgbClr val="0033CC"/>
                </a:solidFill>
              </a:rPr>
              <a:t>Other Progress</a:t>
            </a:r>
          </a:p>
        </p:txBody>
      </p:sp>
      <p:sp>
        <p:nvSpPr>
          <p:cNvPr id="15364" name="Rectangle 10"/>
          <p:cNvSpPr>
            <a:spLocks noChangeArrowheads="1"/>
          </p:cNvSpPr>
          <p:nvPr/>
        </p:nvSpPr>
        <p:spPr bwMode="auto">
          <a:xfrm>
            <a:off x="304800" y="1295400"/>
            <a:ext cx="8686800" cy="4099584"/>
          </a:xfrm>
          <a:prstGeom prst="rect">
            <a:avLst/>
          </a:prstGeom>
          <a:noFill/>
          <a:ln w="9525">
            <a:noFill/>
            <a:miter lim="800000"/>
            <a:headEnd/>
            <a:tailEnd/>
          </a:ln>
        </p:spPr>
        <p:txBody>
          <a:bodyPr wrap="square">
            <a:spAutoFit/>
          </a:bodyPr>
          <a:lstStyle/>
          <a:p>
            <a:pPr marL="395288" indent="-395288">
              <a:lnSpc>
                <a:spcPct val="93000"/>
              </a:lnSpc>
              <a:buClr>
                <a:schemeClr val="tx1"/>
              </a:buClr>
              <a:buSzPct val="100000"/>
              <a:buFontTx/>
              <a:buChar char="•"/>
            </a:pPr>
            <a:r>
              <a:rPr lang="en-US" sz="2000" b="1" dirty="0" smtClean="0">
                <a:solidFill>
                  <a:schemeClr val="tx1"/>
                </a:solidFill>
              </a:rPr>
              <a:t>N-AWIPS: Evaluation of SPORT true color conversion to 7 bit</a:t>
            </a:r>
          </a:p>
          <a:p>
            <a:pPr marL="395288" indent="-395288">
              <a:lnSpc>
                <a:spcPct val="93000"/>
              </a:lnSpc>
              <a:buClr>
                <a:schemeClr val="tx1"/>
              </a:buClr>
              <a:buSzPct val="100000"/>
              <a:buFontTx/>
              <a:buChar char="•"/>
            </a:pPr>
            <a:endParaRPr lang="en-US" sz="2000" b="1" dirty="0">
              <a:solidFill>
                <a:schemeClr val="tx1"/>
              </a:solidFill>
            </a:endParaRPr>
          </a:p>
          <a:p>
            <a:pPr marL="395288" indent="-395288">
              <a:lnSpc>
                <a:spcPct val="93000"/>
              </a:lnSpc>
              <a:buClr>
                <a:schemeClr val="tx1"/>
              </a:buClr>
              <a:buSzPct val="100000"/>
              <a:buFontTx/>
              <a:buChar char="•"/>
            </a:pPr>
            <a:r>
              <a:rPr lang="en-US" sz="2000" b="1" dirty="0" smtClean="0">
                <a:solidFill>
                  <a:schemeClr val="tx1"/>
                </a:solidFill>
              </a:rPr>
              <a:t>AWIPS / WES data archive: </a:t>
            </a:r>
          </a:p>
          <a:p>
            <a:pPr marL="395288" indent="-395288">
              <a:lnSpc>
                <a:spcPct val="93000"/>
              </a:lnSpc>
              <a:buClr>
                <a:schemeClr val="tx1"/>
              </a:buClr>
              <a:buSzPct val="100000"/>
            </a:pPr>
            <a:r>
              <a:rPr lang="en-US" sz="2000" b="1" dirty="0">
                <a:solidFill>
                  <a:schemeClr val="tx1"/>
                </a:solidFill>
              </a:rPr>
              <a:t> </a:t>
            </a:r>
            <a:r>
              <a:rPr lang="en-US" sz="2000" b="1" dirty="0" smtClean="0">
                <a:solidFill>
                  <a:schemeClr val="tx1"/>
                </a:solidFill>
              </a:rPr>
              <a:t>    7 days of west coast rain/snow events (17 – 24 Dec 2010):</a:t>
            </a:r>
          </a:p>
          <a:p>
            <a:pPr marL="395288" indent="-395288">
              <a:lnSpc>
                <a:spcPct val="93000"/>
              </a:lnSpc>
              <a:buClr>
                <a:schemeClr val="tx1"/>
              </a:buClr>
              <a:buSzPct val="100000"/>
            </a:pPr>
            <a:r>
              <a:rPr lang="en-US" sz="2000" b="1" dirty="0" smtClean="0">
                <a:solidFill>
                  <a:schemeClr val="tx1"/>
                </a:solidFill>
              </a:rPr>
              <a:t>     PG products, models, observation, satellite data</a:t>
            </a:r>
          </a:p>
          <a:p>
            <a:pPr marL="395288" indent="-395288">
              <a:lnSpc>
                <a:spcPct val="93000"/>
              </a:lnSpc>
              <a:buClr>
                <a:schemeClr val="tx1"/>
              </a:buClr>
              <a:buSzPct val="100000"/>
            </a:pPr>
            <a:endParaRPr lang="en-US" sz="2000" b="1" dirty="0">
              <a:solidFill>
                <a:schemeClr val="tx1"/>
              </a:solidFill>
            </a:endParaRPr>
          </a:p>
          <a:p>
            <a:pPr marL="395288" indent="-395288">
              <a:lnSpc>
                <a:spcPct val="93000"/>
              </a:lnSpc>
              <a:buClr>
                <a:schemeClr val="tx1"/>
              </a:buClr>
              <a:buSzPct val="100000"/>
              <a:buFont typeface="Arial" pitchFamily="34" charset="0"/>
              <a:buChar char="•"/>
            </a:pPr>
            <a:r>
              <a:rPr lang="en-US" sz="2000" b="1" dirty="0" smtClean="0">
                <a:solidFill>
                  <a:schemeClr val="tx1"/>
                </a:solidFill>
              </a:rPr>
              <a:t>Procured new Linux box for GeoColor and MODIS imagery processing at CIRA</a:t>
            </a:r>
          </a:p>
          <a:p>
            <a:pPr marL="395288" indent="-395288">
              <a:lnSpc>
                <a:spcPct val="93000"/>
              </a:lnSpc>
              <a:buClr>
                <a:schemeClr val="tx1"/>
              </a:buClr>
              <a:buSzPct val="100000"/>
              <a:buFont typeface="Arial" pitchFamily="34" charset="0"/>
              <a:buChar char="•"/>
            </a:pPr>
            <a:endParaRPr lang="en-US" sz="2000" b="1" dirty="0">
              <a:solidFill>
                <a:schemeClr val="tx1"/>
              </a:solidFill>
            </a:endParaRPr>
          </a:p>
          <a:p>
            <a:pPr marL="395288" indent="-395288">
              <a:lnSpc>
                <a:spcPct val="93000"/>
              </a:lnSpc>
              <a:buClr>
                <a:schemeClr val="tx1"/>
              </a:buClr>
              <a:buSzPct val="100000"/>
              <a:buFont typeface="Arial" pitchFamily="34" charset="0"/>
              <a:buChar char="•"/>
            </a:pPr>
            <a:r>
              <a:rPr lang="en-US" sz="2000" b="1" dirty="0" smtClean="0">
                <a:solidFill>
                  <a:schemeClr val="tx1"/>
                </a:solidFill>
              </a:rPr>
              <a:t>GeoColor GOES-West imagery now available every 15 min </a:t>
            </a:r>
          </a:p>
          <a:p>
            <a:pPr marL="395288" indent="-395288">
              <a:lnSpc>
                <a:spcPct val="93000"/>
              </a:lnSpc>
              <a:buClr>
                <a:schemeClr val="tx1"/>
              </a:buClr>
              <a:buSzPct val="100000"/>
            </a:pPr>
            <a:r>
              <a:rPr lang="en-US" sz="2000" b="1" dirty="0" smtClean="0">
                <a:solidFill>
                  <a:schemeClr val="tx1"/>
                </a:solidFill>
              </a:rPr>
              <a:t>      (instead of 30 min)</a:t>
            </a:r>
          </a:p>
          <a:p>
            <a:pPr marL="395288" indent="-395288">
              <a:lnSpc>
                <a:spcPct val="93000"/>
              </a:lnSpc>
              <a:buClr>
                <a:schemeClr val="tx1"/>
              </a:buClr>
              <a:buSzPct val="100000"/>
              <a:buFont typeface="Arial" pitchFamily="34" charset="0"/>
              <a:buChar char="•"/>
            </a:pPr>
            <a:endParaRPr lang="en-US" sz="2000" b="1" dirty="0" smtClean="0">
              <a:solidFill>
                <a:schemeClr val="tx1"/>
              </a:solidFill>
            </a:endParaRPr>
          </a:p>
          <a:p>
            <a:pPr marL="395288" indent="-395288">
              <a:lnSpc>
                <a:spcPct val="93000"/>
              </a:lnSpc>
              <a:buClr>
                <a:schemeClr val="tx1"/>
              </a:buClr>
              <a:buSzPct val="100000"/>
              <a:buFont typeface="Arial" pitchFamily="34" charset="0"/>
              <a:buChar char="•"/>
            </a:pPr>
            <a:r>
              <a:rPr lang="en-US" sz="2000" b="1" dirty="0" smtClean="0">
                <a:solidFill>
                  <a:schemeClr val="tx1"/>
                </a:solidFill>
              </a:rPr>
              <a:t>Work continues with Geoffrey </a:t>
            </a:r>
            <a:r>
              <a:rPr lang="en-US" sz="2000" b="1" dirty="0" err="1" smtClean="0">
                <a:solidFill>
                  <a:schemeClr val="tx1"/>
                </a:solidFill>
              </a:rPr>
              <a:t>Stano</a:t>
            </a:r>
            <a:r>
              <a:rPr lang="en-US" sz="2000" b="1" dirty="0" smtClean="0">
                <a:solidFill>
                  <a:schemeClr val="tx1"/>
                </a:solidFill>
              </a:rPr>
              <a:t> / SPORT for a specialized GOES-R lightning product overlay GeoColor product</a:t>
            </a:r>
            <a:endParaRPr lang="en-US" sz="2000" b="1" dirty="0">
              <a:solidFill>
                <a:schemeClr val="tx1"/>
              </a:solidFill>
            </a:endParaRPr>
          </a:p>
        </p:txBody>
      </p:sp>
      <p:grpSp>
        <p:nvGrpSpPr>
          <p:cNvPr id="2" name="Group 5"/>
          <p:cNvGrpSpPr>
            <a:grpSpLocks/>
          </p:cNvGrpSpPr>
          <p:nvPr/>
        </p:nvGrpSpPr>
        <p:grpSpPr bwMode="auto">
          <a:xfrm>
            <a:off x="0" y="0"/>
            <a:ext cx="685800" cy="685800"/>
            <a:chOff x="3211" y="144"/>
            <a:chExt cx="768" cy="768"/>
          </a:xfrm>
        </p:grpSpPr>
        <p:sp>
          <p:nvSpPr>
            <p:cNvPr id="15368"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a:p>
          </p:txBody>
        </p:sp>
        <p:pic>
          <p:nvPicPr>
            <p:cNvPr id="15369"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15367" name="Picture 15"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73175"/>
            <a:ext cx="8763000" cy="1470025"/>
          </a:xfrm>
        </p:spPr>
        <p:txBody>
          <a:bodyPr>
            <a:noAutofit/>
          </a:bodyPr>
          <a:lstStyle/>
          <a:p>
            <a:r>
              <a:rPr lang="en-US" sz="3600" b="1" dirty="0" smtClean="0">
                <a:solidFill>
                  <a:srgbClr val="0033CC"/>
                </a:solidFill>
              </a:rPr>
              <a:t>Quick look at ORI imagery during the California pre-Christmas big rains</a:t>
            </a:r>
            <a:endParaRPr lang="en-US" sz="3600" b="1" dirty="0">
              <a:solidFill>
                <a:srgbClr val="0033CC"/>
              </a:solidFill>
            </a:endParaRPr>
          </a:p>
        </p:txBody>
      </p:sp>
      <p:sp>
        <p:nvSpPr>
          <p:cNvPr id="3" name="Subtitle 2"/>
          <p:cNvSpPr>
            <a:spLocks noGrp="1"/>
          </p:cNvSpPr>
          <p:nvPr>
            <p:ph type="subTitle" idx="1"/>
          </p:nvPr>
        </p:nvSpPr>
        <p:spPr/>
        <p:txBody>
          <a:bodyPr>
            <a:normAutofit/>
          </a:bodyPr>
          <a:lstStyle/>
          <a:p>
            <a:r>
              <a:rPr lang="en-US" sz="2400" dirty="0" smtClean="0">
                <a:solidFill>
                  <a:srgbClr val="800000"/>
                </a:solidFill>
              </a:rPr>
              <a:t>Images from  17-18 December 2010 </a:t>
            </a:r>
            <a:endParaRPr lang="en-US" sz="2400" dirty="0">
              <a:solidFill>
                <a:srgbClr val="800000"/>
              </a:solidFill>
            </a:endParaRPr>
          </a:p>
        </p:txBody>
      </p:sp>
      <p:grpSp>
        <p:nvGrpSpPr>
          <p:cNvPr id="4" name="Group 5"/>
          <p:cNvGrpSpPr>
            <a:grpSpLocks/>
          </p:cNvGrpSpPr>
          <p:nvPr/>
        </p:nvGrpSpPr>
        <p:grpSpPr bwMode="auto">
          <a:xfrm>
            <a:off x="0" y="0"/>
            <a:ext cx="685800" cy="685800"/>
            <a:chOff x="3211" y="144"/>
            <a:chExt cx="768" cy="768"/>
          </a:xfrm>
        </p:grpSpPr>
        <p:sp>
          <p:nvSpPr>
            <p:cNvPr id="5" name="Oval 6"/>
            <p:cNvSpPr>
              <a:spLocks noChangeArrowheads="1"/>
            </p:cNvSpPr>
            <p:nvPr/>
          </p:nvSpPr>
          <p:spPr bwMode="auto">
            <a:xfrm>
              <a:off x="3221" y="154"/>
              <a:ext cx="748" cy="748"/>
            </a:xfrm>
            <a:prstGeom prst="ellipse">
              <a:avLst/>
            </a:prstGeom>
            <a:solidFill>
              <a:srgbClr val="FFFFFF"/>
            </a:solidFill>
            <a:ln w="9525">
              <a:noFill/>
              <a:round/>
              <a:headEnd/>
              <a:tailEnd/>
            </a:ln>
          </p:spPr>
          <p:txBody>
            <a:bodyPr wrap="none" anchor="ctr"/>
            <a:lstStyle/>
            <a:p>
              <a:pPr>
                <a:lnSpc>
                  <a:spcPct val="93000"/>
                </a:lnSpc>
                <a:buClr>
                  <a:srgbClr val="000000"/>
                </a:buClr>
                <a:buSzPct val="100000"/>
                <a:buFont typeface="Arial" charset="0"/>
                <a:buNone/>
              </a:pPr>
              <a:endParaRPr lang="en-US" dirty="0"/>
            </a:p>
          </p:txBody>
        </p:sp>
        <p:pic>
          <p:nvPicPr>
            <p:cNvPr id="6" name="Picture 7" descr="noaa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1" y="144"/>
              <a:ext cx="768" cy="768"/>
            </a:xfrm>
            <a:prstGeom prst="rect">
              <a:avLst/>
            </a:prstGeom>
            <a:noFill/>
            <a:ln w="9525">
              <a:noFill/>
              <a:miter lim="800000"/>
              <a:headEnd/>
              <a:tailEnd/>
            </a:ln>
          </p:spPr>
        </p:pic>
      </p:grpSp>
      <p:pic>
        <p:nvPicPr>
          <p:cNvPr id="7" name="Picture 14" descr="2010_NEW_CIRA_LOGO"/>
          <p:cNvPicPr>
            <a:picLocks noChangeAspect="1" noChangeArrowheads="1"/>
          </p:cNvPicPr>
          <p:nvPr/>
        </p:nvPicPr>
        <p:blipFill>
          <a:blip r:embed="rId4" cstate="print"/>
          <a:srcRect/>
          <a:stretch>
            <a:fillRect/>
          </a:stretch>
        </p:blipFill>
        <p:spPr bwMode="auto">
          <a:xfrm>
            <a:off x="7696200" y="39688"/>
            <a:ext cx="1447800" cy="569912"/>
          </a:xfrm>
          <a:prstGeom prst="rect">
            <a:avLst/>
          </a:prstGeom>
          <a:noFill/>
          <a:ln w="9525">
            <a:noFill/>
            <a:miter lim="800000"/>
            <a:headEnd/>
            <a:tailEnd/>
          </a:ln>
        </p:spPr>
      </p:pic>
      <p:sp>
        <p:nvSpPr>
          <p:cNvPr id="8" name="Slide Number Placeholder 7"/>
          <p:cNvSpPr>
            <a:spLocks noGrp="1"/>
          </p:cNvSpPr>
          <p:nvPr>
            <p:ph type="sldNum" idx="12"/>
          </p:nvPr>
        </p:nvSpPr>
        <p:spPr/>
        <p:txBody>
          <a:bodyPr/>
          <a:lstStyle/>
          <a:p>
            <a:pPr>
              <a:defRPr/>
            </a:pPr>
            <a:fld id="{4FDB1B13-9400-470A-9538-6D99FC4679F4}" type="slidenum">
              <a:rPr lang="en-GB" smtClean="0"/>
              <a:pPr>
                <a:defRPr/>
              </a:pPr>
              <a:t>9</a:t>
            </a:fld>
            <a:endParaRPr lang="en-GB" dirty="0"/>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24352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00"/>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4895</TotalTime>
  <Words>1226</Words>
  <Application>Microsoft Macintosh PowerPoint</Application>
  <PresentationFormat>On-screen Show (4:3)</PresentationFormat>
  <Paragraphs>123</Paragraphs>
  <Slides>15</Slides>
  <Notes>15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Default Design</vt:lpstr>
      <vt:lpstr>Presentation</vt:lpstr>
      <vt:lpstr>GOES-R Proving Ground   CIRA / RAMMB Progress Report</vt:lpstr>
      <vt:lpstr>NHC Interaction</vt:lpstr>
      <vt:lpstr>SPC Interaction / Synthetic Imagery </vt:lpstr>
      <vt:lpstr>NSSL-WRF Synthetic ABI Imagery</vt:lpstr>
      <vt:lpstr>Synthetic Imagery – WFO BOU feedback </vt:lpstr>
      <vt:lpstr>OPC / HPC </vt:lpstr>
      <vt:lpstr>WFO Interactions  </vt:lpstr>
      <vt:lpstr>Slide 8</vt:lpstr>
      <vt:lpstr>Quick look at ORI imagery during the California pre-Christmas big rains</vt:lpstr>
      <vt:lpstr>IR imagery on AWIPS for 09z/18 Dec – onset of 1st big precip </vt:lpstr>
      <vt:lpstr>Radar imagery also at 09z/18 Dec from WFO/Monterey </vt:lpstr>
      <vt:lpstr>Comparison of radar and ORI imagery for 09z/18 Dec</vt:lpstr>
      <vt:lpstr>Comparison of zoomed ORI imagery and ORI combined with a topography image, from AWIPS for 09z/18 Dec</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ABI data in AWIPS</dc:title>
  <dc:creator>tims</dc:creator>
  <cp:lastModifiedBy>Joleen Feltz</cp:lastModifiedBy>
  <cp:revision>484</cp:revision>
  <dcterms:created xsi:type="dcterms:W3CDTF">2011-01-10T17:58:21Z</dcterms:created>
  <dcterms:modified xsi:type="dcterms:W3CDTF">2011-01-10T18:05:59Z</dcterms:modified>
</cp:coreProperties>
</file>