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 id="2147483700" r:id="rId4"/>
    <p:sldMasterId id="2147483714" r:id="rId5"/>
    <p:sldMasterId id="2147483728" r:id="rId6"/>
    <p:sldMasterId id="2147483754" r:id="rId7"/>
    <p:sldMasterId id="2147483768" r:id="rId8"/>
    <p:sldMasterId id="2147483782" r:id="rId9"/>
    <p:sldMasterId id="2147483794" r:id="rId10"/>
    <p:sldMasterId id="2147483807" r:id="rId11"/>
  </p:sldMasterIdLst>
  <p:notesMasterIdLst>
    <p:notesMasterId r:id="rId98"/>
  </p:notesMasterIdLst>
  <p:sldIdLst>
    <p:sldId id="257" r:id="rId12"/>
    <p:sldId id="258" r:id="rId13"/>
    <p:sldId id="259" r:id="rId14"/>
    <p:sldId id="260" r:id="rId15"/>
    <p:sldId id="261" r:id="rId16"/>
    <p:sldId id="364" r:id="rId17"/>
    <p:sldId id="266" r:id="rId18"/>
    <p:sldId id="267"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330" r:id="rId36"/>
    <p:sldId id="331" r:id="rId37"/>
    <p:sldId id="302" r:id="rId38"/>
    <p:sldId id="303" r:id="rId39"/>
    <p:sldId id="304" r:id="rId40"/>
    <p:sldId id="305" r:id="rId41"/>
    <p:sldId id="306" r:id="rId42"/>
    <p:sldId id="307" r:id="rId43"/>
    <p:sldId id="308" r:id="rId44"/>
    <p:sldId id="309" r:id="rId45"/>
    <p:sldId id="310" r:id="rId46"/>
    <p:sldId id="311" r:id="rId47"/>
    <p:sldId id="312" r:id="rId48"/>
    <p:sldId id="313" r:id="rId49"/>
    <p:sldId id="314" r:id="rId50"/>
    <p:sldId id="315" r:id="rId51"/>
    <p:sldId id="316" r:id="rId52"/>
    <p:sldId id="317" r:id="rId53"/>
    <p:sldId id="301" r:id="rId54"/>
    <p:sldId id="318" r:id="rId55"/>
    <p:sldId id="319" r:id="rId56"/>
    <p:sldId id="320" r:id="rId57"/>
    <p:sldId id="321" r:id="rId58"/>
    <p:sldId id="343" r:id="rId59"/>
    <p:sldId id="344" r:id="rId60"/>
    <p:sldId id="345" r:id="rId61"/>
    <p:sldId id="347" r:id="rId62"/>
    <p:sldId id="350" r:id="rId63"/>
    <p:sldId id="351" r:id="rId64"/>
    <p:sldId id="352" r:id="rId65"/>
    <p:sldId id="353" r:id="rId66"/>
    <p:sldId id="354" r:id="rId67"/>
    <p:sldId id="348" r:id="rId68"/>
    <p:sldId id="349" r:id="rId69"/>
    <p:sldId id="355" r:id="rId70"/>
    <p:sldId id="356" r:id="rId71"/>
    <p:sldId id="361" r:id="rId72"/>
    <p:sldId id="362" r:id="rId73"/>
    <p:sldId id="359" r:id="rId74"/>
    <p:sldId id="360" r:id="rId75"/>
    <p:sldId id="358" r:id="rId76"/>
    <p:sldId id="363" r:id="rId77"/>
    <p:sldId id="334" r:id="rId78"/>
    <p:sldId id="332" r:id="rId79"/>
    <p:sldId id="333" r:id="rId80"/>
    <p:sldId id="342" r:id="rId81"/>
    <p:sldId id="322" r:id="rId82"/>
    <p:sldId id="323" r:id="rId83"/>
    <p:sldId id="325" r:id="rId84"/>
    <p:sldId id="326" r:id="rId85"/>
    <p:sldId id="327" r:id="rId86"/>
    <p:sldId id="328" r:id="rId87"/>
    <p:sldId id="341" r:id="rId88"/>
    <p:sldId id="335" r:id="rId89"/>
    <p:sldId id="336" r:id="rId90"/>
    <p:sldId id="337" r:id="rId91"/>
    <p:sldId id="338" r:id="rId92"/>
    <p:sldId id="339" r:id="rId93"/>
    <p:sldId id="340" r:id="rId94"/>
    <p:sldId id="365" r:id="rId95"/>
    <p:sldId id="366" r:id="rId96"/>
    <p:sldId id="367" r:id="rId9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1162" y="-77"/>
      </p:cViewPr>
      <p:guideLst>
        <p:guide orient="horz" pos="2160"/>
        <p:guide pos="2880"/>
      </p:guideLst>
    </p:cSldViewPr>
  </p:slideViewPr>
  <p:notesTextViewPr>
    <p:cViewPr>
      <p:scale>
        <a:sx n="1" d="1"/>
        <a:sy n="1" d="1"/>
      </p:scale>
      <p:origin x="0" y="0"/>
    </p:cViewPr>
  </p:notesTextViewPr>
  <p:sorterViewPr>
    <p:cViewPr>
      <p:scale>
        <a:sx n="100" d="100"/>
        <a:sy n="100" d="100"/>
      </p:scale>
      <p:origin x="0" y="648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slide" Target="slides/slide65.xml"/><Relationship Id="rId84" Type="http://schemas.openxmlformats.org/officeDocument/2006/relationships/slide" Target="slides/slide73.xml"/><Relationship Id="rId89" Type="http://schemas.openxmlformats.org/officeDocument/2006/relationships/slide" Target="slides/slide78.xml"/><Relationship Id="rId97" Type="http://schemas.openxmlformats.org/officeDocument/2006/relationships/slide" Target="slides/slide86.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slide" Target="slides/slide68.xml"/><Relationship Id="rId87" Type="http://schemas.openxmlformats.org/officeDocument/2006/relationships/slide" Target="slides/slide76.xml"/><Relationship Id="rId102"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slide" Target="slides/slide71.xml"/><Relationship Id="rId90" Type="http://schemas.openxmlformats.org/officeDocument/2006/relationships/slide" Target="slides/slide79.xml"/><Relationship Id="rId95" Type="http://schemas.openxmlformats.org/officeDocument/2006/relationships/slide" Target="slides/slide84.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100"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openxmlformats.org/officeDocument/2006/relationships/slide" Target="slides/slide82.xml"/><Relationship Id="rId98"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19F701-A1D8-4B56-B133-A74E001B23F5}" type="datetimeFigureOut">
              <a:rPr lang="en-US" smtClean="0"/>
              <a:t>2/17/2011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43AE03-2E6E-42E5-B2F9-5354D4BD819B}" type="slidenum">
              <a:rPr lang="en-US" smtClean="0"/>
              <a:t>‹#›</a:t>
            </a:fld>
            <a:endParaRPr lang="en-US"/>
          </a:p>
        </p:txBody>
      </p:sp>
    </p:spTree>
    <p:extLst>
      <p:ext uri="{BB962C8B-B14F-4D97-AF65-F5344CB8AC3E}">
        <p14:creationId xmlns:p14="http://schemas.microsoft.com/office/powerpoint/2010/main" val="301416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1097C35-4C2F-4316-8043-4B14081389CC}" type="slidenum">
              <a:rPr lang="en-US">
                <a:solidFill>
                  <a:prstClr val="black"/>
                </a:solidFill>
              </a:rPr>
              <a:pPr eaLnBrk="1" hangingPunct="1"/>
              <a:t>1</a:t>
            </a:fld>
            <a:endParaRPr lang="en-US">
              <a:solidFill>
                <a:prstClr val="black"/>
              </a:solidFill>
            </a:endParaRPr>
          </a:p>
        </p:txBody>
      </p:sp>
      <p:sp>
        <p:nvSpPr>
          <p:cNvPr id="99331" name="Rectangle 2"/>
          <p:cNvSpPr>
            <a:spLocks noGrp="1" noRot="1" noChangeAspect="1" noChangeArrowheads="1" noTextEdit="1"/>
          </p:cNvSpPr>
          <p:nvPr>
            <p:ph type="sldImg"/>
          </p:nvPr>
        </p:nvSpPr>
        <p:spPr>
          <a:xfrm>
            <a:off x="1143000" y="687388"/>
            <a:ext cx="4572000" cy="3429000"/>
          </a:xfrm>
          <a:ln/>
        </p:spPr>
      </p:sp>
      <p:sp>
        <p:nvSpPr>
          <p:cNvPr id="99332"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4EBEEAB-B90C-43D5-8A0F-0E1F55724FC0}" type="slidenum">
              <a:rPr lang="en-US">
                <a:solidFill>
                  <a:prstClr val="black"/>
                </a:solidFill>
              </a:rPr>
              <a:pPr eaLnBrk="1" hangingPunct="1"/>
              <a:t>18</a:t>
            </a:fld>
            <a:endParaRPr lang="en-US">
              <a:solidFill>
                <a:prstClr val="black"/>
              </a:solidFill>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From Jun Li and Chian-Yi Liu (CIMSS). Water vapor Image. Data from AWG Proxy Teams.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1241F02-44AD-48D1-A053-C88AFCDFF7C5}" type="slidenum">
              <a:rPr lang="en-US">
                <a:solidFill>
                  <a:prstClr val="black"/>
                </a:solidFill>
              </a:rPr>
              <a:pPr eaLnBrk="1" hangingPunct="1"/>
              <a:t>21</a:t>
            </a:fld>
            <a:endParaRPr lang="en-US">
              <a:solidFill>
                <a:prstClr val="black"/>
              </a:solidFill>
            </a:endParaRPr>
          </a:p>
        </p:txBody>
      </p:sp>
      <p:sp>
        <p:nvSpPr>
          <p:cNvPr id="109571" name="Rectangle 2"/>
          <p:cNvSpPr>
            <a:spLocks noGrp="1" noRot="1" noChangeAspect="1" noChangeArrowheads="1" noTextEdit="1"/>
          </p:cNvSpPr>
          <p:nvPr>
            <p:ph type="sldImg"/>
          </p:nvPr>
        </p:nvSpPr>
        <p:spPr>
          <a:xfrm>
            <a:off x="1143000" y="687388"/>
            <a:ext cx="4572000" cy="3429000"/>
          </a:xfrm>
          <a:ln/>
        </p:spPr>
      </p:sp>
      <p:sp>
        <p:nvSpPr>
          <p:cNvPr id="109572"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Schmit, T. J., M. M. Gunshor, W. P. Menzel, J. J. Gurka, J. Li, and A. S. Bachmeier, 2005: Introducing the next-generation Advanced Baseline Imager on GOES-R. </a:t>
            </a:r>
            <a:r>
              <a:rPr lang="en-US" i="1" smtClean="0">
                <a:latin typeface="Arial" pitchFamily="34" charset="0"/>
              </a:rPr>
              <a:t>Bull. Amer. Meteor. Soc</a:t>
            </a:r>
            <a:r>
              <a:rPr lang="en-US" smtClean="0">
                <a:latin typeface="Arial" pitchFamily="34" charset="0"/>
              </a:rPr>
              <a:t>., </a:t>
            </a:r>
            <a:r>
              <a:rPr lang="en-US" b="1" smtClean="0">
                <a:latin typeface="Arial" pitchFamily="34" charset="0"/>
              </a:rPr>
              <a:t>86</a:t>
            </a:r>
            <a:r>
              <a:rPr lang="en-US" smtClean="0">
                <a:latin typeface="Arial" pitchFamily="34" charset="0"/>
              </a:rPr>
              <a:t>, 1079-1096.</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F0C0F2F-B1AD-4A5C-991C-563D284BC289}" type="slidenum">
              <a:rPr lang="en-US">
                <a:solidFill>
                  <a:prstClr val="black"/>
                </a:solidFill>
              </a:rPr>
              <a:pPr eaLnBrk="1" hangingPunct="1"/>
              <a:t>22</a:t>
            </a:fld>
            <a:endParaRPr lang="en-US">
              <a:solidFill>
                <a:prstClr val="black"/>
              </a:solidFill>
            </a:endParaRPr>
          </a:p>
        </p:txBody>
      </p:sp>
      <p:sp>
        <p:nvSpPr>
          <p:cNvPr id="110595" name="Rectangle 2"/>
          <p:cNvSpPr>
            <a:spLocks noGrp="1" noRot="1" noChangeAspect="1" noChangeArrowheads="1" noTextEdit="1"/>
          </p:cNvSpPr>
          <p:nvPr>
            <p:ph type="sldImg"/>
          </p:nvPr>
        </p:nvSpPr>
        <p:spPr>
          <a:xfrm>
            <a:off x="1143000" y="687388"/>
            <a:ext cx="4572000" cy="3429000"/>
          </a:xfrm>
          <a:ln/>
        </p:spPr>
      </p:sp>
      <p:sp>
        <p:nvSpPr>
          <p:cNvPr id="110596"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Schmit, T. J., M. M. Gunshor, W. P. Menzel, J. J. Gurka, J. Li, and A. S. Bachmeier, 2005: Introducing the next-generation Advanced Baseline Imager on GOES-R. </a:t>
            </a:r>
            <a:r>
              <a:rPr lang="en-US" i="1" smtClean="0">
                <a:latin typeface="Arial" pitchFamily="34" charset="0"/>
              </a:rPr>
              <a:t>Bull. Amer. Meteor. Soc</a:t>
            </a:r>
            <a:r>
              <a:rPr lang="en-US" smtClean="0">
                <a:latin typeface="Arial" pitchFamily="34" charset="0"/>
              </a:rPr>
              <a:t>., </a:t>
            </a:r>
            <a:r>
              <a:rPr lang="en-US" b="1" smtClean="0">
                <a:latin typeface="Arial" pitchFamily="34" charset="0"/>
              </a:rPr>
              <a:t>86</a:t>
            </a:r>
            <a:r>
              <a:rPr lang="en-US" smtClean="0">
                <a:latin typeface="Arial" pitchFamily="34" charset="0"/>
              </a:rPr>
              <a:t>, 1079-1096.</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AC696C1-070B-4C5B-8606-647897691083}" type="slidenum">
              <a:rPr lang="en-US">
                <a:solidFill>
                  <a:prstClr val="black"/>
                </a:solidFill>
              </a:rPr>
              <a:pPr eaLnBrk="1" hangingPunct="1"/>
              <a:t>23</a:t>
            </a:fld>
            <a:endParaRPr lang="en-US">
              <a:solidFill>
                <a:prstClr val="black"/>
              </a:solidFill>
            </a:endParaRPr>
          </a:p>
        </p:txBody>
      </p:sp>
      <p:sp>
        <p:nvSpPr>
          <p:cNvPr id="111619" name="Rectangle 2"/>
          <p:cNvSpPr>
            <a:spLocks noGrp="1" noRot="1" noChangeAspect="1" noChangeArrowheads="1" noTextEdit="1"/>
          </p:cNvSpPr>
          <p:nvPr>
            <p:ph type="sldImg"/>
          </p:nvPr>
        </p:nvSpPr>
        <p:spPr>
          <a:xfrm>
            <a:off x="1143000" y="687388"/>
            <a:ext cx="4572000" cy="3429000"/>
          </a:xfrm>
          <a:ln/>
        </p:spPr>
      </p:sp>
      <p:sp>
        <p:nvSpPr>
          <p:cNvPr id="111620"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Schmit, T. J., M. M. Gunshor, W. P. Menzel, J. J. Gurka, J. Li, and A. S. Bachmeier, 2005: Introducing the next-generation Advanced Baseline Imager on GOES-R. </a:t>
            </a:r>
            <a:r>
              <a:rPr lang="en-US" i="1" smtClean="0">
                <a:latin typeface="Arial" pitchFamily="34" charset="0"/>
              </a:rPr>
              <a:t>Bull. Amer. Meteor. Soc</a:t>
            </a:r>
            <a:r>
              <a:rPr lang="en-US" smtClean="0">
                <a:latin typeface="Arial" pitchFamily="34" charset="0"/>
              </a:rPr>
              <a:t>., </a:t>
            </a:r>
            <a:r>
              <a:rPr lang="en-US" b="1" smtClean="0">
                <a:latin typeface="Arial" pitchFamily="34" charset="0"/>
              </a:rPr>
              <a:t>86</a:t>
            </a:r>
            <a:r>
              <a:rPr lang="en-US" smtClean="0">
                <a:latin typeface="Arial" pitchFamily="34" charset="0"/>
              </a:rPr>
              <a:t>, 1079-1096.</a:t>
            </a:r>
          </a:p>
          <a:p>
            <a:pPr eaLnBrk="1" hangingPunct="1"/>
            <a:endParaRPr 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0EA742-8853-428F-AA29-921B9974E6EB}" type="slidenum">
              <a:rPr lang="en-US">
                <a:solidFill>
                  <a:prstClr val="black"/>
                </a:solidFill>
              </a:rPr>
              <a:pPr eaLnBrk="1" hangingPunct="1"/>
              <a:t>24</a:t>
            </a:fld>
            <a:endParaRPr lang="en-US">
              <a:solidFill>
                <a:prstClr val="black"/>
              </a:solidFill>
            </a:endParaRPr>
          </a:p>
        </p:txBody>
      </p:sp>
      <p:sp>
        <p:nvSpPr>
          <p:cNvPr id="112643" name="Rectangle 2"/>
          <p:cNvSpPr>
            <a:spLocks noGrp="1" noRot="1" noChangeAspect="1" noChangeArrowheads="1" noTextEdit="1"/>
          </p:cNvSpPr>
          <p:nvPr>
            <p:ph type="sldImg"/>
          </p:nvPr>
        </p:nvSpPr>
        <p:spPr>
          <a:xfrm>
            <a:off x="1143000" y="687388"/>
            <a:ext cx="4572000" cy="3429000"/>
          </a:xfrm>
          <a:ln/>
        </p:spPr>
      </p:sp>
      <p:sp>
        <p:nvSpPr>
          <p:cNvPr id="112644"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Schmit, T. J., M. M. Gunshor, W. P. Menzel, J. J. Gurka, J. Li, and A. S. Bachmeier, 2005: Introducing the next-generation Advanced Baseline Imager on GOES-R. </a:t>
            </a:r>
            <a:r>
              <a:rPr lang="en-US" i="1" smtClean="0">
                <a:latin typeface="Arial" pitchFamily="34" charset="0"/>
              </a:rPr>
              <a:t>Bull. Amer. Meteor. Soc</a:t>
            </a:r>
            <a:r>
              <a:rPr lang="en-US" smtClean="0">
                <a:latin typeface="Arial" pitchFamily="34" charset="0"/>
              </a:rPr>
              <a:t>., </a:t>
            </a:r>
            <a:r>
              <a:rPr lang="en-US" b="1" smtClean="0">
                <a:latin typeface="Arial" pitchFamily="34" charset="0"/>
              </a:rPr>
              <a:t>86</a:t>
            </a:r>
            <a:r>
              <a:rPr lang="en-US" smtClean="0">
                <a:latin typeface="Arial" pitchFamily="34" charset="0"/>
              </a:rPr>
              <a:t>, 1079-1096.</a:t>
            </a:r>
          </a:p>
          <a:p>
            <a:pPr eaLnBrk="1" hangingPunct="1"/>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D12667-BF69-4A37-8A4D-73CDFAE28838}" type="slidenum">
              <a:rPr lang="en-US"/>
              <a:pPr/>
              <a:t>25</a:t>
            </a:fld>
            <a:endParaRPr lang="en-US"/>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r>
              <a:rPr lang="en-US"/>
              <a:t>http://cimss.ssec.wisc.edu/goes/abi/</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8FF9C9-0AFE-4613-9256-E7FEB2DA511A}" type="slidenum">
              <a:rPr lang="en-US"/>
              <a:pPr/>
              <a:t>26</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a:t>Data from AWG Proxy Group.</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txBox="1">
            <a:spLocks noGrp="1" noChangeArrowheads="1"/>
          </p:cNvSpPr>
          <p:nvPr/>
        </p:nvSpPr>
        <p:spPr bwMode="auto">
          <a:xfrm>
            <a:off x="3884316" y="8684914"/>
            <a:ext cx="2972115" cy="457515"/>
          </a:xfrm>
          <a:prstGeom prst="rect">
            <a:avLst/>
          </a:prstGeom>
          <a:noFill/>
          <a:ln w="9525">
            <a:noFill/>
            <a:miter lim="800000"/>
            <a:headEnd/>
            <a:tailEnd/>
          </a:ln>
        </p:spPr>
        <p:txBody>
          <a:bodyPr lIns="91430" tIns="45715" rIns="91430" bIns="45715" anchor="b"/>
          <a:lstStyle/>
          <a:p>
            <a:pPr algn="r" defTabSz="914409" fontAlgn="base">
              <a:spcBef>
                <a:spcPct val="0"/>
              </a:spcBef>
              <a:spcAft>
                <a:spcPct val="0"/>
              </a:spcAft>
            </a:pPr>
            <a:fld id="{7B31FCF0-820D-4439-BABD-6A5086526470}" type="slidenum">
              <a:rPr lang="en-US" sz="1200">
                <a:solidFill>
                  <a:prstClr val="black"/>
                </a:solidFill>
                <a:latin typeface="Arial" charset="0"/>
                <a:ea typeface="MS PGothic" pitchFamily="34" charset="-128"/>
              </a:rPr>
              <a:pPr algn="r" defTabSz="914409" fontAlgn="base">
                <a:spcBef>
                  <a:spcPct val="0"/>
                </a:spcBef>
                <a:spcAft>
                  <a:spcPct val="0"/>
                </a:spcAft>
              </a:pPr>
              <a:t>52</a:t>
            </a:fld>
            <a:endParaRPr lang="en-US" sz="1200">
              <a:solidFill>
                <a:prstClr val="black"/>
              </a:solidFill>
              <a:latin typeface="Arial" charset="0"/>
              <a:ea typeface="MS PGothic" pitchFamily="34" charset="-128"/>
            </a:endParaRPr>
          </a:p>
        </p:txBody>
      </p:sp>
      <p:sp>
        <p:nvSpPr>
          <p:cNvPr id="75779"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C8AD3625-07F4-4A6C-9A41-3023B36964F8}"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52</a:t>
            </a:fld>
            <a:endParaRPr lang="en-US" sz="1000" i="1">
              <a:solidFill>
                <a:prstClr val="black"/>
              </a:solidFill>
              <a:latin typeface="Times New Roman" pitchFamily="18" charset="0"/>
              <a:ea typeface="MS PGothic" pitchFamily="34" charset="-128"/>
            </a:endParaRPr>
          </a:p>
        </p:txBody>
      </p:sp>
      <p:sp>
        <p:nvSpPr>
          <p:cNvPr id="75780"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BCA32FF8-9529-47F3-B78E-87F909098C0E}"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52</a:t>
            </a:fld>
            <a:endParaRPr lang="en-US" sz="1000" i="1">
              <a:solidFill>
                <a:prstClr val="black"/>
              </a:solidFill>
              <a:latin typeface="Times New Roman" pitchFamily="18" charset="0"/>
              <a:ea typeface="MS PGothic" pitchFamily="34" charset="-128"/>
            </a:endParaRPr>
          </a:p>
        </p:txBody>
      </p:sp>
      <p:sp>
        <p:nvSpPr>
          <p:cNvPr id="75781"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695862D9-DE02-40CB-9B80-06FF57E394BF}"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52</a:t>
            </a:fld>
            <a:endParaRPr lang="en-US" sz="1000" i="1">
              <a:solidFill>
                <a:prstClr val="black"/>
              </a:solidFill>
              <a:latin typeface="Times New Roman" pitchFamily="18" charset="0"/>
              <a:ea typeface="MS PGothic" pitchFamily="34" charset="-128"/>
            </a:endParaRPr>
          </a:p>
        </p:txBody>
      </p:sp>
      <p:sp>
        <p:nvSpPr>
          <p:cNvPr id="75782"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6AE86E68-09C8-4A37-A6A5-A66E2CBE0E90}"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52</a:t>
            </a:fld>
            <a:endParaRPr lang="en-US" sz="1000" i="1">
              <a:solidFill>
                <a:prstClr val="black"/>
              </a:solidFill>
              <a:latin typeface="Times New Roman" pitchFamily="18" charset="0"/>
              <a:ea typeface="MS PGothic" pitchFamily="34" charset="-128"/>
            </a:endParaRPr>
          </a:p>
        </p:txBody>
      </p:sp>
      <p:sp>
        <p:nvSpPr>
          <p:cNvPr id="75783" name="Rectangle 2"/>
          <p:cNvSpPr>
            <a:spLocks noGrp="1" noRot="1" noChangeAspect="1" noChangeArrowheads="1" noTextEdit="1"/>
          </p:cNvSpPr>
          <p:nvPr>
            <p:ph type="sldImg"/>
          </p:nvPr>
        </p:nvSpPr>
        <p:spPr>
          <a:xfrm>
            <a:off x="1155700" y="692150"/>
            <a:ext cx="4554538" cy="3416300"/>
          </a:xfrm>
          <a:ln/>
        </p:spPr>
      </p:sp>
      <p:sp>
        <p:nvSpPr>
          <p:cNvPr id="75784" name="Rectangle 3"/>
          <p:cNvSpPr>
            <a:spLocks noGrp="1" noChangeArrowheads="1"/>
          </p:cNvSpPr>
          <p:nvPr>
            <p:ph type="body" idx="1"/>
          </p:nvPr>
        </p:nvSpPr>
        <p:spPr>
          <a:xfrm>
            <a:off x="915343" y="4344030"/>
            <a:ext cx="5027316" cy="4114485"/>
          </a:xfrm>
          <a:noFill/>
          <a:ln/>
        </p:spPr>
        <p:txBody>
          <a:bodyPr lIns="90670" tIns="45335" rIns="90670" bIns="45335"/>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txBox="1">
            <a:spLocks noGrp="1" noChangeArrowheads="1"/>
          </p:cNvSpPr>
          <p:nvPr/>
        </p:nvSpPr>
        <p:spPr bwMode="auto">
          <a:xfrm>
            <a:off x="3884316" y="8684914"/>
            <a:ext cx="2972115" cy="457515"/>
          </a:xfrm>
          <a:prstGeom prst="rect">
            <a:avLst/>
          </a:prstGeom>
          <a:noFill/>
          <a:ln w="9525">
            <a:noFill/>
            <a:miter lim="800000"/>
            <a:headEnd/>
            <a:tailEnd/>
          </a:ln>
        </p:spPr>
        <p:txBody>
          <a:bodyPr lIns="91430" tIns="45715" rIns="91430" bIns="45715" anchor="b"/>
          <a:lstStyle/>
          <a:p>
            <a:pPr algn="r" defTabSz="914409" fontAlgn="base">
              <a:spcBef>
                <a:spcPct val="0"/>
              </a:spcBef>
              <a:spcAft>
                <a:spcPct val="0"/>
              </a:spcAft>
            </a:pPr>
            <a:fld id="{C8797B55-0539-4D94-AF36-271EA3BE14FB}" type="slidenum">
              <a:rPr lang="en-US" sz="1200">
                <a:solidFill>
                  <a:prstClr val="black"/>
                </a:solidFill>
                <a:latin typeface="Arial" charset="0"/>
                <a:ea typeface="MS PGothic" pitchFamily="34" charset="-128"/>
              </a:rPr>
              <a:pPr algn="r" defTabSz="914409" fontAlgn="base">
                <a:spcBef>
                  <a:spcPct val="0"/>
                </a:spcBef>
                <a:spcAft>
                  <a:spcPct val="0"/>
                </a:spcAft>
              </a:pPr>
              <a:t>53</a:t>
            </a:fld>
            <a:endParaRPr lang="en-US" sz="1200">
              <a:solidFill>
                <a:prstClr val="black"/>
              </a:solidFill>
              <a:latin typeface="Arial" charset="0"/>
              <a:ea typeface="MS PGothic" pitchFamily="34" charset="-128"/>
            </a:endParaRPr>
          </a:p>
        </p:txBody>
      </p:sp>
      <p:sp>
        <p:nvSpPr>
          <p:cNvPr id="76803"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138F1E81-D4C0-4774-9FBF-B7E694128A44}"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53</a:t>
            </a:fld>
            <a:endParaRPr lang="en-US" sz="1000" i="1">
              <a:solidFill>
                <a:prstClr val="black"/>
              </a:solidFill>
              <a:latin typeface="Times New Roman" pitchFamily="18" charset="0"/>
              <a:ea typeface="MS PGothic" pitchFamily="34" charset="-128"/>
            </a:endParaRPr>
          </a:p>
        </p:txBody>
      </p:sp>
      <p:sp>
        <p:nvSpPr>
          <p:cNvPr id="76804"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52A1510D-7522-46C6-A112-221B22E58985}"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53</a:t>
            </a:fld>
            <a:endParaRPr lang="en-US" sz="1000" i="1">
              <a:solidFill>
                <a:prstClr val="black"/>
              </a:solidFill>
              <a:latin typeface="Times New Roman" pitchFamily="18" charset="0"/>
              <a:ea typeface="MS PGothic" pitchFamily="34" charset="-128"/>
            </a:endParaRPr>
          </a:p>
        </p:txBody>
      </p:sp>
      <p:sp>
        <p:nvSpPr>
          <p:cNvPr id="76805"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3F4F1C81-13C1-4ACE-91B8-8371291C8315}"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53</a:t>
            </a:fld>
            <a:endParaRPr lang="en-US" sz="1000" i="1">
              <a:solidFill>
                <a:prstClr val="black"/>
              </a:solidFill>
              <a:latin typeface="Times New Roman" pitchFamily="18" charset="0"/>
              <a:ea typeface="MS PGothic" pitchFamily="34" charset="-128"/>
            </a:endParaRPr>
          </a:p>
        </p:txBody>
      </p:sp>
      <p:sp>
        <p:nvSpPr>
          <p:cNvPr id="76806"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B98D33A8-2690-4B27-B199-7D6CF200A053}"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53</a:t>
            </a:fld>
            <a:endParaRPr lang="en-US" sz="1000" i="1">
              <a:solidFill>
                <a:prstClr val="black"/>
              </a:solidFill>
              <a:latin typeface="Times New Roman" pitchFamily="18" charset="0"/>
              <a:ea typeface="MS PGothic" pitchFamily="34" charset="-128"/>
            </a:endParaRPr>
          </a:p>
        </p:txBody>
      </p:sp>
      <p:sp>
        <p:nvSpPr>
          <p:cNvPr id="76807" name="Rectangle 2"/>
          <p:cNvSpPr>
            <a:spLocks noGrp="1" noRot="1" noChangeAspect="1" noChangeArrowheads="1" noTextEdit="1"/>
          </p:cNvSpPr>
          <p:nvPr>
            <p:ph type="sldImg"/>
          </p:nvPr>
        </p:nvSpPr>
        <p:spPr>
          <a:xfrm>
            <a:off x="1155700" y="692150"/>
            <a:ext cx="4554538" cy="3416300"/>
          </a:xfrm>
          <a:ln/>
        </p:spPr>
      </p:sp>
      <p:sp>
        <p:nvSpPr>
          <p:cNvPr id="76808" name="Rectangle 3"/>
          <p:cNvSpPr>
            <a:spLocks noGrp="1" noChangeArrowheads="1"/>
          </p:cNvSpPr>
          <p:nvPr>
            <p:ph type="body" idx="1"/>
          </p:nvPr>
        </p:nvSpPr>
        <p:spPr>
          <a:xfrm>
            <a:off x="915343" y="4344030"/>
            <a:ext cx="5027316" cy="4114485"/>
          </a:xfrm>
          <a:noFill/>
          <a:ln/>
        </p:spPr>
        <p:txBody>
          <a:bodyPr lIns="90670" tIns="45335" rIns="90670" bIns="45335"/>
          <a:lstStyle/>
          <a:p>
            <a:pPr>
              <a:buFontTx/>
              <a:buChar char="•"/>
            </a:pPr>
            <a:r>
              <a:rPr lang="en-US" dirty="0">
                <a:solidFill>
                  <a:srgbClr val="FFFFFF"/>
                </a:solidFill>
              </a:rPr>
              <a:t> We developed an algorithm that uses the 11, 12 and 13.3 </a:t>
            </a:r>
            <a:r>
              <a:rPr lang="en-US" dirty="0">
                <a:solidFill>
                  <a:srgbClr val="FFFFFF"/>
                </a:solidFill>
                <a:latin typeface="Symbol" pitchFamily="18" charset="2"/>
              </a:rPr>
              <a:t>m</a:t>
            </a:r>
            <a:r>
              <a:rPr lang="en-US" dirty="0">
                <a:solidFill>
                  <a:srgbClr val="FFFFFF"/>
                </a:solidFill>
              </a:rPr>
              <a:t>m observations to give us the ability to estimate </a:t>
            </a:r>
            <a:r>
              <a:rPr lang="en-US" b="1" i="1" dirty="0">
                <a:solidFill>
                  <a:srgbClr val="FFFFFF"/>
                </a:solidFill>
              </a:rPr>
              <a:t>cloud height and cloud microphysics</a:t>
            </a:r>
            <a:r>
              <a:rPr lang="en-US" dirty="0">
                <a:solidFill>
                  <a:srgbClr val="FFFFFF"/>
                </a:solidFill>
              </a:rPr>
              <a:t>.</a:t>
            </a:r>
          </a:p>
          <a:p>
            <a:pPr>
              <a:buFontTx/>
              <a:buChar char="•"/>
            </a:pPr>
            <a:endParaRPr lang="en-US" dirty="0">
              <a:solidFill>
                <a:srgbClr val="FFFFFF"/>
              </a:solidFill>
            </a:endParaRPr>
          </a:p>
          <a:p>
            <a:pPr>
              <a:buFontTx/>
              <a:buChar char="•"/>
            </a:pPr>
            <a:r>
              <a:rPr lang="en-US" dirty="0">
                <a:solidFill>
                  <a:srgbClr val="FFFFFF"/>
                </a:solidFill>
              </a:rPr>
              <a:t> The algorithm uses an </a:t>
            </a:r>
            <a:r>
              <a:rPr lang="en-US" b="1" i="1" dirty="0">
                <a:solidFill>
                  <a:srgbClr val="FFFFFF"/>
                </a:solidFill>
              </a:rPr>
              <a:t>optimal estimation approach that provides error estimates</a:t>
            </a:r>
            <a:r>
              <a:rPr lang="en-US" dirty="0">
                <a:solidFill>
                  <a:srgbClr val="FFFFFF"/>
                </a:solidFill>
              </a:rPr>
              <a:t>.</a:t>
            </a:r>
          </a:p>
          <a:p>
            <a:pPr>
              <a:buFontTx/>
              <a:buChar char="•"/>
            </a:pPr>
            <a:endParaRPr lang="en-US" dirty="0">
              <a:solidFill>
                <a:srgbClr val="FFFFFF"/>
              </a:solidFill>
            </a:endParaRPr>
          </a:p>
          <a:p>
            <a:pPr>
              <a:buFontTx/>
              <a:buChar char="•"/>
            </a:pPr>
            <a:r>
              <a:rPr lang="en-US" dirty="0">
                <a:solidFill>
                  <a:srgbClr val="FFFFFF"/>
                </a:solidFill>
              </a:rPr>
              <a:t> We use </a:t>
            </a:r>
            <a:r>
              <a:rPr lang="en-US" b="1" i="1" dirty="0">
                <a:solidFill>
                  <a:srgbClr val="FFFFFF"/>
                </a:solidFill>
              </a:rPr>
              <a:t>state-of-the-art scattering calculations</a:t>
            </a:r>
            <a:r>
              <a:rPr lang="en-US" dirty="0">
                <a:solidFill>
                  <a:srgbClr val="FFFFFF"/>
                </a:solidFill>
              </a:rPr>
              <a:t> to model the variation of cloud emissivity between 11, 12 and 13.3 </a:t>
            </a:r>
            <a:r>
              <a:rPr lang="en-US" dirty="0">
                <a:solidFill>
                  <a:srgbClr val="FFFFFF"/>
                </a:solidFill>
                <a:latin typeface="Symbol" pitchFamily="18" charset="2"/>
              </a:rPr>
              <a:t>m</a:t>
            </a:r>
            <a:r>
              <a:rPr lang="en-US" dirty="0">
                <a:solidFill>
                  <a:srgbClr val="FFFFFF"/>
                </a:solidFill>
              </a:rPr>
              <a:t>m.</a:t>
            </a:r>
          </a:p>
          <a:p>
            <a:pPr>
              <a:buFontTx/>
              <a:buChar char="•"/>
            </a:pPr>
            <a:endParaRPr lang="en-US" dirty="0">
              <a:solidFill>
                <a:srgbClr val="FFFFFF"/>
              </a:solidFill>
            </a:endParaRPr>
          </a:p>
          <a:p>
            <a:pPr>
              <a:buFontTx/>
              <a:buChar char="•"/>
            </a:pPr>
            <a:r>
              <a:rPr lang="en-US" dirty="0">
                <a:solidFill>
                  <a:srgbClr val="FFFFFF"/>
                </a:solidFill>
              </a:rPr>
              <a:t> For multi-layer clouds, we estimate the lower cloud height from surrounding pixels.</a:t>
            </a:r>
          </a:p>
          <a:p>
            <a:pPr>
              <a:buFontTx/>
              <a:buChar char="•"/>
            </a:pPr>
            <a:endParaRPr lang="en-US" dirty="0">
              <a:solidFill>
                <a:srgbClr val="FFFFFF"/>
              </a:solidFill>
            </a:endParaRPr>
          </a:p>
          <a:p>
            <a:pPr>
              <a:buFontTx/>
              <a:buChar char="•"/>
            </a:pPr>
            <a:r>
              <a:rPr lang="en-US" dirty="0">
                <a:solidFill>
                  <a:srgbClr val="FFFFFF"/>
                </a:solidFill>
              </a:rPr>
              <a:t> Cloud emissivity (11 </a:t>
            </a:r>
            <a:r>
              <a:rPr lang="en-US" dirty="0">
                <a:solidFill>
                  <a:srgbClr val="FFFFFF"/>
                </a:solidFill>
                <a:latin typeface="Symbol" pitchFamily="18" charset="2"/>
              </a:rPr>
              <a:t>m</a:t>
            </a:r>
            <a:r>
              <a:rPr lang="en-US" dirty="0">
                <a:solidFill>
                  <a:srgbClr val="FFFFFF"/>
                </a:solidFill>
              </a:rPr>
              <a:t>m) and a microphysical index (</a:t>
            </a:r>
            <a:r>
              <a:rPr lang="en-US" dirty="0">
                <a:solidFill>
                  <a:srgbClr val="FFFFFF"/>
                </a:solidFill>
                <a:latin typeface="Symbol" pitchFamily="18" charset="2"/>
              </a:rPr>
              <a:t>b</a:t>
            </a:r>
            <a:r>
              <a:rPr lang="en-US" dirty="0">
                <a:solidFill>
                  <a:srgbClr val="FFFFFF"/>
                </a:solidFill>
              </a:rPr>
              <a:t> 11&amp;12 </a:t>
            </a:r>
            <a:r>
              <a:rPr lang="en-US" dirty="0">
                <a:solidFill>
                  <a:srgbClr val="FFFFFF"/>
                </a:solidFill>
                <a:latin typeface="Symbol" pitchFamily="18" charset="2"/>
              </a:rPr>
              <a:t>m</a:t>
            </a:r>
            <a:r>
              <a:rPr lang="en-US" dirty="0">
                <a:solidFill>
                  <a:srgbClr val="FFFFFF"/>
                </a:solidFill>
              </a:rPr>
              <a:t>m) are also generated automatically in the retrieval.</a:t>
            </a:r>
          </a:p>
          <a:p>
            <a:pPr>
              <a:buFontTx/>
              <a:buChar char="•"/>
            </a:pPr>
            <a:endParaRPr lang="en-US" dirty="0">
              <a:solidFill>
                <a:srgbClr val="FFFFFF"/>
              </a:solidFill>
            </a:endParaRPr>
          </a:p>
          <a:p>
            <a:pPr>
              <a:buFontTx/>
              <a:buChar char="•"/>
            </a:pPr>
            <a:r>
              <a:rPr lang="en-US" dirty="0">
                <a:solidFill>
                  <a:srgbClr val="FFFFFF"/>
                </a:solidFill>
              </a:rPr>
              <a:t> Cloud layer is retrieved using the cloud-top pressure and the assumed pressure boundaries for High, Mid and Low clouds. </a:t>
            </a:r>
          </a:p>
          <a:p>
            <a:pPr>
              <a:buFontTx/>
              <a:buChar char="•"/>
            </a:pPr>
            <a:endParaRPr lang="en-US" dirty="0">
              <a:solidFill>
                <a:srgbClr val="FFFFFF"/>
              </a:solidFill>
            </a:endParaRPr>
          </a:p>
          <a:p>
            <a:pPr>
              <a:buFontTx/>
              <a:buChar char="•"/>
            </a:pPr>
            <a:r>
              <a:rPr lang="en-US" dirty="0">
                <a:solidFill>
                  <a:srgbClr val="FFFFFF"/>
                </a:solidFill>
              </a:rPr>
              <a:t> Cloud heights in the presence of low level inversions are handled using the similar logic that is employed in the MODIS algorithms.</a:t>
            </a:r>
          </a:p>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Note the number of different levels of motion you can see (the cyclonic low level circulation over the ocean through the breaks in the higher clouds)... and you can't distinguish those on the GOES-12 loop.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txBox="1">
            <a:spLocks noGrp="1" noChangeArrowheads="1"/>
          </p:cNvSpPr>
          <p:nvPr/>
        </p:nvSpPr>
        <p:spPr bwMode="auto">
          <a:xfrm>
            <a:off x="3884316" y="8684914"/>
            <a:ext cx="2972115" cy="457515"/>
          </a:xfrm>
          <a:prstGeom prst="rect">
            <a:avLst/>
          </a:prstGeom>
          <a:noFill/>
          <a:ln w="9525">
            <a:noFill/>
            <a:miter lim="800000"/>
            <a:headEnd/>
            <a:tailEnd/>
          </a:ln>
        </p:spPr>
        <p:txBody>
          <a:bodyPr lIns="91430" tIns="45715" rIns="91430" bIns="45715" anchor="b"/>
          <a:lstStyle/>
          <a:p>
            <a:pPr algn="r" defTabSz="914409" fontAlgn="base">
              <a:spcBef>
                <a:spcPct val="0"/>
              </a:spcBef>
              <a:spcAft>
                <a:spcPct val="0"/>
              </a:spcAft>
            </a:pPr>
            <a:fld id="{FCC16EB3-F714-4A56-A383-F2E81926CB76}" type="slidenum">
              <a:rPr lang="en-US" sz="1200">
                <a:solidFill>
                  <a:prstClr val="black"/>
                </a:solidFill>
                <a:latin typeface="Arial" charset="0"/>
                <a:ea typeface="MS PGothic" pitchFamily="34" charset="-128"/>
              </a:rPr>
              <a:pPr algn="r" defTabSz="914409" fontAlgn="base">
                <a:spcBef>
                  <a:spcPct val="0"/>
                </a:spcBef>
                <a:spcAft>
                  <a:spcPct val="0"/>
                </a:spcAft>
              </a:pPr>
              <a:t>54</a:t>
            </a:fld>
            <a:endParaRPr lang="en-US" sz="1200">
              <a:solidFill>
                <a:prstClr val="black"/>
              </a:solidFill>
              <a:latin typeface="Arial" charset="0"/>
              <a:ea typeface="MS PGothic" pitchFamily="34" charset="-128"/>
            </a:endParaRPr>
          </a:p>
        </p:txBody>
      </p:sp>
      <p:sp>
        <p:nvSpPr>
          <p:cNvPr id="77827"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679DD58A-D596-4D9C-B53E-2DD30D0C32C8}"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54</a:t>
            </a:fld>
            <a:endParaRPr lang="en-US" sz="1000" i="1">
              <a:solidFill>
                <a:prstClr val="black"/>
              </a:solidFill>
              <a:latin typeface="Times New Roman" pitchFamily="18" charset="0"/>
              <a:ea typeface="MS PGothic" pitchFamily="34" charset="-128"/>
            </a:endParaRPr>
          </a:p>
        </p:txBody>
      </p:sp>
      <p:sp>
        <p:nvSpPr>
          <p:cNvPr id="77828"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EC582E58-1C63-4A27-A06E-79B355F783DA}"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54</a:t>
            </a:fld>
            <a:endParaRPr lang="en-US" sz="1000" i="1">
              <a:solidFill>
                <a:prstClr val="black"/>
              </a:solidFill>
              <a:latin typeface="Times New Roman" pitchFamily="18" charset="0"/>
              <a:ea typeface="MS PGothic" pitchFamily="34" charset="-128"/>
            </a:endParaRPr>
          </a:p>
        </p:txBody>
      </p:sp>
      <p:sp>
        <p:nvSpPr>
          <p:cNvPr id="77829"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36AB6D9D-BA2E-4564-BA66-FA1893398936}"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54</a:t>
            </a:fld>
            <a:endParaRPr lang="en-US" sz="1000" i="1">
              <a:solidFill>
                <a:prstClr val="black"/>
              </a:solidFill>
              <a:latin typeface="Times New Roman" pitchFamily="18" charset="0"/>
              <a:ea typeface="MS PGothic" pitchFamily="34" charset="-128"/>
            </a:endParaRPr>
          </a:p>
        </p:txBody>
      </p:sp>
      <p:sp>
        <p:nvSpPr>
          <p:cNvPr id="77830"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E9CCA33E-DB23-4292-80FC-36D605C329A1}"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54</a:t>
            </a:fld>
            <a:endParaRPr lang="en-US" sz="1000" i="1">
              <a:solidFill>
                <a:prstClr val="black"/>
              </a:solidFill>
              <a:latin typeface="Times New Roman" pitchFamily="18" charset="0"/>
              <a:ea typeface="MS PGothic" pitchFamily="34" charset="-128"/>
            </a:endParaRPr>
          </a:p>
        </p:txBody>
      </p:sp>
      <p:sp>
        <p:nvSpPr>
          <p:cNvPr id="77831" name="Rectangle 2"/>
          <p:cNvSpPr>
            <a:spLocks noGrp="1" noRot="1" noChangeAspect="1" noChangeArrowheads="1" noTextEdit="1"/>
          </p:cNvSpPr>
          <p:nvPr>
            <p:ph type="sldImg"/>
          </p:nvPr>
        </p:nvSpPr>
        <p:spPr>
          <a:xfrm>
            <a:off x="1155700" y="692150"/>
            <a:ext cx="4554538" cy="3416300"/>
          </a:xfrm>
          <a:ln/>
        </p:spPr>
      </p:sp>
      <p:sp>
        <p:nvSpPr>
          <p:cNvPr id="77832" name="Rectangle 3"/>
          <p:cNvSpPr>
            <a:spLocks noGrp="1" noChangeArrowheads="1"/>
          </p:cNvSpPr>
          <p:nvPr>
            <p:ph type="body" idx="1"/>
          </p:nvPr>
        </p:nvSpPr>
        <p:spPr>
          <a:xfrm>
            <a:off x="915343" y="4344030"/>
            <a:ext cx="5027316" cy="4114485"/>
          </a:xfrm>
          <a:noFill/>
          <a:ln/>
        </p:spPr>
        <p:txBody>
          <a:bodyPr lIns="90670" tIns="45335" rIns="90670" bIns="45335"/>
          <a:lstStyle/>
          <a:p>
            <a:pPr eaLnBrk="1" hangingPunct="1">
              <a:lnSpc>
                <a:spcPct val="90000"/>
              </a:lnSpc>
            </a:pPr>
            <a:r>
              <a:rPr lang="en-US" dirty="0"/>
              <a:t>This ABI Cloud Phase Algorithm determines the cloud top (layer that the radiometer senses) thermodynamic phase of the highest cloud layer.</a:t>
            </a:r>
          </a:p>
          <a:p>
            <a:pPr eaLnBrk="1" hangingPunct="1">
              <a:lnSpc>
                <a:spcPct val="90000"/>
              </a:lnSpc>
            </a:pPr>
            <a:endParaRPr lang="en-US" dirty="0"/>
          </a:p>
          <a:p>
            <a:pPr eaLnBrk="1" hangingPunct="1">
              <a:lnSpc>
                <a:spcPct val="90000"/>
              </a:lnSpc>
            </a:pPr>
            <a:r>
              <a:rPr lang="en-US" dirty="0"/>
              <a:t>The cloud phase output is a subset of a more detailed cloud classification produced by the GOES-R Cloud Type Algorithm</a:t>
            </a:r>
          </a:p>
          <a:p>
            <a:pPr eaLnBrk="1" hangingPunct="1">
              <a:lnSpc>
                <a:spcPct val="90000"/>
              </a:lnSpc>
              <a:buFont typeface="Symbol" pitchFamily="18" charset="2"/>
              <a:buNone/>
            </a:pPr>
            <a:endParaRPr lang="en-US" dirty="0"/>
          </a:p>
          <a:p>
            <a:pPr eaLnBrk="1" hangingPunct="1">
              <a:lnSpc>
                <a:spcPct val="90000"/>
              </a:lnSpc>
            </a:pPr>
            <a:r>
              <a:rPr lang="en-US" dirty="0"/>
              <a:t>A unique infrared cloud classification scheme is used to determine the cloud type</a:t>
            </a:r>
          </a:p>
          <a:p>
            <a:pPr eaLnBrk="1" hangingPunct="1">
              <a:lnSpc>
                <a:spcPct val="90000"/>
              </a:lnSpc>
            </a:pPr>
            <a:endParaRPr lang="en-US" dirty="0"/>
          </a:p>
          <a:p>
            <a:pPr eaLnBrk="1" hangingPunct="1"/>
            <a:r>
              <a:rPr lang="en-US" dirty="0"/>
              <a:t>ABI channels used: 10, 11, 14, and 15</a:t>
            </a:r>
          </a:p>
          <a:p>
            <a:pPr eaLnBrk="1" hangingPunct="1"/>
            <a:endParaRPr lang="en-US" dirty="0"/>
          </a:p>
          <a:p>
            <a:pPr eaLnBrk="1" hangingPunct="1"/>
            <a:r>
              <a:rPr lang="en-US" dirty="0"/>
              <a:t>Effective absorption optical depth ratios (</a:t>
            </a:r>
            <a:r>
              <a:rPr lang="en-US" dirty="0">
                <a:sym typeface="Symbol" pitchFamily="18" charset="2"/>
              </a:rPr>
              <a:t>-ratios</a:t>
            </a:r>
            <a:r>
              <a:rPr lang="en-US" dirty="0"/>
              <a:t>) are used to determine cloud type (liquid water, </a:t>
            </a:r>
            <a:r>
              <a:rPr lang="en-US" dirty="0" err="1"/>
              <a:t>supercooled</a:t>
            </a:r>
            <a:r>
              <a:rPr lang="en-US" dirty="0"/>
              <a:t> liquid water, mixed phase, opaque ice, semi-transparent ice, and multilayered clouds).</a:t>
            </a:r>
          </a:p>
          <a:p>
            <a:pPr eaLnBrk="1" hangingPunct="1"/>
            <a:endParaRPr lang="en-US" dirty="0"/>
          </a:p>
          <a:p>
            <a:pPr eaLnBrk="1" hangingPunct="1"/>
            <a:r>
              <a:rPr lang="en-US" dirty="0"/>
              <a:t>The cloud phase (liquid water, </a:t>
            </a:r>
            <a:r>
              <a:rPr lang="en-US" dirty="0" err="1"/>
              <a:t>supercooled</a:t>
            </a:r>
            <a:r>
              <a:rPr lang="en-US" dirty="0"/>
              <a:t> liquid water, mixed phase, and ice) is determined from the cloud type output (ice = opaque ice, semi-transparent ice, and multilayered clouds).</a:t>
            </a:r>
          </a:p>
          <a:p>
            <a:pPr eaLnBrk="1" hangingPunct="1">
              <a:lnSpc>
                <a:spcPct val="90000"/>
              </a:lnSpc>
            </a:pPr>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ln>
            <a:miter lim="800000"/>
            <a:headEnd/>
            <a:tailEnd/>
          </a:ln>
        </p:spPr>
        <p:txBody>
          <a:bodyPr/>
          <a:lstStyle/>
          <a:p>
            <a:fld id="{1197792D-3D65-475C-AD49-F723F793A052}" type="slidenum">
              <a:rPr lang="en-US" smtClean="0">
                <a:solidFill>
                  <a:prstClr val="black"/>
                </a:solidFill>
                <a:ea typeface="ＭＳ Ｐゴシック" pitchFamily="34" charset="-128"/>
              </a:rPr>
              <a:pPr/>
              <a:t>56</a:t>
            </a:fld>
            <a:endParaRPr lang="en-US" smtClean="0">
              <a:solidFill>
                <a:prstClr val="black"/>
              </a:solidFill>
              <a:ea typeface="ＭＳ Ｐゴシック" pitchFamily="34" charset="-128"/>
            </a:endParaRPr>
          </a:p>
        </p:txBody>
      </p:sp>
      <p:sp>
        <p:nvSpPr>
          <p:cNvPr id="4710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100" name="Rectangle 3"/>
          <p:cNvSpPr>
            <a:spLocks noGrp="1" noChangeArrowheads="1"/>
          </p:cNvSpPr>
          <p:nvPr>
            <p:ph type="body" idx="1"/>
          </p:nvPr>
        </p:nvSpPr>
        <p:spPr>
          <a:solidFill>
            <a:srgbClr val="FFFFFF"/>
          </a:solidFill>
          <a:ln>
            <a:solidFill>
              <a:srgbClr val="000000"/>
            </a:solidFill>
          </a:ln>
        </p:spPr>
        <p:txBody>
          <a:bodyPr/>
          <a:lstStyle/>
          <a:p>
            <a:pPr>
              <a:defRPr/>
            </a:pPr>
            <a:r>
              <a:rPr lang="en-US" b="1" dirty="0" smtClean="0">
                <a:ea typeface="+mn-ea"/>
                <a:cs typeface="+mn-cs"/>
              </a:rPr>
              <a:t>What Is Fog and Low Stratus?</a:t>
            </a:r>
          </a:p>
          <a:p>
            <a:pPr>
              <a:defRPr/>
            </a:pPr>
            <a:r>
              <a:rPr lang="en-US" dirty="0" smtClean="0">
                <a:ea typeface="+mn-ea"/>
                <a:cs typeface="+mn-cs"/>
              </a:rPr>
              <a:t>Fog is defined as a stratus cloud that has a cloud base at or close to the surface that reduces the surface visibility to less than 1 km. Even if the base of a stratus cloud is not in contact with the surface, however, it can be a hazard to aviation. The GOES-R </a:t>
            </a:r>
            <a:r>
              <a:rPr lang="en-US" b="1" dirty="0" smtClean="0">
                <a:ea typeface="+mn-ea"/>
                <a:cs typeface="+mn-cs"/>
              </a:rPr>
              <a:t>Fog/Low Cloud Detection product is designed to quantitatively identify clouds that produce IFR or Low Instrument Flight Rules (LIFR) conditions. </a:t>
            </a:r>
          </a:p>
          <a:p>
            <a:pPr>
              <a:buFont typeface="Arial" pitchFamily="34" charset="0"/>
              <a:buChar char="•"/>
              <a:defRPr/>
            </a:pPr>
            <a:r>
              <a:rPr lang="en-US" b="1" dirty="0" smtClean="0">
                <a:ea typeface="+mn-ea"/>
                <a:cs typeface="+mn-cs"/>
              </a:rPr>
              <a:t>  </a:t>
            </a:r>
            <a:r>
              <a:rPr lang="en-US" dirty="0" smtClean="0">
                <a:ea typeface="+mn-ea"/>
                <a:cs typeface="+mn-cs"/>
              </a:rPr>
              <a:t>The fog probability is based on textual and spectral information, as well as the difference between the cloud </a:t>
            </a:r>
            <a:r>
              <a:rPr lang="en-US" dirty="0" err="1" smtClean="0">
                <a:ea typeface="+mn-ea"/>
                <a:cs typeface="+mn-cs"/>
              </a:rPr>
              <a:t>radiative</a:t>
            </a:r>
            <a:r>
              <a:rPr lang="en-US" dirty="0" smtClean="0">
                <a:ea typeface="+mn-ea"/>
                <a:cs typeface="+mn-cs"/>
              </a:rPr>
              <a:t> temperature and surface temperature. </a:t>
            </a:r>
          </a:p>
          <a:p>
            <a:pPr>
              <a:buFont typeface="Arial" pitchFamily="34" charset="0"/>
              <a:buChar char="•"/>
              <a:defRPr/>
            </a:pPr>
            <a:r>
              <a:rPr lang="en-US" b="1" dirty="0" smtClean="0">
                <a:ea typeface="+mn-ea"/>
                <a:cs typeface="+mn-cs"/>
              </a:rPr>
              <a:t> </a:t>
            </a:r>
            <a:r>
              <a:rPr lang="en-US" dirty="0" smtClean="0">
                <a:ea typeface="+mn-ea"/>
                <a:cs typeface="+mn-cs"/>
              </a:rPr>
              <a:t>The current GOES fog products are limited to a qualitative brightness temperature difference approach (3.9μm - 11μm), available at 15 or 30-minute intervals, that can only be used at night. The GOES-R algorithm will produce a quantitative analysis of the probability that fog or low stratus is present, both day and night.</a:t>
            </a:r>
          </a:p>
          <a:p>
            <a:pPr>
              <a:buFont typeface="Arial" pitchFamily="34" charset="0"/>
              <a:buChar char="•"/>
              <a:defRPr/>
            </a:pPr>
            <a:endParaRPr lang="en-US" b="1" dirty="0" smtClean="0">
              <a:ea typeface="+mn-ea"/>
              <a:cs typeface="+mn-cs"/>
            </a:endParaRPr>
          </a:p>
          <a:p>
            <a:pPr>
              <a:buFont typeface="Arial" pitchFamily="34" charset="0"/>
              <a:buChar char="•"/>
              <a:defRPr/>
            </a:pPr>
            <a:r>
              <a:rPr lang="en-US" b="1" i="1" dirty="0" smtClean="0"/>
              <a:t>The GOES-R fog product can much more accurately capture hazardous valley fog events like this one on the east coast of the U.S., compared to current GOES</a:t>
            </a:r>
          </a:p>
          <a:p>
            <a:pPr>
              <a:buFont typeface="Arial" pitchFamily="34" charset="0"/>
              <a:buChar char="•"/>
              <a:defRPr/>
            </a:pPr>
            <a:endParaRPr lang="en-US" b="1" dirty="0" smtClean="0">
              <a:ea typeface="+mn-ea"/>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2ABEC44-008A-4213-87E1-E7EF67A58476}" type="slidenum">
              <a:rPr lang="en-US">
                <a:solidFill>
                  <a:prstClr val="black"/>
                </a:solidFill>
              </a:rPr>
              <a:pPr/>
              <a:t>58</a:t>
            </a:fld>
            <a:endParaRPr lang="en-US">
              <a:solidFill>
                <a:prstClr val="black"/>
              </a:solidFill>
            </a:endParaRPr>
          </a:p>
        </p:txBody>
      </p:sp>
      <p:sp>
        <p:nvSpPr>
          <p:cNvPr id="2457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algn="r"/>
            <a:fld id="{4B055145-4A68-4165-B805-C9FFF4ED877C}" type="slidenum">
              <a:rPr lang="en-US" sz="1200">
                <a:solidFill>
                  <a:prstClr val="black"/>
                </a:solidFill>
                <a:ea typeface="MS PGothic" pitchFamily="34" charset="-128"/>
              </a:rPr>
              <a:pPr algn="r"/>
              <a:t>58</a:t>
            </a:fld>
            <a:endParaRPr lang="en-US" sz="1200">
              <a:solidFill>
                <a:prstClr val="black"/>
              </a:solidFill>
              <a:ea typeface="MS PGothic" pitchFamily="34" charset="-128"/>
            </a:endParaRPr>
          </a:p>
        </p:txBody>
      </p:sp>
      <p:sp>
        <p:nvSpPr>
          <p:cNvPr id="24579" name="Rectangle 2"/>
          <p:cNvSpPr>
            <a:spLocks noGrp="1" noRot="1" noChangeAspect="1" noChangeArrowheads="1" noTextEdit="1"/>
          </p:cNvSpPr>
          <p:nvPr>
            <p:ph type="sldImg"/>
          </p:nvPr>
        </p:nvSpPr>
        <p:spPr>
          <a:xfrm>
            <a:off x="1160463" y="660400"/>
            <a:ext cx="4589462" cy="3441700"/>
          </a:xfrm>
          <a:ln/>
        </p:spPr>
      </p:sp>
      <p:sp>
        <p:nvSpPr>
          <p:cNvPr id="24580" name="Rectangle 3"/>
          <p:cNvSpPr>
            <a:spLocks noGrp="1" noChangeArrowheads="1"/>
          </p:cNvSpPr>
          <p:nvPr>
            <p:ph type="body" idx="1"/>
          </p:nvPr>
        </p:nvSpPr>
        <p:spPr>
          <a:xfrm>
            <a:off x="946150" y="4319588"/>
            <a:ext cx="5003800" cy="4103687"/>
          </a:xfrm>
        </p:spPr>
        <p:txBody>
          <a:bodyPr/>
          <a:lstStyle/>
          <a:p>
            <a:pPr marL="228600" indent="-228600">
              <a:buFontTx/>
              <a:buAutoNum type="arabicPeriod"/>
            </a:pPr>
            <a:r>
              <a:rPr lang="en-US"/>
              <a:t>  Original file name:  nwa2006-imprv-res-GSndrP-gsw-20060929.ppt.</a:t>
            </a:r>
          </a:p>
          <a:p>
            <a:pPr marL="228600" indent="-228600">
              <a:buFontTx/>
              <a:buAutoNum type="arabicPeriod"/>
            </a:pPr>
            <a:r>
              <a:rPr lang="en-US"/>
              <a:t>  Update, now including animated gifs (from Animation Ship v3) as well as most static gifs as well:  nwa2006-imprv-res-GSndrP-gsw-20061009.ppt.</a:t>
            </a:r>
          </a:p>
          <a:p>
            <a:pPr marL="228600" indent="-228600">
              <a:buFontTx/>
              <a:buAutoNum type="arabicPeriod"/>
            </a:pPr>
            <a:r>
              <a:rPr lang="en-US"/>
              <a:t>  File submitted to NWA Mtg ftp site:  nwa2006-imprv-res-GSndrP-gsw-20061010f.ppt.</a:t>
            </a:r>
          </a:p>
          <a:p>
            <a:pPr marL="228600" indent="-228600">
              <a:buFontTx/>
              <a:buAutoNum type="arabicPeriod"/>
            </a:pPr>
            <a:r>
              <a:rPr lang="en-US"/>
              <a:t>  File with enhanced notes added:  nwa2006-imprv-res-GSndrP-gsw-20061012n.ppt.</a:t>
            </a:r>
          </a:p>
          <a:p>
            <a:pPr marL="228600" indent="-228600">
              <a:buFontTx/>
              <a:buAutoNum type="arabicPeriod"/>
            </a:pPr>
            <a:r>
              <a:rPr lang="en-US"/>
              <a:t>  Presentation given in the Remote Sensing Session, at 02:00 PM on Tue 17 Oct 2006.</a:t>
            </a:r>
          </a:p>
          <a:p>
            <a:pPr marL="228600" indent="-228600">
              <a:buFontTx/>
              <a:buAutoNum type="arabicPeriod"/>
            </a:pPr>
            <a:r>
              <a:rPr lang="en-US"/>
              <a:t>  Intro text:  Well, with neither a microwave geostationary sounder nor a hyperspectral IR geostationary sounder looming in the near future, I think that the challenge remains valid to make the current geostationary soundings more relevant.</a:t>
            </a:r>
          </a:p>
          <a:p>
            <a:pPr marL="228600" indent="-228600">
              <a:buFontTx/>
              <a:buAutoNum type="arabicPeriod"/>
            </a:pPr>
            <a:r>
              <a:rPr lang="en-US"/>
              <a:t> … this presentation will be an overview of the efforts, especially at CIMSS, to try to take better advantage of the GOES Sounder for forecasting purposes.</a:t>
            </a:r>
          </a:p>
          <a:p>
            <a:pPr marL="228600" indent="-228600">
              <a:buFontTx/>
              <a:buAutoNum type="arabicPeriod"/>
            </a:pPr>
            <a:r>
              <a:rPr lang="en-US"/>
              <a:t>  Post version, with additional notes added after the talk:  nwa2006-imprv-res-GSndrP-gsw-20061018p.ppt.</a:t>
            </a:r>
          </a:p>
          <a:p>
            <a:pPr marL="228600" indent="-228600">
              <a:buFontTx/>
              <a:buAutoNum type="arabicPeriod"/>
            </a:pPr>
            <a:r>
              <a:rPr lang="en-US"/>
              <a:t>  Updated version for NWS FO visit on 06 Mar 2007 at ARX (La Crosse, WI), named:  nwsfo-GSnsrP-gsw-20070306-arx.ppt.  Version includes new animated gifs for PW, LI, CTP, and SR algorithm version comparisons for 28 Feb - 01 Mar 2007 sequence as well as Sounder band 1-4 example from 02 Mar 2007 illustrating thermal gradient reversal across tropopause.</a:t>
            </a:r>
          </a:p>
          <a:p>
            <a:pPr marL="228600" indent="-228600">
              <a:buFontTx/>
              <a:buAutoNum type="arabicPeriod"/>
            </a:pPr>
            <a:r>
              <a:rPr lang="en-US"/>
              <a:t>  Update with additional spectrum slide.  File:  nwsfo-GSndrP-gsw-20070306-arx-2.ppt. </a:t>
            </a:r>
          </a:p>
          <a:p>
            <a:pPr marL="228600" indent="-228600">
              <a:buFontTx/>
              <a:buAutoNum type="arabicPeriod"/>
            </a:pPr>
            <a:r>
              <a:rPr lang="en-US"/>
              <a:t>  Update again, now including recent (Jan 2008) DPI and other loops, along with some future (ABI, HES) material: nwsfo-GSndrP-gsw-20080110-grb.ppt.</a:t>
            </a:r>
          </a:p>
          <a:p>
            <a:pPr marL="228600" indent="-228600">
              <a:buFontTx/>
              <a:buAutoNum type="arabicPeriod"/>
            </a:pPr>
            <a:r>
              <a:rPr lang="en-US"/>
              <a:t>  Update again, with recent (May 2008) DPI and try to tighten up content and focus: nwscrh-GSndrP-cimss2kc-gsw-20080529.ppt.</a:t>
            </a:r>
          </a:p>
          <a:p>
            <a:pPr marL="228600" indent="-228600">
              <a:buFontTx/>
              <a:buAutoNum type="arabicPeriod"/>
            </a:pPr>
            <a:r>
              <a:rPr lang="en-US"/>
              <a:t>  Update again, with recent data (Jan 2009) and tighter focus:  GOES-Sndr-ovrvw-MKXvisitCIMSS-20090127gsw.ppt.</a:t>
            </a:r>
          </a:p>
          <a:p>
            <a:pPr marL="228600" indent="-228600">
              <a:buFontTx/>
              <a:buAutoNum type="arabicPeriod"/>
            </a:pPr>
            <a:r>
              <a:rPr lang="en-US"/>
              <a:t>  Update again, with bit more organized focus as well as recent data (Feb 2009) and AIRS tie-in:  GOES-Sndr-ovrwv-MKXvisit-20090217gsw.ppt.</a:t>
            </a:r>
          </a:p>
          <a:p>
            <a:pPr marL="228600" indent="-228600">
              <a:buFontTx/>
              <a:buAutoNum type="arabicPeriod"/>
            </a:pPr>
            <a:r>
              <a:rPr lang="en-US"/>
              <a:t>  Update now for SPC (GOES-R Prvng Grnd support for Spring Program) visit (May 2009):  use example of 13-14 May 2009, plus “SoCenUS” retrvl version comparisons for that day as well.  Incl (if needed) some GOES-R ABI and “nearcasting” slides.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txBox="1">
            <a:spLocks noGrp="1" noChangeArrowheads="1"/>
          </p:cNvSpPr>
          <p:nvPr/>
        </p:nvSpPr>
        <p:spPr bwMode="auto">
          <a:xfrm>
            <a:off x="3884316" y="8684914"/>
            <a:ext cx="2972115" cy="457515"/>
          </a:xfrm>
          <a:prstGeom prst="rect">
            <a:avLst/>
          </a:prstGeom>
          <a:noFill/>
          <a:ln w="9525">
            <a:noFill/>
            <a:miter lim="800000"/>
            <a:headEnd/>
            <a:tailEnd/>
          </a:ln>
        </p:spPr>
        <p:txBody>
          <a:bodyPr lIns="91430" tIns="45715" rIns="91430" bIns="45715" anchor="b"/>
          <a:lstStyle/>
          <a:p>
            <a:pPr algn="r" defTabSz="914409" fontAlgn="base">
              <a:spcBef>
                <a:spcPct val="0"/>
              </a:spcBef>
              <a:spcAft>
                <a:spcPct val="0"/>
              </a:spcAft>
            </a:pPr>
            <a:fld id="{35F46FDF-F1A5-424D-98A5-BAD176A17469}" type="slidenum">
              <a:rPr lang="en-US" sz="1200">
                <a:solidFill>
                  <a:prstClr val="black"/>
                </a:solidFill>
                <a:latin typeface="Arial" charset="0"/>
                <a:ea typeface="MS PGothic" pitchFamily="34" charset="-128"/>
              </a:rPr>
              <a:pPr algn="r" defTabSz="914409" fontAlgn="base">
                <a:spcBef>
                  <a:spcPct val="0"/>
                </a:spcBef>
                <a:spcAft>
                  <a:spcPct val="0"/>
                </a:spcAft>
              </a:pPr>
              <a:t>61</a:t>
            </a:fld>
            <a:endParaRPr lang="en-US" sz="1200">
              <a:solidFill>
                <a:prstClr val="black"/>
              </a:solidFill>
              <a:latin typeface="Arial" charset="0"/>
              <a:ea typeface="MS PGothic" pitchFamily="34" charset="-128"/>
            </a:endParaRPr>
          </a:p>
        </p:txBody>
      </p:sp>
      <p:sp>
        <p:nvSpPr>
          <p:cNvPr id="82947"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FD4C3437-9B40-4E2D-BB8A-C89D303FC7DC}"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61</a:t>
            </a:fld>
            <a:endParaRPr lang="en-US" sz="1000" i="1">
              <a:solidFill>
                <a:prstClr val="black"/>
              </a:solidFill>
              <a:latin typeface="Times New Roman" pitchFamily="18" charset="0"/>
              <a:ea typeface="MS PGothic" pitchFamily="34" charset="-128"/>
            </a:endParaRPr>
          </a:p>
        </p:txBody>
      </p:sp>
      <p:sp>
        <p:nvSpPr>
          <p:cNvPr id="82948"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ABEB53B6-014E-4E04-8A1C-4F5C47D7E3A2}"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61</a:t>
            </a:fld>
            <a:endParaRPr lang="en-US" sz="1000" i="1">
              <a:solidFill>
                <a:prstClr val="black"/>
              </a:solidFill>
              <a:latin typeface="Times New Roman" pitchFamily="18" charset="0"/>
              <a:ea typeface="MS PGothic" pitchFamily="34" charset="-128"/>
            </a:endParaRPr>
          </a:p>
        </p:txBody>
      </p:sp>
      <p:sp>
        <p:nvSpPr>
          <p:cNvPr id="82949"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67082E00-884F-4EE5-AB61-3B3FBB6712C3}"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61</a:t>
            </a:fld>
            <a:endParaRPr lang="en-US" sz="1000" i="1">
              <a:solidFill>
                <a:prstClr val="black"/>
              </a:solidFill>
              <a:latin typeface="Times New Roman" pitchFamily="18" charset="0"/>
              <a:ea typeface="MS PGothic" pitchFamily="34" charset="-128"/>
            </a:endParaRPr>
          </a:p>
        </p:txBody>
      </p:sp>
      <p:sp>
        <p:nvSpPr>
          <p:cNvPr id="82950"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C74E3ECA-0772-4515-BF39-5E069E149CF6}"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61</a:t>
            </a:fld>
            <a:endParaRPr lang="en-US" sz="1000" i="1">
              <a:solidFill>
                <a:prstClr val="black"/>
              </a:solidFill>
              <a:latin typeface="Times New Roman" pitchFamily="18" charset="0"/>
              <a:ea typeface="MS PGothic" pitchFamily="34" charset="-128"/>
            </a:endParaRPr>
          </a:p>
        </p:txBody>
      </p:sp>
      <p:sp>
        <p:nvSpPr>
          <p:cNvPr id="82951" name="Rectangle 2"/>
          <p:cNvSpPr>
            <a:spLocks noGrp="1" noRot="1" noChangeAspect="1" noChangeArrowheads="1" noTextEdit="1"/>
          </p:cNvSpPr>
          <p:nvPr>
            <p:ph type="sldImg"/>
          </p:nvPr>
        </p:nvSpPr>
        <p:spPr>
          <a:xfrm>
            <a:off x="1155700" y="692150"/>
            <a:ext cx="4554538" cy="3416300"/>
          </a:xfrm>
          <a:ln/>
        </p:spPr>
      </p:sp>
      <p:sp>
        <p:nvSpPr>
          <p:cNvPr id="82952" name="Rectangle 3"/>
          <p:cNvSpPr>
            <a:spLocks noGrp="1" noChangeArrowheads="1"/>
          </p:cNvSpPr>
          <p:nvPr>
            <p:ph type="body" idx="1"/>
          </p:nvPr>
        </p:nvSpPr>
        <p:spPr>
          <a:xfrm>
            <a:off x="915343" y="4344030"/>
            <a:ext cx="5027316" cy="4114485"/>
          </a:xfrm>
          <a:noFill/>
          <a:ln/>
        </p:spPr>
        <p:txBody>
          <a:bodyPr lIns="90670" tIns="45335" rIns="90670" bIns="45335"/>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10000"/>
          </a:bodyPr>
          <a:lstStyle/>
          <a:p>
            <a:pPr>
              <a:defRPr/>
            </a:pPr>
            <a:r>
              <a:rPr lang="en-US" b="1" dirty="0" smtClean="0">
                <a:solidFill>
                  <a:srgbClr val="F8F8F8"/>
                </a:solidFill>
              </a:rPr>
              <a:t>Will provide automated hurricane intensity estimates for tropical cyclone analysts over the GOES-R observation domain using infrared geostationary infrared window (IRW) imagery</a:t>
            </a:r>
          </a:p>
          <a:p>
            <a:pPr>
              <a:lnSpc>
                <a:spcPct val="90000"/>
              </a:lnSpc>
              <a:defRPr/>
            </a:pPr>
            <a:r>
              <a:rPr lang="en-US" sz="1800" dirty="0">
                <a:solidFill>
                  <a:srgbClr val="FFFFFF"/>
                </a:solidFill>
              </a:rPr>
              <a:t>Significant Heritage to draw from:</a:t>
            </a:r>
          </a:p>
          <a:p>
            <a:pPr>
              <a:lnSpc>
                <a:spcPct val="90000"/>
              </a:lnSpc>
              <a:buFont typeface="Arial" pitchFamily="34" charset="0"/>
              <a:buChar char="•"/>
              <a:defRPr/>
            </a:pPr>
            <a:r>
              <a:rPr lang="en-US" sz="1800" dirty="0">
                <a:solidFill>
                  <a:srgbClr val="FFFFFF"/>
                </a:solidFill>
              </a:rPr>
              <a:t> </a:t>
            </a:r>
            <a:r>
              <a:rPr lang="en-US" sz="1600" dirty="0">
                <a:solidFill>
                  <a:srgbClr val="FFFFFF"/>
                </a:solidFill>
              </a:rPr>
              <a:t>Based on </a:t>
            </a:r>
            <a:r>
              <a:rPr lang="en-US" sz="1600" dirty="0">
                <a:solidFill>
                  <a:srgbClr val="FFCC00"/>
                </a:solidFill>
              </a:rPr>
              <a:t>Subjective Dvorak “Enhanced Infrared” (EIR) Technique (SDT)</a:t>
            </a:r>
            <a:r>
              <a:rPr lang="en-US" sz="1600" dirty="0">
                <a:solidFill>
                  <a:srgbClr val="FFFFFF"/>
                </a:solidFill>
              </a:rPr>
              <a:t> developed in the 1970’s and 1980’s by NOAA/NESDIS scientist Vern Dvorak.</a:t>
            </a:r>
          </a:p>
          <a:p>
            <a:pPr>
              <a:lnSpc>
                <a:spcPct val="90000"/>
              </a:lnSpc>
              <a:buFont typeface="Arial" pitchFamily="34" charset="0"/>
              <a:buChar char="•"/>
              <a:defRPr/>
            </a:pPr>
            <a:r>
              <a:rPr lang="en-US" sz="1600" dirty="0">
                <a:solidFill>
                  <a:srgbClr val="FFFFFF"/>
                </a:solidFill>
              </a:rPr>
              <a:t> Provides e</a:t>
            </a:r>
            <a:r>
              <a:rPr lang="en-US" sz="1400" dirty="0">
                <a:solidFill>
                  <a:srgbClr val="FFFFFF"/>
                </a:solidFill>
              </a:rPr>
              <a:t>stimated hurricane intensity in oceanic regions where direct aircraft reconnaissance measurements of intensity are not available.</a:t>
            </a:r>
          </a:p>
          <a:p>
            <a:pPr>
              <a:lnSpc>
                <a:spcPct val="90000"/>
              </a:lnSpc>
              <a:buFont typeface="Arial" pitchFamily="34" charset="0"/>
              <a:buChar char="•"/>
              <a:defRPr/>
            </a:pPr>
            <a:r>
              <a:rPr lang="en-US" sz="1400" dirty="0">
                <a:solidFill>
                  <a:srgbClr val="FFFFFF"/>
                </a:solidFill>
              </a:rPr>
              <a:t> Satellite-based technique that employs image pattern recognition techniques and empirically based rules to derive an estimate of Tropical Cyclone (TC) intensity in “T numbers” which ultimately relate to surface wind speeds.</a:t>
            </a:r>
          </a:p>
          <a:p>
            <a:pPr>
              <a:defRPr/>
            </a:pPr>
            <a:endParaRPr lang="en-US" b="1" dirty="0" smtClean="0">
              <a:solidFill>
                <a:srgbClr val="F8F8F8"/>
              </a:solidFill>
            </a:endParaRPr>
          </a:p>
          <a:p>
            <a:pPr>
              <a:defRPr/>
            </a:pPr>
            <a:r>
              <a:rPr lang="en-US" dirty="0" smtClean="0"/>
              <a:t>The increased higher density winds derived from the higher resolution GOES-R ABI allows forecasters to more accurately determine the extent of the eye and gale force winds (upper winds, not ground), and improve the model forecasts of track and intensity. Example compares the winds GOES-R ABI can produce with its 2-km IR spatial resolution and 5-min refresh rate as simulated using the Weather Research and Forecast (WRF) Model compared to the current GOES-R imager with 4-km IR resolution and 15 min or longer refresh rate.</a:t>
            </a:r>
          </a:p>
          <a:p>
            <a:pPr>
              <a:defRPr/>
            </a:pPr>
            <a:endParaRPr lang="en-US" dirty="0" smtClean="0"/>
          </a:p>
          <a:p>
            <a:pPr>
              <a:defRPr/>
            </a:pPr>
            <a:r>
              <a:rPr lang="en-US" dirty="0" smtClean="0"/>
              <a:t>GOES-R improves spatial and temporal resolution thereby increasing the accuracy of storm height </a:t>
            </a:r>
            <a:r>
              <a:rPr lang="en-US" dirty="0" err="1" smtClean="0"/>
              <a:t>assigment</a:t>
            </a:r>
            <a:r>
              <a:rPr lang="en-US" dirty="0" smtClean="0"/>
              <a:t>.  GOES-R will also detect and more define eye helping to more accurately predict forward track.</a:t>
            </a:r>
          </a:p>
          <a:p>
            <a:pPr>
              <a:defRPr/>
            </a:pPr>
            <a:endParaRPr lang="en-US" dirty="0" smtClean="0"/>
          </a:p>
          <a:p>
            <a:pPr>
              <a:defRPr/>
            </a:pPr>
            <a:r>
              <a:rPr lang="en-US" b="1" i="1" dirty="0" smtClean="0">
                <a:solidFill>
                  <a:srgbClr val="FFFF00"/>
                </a:solidFill>
              </a:rPr>
              <a:t>The higher density winds derived from the GOES-R ABI allows forecasters to more accurately determine the extent of the eye and gale force winds, and will improve the model forecasts of track and intensity.</a:t>
            </a:r>
          </a:p>
          <a:p>
            <a:pPr>
              <a:defRPr/>
            </a:pPr>
            <a:endParaRPr lang="en-US" dirty="0" smtClean="0"/>
          </a:p>
          <a:p>
            <a:pPr>
              <a:defRPr/>
            </a:pPr>
            <a:endParaRPr lang="en-US" dirty="0"/>
          </a:p>
        </p:txBody>
      </p:sp>
      <p:sp>
        <p:nvSpPr>
          <p:cNvPr id="50180" name="Slide Number Placeholder 3"/>
          <p:cNvSpPr>
            <a:spLocks noGrp="1"/>
          </p:cNvSpPr>
          <p:nvPr>
            <p:ph type="sldNum" sz="quarter" idx="5"/>
          </p:nvPr>
        </p:nvSpPr>
        <p:spPr bwMode="auto">
          <a:noFill/>
          <a:ln>
            <a:miter lim="800000"/>
            <a:headEnd/>
            <a:tailEnd/>
          </a:ln>
        </p:spPr>
        <p:txBody>
          <a:bodyPr/>
          <a:lstStyle/>
          <a:p>
            <a:fld id="{260AEC5E-7676-4AD3-93E6-00596A9E4D71}" type="slidenum">
              <a:rPr lang="en-US" smtClean="0">
                <a:solidFill>
                  <a:prstClr val="black"/>
                </a:solidFill>
                <a:ea typeface="ＭＳ Ｐゴシック" pitchFamily="34" charset="-128"/>
              </a:rPr>
              <a:pPr/>
              <a:t>62</a:t>
            </a:fld>
            <a:endParaRPr lang="en-US" smtClean="0">
              <a:solidFill>
                <a:prstClr val="black"/>
              </a:solidFill>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txBox="1">
            <a:spLocks noGrp="1" noChangeArrowheads="1"/>
          </p:cNvSpPr>
          <p:nvPr/>
        </p:nvSpPr>
        <p:spPr bwMode="auto">
          <a:xfrm>
            <a:off x="3884316" y="8684914"/>
            <a:ext cx="2972115" cy="457515"/>
          </a:xfrm>
          <a:prstGeom prst="rect">
            <a:avLst/>
          </a:prstGeom>
          <a:noFill/>
          <a:ln w="9525">
            <a:noFill/>
            <a:miter lim="800000"/>
            <a:headEnd/>
            <a:tailEnd/>
          </a:ln>
        </p:spPr>
        <p:txBody>
          <a:bodyPr lIns="91430" tIns="45715" rIns="91430" bIns="45715" anchor="b"/>
          <a:lstStyle/>
          <a:p>
            <a:pPr algn="r" defTabSz="914409" fontAlgn="base">
              <a:spcBef>
                <a:spcPct val="0"/>
              </a:spcBef>
              <a:spcAft>
                <a:spcPct val="0"/>
              </a:spcAft>
            </a:pPr>
            <a:fld id="{71BBBC36-A484-46DD-B8CF-2AD4CB13A0B8}" type="slidenum">
              <a:rPr lang="en-US" sz="1200">
                <a:solidFill>
                  <a:prstClr val="black"/>
                </a:solidFill>
                <a:latin typeface="Arial" charset="0"/>
                <a:ea typeface="MS PGothic" pitchFamily="34" charset="-128"/>
              </a:rPr>
              <a:pPr algn="r" defTabSz="914409" fontAlgn="base">
                <a:spcBef>
                  <a:spcPct val="0"/>
                </a:spcBef>
                <a:spcAft>
                  <a:spcPct val="0"/>
                </a:spcAft>
              </a:pPr>
              <a:t>63</a:t>
            </a:fld>
            <a:endParaRPr lang="en-US" sz="1200">
              <a:solidFill>
                <a:prstClr val="black"/>
              </a:solidFill>
              <a:latin typeface="Arial" charset="0"/>
              <a:ea typeface="MS PGothic" pitchFamily="34" charset="-128"/>
            </a:endParaRPr>
          </a:p>
        </p:txBody>
      </p:sp>
      <p:sp>
        <p:nvSpPr>
          <p:cNvPr id="80899"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2A31917A-5031-4AD9-A04E-CB2842E873A2}"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63</a:t>
            </a:fld>
            <a:endParaRPr lang="en-US" sz="1000" i="1">
              <a:solidFill>
                <a:prstClr val="black"/>
              </a:solidFill>
              <a:latin typeface="Times New Roman" pitchFamily="18" charset="0"/>
              <a:ea typeface="MS PGothic" pitchFamily="34" charset="-128"/>
            </a:endParaRPr>
          </a:p>
        </p:txBody>
      </p:sp>
      <p:sp>
        <p:nvSpPr>
          <p:cNvPr id="80900"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97356C85-B3EE-49CD-9D79-5DC41E90639F}"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63</a:t>
            </a:fld>
            <a:endParaRPr lang="en-US" sz="1000" i="1">
              <a:solidFill>
                <a:prstClr val="black"/>
              </a:solidFill>
              <a:latin typeface="Times New Roman" pitchFamily="18" charset="0"/>
              <a:ea typeface="MS PGothic" pitchFamily="34" charset="-128"/>
            </a:endParaRPr>
          </a:p>
        </p:txBody>
      </p:sp>
      <p:sp>
        <p:nvSpPr>
          <p:cNvPr id="80901"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83585A05-0FE2-4D1F-ACCF-FAE325982DFA}"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63</a:t>
            </a:fld>
            <a:endParaRPr lang="en-US" sz="1000" i="1">
              <a:solidFill>
                <a:prstClr val="black"/>
              </a:solidFill>
              <a:latin typeface="Times New Roman" pitchFamily="18" charset="0"/>
              <a:ea typeface="MS PGothic" pitchFamily="34" charset="-128"/>
            </a:endParaRPr>
          </a:p>
        </p:txBody>
      </p:sp>
      <p:sp>
        <p:nvSpPr>
          <p:cNvPr id="80902"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03FBED32-DD85-4E56-BC64-FAE1E6F56917}"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63</a:t>
            </a:fld>
            <a:endParaRPr lang="en-US" sz="1000" i="1">
              <a:solidFill>
                <a:prstClr val="black"/>
              </a:solidFill>
              <a:latin typeface="Times New Roman" pitchFamily="18" charset="0"/>
              <a:ea typeface="MS PGothic" pitchFamily="34" charset="-128"/>
            </a:endParaRPr>
          </a:p>
        </p:txBody>
      </p:sp>
      <p:sp>
        <p:nvSpPr>
          <p:cNvPr id="80903" name="Rectangle 2"/>
          <p:cNvSpPr>
            <a:spLocks noGrp="1" noRot="1" noChangeAspect="1" noChangeArrowheads="1" noTextEdit="1"/>
          </p:cNvSpPr>
          <p:nvPr>
            <p:ph type="sldImg"/>
          </p:nvPr>
        </p:nvSpPr>
        <p:spPr>
          <a:xfrm>
            <a:off x="1155700" y="692150"/>
            <a:ext cx="4554538" cy="3416300"/>
          </a:xfrm>
          <a:ln/>
        </p:spPr>
      </p:sp>
      <p:sp>
        <p:nvSpPr>
          <p:cNvPr id="80904" name="Rectangle 3"/>
          <p:cNvSpPr>
            <a:spLocks noGrp="1" noChangeArrowheads="1"/>
          </p:cNvSpPr>
          <p:nvPr>
            <p:ph type="body" idx="1"/>
          </p:nvPr>
        </p:nvSpPr>
        <p:spPr>
          <a:xfrm>
            <a:off x="915343" y="4344030"/>
            <a:ext cx="5027316" cy="4114485"/>
          </a:xfrm>
          <a:noFill/>
          <a:ln/>
        </p:spPr>
        <p:txBody>
          <a:bodyPr lIns="90670" tIns="45335" rIns="90670" bIns="45335"/>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EA3396-3327-4E5D-BAE7-F8E89CF11CEB}" type="slidenum">
              <a:rPr lang="en-US">
                <a:solidFill>
                  <a:prstClr val="black"/>
                </a:solidFill>
              </a:rPr>
              <a:pPr/>
              <a:t>64</a:t>
            </a:fld>
            <a:endParaRPr lang="en-US">
              <a:solidFill>
                <a:prstClr val="black"/>
              </a:solidFill>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xfrm>
            <a:off x="914400" y="4343400"/>
            <a:ext cx="5029200" cy="4114800"/>
          </a:xfrm>
        </p:spPr>
        <p:txBody>
          <a:bodyPr/>
          <a:lstStyle/>
          <a:p>
            <a:r>
              <a:rPr lang="en-US"/>
              <a:t>Here are two different fires.  What we can see is a more defined peak in the higher resolution data and it is easier to pick out individual hotspots.  In addition, the higher saturation tempearture of the ABI allows us to see that the fire is around 370K.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txBox="1">
            <a:spLocks noGrp="1" noChangeArrowheads="1"/>
          </p:cNvSpPr>
          <p:nvPr/>
        </p:nvSpPr>
        <p:spPr bwMode="auto">
          <a:xfrm>
            <a:off x="3884316" y="8684914"/>
            <a:ext cx="2972115" cy="457515"/>
          </a:xfrm>
          <a:prstGeom prst="rect">
            <a:avLst/>
          </a:prstGeom>
          <a:noFill/>
          <a:ln w="9525">
            <a:noFill/>
            <a:miter lim="800000"/>
            <a:headEnd/>
            <a:tailEnd/>
          </a:ln>
        </p:spPr>
        <p:txBody>
          <a:bodyPr lIns="91430" tIns="45715" rIns="91430" bIns="45715" anchor="b"/>
          <a:lstStyle/>
          <a:p>
            <a:pPr algn="r" defTabSz="914409" fontAlgn="base">
              <a:spcBef>
                <a:spcPct val="0"/>
              </a:spcBef>
              <a:spcAft>
                <a:spcPct val="0"/>
              </a:spcAft>
            </a:pPr>
            <a:fld id="{4BB1B833-1D48-417B-8F7C-BBAA68C7E529}" type="slidenum">
              <a:rPr lang="en-US" sz="1200">
                <a:solidFill>
                  <a:prstClr val="black"/>
                </a:solidFill>
                <a:latin typeface="Arial" charset="0"/>
                <a:ea typeface="MS PGothic" pitchFamily="34" charset="-128"/>
              </a:rPr>
              <a:pPr algn="r" defTabSz="914409" fontAlgn="base">
                <a:spcBef>
                  <a:spcPct val="0"/>
                </a:spcBef>
                <a:spcAft>
                  <a:spcPct val="0"/>
                </a:spcAft>
              </a:pPr>
              <a:t>65</a:t>
            </a:fld>
            <a:endParaRPr lang="en-US" sz="1200">
              <a:solidFill>
                <a:prstClr val="black"/>
              </a:solidFill>
              <a:latin typeface="Arial" charset="0"/>
              <a:ea typeface="MS PGothic" pitchFamily="34" charset="-128"/>
            </a:endParaRPr>
          </a:p>
        </p:txBody>
      </p:sp>
      <p:sp>
        <p:nvSpPr>
          <p:cNvPr id="97283"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3303973E-D8EF-407E-B533-C4EC710A9EA8}"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65</a:t>
            </a:fld>
            <a:endParaRPr lang="en-US" sz="1000" i="1">
              <a:solidFill>
                <a:prstClr val="black"/>
              </a:solidFill>
              <a:latin typeface="Times New Roman" pitchFamily="18" charset="0"/>
              <a:ea typeface="MS PGothic" pitchFamily="34" charset="-128"/>
            </a:endParaRPr>
          </a:p>
        </p:txBody>
      </p:sp>
      <p:sp>
        <p:nvSpPr>
          <p:cNvPr id="97284"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A44CC394-46AB-4F81-8C3F-DE16991DF397}"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65</a:t>
            </a:fld>
            <a:endParaRPr lang="en-US" sz="1000" i="1">
              <a:solidFill>
                <a:prstClr val="black"/>
              </a:solidFill>
              <a:latin typeface="Times New Roman" pitchFamily="18" charset="0"/>
              <a:ea typeface="MS PGothic" pitchFamily="34" charset="-128"/>
            </a:endParaRPr>
          </a:p>
        </p:txBody>
      </p:sp>
      <p:sp>
        <p:nvSpPr>
          <p:cNvPr id="97285"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2D1D8FAC-4D2C-4B6B-AC07-59B43F7AC04E}"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65</a:t>
            </a:fld>
            <a:endParaRPr lang="en-US" sz="1000" i="1">
              <a:solidFill>
                <a:prstClr val="black"/>
              </a:solidFill>
              <a:latin typeface="Times New Roman" pitchFamily="18" charset="0"/>
              <a:ea typeface="MS PGothic" pitchFamily="34" charset="-128"/>
            </a:endParaRPr>
          </a:p>
        </p:txBody>
      </p:sp>
      <p:sp>
        <p:nvSpPr>
          <p:cNvPr id="97286"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C83A9622-C2F8-43D2-992D-C36C3A582701}"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65</a:t>
            </a:fld>
            <a:endParaRPr lang="en-US" sz="1000" i="1">
              <a:solidFill>
                <a:prstClr val="black"/>
              </a:solidFill>
              <a:latin typeface="Times New Roman" pitchFamily="18" charset="0"/>
              <a:ea typeface="MS PGothic" pitchFamily="34" charset="-128"/>
            </a:endParaRPr>
          </a:p>
        </p:txBody>
      </p:sp>
      <p:sp>
        <p:nvSpPr>
          <p:cNvPr id="97287" name="Rectangle 2"/>
          <p:cNvSpPr>
            <a:spLocks noGrp="1" noRot="1" noChangeAspect="1" noChangeArrowheads="1" noTextEdit="1"/>
          </p:cNvSpPr>
          <p:nvPr>
            <p:ph type="sldImg"/>
          </p:nvPr>
        </p:nvSpPr>
        <p:spPr>
          <a:xfrm>
            <a:off x="1155700" y="692150"/>
            <a:ext cx="4554538" cy="3416300"/>
          </a:xfrm>
          <a:ln/>
        </p:spPr>
      </p:sp>
      <p:sp>
        <p:nvSpPr>
          <p:cNvPr id="97288" name="Rectangle 3"/>
          <p:cNvSpPr>
            <a:spLocks noGrp="1" noChangeArrowheads="1"/>
          </p:cNvSpPr>
          <p:nvPr>
            <p:ph type="body" idx="1"/>
          </p:nvPr>
        </p:nvSpPr>
        <p:spPr>
          <a:xfrm>
            <a:off x="915343" y="4344030"/>
            <a:ext cx="5027316" cy="4114485"/>
          </a:xfrm>
          <a:noFill/>
          <a:ln/>
        </p:spPr>
        <p:txBody>
          <a:bodyPr lIns="90670" tIns="45335" rIns="90670" bIns="45335"/>
          <a:lstStyle/>
          <a:p>
            <a:pPr marL="226245" indent="-226245"/>
            <a:r>
              <a:rPr lang="en-US" smtClean="0"/>
              <a:t>Grand Comore Island, Comoros  (11.75 S, 43.38 E)</a:t>
            </a:r>
          </a:p>
          <a:p>
            <a:pPr marL="226245" indent="-226245"/>
            <a:r>
              <a:rPr lang="en-US" smtClean="0"/>
              <a:t>summit elevation 2361 m</a:t>
            </a:r>
          </a:p>
          <a:p>
            <a:pPr marL="226245" indent="-226245"/>
            <a:r>
              <a:rPr lang="en-US" smtClean="0"/>
              <a:t>shield volcano</a:t>
            </a:r>
          </a:p>
          <a:p>
            <a:pPr marL="226245" indent="-226245"/>
            <a:r>
              <a:rPr lang="en-US" smtClean="0"/>
              <a:t>Karthala volcano is located on Grande Comore, the most westerly of four volcanic islands comprising the Comores Archipelago, between northern Madagascar and Mozambique. Karthala occupies the southern half of Grand Comore Island.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txBox="1">
            <a:spLocks noGrp="1" noChangeArrowheads="1"/>
          </p:cNvSpPr>
          <p:nvPr/>
        </p:nvSpPr>
        <p:spPr bwMode="auto">
          <a:xfrm>
            <a:off x="3884316" y="8684914"/>
            <a:ext cx="2972115" cy="457515"/>
          </a:xfrm>
          <a:prstGeom prst="rect">
            <a:avLst/>
          </a:prstGeom>
          <a:noFill/>
          <a:ln w="9525">
            <a:noFill/>
            <a:miter lim="800000"/>
            <a:headEnd/>
            <a:tailEnd/>
          </a:ln>
        </p:spPr>
        <p:txBody>
          <a:bodyPr lIns="91430" tIns="45715" rIns="91430" bIns="45715" anchor="b"/>
          <a:lstStyle/>
          <a:p>
            <a:pPr algn="r" defTabSz="914409" fontAlgn="base">
              <a:spcBef>
                <a:spcPct val="0"/>
              </a:spcBef>
              <a:spcAft>
                <a:spcPct val="0"/>
              </a:spcAft>
            </a:pPr>
            <a:fld id="{47FAB79F-DAF4-4DA7-B05B-0D5051B96B65}" type="slidenum">
              <a:rPr lang="en-US" sz="1200">
                <a:solidFill>
                  <a:prstClr val="black"/>
                </a:solidFill>
                <a:latin typeface="Arial" charset="0"/>
                <a:ea typeface="MS PGothic" pitchFamily="34" charset="-128"/>
              </a:rPr>
              <a:pPr algn="r" defTabSz="914409" fontAlgn="base">
                <a:spcBef>
                  <a:spcPct val="0"/>
                </a:spcBef>
                <a:spcAft>
                  <a:spcPct val="0"/>
                </a:spcAft>
              </a:pPr>
              <a:t>66</a:t>
            </a:fld>
            <a:endParaRPr lang="en-US" sz="1200">
              <a:solidFill>
                <a:prstClr val="black"/>
              </a:solidFill>
              <a:latin typeface="Arial" charset="0"/>
              <a:ea typeface="MS PGothic" pitchFamily="34" charset="-128"/>
            </a:endParaRPr>
          </a:p>
        </p:txBody>
      </p:sp>
      <p:sp>
        <p:nvSpPr>
          <p:cNvPr id="84995"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67ECAA00-9AFD-470F-9F17-039D3525C9B0}"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66</a:t>
            </a:fld>
            <a:endParaRPr lang="en-US" sz="1000" i="1">
              <a:solidFill>
                <a:prstClr val="black"/>
              </a:solidFill>
              <a:latin typeface="Times New Roman" pitchFamily="18" charset="0"/>
              <a:ea typeface="MS PGothic" pitchFamily="34" charset="-128"/>
            </a:endParaRPr>
          </a:p>
        </p:txBody>
      </p:sp>
      <p:sp>
        <p:nvSpPr>
          <p:cNvPr id="84996"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A2CB8566-F60E-4909-8ABA-286695876079}"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66</a:t>
            </a:fld>
            <a:endParaRPr lang="en-US" sz="1000" i="1">
              <a:solidFill>
                <a:prstClr val="black"/>
              </a:solidFill>
              <a:latin typeface="Times New Roman" pitchFamily="18" charset="0"/>
              <a:ea typeface="MS PGothic" pitchFamily="34" charset="-128"/>
            </a:endParaRPr>
          </a:p>
        </p:txBody>
      </p:sp>
      <p:sp>
        <p:nvSpPr>
          <p:cNvPr id="84997"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A900A89E-F97E-4D91-A842-D00A0DCFD68F}"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66</a:t>
            </a:fld>
            <a:endParaRPr lang="en-US" sz="1000" i="1">
              <a:solidFill>
                <a:prstClr val="black"/>
              </a:solidFill>
              <a:latin typeface="Times New Roman" pitchFamily="18" charset="0"/>
              <a:ea typeface="MS PGothic" pitchFamily="34" charset="-128"/>
            </a:endParaRPr>
          </a:p>
        </p:txBody>
      </p:sp>
      <p:sp>
        <p:nvSpPr>
          <p:cNvPr id="84998"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2C561B10-3157-4323-B9EF-DC8B2AC1FB39}"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66</a:t>
            </a:fld>
            <a:endParaRPr lang="en-US" sz="1000" i="1">
              <a:solidFill>
                <a:prstClr val="black"/>
              </a:solidFill>
              <a:latin typeface="Times New Roman" pitchFamily="18" charset="0"/>
              <a:ea typeface="MS PGothic" pitchFamily="34" charset="-128"/>
            </a:endParaRPr>
          </a:p>
        </p:txBody>
      </p:sp>
      <p:sp>
        <p:nvSpPr>
          <p:cNvPr id="84999" name="Rectangle 2"/>
          <p:cNvSpPr>
            <a:spLocks noGrp="1" noRot="1" noChangeAspect="1" noChangeArrowheads="1" noTextEdit="1"/>
          </p:cNvSpPr>
          <p:nvPr>
            <p:ph type="sldImg"/>
          </p:nvPr>
        </p:nvSpPr>
        <p:spPr>
          <a:xfrm>
            <a:off x="1155700" y="692150"/>
            <a:ext cx="4554538" cy="3416300"/>
          </a:xfrm>
          <a:ln/>
        </p:spPr>
      </p:sp>
      <p:sp>
        <p:nvSpPr>
          <p:cNvPr id="85000" name="Rectangle 3"/>
          <p:cNvSpPr>
            <a:spLocks noGrp="1" noChangeArrowheads="1"/>
          </p:cNvSpPr>
          <p:nvPr>
            <p:ph type="body" idx="1"/>
          </p:nvPr>
        </p:nvSpPr>
        <p:spPr>
          <a:xfrm>
            <a:off x="915343" y="4344030"/>
            <a:ext cx="5027316" cy="4114485"/>
          </a:xfrm>
          <a:noFill/>
          <a:ln/>
        </p:spPr>
        <p:txBody>
          <a:bodyPr lIns="90670" tIns="45335" rIns="90670" bIns="45335"/>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E0A3224-CC39-42AF-A9D5-B33D423BD19B}" type="slidenum">
              <a:rPr lang="en-US">
                <a:solidFill>
                  <a:prstClr val="black"/>
                </a:solidFill>
              </a:rPr>
              <a:pPr eaLnBrk="1" hangingPunct="1"/>
              <a:t>8</a:t>
            </a:fld>
            <a:endParaRPr lang="en-US">
              <a:solidFill>
                <a:prstClr val="black"/>
              </a:solidFill>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Note the comma head is forming in the dry slot as a vort max swings around. This is not obvious from the 15 min.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4069F9C-CF58-44DC-A848-DEDFE9756E92}" type="slidenum">
              <a:rPr lang="en-US">
                <a:solidFill>
                  <a:prstClr val="black"/>
                </a:solidFill>
              </a:rPr>
              <a:pPr eaLnBrk="1" hangingPunct="1"/>
              <a:t>72</a:t>
            </a:fld>
            <a:endParaRPr lang="en-US">
              <a:solidFill>
                <a:prstClr val="black"/>
              </a:solidFill>
            </a:endParaRPr>
          </a:p>
        </p:txBody>
      </p:sp>
      <p:sp>
        <p:nvSpPr>
          <p:cNvPr id="113667" name="Rectangle 2"/>
          <p:cNvSpPr>
            <a:spLocks noGrp="1" noRot="1" noChangeAspect="1" noChangeArrowheads="1" noTextEdit="1"/>
          </p:cNvSpPr>
          <p:nvPr>
            <p:ph type="sldImg"/>
          </p:nvPr>
        </p:nvSpPr>
        <p:spPr>
          <a:xfrm>
            <a:off x="1143000" y="687388"/>
            <a:ext cx="4572000" cy="3429000"/>
          </a:xfrm>
          <a:ln/>
        </p:spPr>
      </p:sp>
      <p:sp>
        <p:nvSpPr>
          <p:cNvPr id="113668"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0.40 inches = 4km; 0.80 inches = 8km</a:t>
            </a:r>
          </a:p>
          <a:p>
            <a:pPr eaLnBrk="1" hangingPunct="1"/>
            <a:r>
              <a:rPr lang="en-US" smtClean="0">
                <a:latin typeface="Arial" pitchFamily="34" charset="0"/>
              </a:rPr>
              <a:t>MSI is Multi-Spectral Imaging Mode (dashed boxes)</a:t>
            </a:r>
          </a:p>
          <a:p>
            <a:pPr eaLnBrk="1" hangingPunct="1"/>
            <a:r>
              <a:rPr lang="en-US" smtClean="0">
                <a:latin typeface="Arial" pitchFamily="34" charset="0"/>
              </a:rPr>
              <a:t>This does not show other improvements: SNR, MTF, bit-depth, navigation, coverage rates, etc.</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8915962-C3BF-47CC-A06E-2D83FCD5F225}" type="slidenum">
              <a:rPr lang="en-US">
                <a:solidFill>
                  <a:prstClr val="black"/>
                </a:solidFill>
              </a:rPr>
              <a:pPr eaLnBrk="1" hangingPunct="1"/>
              <a:t>76</a:t>
            </a:fld>
            <a:endParaRPr 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For LI, the error much less from high-spectral data, compared to broad-band measurements. </a:t>
            </a:r>
          </a:p>
          <a:p>
            <a:r>
              <a:rPr lang="en-US" smtClean="0">
                <a:latin typeface="Arial" pitchFamily="34" charset="0"/>
              </a:rPr>
              <a:t>Raob data are used for truth. </a:t>
            </a:r>
          </a:p>
          <a:p>
            <a:r>
              <a:rPr lang="en-US" smtClean="0">
                <a:latin typeface="Arial" pitchFamily="34" charset="0"/>
              </a:rPr>
              <a:t>The ABI-like data are select sounder bands. </a:t>
            </a:r>
          </a:p>
          <a:p>
            <a:r>
              <a:rPr lang="en-US" smtClean="0">
                <a:latin typeface="Arial" pitchFamily="34" charset="0"/>
              </a:rPr>
              <a:t>The GOES-12 case is GOES-12 sounder bands.</a:t>
            </a:r>
          </a:p>
          <a:p>
            <a:r>
              <a:rPr lang="en-US" smtClean="0">
                <a:latin typeface="Arial" pitchFamily="34" charset="0"/>
              </a:rPr>
              <a:t>The HES (high-spectral) data are simulated. </a:t>
            </a:r>
          </a:p>
          <a:p>
            <a:r>
              <a:rPr lang="en-US" smtClean="0">
                <a:latin typeface="Arial" pitchFamily="34" charset="0"/>
              </a:rPr>
              <a:t>The region is over CONUS.</a:t>
            </a:r>
          </a:p>
          <a:p>
            <a:endParaRPr lang="en-US"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For TPW, the error is half from high-spectral data, compared to broad-band measurements. </a:t>
            </a:r>
          </a:p>
          <a:p>
            <a:r>
              <a:rPr lang="en-US" smtClean="0">
                <a:latin typeface="Arial" pitchFamily="34" charset="0"/>
              </a:rPr>
              <a:t>Raob data are used for truth. </a:t>
            </a:r>
          </a:p>
          <a:p>
            <a:r>
              <a:rPr lang="en-US" smtClean="0">
                <a:latin typeface="Arial" pitchFamily="34" charset="0"/>
              </a:rPr>
              <a:t>The ABI-like data are select sounder bands. </a:t>
            </a:r>
          </a:p>
          <a:p>
            <a:r>
              <a:rPr lang="en-US" smtClean="0">
                <a:latin typeface="Arial" pitchFamily="34" charset="0"/>
              </a:rPr>
              <a:t>The GOES-12 case is GOES-12 sounder bands.</a:t>
            </a:r>
          </a:p>
          <a:p>
            <a:r>
              <a:rPr lang="en-US" smtClean="0">
                <a:latin typeface="Arial" pitchFamily="34" charset="0"/>
              </a:rPr>
              <a:t>The HES (high-spectral) data are simulated. </a:t>
            </a:r>
          </a:p>
          <a:p>
            <a:r>
              <a:rPr lang="en-US" smtClean="0">
                <a:latin typeface="Arial" pitchFamily="34" charset="0"/>
              </a:rPr>
              <a:t>The region is over CONUS.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9554" name="Rectangle 2"/>
          <p:cNvSpPr>
            <a:spLocks noGrp="1" noRot="1" noChangeAspect="1" noChangeArrowheads="1" noTextEdit="1"/>
          </p:cNvSpPr>
          <p:nvPr>
            <p:ph type="sldImg"/>
          </p:nvPr>
        </p:nvSpPr>
        <p:spPr>
          <a:xfrm>
            <a:off x="1149350" y="692150"/>
            <a:ext cx="4556125" cy="3416300"/>
          </a:xfrm>
          <a:ln/>
        </p:spPr>
      </p:sp>
      <p:sp>
        <p:nvSpPr>
          <p:cNvPr id="2199555" name="Rectangle 3"/>
          <p:cNvSpPr>
            <a:spLocks noGrp="1" noChangeArrowheads="1"/>
          </p:cNvSpPr>
          <p:nvPr>
            <p:ph type="body" idx="1"/>
          </p:nvPr>
        </p:nvSpPr>
        <p:spPr>
          <a:xfrm>
            <a:off x="965200" y="4197350"/>
            <a:ext cx="5027613" cy="4116388"/>
          </a:xfrm>
        </p:spPr>
        <p:txBody>
          <a:bodyPr/>
          <a:lstStyle/>
          <a:p>
            <a:pPr marL="171450" indent="-171450"/>
            <a:endParaRPr lang="en-US" b="1"/>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0546" name="Rectangle 2"/>
          <p:cNvSpPr>
            <a:spLocks noGrp="1" noRot="1" noChangeAspect="1" noChangeArrowheads="1" noTextEdit="1"/>
          </p:cNvSpPr>
          <p:nvPr>
            <p:ph type="sldImg"/>
          </p:nvPr>
        </p:nvSpPr>
        <p:spPr>
          <a:xfrm>
            <a:off x="1143000" y="685800"/>
            <a:ext cx="4572000" cy="3429000"/>
          </a:xfrm>
          <a:ln/>
        </p:spPr>
      </p:sp>
      <p:sp>
        <p:nvSpPr>
          <p:cNvPr id="1900547" name="Rectangle 3"/>
          <p:cNvSpPr>
            <a:spLocks noGrp="1" noChangeArrowheads="1"/>
          </p:cNvSpPr>
          <p:nvPr>
            <p:ph type="body" idx="1"/>
          </p:nvPr>
        </p:nvSpPr>
        <p:spPr>
          <a:xfrm>
            <a:off x="685800" y="4343400"/>
            <a:ext cx="5486400" cy="4114800"/>
          </a:xfrm>
        </p:spPr>
        <p:txBody>
          <a:bodyPr/>
          <a:lstStyle/>
          <a:p>
            <a:r>
              <a:rPr lang="en-US"/>
              <a:t>Define current GOES sounder information volume to be 1 x 1 x 1 for the attributes.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3E3969E-351E-429F-ABA8-A9DFC122113E}" type="slidenum">
              <a:rPr lang="en-US">
                <a:solidFill>
                  <a:prstClr val="black"/>
                </a:solidFill>
              </a:rPr>
              <a:pPr eaLnBrk="1" hangingPunct="1"/>
              <a:t>9</a:t>
            </a:fld>
            <a:endParaRPr lang="en-US">
              <a:solidFill>
                <a:prstClr val="black"/>
              </a:solidFill>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GOES-14 (previously GOES-0) was launched on June 27, 2009.</a:t>
            </a:r>
          </a:p>
          <a:p>
            <a:pPr eaLnBrk="1" hangingPunct="1"/>
            <a:endParaRPr lang="en-US" smtClean="0">
              <a:latin typeface="Arial" pitchFamily="34" charset="0"/>
            </a:endParaRPr>
          </a:p>
          <a:p>
            <a:pPr eaLnBrk="1" hangingPunct="1"/>
            <a:r>
              <a:rPr lang="en-US" smtClean="0">
                <a:latin typeface="Arial" pitchFamily="34" charset="0"/>
              </a:rPr>
              <a:t>The issue with the band 6 of the imager, was the detector order was initially flipped in the data stream. This was fixed on August 24, 2009 (not shown).</a:t>
            </a:r>
          </a:p>
          <a:p>
            <a:pPr eaLnBrk="1" hangingPunct="1"/>
            <a:endParaRPr lang="en-US" smtClean="0">
              <a:latin typeface="Arial" pitchFamily="34" charset="0"/>
            </a:endParaRPr>
          </a:p>
          <a:p>
            <a:pPr eaLnBrk="1" hangingPunct="1"/>
            <a:r>
              <a:rPr lang="en-US" smtClean="0">
                <a:latin typeface="Arial" pitchFamily="34" charset="0"/>
              </a:rPr>
              <a:t>More information can be found at: </a:t>
            </a:r>
          </a:p>
          <a:p>
            <a:pPr eaLnBrk="1" hangingPunct="1"/>
            <a:r>
              <a:rPr lang="en-US" smtClean="0">
                <a:latin typeface="Arial" pitchFamily="34" charset="0"/>
              </a:rPr>
              <a:t>	http://rammb.cira.colostate.edu/projects/goes-o/</a:t>
            </a:r>
          </a:p>
          <a:p>
            <a:pPr eaLnBrk="1" hangingPunct="1"/>
            <a:r>
              <a:rPr lang="en-US" smtClean="0">
                <a:latin typeface="Arial" pitchFamily="34" charset="0"/>
              </a:rPr>
              <a:t>	http://cimss.ssec.wisc.edu/goes/blog/archives/3054</a:t>
            </a:r>
          </a:p>
          <a:p>
            <a:pPr eaLnBrk="1" hangingPunct="1"/>
            <a:endParaRPr lang="en-US" smtClean="0">
              <a:latin typeface="Arial" pitchFamily="34" charset="0"/>
            </a:endParaRPr>
          </a:p>
          <a:p>
            <a:pPr eaLnBrk="1" hangingPunct="1"/>
            <a:r>
              <a:rPr lang="en-US" smtClean="0">
                <a:latin typeface="Arial" pitchFamily="34" charset="0"/>
              </a:rPr>
              <a:t>Don Hillger and Tim Schmit are co-leading the GOES-14 NOAA science test. </a:t>
            </a:r>
          </a:p>
          <a:p>
            <a:pPr eaLnBrk="1" hangingPunct="1"/>
            <a:endParaRPr lang="en-US" smtClean="0">
              <a:latin typeface="Arial" pitchFamily="34" charset="0"/>
            </a:endParaRPr>
          </a:p>
          <a:p>
            <a:pPr eaLnBrk="1" hangingPunct="1"/>
            <a:r>
              <a:rPr lang="en-US" smtClean="0">
                <a:latin typeface="Arial" pitchFamily="34" charset="0"/>
              </a:rPr>
              <a:t>The above images were ingested by the SSEC data center in Madison, WI. Image generated by T. Schmit of NOAA NESDIS STAR ASPB.</a:t>
            </a:r>
          </a:p>
          <a:p>
            <a:pPr eaLnBrk="1" hangingPunct="1"/>
            <a:endParaRPr lang="en-US" smtClean="0">
              <a:latin typeface="Arial" pitchFamily="34" charset="0"/>
            </a:endParaRPr>
          </a:p>
          <a:p>
            <a:pPr eaLnBrk="1" hangingPunct="1"/>
            <a:r>
              <a:rPr lang="en-US" smtClean="0">
                <a:latin typeface="Arial" pitchFamily="34" charset="0"/>
              </a:rPr>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0EF550F-A28A-4BBA-B87F-FB6A4CBB59B9}" type="slidenum">
              <a:rPr lang="en-US">
                <a:solidFill>
                  <a:prstClr val="black"/>
                </a:solidFill>
              </a:rPr>
              <a:pPr eaLnBrk="1" hangingPunct="1"/>
              <a:t>11</a:t>
            </a:fld>
            <a:endParaRPr lang="en-US">
              <a:solidFill>
                <a:prstClr val="black"/>
              </a:solidFill>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http://cimss.ssec.wisc.edu/goes/blog/archives/date/2006/08</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2004, Hurricane Ivan.</a:t>
            </a:r>
          </a:p>
        </p:txBody>
      </p:sp>
      <p:sp>
        <p:nvSpPr>
          <p:cNvPr id="104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D6ABBCF-ADD2-4379-9DA7-F3EB7F8EC15B}" type="slidenum">
              <a:rPr lang="en-US">
                <a:solidFill>
                  <a:prstClr val="black"/>
                </a:solidFill>
              </a:rPr>
              <a:pPr eaLnBrk="1" hangingPunct="1"/>
              <a:t>12</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235454-1363-4C8D-ADF2-21D0C5203EC5}" type="slidenum">
              <a:rPr lang="en-US">
                <a:solidFill>
                  <a:prstClr val="black"/>
                </a:solidFill>
              </a:rPr>
              <a:pPr eaLnBrk="1" hangingPunct="1"/>
              <a:t>14</a:t>
            </a:fld>
            <a:endParaRPr lang="en-US">
              <a:solidFill>
                <a:prstClr val="black"/>
              </a:solidFill>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en-US" b="1" smtClean="0">
                <a:latin typeface="Arial" pitchFamily="34" charset="0"/>
              </a:rPr>
              <a:t>Advanced Baseline Imager (ABI)			Earth-viewing</a:t>
            </a:r>
          </a:p>
          <a:p>
            <a:pPr lvl="1"/>
            <a:r>
              <a:rPr lang="en-US" b="1" smtClean="0">
                <a:latin typeface="Arial" pitchFamily="34" charset="0"/>
              </a:rPr>
              <a:t>Geostationary Lightning Mapper (GLM)	Earth-viewing</a:t>
            </a:r>
          </a:p>
          <a:p>
            <a:pPr lvl="1"/>
            <a:r>
              <a:rPr lang="en-US" b="1" smtClean="0">
                <a:latin typeface="Arial" pitchFamily="34" charset="0"/>
              </a:rPr>
              <a:t>Solar Ultra-Violet Imager (SUVI)			Sun-viewing</a:t>
            </a:r>
          </a:p>
          <a:p>
            <a:pPr lvl="1"/>
            <a:r>
              <a:rPr lang="en-US" b="1" smtClean="0">
                <a:latin typeface="Arial" pitchFamily="34" charset="0"/>
              </a:rPr>
              <a:t>EUVS and XRS Irradiance Sensors (EXIS)	Sun-viewing</a:t>
            </a:r>
          </a:p>
          <a:p>
            <a:pPr lvl="1"/>
            <a:r>
              <a:rPr lang="en-US" b="1" smtClean="0">
                <a:latin typeface="Arial" pitchFamily="34" charset="0"/>
              </a:rPr>
              <a:t>Space Environment In-Situ Suite (SEISS)	Space-viewing</a:t>
            </a:r>
          </a:p>
          <a:p>
            <a:pPr lvl="1"/>
            <a:r>
              <a:rPr lang="en-US" b="1" smtClean="0">
                <a:latin typeface="Arial" pitchFamily="34" charset="0"/>
              </a:rPr>
              <a:t>Magnetometer (MAG)				Space-viewing</a:t>
            </a:r>
          </a:p>
          <a:p>
            <a:endParaRPr 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7FE6744-AF6E-4E90-8427-74E04D381D8A}" type="slidenum">
              <a:rPr lang="en-US">
                <a:solidFill>
                  <a:prstClr val="black"/>
                </a:solidFill>
              </a:rPr>
              <a:pPr eaLnBrk="1" hangingPunct="1"/>
              <a:t>15</a:t>
            </a:fld>
            <a:endParaRPr lang="en-US">
              <a:solidFill>
                <a:prstClr val="black"/>
              </a:solidFill>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Template footer obscured. </a:t>
            </a:r>
            <a:r>
              <a:rPr lang="en-US" b="1" smtClean="0">
                <a:latin typeface="Arial" pitchFamily="34" charset="0"/>
              </a:rPr>
              <a:t>Fixed.</a:t>
            </a:r>
          </a:p>
          <a:p>
            <a:endParaRPr lang="en-US" b="1" smtClean="0">
              <a:latin typeface="Arial" pitchFamily="34" charset="0"/>
            </a:endParaRPr>
          </a:p>
          <a:p>
            <a:r>
              <a:rPr lang="en-US" smtClean="0">
                <a:latin typeface="Arial" pitchFamily="34" charset="0"/>
              </a:rPr>
              <a:t>Estimate during mid-2010.</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834FF79-E925-4904-866E-9F1016C317F1}" type="slidenum">
              <a:rPr lang="en-US">
                <a:solidFill>
                  <a:prstClr val="black"/>
                </a:solidFill>
              </a:rPr>
              <a:pPr eaLnBrk="1" hangingPunct="1"/>
              <a:t>17</a:t>
            </a:fld>
            <a:endParaRPr lang="en-US">
              <a:solidFill>
                <a:prstClr val="black"/>
              </a:solidFill>
            </a:endParaRPr>
          </a:p>
        </p:txBody>
      </p:sp>
      <p:sp>
        <p:nvSpPr>
          <p:cNvPr id="107523" name="Rectangle 2"/>
          <p:cNvSpPr>
            <a:spLocks noGrp="1" noRot="1" noChangeAspect="1" noChangeArrowheads="1" noTextEdit="1"/>
          </p:cNvSpPr>
          <p:nvPr>
            <p:ph type="sldImg"/>
          </p:nvPr>
        </p:nvSpPr>
        <p:spPr>
          <a:xfrm>
            <a:off x="1152525" y="671513"/>
            <a:ext cx="4578350" cy="3433762"/>
          </a:xfrm>
          <a:ln/>
        </p:spPr>
      </p:sp>
      <p:sp>
        <p:nvSpPr>
          <p:cNvPr id="107524" name="Rectangle 3"/>
          <p:cNvSpPr>
            <a:spLocks noGrp="1" noChangeArrowheads="1"/>
          </p:cNvSpPr>
          <p:nvPr>
            <p:ph type="body" idx="1"/>
          </p:nvPr>
        </p:nvSpPr>
        <p:spPr>
          <a:xfrm>
            <a:off x="908050" y="4329113"/>
            <a:ext cx="5067300" cy="4105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57" tIns="45028" rIns="90057" bIns="45028"/>
          <a:lstStyle/>
          <a:p>
            <a:pPr eaLnBrk="1" hangingPunct="1"/>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5530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7571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F7DDDC6-8322-4BC8-8931-DC820F14D8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77424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5231C8-8C82-442C-9069-1FC8373F01B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24718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4F60B3A-77CD-4911-8F79-EFAC8A588D2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50145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3E978A6-0B8E-44C3-9088-0BC1DE219F9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29467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7D09FC8-1966-4608-BACB-F41732C3F6F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21564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76096E7-54A6-4F9C-A7E6-A9ACA7F14D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76846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93EB772-C501-4DDF-860E-8F678C8E8D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342306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E5038DE-8277-4F80-A9D5-85144E83BE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230144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4A21BE0-5822-4B41-A859-EAE7D39A75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96882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52EE6E9-DE6C-4FFF-BA1E-87D1919438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5140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40711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A9BF91E-F81C-4875-9F34-C04B9F77C5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98105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F295B08-2F09-4150-906F-8BE83A49B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072034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45813D9-1C87-422B-8F72-CC07E6A802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638008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7DF2936-CED7-4706-A370-755A4DB803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15284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000F2A5-10C2-47BC-871F-D8F6591247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146985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EA59F74-6841-4917-B216-993ECA34FC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785931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797F059-F4F1-408D-AF13-14B0429AB00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70441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422458-85E2-4A71-B433-D6BAF7E1F0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14158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83EC5DA-30E3-457D-87B9-0697514645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10822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D1C44B9-AC63-4182-9AD0-FF3AC07007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0270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52308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0CAD21A-9BF3-4FB5-8BEF-99653542C77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38122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05FDE4BD-DC5F-4FF0-BF4A-8AD8572384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89307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19738912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58946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1252207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156205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596522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910404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01400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885362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71FCB4-B20D-44A1-A55E-58DD90C49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79410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3442557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07564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66700"/>
            <a:ext cx="2095500" cy="5524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266700"/>
            <a:ext cx="6134100" cy="5524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497213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66700"/>
            <a:ext cx="7772400" cy="1104900"/>
          </a:xfrm>
        </p:spPr>
        <p:txBody>
          <a:bodyPr/>
          <a:lstStyle/>
          <a:p>
            <a:r>
              <a:rPr lang="en-US"/>
              <a:t>Click to edit Master title style</a:t>
            </a:r>
          </a:p>
        </p:txBody>
      </p:sp>
      <p:sp>
        <p:nvSpPr>
          <p:cNvPr id="3" name="Text Placeholder 2"/>
          <p:cNvSpPr>
            <a:spLocks noGrp="1"/>
          </p:cNvSpPr>
          <p:nvPr>
            <p:ph type="body" sz="half" idx="1"/>
          </p:nvPr>
        </p:nvSpPr>
        <p:spPr>
          <a:xfrm>
            <a:off x="990600" y="16764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90600" y="38100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21234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1087D7-34CF-48EC-8EAB-F560F2F3A0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0820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D55947-E2B5-47B5-A411-13586C347C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14260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AE1C7F-A01D-4A6B-91CB-E27B26370A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22809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A14B90-12F8-43B2-993E-6FB2A6856F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37990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BCE5250-5245-4A1B-9A2B-481801EA8D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91769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B739737-D6AE-482E-844E-5ACEDB7DFA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74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86099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6B6DDAA-EA45-4A06-BAD0-54BF7DD82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5289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0D137D-E571-41C1-81DE-ECD1423284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1883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FE8AA9-0CA8-4021-BB46-A678C9F151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94200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FC9EE4-B6FE-4C7C-A9AE-D026A6F04E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00475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066475-106C-4E3B-8E1B-8B09FD5B92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61379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43FCB1F6-5D07-4C5C-9451-18096E544901}" type="slidenum">
              <a:rPr lang="en-US"/>
              <a:pPr>
                <a:defRPr/>
              </a:pPr>
              <a:t>‹#›</a:t>
            </a:fld>
            <a:endParaRPr lang="en-US"/>
          </a:p>
        </p:txBody>
      </p:sp>
    </p:spTree>
    <p:extLst>
      <p:ext uri="{BB962C8B-B14F-4D97-AF65-F5344CB8AC3E}">
        <p14:creationId xmlns:p14="http://schemas.microsoft.com/office/powerpoint/2010/main" val="2834003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93C88CCA-F82D-4916-9DE2-B751B54863EF}" type="slidenum">
              <a:rPr lang="en-US"/>
              <a:pPr>
                <a:defRPr/>
              </a:pPr>
              <a:t>‹#›</a:t>
            </a:fld>
            <a:endParaRPr lang="en-US"/>
          </a:p>
        </p:txBody>
      </p:sp>
    </p:spTree>
    <p:extLst>
      <p:ext uri="{BB962C8B-B14F-4D97-AF65-F5344CB8AC3E}">
        <p14:creationId xmlns:p14="http://schemas.microsoft.com/office/powerpoint/2010/main" val="126440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7E9DF8F2-05B2-4F8D-A3A3-364B09D438AF}" type="slidenum">
              <a:rPr lang="en-US"/>
              <a:pPr>
                <a:defRPr/>
              </a:pPr>
              <a:t>‹#›</a:t>
            </a:fld>
            <a:endParaRPr lang="en-US"/>
          </a:p>
        </p:txBody>
      </p:sp>
    </p:spTree>
    <p:extLst>
      <p:ext uri="{BB962C8B-B14F-4D97-AF65-F5344CB8AC3E}">
        <p14:creationId xmlns:p14="http://schemas.microsoft.com/office/powerpoint/2010/main" val="10590308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52CDAFB6-6EA7-44C4-992A-5A059AA9F8D3}" type="slidenum">
              <a:rPr lang="en-US"/>
              <a:pPr>
                <a:defRPr/>
              </a:pPr>
              <a:t>‹#›</a:t>
            </a:fld>
            <a:endParaRPr lang="en-US"/>
          </a:p>
        </p:txBody>
      </p:sp>
    </p:spTree>
    <p:extLst>
      <p:ext uri="{BB962C8B-B14F-4D97-AF65-F5344CB8AC3E}">
        <p14:creationId xmlns:p14="http://schemas.microsoft.com/office/powerpoint/2010/main" val="19724596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a:ln/>
        </p:spPr>
        <p:txBody>
          <a:bodyPr/>
          <a:lstStyle>
            <a:lvl1pPr>
              <a:defRPr/>
            </a:lvl1pPr>
          </a:lstStyle>
          <a:p>
            <a:pPr>
              <a:defRPr/>
            </a:pPr>
            <a:endParaRPr lang="en-US"/>
          </a:p>
        </p:txBody>
      </p:sp>
      <p:sp>
        <p:nvSpPr>
          <p:cNvPr id="8" name="Rectangle 4"/>
          <p:cNvSpPr>
            <a:spLocks noGrp="1" noChangeArrowheads="1"/>
          </p:cNvSpPr>
          <p:nvPr>
            <p:ph type="sldNum" sz="quarter" idx="11"/>
          </p:nvPr>
        </p:nvSpPr>
        <p:spPr>
          <a:ln/>
        </p:spPr>
        <p:txBody>
          <a:bodyPr/>
          <a:lstStyle>
            <a:lvl1pPr>
              <a:defRPr/>
            </a:lvl1pPr>
          </a:lstStyle>
          <a:p>
            <a:pPr>
              <a:defRPr/>
            </a:pPr>
            <a:fld id="{9A577A55-02E7-4B49-B32E-7DE8B29BA6F9}" type="slidenum">
              <a:rPr lang="en-US"/>
              <a:pPr>
                <a:defRPr/>
              </a:pPr>
              <a:t>‹#›</a:t>
            </a:fld>
            <a:endParaRPr lang="en-US"/>
          </a:p>
        </p:txBody>
      </p:sp>
    </p:spTree>
    <p:extLst>
      <p:ext uri="{BB962C8B-B14F-4D97-AF65-F5344CB8AC3E}">
        <p14:creationId xmlns:p14="http://schemas.microsoft.com/office/powerpoint/2010/main" val="3603946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1477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a:ln/>
        </p:spPr>
        <p:txBody>
          <a:bodyPr/>
          <a:lstStyle>
            <a:lvl1pPr>
              <a:defRPr/>
            </a:lvl1pPr>
          </a:lstStyle>
          <a:p>
            <a:pPr>
              <a:defRPr/>
            </a:pPr>
            <a:endParaRPr lang="en-US"/>
          </a:p>
        </p:txBody>
      </p:sp>
      <p:sp>
        <p:nvSpPr>
          <p:cNvPr id="4" name="Rectangle 4"/>
          <p:cNvSpPr>
            <a:spLocks noGrp="1" noChangeArrowheads="1"/>
          </p:cNvSpPr>
          <p:nvPr>
            <p:ph type="sldNum" sz="quarter" idx="11"/>
          </p:nvPr>
        </p:nvSpPr>
        <p:spPr>
          <a:ln/>
        </p:spPr>
        <p:txBody>
          <a:bodyPr/>
          <a:lstStyle>
            <a:lvl1pPr>
              <a:defRPr/>
            </a:lvl1pPr>
          </a:lstStyle>
          <a:p>
            <a:pPr>
              <a:defRPr/>
            </a:pPr>
            <a:fld id="{74C41C86-8649-4320-AF8A-B4A8B1F5CE61}" type="slidenum">
              <a:rPr lang="en-US"/>
              <a:pPr>
                <a:defRPr/>
              </a:pPr>
              <a:t>‹#›</a:t>
            </a:fld>
            <a:endParaRPr lang="en-US"/>
          </a:p>
        </p:txBody>
      </p:sp>
    </p:spTree>
    <p:extLst>
      <p:ext uri="{BB962C8B-B14F-4D97-AF65-F5344CB8AC3E}">
        <p14:creationId xmlns:p14="http://schemas.microsoft.com/office/powerpoint/2010/main" val="26939730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a:ln/>
        </p:spPr>
        <p:txBody>
          <a:bodyPr/>
          <a:lstStyle>
            <a:lvl1pPr>
              <a:defRPr/>
            </a:lvl1pPr>
          </a:lstStyle>
          <a:p>
            <a:pPr>
              <a:defRPr/>
            </a:pPr>
            <a:endParaRPr lang="en-US"/>
          </a:p>
        </p:txBody>
      </p:sp>
      <p:sp>
        <p:nvSpPr>
          <p:cNvPr id="3" name="Rectangle 4"/>
          <p:cNvSpPr>
            <a:spLocks noGrp="1" noChangeArrowheads="1"/>
          </p:cNvSpPr>
          <p:nvPr>
            <p:ph type="sldNum" sz="quarter" idx="11"/>
          </p:nvPr>
        </p:nvSpPr>
        <p:spPr>
          <a:ln/>
        </p:spPr>
        <p:txBody>
          <a:bodyPr/>
          <a:lstStyle>
            <a:lvl1pPr>
              <a:defRPr/>
            </a:lvl1pPr>
          </a:lstStyle>
          <a:p>
            <a:pPr>
              <a:defRPr/>
            </a:pPr>
            <a:fld id="{68091FE5-1750-4B04-AAC2-E47AEC01C3ED}" type="slidenum">
              <a:rPr lang="en-US"/>
              <a:pPr>
                <a:defRPr/>
              </a:pPr>
              <a:t>‹#›</a:t>
            </a:fld>
            <a:endParaRPr lang="en-US"/>
          </a:p>
        </p:txBody>
      </p:sp>
    </p:spTree>
    <p:extLst>
      <p:ext uri="{BB962C8B-B14F-4D97-AF65-F5344CB8AC3E}">
        <p14:creationId xmlns:p14="http://schemas.microsoft.com/office/powerpoint/2010/main" val="33571134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FE9EC278-B010-4377-AC07-FB75A3333495}" type="slidenum">
              <a:rPr lang="en-US"/>
              <a:pPr>
                <a:defRPr/>
              </a:pPr>
              <a:t>‹#›</a:t>
            </a:fld>
            <a:endParaRPr lang="en-US"/>
          </a:p>
        </p:txBody>
      </p:sp>
    </p:spTree>
    <p:extLst>
      <p:ext uri="{BB962C8B-B14F-4D97-AF65-F5344CB8AC3E}">
        <p14:creationId xmlns:p14="http://schemas.microsoft.com/office/powerpoint/2010/main" val="30466933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5B7FA808-2B35-4910-9852-55DB6AFD0F5C}" type="slidenum">
              <a:rPr lang="en-US"/>
              <a:pPr>
                <a:defRPr/>
              </a:pPr>
              <a:t>‹#›</a:t>
            </a:fld>
            <a:endParaRPr lang="en-US"/>
          </a:p>
        </p:txBody>
      </p:sp>
    </p:spTree>
    <p:extLst>
      <p:ext uri="{BB962C8B-B14F-4D97-AF65-F5344CB8AC3E}">
        <p14:creationId xmlns:p14="http://schemas.microsoft.com/office/powerpoint/2010/main" val="16326024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E759883B-F303-4B62-8F8E-7E75382259D8}" type="slidenum">
              <a:rPr lang="en-US"/>
              <a:pPr>
                <a:defRPr/>
              </a:pPr>
              <a:t>‹#›</a:t>
            </a:fld>
            <a:endParaRPr lang="en-US"/>
          </a:p>
        </p:txBody>
      </p:sp>
    </p:spTree>
    <p:extLst>
      <p:ext uri="{BB962C8B-B14F-4D97-AF65-F5344CB8AC3E}">
        <p14:creationId xmlns:p14="http://schemas.microsoft.com/office/powerpoint/2010/main" val="30555266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16570BFD-8A05-47FB-8468-672934ADF2FF}" type="slidenum">
              <a:rPr lang="en-US"/>
              <a:pPr>
                <a:defRPr/>
              </a:pPr>
              <a:t>‹#›</a:t>
            </a:fld>
            <a:endParaRPr lang="en-US"/>
          </a:p>
        </p:txBody>
      </p:sp>
    </p:spTree>
    <p:extLst>
      <p:ext uri="{BB962C8B-B14F-4D97-AF65-F5344CB8AC3E}">
        <p14:creationId xmlns:p14="http://schemas.microsoft.com/office/powerpoint/2010/main" val="9513531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6"/>
          <p:cNvSpPr>
            <a:spLocks noGrp="1" noChangeArrowheads="1"/>
          </p:cNvSpPr>
          <p:nvPr>
            <p:ph type="sldNum" sz="quarter" idx="10"/>
          </p:nvPr>
        </p:nvSpPr>
        <p:spPr>
          <a:ln/>
        </p:spPr>
        <p:txBody>
          <a:bodyPr/>
          <a:lstStyle>
            <a:lvl1pPr>
              <a:defRPr/>
            </a:lvl1pPr>
          </a:lstStyle>
          <a:p>
            <a:pPr>
              <a:defRPr/>
            </a:pPr>
            <a:fld id="{BB97813A-A870-448A-A069-0A7AF0BFC03B}" type="slidenum">
              <a:rPr lang="en-US"/>
              <a:pPr>
                <a:defRPr/>
              </a:pPr>
              <a:t>‹#›</a:t>
            </a:fld>
            <a:endParaRPr lang="en-US"/>
          </a:p>
        </p:txBody>
      </p:sp>
      <p:sp>
        <p:nvSpPr>
          <p:cNvPr id="5" name="Rectangle 37"/>
          <p:cNvSpPr>
            <a:spLocks noGrp="1" noChangeArrowheads="1"/>
          </p:cNvSpPr>
          <p:nvPr>
            <p:ph type="dt" sz="half" idx="11"/>
          </p:nvPr>
        </p:nvSpPr>
        <p:spPr>
          <a:ln/>
        </p:spPr>
        <p:txBody>
          <a:bodyPr/>
          <a:lstStyle>
            <a:lvl1pPr>
              <a:defRPr/>
            </a:lvl1pPr>
          </a:lstStyle>
          <a:p>
            <a:pPr>
              <a:defRPr/>
            </a:pPr>
            <a:endParaRPr lang="en-US"/>
          </a:p>
        </p:txBody>
      </p:sp>
      <p:sp>
        <p:nvSpPr>
          <p:cNvPr id="6"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137415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sldNum" sz="quarter" idx="10"/>
          </p:nvPr>
        </p:nvSpPr>
        <p:spPr>
          <a:ln/>
        </p:spPr>
        <p:txBody>
          <a:bodyPr/>
          <a:lstStyle>
            <a:lvl1pPr>
              <a:defRPr/>
            </a:lvl1pPr>
          </a:lstStyle>
          <a:p>
            <a:pPr>
              <a:defRPr/>
            </a:pPr>
            <a:fld id="{05F96C80-63A3-4543-B150-042729910C8E}" type="slidenum">
              <a:rPr lang="en-US"/>
              <a:pPr>
                <a:defRPr/>
              </a:pPr>
              <a:t>‹#›</a:t>
            </a:fld>
            <a:endParaRPr lang="en-US"/>
          </a:p>
        </p:txBody>
      </p:sp>
      <p:sp>
        <p:nvSpPr>
          <p:cNvPr id="5" name="Rectangle 37"/>
          <p:cNvSpPr>
            <a:spLocks noGrp="1" noChangeArrowheads="1"/>
          </p:cNvSpPr>
          <p:nvPr>
            <p:ph type="dt" sz="half" idx="11"/>
          </p:nvPr>
        </p:nvSpPr>
        <p:spPr>
          <a:ln/>
        </p:spPr>
        <p:txBody>
          <a:bodyPr/>
          <a:lstStyle>
            <a:lvl1pPr>
              <a:defRPr/>
            </a:lvl1pPr>
          </a:lstStyle>
          <a:p>
            <a:pPr>
              <a:defRPr/>
            </a:pPr>
            <a:endParaRPr lang="en-US"/>
          </a:p>
        </p:txBody>
      </p:sp>
      <p:sp>
        <p:nvSpPr>
          <p:cNvPr id="6"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663609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6"/>
          <p:cNvSpPr>
            <a:spLocks noGrp="1" noChangeArrowheads="1"/>
          </p:cNvSpPr>
          <p:nvPr>
            <p:ph type="sldNum" sz="quarter" idx="10"/>
          </p:nvPr>
        </p:nvSpPr>
        <p:spPr>
          <a:ln/>
        </p:spPr>
        <p:txBody>
          <a:bodyPr/>
          <a:lstStyle>
            <a:lvl1pPr>
              <a:defRPr/>
            </a:lvl1pPr>
          </a:lstStyle>
          <a:p>
            <a:pPr>
              <a:defRPr/>
            </a:pPr>
            <a:fld id="{5FAE59EA-1188-4D4A-AE42-4F98E7B27007}" type="slidenum">
              <a:rPr lang="en-US"/>
              <a:pPr>
                <a:defRPr/>
              </a:pPr>
              <a:t>‹#›</a:t>
            </a:fld>
            <a:endParaRPr lang="en-US"/>
          </a:p>
        </p:txBody>
      </p:sp>
      <p:sp>
        <p:nvSpPr>
          <p:cNvPr id="5" name="Rectangle 37"/>
          <p:cNvSpPr>
            <a:spLocks noGrp="1" noChangeArrowheads="1"/>
          </p:cNvSpPr>
          <p:nvPr>
            <p:ph type="dt" sz="half" idx="11"/>
          </p:nvPr>
        </p:nvSpPr>
        <p:spPr>
          <a:ln/>
        </p:spPr>
        <p:txBody>
          <a:bodyPr/>
          <a:lstStyle>
            <a:lvl1pPr>
              <a:defRPr/>
            </a:lvl1pPr>
          </a:lstStyle>
          <a:p>
            <a:pPr>
              <a:defRPr/>
            </a:pPr>
            <a:endParaRPr lang="en-US"/>
          </a:p>
        </p:txBody>
      </p:sp>
      <p:sp>
        <p:nvSpPr>
          <p:cNvPr id="6"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786548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90600"/>
            <a:ext cx="41148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990600"/>
            <a:ext cx="41148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6"/>
          <p:cNvSpPr>
            <a:spLocks noGrp="1" noChangeArrowheads="1"/>
          </p:cNvSpPr>
          <p:nvPr>
            <p:ph type="sldNum" sz="quarter" idx="10"/>
          </p:nvPr>
        </p:nvSpPr>
        <p:spPr>
          <a:ln/>
        </p:spPr>
        <p:txBody>
          <a:bodyPr/>
          <a:lstStyle>
            <a:lvl1pPr>
              <a:defRPr/>
            </a:lvl1pPr>
          </a:lstStyle>
          <a:p>
            <a:pPr>
              <a:defRPr/>
            </a:pPr>
            <a:fld id="{5C0D8297-9310-4CD4-9EFB-C77B57BDE9F2}" type="slidenum">
              <a:rPr lang="en-US"/>
              <a:pPr>
                <a:defRPr/>
              </a:pPr>
              <a:t>‹#›</a:t>
            </a:fld>
            <a:endParaRPr lang="en-US"/>
          </a:p>
        </p:txBody>
      </p:sp>
      <p:sp>
        <p:nvSpPr>
          <p:cNvPr id="6" name="Rectangle 37"/>
          <p:cNvSpPr>
            <a:spLocks noGrp="1" noChangeArrowheads="1"/>
          </p:cNvSpPr>
          <p:nvPr>
            <p:ph type="dt" sz="half" idx="11"/>
          </p:nvPr>
        </p:nvSpPr>
        <p:spPr>
          <a:ln/>
        </p:spPr>
        <p:txBody>
          <a:bodyPr/>
          <a:lstStyle>
            <a:lvl1pPr>
              <a:defRPr/>
            </a:lvl1pPr>
          </a:lstStyle>
          <a:p>
            <a:pPr>
              <a:defRPr/>
            </a:pPr>
            <a:endParaRPr lang="en-US"/>
          </a:p>
        </p:txBody>
      </p:sp>
      <p:sp>
        <p:nvSpPr>
          <p:cNvPr id="7"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21615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98357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6"/>
          <p:cNvSpPr>
            <a:spLocks noGrp="1" noChangeArrowheads="1"/>
          </p:cNvSpPr>
          <p:nvPr>
            <p:ph type="sldNum" sz="quarter" idx="10"/>
          </p:nvPr>
        </p:nvSpPr>
        <p:spPr>
          <a:ln/>
        </p:spPr>
        <p:txBody>
          <a:bodyPr/>
          <a:lstStyle>
            <a:lvl1pPr>
              <a:defRPr/>
            </a:lvl1pPr>
          </a:lstStyle>
          <a:p>
            <a:pPr>
              <a:defRPr/>
            </a:pPr>
            <a:fld id="{809DEDB3-69F5-4D4B-8070-2E46B6455281}" type="slidenum">
              <a:rPr lang="en-US"/>
              <a:pPr>
                <a:defRPr/>
              </a:pPr>
              <a:t>‹#›</a:t>
            </a:fld>
            <a:endParaRPr lang="en-US"/>
          </a:p>
        </p:txBody>
      </p:sp>
      <p:sp>
        <p:nvSpPr>
          <p:cNvPr id="8" name="Rectangle 37"/>
          <p:cNvSpPr>
            <a:spLocks noGrp="1" noChangeArrowheads="1"/>
          </p:cNvSpPr>
          <p:nvPr>
            <p:ph type="dt" sz="half" idx="11"/>
          </p:nvPr>
        </p:nvSpPr>
        <p:spPr>
          <a:ln/>
        </p:spPr>
        <p:txBody>
          <a:bodyPr/>
          <a:lstStyle>
            <a:lvl1pPr>
              <a:defRPr/>
            </a:lvl1pPr>
          </a:lstStyle>
          <a:p>
            <a:pPr>
              <a:defRPr/>
            </a:pPr>
            <a:endParaRPr lang="en-US"/>
          </a:p>
        </p:txBody>
      </p:sp>
      <p:sp>
        <p:nvSpPr>
          <p:cNvPr id="9"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777238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6"/>
          <p:cNvSpPr>
            <a:spLocks noGrp="1" noChangeArrowheads="1"/>
          </p:cNvSpPr>
          <p:nvPr>
            <p:ph type="sldNum" sz="quarter" idx="10"/>
          </p:nvPr>
        </p:nvSpPr>
        <p:spPr>
          <a:ln/>
        </p:spPr>
        <p:txBody>
          <a:bodyPr/>
          <a:lstStyle>
            <a:lvl1pPr>
              <a:defRPr/>
            </a:lvl1pPr>
          </a:lstStyle>
          <a:p>
            <a:pPr>
              <a:defRPr/>
            </a:pPr>
            <a:fld id="{42BD43AA-4C97-4C3F-9E30-9318D331BC49}" type="slidenum">
              <a:rPr lang="en-US"/>
              <a:pPr>
                <a:defRPr/>
              </a:pPr>
              <a:t>‹#›</a:t>
            </a:fld>
            <a:endParaRPr lang="en-US"/>
          </a:p>
        </p:txBody>
      </p:sp>
      <p:sp>
        <p:nvSpPr>
          <p:cNvPr id="4" name="Rectangle 37"/>
          <p:cNvSpPr>
            <a:spLocks noGrp="1" noChangeArrowheads="1"/>
          </p:cNvSpPr>
          <p:nvPr>
            <p:ph type="dt" sz="half" idx="11"/>
          </p:nvPr>
        </p:nvSpPr>
        <p:spPr>
          <a:ln/>
        </p:spPr>
        <p:txBody>
          <a:bodyPr/>
          <a:lstStyle>
            <a:lvl1pPr>
              <a:defRPr/>
            </a:lvl1pPr>
          </a:lstStyle>
          <a:p>
            <a:pPr>
              <a:defRPr/>
            </a:pPr>
            <a:endParaRPr lang="en-US"/>
          </a:p>
        </p:txBody>
      </p:sp>
      <p:sp>
        <p:nvSpPr>
          <p:cNvPr id="5"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68958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6"/>
          <p:cNvSpPr>
            <a:spLocks noGrp="1" noChangeArrowheads="1"/>
          </p:cNvSpPr>
          <p:nvPr>
            <p:ph type="sldNum" sz="quarter" idx="10"/>
          </p:nvPr>
        </p:nvSpPr>
        <p:spPr>
          <a:ln/>
        </p:spPr>
        <p:txBody>
          <a:bodyPr/>
          <a:lstStyle>
            <a:lvl1pPr>
              <a:defRPr/>
            </a:lvl1pPr>
          </a:lstStyle>
          <a:p>
            <a:pPr>
              <a:defRPr/>
            </a:pPr>
            <a:fld id="{E081CF80-5FB9-4C79-A094-D399619FE46B}" type="slidenum">
              <a:rPr lang="en-US"/>
              <a:pPr>
                <a:defRPr/>
              </a:pPr>
              <a:t>‹#›</a:t>
            </a:fld>
            <a:endParaRPr lang="en-US"/>
          </a:p>
        </p:txBody>
      </p:sp>
      <p:sp>
        <p:nvSpPr>
          <p:cNvPr id="3" name="Rectangle 37"/>
          <p:cNvSpPr>
            <a:spLocks noGrp="1" noChangeArrowheads="1"/>
          </p:cNvSpPr>
          <p:nvPr>
            <p:ph type="dt" sz="half" idx="11"/>
          </p:nvPr>
        </p:nvSpPr>
        <p:spPr>
          <a:ln/>
        </p:spPr>
        <p:txBody>
          <a:bodyPr/>
          <a:lstStyle>
            <a:lvl1pPr>
              <a:defRPr/>
            </a:lvl1pPr>
          </a:lstStyle>
          <a:p>
            <a:pPr>
              <a:defRPr/>
            </a:pPr>
            <a:endParaRPr lang="en-US"/>
          </a:p>
        </p:txBody>
      </p:sp>
      <p:sp>
        <p:nvSpPr>
          <p:cNvPr id="4"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017995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6"/>
          <p:cNvSpPr>
            <a:spLocks noGrp="1" noChangeArrowheads="1"/>
          </p:cNvSpPr>
          <p:nvPr>
            <p:ph type="sldNum" sz="quarter" idx="10"/>
          </p:nvPr>
        </p:nvSpPr>
        <p:spPr>
          <a:ln/>
        </p:spPr>
        <p:txBody>
          <a:bodyPr/>
          <a:lstStyle>
            <a:lvl1pPr>
              <a:defRPr/>
            </a:lvl1pPr>
          </a:lstStyle>
          <a:p>
            <a:pPr>
              <a:defRPr/>
            </a:pPr>
            <a:fld id="{EAC71DC3-D907-41AB-9295-5884FC7855BA}" type="slidenum">
              <a:rPr lang="en-US"/>
              <a:pPr>
                <a:defRPr/>
              </a:pPr>
              <a:t>‹#›</a:t>
            </a:fld>
            <a:endParaRPr lang="en-US"/>
          </a:p>
        </p:txBody>
      </p:sp>
      <p:sp>
        <p:nvSpPr>
          <p:cNvPr id="6" name="Rectangle 37"/>
          <p:cNvSpPr>
            <a:spLocks noGrp="1" noChangeArrowheads="1"/>
          </p:cNvSpPr>
          <p:nvPr>
            <p:ph type="dt" sz="half" idx="11"/>
          </p:nvPr>
        </p:nvSpPr>
        <p:spPr>
          <a:ln/>
        </p:spPr>
        <p:txBody>
          <a:bodyPr/>
          <a:lstStyle>
            <a:lvl1pPr>
              <a:defRPr/>
            </a:lvl1pPr>
          </a:lstStyle>
          <a:p>
            <a:pPr>
              <a:defRPr/>
            </a:pPr>
            <a:endParaRPr lang="en-US"/>
          </a:p>
        </p:txBody>
      </p:sp>
      <p:sp>
        <p:nvSpPr>
          <p:cNvPr id="7"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190586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6"/>
          <p:cNvSpPr>
            <a:spLocks noGrp="1" noChangeArrowheads="1"/>
          </p:cNvSpPr>
          <p:nvPr>
            <p:ph type="sldNum" sz="quarter" idx="10"/>
          </p:nvPr>
        </p:nvSpPr>
        <p:spPr>
          <a:ln/>
        </p:spPr>
        <p:txBody>
          <a:bodyPr/>
          <a:lstStyle>
            <a:lvl1pPr>
              <a:defRPr/>
            </a:lvl1pPr>
          </a:lstStyle>
          <a:p>
            <a:pPr>
              <a:defRPr/>
            </a:pPr>
            <a:fld id="{5B299C03-2A91-4EE9-A6F5-157950C7DB7A}" type="slidenum">
              <a:rPr lang="en-US"/>
              <a:pPr>
                <a:defRPr/>
              </a:pPr>
              <a:t>‹#›</a:t>
            </a:fld>
            <a:endParaRPr lang="en-US"/>
          </a:p>
        </p:txBody>
      </p:sp>
      <p:sp>
        <p:nvSpPr>
          <p:cNvPr id="6" name="Rectangle 37"/>
          <p:cNvSpPr>
            <a:spLocks noGrp="1" noChangeArrowheads="1"/>
          </p:cNvSpPr>
          <p:nvPr>
            <p:ph type="dt" sz="half" idx="11"/>
          </p:nvPr>
        </p:nvSpPr>
        <p:spPr>
          <a:ln/>
        </p:spPr>
        <p:txBody>
          <a:bodyPr/>
          <a:lstStyle>
            <a:lvl1pPr>
              <a:defRPr/>
            </a:lvl1pPr>
          </a:lstStyle>
          <a:p>
            <a:pPr>
              <a:defRPr/>
            </a:pPr>
            <a:endParaRPr lang="en-US"/>
          </a:p>
        </p:txBody>
      </p:sp>
      <p:sp>
        <p:nvSpPr>
          <p:cNvPr id="7"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863744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sldNum" sz="quarter" idx="10"/>
          </p:nvPr>
        </p:nvSpPr>
        <p:spPr>
          <a:ln/>
        </p:spPr>
        <p:txBody>
          <a:bodyPr/>
          <a:lstStyle>
            <a:lvl1pPr>
              <a:defRPr/>
            </a:lvl1pPr>
          </a:lstStyle>
          <a:p>
            <a:pPr>
              <a:defRPr/>
            </a:pPr>
            <a:fld id="{569431BE-6C7B-4664-BB22-FCFE4237CFCB}" type="slidenum">
              <a:rPr lang="en-US"/>
              <a:pPr>
                <a:defRPr/>
              </a:pPr>
              <a:t>‹#›</a:t>
            </a:fld>
            <a:endParaRPr lang="en-US"/>
          </a:p>
        </p:txBody>
      </p:sp>
      <p:sp>
        <p:nvSpPr>
          <p:cNvPr id="5" name="Rectangle 37"/>
          <p:cNvSpPr>
            <a:spLocks noGrp="1" noChangeArrowheads="1"/>
          </p:cNvSpPr>
          <p:nvPr>
            <p:ph type="dt" sz="half" idx="11"/>
          </p:nvPr>
        </p:nvSpPr>
        <p:spPr>
          <a:ln/>
        </p:spPr>
        <p:txBody>
          <a:bodyPr/>
          <a:lstStyle>
            <a:lvl1pPr>
              <a:defRPr/>
            </a:lvl1pPr>
          </a:lstStyle>
          <a:p>
            <a:pPr>
              <a:defRPr/>
            </a:pPr>
            <a:endParaRPr lang="en-US"/>
          </a:p>
        </p:txBody>
      </p:sp>
      <p:sp>
        <p:nvSpPr>
          <p:cNvPr id="6"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009188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152400"/>
            <a:ext cx="20955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1341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sldNum" sz="quarter" idx="10"/>
          </p:nvPr>
        </p:nvSpPr>
        <p:spPr>
          <a:ln/>
        </p:spPr>
        <p:txBody>
          <a:bodyPr/>
          <a:lstStyle>
            <a:lvl1pPr>
              <a:defRPr/>
            </a:lvl1pPr>
          </a:lstStyle>
          <a:p>
            <a:pPr>
              <a:defRPr/>
            </a:pPr>
            <a:fld id="{692F3AA0-CBA4-418D-A216-67AE8D146399}" type="slidenum">
              <a:rPr lang="en-US"/>
              <a:pPr>
                <a:defRPr/>
              </a:pPr>
              <a:t>‹#›</a:t>
            </a:fld>
            <a:endParaRPr lang="en-US"/>
          </a:p>
        </p:txBody>
      </p:sp>
      <p:sp>
        <p:nvSpPr>
          <p:cNvPr id="5" name="Rectangle 37"/>
          <p:cNvSpPr>
            <a:spLocks noGrp="1" noChangeArrowheads="1"/>
          </p:cNvSpPr>
          <p:nvPr>
            <p:ph type="dt" sz="half" idx="11"/>
          </p:nvPr>
        </p:nvSpPr>
        <p:spPr>
          <a:ln/>
        </p:spPr>
        <p:txBody>
          <a:bodyPr/>
          <a:lstStyle>
            <a:lvl1pPr>
              <a:defRPr/>
            </a:lvl1pPr>
          </a:lstStyle>
          <a:p>
            <a:pPr>
              <a:defRPr/>
            </a:pPr>
            <a:endParaRPr lang="en-US"/>
          </a:p>
        </p:txBody>
      </p:sp>
      <p:sp>
        <p:nvSpPr>
          <p:cNvPr id="6"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384559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848600" cy="685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990600"/>
            <a:ext cx="8382000" cy="5257800"/>
          </a:xfrm>
        </p:spPr>
        <p:txBody>
          <a:bodyPr/>
          <a:lstStyle/>
          <a:p>
            <a:pPr lvl="0"/>
            <a:endParaRPr lang="en-US" noProof="0" smtClean="0"/>
          </a:p>
        </p:txBody>
      </p:sp>
      <p:sp>
        <p:nvSpPr>
          <p:cNvPr id="4" name="Rectangle 36"/>
          <p:cNvSpPr>
            <a:spLocks noGrp="1" noChangeArrowheads="1"/>
          </p:cNvSpPr>
          <p:nvPr>
            <p:ph type="sldNum" sz="quarter" idx="10"/>
          </p:nvPr>
        </p:nvSpPr>
        <p:spPr>
          <a:ln/>
        </p:spPr>
        <p:txBody>
          <a:bodyPr/>
          <a:lstStyle>
            <a:lvl1pPr>
              <a:defRPr/>
            </a:lvl1pPr>
          </a:lstStyle>
          <a:p>
            <a:pPr>
              <a:defRPr/>
            </a:pPr>
            <a:fld id="{666CF686-B3F2-4A85-88CD-B372315FD482}" type="slidenum">
              <a:rPr lang="en-US"/>
              <a:pPr>
                <a:defRPr/>
              </a:pPr>
              <a:t>‹#›</a:t>
            </a:fld>
            <a:endParaRPr lang="en-US"/>
          </a:p>
        </p:txBody>
      </p:sp>
      <p:sp>
        <p:nvSpPr>
          <p:cNvPr id="5" name="Rectangle 37"/>
          <p:cNvSpPr>
            <a:spLocks noGrp="1" noChangeArrowheads="1"/>
          </p:cNvSpPr>
          <p:nvPr>
            <p:ph type="dt" sz="half" idx="11"/>
          </p:nvPr>
        </p:nvSpPr>
        <p:spPr>
          <a:ln/>
        </p:spPr>
        <p:txBody>
          <a:bodyPr/>
          <a:lstStyle>
            <a:lvl1pPr>
              <a:defRPr/>
            </a:lvl1pPr>
          </a:lstStyle>
          <a:p>
            <a:pPr>
              <a:defRPr/>
            </a:pPr>
            <a:endParaRPr lang="en-US"/>
          </a:p>
        </p:txBody>
      </p:sp>
      <p:sp>
        <p:nvSpPr>
          <p:cNvPr id="6"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563347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848600" cy="6858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9906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6957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724400" y="990600"/>
            <a:ext cx="41148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36"/>
          <p:cNvSpPr>
            <a:spLocks noGrp="1" noChangeArrowheads="1"/>
          </p:cNvSpPr>
          <p:nvPr>
            <p:ph type="sldNum" sz="quarter" idx="10"/>
          </p:nvPr>
        </p:nvSpPr>
        <p:spPr>
          <a:ln/>
        </p:spPr>
        <p:txBody>
          <a:bodyPr/>
          <a:lstStyle>
            <a:lvl1pPr>
              <a:defRPr/>
            </a:lvl1pPr>
          </a:lstStyle>
          <a:p>
            <a:pPr>
              <a:defRPr/>
            </a:pPr>
            <a:fld id="{49EBE36C-C0E3-43B5-9497-DF7E59781B9A}" type="slidenum">
              <a:rPr lang="en-US"/>
              <a:pPr>
                <a:defRPr/>
              </a:pPr>
              <a:t>‹#›</a:t>
            </a:fld>
            <a:endParaRPr lang="en-US"/>
          </a:p>
        </p:txBody>
      </p:sp>
      <p:sp>
        <p:nvSpPr>
          <p:cNvPr id="7" name="Rectangle 37"/>
          <p:cNvSpPr>
            <a:spLocks noGrp="1" noChangeArrowheads="1"/>
          </p:cNvSpPr>
          <p:nvPr>
            <p:ph type="dt" sz="half" idx="11"/>
          </p:nvPr>
        </p:nvSpPr>
        <p:spPr>
          <a:ln/>
        </p:spPr>
        <p:txBody>
          <a:bodyPr/>
          <a:lstStyle>
            <a:lvl1pPr>
              <a:defRPr/>
            </a:lvl1pPr>
          </a:lstStyle>
          <a:p>
            <a:pPr>
              <a:defRPr/>
            </a:pPr>
            <a:endParaRPr lang="en-US"/>
          </a:p>
        </p:txBody>
      </p:sp>
      <p:sp>
        <p:nvSpPr>
          <p:cNvPr id="8"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724523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6BC1411A-3072-4E27-A77A-D60C10F3E404}" type="datetime1">
              <a:rPr lang="en-US">
                <a:solidFill>
                  <a:srgbClr val="000000"/>
                </a:solidFill>
              </a:rPr>
              <a:pPr>
                <a:defRPr/>
              </a:pPr>
              <a:t>2/17/2011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B842D925-9447-4EB2-A7CD-D1BDB1EB75EF}" type="slidenum">
              <a:rPr lang="en-US"/>
              <a:pPr>
                <a:defRPr/>
              </a:pPr>
              <a:t>‹#›</a:t>
            </a:fld>
            <a:endParaRPr lang="en-US"/>
          </a:p>
        </p:txBody>
      </p:sp>
    </p:spTree>
    <p:extLst>
      <p:ext uri="{BB962C8B-B14F-4D97-AF65-F5344CB8AC3E}">
        <p14:creationId xmlns:p14="http://schemas.microsoft.com/office/powerpoint/2010/main" val="2116668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42858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600"/>
            </a:lvl3pPr>
            <a:lvl4pPr>
              <a:defRPr sz="14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103E0B45-7A61-4D79-81C8-56830F0B0A47}" type="datetime1">
              <a:rPr lang="en-US">
                <a:solidFill>
                  <a:srgbClr val="000000"/>
                </a:solidFill>
              </a:rPr>
              <a:pPr>
                <a:defRPr/>
              </a:pPr>
              <a:t>2/17/2011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E246A3C-DA24-4271-89DF-8297BD153A6F}" type="slidenum">
              <a:rPr lang="en-US"/>
              <a:pPr>
                <a:defRPr/>
              </a:pPr>
              <a:t>‹#›</a:t>
            </a:fld>
            <a:endParaRPr lang="en-US"/>
          </a:p>
        </p:txBody>
      </p:sp>
    </p:spTree>
    <p:extLst>
      <p:ext uri="{BB962C8B-B14F-4D97-AF65-F5344CB8AC3E}">
        <p14:creationId xmlns:p14="http://schemas.microsoft.com/office/powerpoint/2010/main" val="3257621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A4A82AC8-6F5F-41AC-B034-B997D0947C31}" type="datetime1">
              <a:rPr lang="en-US">
                <a:solidFill>
                  <a:srgbClr val="000000"/>
                </a:solidFill>
              </a:rPr>
              <a:pPr>
                <a:defRPr/>
              </a:pPr>
              <a:t>2/17/2011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E753CCEE-75B6-4B5D-ACE7-77240F8625D4}" type="slidenum">
              <a:rPr lang="en-US"/>
              <a:pPr>
                <a:defRPr/>
              </a:pPr>
              <a:t>‹#›</a:t>
            </a:fld>
            <a:endParaRPr lang="en-US"/>
          </a:p>
        </p:txBody>
      </p:sp>
    </p:spTree>
    <p:extLst>
      <p:ext uri="{BB962C8B-B14F-4D97-AF65-F5344CB8AC3E}">
        <p14:creationId xmlns:p14="http://schemas.microsoft.com/office/powerpoint/2010/main" val="17844885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28B7104C-F0D9-4536-8E82-F444812E2660}" type="datetime1">
              <a:rPr lang="en-US">
                <a:solidFill>
                  <a:srgbClr val="000000"/>
                </a:solidFill>
              </a:rPr>
              <a:pPr>
                <a:defRPr/>
              </a:pPr>
              <a:t>2/17/2011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654C0906-68E7-48D2-89A2-62ED98B354BD}" type="slidenum">
              <a:rPr lang="en-US"/>
              <a:pPr>
                <a:defRPr/>
              </a:pPr>
              <a:t>‹#›</a:t>
            </a:fld>
            <a:endParaRPr lang="en-US"/>
          </a:p>
        </p:txBody>
      </p:sp>
    </p:spTree>
    <p:extLst>
      <p:ext uri="{BB962C8B-B14F-4D97-AF65-F5344CB8AC3E}">
        <p14:creationId xmlns:p14="http://schemas.microsoft.com/office/powerpoint/2010/main" val="2403184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8" name="Rectangle 10"/>
          <p:cNvSpPr>
            <a:spLocks noGrp="1" noChangeArrowheads="1"/>
          </p:cNvSpPr>
          <p:nvPr>
            <p:ph type="dt" sz="half" idx="11"/>
          </p:nvPr>
        </p:nvSpPr>
        <p:spPr>
          <a:ln/>
        </p:spPr>
        <p:txBody>
          <a:bodyPr/>
          <a:lstStyle>
            <a:lvl1pPr>
              <a:defRPr/>
            </a:lvl1pPr>
          </a:lstStyle>
          <a:p>
            <a:pPr>
              <a:defRPr/>
            </a:pPr>
            <a:fld id="{4C57C792-0D35-48AF-AC4C-616C54AFEB97}" type="datetime1">
              <a:rPr lang="en-US">
                <a:solidFill>
                  <a:srgbClr val="000000"/>
                </a:solidFill>
              </a:rPr>
              <a:pPr>
                <a:defRPr/>
              </a:pPr>
              <a:t>2/17/2011</a:t>
            </a:fld>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8D54D574-B280-4DE8-907C-655BE621B8B2}" type="slidenum">
              <a:rPr lang="en-US"/>
              <a:pPr>
                <a:defRPr/>
              </a:pPr>
              <a:t>‹#›</a:t>
            </a:fld>
            <a:endParaRPr lang="en-US"/>
          </a:p>
        </p:txBody>
      </p:sp>
    </p:spTree>
    <p:extLst>
      <p:ext uri="{BB962C8B-B14F-4D97-AF65-F5344CB8AC3E}">
        <p14:creationId xmlns:p14="http://schemas.microsoft.com/office/powerpoint/2010/main" val="41535697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4" name="Rectangle 10"/>
          <p:cNvSpPr>
            <a:spLocks noGrp="1" noChangeArrowheads="1"/>
          </p:cNvSpPr>
          <p:nvPr>
            <p:ph type="dt" sz="half" idx="11"/>
          </p:nvPr>
        </p:nvSpPr>
        <p:spPr>
          <a:ln/>
        </p:spPr>
        <p:txBody>
          <a:bodyPr/>
          <a:lstStyle>
            <a:lvl1pPr>
              <a:defRPr/>
            </a:lvl1pPr>
          </a:lstStyle>
          <a:p>
            <a:pPr>
              <a:defRPr/>
            </a:pPr>
            <a:fld id="{760CA52B-10C4-4F9D-97DE-9D16FC4DF8E2}" type="datetime1">
              <a:rPr lang="en-US">
                <a:solidFill>
                  <a:srgbClr val="000000"/>
                </a:solidFill>
              </a:rPr>
              <a:pPr>
                <a:defRPr/>
              </a:pPr>
              <a:t>2/17/2011</a:t>
            </a:fld>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7B354499-DC56-471F-BEA6-CCD27DCFE2FE}" type="slidenum">
              <a:rPr lang="en-US"/>
              <a:pPr>
                <a:defRPr/>
              </a:pPr>
              <a:t>‹#›</a:t>
            </a:fld>
            <a:endParaRPr lang="en-US"/>
          </a:p>
        </p:txBody>
      </p:sp>
    </p:spTree>
    <p:extLst>
      <p:ext uri="{BB962C8B-B14F-4D97-AF65-F5344CB8AC3E}">
        <p14:creationId xmlns:p14="http://schemas.microsoft.com/office/powerpoint/2010/main" val="28959059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C932194E-5F8F-429B-93DB-2A0A317AC404}" type="slidenum">
              <a:rPr lang="en-US"/>
              <a:pPr>
                <a:defRPr/>
              </a:pPr>
              <a:t>‹#›</a:t>
            </a:fld>
            <a:endParaRPr lang="en-US"/>
          </a:p>
        </p:txBody>
      </p:sp>
    </p:spTree>
    <p:extLst>
      <p:ext uri="{BB962C8B-B14F-4D97-AF65-F5344CB8AC3E}">
        <p14:creationId xmlns:p14="http://schemas.microsoft.com/office/powerpoint/2010/main" val="38086818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B58A3367-D70A-4196-AE0B-778A5CC81E58}" type="datetime1">
              <a:rPr lang="en-US">
                <a:solidFill>
                  <a:srgbClr val="000000"/>
                </a:solidFill>
              </a:rPr>
              <a:pPr>
                <a:defRPr/>
              </a:pPr>
              <a:t>2/17/2011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2F40DF2F-0ACB-45AA-8039-782616610106}" type="slidenum">
              <a:rPr lang="en-US"/>
              <a:pPr>
                <a:defRPr/>
              </a:pPr>
              <a:t>‹#›</a:t>
            </a:fld>
            <a:endParaRPr lang="en-US"/>
          </a:p>
        </p:txBody>
      </p:sp>
    </p:spTree>
    <p:extLst>
      <p:ext uri="{BB962C8B-B14F-4D97-AF65-F5344CB8AC3E}">
        <p14:creationId xmlns:p14="http://schemas.microsoft.com/office/powerpoint/2010/main" val="39504301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0CC77D25-62CE-4947-9745-F71DBD66C0AE}" type="datetime1">
              <a:rPr lang="en-US">
                <a:solidFill>
                  <a:srgbClr val="000000"/>
                </a:solidFill>
              </a:rPr>
              <a:pPr>
                <a:defRPr/>
              </a:pPr>
              <a:t>2/17/2011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C6C9EE6-9C22-4A4E-BC3E-424240E227E2}" type="slidenum">
              <a:rPr lang="en-US"/>
              <a:pPr>
                <a:defRPr/>
              </a:pPr>
              <a:t>‹#›</a:t>
            </a:fld>
            <a:endParaRPr lang="en-US"/>
          </a:p>
        </p:txBody>
      </p:sp>
    </p:spTree>
    <p:extLst>
      <p:ext uri="{BB962C8B-B14F-4D97-AF65-F5344CB8AC3E}">
        <p14:creationId xmlns:p14="http://schemas.microsoft.com/office/powerpoint/2010/main" val="23543977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A81F94EC-0C4D-4D82-AEDA-75BF849A6686}" type="datetime1">
              <a:rPr lang="en-US">
                <a:solidFill>
                  <a:srgbClr val="000000"/>
                </a:solidFill>
              </a:rPr>
              <a:pPr>
                <a:defRPr/>
              </a:pPr>
              <a:t>2/17/2011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06D2E71C-72D6-4883-A1B1-939E2B30CB01}" type="slidenum">
              <a:rPr lang="en-US"/>
              <a:pPr>
                <a:defRPr/>
              </a:pPr>
              <a:t>‹#›</a:t>
            </a:fld>
            <a:endParaRPr lang="en-US"/>
          </a:p>
        </p:txBody>
      </p:sp>
    </p:spTree>
    <p:extLst>
      <p:ext uri="{BB962C8B-B14F-4D97-AF65-F5344CB8AC3E}">
        <p14:creationId xmlns:p14="http://schemas.microsoft.com/office/powerpoint/2010/main" val="7462506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8A26897D-A44C-473C-B3F3-F82F842E520B}" type="datetime1">
              <a:rPr lang="en-US">
                <a:solidFill>
                  <a:srgbClr val="000000"/>
                </a:solidFill>
              </a:rPr>
              <a:pPr>
                <a:defRPr/>
              </a:pPr>
              <a:t>2/17/2011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C54D7D6-FC36-4B1D-B846-572297DB3D48}" type="slidenum">
              <a:rPr lang="en-US"/>
              <a:pPr>
                <a:defRPr/>
              </a:pPr>
              <a:t>‹#›</a:t>
            </a:fld>
            <a:endParaRPr lang="en-US"/>
          </a:p>
        </p:txBody>
      </p:sp>
    </p:spTree>
    <p:extLst>
      <p:ext uri="{BB962C8B-B14F-4D97-AF65-F5344CB8AC3E}">
        <p14:creationId xmlns:p14="http://schemas.microsoft.com/office/powerpoint/2010/main" val="598426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48702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5791200" cy="56356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33D25C8E-BF62-452C-A932-EA22CA292593}" type="datetime1">
              <a:rPr lang="en-US">
                <a:solidFill>
                  <a:srgbClr val="000000"/>
                </a:solidFill>
              </a:rPr>
              <a:pPr>
                <a:defRPr/>
              </a:pPr>
              <a:t>2/17/2011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AC9C4F7-946A-4DFC-ADA1-E05AB75AF183}" type="slidenum">
              <a:rPr lang="en-US"/>
              <a:pPr>
                <a:defRPr/>
              </a:pPr>
              <a:t>‹#›</a:t>
            </a:fld>
            <a:endParaRPr lang="en-US"/>
          </a:p>
        </p:txBody>
      </p:sp>
    </p:spTree>
    <p:extLst>
      <p:ext uri="{BB962C8B-B14F-4D97-AF65-F5344CB8AC3E}">
        <p14:creationId xmlns:p14="http://schemas.microsoft.com/office/powerpoint/2010/main" val="20344005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169863"/>
            <a:ext cx="5791200" cy="5635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308555CA-4583-4688-A34C-EDEB5ED24AD5}" type="datetime1">
              <a:rPr lang="en-US">
                <a:solidFill>
                  <a:srgbClr val="000000"/>
                </a:solidFill>
              </a:rPr>
              <a:pPr>
                <a:defRPr/>
              </a:pPr>
              <a:t>2/17/2011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A10FF2D-CC9D-4AA4-A37E-FAF297AD2553}" type="slidenum">
              <a:rPr lang="en-US"/>
              <a:pPr>
                <a:defRPr/>
              </a:pPr>
              <a:t>‹#›</a:t>
            </a:fld>
            <a:endParaRPr lang="en-US"/>
          </a:p>
        </p:txBody>
      </p:sp>
    </p:spTree>
    <p:extLst>
      <p:ext uri="{BB962C8B-B14F-4D97-AF65-F5344CB8AC3E}">
        <p14:creationId xmlns:p14="http://schemas.microsoft.com/office/powerpoint/2010/main" val="34587115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3F34BE7-0A1E-4E81-B750-3141ADEA8F0E}" type="datetime1">
              <a:rPr lang="en-US">
                <a:solidFill>
                  <a:prstClr val="black">
                    <a:tint val="75000"/>
                  </a:prstClr>
                </a:solidFill>
              </a:rPr>
              <a:pPr>
                <a:defRPr/>
              </a:pPr>
              <a:t>2/17/2011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4C5A18AC-482F-427F-A6B5-F9C1039DF8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644163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08F509F-C875-483E-A8E6-D8BD83E354BA}" type="datetime1">
              <a:rPr lang="en-US">
                <a:solidFill>
                  <a:prstClr val="black">
                    <a:tint val="75000"/>
                  </a:prstClr>
                </a:solidFill>
              </a:rPr>
              <a:pPr>
                <a:defRPr/>
              </a:pPr>
              <a:t>2/17/2011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5D1CBF7D-FD54-4256-9BF9-BD472EDD0E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759948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C2FCC29-79F5-4B97-83C4-FF448E4E37F8}" type="datetime1">
              <a:rPr lang="en-US">
                <a:solidFill>
                  <a:prstClr val="black">
                    <a:tint val="75000"/>
                  </a:prstClr>
                </a:solidFill>
              </a:rPr>
              <a:pPr>
                <a:defRPr/>
              </a:pPr>
              <a:t>2/17/2011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BEDDFB2B-AB69-48B3-A976-6400593DE0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712050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1E93BAE-6811-4119-82E4-3CDA928772CE}" type="datetime1">
              <a:rPr lang="en-US">
                <a:solidFill>
                  <a:prstClr val="black">
                    <a:tint val="75000"/>
                  </a:prstClr>
                </a:solidFill>
              </a:rPr>
              <a:pPr>
                <a:defRPr/>
              </a:pPr>
              <a:t>2/17/2011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pt-BR"/>
          </a:p>
        </p:txBody>
      </p:sp>
      <p:sp>
        <p:nvSpPr>
          <p:cNvPr id="7" name="Slide Number Placeholder 5"/>
          <p:cNvSpPr>
            <a:spLocks noGrp="1"/>
          </p:cNvSpPr>
          <p:nvPr>
            <p:ph type="sldNum" sz="quarter" idx="12"/>
          </p:nvPr>
        </p:nvSpPr>
        <p:spPr/>
        <p:txBody>
          <a:bodyPr/>
          <a:lstStyle>
            <a:lvl1pPr>
              <a:defRPr/>
            </a:lvl1pPr>
          </a:lstStyle>
          <a:p>
            <a:pPr>
              <a:defRPr/>
            </a:pPr>
            <a:fld id="{13CA7A7E-EFAD-446F-9EB1-2677FF3D459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178126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ADECD03-FFDF-447C-B926-F724B9E84EAD}" type="datetime1">
              <a:rPr lang="en-US">
                <a:solidFill>
                  <a:prstClr val="black">
                    <a:tint val="75000"/>
                  </a:prstClr>
                </a:solidFill>
              </a:rPr>
              <a:pPr>
                <a:defRPr/>
              </a:pPr>
              <a:t>2/17/2011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endParaRPr lang="pt-BR"/>
          </a:p>
        </p:txBody>
      </p:sp>
      <p:sp>
        <p:nvSpPr>
          <p:cNvPr id="9" name="Slide Number Placeholder 5"/>
          <p:cNvSpPr>
            <a:spLocks noGrp="1"/>
          </p:cNvSpPr>
          <p:nvPr>
            <p:ph type="sldNum" sz="quarter" idx="12"/>
          </p:nvPr>
        </p:nvSpPr>
        <p:spPr/>
        <p:txBody>
          <a:bodyPr/>
          <a:lstStyle>
            <a:lvl1pPr>
              <a:defRPr/>
            </a:lvl1pPr>
          </a:lstStyle>
          <a:p>
            <a:pPr>
              <a:defRPr/>
            </a:pPr>
            <a:fld id="{74F1AB88-027B-4A3F-ACD4-170C6E3F3E2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614023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0D6C515-DCF8-44F3-A5DE-920F1D2E2F99}" type="datetime1">
              <a:rPr lang="en-US">
                <a:solidFill>
                  <a:prstClr val="black">
                    <a:tint val="75000"/>
                  </a:prstClr>
                </a:solidFill>
              </a:rPr>
              <a:pPr>
                <a:defRPr/>
              </a:pPr>
              <a:t>2/17/2011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endParaRPr lang="pt-BR"/>
          </a:p>
        </p:txBody>
      </p:sp>
      <p:sp>
        <p:nvSpPr>
          <p:cNvPr id="5" name="Slide Number Placeholder 5"/>
          <p:cNvSpPr>
            <a:spLocks noGrp="1"/>
          </p:cNvSpPr>
          <p:nvPr>
            <p:ph type="sldNum" sz="quarter" idx="12"/>
          </p:nvPr>
        </p:nvSpPr>
        <p:spPr/>
        <p:txBody>
          <a:bodyPr/>
          <a:lstStyle>
            <a:lvl1pPr>
              <a:defRPr/>
            </a:lvl1pPr>
          </a:lstStyle>
          <a:p>
            <a:pPr>
              <a:defRPr/>
            </a:pPr>
            <a:fld id="{D92A2597-6CDB-4DC3-BB1D-B945BF90A28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716593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7EB792C-7043-4B86-8380-F7EE41B3CF9A}" type="datetime1">
              <a:rPr lang="en-US">
                <a:solidFill>
                  <a:prstClr val="black">
                    <a:tint val="75000"/>
                  </a:prstClr>
                </a:solidFill>
              </a:rPr>
              <a:pPr>
                <a:defRPr/>
              </a:pPr>
              <a:t>2/17/2011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endParaRPr lang="pt-BR"/>
          </a:p>
        </p:txBody>
      </p:sp>
      <p:sp>
        <p:nvSpPr>
          <p:cNvPr id="4" name="Slide Number Placeholder 5"/>
          <p:cNvSpPr>
            <a:spLocks noGrp="1"/>
          </p:cNvSpPr>
          <p:nvPr>
            <p:ph type="sldNum" sz="quarter" idx="12"/>
          </p:nvPr>
        </p:nvSpPr>
        <p:spPr/>
        <p:txBody>
          <a:bodyPr/>
          <a:lstStyle>
            <a:lvl1pPr>
              <a:defRPr/>
            </a:lvl1pPr>
          </a:lstStyle>
          <a:p>
            <a:pPr>
              <a:defRPr/>
            </a:pPr>
            <a:fld id="{2679EC68-8FFB-4005-B428-3ECB6032B0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090156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80B6F9B-3200-4A30-A571-53EC16D030B1}" type="datetime1">
              <a:rPr lang="en-US">
                <a:solidFill>
                  <a:prstClr val="black">
                    <a:tint val="75000"/>
                  </a:prstClr>
                </a:solidFill>
              </a:rPr>
              <a:pPr>
                <a:defRPr/>
              </a:pPr>
              <a:t>2/17/2011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pt-BR"/>
          </a:p>
        </p:txBody>
      </p:sp>
      <p:sp>
        <p:nvSpPr>
          <p:cNvPr id="7" name="Slide Number Placeholder 5"/>
          <p:cNvSpPr>
            <a:spLocks noGrp="1"/>
          </p:cNvSpPr>
          <p:nvPr>
            <p:ph type="sldNum" sz="quarter" idx="12"/>
          </p:nvPr>
        </p:nvSpPr>
        <p:spPr/>
        <p:txBody>
          <a:bodyPr/>
          <a:lstStyle>
            <a:lvl1pPr>
              <a:defRPr/>
            </a:lvl1pPr>
          </a:lstStyle>
          <a:p>
            <a:pPr>
              <a:defRPr/>
            </a:pPr>
            <a:fld id="{674E1D83-1C06-45DA-AFAB-CA7B169C5F9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12200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24777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BB358F0-9D66-45D7-8732-3409BBD4AA56}" type="datetime1">
              <a:rPr lang="en-US">
                <a:solidFill>
                  <a:prstClr val="black">
                    <a:tint val="75000"/>
                  </a:prstClr>
                </a:solidFill>
              </a:rPr>
              <a:pPr>
                <a:defRPr/>
              </a:pPr>
              <a:t>2/17/2011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pt-BR"/>
          </a:p>
        </p:txBody>
      </p:sp>
      <p:sp>
        <p:nvSpPr>
          <p:cNvPr id="7" name="Slide Number Placeholder 5"/>
          <p:cNvSpPr>
            <a:spLocks noGrp="1"/>
          </p:cNvSpPr>
          <p:nvPr>
            <p:ph type="sldNum" sz="quarter" idx="12"/>
          </p:nvPr>
        </p:nvSpPr>
        <p:spPr/>
        <p:txBody>
          <a:bodyPr/>
          <a:lstStyle>
            <a:lvl1pPr>
              <a:defRPr/>
            </a:lvl1pPr>
          </a:lstStyle>
          <a:p>
            <a:pPr>
              <a:defRPr/>
            </a:pPr>
            <a:fld id="{FCC4AC22-6193-4A4D-9ADD-2674F5BF2C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250845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CFAA669-6A61-4912-908F-DE16C2E4E7F0}" type="datetime1">
              <a:rPr lang="en-US">
                <a:solidFill>
                  <a:prstClr val="black">
                    <a:tint val="75000"/>
                  </a:prstClr>
                </a:solidFill>
              </a:rPr>
              <a:pPr>
                <a:defRPr/>
              </a:pPr>
              <a:t>2/17/2011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A3244C52-3092-4C2E-A703-2F098DED02A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560959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4070C98-67CC-46BD-B464-0414D25F4E98}" type="datetime1">
              <a:rPr lang="en-US">
                <a:solidFill>
                  <a:prstClr val="black">
                    <a:tint val="75000"/>
                  </a:prstClr>
                </a:solidFill>
              </a:rPr>
              <a:pPr>
                <a:defRPr/>
              </a:pPr>
              <a:t>2/17/2011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14C7AD34-1ACF-43E1-A625-A339DD0A8AD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395997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475C37B-16F9-490C-8C07-EA0A2E0400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17364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F005B3-258B-407C-BF93-0DFA76B9976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22348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AB59106-8060-418D-B218-0DBBD90BC2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6556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37A25E6-75DF-4740-9D58-D49870DD6C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12601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404FEA04-3002-46B4-94D6-04A22E50FDC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60156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7F91F19-9341-4A7B-8225-1837AD1153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79348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314E5FE-7BD1-4015-82BB-E5FDA028E4D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7817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07470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CFA9443-E46C-4BC9-B253-73AE92AD30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30375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DFD6263-A337-4CBB-B834-9DE53BBA70B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669180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A6710C3-2AF6-4384-80C4-5459A54281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91046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A506DC-E7D2-413D-B208-70555CC4C1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41168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13BC6464-E2B3-4D25-B42A-47B2A859560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71253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B4F8D1A8-3CE4-456E-8F22-C708C22A0B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52694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MS PGothic" pitchFamily="34"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MS PGothic" pitchFamily="34"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MS PGothic" pitchFamily="34"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MS PGothic" pitchFamily="34"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128"/>
                <a:cs typeface="ＭＳ Ｐゴシック" charset="-128"/>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128"/>
                <a:cs typeface="ＭＳ Ｐゴシック" charset="-128"/>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128"/>
                <a:cs typeface="ＭＳ Ｐゴシック" charset="-128"/>
              </a:endParaRPr>
            </a:p>
          </p:txBody>
        </p:sp>
      </p:grpSp>
      <p:sp>
        <p:nvSpPr>
          <p:cNvPr id="7988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7988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fld id="{A31CFF1E-F7C2-432C-B0E7-3A61DBB248D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211428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8F728B71-4B96-45E4-91F3-A52A19B25DA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005842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BF94ED76-1FBC-408C-B94B-8EA7F894439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37654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B4A3F2CE-E2DF-4D29-A1D5-5A5C3655574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93973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04630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fld id="{6A821103-E05B-4218-ABC8-B66051DB564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5855110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fld id="{92BD251B-9FBE-4495-9C12-FF9D5C78D14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181290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fld id="{ABA2139E-FC6F-4560-BC73-F81475F0B38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052798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E3384B9C-502D-4E17-A237-B4DE5C78383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635340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6E903CF5-23D3-4C10-B196-4B11531DC26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8055065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616EC6A4-B650-434E-A9B0-7047F6190BB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257075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92719FB1-B93C-4B3F-B42F-0D163BA3C10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490770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MS PGothic" pitchFamily="34"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MS PGothic" pitchFamily="34"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MS PGothic" pitchFamily="34"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MS PGothic" pitchFamily="34"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128"/>
                <a:cs typeface="ＭＳ Ｐゴシック" charset="-128"/>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128"/>
                <a:cs typeface="ＭＳ Ｐゴシック" charset="-128"/>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128"/>
                <a:cs typeface="ＭＳ Ｐゴシック" charset="-128"/>
              </a:endParaRPr>
            </a:p>
          </p:txBody>
        </p:sp>
      </p:grpSp>
      <p:sp>
        <p:nvSpPr>
          <p:cNvPr id="12" name="Text Box 15"/>
          <p:cNvSpPr txBox="1">
            <a:spLocks noChangeArrowheads="1"/>
          </p:cNvSpPr>
          <p:nvPr userDrawn="1"/>
        </p:nvSpPr>
        <p:spPr bwMode="auto">
          <a:xfrm>
            <a:off x="173038" y="6513513"/>
            <a:ext cx="8742362" cy="307975"/>
          </a:xfrm>
          <a:prstGeom prst="rect">
            <a:avLst/>
          </a:prstGeom>
          <a:noFill/>
          <a:ln>
            <a:noFill/>
          </a:ln>
          <a:extLst/>
        </p:spPr>
        <p:txBody>
          <a:bodyPr>
            <a:spAutoFit/>
          </a:bodyPr>
          <a:lstStyle>
            <a:lvl1pPr>
              <a:defRPr sz="2400">
                <a:solidFill>
                  <a:schemeClr val="tx1"/>
                </a:solidFill>
                <a:latin typeface="Arial" pitchFamily="34" charset="0"/>
                <a:ea typeface="MS PGothic" pitchFamily="34" charset="-128"/>
              </a:defRPr>
            </a:lvl1pPr>
            <a:lvl2pPr marL="37931725" indent="-37474525">
              <a:defRPr sz="2400">
                <a:solidFill>
                  <a:schemeClr val="tx1"/>
                </a:solidFill>
                <a:latin typeface="Arial" pitchFamily="34" charset="0"/>
                <a:ea typeface="MS PGothic" pitchFamily="34" charset="-128"/>
              </a:defRPr>
            </a:lvl2pPr>
            <a:lvl3pPr>
              <a:defRPr sz="2400">
                <a:solidFill>
                  <a:schemeClr val="tx1"/>
                </a:solidFill>
                <a:latin typeface="Arial" pitchFamily="34" charset="0"/>
                <a:ea typeface="MS PGothic" pitchFamily="34" charset="-128"/>
              </a:defRPr>
            </a:lvl3pPr>
            <a:lvl4pPr>
              <a:defRPr sz="2400">
                <a:solidFill>
                  <a:schemeClr val="tx1"/>
                </a:solidFill>
                <a:latin typeface="Arial" pitchFamily="34" charset="0"/>
                <a:ea typeface="MS PGothic" pitchFamily="34" charset="-128"/>
              </a:defRPr>
            </a:lvl4pPr>
            <a:lvl5pPr>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fontAlgn="base">
              <a:spcBef>
                <a:spcPct val="0"/>
              </a:spcBef>
              <a:spcAft>
                <a:spcPct val="0"/>
              </a:spcAft>
            </a:pPr>
            <a:r>
              <a:rPr lang="en-US" sz="1400" b="1" i="1">
                <a:solidFill>
                  <a:srgbClr val="FFFF66"/>
                </a:solidFill>
                <a:latin typeface="Arial Narrow" pitchFamily="34" charset="0"/>
              </a:rPr>
              <a:t>AMS Annual Meeting 2011 – Future Operational Environmental Satellite Systems </a:t>
            </a:r>
          </a:p>
        </p:txBody>
      </p:sp>
      <p:sp>
        <p:nvSpPr>
          <p:cNvPr id="2" name="Title 1"/>
          <p:cNvSpPr>
            <a:spLocks noGrp="1"/>
          </p:cNvSpPr>
          <p:nvPr>
            <p:ph type="title"/>
          </p:nvPr>
        </p:nvSpPr>
        <p:spPr>
          <a:xfrm>
            <a:off x="685800" y="76200"/>
            <a:ext cx="7848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209800"/>
            <a:ext cx="7848600" cy="4114800"/>
          </a:xfrm>
        </p:spPr>
        <p:txBody>
          <a:bodyPr/>
          <a:lstStyle/>
          <a:p>
            <a:pPr lvl="0"/>
            <a:endParaRPr lang="en-US" noProof="0" smtClean="0"/>
          </a:p>
        </p:txBody>
      </p:sp>
      <p:sp>
        <p:nvSpPr>
          <p:cNvPr id="13" name="Rectangle 2"/>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r>
              <a:rPr lang="en-US">
                <a:solidFill>
                  <a:srgbClr val="FFFFFF"/>
                </a:solidFill>
              </a:rPr>
              <a:t>&lt;Review Date&gt;</a:t>
            </a:r>
          </a:p>
        </p:txBody>
      </p:sp>
      <p:sp>
        <p:nvSpPr>
          <p:cNvPr id="14" name="Rectangle 3"/>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r>
              <a:rPr lang="en-US">
                <a:solidFill>
                  <a:srgbClr val="FFFFFF"/>
                </a:solidFill>
              </a:rPr>
              <a:t>&lt;Project&gt; Critical Design Review</a:t>
            </a:r>
          </a:p>
        </p:txBody>
      </p:sp>
      <p:sp>
        <p:nvSpPr>
          <p:cNvPr id="15" name="Rectangle 4"/>
          <p:cNvSpPr>
            <a:spLocks noGrp="1" noChangeArrowheads="1"/>
          </p:cNvSpPr>
          <p:nvPr>
            <p:ph type="sldNum" sz="quarter" idx="12"/>
          </p:nvPr>
        </p:nvSpPr>
        <p:spPr/>
        <p:txBody>
          <a:bodyPr/>
          <a:lstStyle>
            <a:lvl1pPr>
              <a:defRPr/>
            </a:lvl1pPr>
          </a:lstStyle>
          <a:p>
            <a:fld id="{D6A6D7DF-A447-4463-8F2D-AC865CBBAA9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333904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95152E42-C1BE-40F9-A8CD-05255121A38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628793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67A6ACD-16E4-4570-AA82-6FEBF1CFB8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0030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theme" Target="../theme/theme10.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theme" Target="../theme/theme11.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image" Target="../media/image5.jpe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image" Target="../media/image4.png"/><Relationship Id="rId2" Type="http://schemas.openxmlformats.org/officeDocument/2006/relationships/slideLayout" Target="../slideLayouts/slideLayout50.xml"/><Relationship Id="rId16" Type="http://schemas.openxmlformats.org/officeDocument/2006/relationships/image" Target="../media/image3.jpe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1.pn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9.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4499960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090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090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090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i="0">
                <a:latin typeface="+mn-lt"/>
              </a:defRPr>
            </a:lvl1pPr>
          </a:lstStyle>
          <a:p>
            <a:pPr fontAlgn="base">
              <a:spcBef>
                <a:spcPct val="0"/>
              </a:spcBef>
              <a:spcAft>
                <a:spcPct val="0"/>
              </a:spcAft>
            </a:pPr>
            <a:endParaRPr lang="en-US">
              <a:solidFill>
                <a:srgbClr val="000000"/>
              </a:solidFill>
            </a:endParaRPr>
          </a:p>
        </p:txBody>
      </p:sp>
      <p:sp>
        <p:nvSpPr>
          <p:cNvPr id="20090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i="0">
                <a:latin typeface="+mn-lt"/>
              </a:defRPr>
            </a:lvl1pPr>
          </a:lstStyle>
          <a:p>
            <a:pPr fontAlgn="base">
              <a:spcBef>
                <a:spcPct val="0"/>
              </a:spcBef>
              <a:spcAft>
                <a:spcPct val="0"/>
              </a:spcAft>
            </a:pPr>
            <a:endParaRPr lang="en-US">
              <a:solidFill>
                <a:srgbClr val="000000"/>
              </a:solidFill>
            </a:endParaRPr>
          </a:p>
        </p:txBody>
      </p:sp>
      <p:sp>
        <p:nvSpPr>
          <p:cNvPr id="20090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i="0">
                <a:latin typeface="+mn-lt"/>
              </a:defRPr>
            </a:lvl1pPr>
          </a:lstStyle>
          <a:p>
            <a:pPr fontAlgn="base">
              <a:spcBef>
                <a:spcPct val="0"/>
              </a:spcBef>
              <a:spcAft>
                <a:spcPct val="0"/>
              </a:spcAft>
            </a:pPr>
            <a:fld id="{6ED9AFC1-A589-4E37-85B1-5407A59CE63B}"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864611495"/>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25400" y="1371600"/>
            <a:ext cx="7975600"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i="1">
              <a:solidFill>
                <a:srgbClr val="000000"/>
              </a:solidFill>
            </a:endParaRPr>
          </a:p>
        </p:txBody>
      </p:sp>
      <p:sp>
        <p:nvSpPr>
          <p:cNvPr id="1027" name="Rectangle 3"/>
          <p:cNvSpPr>
            <a:spLocks noGrp="1" noChangeArrowheads="1"/>
          </p:cNvSpPr>
          <p:nvPr>
            <p:ph type="title"/>
          </p:nvPr>
        </p:nvSpPr>
        <p:spPr bwMode="auto">
          <a:xfrm>
            <a:off x="381000" y="266700"/>
            <a:ext cx="77724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b" anchorCtr="0" compatLnSpc="1">
            <a:prstTxWarp prst="textNoShape">
              <a:avLst/>
            </a:prstTxWarp>
          </a:bodyPr>
          <a:lstStyle/>
          <a:p>
            <a:pPr lvl="0"/>
            <a:r>
              <a:rPr lang="en-US" smtClean="0"/>
              <a:t>Click to edit Master title style</a:t>
            </a:r>
          </a:p>
        </p:txBody>
      </p:sp>
      <p:sp>
        <p:nvSpPr>
          <p:cNvPr id="1028" name="Rectangle 4"/>
          <p:cNvSpPr>
            <a:spLocks noGrp="1" noChangeArrowheads="1"/>
          </p:cNvSpPr>
          <p:nvPr>
            <p:ph type="body" idx="1"/>
          </p:nvPr>
        </p:nvSpPr>
        <p:spPr bwMode="auto">
          <a:xfrm>
            <a:off x="990600" y="16764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125057925"/>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u"/>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u"/>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mn-lt"/>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mn-lt"/>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mn-lt"/>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mn-lt"/>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47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47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CB374450-2342-4B9E-A48B-E5565E581CD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84134156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3074" name="Picture 43" descr="goesr_iosspdt_template1"/>
          <p:cNvPicPr>
            <a:picLocks noChangeAspect="1" noChangeArrowheads="1"/>
          </p:cNvPicPr>
          <p:nvPr/>
        </p:nvPicPr>
        <p:blipFill>
          <a:blip r:embed="rId13">
            <a:lum bright="-30000" contrast="-36000"/>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solidFill>
                  <a:srgbClr val="FFFF00"/>
                </a:solidFill>
                <a:latin typeface="Times New Roman" charset="0"/>
              </a:defRPr>
            </a:lvl1pPr>
          </a:lstStyle>
          <a:p>
            <a:pPr fontAlgn="base">
              <a:spcBef>
                <a:spcPct val="0"/>
              </a:spcBef>
              <a:spcAft>
                <a:spcPct val="0"/>
              </a:spcAft>
              <a:defRPr/>
            </a:pPr>
            <a:endParaRPr lang="en-US"/>
          </a:p>
        </p:txBody>
      </p:sp>
      <p:sp>
        <p:nvSpPr>
          <p:cNvPr id="102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b="1">
                <a:solidFill>
                  <a:srgbClr val="FFFF00"/>
                </a:solidFill>
                <a:latin typeface="Times New Roman" pitchFamily="18" charset="0"/>
                <a:ea typeface="+mn-ea"/>
              </a:defRPr>
            </a:lvl1pPr>
          </a:lstStyle>
          <a:p>
            <a:pPr fontAlgn="base">
              <a:spcBef>
                <a:spcPct val="0"/>
              </a:spcBef>
              <a:spcAft>
                <a:spcPct val="0"/>
              </a:spcAft>
              <a:defRPr/>
            </a:pPr>
            <a:fld id="{FDA9AB9F-B69C-4AD7-9641-3CCE30EF2D9A}" type="slidenum">
              <a:rPr lang="en-US"/>
              <a:pPr fontAlgn="base">
                <a:spcBef>
                  <a:spcPct val="0"/>
                </a:spcBef>
                <a:spcAft>
                  <a:spcPct val="0"/>
                </a:spcAft>
                <a:defRPr/>
              </a:pPr>
              <a:t>‹#›</a:t>
            </a:fld>
            <a:endParaRPr lang="en-US"/>
          </a:p>
        </p:txBody>
      </p:sp>
      <p:sp>
        <p:nvSpPr>
          <p:cNvPr id="3077" name="Rectangle 5"/>
          <p:cNvSpPr>
            <a:spLocks noChangeArrowheads="1"/>
          </p:cNvSpPr>
          <p:nvPr/>
        </p:nvSpPr>
        <p:spPr bwMode="auto">
          <a:xfrm>
            <a:off x="0" y="14287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ndParaRPr>
          </a:p>
        </p:txBody>
      </p:sp>
      <p:sp>
        <p:nvSpPr>
          <p:cNvPr id="3078" name="Rectangle 6"/>
          <p:cNvSpPr>
            <a:spLocks noChangeArrowheads="1"/>
          </p:cNvSpPr>
          <p:nvPr/>
        </p:nvSpPr>
        <p:spPr bwMode="auto">
          <a:xfrm>
            <a:off x="0" y="15430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ndParaRPr>
          </a:p>
        </p:txBody>
      </p:sp>
      <p:sp>
        <p:nvSpPr>
          <p:cNvPr id="3079" name="Rectangle 7"/>
          <p:cNvSpPr>
            <a:spLocks noGrp="1" noChangeArrowheads="1"/>
          </p:cNvSpPr>
          <p:nvPr>
            <p:ph type="title"/>
          </p:nvPr>
        </p:nvSpPr>
        <p:spPr bwMode="auto">
          <a:xfrm>
            <a:off x="1295400" y="228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3080" name="Rectangle 8"/>
          <p:cNvSpPr>
            <a:spLocks noGrp="1" noChangeArrowheads="1"/>
          </p:cNvSpPr>
          <p:nvPr>
            <p:ph type="body" idx="1"/>
          </p:nvPr>
        </p:nvSpPr>
        <p:spPr bwMode="auto">
          <a:xfrm>
            <a:off x="609600" y="2209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3081" name="Picture 39" descr="NOAA-NESDI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138" y="133350"/>
            <a:ext cx="12319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578416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lvl1pPr algn="ctr" rtl="0" eaLnBrk="0" fontAlgn="base" hangingPunct="0">
        <a:lnSpc>
          <a:spcPct val="85000"/>
        </a:lnSpc>
        <a:spcBef>
          <a:spcPct val="0"/>
        </a:spcBef>
        <a:spcAft>
          <a:spcPct val="0"/>
        </a:spcAft>
        <a:defRPr sz="4400" b="1">
          <a:solidFill>
            <a:srgbClr val="FAFD00"/>
          </a:solidFill>
          <a:latin typeface="+mj-lt"/>
          <a:ea typeface="MS PGothic" pitchFamily="34" charset="-128"/>
          <a:cs typeface="+mj-cs"/>
        </a:defRPr>
      </a:lvl1pPr>
      <a:lvl2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2pPr>
      <a:lvl3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3pPr>
      <a:lvl4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4pPr>
      <a:lvl5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5pPr>
      <a:lvl6pPr marL="4572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6pPr>
      <a:lvl7pPr marL="9144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7pPr>
      <a:lvl8pPr marL="13716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8pPr>
      <a:lvl9pPr marL="18288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9pPr>
    </p:titleStyle>
    <p:body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MS PGothic" pitchFamily="34" charset="-128"/>
          <a:cs typeface="+mn-cs"/>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MS PGothic"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MS PGothic" pitchFamily="34" charset="-128"/>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sz="2000">
          <a:solidFill>
            <a:srgbClr val="F8F8F8"/>
          </a:solidFill>
          <a:latin typeface="+mn-lt"/>
          <a:ea typeface="MS PGothic"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MS PGothic"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mn-ea"/>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mn-ea"/>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mn-ea"/>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4"/>
          <p:cNvSpPr>
            <a:spLocks noGrp="1" noChangeArrowheads="1"/>
          </p:cNvSpPr>
          <p:nvPr>
            <p:ph type="title"/>
          </p:nvPr>
        </p:nvSpPr>
        <p:spPr bwMode="auto">
          <a:xfrm>
            <a:off x="533400" y="152400"/>
            <a:ext cx="7848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b" anchorCtr="0" compatLnSpc="1">
            <a:prstTxWarp prst="textNoShape">
              <a:avLst/>
            </a:prstTxWarp>
          </a:bodyPr>
          <a:lstStyle/>
          <a:p>
            <a:pPr lvl="0"/>
            <a:r>
              <a:rPr lang="en-US" smtClean="0"/>
              <a:t>Click to edit Master title style</a:t>
            </a:r>
          </a:p>
        </p:txBody>
      </p:sp>
      <p:sp>
        <p:nvSpPr>
          <p:cNvPr id="5123" name="Rectangle 5"/>
          <p:cNvSpPr>
            <a:spLocks noGrp="1" noChangeArrowheads="1"/>
          </p:cNvSpPr>
          <p:nvPr>
            <p:ph type="body" idx="1"/>
          </p:nvPr>
        </p:nvSpPr>
        <p:spPr bwMode="auto">
          <a:xfrm>
            <a:off x="457200" y="990600"/>
            <a:ext cx="8382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2"/>
            <a:r>
              <a:rPr lang="en-US" smtClean="0"/>
              <a:t>Fifth Level</a:t>
            </a:r>
          </a:p>
        </p:txBody>
      </p:sp>
      <p:sp>
        <p:nvSpPr>
          <p:cNvPr id="1060" name="Rectangle 36"/>
          <p:cNvSpPr>
            <a:spLocks noGrp="1" noChangeArrowheads="1"/>
          </p:cNvSpPr>
          <p:nvPr>
            <p:ph type="sldNum" sz="quarter" idx="4"/>
          </p:nvPr>
        </p:nvSpPr>
        <p:spPr bwMode="auto">
          <a:xfrm>
            <a:off x="67818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defRPr>
            </a:lvl1pPr>
          </a:lstStyle>
          <a:p>
            <a:pPr fontAlgn="base">
              <a:spcBef>
                <a:spcPct val="0"/>
              </a:spcBef>
              <a:spcAft>
                <a:spcPct val="0"/>
              </a:spcAft>
              <a:defRPr/>
            </a:pPr>
            <a:fld id="{D08E90B9-AB1F-41F9-B6F0-6283AD7F032B}" type="slidenum">
              <a:rPr lang="en-US"/>
              <a:pPr fontAlgn="base">
                <a:spcBef>
                  <a:spcPct val="0"/>
                </a:spcBef>
                <a:spcAft>
                  <a:spcPct val="0"/>
                </a:spcAft>
                <a:defRPr/>
              </a:pPr>
              <a:t>‹#›</a:t>
            </a:fld>
            <a:endParaRPr lang="en-US"/>
          </a:p>
        </p:txBody>
      </p:sp>
      <p:sp>
        <p:nvSpPr>
          <p:cNvPr id="1061" name="Rectangle 37"/>
          <p:cNvSpPr>
            <a:spLocks noGrp="1" noChangeArrowheads="1"/>
          </p:cNvSpPr>
          <p:nvPr>
            <p:ph type="dt" sz="half" idx="2"/>
          </p:nvPr>
        </p:nvSpPr>
        <p:spPr bwMode="auto">
          <a:xfrm>
            <a:off x="35814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defRPr>
            </a:lvl1pPr>
          </a:lstStyle>
          <a:p>
            <a:pPr fontAlgn="base">
              <a:spcBef>
                <a:spcPct val="0"/>
              </a:spcBef>
              <a:spcAft>
                <a:spcPct val="0"/>
              </a:spcAft>
              <a:defRPr/>
            </a:pPr>
            <a:endParaRPr lang="en-US"/>
          </a:p>
        </p:txBody>
      </p:sp>
      <p:sp>
        <p:nvSpPr>
          <p:cNvPr id="1062" name="Rectangle 38"/>
          <p:cNvSpPr>
            <a:spLocks noGrp="1" noChangeArrowheads="1"/>
          </p:cNvSpPr>
          <p:nvPr>
            <p:ph type="ftr" sz="quarter" idx="3"/>
          </p:nvPr>
        </p:nvSpPr>
        <p:spPr bwMode="auto">
          <a:xfrm>
            <a:off x="304800" y="6400800"/>
            <a:ext cx="16002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800">
                <a:solidFill>
                  <a:srgbClr val="000000"/>
                </a:solidFill>
                <a:latin typeface="Times New Roman" pitchFamily="18" charset="0"/>
              </a:defRPr>
            </a:lvl1pPr>
          </a:lstStyle>
          <a:p>
            <a:pPr fontAlgn="base">
              <a:spcBef>
                <a:spcPct val="0"/>
              </a:spcBef>
              <a:spcAft>
                <a:spcPct val="0"/>
              </a:spcAft>
              <a:defRPr/>
            </a:pPr>
            <a:endParaRPr lang="en-US"/>
          </a:p>
        </p:txBody>
      </p:sp>
    </p:spTree>
    <p:extLst>
      <p:ext uri="{BB962C8B-B14F-4D97-AF65-F5344CB8AC3E}">
        <p14:creationId xmlns:p14="http://schemas.microsoft.com/office/powerpoint/2010/main" val="55977710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hf hdr="0" ftr="0" dt="0"/>
  <p:txStyles>
    <p:titleStyle>
      <a:lvl1pPr algn="ctr" rtl="0" eaLnBrk="0" fontAlgn="base" hangingPunct="0">
        <a:lnSpc>
          <a:spcPct val="85000"/>
        </a:lnSpc>
        <a:spcBef>
          <a:spcPct val="0"/>
        </a:spcBef>
        <a:spcAft>
          <a:spcPct val="0"/>
        </a:spcAft>
        <a:defRPr sz="3600" b="1">
          <a:solidFill>
            <a:schemeClr val="bg1"/>
          </a:solidFill>
          <a:latin typeface="+mj-lt"/>
          <a:ea typeface="+mj-ea"/>
          <a:cs typeface="+mj-cs"/>
        </a:defRPr>
      </a:lvl1pPr>
      <a:lvl2pPr algn="ctr" rtl="0" eaLnBrk="0" fontAlgn="base" hangingPunct="0">
        <a:lnSpc>
          <a:spcPct val="85000"/>
        </a:lnSpc>
        <a:spcBef>
          <a:spcPct val="0"/>
        </a:spcBef>
        <a:spcAft>
          <a:spcPct val="0"/>
        </a:spcAft>
        <a:defRPr sz="3600" b="1">
          <a:solidFill>
            <a:schemeClr val="bg1"/>
          </a:solidFill>
          <a:latin typeface="Book Antiqua" pitchFamily="18" charset="0"/>
        </a:defRPr>
      </a:lvl2pPr>
      <a:lvl3pPr algn="ctr" rtl="0" eaLnBrk="0" fontAlgn="base" hangingPunct="0">
        <a:lnSpc>
          <a:spcPct val="85000"/>
        </a:lnSpc>
        <a:spcBef>
          <a:spcPct val="0"/>
        </a:spcBef>
        <a:spcAft>
          <a:spcPct val="0"/>
        </a:spcAft>
        <a:defRPr sz="3600" b="1">
          <a:solidFill>
            <a:schemeClr val="bg1"/>
          </a:solidFill>
          <a:latin typeface="Book Antiqua" pitchFamily="18" charset="0"/>
        </a:defRPr>
      </a:lvl3pPr>
      <a:lvl4pPr algn="ctr" rtl="0" eaLnBrk="0" fontAlgn="base" hangingPunct="0">
        <a:lnSpc>
          <a:spcPct val="85000"/>
        </a:lnSpc>
        <a:spcBef>
          <a:spcPct val="0"/>
        </a:spcBef>
        <a:spcAft>
          <a:spcPct val="0"/>
        </a:spcAft>
        <a:defRPr sz="3600" b="1">
          <a:solidFill>
            <a:schemeClr val="bg1"/>
          </a:solidFill>
          <a:latin typeface="Book Antiqua" pitchFamily="18" charset="0"/>
        </a:defRPr>
      </a:lvl4pPr>
      <a:lvl5pPr algn="ctr" rtl="0" eaLnBrk="0" fontAlgn="base" hangingPunct="0">
        <a:lnSpc>
          <a:spcPct val="85000"/>
        </a:lnSpc>
        <a:spcBef>
          <a:spcPct val="0"/>
        </a:spcBef>
        <a:spcAft>
          <a:spcPct val="0"/>
        </a:spcAft>
        <a:defRPr sz="3600" b="1">
          <a:solidFill>
            <a:schemeClr val="bg1"/>
          </a:solidFill>
          <a:latin typeface="Book Antiqua" pitchFamily="18" charset="0"/>
        </a:defRPr>
      </a:lvl5pPr>
      <a:lvl6pPr marL="457200" algn="ctr" rtl="0" eaLnBrk="0" fontAlgn="base" hangingPunct="0">
        <a:lnSpc>
          <a:spcPct val="85000"/>
        </a:lnSpc>
        <a:spcBef>
          <a:spcPct val="0"/>
        </a:spcBef>
        <a:spcAft>
          <a:spcPct val="0"/>
        </a:spcAft>
        <a:defRPr sz="3600" b="1">
          <a:solidFill>
            <a:schemeClr val="bg1"/>
          </a:solidFill>
          <a:latin typeface="Book Antiqua" pitchFamily="18" charset="0"/>
        </a:defRPr>
      </a:lvl6pPr>
      <a:lvl7pPr marL="914400" algn="ctr" rtl="0" eaLnBrk="0" fontAlgn="base" hangingPunct="0">
        <a:lnSpc>
          <a:spcPct val="85000"/>
        </a:lnSpc>
        <a:spcBef>
          <a:spcPct val="0"/>
        </a:spcBef>
        <a:spcAft>
          <a:spcPct val="0"/>
        </a:spcAft>
        <a:defRPr sz="3600" b="1">
          <a:solidFill>
            <a:schemeClr val="bg1"/>
          </a:solidFill>
          <a:latin typeface="Book Antiqua" pitchFamily="18" charset="0"/>
        </a:defRPr>
      </a:lvl7pPr>
      <a:lvl8pPr marL="1371600" algn="ctr" rtl="0" eaLnBrk="0" fontAlgn="base" hangingPunct="0">
        <a:lnSpc>
          <a:spcPct val="85000"/>
        </a:lnSpc>
        <a:spcBef>
          <a:spcPct val="0"/>
        </a:spcBef>
        <a:spcAft>
          <a:spcPct val="0"/>
        </a:spcAft>
        <a:defRPr sz="3600" b="1">
          <a:solidFill>
            <a:schemeClr val="bg1"/>
          </a:solidFill>
          <a:latin typeface="Book Antiqua" pitchFamily="18" charset="0"/>
        </a:defRPr>
      </a:lvl8pPr>
      <a:lvl9pPr marL="1828800" algn="ctr" rtl="0" eaLnBrk="0" fontAlgn="base" hangingPunct="0">
        <a:lnSpc>
          <a:spcPct val="85000"/>
        </a:lnSpc>
        <a:spcBef>
          <a:spcPct val="0"/>
        </a:spcBef>
        <a:spcAft>
          <a:spcPct val="0"/>
        </a:spcAft>
        <a:defRPr sz="3600" b="1">
          <a:solidFill>
            <a:schemeClr val="bg1"/>
          </a:solidFill>
          <a:latin typeface="Book Antiqua" pitchFamily="18" charset="0"/>
        </a:defRPr>
      </a:lvl9pPr>
    </p:titleStyle>
    <p:bodyStyle>
      <a:lvl1pPr marL="342900" indent="-342900" algn="l" rtl="0" eaLnBrk="0" fontAlgn="base" hangingPunct="0">
        <a:spcBef>
          <a:spcPct val="20000"/>
        </a:spcBef>
        <a:spcAft>
          <a:spcPct val="0"/>
        </a:spcAft>
        <a:buClr>
          <a:schemeClr val="bg1"/>
        </a:buClr>
        <a:buSzPct val="100000"/>
        <a:buFont typeface="Symbol" pitchFamily="18" charset="2"/>
        <a:buChar char="·"/>
        <a:defRPr sz="24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100000"/>
        <a:buChar char="»"/>
        <a:defRPr sz="2000">
          <a:solidFill>
            <a:schemeClr val="tx1"/>
          </a:solidFill>
          <a:latin typeface="+mn-lt"/>
        </a:defRPr>
      </a:lvl2pPr>
      <a:lvl3pPr marL="1143000" indent="-228600" algn="l" rtl="0" eaLnBrk="0" fontAlgn="base" hangingPunct="0">
        <a:spcBef>
          <a:spcPct val="20000"/>
        </a:spcBef>
        <a:spcAft>
          <a:spcPct val="0"/>
        </a:spcAft>
        <a:buClr>
          <a:schemeClr val="tx1"/>
        </a:buClr>
        <a:buSzPct val="100000"/>
        <a:buChar char="–"/>
        <a:defRPr sz="16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1" descr="goesr_iosspdt_template1"/>
          <p:cNvPicPr>
            <a:picLocks noChangeAspect="1" noChangeArrowheads="1"/>
          </p:cNvPicPr>
          <p:nvPr userDrawn="1"/>
        </p:nvPicPr>
        <p:blipFill>
          <a:blip r:embed="rId15" cstate="print">
            <a:lum bright="-30000" contrast="-36000"/>
          </a:blip>
          <a:srcRect/>
          <a:stretch>
            <a:fillRect/>
          </a:stretch>
        </p:blipFill>
        <p:spPr bwMode="auto">
          <a:xfrm>
            <a:off x="0" y="0"/>
            <a:ext cx="9142413" cy="6856413"/>
          </a:xfrm>
          <a:prstGeom prst="rect">
            <a:avLst/>
          </a:prstGeom>
          <a:noFill/>
          <a:ln w="9525">
            <a:noFill/>
            <a:miter lim="800000"/>
            <a:headEnd/>
            <a:tailEnd/>
          </a:ln>
        </p:spPr>
      </p:pic>
      <p:sp>
        <p:nvSpPr>
          <p:cNvPr id="2051" name="Rectangle 2"/>
          <p:cNvSpPr>
            <a:spLocks noGrp="1" noChangeArrowheads="1"/>
          </p:cNvSpPr>
          <p:nvPr>
            <p:ph type="title"/>
          </p:nvPr>
        </p:nvSpPr>
        <p:spPr bwMode="auto">
          <a:xfrm>
            <a:off x="1524000" y="169863"/>
            <a:ext cx="57912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7" name="Rectangle 5"/>
          <p:cNvSpPr>
            <a:spLocks noGrp="1" noChangeArrowheads="1"/>
          </p:cNvSpPr>
          <p:nvPr>
            <p:ph type="ftr" sz="quarter" idx="3"/>
          </p:nvPr>
        </p:nvSpPr>
        <p:spPr bwMode="auto">
          <a:xfrm>
            <a:off x="2560638" y="6221413"/>
            <a:ext cx="40243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i="0"/>
            </a:lvl1pPr>
          </a:lstStyle>
          <a:p>
            <a:pPr algn="ctr" fontAlgn="base">
              <a:spcBef>
                <a:spcPct val="0"/>
              </a:spcBef>
              <a:spcAft>
                <a:spcPct val="0"/>
              </a:spcAft>
              <a:defRPr/>
            </a:pPr>
            <a:endParaRPr lang="en-US" b="1">
              <a:solidFill>
                <a:srgbClr val="000000"/>
              </a:solidFill>
            </a:endParaRPr>
          </a:p>
          <a:p>
            <a:pPr algn="ctr" fontAlgn="base">
              <a:spcBef>
                <a:spcPct val="0"/>
              </a:spcBef>
              <a:spcAft>
                <a:spcPct val="0"/>
              </a:spcAft>
              <a:defRPr/>
            </a:pPr>
            <a:endParaRPr lang="en-US" b="1">
              <a:solidFill>
                <a:srgbClr val="000000"/>
              </a:solidFill>
            </a:endParaRPr>
          </a:p>
        </p:txBody>
      </p:sp>
      <p:pic>
        <p:nvPicPr>
          <p:cNvPr id="2054" name="Picture 7" descr="NOAA logo"/>
          <p:cNvPicPr>
            <a:picLocks noChangeAspect="1" noChangeArrowheads="1"/>
          </p:cNvPicPr>
          <p:nvPr userDrawn="1"/>
        </p:nvPicPr>
        <p:blipFill>
          <a:blip r:embed="rId16" cstate="print"/>
          <a:srcRect/>
          <a:stretch>
            <a:fillRect/>
          </a:stretch>
        </p:blipFill>
        <p:spPr bwMode="auto">
          <a:xfrm>
            <a:off x="7315200" y="41275"/>
            <a:ext cx="914400" cy="914400"/>
          </a:xfrm>
          <a:prstGeom prst="rect">
            <a:avLst/>
          </a:prstGeom>
          <a:noFill/>
          <a:ln w="9525">
            <a:noFill/>
            <a:miter lim="800000"/>
            <a:headEnd/>
            <a:tailEnd/>
          </a:ln>
        </p:spPr>
      </p:pic>
      <p:pic>
        <p:nvPicPr>
          <p:cNvPr id="2055" name="Picture 8" descr="GOES-R NOAA-NASA Approved Logo"/>
          <p:cNvPicPr>
            <a:picLocks noChangeAspect="1" noChangeArrowheads="1"/>
          </p:cNvPicPr>
          <p:nvPr/>
        </p:nvPicPr>
        <p:blipFill>
          <a:blip r:embed="rId17" cstate="print"/>
          <a:srcRect/>
          <a:stretch>
            <a:fillRect/>
          </a:stretch>
        </p:blipFill>
        <p:spPr bwMode="auto">
          <a:xfrm>
            <a:off x="47625" y="41275"/>
            <a:ext cx="1371600" cy="914400"/>
          </a:xfrm>
          <a:prstGeom prst="rect">
            <a:avLst/>
          </a:prstGeom>
          <a:noFill/>
          <a:ln w="9525">
            <a:noFill/>
            <a:miter lim="800000"/>
            <a:headEnd/>
            <a:tailEnd/>
          </a:ln>
        </p:spPr>
      </p:pic>
      <p:sp>
        <p:nvSpPr>
          <p:cNvPr id="1034" name="Rectangle 10"/>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i="0"/>
            </a:lvl1pPr>
          </a:lstStyle>
          <a:p>
            <a:pPr fontAlgn="base">
              <a:spcBef>
                <a:spcPct val="0"/>
              </a:spcBef>
              <a:spcAft>
                <a:spcPct val="0"/>
              </a:spcAft>
              <a:defRPr/>
            </a:pPr>
            <a:fld id="{F9069CEF-3388-440B-A05F-0E996A6829E0}" type="datetime1">
              <a:rPr lang="en-US">
                <a:solidFill>
                  <a:srgbClr val="000000"/>
                </a:solidFill>
              </a:rPr>
              <a:pPr fontAlgn="base">
                <a:spcBef>
                  <a:spcPct val="0"/>
                </a:spcBef>
                <a:spcAft>
                  <a:spcPct val="0"/>
                </a:spcAft>
                <a:defRPr/>
              </a:pPr>
              <a:t>2/17/2011</a:t>
            </a:fld>
            <a:endParaRPr lang="en-US">
              <a:solidFill>
                <a:srgbClr val="000000"/>
              </a:solidFill>
            </a:endParaRPr>
          </a:p>
        </p:txBody>
      </p:sp>
      <p:sp>
        <p:nvSpPr>
          <p:cNvPr id="1036" name="Rectangle 12"/>
          <p:cNvSpPr>
            <a:spLocks noChangeArrowheads="1"/>
          </p:cNvSpPr>
          <p:nvPr userDrawn="1"/>
        </p:nvSpPr>
        <p:spPr bwMode="auto">
          <a:xfrm>
            <a:off x="8250238" y="47625"/>
            <a:ext cx="914400" cy="914400"/>
          </a:xfrm>
          <a:prstGeom prst="rect">
            <a:avLst/>
          </a:prstGeom>
          <a:solidFill>
            <a:schemeClr val="bg1"/>
          </a:solidFill>
          <a:ln w="9525" algn="ctr">
            <a:noFill/>
            <a:miter lim="800000"/>
            <a:headEnd/>
            <a:tailEnd/>
          </a:ln>
          <a:effectLst/>
        </p:spPr>
        <p:txBody>
          <a:bodyPr wrap="none" anchor="ctr"/>
          <a:lstStyle/>
          <a:p>
            <a:pPr algn="ctr" fontAlgn="base">
              <a:spcBef>
                <a:spcPct val="0"/>
              </a:spcBef>
              <a:spcAft>
                <a:spcPct val="0"/>
              </a:spcAft>
              <a:defRPr/>
            </a:pPr>
            <a:endParaRPr lang="en-US" sz="2000" b="1" i="1">
              <a:solidFill>
                <a:srgbClr val="000000"/>
              </a:solidFill>
            </a:endParaRPr>
          </a:p>
        </p:txBody>
      </p:sp>
      <p:pic>
        <p:nvPicPr>
          <p:cNvPr id="2058" name="Picture 9"/>
          <p:cNvPicPr>
            <a:picLocks noChangeAspect="1" noChangeArrowheads="1"/>
          </p:cNvPicPr>
          <p:nvPr/>
        </p:nvPicPr>
        <p:blipFill>
          <a:blip r:embed="rId18" cstate="print">
            <a:clrChange>
              <a:clrFrom>
                <a:srgbClr val="FFFFFF"/>
              </a:clrFrom>
              <a:clrTo>
                <a:srgbClr val="FFFFFF">
                  <a:alpha val="0"/>
                </a:srgbClr>
              </a:clrTo>
            </a:clrChange>
          </a:blip>
          <a:srcRect l="18645" r="15254"/>
          <a:stretch>
            <a:fillRect/>
          </a:stretch>
        </p:blipFill>
        <p:spPr bwMode="auto">
          <a:xfrm>
            <a:off x="8240713" y="-6350"/>
            <a:ext cx="990600" cy="995363"/>
          </a:xfrm>
          <a:prstGeom prst="rect">
            <a:avLst/>
          </a:prstGeom>
          <a:noFill/>
          <a:ln w="9525">
            <a:noFill/>
            <a:miter lim="800000"/>
            <a:headEnd/>
            <a:tailEnd/>
          </a:ln>
        </p:spPr>
      </p:pic>
      <p:sp>
        <p:nvSpPr>
          <p:cNvPr id="1037" name="Rectangle 1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i="0">
                <a:solidFill>
                  <a:srgbClr val="FFFF00"/>
                </a:solidFill>
                <a:latin typeface="Times New Roman" pitchFamily="18" charset="0"/>
              </a:defRPr>
            </a:lvl1pPr>
          </a:lstStyle>
          <a:p>
            <a:pPr fontAlgn="base">
              <a:spcBef>
                <a:spcPct val="0"/>
              </a:spcBef>
              <a:spcAft>
                <a:spcPct val="0"/>
              </a:spcAft>
              <a:defRPr/>
            </a:pPr>
            <a:fld id="{CD085EC6-7DAC-4287-BEE3-E54A3DA741A8}" type="slidenum">
              <a:rPr lang="en-US" b="1"/>
              <a:pPr fontAlgn="base">
                <a:spcBef>
                  <a:spcPct val="0"/>
                </a:spcBef>
                <a:spcAft>
                  <a:spcPct val="0"/>
                </a:spcAft>
                <a:defRPr/>
              </a:pPr>
              <a:t>‹#›</a:t>
            </a:fld>
            <a:endParaRPr lang="en-US" b="1"/>
          </a:p>
        </p:txBody>
      </p:sp>
    </p:spTree>
    <p:extLst>
      <p:ext uri="{BB962C8B-B14F-4D97-AF65-F5344CB8AC3E}">
        <p14:creationId xmlns:p14="http://schemas.microsoft.com/office/powerpoint/2010/main" val="147965605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hf hdr="0"/>
  <p:txStyles>
    <p:titleStyle>
      <a:lvl1pPr algn="ctr" rtl="0" eaLnBrk="0" fontAlgn="base" hangingPunct="0">
        <a:spcBef>
          <a:spcPct val="0"/>
        </a:spcBef>
        <a:spcAft>
          <a:spcPct val="0"/>
        </a:spcAft>
        <a:defRPr sz="2400" b="1">
          <a:solidFill>
            <a:srgbClr val="FFFF00"/>
          </a:solidFill>
          <a:latin typeface="Arial Black" pitchFamily="34" charset="0"/>
          <a:ea typeface="+mj-ea"/>
          <a:cs typeface="+mj-cs"/>
        </a:defRPr>
      </a:lvl1pPr>
      <a:lvl2pPr algn="ctr" rtl="0" eaLnBrk="0" fontAlgn="base" hangingPunct="0">
        <a:spcBef>
          <a:spcPct val="0"/>
        </a:spcBef>
        <a:spcAft>
          <a:spcPct val="0"/>
        </a:spcAft>
        <a:defRPr sz="2400" b="1">
          <a:solidFill>
            <a:srgbClr val="FFFF00"/>
          </a:solidFill>
          <a:latin typeface="Arial Black" pitchFamily="34" charset="0"/>
        </a:defRPr>
      </a:lvl2pPr>
      <a:lvl3pPr algn="ctr" rtl="0" eaLnBrk="0" fontAlgn="base" hangingPunct="0">
        <a:spcBef>
          <a:spcPct val="0"/>
        </a:spcBef>
        <a:spcAft>
          <a:spcPct val="0"/>
        </a:spcAft>
        <a:defRPr sz="2400" b="1">
          <a:solidFill>
            <a:srgbClr val="FFFF00"/>
          </a:solidFill>
          <a:latin typeface="Arial Black" pitchFamily="34" charset="0"/>
        </a:defRPr>
      </a:lvl3pPr>
      <a:lvl4pPr algn="ctr" rtl="0" eaLnBrk="0" fontAlgn="base" hangingPunct="0">
        <a:spcBef>
          <a:spcPct val="0"/>
        </a:spcBef>
        <a:spcAft>
          <a:spcPct val="0"/>
        </a:spcAft>
        <a:defRPr sz="2400" b="1">
          <a:solidFill>
            <a:srgbClr val="FFFF00"/>
          </a:solidFill>
          <a:latin typeface="Arial Black" pitchFamily="34" charset="0"/>
        </a:defRPr>
      </a:lvl4pPr>
      <a:lvl5pPr algn="ctr" rtl="0" eaLnBrk="0" fontAlgn="base" hangingPunct="0">
        <a:spcBef>
          <a:spcPct val="0"/>
        </a:spcBef>
        <a:spcAft>
          <a:spcPct val="0"/>
        </a:spcAft>
        <a:defRPr sz="2400" b="1">
          <a:solidFill>
            <a:srgbClr val="FFFF00"/>
          </a:solidFill>
          <a:latin typeface="Arial Black" pitchFamily="34" charset="0"/>
        </a:defRPr>
      </a:lvl5pPr>
      <a:lvl6pPr marL="457200" algn="ctr" rtl="0" fontAlgn="base">
        <a:spcBef>
          <a:spcPct val="0"/>
        </a:spcBef>
        <a:spcAft>
          <a:spcPct val="0"/>
        </a:spcAft>
        <a:defRPr sz="2400" b="1">
          <a:solidFill>
            <a:schemeClr val="tx2"/>
          </a:solidFill>
          <a:latin typeface="Arial" charset="0"/>
        </a:defRPr>
      </a:lvl6pPr>
      <a:lvl7pPr marL="914400" algn="ctr" rtl="0" fontAlgn="base">
        <a:spcBef>
          <a:spcPct val="0"/>
        </a:spcBef>
        <a:spcAft>
          <a:spcPct val="0"/>
        </a:spcAft>
        <a:defRPr sz="2400" b="1">
          <a:solidFill>
            <a:schemeClr val="tx2"/>
          </a:solidFill>
          <a:latin typeface="Arial" charset="0"/>
        </a:defRPr>
      </a:lvl7pPr>
      <a:lvl8pPr marL="1371600" algn="ctr" rtl="0" fontAlgn="base">
        <a:spcBef>
          <a:spcPct val="0"/>
        </a:spcBef>
        <a:spcAft>
          <a:spcPct val="0"/>
        </a:spcAft>
        <a:defRPr sz="2400" b="1">
          <a:solidFill>
            <a:schemeClr val="tx2"/>
          </a:solidFill>
          <a:latin typeface="Arial" charset="0"/>
        </a:defRPr>
      </a:lvl8pPr>
      <a:lvl9pPr marL="1828800" algn="ctr" rtl="0" fontAlgn="base">
        <a:spcBef>
          <a:spcPct val="0"/>
        </a:spcBef>
        <a:spcAft>
          <a:spcPct val="0"/>
        </a:spcAft>
        <a:defRPr sz="2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1"/>
          </a:solidFill>
          <a:latin typeface="+mn-lt"/>
        </a:defRPr>
      </a:lvl2pPr>
      <a:lvl3pPr marL="1143000" indent="-228600" algn="l" rtl="0" eaLnBrk="0" fontAlgn="base" hangingPunct="0">
        <a:spcBef>
          <a:spcPct val="20000"/>
        </a:spcBef>
        <a:spcAft>
          <a:spcPct val="0"/>
        </a:spcAft>
        <a:buChar char="•"/>
        <a:defRPr>
          <a:solidFill>
            <a:schemeClr val="bg1"/>
          </a:solidFill>
          <a:latin typeface="+mn-lt"/>
        </a:defRPr>
      </a:lvl3pPr>
      <a:lvl4pPr marL="1600200" indent="-228600" algn="l" rtl="0" eaLnBrk="0" fontAlgn="base" hangingPunct="0">
        <a:spcBef>
          <a:spcPct val="20000"/>
        </a:spcBef>
        <a:spcAft>
          <a:spcPct val="0"/>
        </a:spcAft>
        <a:buChar char="–"/>
        <a:defRPr sz="1600">
          <a:solidFill>
            <a:schemeClr val="bg1"/>
          </a:solidFill>
          <a:latin typeface="+mn-lt"/>
        </a:defRPr>
      </a:lvl4pPr>
      <a:lvl5pPr marL="2057400" indent="-228600" algn="l" rtl="0" eaLnBrk="0" fontAlgn="base" hangingPunct="0">
        <a:spcBef>
          <a:spcPct val="20000"/>
        </a:spcBef>
        <a:spcAft>
          <a:spcPct val="0"/>
        </a:spcAft>
        <a:buChar char="»"/>
        <a:defRPr sz="14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BD06423-17D6-48A1-8BBB-0706BCB95D86}" type="datetime1">
              <a:rPr lang="en-US">
                <a:solidFill>
                  <a:prstClr val="black">
                    <a:tint val="75000"/>
                  </a:prstClr>
                </a:solidFill>
              </a:rPr>
              <a:pPr>
                <a:defRPr/>
              </a:pPr>
              <a:t>2/17/2011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fontAlgn="base">
              <a:spcBef>
                <a:spcPct val="0"/>
              </a:spcBef>
              <a:spcAft>
                <a:spcPct val="0"/>
              </a:spcAft>
            </a:pPr>
            <a:endParaRPr lang="pt-BR">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4105754-0E26-43BE-B672-171A273C532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8015747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963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963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6963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6963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D7136381-A3A9-4F53-96D0-9631BEEDA5CF}"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434670143"/>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7885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MS PGothic" pitchFamily="34" charset="-128"/>
              </a:endParaRPr>
            </a:p>
          </p:txBody>
        </p:sp>
        <p:sp>
          <p:nvSpPr>
            <p:cNvPr id="7885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MS PGothic" pitchFamily="34" charset="-128"/>
              </a:endParaRPr>
            </a:p>
          </p:txBody>
        </p:sp>
        <p:sp>
          <p:nvSpPr>
            <p:cNvPr id="7885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MS PGothic" pitchFamily="34" charset="-128"/>
              </a:endParaRPr>
            </a:p>
          </p:txBody>
        </p:sp>
        <p:sp>
          <p:nvSpPr>
            <p:cNvPr id="7885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MS PGothic" pitchFamily="34" charset="-128"/>
              </a:endParaRPr>
            </a:p>
          </p:txBody>
        </p:sp>
        <p:sp>
          <p:nvSpPr>
            <p:cNvPr id="1037"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128"/>
                <a:cs typeface="ＭＳ Ｐゴシック" charset="-128"/>
              </a:endParaRPr>
            </a:p>
          </p:txBody>
        </p:sp>
        <p:sp>
          <p:nvSpPr>
            <p:cNvPr id="1038"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128"/>
                <a:cs typeface="ＭＳ Ｐゴシック" charset="-128"/>
              </a:endParaRPr>
            </a:p>
          </p:txBody>
        </p:sp>
        <p:sp>
          <p:nvSpPr>
            <p:cNvPr id="1039"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128"/>
                <a:cs typeface="ＭＳ Ｐゴシック" charset="-128"/>
              </a:endParaRPr>
            </a:p>
          </p:txBody>
        </p:sp>
      </p:grpSp>
      <p:sp>
        <p:nvSpPr>
          <p:cNvPr id="7885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7885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charset="0"/>
                <a:ea typeface="+mn-ea"/>
                <a:cs typeface="+mn-cs"/>
              </a:defRPr>
            </a:lvl1pPr>
          </a:lstStyle>
          <a:p>
            <a:pPr fontAlgn="base">
              <a:spcBef>
                <a:spcPct val="0"/>
              </a:spcBef>
              <a:spcAft>
                <a:spcPct val="0"/>
              </a:spcAft>
              <a:defRPr/>
            </a:pPr>
            <a:endParaRPr lang="en-US">
              <a:solidFill>
                <a:srgbClr val="FFFFFF"/>
              </a:solidFill>
            </a:endParaRPr>
          </a:p>
        </p:txBody>
      </p:sp>
      <p:sp>
        <p:nvSpPr>
          <p:cNvPr id="7886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charset="0"/>
                <a:ea typeface="+mn-ea"/>
                <a:cs typeface="+mn-cs"/>
              </a:defRPr>
            </a:lvl1pPr>
          </a:lstStyle>
          <a:p>
            <a:pPr fontAlgn="base">
              <a:spcBef>
                <a:spcPct val="0"/>
              </a:spcBef>
              <a:spcAft>
                <a:spcPct val="0"/>
              </a:spcAft>
              <a:defRPr/>
            </a:pPr>
            <a:endParaRPr lang="en-US">
              <a:solidFill>
                <a:srgbClr val="FFFFFF"/>
              </a:solidFill>
            </a:endParaRPr>
          </a:p>
        </p:txBody>
      </p:sp>
      <p:sp>
        <p:nvSpPr>
          <p:cNvPr id="7886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fontAlgn="base">
              <a:spcBef>
                <a:spcPct val="0"/>
              </a:spcBef>
              <a:spcAft>
                <a:spcPct val="0"/>
              </a:spcAft>
            </a:pPr>
            <a:fld id="{67053ECA-747D-47D8-BFF8-626A4EEE4417}" type="slidenum">
              <a:rPr lang="en-US">
                <a:solidFill>
                  <a:srgbClr val="FFFFFF"/>
                </a:solidFill>
                <a:ea typeface="MS PGothic" pitchFamily="34" charset="-128"/>
              </a:rPr>
              <a:pPr fontAlgn="base">
                <a:spcBef>
                  <a:spcPct val="0"/>
                </a:spcBef>
                <a:spcAft>
                  <a:spcPct val="0"/>
                </a:spcAft>
              </a:pPr>
              <a:t>‹#›</a:t>
            </a:fld>
            <a:endParaRPr lang="en-US">
              <a:solidFill>
                <a:srgbClr val="FFFFFF"/>
              </a:solidFill>
              <a:ea typeface="MS PGothic" pitchFamily="34" charset="-128"/>
            </a:endParaRPr>
          </a:p>
        </p:txBody>
      </p:sp>
      <p:sp>
        <p:nvSpPr>
          <p:cNvPr id="1032" name="Text Box 15"/>
          <p:cNvSpPr txBox="1">
            <a:spLocks noChangeArrowheads="1"/>
          </p:cNvSpPr>
          <p:nvPr userDrawn="1"/>
        </p:nvSpPr>
        <p:spPr bwMode="auto">
          <a:xfrm>
            <a:off x="173038" y="6513513"/>
            <a:ext cx="8742362" cy="307975"/>
          </a:xfrm>
          <a:prstGeom prst="rect">
            <a:avLst/>
          </a:prstGeom>
          <a:noFill/>
          <a:ln>
            <a:noFill/>
          </a:ln>
          <a:extLst/>
        </p:spPr>
        <p:txBody>
          <a:bodyPr>
            <a:spAutoFit/>
          </a:bodyPr>
          <a:lstStyle>
            <a:lvl1pPr>
              <a:defRPr sz="2400">
                <a:solidFill>
                  <a:schemeClr val="tx1"/>
                </a:solidFill>
                <a:latin typeface="Arial" pitchFamily="34" charset="0"/>
                <a:ea typeface="MS PGothic" pitchFamily="34" charset="-128"/>
              </a:defRPr>
            </a:lvl1pPr>
            <a:lvl2pPr marL="37931725" indent="-37474525">
              <a:defRPr sz="2400">
                <a:solidFill>
                  <a:schemeClr val="tx1"/>
                </a:solidFill>
                <a:latin typeface="Arial" pitchFamily="34" charset="0"/>
                <a:ea typeface="MS PGothic" pitchFamily="34" charset="-128"/>
              </a:defRPr>
            </a:lvl2pPr>
            <a:lvl3pPr>
              <a:defRPr sz="2400">
                <a:solidFill>
                  <a:schemeClr val="tx1"/>
                </a:solidFill>
                <a:latin typeface="Arial" pitchFamily="34" charset="0"/>
                <a:ea typeface="MS PGothic" pitchFamily="34" charset="-128"/>
              </a:defRPr>
            </a:lvl3pPr>
            <a:lvl4pPr>
              <a:defRPr sz="2400">
                <a:solidFill>
                  <a:schemeClr val="tx1"/>
                </a:solidFill>
                <a:latin typeface="Arial" pitchFamily="34" charset="0"/>
                <a:ea typeface="MS PGothic" pitchFamily="34" charset="-128"/>
              </a:defRPr>
            </a:lvl4pPr>
            <a:lvl5pPr>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fontAlgn="base">
              <a:spcBef>
                <a:spcPct val="0"/>
              </a:spcBef>
              <a:spcAft>
                <a:spcPct val="0"/>
              </a:spcAft>
            </a:pPr>
            <a:r>
              <a:rPr lang="en-US" sz="1400" b="1" i="1">
                <a:solidFill>
                  <a:srgbClr val="FFFF66"/>
                </a:solidFill>
                <a:latin typeface="Arial Narrow" pitchFamily="34" charset="0"/>
              </a:rPr>
              <a:t>AMS Annual Meeting 2011 – Future Operational Environmental Satellite Systems </a:t>
            </a:r>
          </a:p>
        </p:txBody>
      </p:sp>
    </p:spTree>
    <p:extLst>
      <p:ext uri="{BB962C8B-B14F-4D97-AF65-F5344CB8AC3E}">
        <p14:creationId xmlns:p14="http://schemas.microsoft.com/office/powerpoint/2010/main" val="2659451947"/>
      </p:ext>
    </p:extLst>
  </p:cSld>
  <p:clrMap bg1="dk2" tx1="lt1" bg2="dk1"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ea typeface="MS PGothic" pitchFamily="34" charset="-128"/>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S PGothic" pitchFamily="34" charset="-128"/>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S PGothic" pitchFamily="34" charset="-128"/>
        </a:defRPr>
      </a:lvl5pPr>
      <a:lvl6pPr marL="2514600" indent="-228600" algn="l" rtl="0" fontAlgn="base">
        <a:spcBef>
          <a:spcPct val="20000"/>
        </a:spcBef>
        <a:spcAft>
          <a:spcPct val="0"/>
        </a:spcAft>
        <a:buClr>
          <a:schemeClr val="tx1"/>
        </a:buClr>
        <a:buSzPct val="75000"/>
        <a:buFont typeface="Wingdings" pitchFamily="-107" charset="2"/>
        <a:buChar char="l"/>
        <a:defRPr sz="2000">
          <a:solidFill>
            <a:schemeClr val="tx1"/>
          </a:solidFill>
          <a:effectLst>
            <a:outerShdw blurRad="38100" dist="38100" dir="2700000" algn="tl">
              <a:srgbClr val="010199"/>
            </a:outerShdw>
          </a:effectLst>
          <a:latin typeface="+mn-lt"/>
          <a:ea typeface="ＭＳ Ｐゴシック" pitchFamily="-107" charset="-128"/>
        </a:defRPr>
      </a:lvl6pPr>
      <a:lvl7pPr marL="2971800" indent="-228600" algn="l" rtl="0" fontAlgn="base">
        <a:spcBef>
          <a:spcPct val="20000"/>
        </a:spcBef>
        <a:spcAft>
          <a:spcPct val="0"/>
        </a:spcAft>
        <a:buClr>
          <a:schemeClr val="tx1"/>
        </a:buClr>
        <a:buSzPct val="75000"/>
        <a:buFont typeface="Wingdings" pitchFamily="-107" charset="2"/>
        <a:buChar char="l"/>
        <a:defRPr sz="2000">
          <a:solidFill>
            <a:schemeClr val="tx1"/>
          </a:solidFill>
          <a:effectLst>
            <a:outerShdw blurRad="38100" dist="38100" dir="2700000" algn="tl">
              <a:srgbClr val="010199"/>
            </a:outerShdw>
          </a:effectLst>
          <a:latin typeface="+mn-lt"/>
          <a:ea typeface="ＭＳ Ｐゴシック" pitchFamily="-107" charset="-128"/>
        </a:defRPr>
      </a:lvl7pPr>
      <a:lvl8pPr marL="3429000" indent="-228600" algn="l" rtl="0" fontAlgn="base">
        <a:spcBef>
          <a:spcPct val="20000"/>
        </a:spcBef>
        <a:spcAft>
          <a:spcPct val="0"/>
        </a:spcAft>
        <a:buClr>
          <a:schemeClr val="tx1"/>
        </a:buClr>
        <a:buSzPct val="75000"/>
        <a:buFont typeface="Wingdings" pitchFamily="-107" charset="2"/>
        <a:buChar char="l"/>
        <a:defRPr sz="2000">
          <a:solidFill>
            <a:schemeClr val="tx1"/>
          </a:solidFill>
          <a:effectLst>
            <a:outerShdw blurRad="38100" dist="38100" dir="2700000" algn="tl">
              <a:srgbClr val="010199"/>
            </a:outerShdw>
          </a:effectLst>
          <a:latin typeface="+mn-lt"/>
          <a:ea typeface="ＭＳ Ｐゴシック" pitchFamily="-107" charset="-128"/>
        </a:defRPr>
      </a:lvl8pPr>
      <a:lvl9pPr marL="3886200" indent="-228600" algn="l" rtl="0" fontAlgn="base">
        <a:spcBef>
          <a:spcPct val="20000"/>
        </a:spcBef>
        <a:spcAft>
          <a:spcPct val="0"/>
        </a:spcAft>
        <a:buClr>
          <a:schemeClr val="tx1"/>
        </a:buClr>
        <a:buSzPct val="75000"/>
        <a:buFont typeface="Wingdings" pitchFamily="-107" charset="2"/>
        <a:buChar char="l"/>
        <a:defRPr sz="2000">
          <a:solidFill>
            <a:schemeClr val="tx1"/>
          </a:solidFill>
          <a:effectLst>
            <a:outerShdw blurRad="38100" dist="38100" dir="2700000" algn="tl">
              <a:srgbClr val="010199"/>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57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57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157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157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A2ACC8F-0F61-44AF-BFCA-5C64190A43F9}"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882908169"/>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14.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32.gif"/></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63.xml"/><Relationship Id="rId5" Type="http://schemas.openxmlformats.org/officeDocument/2006/relationships/image" Target="../media/image64.png"/><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9.xml"/></Relationships>
</file>

<file path=ppt/slides/_rels/slide52.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18.xml"/><Relationship Id="rId1" Type="http://schemas.openxmlformats.org/officeDocument/2006/relationships/slideLayout" Target="../slideLayouts/slideLayout55.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55.xml"/><Relationship Id="rId5" Type="http://schemas.openxmlformats.org/officeDocument/2006/relationships/image" Target="../media/image69.gif"/><Relationship Id="rId4" Type="http://schemas.openxmlformats.org/officeDocument/2006/relationships/image" Target="../media/image68.gif"/></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55.xml"/><Relationship Id="rId4" Type="http://schemas.openxmlformats.org/officeDocument/2006/relationships/image" Target="../media/image71.png"/></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7.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68.xml"/><Relationship Id="rId4" Type="http://schemas.openxmlformats.org/officeDocument/2006/relationships/image" Target="../media/image74.png"/></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63.xml"/><Relationship Id="rId5" Type="http://schemas.openxmlformats.org/officeDocument/2006/relationships/image" Target="../media/image76.png"/><Relationship Id="rId4" Type="http://schemas.openxmlformats.org/officeDocument/2006/relationships/image" Target="../media/image75.png"/></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68.xml"/><Relationship Id="rId5" Type="http://schemas.openxmlformats.org/officeDocument/2006/relationships/image" Target="../media/image79.png"/><Relationship Id="rId4" Type="http://schemas.openxmlformats.org/officeDocument/2006/relationships/image" Target="../media/image78.png"/></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63.xml"/><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92.xml"/></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55.xml"/></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68.xml"/><Relationship Id="rId4" Type="http://schemas.openxmlformats.org/officeDocument/2006/relationships/image" Target="../media/image84.png"/></Relationships>
</file>

<file path=ppt/slides/_rels/slide6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55.xml"/></Relationships>
</file>

<file path=ppt/slides/_rels/slide6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6.xml"/><Relationship Id="rId1" Type="http://schemas.openxmlformats.org/officeDocument/2006/relationships/slideLayout" Target="../slideLayouts/slideLayout105.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6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7.xml"/><Relationship Id="rId1" Type="http://schemas.openxmlformats.org/officeDocument/2006/relationships/slideLayout" Target="../slideLayouts/slideLayout55.xml"/></Relationships>
</file>

<file path=ppt/slides/_rels/slide66.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notesSlide" Target="../notesSlides/notesSlide28.xml"/><Relationship Id="rId1" Type="http://schemas.openxmlformats.org/officeDocument/2006/relationships/slideLayout" Target="../slideLayouts/slideLayout55.xml"/><Relationship Id="rId4" Type="http://schemas.openxmlformats.org/officeDocument/2006/relationships/image" Target="../media/image92.gif"/></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2.xml"/><Relationship Id="rId1" Type="http://schemas.openxmlformats.org/officeDocument/2006/relationships/vmlDrawing" Target="../drawings/vmlDrawing1.vml"/><Relationship Id="rId5" Type="http://schemas.openxmlformats.org/officeDocument/2006/relationships/image" Target="../media/image93.emf"/><Relationship Id="rId4" Type="http://schemas.openxmlformats.org/officeDocument/2006/relationships/oleObject" Target="../embeddings/oleObject1.bin"/></Relationships>
</file>

<file path=ppt/slides/_rels/slide6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0.xml"/><Relationship Id="rId1" Type="http://schemas.openxmlformats.org/officeDocument/2006/relationships/slideLayout" Target="../slideLayouts/slideLayout41.xml"/></Relationships>
</file>

<file path=ppt/slides/_rels/slide6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cimss.ssec.wisc.edu/goes/abi/loops/links.html" TargetMode="External"/><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7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10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42.xml"/></Relationships>
</file>

<file path=ppt/slides/_rels/slide8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4.xml"/><Relationship Id="rId1" Type="http://schemas.openxmlformats.org/officeDocument/2006/relationships/slideLayout" Target="../slideLayouts/slideLayout42.xml"/></Relationships>
</file>

<file path=ppt/slides/_rels/slide8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5.xml"/><Relationship Id="rId1" Type="http://schemas.openxmlformats.org/officeDocument/2006/relationships/slideLayout" Target="../slideLayouts/slideLayout4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4.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36.xml"/><Relationship Id="rId1" Type="http://schemas.openxmlformats.org/officeDocument/2006/relationships/slideLayout" Target="../slideLayouts/slideLayout111.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8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7.xml"/><Relationship Id="rId1" Type="http://schemas.openxmlformats.org/officeDocument/2006/relationships/slideLayout" Target="../slideLayouts/slideLayout127.xml"/></Relationships>
</file>

<file path=ppt/slides/_rels/slide8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2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228600" y="838200"/>
            <a:ext cx="8763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sz="4400" b="1">
                <a:solidFill>
                  <a:srgbClr val="FFFF00"/>
                </a:solidFill>
                <a:latin typeface="Arial Unicode MS" pitchFamily="34" charset="-128"/>
                <a:cs typeface="Times New Roman" pitchFamily="18" charset="0"/>
              </a:rPr>
              <a:t>GOES-R ABI</a:t>
            </a:r>
          </a:p>
        </p:txBody>
      </p:sp>
      <p:sp>
        <p:nvSpPr>
          <p:cNvPr id="7171" name="Text Box 3"/>
          <p:cNvSpPr txBox="1">
            <a:spLocks noChangeArrowheads="1"/>
          </p:cNvSpPr>
          <p:nvPr/>
        </p:nvSpPr>
        <p:spPr bwMode="auto">
          <a:xfrm>
            <a:off x="381000" y="1524000"/>
            <a:ext cx="85344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indent="0" algn="ctr" fontAlgn="base">
              <a:spcBef>
                <a:spcPct val="50000"/>
              </a:spcBef>
              <a:spcAft>
                <a:spcPct val="0"/>
              </a:spcAft>
            </a:pPr>
            <a:r>
              <a:rPr lang="en-US" sz="2000" b="1" dirty="0">
                <a:solidFill>
                  <a:srgbClr val="FFFFFF"/>
                </a:solidFill>
                <a:latin typeface="Arial Unicode MS" pitchFamily="34" charset="-128"/>
              </a:rPr>
              <a:t>Timothy J. </a:t>
            </a:r>
            <a:r>
              <a:rPr lang="en-US" sz="2000" b="1" dirty="0" smtClean="0">
                <a:solidFill>
                  <a:srgbClr val="FFFFFF"/>
                </a:solidFill>
                <a:latin typeface="Arial Unicode MS" pitchFamily="34" charset="-128"/>
              </a:rPr>
              <a:t>Schmit </a:t>
            </a:r>
          </a:p>
          <a:p>
            <a:pPr marL="0" lvl="1" indent="0" algn="ctr" fontAlgn="base">
              <a:spcBef>
                <a:spcPct val="50000"/>
              </a:spcBef>
              <a:spcAft>
                <a:spcPct val="0"/>
              </a:spcAft>
            </a:pPr>
            <a:r>
              <a:rPr lang="en-US" sz="2000" b="1" dirty="0" smtClean="0">
                <a:solidFill>
                  <a:srgbClr val="FFFFFF"/>
                </a:solidFill>
                <a:latin typeface="Arial Unicode MS" pitchFamily="34" charset="-128"/>
              </a:rPr>
              <a:t>(</a:t>
            </a:r>
            <a:r>
              <a:rPr lang="en-US" dirty="0" smtClean="0">
                <a:solidFill>
                  <a:schemeClr val="bg1"/>
                </a:solidFill>
              </a:rPr>
              <a:t>tim.j.schmit@noaa.gov</a:t>
            </a:r>
            <a:r>
              <a:rPr lang="en-US" sz="2000" b="1" dirty="0" smtClean="0">
                <a:solidFill>
                  <a:srgbClr val="FFFFFF"/>
                </a:solidFill>
                <a:latin typeface="Arial Unicode MS" pitchFamily="34" charset="-128"/>
              </a:rPr>
              <a:t>)</a:t>
            </a:r>
            <a:endParaRPr lang="en-US" sz="2000" b="1" dirty="0">
              <a:solidFill>
                <a:srgbClr val="FFFFFF"/>
              </a:solidFill>
              <a:latin typeface="Arial Unicode MS" pitchFamily="34" charset="-128"/>
            </a:endParaRPr>
          </a:p>
          <a:p>
            <a:pPr algn="ctr" fontAlgn="base">
              <a:spcBef>
                <a:spcPct val="50000"/>
              </a:spcBef>
              <a:spcAft>
                <a:spcPct val="0"/>
              </a:spcAft>
            </a:pPr>
            <a:r>
              <a:rPr lang="en-US" sz="2000" b="1" dirty="0">
                <a:solidFill>
                  <a:srgbClr val="FFFF00"/>
                </a:solidFill>
                <a:latin typeface="Arial Unicode MS" pitchFamily="34" charset="-128"/>
              </a:rPr>
              <a:t>NOAA/NESDIS/Satellite Applications and Research</a:t>
            </a:r>
          </a:p>
          <a:p>
            <a:pPr algn="ctr" fontAlgn="base">
              <a:spcBef>
                <a:spcPct val="50000"/>
              </a:spcBef>
              <a:spcAft>
                <a:spcPct val="0"/>
              </a:spcAft>
            </a:pPr>
            <a:r>
              <a:rPr lang="en-US" sz="2000" b="1" dirty="0">
                <a:solidFill>
                  <a:srgbClr val="FFFF00"/>
                </a:solidFill>
                <a:latin typeface="Arial Unicode MS" pitchFamily="34" charset="-128"/>
              </a:rPr>
              <a:t>  Advanced Satellite Products Branch (ASPB)</a:t>
            </a:r>
          </a:p>
          <a:p>
            <a:pPr algn="ctr" fontAlgn="base">
              <a:spcBef>
                <a:spcPct val="50000"/>
              </a:spcBef>
              <a:spcAft>
                <a:spcPct val="0"/>
              </a:spcAft>
            </a:pPr>
            <a:r>
              <a:rPr lang="en-US" sz="2000" b="1" dirty="0" err="1">
                <a:solidFill>
                  <a:srgbClr val="FFFFFF"/>
                </a:solidFill>
                <a:latin typeface="Arial Unicode MS" pitchFamily="34" charset="-128"/>
              </a:rPr>
              <a:t>Kaba</a:t>
            </a:r>
            <a:r>
              <a:rPr lang="en-US" sz="2000" b="1" dirty="0">
                <a:solidFill>
                  <a:srgbClr val="FFFFFF"/>
                </a:solidFill>
                <a:latin typeface="Arial Unicode MS" pitchFamily="34" charset="-128"/>
              </a:rPr>
              <a:t> Bah, Mathew M. </a:t>
            </a:r>
            <a:r>
              <a:rPr lang="en-US" sz="2000" b="1" dirty="0" err="1">
                <a:solidFill>
                  <a:srgbClr val="FFFFFF"/>
                </a:solidFill>
                <a:latin typeface="Arial Unicode MS" pitchFamily="34" charset="-128"/>
              </a:rPr>
              <a:t>Gunshor</a:t>
            </a:r>
            <a:r>
              <a:rPr lang="en-US" sz="2000" b="1" dirty="0">
                <a:solidFill>
                  <a:srgbClr val="FFFFFF"/>
                </a:solidFill>
                <a:latin typeface="Arial Unicode MS" pitchFamily="34" charset="-128"/>
              </a:rPr>
              <a:t>, Jun Li, Scott Bachmeier, etc.</a:t>
            </a:r>
          </a:p>
          <a:p>
            <a:pPr algn="ctr" fontAlgn="base">
              <a:spcBef>
                <a:spcPct val="50000"/>
              </a:spcBef>
              <a:spcAft>
                <a:spcPct val="0"/>
              </a:spcAft>
            </a:pPr>
            <a:r>
              <a:rPr lang="en-US" sz="2000" b="1" dirty="0">
                <a:solidFill>
                  <a:srgbClr val="FFFF00"/>
                </a:solidFill>
                <a:latin typeface="Arial Unicode MS" pitchFamily="34" charset="-128"/>
              </a:rPr>
              <a:t>CIMSS, Madison, WI</a:t>
            </a:r>
          </a:p>
          <a:p>
            <a:pPr algn="ctr" fontAlgn="base">
              <a:spcBef>
                <a:spcPct val="50000"/>
              </a:spcBef>
              <a:spcAft>
                <a:spcPct val="0"/>
              </a:spcAft>
            </a:pPr>
            <a:r>
              <a:rPr lang="en-US" sz="2000" b="1" dirty="0" smtClean="0">
                <a:solidFill>
                  <a:srgbClr val="FFFFFF"/>
                </a:solidFill>
                <a:latin typeface="Arial Unicode MS" pitchFamily="34" charset="-128"/>
              </a:rPr>
              <a:t>Steve </a:t>
            </a:r>
            <a:r>
              <a:rPr lang="en-US" sz="2000" b="1" dirty="0">
                <a:solidFill>
                  <a:srgbClr val="FFFFFF"/>
                </a:solidFill>
                <a:latin typeface="Arial Unicode MS" pitchFamily="34" charset="-128"/>
              </a:rPr>
              <a:t>Goodman, </a:t>
            </a:r>
            <a:r>
              <a:rPr lang="en-US" sz="2000" b="1" dirty="0">
                <a:solidFill>
                  <a:srgbClr val="FFFFFF"/>
                </a:solidFill>
                <a:latin typeface="Arial Unicode MS" pitchFamily="34" charset="-128"/>
              </a:rPr>
              <a:t>James J. </a:t>
            </a:r>
            <a:r>
              <a:rPr lang="en-US" sz="2000" b="1" dirty="0" err="1">
                <a:solidFill>
                  <a:srgbClr val="FFFFFF"/>
                </a:solidFill>
                <a:latin typeface="Arial Unicode MS" pitchFamily="34" charset="-128"/>
              </a:rPr>
              <a:t>Gurka</a:t>
            </a:r>
            <a:r>
              <a:rPr lang="en-US" sz="2000" b="1" dirty="0">
                <a:solidFill>
                  <a:srgbClr val="FFFFFF"/>
                </a:solidFill>
                <a:latin typeface="Arial Unicode MS" pitchFamily="34" charset="-128"/>
              </a:rPr>
              <a:t>, etc</a:t>
            </a:r>
            <a:r>
              <a:rPr lang="en-US" sz="2000" b="1" dirty="0">
                <a:solidFill>
                  <a:srgbClr val="FFFFFF"/>
                </a:solidFill>
                <a:latin typeface="Arial Unicode MS" pitchFamily="34" charset="-128"/>
              </a:rPr>
              <a:t>. </a:t>
            </a:r>
          </a:p>
          <a:p>
            <a:pPr algn="ctr" fontAlgn="base">
              <a:spcBef>
                <a:spcPct val="50000"/>
              </a:spcBef>
              <a:spcAft>
                <a:spcPct val="0"/>
              </a:spcAft>
            </a:pPr>
            <a:r>
              <a:rPr lang="en-US" sz="2000" b="1" dirty="0">
                <a:solidFill>
                  <a:srgbClr val="FFFF00"/>
                </a:solidFill>
                <a:latin typeface="Arial Unicode MS" pitchFamily="34" charset="-128"/>
              </a:rPr>
              <a:t>GOES-R Program Office</a:t>
            </a:r>
          </a:p>
        </p:txBody>
      </p:sp>
      <p:pic>
        <p:nvPicPr>
          <p:cNvPr id="7172" name="Picture 4" descr="NOAA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5218113"/>
            <a:ext cx="1524000"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5"/>
          <p:cNvSpPr txBox="1">
            <a:spLocks noChangeArrowheads="1"/>
          </p:cNvSpPr>
          <p:nvPr/>
        </p:nvSpPr>
        <p:spPr bwMode="auto">
          <a:xfrm>
            <a:off x="7954963" y="6611938"/>
            <a:ext cx="884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000">
                <a:solidFill>
                  <a:srgbClr val="000000"/>
                </a:solidFill>
                <a:latin typeface="Times New Roman" pitchFamily="18" charset="0"/>
              </a:rPr>
              <a:t>UW-Madison</a:t>
            </a:r>
            <a:endParaRPr lang="en-US" sz="800">
              <a:solidFill>
                <a:srgbClr val="000000"/>
              </a:solidFill>
              <a:latin typeface="Times New Roman" pitchFamily="18" charset="0"/>
            </a:endParaRPr>
          </a:p>
        </p:txBody>
      </p:sp>
      <p:sp>
        <p:nvSpPr>
          <p:cNvPr id="7174" name="Text Box 6"/>
          <p:cNvSpPr txBox="1">
            <a:spLocks noChangeArrowheads="1"/>
          </p:cNvSpPr>
          <p:nvPr/>
        </p:nvSpPr>
        <p:spPr bwMode="auto">
          <a:xfrm>
            <a:off x="2971800" y="5458361"/>
            <a:ext cx="3657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1600" b="1" dirty="0" smtClean="0">
                <a:solidFill>
                  <a:srgbClr val="FFFFFF"/>
                </a:solidFill>
              </a:rPr>
              <a:t>High Impact Weather Working Group</a:t>
            </a:r>
          </a:p>
          <a:p>
            <a:pPr algn="ctr" eaLnBrk="1" fontAlgn="base" hangingPunct="1">
              <a:spcBef>
                <a:spcPct val="0"/>
              </a:spcBef>
              <a:spcAft>
                <a:spcPct val="0"/>
              </a:spcAft>
            </a:pPr>
            <a:r>
              <a:rPr lang="en-US" sz="1600" b="1" dirty="0" smtClean="0">
                <a:solidFill>
                  <a:srgbClr val="FFFFFF"/>
                </a:solidFill>
              </a:rPr>
              <a:t>Kick-off Workshop</a:t>
            </a:r>
          </a:p>
          <a:p>
            <a:pPr algn="ctr" eaLnBrk="1" fontAlgn="base" hangingPunct="1">
              <a:spcBef>
                <a:spcPct val="0"/>
              </a:spcBef>
              <a:spcAft>
                <a:spcPct val="0"/>
              </a:spcAft>
            </a:pPr>
            <a:r>
              <a:rPr lang="en-US" sz="1600" b="1" i="1" dirty="0" smtClean="0">
                <a:solidFill>
                  <a:srgbClr val="FFFFFF"/>
                </a:solidFill>
              </a:rPr>
              <a:t>Norman, OK</a:t>
            </a:r>
            <a:endParaRPr lang="en-US" sz="1600" b="1" i="1" dirty="0">
              <a:solidFill>
                <a:srgbClr val="FFFFFF"/>
              </a:solidFill>
            </a:endParaRPr>
          </a:p>
          <a:p>
            <a:pPr algn="ctr" eaLnBrk="1" fontAlgn="base" hangingPunct="1">
              <a:spcBef>
                <a:spcPct val="0"/>
              </a:spcBef>
              <a:spcAft>
                <a:spcPct val="0"/>
              </a:spcAft>
            </a:pPr>
            <a:r>
              <a:rPr lang="en-US" sz="1600" b="1" i="1" dirty="0" smtClean="0">
                <a:solidFill>
                  <a:srgbClr val="FFFFFF"/>
                </a:solidFill>
              </a:rPr>
              <a:t>24 </a:t>
            </a:r>
            <a:r>
              <a:rPr lang="en-US" sz="1600" b="1" i="1" dirty="0">
                <a:solidFill>
                  <a:srgbClr val="FFFFFF"/>
                </a:solidFill>
              </a:rPr>
              <a:t>February 2011</a:t>
            </a:r>
          </a:p>
        </p:txBody>
      </p:sp>
      <p:pic>
        <p:nvPicPr>
          <p:cNvPr id="7175" name="Picture 7" descr="cimss_for_engraving_cr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7650" y="5772150"/>
            <a:ext cx="120015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6" name="Group 8"/>
          <p:cNvGrpSpPr>
            <a:grpSpLocks/>
          </p:cNvGrpSpPr>
          <p:nvPr/>
        </p:nvGrpSpPr>
        <p:grpSpPr bwMode="auto">
          <a:xfrm>
            <a:off x="6705600" y="4876800"/>
            <a:ext cx="1066800" cy="1905000"/>
            <a:chOff x="4800" y="3016"/>
            <a:chExt cx="768" cy="1256"/>
          </a:xfrm>
        </p:grpSpPr>
        <p:pic>
          <p:nvPicPr>
            <p:cNvPr id="7181" name="Picture 9" descr="ssec_sm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 y="3016"/>
              <a:ext cx="768" cy="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2" name="Line 10"/>
            <p:cNvSpPr>
              <a:spLocks noChangeShapeType="1"/>
            </p:cNvSpPr>
            <p:nvPr/>
          </p:nvSpPr>
          <p:spPr bwMode="auto">
            <a:xfrm>
              <a:off x="4992" y="4080"/>
              <a:ext cx="128" cy="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pic>
        <p:nvPicPr>
          <p:cNvPr id="7177" name="Picture 11" descr="WideBannerLef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34925"/>
            <a:ext cx="49530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2" descr="new_GOESR_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24800" y="-76200"/>
            <a:ext cx="121920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3" descr="goesRNextGenerationWHurricane"/>
          <p:cNvPicPr>
            <a:picLocks noChangeAspect="1" noChangeArrowheads="1"/>
          </p:cNvPicPr>
          <p:nvPr/>
        </p:nvPicPr>
        <p:blipFill>
          <a:blip r:embed="rId8">
            <a:extLst>
              <a:ext uri="{28A0092B-C50C-407E-A947-70E740481C1C}">
                <a14:useLocalDpi xmlns:a14="http://schemas.microsoft.com/office/drawing/2010/main" val="0"/>
              </a:ext>
            </a:extLst>
          </a:blip>
          <a:srcRect l="6799" t="21513" r="6799"/>
          <a:stretch>
            <a:fillRect/>
          </a:stretch>
        </p:blipFill>
        <p:spPr bwMode="auto">
          <a:xfrm>
            <a:off x="1676400" y="5029200"/>
            <a:ext cx="13684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E46D947-33D2-4ECF-8A10-DB4EB13F318E}" type="slidenum">
              <a:rPr lang="en-US" smtClean="0">
                <a:solidFill>
                  <a:srgbClr val="000000"/>
                </a:solidFill>
              </a:rPr>
              <a:pPr eaLnBrk="1" hangingPunct="1"/>
              <a:t>1</a:t>
            </a:fld>
            <a:endParaRPr lang="en-US" smtClean="0">
              <a:solidFill>
                <a:srgbClr val="000000"/>
              </a:solidFill>
            </a:endParaRPr>
          </a:p>
        </p:txBody>
      </p:sp>
    </p:spTree>
    <p:extLst>
      <p:ext uri="{BB962C8B-B14F-4D97-AF65-F5344CB8AC3E}">
        <p14:creationId xmlns:p14="http://schemas.microsoft.com/office/powerpoint/2010/main" val="23445625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65C646E-7B94-4E66-9079-B314B24D9857}" type="slidenum">
              <a:rPr lang="en-US" smtClean="0">
                <a:solidFill>
                  <a:srgbClr val="000000"/>
                </a:solidFill>
              </a:rPr>
              <a:pPr eaLnBrk="1" hangingPunct="1"/>
              <a:t>10</a:t>
            </a:fld>
            <a:endParaRPr lang="en-US" smtClean="0">
              <a:solidFill>
                <a:srgbClr val="000000"/>
              </a:solidFill>
            </a:endParaRPr>
          </a:p>
        </p:txBody>
      </p:sp>
      <p:sp>
        <p:nvSpPr>
          <p:cNvPr id="23555" name="Rectangle 4"/>
          <p:cNvSpPr>
            <a:spLocks noGrp="1" noChangeArrowheads="1"/>
          </p:cNvSpPr>
          <p:nvPr>
            <p:ph type="title"/>
          </p:nvPr>
        </p:nvSpPr>
        <p:spPr>
          <a:xfrm>
            <a:off x="457200" y="-152400"/>
            <a:ext cx="8229600" cy="1143000"/>
          </a:xfrm>
        </p:spPr>
        <p:txBody>
          <a:bodyPr/>
          <a:lstStyle/>
          <a:p>
            <a:r>
              <a:rPr lang="en-US" smtClean="0">
                <a:solidFill>
                  <a:srgbClr val="FFFF00"/>
                </a:solidFill>
              </a:rPr>
              <a:t>Improved INR</a:t>
            </a:r>
          </a:p>
        </p:txBody>
      </p:sp>
      <p:pic>
        <p:nvPicPr>
          <p:cNvPr id="23556" name="Picture 5" descr="g14_g12_nav_movi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85800" y="838200"/>
            <a:ext cx="7781925" cy="577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3567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DAD5D1D-A21D-4ABF-B705-CAB664C2A17F}" type="slidenum">
              <a:rPr lang="en-US" smtClean="0">
                <a:solidFill>
                  <a:srgbClr val="000000"/>
                </a:solidFill>
              </a:rPr>
              <a:pPr eaLnBrk="1" hangingPunct="1"/>
              <a:t>11</a:t>
            </a:fld>
            <a:endParaRPr lang="en-US" smtClean="0">
              <a:solidFill>
                <a:srgbClr val="000000"/>
              </a:solidFill>
            </a:endParaRPr>
          </a:p>
        </p:txBody>
      </p:sp>
      <p:sp>
        <p:nvSpPr>
          <p:cNvPr id="24579" name="Rectangle 2"/>
          <p:cNvSpPr>
            <a:spLocks noGrp="1" noChangeArrowheads="1"/>
          </p:cNvSpPr>
          <p:nvPr>
            <p:ph type="title"/>
          </p:nvPr>
        </p:nvSpPr>
        <p:spPr>
          <a:xfrm>
            <a:off x="0" y="152400"/>
            <a:ext cx="9448800" cy="685800"/>
          </a:xfrm>
        </p:spPr>
        <p:txBody>
          <a:bodyPr/>
          <a:lstStyle/>
          <a:p>
            <a:r>
              <a:rPr lang="en-US" sz="4000" b="1" smtClean="0">
                <a:solidFill>
                  <a:srgbClr val="FFFF00"/>
                </a:solidFill>
              </a:rPr>
              <a:t>GOES-12/15 </a:t>
            </a:r>
            <a:r>
              <a:rPr lang="en-US" sz="4000" smtClean="0">
                <a:solidFill>
                  <a:srgbClr val="FFFF00"/>
                </a:solidFill>
              </a:rPr>
              <a:t> (Around eclipse period)</a:t>
            </a:r>
            <a:r>
              <a:rPr lang="en-US" sz="2000" smtClean="0">
                <a:solidFill>
                  <a:srgbClr val="0000FF"/>
                </a:solidFill>
              </a:rPr>
              <a:t/>
            </a:r>
            <a:br>
              <a:rPr lang="en-US" sz="2000" smtClean="0">
                <a:solidFill>
                  <a:srgbClr val="0000FF"/>
                </a:solidFill>
              </a:rPr>
            </a:br>
            <a:endParaRPr lang="en-US" sz="2000" smtClean="0">
              <a:solidFill>
                <a:srgbClr val="0000FF"/>
              </a:solidFill>
            </a:endParaRPr>
          </a:p>
        </p:txBody>
      </p:sp>
      <p:sp>
        <p:nvSpPr>
          <p:cNvPr id="24580" name="Rectangle 3"/>
          <p:cNvSpPr>
            <a:spLocks noChangeArrowheads="1"/>
          </p:cNvSpPr>
          <p:nvPr/>
        </p:nvSpPr>
        <p:spPr bwMode="auto">
          <a:xfrm>
            <a:off x="2976563" y="25193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n-US">
              <a:solidFill>
                <a:srgbClr val="000000"/>
              </a:solidFill>
            </a:endParaRPr>
          </a:p>
        </p:txBody>
      </p:sp>
      <p:sp>
        <p:nvSpPr>
          <p:cNvPr id="24581" name="Text Box 4"/>
          <p:cNvSpPr txBox="1">
            <a:spLocks noChangeArrowheads="1"/>
          </p:cNvSpPr>
          <p:nvPr/>
        </p:nvSpPr>
        <p:spPr bwMode="auto">
          <a:xfrm>
            <a:off x="1981200" y="6415088"/>
            <a:ext cx="5187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b="1">
                <a:solidFill>
                  <a:srgbClr val="FFFF00"/>
                </a:solidFill>
              </a:rPr>
              <a:t>GOES-11        		                    GOES-15</a:t>
            </a:r>
          </a:p>
        </p:txBody>
      </p:sp>
      <p:pic>
        <p:nvPicPr>
          <p:cNvPr id="2458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731838"/>
            <a:ext cx="7086600" cy="566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4042218"/>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152400"/>
            <a:ext cx="7772400" cy="1143000"/>
          </a:xfrm>
        </p:spPr>
        <p:txBody>
          <a:bodyPr/>
          <a:lstStyle/>
          <a:p>
            <a:pPr eaLnBrk="1" hangingPunct="1"/>
            <a:r>
              <a:rPr lang="en-US" smtClean="0">
                <a:solidFill>
                  <a:srgbClr val="FFFF00"/>
                </a:solidFill>
              </a:rPr>
              <a:t>GOES Outages</a:t>
            </a:r>
            <a:br>
              <a:rPr lang="en-US" smtClean="0">
                <a:solidFill>
                  <a:srgbClr val="FFFF00"/>
                </a:solidFill>
              </a:rPr>
            </a:br>
            <a:r>
              <a:rPr lang="en-US" smtClean="0">
                <a:solidFill>
                  <a:srgbClr val="FFFF00"/>
                </a:solidFill>
              </a:rPr>
              <a:t>-- approximate hours/year</a:t>
            </a:r>
          </a:p>
        </p:txBody>
      </p:sp>
      <p:grpSp>
        <p:nvGrpSpPr>
          <p:cNvPr id="25603" name="Group 1"/>
          <p:cNvGrpSpPr>
            <a:grpSpLocks/>
          </p:cNvGrpSpPr>
          <p:nvPr/>
        </p:nvGrpSpPr>
        <p:grpSpPr bwMode="auto">
          <a:xfrm>
            <a:off x="809625" y="4910138"/>
            <a:ext cx="7569200" cy="1871662"/>
            <a:chOff x="809625" y="4910138"/>
            <a:chExt cx="7569200" cy="1871662"/>
          </a:xfrm>
        </p:grpSpPr>
        <p:pic>
          <p:nvPicPr>
            <p:cNvPr id="25626" name="Picture 5" descr="usc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625" y="4910138"/>
              <a:ext cx="249555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7" name="Picture 6" descr="usc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24225" y="4910138"/>
              <a:ext cx="249555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8" name="Picture 7" descr="usc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38825" y="4910138"/>
              <a:ext cx="249555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4"/>
            <p:cNvSpPr txBox="1">
              <a:spLocks noChangeArrowheads="1"/>
            </p:cNvSpPr>
            <p:nvPr/>
          </p:nvSpPr>
          <p:spPr bwMode="auto">
            <a:xfrm>
              <a:off x="838200" y="4921250"/>
              <a:ext cx="11080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sz="1600" b="1">
                  <a:solidFill>
                    <a:srgbClr val="FFFFFF"/>
                  </a:solidFill>
                  <a:effectLst>
                    <a:outerShdw blurRad="38100" dist="38100" dir="2700000" algn="tl">
                      <a:srgbClr val="000000"/>
                    </a:outerShdw>
                  </a:effectLst>
                </a:rPr>
                <a:t>0400 UTC</a:t>
              </a:r>
            </a:p>
          </p:txBody>
        </p:sp>
        <p:sp>
          <p:nvSpPr>
            <p:cNvPr id="9" name="Text Box 15"/>
            <p:cNvSpPr txBox="1">
              <a:spLocks noChangeArrowheads="1"/>
            </p:cNvSpPr>
            <p:nvPr/>
          </p:nvSpPr>
          <p:spPr bwMode="auto">
            <a:xfrm>
              <a:off x="3352800" y="4921250"/>
              <a:ext cx="11080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sz="1600" b="1">
                  <a:solidFill>
                    <a:srgbClr val="FFFFFF"/>
                  </a:solidFill>
                  <a:effectLst>
                    <a:outerShdw blurRad="38100" dist="38100" dir="2700000" algn="tl">
                      <a:srgbClr val="000000"/>
                    </a:outerShdw>
                  </a:effectLst>
                </a:rPr>
                <a:t>0500 UTC</a:t>
              </a:r>
            </a:p>
          </p:txBody>
        </p:sp>
        <p:sp>
          <p:nvSpPr>
            <p:cNvPr id="10" name="Text Box 16"/>
            <p:cNvSpPr txBox="1">
              <a:spLocks noChangeArrowheads="1"/>
            </p:cNvSpPr>
            <p:nvPr/>
          </p:nvSpPr>
          <p:spPr bwMode="auto">
            <a:xfrm>
              <a:off x="5867400" y="4921250"/>
              <a:ext cx="11080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sz="1600" b="1">
                  <a:solidFill>
                    <a:srgbClr val="FFFFFF"/>
                  </a:solidFill>
                  <a:effectLst>
                    <a:outerShdw blurRad="38100" dist="38100" dir="2700000" algn="tl">
                      <a:srgbClr val="000000"/>
                    </a:outerShdw>
                  </a:effectLst>
                </a:rPr>
                <a:t>0600 UTC</a:t>
              </a:r>
            </a:p>
          </p:txBody>
        </p:sp>
        <p:sp>
          <p:nvSpPr>
            <p:cNvPr id="25632" name="Text Box 22"/>
            <p:cNvSpPr txBox="1">
              <a:spLocks noChangeArrowheads="1"/>
            </p:cNvSpPr>
            <p:nvPr/>
          </p:nvSpPr>
          <p:spPr bwMode="auto">
            <a:xfrm>
              <a:off x="7239000" y="5029200"/>
              <a:ext cx="113982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a:solidFill>
                    <a:srgbClr val="FFFFFF"/>
                  </a:solidFill>
                  <a:latin typeface="Times New Roman" pitchFamily="18" charset="0"/>
                </a:rPr>
                <a:t>Outage </a:t>
              </a:r>
            </a:p>
            <a:p>
              <a:pPr eaLnBrk="1" fontAlgn="base" hangingPunct="1">
                <a:spcBef>
                  <a:spcPct val="0"/>
                </a:spcBef>
                <a:spcAft>
                  <a:spcPct val="0"/>
                </a:spcAft>
              </a:pPr>
              <a:r>
                <a:rPr lang="en-US" sz="2400">
                  <a:solidFill>
                    <a:srgbClr val="FFFFFF"/>
                  </a:solidFill>
                  <a:latin typeface="Times New Roman" pitchFamily="18" charset="0"/>
                </a:rPr>
                <a:t>during </a:t>
              </a:r>
            </a:p>
            <a:p>
              <a:pPr eaLnBrk="1" fontAlgn="base" hangingPunct="1">
                <a:spcBef>
                  <a:spcPct val="0"/>
                </a:spcBef>
                <a:spcAft>
                  <a:spcPct val="0"/>
                </a:spcAft>
              </a:pPr>
              <a:r>
                <a:rPr lang="en-US" sz="2400">
                  <a:solidFill>
                    <a:srgbClr val="FFFFFF"/>
                  </a:solidFill>
                  <a:latin typeface="Times New Roman" pitchFamily="18" charset="0"/>
                </a:rPr>
                <a:t>landfall</a:t>
              </a:r>
            </a:p>
          </p:txBody>
        </p:sp>
      </p:grpSp>
      <p:graphicFrame>
        <p:nvGraphicFramePr>
          <p:cNvPr id="4" name="Content Placeholder 3"/>
          <p:cNvGraphicFramePr>
            <a:graphicFrameLocks noGrp="1"/>
          </p:cNvGraphicFramePr>
          <p:nvPr>
            <p:ph idx="1"/>
          </p:nvPr>
        </p:nvGraphicFramePr>
        <p:xfrm>
          <a:off x="457200" y="1600200"/>
          <a:ext cx="8229600" cy="2682875"/>
        </p:xfrm>
        <a:graphic>
          <a:graphicData uri="http://schemas.openxmlformats.org/drawingml/2006/table">
            <a:tbl>
              <a:tblPr firstRow="1" bandRow="1">
                <a:tableStyleId>{10A1B5D5-9B99-4C35-A422-299274C87663}</a:tableStyleId>
              </a:tblPr>
              <a:tblGrid>
                <a:gridCol w="2743200"/>
                <a:gridCol w="2895600"/>
                <a:gridCol w="2590800"/>
              </a:tblGrid>
              <a:tr h="1189001">
                <a:tc>
                  <a:txBody>
                    <a:bodyPr/>
                    <a:lstStyle/>
                    <a:p>
                      <a:pPr algn="ctr"/>
                      <a:endParaRPr lang="en-US" sz="1800" dirty="0" smtClean="0"/>
                    </a:p>
                    <a:p>
                      <a:pPr algn="ctr"/>
                      <a:r>
                        <a:rPr lang="en-US" sz="1800" dirty="0" smtClean="0"/>
                        <a:t>Satellite Series</a:t>
                      </a:r>
                      <a:endParaRPr lang="en-US" sz="1800" dirty="0">
                        <a:solidFill>
                          <a:schemeClr val="tx1"/>
                        </a:solidFill>
                      </a:endParaRPr>
                    </a:p>
                  </a:txBody>
                  <a:tcPr marT="45731" marB="45731"/>
                </a:tc>
                <a:tc>
                  <a:txBody>
                    <a:bodyPr/>
                    <a:lstStyle/>
                    <a:p>
                      <a:pPr algn="ctr"/>
                      <a:r>
                        <a:rPr lang="en-US" sz="1800" dirty="0" smtClean="0"/>
                        <a:t>KOZ, Eclipse and </a:t>
                      </a:r>
                    </a:p>
                    <a:p>
                      <a:pPr algn="ctr"/>
                      <a:r>
                        <a:rPr lang="en-US" sz="1800" dirty="0" smtClean="0"/>
                        <a:t>Stray Light</a:t>
                      </a:r>
                    </a:p>
                    <a:p>
                      <a:pPr algn="ctr"/>
                      <a:r>
                        <a:rPr lang="en-US" sz="1800" dirty="0" smtClean="0"/>
                        <a:t>(spring and fall)</a:t>
                      </a:r>
                      <a:endParaRPr lang="en-US" sz="1800" dirty="0">
                        <a:solidFill>
                          <a:schemeClr val="tx1"/>
                        </a:solidFill>
                      </a:endParaRPr>
                    </a:p>
                  </a:txBody>
                  <a:tcPr marT="45731" marB="4573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Housekeeping, SEM calibration, Maneuvers</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and Yaw-flip </a:t>
                      </a:r>
                      <a:endParaRPr lang="en-US" sz="1800" dirty="0">
                        <a:solidFill>
                          <a:schemeClr val="tx1"/>
                        </a:solidFill>
                      </a:endParaRPr>
                    </a:p>
                  </a:txBody>
                  <a:tcPr marT="45731" marB="45731"/>
                </a:tc>
              </a:tr>
              <a:tr h="396334">
                <a:tc>
                  <a:txBody>
                    <a:bodyPr/>
                    <a:lstStyle/>
                    <a:p>
                      <a:pPr algn="ctr"/>
                      <a:r>
                        <a:rPr lang="en-US" sz="2000" dirty="0" smtClean="0"/>
                        <a:t>GOES-8 thru -12</a:t>
                      </a:r>
                      <a:endParaRPr lang="en-US" sz="2000" dirty="0"/>
                    </a:p>
                  </a:txBody>
                  <a:tcPr marT="45731" marB="45731"/>
                </a:tc>
                <a:tc>
                  <a:txBody>
                    <a:bodyPr/>
                    <a:lstStyle/>
                    <a:p>
                      <a:pPr algn="ctr"/>
                      <a:r>
                        <a:rPr lang="en-US" sz="2000" dirty="0" smtClean="0"/>
                        <a:t>420</a:t>
                      </a:r>
                      <a:endParaRPr lang="en-US" sz="2000" dirty="0"/>
                    </a:p>
                  </a:txBody>
                  <a:tcPr marT="45731" marB="45731"/>
                </a:tc>
                <a:tc>
                  <a:txBody>
                    <a:bodyPr/>
                    <a:lstStyle/>
                    <a:p>
                      <a:pPr algn="ctr"/>
                      <a:r>
                        <a:rPr lang="en-US" sz="2000" dirty="0" smtClean="0"/>
                        <a:t>211</a:t>
                      </a:r>
                      <a:endParaRPr lang="en-US" sz="2000" dirty="0"/>
                    </a:p>
                  </a:txBody>
                  <a:tcPr marT="45731" marB="45731"/>
                </a:tc>
              </a:tr>
              <a:tr h="701206">
                <a:tc>
                  <a:txBody>
                    <a:bodyPr/>
                    <a:lstStyle/>
                    <a:p>
                      <a:pPr algn="ctr"/>
                      <a:r>
                        <a:rPr lang="en-US" sz="2000" dirty="0" smtClean="0"/>
                        <a:t>GOES-13/14/15</a:t>
                      </a:r>
                    </a:p>
                    <a:p>
                      <a:pPr algn="ctr"/>
                      <a:r>
                        <a:rPr lang="en-US" sz="2000" dirty="0" smtClean="0"/>
                        <a:t>(may</a:t>
                      </a:r>
                      <a:r>
                        <a:rPr lang="en-US" sz="2000" baseline="0" dirty="0" smtClean="0"/>
                        <a:t> be reduced</a:t>
                      </a:r>
                      <a:r>
                        <a:rPr lang="en-US" sz="2000" dirty="0" smtClean="0"/>
                        <a:t>)</a:t>
                      </a:r>
                      <a:endParaRPr lang="en-US" sz="2000" dirty="0"/>
                    </a:p>
                  </a:txBody>
                  <a:tcPr marT="45731" marB="45731"/>
                </a:tc>
                <a:tc>
                  <a:txBody>
                    <a:bodyPr/>
                    <a:lstStyle/>
                    <a:p>
                      <a:pPr algn="ctr"/>
                      <a:r>
                        <a:rPr lang="en-US" sz="2000" dirty="0" smtClean="0"/>
                        <a:t>220</a:t>
                      </a:r>
                      <a:endParaRPr lang="en-US" sz="2000" dirty="0"/>
                    </a:p>
                  </a:txBody>
                  <a:tcPr marT="45731" marB="45731" anchor="ctr"/>
                </a:tc>
                <a:tc>
                  <a:txBody>
                    <a:bodyPr/>
                    <a:lstStyle/>
                    <a:p>
                      <a:pPr algn="ctr"/>
                      <a:r>
                        <a:rPr lang="en-US" sz="2000" dirty="0" smtClean="0"/>
                        <a:t>107</a:t>
                      </a:r>
                      <a:endParaRPr lang="en-US" sz="2000" dirty="0"/>
                    </a:p>
                  </a:txBody>
                  <a:tcPr marT="45731" marB="45731" anchor="ctr"/>
                </a:tc>
              </a:tr>
              <a:tr h="396334">
                <a:tc>
                  <a:txBody>
                    <a:bodyPr/>
                    <a:lstStyle/>
                    <a:p>
                      <a:pPr algn="ctr"/>
                      <a:r>
                        <a:rPr lang="en-US" sz="2000" dirty="0" smtClean="0"/>
                        <a:t>GOES-R  ABI</a:t>
                      </a:r>
                      <a:endParaRPr lang="en-US" sz="2000" dirty="0"/>
                    </a:p>
                  </a:txBody>
                  <a:tcPr marT="45731" marB="45731"/>
                </a:tc>
                <a:tc>
                  <a:txBody>
                    <a:bodyPr/>
                    <a:lstStyle/>
                    <a:p>
                      <a:pPr algn="ctr"/>
                      <a:r>
                        <a:rPr lang="en-US" sz="2000" dirty="0" smtClean="0"/>
                        <a:t>~6 - 40</a:t>
                      </a:r>
                      <a:endParaRPr lang="en-US" sz="2000" dirty="0"/>
                    </a:p>
                  </a:txBody>
                  <a:tcPr marT="45731" marB="45731"/>
                </a:tc>
                <a:tc>
                  <a:txBody>
                    <a:bodyPr/>
                    <a:lstStyle/>
                    <a:p>
                      <a:pPr algn="ctr"/>
                      <a:r>
                        <a:rPr lang="en-US" sz="2000" dirty="0" smtClean="0"/>
                        <a:t>~2 - 6</a:t>
                      </a:r>
                      <a:endParaRPr lang="en-US" sz="2000" dirty="0"/>
                    </a:p>
                  </a:txBody>
                  <a:tcPr marT="45731" marB="45731"/>
                </a:tc>
              </a:tr>
            </a:tbl>
          </a:graphicData>
        </a:graphic>
      </p:graphicFrame>
      <p:sp>
        <p:nvSpPr>
          <p:cNvPr id="25624" name="TextBox 11"/>
          <p:cNvSpPr txBox="1">
            <a:spLocks noChangeArrowheads="1"/>
          </p:cNvSpPr>
          <p:nvPr/>
        </p:nvSpPr>
        <p:spPr bwMode="auto">
          <a:xfrm>
            <a:off x="304800" y="4572000"/>
            <a:ext cx="1749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FF"/>
                </a:solidFill>
              </a:rPr>
              <a:t>Hurricane Ivan:</a:t>
            </a:r>
          </a:p>
        </p:txBody>
      </p:sp>
      <p:sp>
        <p:nvSpPr>
          <p:cNvPr id="2562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EB780B7-680B-464F-B488-40ECC1BEE854}" type="slidenum">
              <a:rPr lang="en-US" smtClean="0">
                <a:solidFill>
                  <a:srgbClr val="000000"/>
                </a:solidFill>
              </a:rPr>
              <a:pPr eaLnBrk="1" hangingPunct="1"/>
              <a:t>12</a:t>
            </a:fld>
            <a:endParaRPr lang="en-US" smtClean="0">
              <a:solidFill>
                <a:srgbClr val="000000"/>
              </a:solidFill>
            </a:endParaRPr>
          </a:p>
        </p:txBody>
      </p:sp>
    </p:spTree>
    <p:extLst>
      <p:ext uri="{BB962C8B-B14F-4D97-AF65-F5344CB8AC3E}">
        <p14:creationId xmlns:p14="http://schemas.microsoft.com/office/powerpoint/2010/main" val="25078632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26627" name="Rectangle 3"/>
          <p:cNvSpPr>
            <a:spLocks noGrp="1" noChangeArrowheads="1"/>
          </p:cNvSpPr>
          <p:nvPr>
            <p:ph type="body" idx="1"/>
          </p:nvPr>
        </p:nvSpPr>
        <p:spPr>
          <a:xfrm>
            <a:off x="381000" y="1143000"/>
            <a:ext cx="8839200" cy="5105400"/>
          </a:xfrm>
        </p:spPr>
        <p:txBody>
          <a:bodyPr/>
          <a:lstStyle/>
          <a:p>
            <a:pPr eaLnBrk="1" hangingPunct="1">
              <a:lnSpc>
                <a:spcPct val="90000"/>
              </a:lnSpc>
            </a:pPr>
            <a:r>
              <a:rPr lang="en-US" dirty="0" smtClean="0">
                <a:solidFill>
                  <a:schemeClr val="bg1"/>
                </a:solidFill>
              </a:rPr>
              <a:t>GOES-14/15</a:t>
            </a:r>
          </a:p>
          <a:p>
            <a:pPr eaLnBrk="1" hangingPunct="1">
              <a:lnSpc>
                <a:spcPct val="90000"/>
              </a:lnSpc>
            </a:pPr>
            <a:r>
              <a:rPr lang="en-US" dirty="0" smtClean="0">
                <a:solidFill>
                  <a:srgbClr val="FFFF00"/>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lvl="1" eaLnBrk="1" hangingPunct="1">
              <a:lnSpc>
                <a:spcPct val="90000"/>
              </a:lnSpc>
            </a:pPr>
            <a:r>
              <a:rPr lang="en-US" dirty="0" smtClean="0">
                <a:solidFill>
                  <a:schemeClr val="bg1"/>
                </a:solidFill>
              </a:rPr>
              <a:t>Imagery</a:t>
            </a:r>
          </a:p>
          <a:p>
            <a:pPr eaLnBrk="1" hangingPunct="1">
              <a:lnSpc>
                <a:spcPct val="90000"/>
              </a:lnSpc>
            </a:pPr>
            <a:r>
              <a:rPr lang="en-US" dirty="0" smtClean="0">
                <a:solidFill>
                  <a:schemeClr val="bg1"/>
                </a:solidFill>
              </a:rPr>
              <a:t>Select Products</a:t>
            </a:r>
          </a:p>
          <a:p>
            <a:pPr eaLnBrk="1" hangingPunct="1">
              <a:lnSpc>
                <a:spcPct val="90000"/>
              </a:lnSpc>
            </a:pPr>
            <a:r>
              <a:rPr lang="en-US" dirty="0" smtClean="0">
                <a:solidFill>
                  <a:schemeClr val="bg1"/>
                </a:solidFill>
              </a:rPr>
              <a:t>Summary</a:t>
            </a:r>
            <a:endParaRPr lang="en-US" dirty="0" smtClean="0">
              <a:solidFill>
                <a:schemeClr val="bg1"/>
              </a:solidFill>
            </a:endParaRPr>
          </a:p>
          <a:p>
            <a:pPr lvl="1" eaLnBrk="1" hangingPunct="1">
              <a:lnSpc>
                <a:spcPct val="90000"/>
              </a:lnSpc>
            </a:pPr>
            <a:r>
              <a:rPr lang="en-US" dirty="0" smtClean="0">
                <a:solidFill>
                  <a:schemeClr val="bg1"/>
                </a:solidFill>
              </a:rPr>
              <a:t>More information</a:t>
            </a:r>
          </a:p>
        </p:txBody>
      </p:sp>
      <p:sp>
        <p:nvSpPr>
          <p:cNvPr id="2662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1E821F2-C838-458C-8B30-6EF3E4BDEF9C}" type="slidenum">
              <a:rPr lang="en-US" smtClean="0">
                <a:solidFill>
                  <a:srgbClr val="000000"/>
                </a:solidFill>
              </a:rPr>
              <a:pPr eaLnBrk="1" hangingPunct="1"/>
              <a:t>13</a:t>
            </a:fld>
            <a:endParaRPr lang="en-US" smtClean="0">
              <a:solidFill>
                <a:srgbClr val="000000"/>
              </a:solidFill>
            </a:endParaRPr>
          </a:p>
        </p:txBody>
      </p:sp>
      <p:pic>
        <p:nvPicPr>
          <p:cNvPr id="2662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3810000"/>
            <a:ext cx="3429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Box 2"/>
          <p:cNvSpPr txBox="1">
            <a:spLocks noChangeArrowheads="1"/>
          </p:cNvSpPr>
          <p:nvPr/>
        </p:nvSpPr>
        <p:spPr bwMode="auto">
          <a:xfrm>
            <a:off x="7086600" y="6465888"/>
            <a:ext cx="1416050"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000000"/>
                </a:solidFill>
              </a:rPr>
              <a:t>Lockheed Martin</a:t>
            </a:r>
          </a:p>
        </p:txBody>
      </p:sp>
    </p:spTree>
    <p:extLst>
      <p:ext uri="{BB962C8B-B14F-4D97-AF65-F5344CB8AC3E}">
        <p14:creationId xmlns:p14="http://schemas.microsoft.com/office/powerpoint/2010/main" val="34676301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565150" y="762000"/>
            <a:ext cx="8807450" cy="5260975"/>
          </a:xfrm>
        </p:spPr>
        <p:txBody>
          <a:bodyPr/>
          <a:lstStyle/>
          <a:p>
            <a:pPr>
              <a:lnSpc>
                <a:spcPct val="80000"/>
              </a:lnSpc>
              <a:defRPr/>
            </a:pPr>
            <a:r>
              <a:rPr lang="en-US" sz="2800" dirty="0">
                <a:solidFill>
                  <a:schemeClr val="bg1"/>
                </a:solidFill>
              </a:rPr>
              <a:t>Advanced Baseline Imager (ABI) </a:t>
            </a:r>
            <a:endParaRPr lang="en-US" sz="2800" dirty="0" smtClean="0">
              <a:solidFill>
                <a:schemeClr val="bg1"/>
              </a:solidFill>
            </a:endParaRPr>
          </a:p>
          <a:p>
            <a:pPr>
              <a:lnSpc>
                <a:spcPct val="80000"/>
              </a:lnSpc>
              <a:defRPr/>
            </a:pPr>
            <a:endParaRPr lang="en-US" sz="1000" dirty="0" smtClean="0">
              <a:solidFill>
                <a:schemeClr val="bg1"/>
              </a:solidFill>
            </a:endParaRPr>
          </a:p>
          <a:p>
            <a:pPr>
              <a:lnSpc>
                <a:spcPct val="80000"/>
              </a:lnSpc>
              <a:defRPr/>
            </a:pPr>
            <a:r>
              <a:rPr lang="en-US" sz="2800" dirty="0" smtClean="0">
                <a:solidFill>
                  <a:schemeClr val="bg1"/>
                </a:solidFill>
              </a:rPr>
              <a:t>No dedicated Sounder</a:t>
            </a:r>
            <a:endParaRPr lang="en-US" sz="2800" dirty="0">
              <a:solidFill>
                <a:schemeClr val="bg1"/>
              </a:solidFill>
            </a:endParaRPr>
          </a:p>
          <a:p>
            <a:pPr lvl="1">
              <a:lnSpc>
                <a:spcPct val="80000"/>
              </a:lnSpc>
              <a:buFont typeface="Arial" charset="0"/>
              <a:buNone/>
              <a:defRPr/>
            </a:pPr>
            <a:endParaRPr lang="en-US" sz="1000" dirty="0" smtClean="0">
              <a:solidFill>
                <a:schemeClr val="bg1"/>
              </a:solidFill>
            </a:endParaRPr>
          </a:p>
          <a:p>
            <a:pPr>
              <a:lnSpc>
                <a:spcPct val="80000"/>
              </a:lnSpc>
              <a:defRPr/>
            </a:pPr>
            <a:r>
              <a:rPr lang="en-US" sz="2800" dirty="0">
                <a:solidFill>
                  <a:schemeClr val="bg1"/>
                </a:solidFill>
              </a:rPr>
              <a:t>Geostationary Lightning Mapper (GLM)</a:t>
            </a:r>
          </a:p>
          <a:p>
            <a:pPr>
              <a:lnSpc>
                <a:spcPct val="80000"/>
              </a:lnSpc>
              <a:defRPr/>
            </a:pPr>
            <a:endParaRPr lang="en-US" sz="1000" dirty="0" smtClean="0">
              <a:solidFill>
                <a:schemeClr val="bg1"/>
              </a:solidFill>
            </a:endParaRPr>
          </a:p>
          <a:p>
            <a:pPr>
              <a:lnSpc>
                <a:spcPct val="80000"/>
              </a:lnSpc>
              <a:defRPr/>
            </a:pPr>
            <a:r>
              <a:rPr lang="en-US" sz="2800" dirty="0" smtClean="0">
                <a:solidFill>
                  <a:schemeClr val="bg1"/>
                </a:solidFill>
              </a:rPr>
              <a:t>Space </a:t>
            </a:r>
            <a:r>
              <a:rPr lang="en-US" sz="2800" dirty="0">
                <a:solidFill>
                  <a:schemeClr val="bg1"/>
                </a:solidFill>
              </a:rPr>
              <a:t>Weather</a:t>
            </a:r>
          </a:p>
          <a:p>
            <a:pPr lvl="1">
              <a:lnSpc>
                <a:spcPct val="80000"/>
              </a:lnSpc>
              <a:defRPr/>
            </a:pPr>
            <a:r>
              <a:rPr lang="en-US" sz="1800" dirty="0">
                <a:solidFill>
                  <a:schemeClr val="bg1"/>
                </a:solidFill>
              </a:rPr>
              <a:t>Space Environmental In-Situ Suite (SEISS)</a:t>
            </a:r>
          </a:p>
          <a:p>
            <a:pPr lvl="1">
              <a:lnSpc>
                <a:spcPct val="80000"/>
              </a:lnSpc>
              <a:defRPr/>
            </a:pPr>
            <a:r>
              <a:rPr lang="en-US" sz="1800" dirty="0" smtClean="0">
                <a:solidFill>
                  <a:schemeClr val="bg1"/>
                </a:solidFill>
              </a:rPr>
              <a:t>Solar </a:t>
            </a:r>
            <a:r>
              <a:rPr lang="en-US" sz="1800" dirty="0">
                <a:solidFill>
                  <a:schemeClr val="bg1"/>
                </a:solidFill>
              </a:rPr>
              <a:t>Ultra Violet Imager (SUVI)</a:t>
            </a:r>
          </a:p>
          <a:p>
            <a:pPr lvl="1">
              <a:lnSpc>
                <a:spcPct val="80000"/>
              </a:lnSpc>
              <a:defRPr/>
            </a:pPr>
            <a:r>
              <a:rPr lang="en-US" sz="1800" dirty="0" smtClean="0">
                <a:solidFill>
                  <a:schemeClr val="bg1"/>
                </a:solidFill>
              </a:rPr>
              <a:t>Extreme </a:t>
            </a:r>
            <a:r>
              <a:rPr lang="en-US" sz="1800" dirty="0">
                <a:solidFill>
                  <a:schemeClr val="bg1"/>
                </a:solidFill>
              </a:rPr>
              <a:t>Ultra Violet/X-Ray Irradiance Sensor (EXIS)</a:t>
            </a:r>
          </a:p>
          <a:p>
            <a:pPr lvl="1">
              <a:lnSpc>
                <a:spcPct val="80000"/>
              </a:lnSpc>
              <a:defRPr/>
            </a:pPr>
            <a:r>
              <a:rPr lang="en-US" sz="1800" dirty="0" smtClean="0">
                <a:solidFill>
                  <a:schemeClr val="bg1"/>
                </a:solidFill>
              </a:rPr>
              <a:t>Magnetometer</a:t>
            </a:r>
            <a:endParaRPr lang="en-US" sz="1800" dirty="0">
              <a:solidFill>
                <a:schemeClr val="bg1"/>
              </a:solidFill>
            </a:endParaRPr>
          </a:p>
          <a:p>
            <a:pPr>
              <a:lnSpc>
                <a:spcPct val="80000"/>
              </a:lnSpc>
              <a:defRPr/>
            </a:pPr>
            <a:endParaRPr lang="en-US" sz="1000" dirty="0">
              <a:solidFill>
                <a:schemeClr val="bg1"/>
              </a:solidFill>
            </a:endParaRPr>
          </a:p>
          <a:p>
            <a:pPr lvl="1">
              <a:lnSpc>
                <a:spcPct val="80000"/>
              </a:lnSpc>
              <a:defRPr/>
            </a:pPr>
            <a:endParaRPr lang="en-US" sz="1000" dirty="0">
              <a:solidFill>
                <a:schemeClr val="bg1"/>
              </a:solidFill>
            </a:endParaRPr>
          </a:p>
          <a:p>
            <a:pPr marL="304800" indent="-304800">
              <a:defRPr/>
            </a:pPr>
            <a:r>
              <a:rPr lang="en-US" sz="2800" dirty="0" smtClean="0">
                <a:solidFill>
                  <a:schemeClr val="bg1"/>
                </a:solidFill>
              </a:rPr>
              <a:t>Communications</a:t>
            </a:r>
          </a:p>
          <a:p>
            <a:pPr marL="569913" lvl="1" indent="-230188">
              <a:defRPr/>
            </a:pPr>
            <a:r>
              <a:rPr lang="en-US" sz="1800" dirty="0" smtClean="0">
                <a:solidFill>
                  <a:schemeClr val="bg1"/>
                </a:solidFill>
              </a:rPr>
              <a:t>GOES Rebroadcast (GRB)</a:t>
            </a:r>
          </a:p>
          <a:p>
            <a:pPr marL="569913" lvl="1" indent="-230188">
              <a:defRPr/>
            </a:pPr>
            <a:r>
              <a:rPr lang="en-US" sz="1800" dirty="0" smtClean="0">
                <a:solidFill>
                  <a:schemeClr val="bg1"/>
                </a:solidFill>
              </a:rPr>
              <a:t>Low Rate Information Transmissions (LRIT)</a:t>
            </a:r>
          </a:p>
          <a:p>
            <a:pPr marL="569913" lvl="1" indent="-230188">
              <a:defRPr/>
            </a:pPr>
            <a:r>
              <a:rPr lang="en-US" sz="1800" dirty="0" smtClean="0">
                <a:solidFill>
                  <a:schemeClr val="bg1"/>
                </a:solidFill>
              </a:rPr>
              <a:t>Emergency Managers Weather Information Network (EMWIN)</a:t>
            </a:r>
          </a:p>
          <a:p>
            <a:pPr marL="569913" lvl="1" indent="-230188">
              <a:defRPr/>
            </a:pPr>
            <a:r>
              <a:rPr lang="en-US" sz="1800" dirty="0" smtClean="0">
                <a:solidFill>
                  <a:schemeClr val="bg1"/>
                </a:solidFill>
              </a:rPr>
              <a:t>Search and Rescue (SAR)</a:t>
            </a:r>
          </a:p>
          <a:p>
            <a:pPr marL="569913" lvl="1" indent="-230188">
              <a:defRPr/>
            </a:pPr>
            <a:r>
              <a:rPr lang="en-US" sz="1800" dirty="0" smtClean="0">
                <a:solidFill>
                  <a:schemeClr val="bg1"/>
                </a:solidFill>
              </a:rPr>
              <a:t>Data Collection System (DCS)</a:t>
            </a:r>
          </a:p>
          <a:p>
            <a:pPr lvl="1">
              <a:lnSpc>
                <a:spcPct val="80000"/>
              </a:lnSpc>
              <a:defRPr/>
            </a:pPr>
            <a:endParaRPr lang="en-US" sz="1600" dirty="0">
              <a:solidFill>
                <a:schemeClr val="bg1"/>
              </a:solidFill>
            </a:endParaRPr>
          </a:p>
          <a:p>
            <a:pPr>
              <a:lnSpc>
                <a:spcPct val="80000"/>
              </a:lnSpc>
              <a:defRPr/>
            </a:pPr>
            <a:endParaRPr lang="en-US" sz="1600" dirty="0">
              <a:solidFill>
                <a:schemeClr val="bg1"/>
              </a:solidFill>
            </a:endParaRPr>
          </a:p>
          <a:p>
            <a:pPr>
              <a:lnSpc>
                <a:spcPct val="80000"/>
              </a:lnSpc>
              <a:defRPr/>
            </a:pPr>
            <a:endParaRPr lang="en-US" sz="1600" dirty="0">
              <a:solidFill>
                <a:schemeClr val="bg1"/>
              </a:solidFill>
            </a:endParaRPr>
          </a:p>
        </p:txBody>
      </p:sp>
      <p:sp>
        <p:nvSpPr>
          <p:cNvPr id="27651" name="Rectangle 6"/>
          <p:cNvSpPr>
            <a:spLocks noGrp="1" noChangeArrowheads="1"/>
          </p:cNvSpPr>
          <p:nvPr>
            <p:ph type="title" sz="quarter"/>
          </p:nvPr>
        </p:nvSpPr>
        <p:spPr>
          <a:xfrm>
            <a:off x="457200" y="-3175"/>
            <a:ext cx="8229600" cy="841375"/>
          </a:xfrm>
          <a:extLs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a:lstStyle/>
          <a:p>
            <a:pPr>
              <a:lnSpc>
                <a:spcPct val="90000"/>
              </a:lnSpc>
            </a:pPr>
            <a:r>
              <a:rPr lang="en-US" altLang="en-US" smtClean="0">
                <a:solidFill>
                  <a:srgbClr val="FFFF00"/>
                </a:solidFill>
              </a:rPr>
              <a:t>GOES-R Overview</a:t>
            </a:r>
          </a:p>
        </p:txBody>
      </p:sp>
      <p:sp>
        <p:nvSpPr>
          <p:cNvPr id="276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EBBAA40-DAA5-46E7-8128-0E4F5A2E725F}" type="slidenum">
              <a:rPr lang="en-US" smtClean="0">
                <a:solidFill>
                  <a:srgbClr val="000000"/>
                </a:solidFill>
              </a:rPr>
              <a:pPr eaLnBrk="1" hangingPunct="1"/>
              <a:t>14</a:t>
            </a:fld>
            <a:endParaRPr lang="en-US" smtClean="0">
              <a:solidFill>
                <a:srgbClr val="000000"/>
              </a:solidFill>
            </a:endParaRPr>
          </a:p>
        </p:txBody>
      </p:sp>
    </p:spTree>
    <p:extLst>
      <p:ext uri="{BB962C8B-B14F-4D97-AF65-F5344CB8AC3E}">
        <p14:creationId xmlns:p14="http://schemas.microsoft.com/office/powerpoint/2010/main" val="14060752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2"/>
          <p:cNvSpPr>
            <a:spLocks noGrp="1"/>
          </p:cNvSpPr>
          <p:nvPr>
            <p:ph type="sldNum" sz="quarter" idx="12"/>
          </p:nvPr>
        </p:nvSpPr>
        <p:spPr>
          <a:xfrm>
            <a:off x="4572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eaLnBrk="1" hangingPunct="1"/>
            <a:fld id="{BEA6D244-5D9B-4DAD-AF52-ACCD53291160}" type="slidenum">
              <a:rPr lang="en-US" smtClean="0">
                <a:solidFill>
                  <a:srgbClr val="000000"/>
                </a:solidFill>
              </a:rPr>
              <a:pPr algn="l" eaLnBrk="1" hangingPunct="1"/>
              <a:t>15</a:t>
            </a:fld>
            <a:endParaRPr lang="en-US" smtClean="0">
              <a:solidFill>
                <a:srgbClr val="000000"/>
              </a:solidFill>
            </a:endParaRPr>
          </a:p>
        </p:txBody>
      </p:sp>
      <p:pic>
        <p:nvPicPr>
          <p:cNvPr id="28675" name="Picture 2" descr="XGOHI_IMAGER_FD_B1"/>
          <p:cNvPicPr>
            <a:picLocks noChangeAspect="1" noChangeArrowheads="1"/>
          </p:cNvPicPr>
          <p:nvPr/>
        </p:nvPicPr>
        <p:blipFill>
          <a:blip r:embed="rId3">
            <a:extLst>
              <a:ext uri="{28A0092B-C50C-407E-A947-70E740481C1C}">
                <a14:useLocalDpi xmlns:a14="http://schemas.microsoft.com/office/drawing/2010/main" val="0"/>
              </a:ext>
            </a:extLst>
          </a:blip>
          <a:srcRect r="13701"/>
          <a:stretch>
            <a:fillRect/>
          </a:stretch>
        </p:blipFill>
        <p:spPr bwMode="auto">
          <a:xfrm>
            <a:off x="6477000" y="3429000"/>
            <a:ext cx="2209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Rectangle 3"/>
          <p:cNvSpPr>
            <a:spLocks noGrp="1" noChangeArrowheads="1"/>
          </p:cNvSpPr>
          <p:nvPr>
            <p:ph type="title"/>
          </p:nvPr>
        </p:nvSpPr>
        <p:spPr>
          <a:xfrm>
            <a:off x="228600" y="0"/>
            <a:ext cx="8229600" cy="1143000"/>
          </a:xfrm>
        </p:spPr>
        <p:txBody>
          <a:bodyPr/>
          <a:lstStyle/>
          <a:p>
            <a:r>
              <a:rPr lang="en-US" sz="2800" dirty="0" smtClean="0">
                <a:solidFill>
                  <a:srgbClr val="FFFF00"/>
                </a:solidFill>
              </a:rPr>
              <a:t>NOAA Operational: Geostationary</a:t>
            </a:r>
            <a:br>
              <a:rPr lang="en-US" sz="2800" dirty="0" smtClean="0">
                <a:solidFill>
                  <a:srgbClr val="FFFF00"/>
                </a:solidFill>
              </a:rPr>
            </a:br>
            <a:r>
              <a:rPr lang="en-US" sz="2800" dirty="0" smtClean="0">
                <a:solidFill>
                  <a:srgbClr val="FFFF00"/>
                </a:solidFill>
              </a:rPr>
              <a:t>(</a:t>
            </a:r>
            <a:r>
              <a:rPr lang="en-US" sz="2800" dirty="0" smtClean="0">
                <a:solidFill>
                  <a:srgbClr val="FFFF00"/>
                </a:solidFill>
              </a:rPr>
              <a:t>early-2011) </a:t>
            </a:r>
            <a:endParaRPr lang="en-US" sz="2800" dirty="0" smtClean="0">
              <a:solidFill>
                <a:srgbClr val="FFFF00"/>
              </a:solidFill>
            </a:endParaRPr>
          </a:p>
        </p:txBody>
      </p:sp>
      <p:pic>
        <p:nvPicPr>
          <p:cNvPr id="28677" name="Picture 4" descr="goesSpacecraf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990600"/>
            <a:ext cx="1595438"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5" descr="n-q_spacecraf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4648200"/>
            <a:ext cx="2381250"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ext Box 6"/>
          <p:cNvSpPr txBox="1">
            <a:spLocks noChangeArrowheads="1"/>
          </p:cNvSpPr>
          <p:nvPr/>
        </p:nvSpPr>
        <p:spPr bwMode="auto">
          <a:xfrm rot="-5400000">
            <a:off x="-391318" y="2289968"/>
            <a:ext cx="145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b="1">
                <a:solidFill>
                  <a:srgbClr val="FFFFFF"/>
                </a:solidFill>
              </a:rPr>
              <a:t>Operational</a:t>
            </a:r>
          </a:p>
        </p:txBody>
      </p:sp>
      <p:sp>
        <p:nvSpPr>
          <p:cNvPr id="28680" name="Text Box 7"/>
          <p:cNvSpPr txBox="1">
            <a:spLocks noChangeArrowheads="1"/>
          </p:cNvSpPr>
          <p:nvPr/>
        </p:nvSpPr>
        <p:spPr bwMode="auto">
          <a:xfrm>
            <a:off x="2041525" y="1484313"/>
            <a:ext cx="1174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b="1">
                <a:solidFill>
                  <a:srgbClr val="FFFFFF"/>
                </a:solidFill>
              </a:rPr>
              <a:t>GOES-11</a:t>
            </a:r>
          </a:p>
          <a:p>
            <a:pPr eaLnBrk="1" fontAlgn="base" hangingPunct="1">
              <a:spcBef>
                <a:spcPct val="0"/>
              </a:spcBef>
              <a:spcAft>
                <a:spcPct val="0"/>
              </a:spcAft>
            </a:pPr>
            <a:r>
              <a:rPr lang="en-US" b="1">
                <a:solidFill>
                  <a:srgbClr val="FFFFFF"/>
                </a:solidFill>
              </a:rPr>
              <a:t>(135W)</a:t>
            </a:r>
          </a:p>
        </p:txBody>
      </p:sp>
      <p:sp>
        <p:nvSpPr>
          <p:cNvPr id="28681" name="Text Box 8"/>
          <p:cNvSpPr txBox="1">
            <a:spLocks noChangeArrowheads="1"/>
          </p:cNvSpPr>
          <p:nvPr/>
        </p:nvSpPr>
        <p:spPr bwMode="auto">
          <a:xfrm>
            <a:off x="5410200" y="1371600"/>
            <a:ext cx="1174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b="1">
                <a:solidFill>
                  <a:srgbClr val="FFFFFF"/>
                </a:solidFill>
              </a:rPr>
              <a:t>GOES-13</a:t>
            </a:r>
          </a:p>
          <a:p>
            <a:pPr eaLnBrk="1" fontAlgn="base" hangingPunct="1">
              <a:spcBef>
                <a:spcPct val="0"/>
              </a:spcBef>
              <a:spcAft>
                <a:spcPct val="0"/>
              </a:spcAft>
            </a:pPr>
            <a:r>
              <a:rPr lang="en-US" b="1">
                <a:solidFill>
                  <a:srgbClr val="FFFFFF"/>
                </a:solidFill>
              </a:rPr>
              <a:t>(75W)</a:t>
            </a:r>
          </a:p>
        </p:txBody>
      </p:sp>
      <p:sp>
        <p:nvSpPr>
          <p:cNvPr id="28682" name="Text Box 9"/>
          <p:cNvSpPr txBox="1">
            <a:spLocks noChangeArrowheads="1"/>
          </p:cNvSpPr>
          <p:nvPr/>
        </p:nvSpPr>
        <p:spPr bwMode="auto">
          <a:xfrm>
            <a:off x="1219200" y="5362575"/>
            <a:ext cx="1184275"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b="1">
                <a:solidFill>
                  <a:srgbClr val="FFFFFF"/>
                </a:solidFill>
              </a:rPr>
              <a:t>GOES-14</a:t>
            </a:r>
          </a:p>
          <a:p>
            <a:pPr eaLnBrk="1" fontAlgn="base" hangingPunct="1">
              <a:spcBef>
                <a:spcPct val="0"/>
              </a:spcBef>
              <a:spcAft>
                <a:spcPct val="0"/>
              </a:spcAft>
            </a:pPr>
            <a:r>
              <a:rPr lang="en-US" b="1">
                <a:solidFill>
                  <a:srgbClr val="FFFFFF"/>
                </a:solidFill>
              </a:rPr>
              <a:t>(105W)</a:t>
            </a:r>
          </a:p>
          <a:p>
            <a:pPr eaLnBrk="1" fontAlgn="base" hangingPunct="1">
              <a:spcBef>
                <a:spcPct val="0"/>
              </a:spcBef>
              <a:spcAft>
                <a:spcPct val="0"/>
              </a:spcAft>
            </a:pPr>
            <a:r>
              <a:rPr lang="en-US" b="1">
                <a:solidFill>
                  <a:srgbClr val="FFFFFF"/>
                </a:solidFill>
              </a:rPr>
              <a:t>Storage</a:t>
            </a:r>
          </a:p>
        </p:txBody>
      </p:sp>
      <p:sp>
        <p:nvSpPr>
          <p:cNvPr id="28683" name="Text Box 10"/>
          <p:cNvSpPr txBox="1">
            <a:spLocks noChangeArrowheads="1"/>
          </p:cNvSpPr>
          <p:nvPr/>
        </p:nvSpPr>
        <p:spPr bwMode="auto">
          <a:xfrm>
            <a:off x="6400800" y="5591175"/>
            <a:ext cx="17970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b="1">
                <a:solidFill>
                  <a:srgbClr val="FFFFFF"/>
                </a:solidFill>
              </a:rPr>
              <a:t>GOES-12</a:t>
            </a:r>
          </a:p>
          <a:p>
            <a:pPr eaLnBrk="1" fontAlgn="base" hangingPunct="1">
              <a:spcBef>
                <a:spcPct val="0"/>
              </a:spcBef>
              <a:spcAft>
                <a:spcPct val="0"/>
              </a:spcAft>
            </a:pPr>
            <a:r>
              <a:rPr lang="en-US" b="1">
                <a:solidFill>
                  <a:srgbClr val="FFFFFF"/>
                </a:solidFill>
              </a:rPr>
              <a:t>(60W)</a:t>
            </a:r>
          </a:p>
          <a:p>
            <a:pPr eaLnBrk="1" fontAlgn="base" hangingPunct="1">
              <a:spcBef>
                <a:spcPct val="0"/>
              </a:spcBef>
              <a:spcAft>
                <a:spcPct val="0"/>
              </a:spcAft>
            </a:pPr>
            <a:r>
              <a:rPr lang="en-US" b="1">
                <a:solidFill>
                  <a:srgbClr val="FFFFFF"/>
                </a:solidFill>
              </a:rPr>
              <a:t>South America</a:t>
            </a:r>
          </a:p>
        </p:txBody>
      </p:sp>
      <p:pic>
        <p:nvPicPr>
          <p:cNvPr id="28684" name="Picture 11" descr="latest_westvishe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2143125"/>
            <a:ext cx="2209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12" descr="latest_eastvishe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2147888"/>
            <a:ext cx="2209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6" name="Text Box 13"/>
          <p:cNvSpPr txBox="1">
            <a:spLocks noChangeArrowheads="1"/>
          </p:cNvSpPr>
          <p:nvPr/>
        </p:nvSpPr>
        <p:spPr bwMode="auto">
          <a:xfrm rot="-5400000">
            <a:off x="7928769" y="2296319"/>
            <a:ext cx="145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b="1">
                <a:solidFill>
                  <a:srgbClr val="FFFFFF"/>
                </a:solidFill>
              </a:rPr>
              <a:t>Operational</a:t>
            </a:r>
          </a:p>
        </p:txBody>
      </p:sp>
      <p:pic>
        <p:nvPicPr>
          <p:cNvPr id="28687" name="Picture 14" descr="goesSpacecraf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8563" y="4191000"/>
            <a:ext cx="1595437"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8" name="Picture 15" descr="n-q_spacecraf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914400"/>
            <a:ext cx="2381250"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9" name="Picture 16" descr="n-q_spacecraf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0550" y="4648200"/>
            <a:ext cx="2381250"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90" name="Text Box 17"/>
          <p:cNvSpPr txBox="1">
            <a:spLocks noChangeArrowheads="1"/>
          </p:cNvSpPr>
          <p:nvPr/>
        </p:nvSpPr>
        <p:spPr bwMode="auto">
          <a:xfrm>
            <a:off x="3778250" y="5484813"/>
            <a:ext cx="11747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b="1">
                <a:solidFill>
                  <a:srgbClr val="FFFFFF"/>
                </a:solidFill>
              </a:rPr>
              <a:t>GOES-15</a:t>
            </a:r>
          </a:p>
          <a:p>
            <a:pPr eaLnBrk="1" fontAlgn="base" hangingPunct="1">
              <a:spcBef>
                <a:spcPct val="0"/>
              </a:spcBef>
              <a:spcAft>
                <a:spcPct val="0"/>
              </a:spcAft>
            </a:pPr>
            <a:r>
              <a:rPr lang="en-US" b="1">
                <a:solidFill>
                  <a:srgbClr val="FFFFFF"/>
                </a:solidFill>
              </a:rPr>
              <a:t>(90W)</a:t>
            </a:r>
          </a:p>
          <a:p>
            <a:pPr eaLnBrk="1" fontAlgn="base" hangingPunct="1">
              <a:spcBef>
                <a:spcPct val="0"/>
              </a:spcBef>
              <a:spcAft>
                <a:spcPct val="0"/>
              </a:spcAft>
            </a:pPr>
            <a:r>
              <a:rPr lang="en-US" b="1">
                <a:solidFill>
                  <a:srgbClr val="FFFFFF"/>
                </a:solidFill>
              </a:rPr>
              <a:t>Standby</a:t>
            </a:r>
          </a:p>
        </p:txBody>
      </p:sp>
    </p:spTree>
    <p:extLst>
      <p:ext uri="{BB962C8B-B14F-4D97-AF65-F5344CB8AC3E}">
        <p14:creationId xmlns:p14="http://schemas.microsoft.com/office/powerpoint/2010/main" val="188920574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228600"/>
            <a:ext cx="8229600" cy="1143000"/>
          </a:xfrm>
        </p:spPr>
        <p:txBody>
          <a:bodyPr/>
          <a:lstStyle/>
          <a:p>
            <a:r>
              <a:rPr lang="en-US" smtClean="0">
                <a:solidFill>
                  <a:srgbClr val="FFFF00"/>
                </a:solidFill>
              </a:rPr>
              <a:t>GOES Fly-out Chart</a:t>
            </a:r>
          </a:p>
        </p:txBody>
      </p:sp>
      <p:sp>
        <p:nvSpPr>
          <p:cNvPr id="2969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EE67D72-0936-494D-9F50-0CF1CB919865}" type="slidenum">
              <a:rPr lang="en-US" smtClean="0">
                <a:solidFill>
                  <a:srgbClr val="000000"/>
                </a:solidFill>
              </a:rPr>
              <a:pPr eaLnBrk="1" hangingPunct="1"/>
              <a:t>16</a:t>
            </a:fld>
            <a:endParaRPr lang="en-US" smtClean="0">
              <a:solidFill>
                <a:srgbClr val="000000"/>
              </a:solidFill>
            </a:endParaRPr>
          </a:p>
        </p:txBody>
      </p:sp>
      <p:pic>
        <p:nvPicPr>
          <p:cNvPr id="2970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9400" y="704850"/>
            <a:ext cx="8712200" cy="653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96794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228600" y="-228600"/>
            <a:ext cx="8915400" cy="1371600"/>
          </a:xfrm>
        </p:spPr>
        <p:txBody>
          <a:bodyPr/>
          <a:lstStyle/>
          <a:p>
            <a:pPr eaLnBrk="1" hangingPunct="1"/>
            <a:r>
              <a:rPr lang="en-US" sz="4000" b="1" smtClean="0">
                <a:solidFill>
                  <a:srgbClr val="FFFF00"/>
                </a:solidFill>
              </a:rPr>
              <a:t>The Advanced Baseline Imager:</a:t>
            </a:r>
          </a:p>
        </p:txBody>
      </p:sp>
      <p:sp>
        <p:nvSpPr>
          <p:cNvPr id="30723" name="Text Box 3"/>
          <p:cNvSpPr txBox="1">
            <a:spLocks noChangeArrowheads="1"/>
          </p:cNvSpPr>
          <p:nvPr/>
        </p:nvSpPr>
        <p:spPr bwMode="auto">
          <a:xfrm>
            <a:off x="76200" y="838200"/>
            <a:ext cx="9144000" cy="556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68325" eaLnBrk="0" hangingPunct="0">
              <a:defRPr>
                <a:solidFill>
                  <a:schemeClr val="tx1"/>
                </a:solidFill>
                <a:latin typeface="Arial" pitchFamily="34" charset="0"/>
              </a:defRPr>
            </a:lvl1pPr>
            <a:lvl2pPr marL="742950" indent="-285750" defTabSz="568325" eaLnBrk="0" hangingPunct="0">
              <a:defRPr>
                <a:solidFill>
                  <a:schemeClr val="tx1"/>
                </a:solidFill>
                <a:latin typeface="Arial" pitchFamily="34" charset="0"/>
              </a:defRPr>
            </a:lvl2pPr>
            <a:lvl3pPr marL="1143000" indent="-228600" defTabSz="568325" eaLnBrk="0" hangingPunct="0">
              <a:defRPr>
                <a:solidFill>
                  <a:schemeClr val="tx1"/>
                </a:solidFill>
                <a:latin typeface="Arial" pitchFamily="34" charset="0"/>
              </a:defRPr>
            </a:lvl3pPr>
            <a:lvl4pPr marL="1600200" indent="-228600" defTabSz="568325" eaLnBrk="0" hangingPunct="0">
              <a:defRPr>
                <a:solidFill>
                  <a:schemeClr val="tx1"/>
                </a:solidFill>
                <a:latin typeface="Arial" pitchFamily="34" charset="0"/>
              </a:defRPr>
            </a:lvl4pPr>
            <a:lvl5pPr marL="2057400" indent="-228600" defTabSz="568325" eaLnBrk="0" hangingPunct="0">
              <a:defRPr>
                <a:solidFill>
                  <a:schemeClr val="tx1"/>
                </a:solidFill>
                <a:latin typeface="Arial" pitchFamily="34" charset="0"/>
              </a:defRPr>
            </a:lvl5pPr>
            <a:lvl6pPr marL="2514600" indent="-228600" defTabSz="568325" eaLnBrk="0" fontAlgn="base" hangingPunct="0">
              <a:spcBef>
                <a:spcPct val="0"/>
              </a:spcBef>
              <a:spcAft>
                <a:spcPct val="0"/>
              </a:spcAft>
              <a:defRPr>
                <a:solidFill>
                  <a:schemeClr val="tx1"/>
                </a:solidFill>
                <a:latin typeface="Arial" pitchFamily="34" charset="0"/>
              </a:defRPr>
            </a:lvl6pPr>
            <a:lvl7pPr marL="2971800" indent="-228600" defTabSz="568325" eaLnBrk="0" fontAlgn="base" hangingPunct="0">
              <a:spcBef>
                <a:spcPct val="0"/>
              </a:spcBef>
              <a:spcAft>
                <a:spcPct val="0"/>
              </a:spcAft>
              <a:defRPr>
                <a:solidFill>
                  <a:schemeClr val="tx1"/>
                </a:solidFill>
                <a:latin typeface="Arial" pitchFamily="34" charset="0"/>
              </a:defRPr>
            </a:lvl7pPr>
            <a:lvl8pPr marL="3429000" indent="-228600" defTabSz="568325" eaLnBrk="0" fontAlgn="base" hangingPunct="0">
              <a:spcBef>
                <a:spcPct val="0"/>
              </a:spcBef>
              <a:spcAft>
                <a:spcPct val="0"/>
              </a:spcAft>
              <a:defRPr>
                <a:solidFill>
                  <a:schemeClr val="tx1"/>
                </a:solidFill>
                <a:latin typeface="Arial" pitchFamily="34" charset="0"/>
              </a:defRPr>
            </a:lvl8pPr>
            <a:lvl9pPr marL="3886200" indent="-228600" defTabSz="568325"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b="1">
                <a:solidFill>
                  <a:srgbClr val="FFFF00"/>
                </a:solidFill>
              </a:rPr>
              <a:t>				  			ABI				</a:t>
            </a:r>
            <a:r>
              <a:rPr lang="en-US" sz="2400" b="1">
                <a:solidFill>
                  <a:srgbClr val="FFFFFF"/>
                </a:solidFill>
              </a:rPr>
              <a:t>Current</a:t>
            </a:r>
          </a:p>
          <a:p>
            <a:pPr fontAlgn="base">
              <a:spcBef>
                <a:spcPct val="0"/>
              </a:spcBef>
              <a:spcAft>
                <a:spcPct val="0"/>
              </a:spcAft>
            </a:pPr>
            <a:endParaRPr lang="en-US" sz="1200" b="1">
              <a:solidFill>
                <a:srgbClr val="FFFFFF"/>
              </a:solidFill>
            </a:endParaRPr>
          </a:p>
          <a:p>
            <a:pPr fontAlgn="base">
              <a:spcBef>
                <a:spcPct val="0"/>
              </a:spcBef>
              <a:spcAft>
                <a:spcPct val="0"/>
              </a:spcAft>
            </a:pPr>
            <a:r>
              <a:rPr lang="en-US" sz="2400" b="1">
                <a:solidFill>
                  <a:srgbClr val="FFFF00"/>
                </a:solidFill>
              </a:rPr>
              <a:t>Spectral Coverage</a:t>
            </a:r>
            <a:r>
              <a:rPr lang="en-US" sz="2400">
                <a:solidFill>
                  <a:srgbClr val="FFFF00"/>
                </a:solidFill>
              </a:rPr>
              <a:t>				</a:t>
            </a:r>
          </a:p>
          <a:p>
            <a:pPr fontAlgn="base">
              <a:spcBef>
                <a:spcPct val="0"/>
              </a:spcBef>
              <a:spcAft>
                <a:spcPct val="0"/>
              </a:spcAft>
            </a:pPr>
            <a:r>
              <a:rPr lang="en-US" sz="2400">
                <a:solidFill>
                  <a:srgbClr val="FFFF00"/>
                </a:solidFill>
              </a:rPr>
              <a:t>							16 bands		</a:t>
            </a:r>
            <a:r>
              <a:rPr lang="en-US" sz="2400">
                <a:solidFill>
                  <a:srgbClr val="FFFFFF"/>
                </a:solidFill>
              </a:rPr>
              <a:t>5 bands</a:t>
            </a:r>
          </a:p>
          <a:p>
            <a:pPr fontAlgn="base">
              <a:spcBef>
                <a:spcPct val="0"/>
              </a:spcBef>
              <a:spcAft>
                <a:spcPct val="0"/>
              </a:spcAft>
            </a:pPr>
            <a:endParaRPr lang="en-US" sz="1200" b="1">
              <a:solidFill>
                <a:srgbClr val="FFFF00"/>
              </a:solidFill>
            </a:endParaRPr>
          </a:p>
          <a:p>
            <a:pPr fontAlgn="base">
              <a:spcBef>
                <a:spcPct val="0"/>
              </a:spcBef>
              <a:spcAft>
                <a:spcPct val="0"/>
              </a:spcAft>
            </a:pPr>
            <a:r>
              <a:rPr lang="en-US" sz="2400" b="1">
                <a:solidFill>
                  <a:srgbClr val="FFFF00"/>
                </a:solidFill>
              </a:rPr>
              <a:t>Spatial resolution </a:t>
            </a:r>
            <a:r>
              <a:rPr lang="en-US" sz="2400">
                <a:solidFill>
                  <a:srgbClr val="FFFF00"/>
                </a:solidFill>
              </a:rPr>
              <a:t>	</a:t>
            </a:r>
          </a:p>
          <a:p>
            <a:pPr fontAlgn="base">
              <a:spcBef>
                <a:spcPct val="0"/>
              </a:spcBef>
              <a:spcAft>
                <a:spcPct val="0"/>
              </a:spcAft>
            </a:pPr>
            <a:r>
              <a:rPr lang="en-US" sz="2400">
                <a:solidFill>
                  <a:srgbClr val="FFFF00"/>
                </a:solidFill>
              </a:rPr>
              <a:t>	0.64 </a:t>
            </a:r>
            <a:r>
              <a:rPr lang="en-US" sz="2400">
                <a:solidFill>
                  <a:srgbClr val="FFFF00"/>
                </a:solidFill>
                <a:latin typeface="Symbol" pitchFamily="18" charset="2"/>
              </a:rPr>
              <a:t>m</a:t>
            </a:r>
            <a:r>
              <a:rPr lang="en-US" sz="2400">
                <a:solidFill>
                  <a:srgbClr val="FFFF00"/>
                </a:solidFill>
              </a:rPr>
              <a:t>m Visible 			0.5 km 			</a:t>
            </a:r>
            <a:r>
              <a:rPr lang="en-US" sz="2400">
                <a:solidFill>
                  <a:srgbClr val="FFFFFF"/>
                </a:solidFill>
              </a:rPr>
              <a:t>Approx. 1 km</a:t>
            </a:r>
          </a:p>
          <a:p>
            <a:pPr fontAlgn="base">
              <a:spcBef>
                <a:spcPct val="0"/>
              </a:spcBef>
              <a:spcAft>
                <a:spcPct val="0"/>
              </a:spcAft>
            </a:pPr>
            <a:r>
              <a:rPr lang="en-US" sz="2400">
                <a:solidFill>
                  <a:srgbClr val="FFFF00"/>
                </a:solidFill>
              </a:rPr>
              <a:t>	Other Visible/near-IR	1.0 km			</a:t>
            </a:r>
            <a:r>
              <a:rPr lang="en-US" sz="2400">
                <a:solidFill>
                  <a:srgbClr val="FFFFFF"/>
                </a:solidFill>
              </a:rPr>
              <a:t>n/a</a:t>
            </a:r>
          </a:p>
          <a:p>
            <a:pPr fontAlgn="base">
              <a:spcBef>
                <a:spcPct val="0"/>
              </a:spcBef>
              <a:spcAft>
                <a:spcPct val="0"/>
              </a:spcAft>
            </a:pPr>
            <a:r>
              <a:rPr lang="en-US" sz="2400">
                <a:solidFill>
                  <a:srgbClr val="FFFF00"/>
                </a:solidFill>
              </a:rPr>
              <a:t>	Bands (&gt;2 </a:t>
            </a:r>
            <a:r>
              <a:rPr lang="en-US" sz="2400">
                <a:solidFill>
                  <a:srgbClr val="FFFF00"/>
                </a:solidFill>
                <a:latin typeface="Symbol" pitchFamily="18" charset="2"/>
              </a:rPr>
              <a:t>m</a:t>
            </a:r>
            <a:r>
              <a:rPr lang="en-US" sz="2400">
                <a:solidFill>
                  <a:srgbClr val="FFFF00"/>
                </a:solidFill>
              </a:rPr>
              <a:t>m)			2 km			</a:t>
            </a:r>
            <a:r>
              <a:rPr lang="en-US" sz="2400">
                <a:solidFill>
                  <a:srgbClr val="FFFFFF"/>
                </a:solidFill>
              </a:rPr>
              <a:t>Approx. 4 km</a:t>
            </a:r>
          </a:p>
          <a:p>
            <a:pPr fontAlgn="base">
              <a:spcBef>
                <a:spcPct val="0"/>
              </a:spcBef>
              <a:spcAft>
                <a:spcPct val="0"/>
              </a:spcAft>
            </a:pPr>
            <a:endParaRPr lang="en-US" sz="1200">
              <a:solidFill>
                <a:srgbClr val="FFFFFF"/>
              </a:solidFill>
            </a:endParaRPr>
          </a:p>
          <a:p>
            <a:pPr fontAlgn="base">
              <a:spcBef>
                <a:spcPct val="0"/>
              </a:spcBef>
              <a:spcAft>
                <a:spcPct val="0"/>
              </a:spcAft>
            </a:pPr>
            <a:r>
              <a:rPr lang="en-US" sz="2400" b="1">
                <a:solidFill>
                  <a:srgbClr val="FFFF00"/>
                </a:solidFill>
              </a:rPr>
              <a:t>Spatial coverage	</a:t>
            </a:r>
          </a:p>
          <a:p>
            <a:pPr fontAlgn="base">
              <a:spcBef>
                <a:spcPct val="0"/>
              </a:spcBef>
              <a:spcAft>
                <a:spcPct val="0"/>
              </a:spcAft>
            </a:pPr>
            <a:r>
              <a:rPr lang="en-US" sz="2400" b="1">
                <a:solidFill>
                  <a:srgbClr val="FFFF00"/>
                </a:solidFill>
              </a:rPr>
              <a:t>	</a:t>
            </a:r>
            <a:r>
              <a:rPr lang="en-US" sz="2400">
                <a:solidFill>
                  <a:srgbClr val="FFFF00"/>
                </a:solidFill>
              </a:rPr>
              <a:t>Full disk					4 per hour		</a:t>
            </a:r>
            <a:r>
              <a:rPr lang="en-US" sz="2400">
                <a:solidFill>
                  <a:srgbClr val="FFFFFF"/>
                </a:solidFill>
              </a:rPr>
              <a:t>Scheduled (3 hrly)</a:t>
            </a:r>
            <a:endParaRPr lang="en-US">
              <a:solidFill>
                <a:srgbClr val="FFFFFF"/>
              </a:solidFill>
            </a:endParaRPr>
          </a:p>
          <a:p>
            <a:pPr fontAlgn="base">
              <a:spcBef>
                <a:spcPct val="0"/>
              </a:spcBef>
              <a:spcAft>
                <a:spcPct val="0"/>
              </a:spcAft>
            </a:pPr>
            <a:r>
              <a:rPr lang="en-US" sz="2400">
                <a:solidFill>
                  <a:srgbClr val="FFFF00"/>
                </a:solidFill>
              </a:rPr>
              <a:t>	CONUS        			12 per hour		</a:t>
            </a:r>
            <a:r>
              <a:rPr lang="en-US" sz="2400">
                <a:solidFill>
                  <a:srgbClr val="FFFFFF"/>
                </a:solidFill>
              </a:rPr>
              <a:t>~4 per hour</a:t>
            </a:r>
          </a:p>
          <a:p>
            <a:pPr fontAlgn="base">
              <a:spcBef>
                <a:spcPct val="0"/>
              </a:spcBef>
              <a:spcAft>
                <a:spcPct val="0"/>
              </a:spcAft>
            </a:pPr>
            <a:r>
              <a:rPr lang="en-US" sz="2400">
                <a:solidFill>
                  <a:srgbClr val="FFFF00"/>
                </a:solidFill>
              </a:rPr>
              <a:t>	Mesoscale				Every 30 sec	</a:t>
            </a:r>
            <a:r>
              <a:rPr lang="en-US" sz="2400">
                <a:solidFill>
                  <a:srgbClr val="FFFFFF"/>
                </a:solidFill>
              </a:rPr>
              <a:t>n/a</a:t>
            </a:r>
          </a:p>
          <a:p>
            <a:pPr fontAlgn="base">
              <a:spcBef>
                <a:spcPct val="0"/>
              </a:spcBef>
              <a:spcAft>
                <a:spcPct val="0"/>
              </a:spcAft>
            </a:pPr>
            <a:endParaRPr lang="en-US" sz="1200">
              <a:solidFill>
                <a:srgbClr val="FFFFFF"/>
              </a:solidFill>
            </a:endParaRPr>
          </a:p>
          <a:p>
            <a:pPr fontAlgn="base">
              <a:spcBef>
                <a:spcPct val="0"/>
              </a:spcBef>
              <a:spcAft>
                <a:spcPct val="0"/>
              </a:spcAft>
            </a:pPr>
            <a:r>
              <a:rPr lang="en-US" sz="2400" b="1">
                <a:solidFill>
                  <a:srgbClr val="FFFF00"/>
                </a:solidFill>
              </a:rPr>
              <a:t>Visible (reflective bands) 	</a:t>
            </a:r>
          </a:p>
          <a:p>
            <a:pPr fontAlgn="base">
              <a:spcBef>
                <a:spcPct val="0"/>
              </a:spcBef>
              <a:spcAft>
                <a:spcPct val="0"/>
              </a:spcAft>
            </a:pPr>
            <a:r>
              <a:rPr lang="en-US" sz="2400" b="1">
                <a:solidFill>
                  <a:srgbClr val="FFFF00"/>
                </a:solidFill>
              </a:rPr>
              <a:t>	</a:t>
            </a:r>
            <a:r>
              <a:rPr lang="en-US" sz="2400">
                <a:solidFill>
                  <a:srgbClr val="FFFF00"/>
                </a:solidFill>
              </a:rPr>
              <a:t>On-orbit calibration</a:t>
            </a:r>
            <a:r>
              <a:rPr lang="en-US" sz="2400" b="1">
                <a:solidFill>
                  <a:srgbClr val="FFFF00"/>
                </a:solidFill>
              </a:rPr>
              <a:t>		</a:t>
            </a:r>
            <a:r>
              <a:rPr lang="en-US" sz="2400">
                <a:solidFill>
                  <a:srgbClr val="FFFF00"/>
                </a:solidFill>
              </a:rPr>
              <a:t>Yes				</a:t>
            </a:r>
            <a:r>
              <a:rPr lang="en-US" sz="2400">
                <a:solidFill>
                  <a:srgbClr val="FFFFFF"/>
                </a:solidFill>
              </a:rPr>
              <a:t>No</a:t>
            </a:r>
            <a:r>
              <a:rPr lang="en-US" sz="2400">
                <a:solidFill>
                  <a:srgbClr val="FFFF00"/>
                </a:solidFill>
              </a:rPr>
              <a:t>	</a:t>
            </a:r>
            <a:endParaRPr lang="en-US" sz="1200">
              <a:solidFill>
                <a:srgbClr val="FFFF00"/>
              </a:solidFill>
            </a:endParaRPr>
          </a:p>
        </p:txBody>
      </p:sp>
      <p:sp>
        <p:nvSpPr>
          <p:cNvPr id="307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D15367C-360D-4C69-ADBC-DAFDBD6B9E36}" type="slidenum">
              <a:rPr lang="en-US" smtClean="0">
                <a:solidFill>
                  <a:srgbClr val="000000"/>
                </a:solidFill>
              </a:rPr>
              <a:pPr eaLnBrk="1" hangingPunct="1"/>
              <a:t>17</a:t>
            </a:fld>
            <a:endParaRPr lang="en-US" smtClean="0">
              <a:solidFill>
                <a:srgbClr val="000000"/>
              </a:solidFill>
            </a:endParaRPr>
          </a:p>
        </p:txBody>
      </p:sp>
    </p:spTree>
    <p:extLst>
      <p:ext uri="{BB962C8B-B14F-4D97-AF65-F5344CB8AC3E}">
        <p14:creationId xmlns:p14="http://schemas.microsoft.com/office/powerpoint/2010/main" val="25756258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2"/>
          <p:cNvGrpSpPr>
            <a:grpSpLocks/>
          </p:cNvGrpSpPr>
          <p:nvPr/>
        </p:nvGrpSpPr>
        <p:grpSpPr bwMode="auto">
          <a:xfrm>
            <a:off x="2625725" y="-457200"/>
            <a:ext cx="5730875" cy="7837488"/>
            <a:chOff x="1296" y="-288"/>
            <a:chExt cx="3610" cy="4937"/>
          </a:xfrm>
        </p:grpSpPr>
        <p:pic>
          <p:nvPicPr>
            <p:cNvPr id="31753" name="Picture 3" descr="GOES_Sca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96" y="-288"/>
              <a:ext cx="3599" cy="2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4" descr="GOES_R_Sca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96" y="1935"/>
              <a:ext cx="3610" cy="2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747" name="Text Box 5"/>
          <p:cNvSpPr txBox="1">
            <a:spLocks noChangeArrowheads="1"/>
          </p:cNvSpPr>
          <p:nvPr/>
        </p:nvSpPr>
        <p:spPr bwMode="auto">
          <a:xfrm>
            <a:off x="3844925" y="2246313"/>
            <a:ext cx="3048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000000"/>
                </a:solidFill>
              </a:rPr>
              <a:t>Current GOES Imager scan coverage within 15 minutes</a:t>
            </a:r>
          </a:p>
        </p:txBody>
      </p:sp>
      <p:sp>
        <p:nvSpPr>
          <p:cNvPr id="31748" name="Text Box 6"/>
          <p:cNvSpPr txBox="1">
            <a:spLocks noChangeArrowheads="1"/>
          </p:cNvSpPr>
          <p:nvPr/>
        </p:nvSpPr>
        <p:spPr bwMode="auto">
          <a:xfrm>
            <a:off x="3844925" y="5791200"/>
            <a:ext cx="3124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000000"/>
                </a:solidFill>
              </a:rPr>
              <a:t>GOES-R ABI scan coverage within 15 minutes</a:t>
            </a:r>
          </a:p>
        </p:txBody>
      </p:sp>
      <p:sp>
        <p:nvSpPr>
          <p:cNvPr id="31749" name="Text Box 7"/>
          <p:cNvSpPr txBox="1">
            <a:spLocks noChangeArrowheads="1"/>
          </p:cNvSpPr>
          <p:nvPr/>
        </p:nvSpPr>
        <p:spPr bwMode="auto">
          <a:xfrm>
            <a:off x="8401050" y="6434138"/>
            <a:ext cx="6667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a:solidFill>
                  <a:srgbClr val="000000"/>
                </a:solidFill>
              </a:rPr>
              <a:t>CIMSS</a:t>
            </a:r>
          </a:p>
        </p:txBody>
      </p:sp>
      <p:sp>
        <p:nvSpPr>
          <p:cNvPr id="31750" name="TextBox 9"/>
          <p:cNvSpPr txBox="1">
            <a:spLocks noChangeArrowheads="1"/>
          </p:cNvSpPr>
          <p:nvPr/>
        </p:nvSpPr>
        <p:spPr bwMode="auto">
          <a:xfrm>
            <a:off x="152400" y="4114800"/>
            <a:ext cx="2438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FF"/>
                </a:solidFill>
              </a:rPr>
              <a:t>In 15 Minutes</a:t>
            </a:r>
            <a:br>
              <a:rPr lang="en-US">
                <a:solidFill>
                  <a:srgbClr val="FFFFFF"/>
                </a:solidFill>
              </a:rPr>
            </a:br>
            <a:r>
              <a:rPr lang="en-US">
                <a:solidFill>
                  <a:srgbClr val="FFFFFF"/>
                </a:solidFill>
              </a:rPr>
              <a:t>ABI (“Flex Mode”) will scan:</a:t>
            </a:r>
          </a:p>
          <a:p>
            <a:pPr eaLnBrk="1" fontAlgn="base" hangingPunct="1">
              <a:spcBef>
                <a:spcPct val="0"/>
              </a:spcBef>
              <a:spcAft>
                <a:spcPct val="0"/>
              </a:spcAft>
              <a:buFont typeface="Arial" pitchFamily="34" charset="0"/>
              <a:buChar char="•"/>
            </a:pPr>
            <a:r>
              <a:rPr lang="en-US" sz="1400">
                <a:solidFill>
                  <a:srgbClr val="FFFFFF"/>
                </a:solidFill>
              </a:rPr>
              <a:t> 30 Mesoscale Images</a:t>
            </a:r>
          </a:p>
          <a:p>
            <a:pPr eaLnBrk="1" fontAlgn="base" hangingPunct="1">
              <a:spcBef>
                <a:spcPct val="0"/>
              </a:spcBef>
              <a:spcAft>
                <a:spcPct val="0"/>
              </a:spcAft>
              <a:buFont typeface="Arial" pitchFamily="34" charset="0"/>
              <a:buChar char="•"/>
            </a:pPr>
            <a:r>
              <a:rPr lang="en-US" sz="1400">
                <a:solidFill>
                  <a:srgbClr val="FFFFFF"/>
                </a:solidFill>
              </a:rPr>
              <a:t> 3 CONUS Images</a:t>
            </a:r>
          </a:p>
          <a:p>
            <a:pPr eaLnBrk="1" fontAlgn="base" hangingPunct="1">
              <a:spcBef>
                <a:spcPct val="0"/>
              </a:spcBef>
              <a:spcAft>
                <a:spcPct val="0"/>
              </a:spcAft>
              <a:buFont typeface="Arial" pitchFamily="34" charset="0"/>
              <a:buChar char="•"/>
            </a:pPr>
            <a:r>
              <a:rPr lang="en-US" sz="1400">
                <a:solidFill>
                  <a:srgbClr val="FFFFFF"/>
                </a:solidFill>
              </a:rPr>
              <a:t> 1 Full Disk Image</a:t>
            </a:r>
          </a:p>
        </p:txBody>
      </p:sp>
      <p:sp>
        <p:nvSpPr>
          <p:cNvPr id="31751" name="TextBox 10"/>
          <p:cNvSpPr txBox="1">
            <a:spLocks noChangeArrowheads="1"/>
          </p:cNvSpPr>
          <p:nvPr/>
        </p:nvSpPr>
        <p:spPr bwMode="auto">
          <a:xfrm>
            <a:off x="152400" y="765175"/>
            <a:ext cx="24384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FF"/>
                </a:solidFill>
              </a:rPr>
              <a:t>In 15 Minutes</a:t>
            </a:r>
            <a:br>
              <a:rPr lang="en-US">
                <a:solidFill>
                  <a:srgbClr val="FFFFFF"/>
                </a:solidFill>
              </a:rPr>
            </a:br>
            <a:r>
              <a:rPr lang="en-US">
                <a:solidFill>
                  <a:srgbClr val="FFFFFF"/>
                </a:solidFill>
              </a:rPr>
              <a:t>Current GOES Imager can scan:</a:t>
            </a:r>
          </a:p>
          <a:p>
            <a:pPr eaLnBrk="1" fontAlgn="base" hangingPunct="1">
              <a:spcBef>
                <a:spcPct val="0"/>
              </a:spcBef>
              <a:spcAft>
                <a:spcPct val="0"/>
              </a:spcAft>
              <a:buFont typeface="Arial" pitchFamily="34" charset="0"/>
              <a:buChar char="•"/>
            </a:pPr>
            <a:r>
              <a:rPr lang="en-US" sz="1400">
                <a:solidFill>
                  <a:srgbClr val="FFFFFF"/>
                </a:solidFill>
              </a:rPr>
              <a:t> Most (3/5) of a Full Disk Image</a:t>
            </a:r>
          </a:p>
        </p:txBody>
      </p:sp>
      <p:sp>
        <p:nvSpPr>
          <p:cNvPr id="317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4511C65-AC1C-46B6-AEBC-D88CB1B24765}" type="slidenum">
              <a:rPr lang="en-US" smtClean="0">
                <a:solidFill>
                  <a:srgbClr val="000000"/>
                </a:solidFill>
              </a:rPr>
              <a:pPr eaLnBrk="1" hangingPunct="1"/>
              <a:t>18</a:t>
            </a:fld>
            <a:endParaRPr lang="en-US" smtClean="0">
              <a:solidFill>
                <a:srgbClr val="000000"/>
              </a:solidFill>
            </a:endParaRPr>
          </a:p>
        </p:txBody>
      </p:sp>
    </p:spTree>
    <p:extLst>
      <p:ext uri="{BB962C8B-B14F-4D97-AF65-F5344CB8AC3E}">
        <p14:creationId xmlns:p14="http://schemas.microsoft.com/office/powerpoint/2010/main" val="2848971379"/>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GOES4KM_112404_1645_IR_TURBR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333500"/>
            <a:ext cx="11472863" cy="956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212725" y="193675"/>
            <a:ext cx="9810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a:solidFill>
                  <a:srgbClr val="000000"/>
                </a:solidFill>
                <a:latin typeface="Times New Roman" pitchFamily="18" charset="0"/>
              </a:rPr>
              <a:t>GOES</a:t>
            </a:r>
          </a:p>
        </p:txBody>
      </p:sp>
      <p:sp>
        <p:nvSpPr>
          <p:cNvPr id="32772" name="Text Box 4"/>
          <p:cNvSpPr txBox="1">
            <a:spLocks noChangeArrowheads="1"/>
          </p:cNvSpPr>
          <p:nvPr/>
        </p:nvSpPr>
        <p:spPr bwMode="auto">
          <a:xfrm>
            <a:off x="76200" y="6477000"/>
            <a:ext cx="43497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000000"/>
                </a:solidFill>
              </a:rPr>
              <a:t>Figure courtesy of K. Bedka and W. Feltz</a:t>
            </a:r>
          </a:p>
        </p:txBody>
      </p:sp>
      <p:sp>
        <p:nvSpPr>
          <p:cNvPr id="32773"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13E5ACF-E74B-4268-9AE9-579A573B8A26}" type="slidenum">
              <a:rPr lang="en-US" smtClean="0">
                <a:solidFill>
                  <a:srgbClr val="000000"/>
                </a:solidFill>
              </a:rPr>
              <a:pPr eaLnBrk="1" hangingPunct="1"/>
              <a:t>19</a:t>
            </a:fld>
            <a:endParaRPr lang="en-US" smtClean="0">
              <a:solidFill>
                <a:srgbClr val="000000"/>
              </a:solidFill>
            </a:endParaRPr>
          </a:p>
        </p:txBody>
      </p:sp>
    </p:spTree>
    <p:extLst>
      <p:ext uri="{BB962C8B-B14F-4D97-AF65-F5344CB8AC3E}">
        <p14:creationId xmlns:p14="http://schemas.microsoft.com/office/powerpoint/2010/main" val="30439970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smtClean="0">
                <a:solidFill>
                  <a:schemeClr val="bg1"/>
                </a:solidFill>
              </a:rPr>
              <a:t>Also Thanks to…</a:t>
            </a:r>
          </a:p>
        </p:txBody>
      </p:sp>
      <p:sp>
        <p:nvSpPr>
          <p:cNvPr id="8195" name="Rectangle 3"/>
          <p:cNvSpPr>
            <a:spLocks noGrp="1" noChangeArrowheads="1"/>
          </p:cNvSpPr>
          <p:nvPr>
            <p:ph type="body" idx="1"/>
          </p:nvPr>
        </p:nvSpPr>
        <p:spPr>
          <a:xfrm>
            <a:off x="457200" y="1371600"/>
            <a:ext cx="8229600" cy="4525963"/>
          </a:xfrm>
        </p:spPr>
        <p:txBody>
          <a:bodyPr/>
          <a:lstStyle/>
          <a:p>
            <a:pPr eaLnBrk="1" hangingPunct="1"/>
            <a:r>
              <a:rPr lang="en-US" sz="2000" dirty="0" err="1" smtClean="0">
                <a:solidFill>
                  <a:srgbClr val="FFFF00"/>
                </a:solidFill>
              </a:rPr>
              <a:t>Achtor</a:t>
            </a:r>
            <a:r>
              <a:rPr lang="en-US" sz="2000" dirty="0" smtClean="0">
                <a:solidFill>
                  <a:srgbClr val="FFFF00"/>
                </a:solidFill>
              </a:rPr>
              <a:t>, Tom;  Ackerman, Steve;  </a:t>
            </a:r>
            <a:r>
              <a:rPr lang="en-US" sz="2000" dirty="0" err="1" smtClean="0">
                <a:solidFill>
                  <a:srgbClr val="FFFF00"/>
                </a:solidFill>
              </a:rPr>
              <a:t>Antonelli</a:t>
            </a:r>
            <a:r>
              <a:rPr lang="en-US" sz="2000" dirty="0" smtClean="0">
                <a:solidFill>
                  <a:srgbClr val="FFFF00"/>
                </a:solidFill>
              </a:rPr>
              <a:t>, Paolo;  </a:t>
            </a:r>
            <a:r>
              <a:rPr lang="en-US" sz="2000" dirty="0" err="1" smtClean="0">
                <a:solidFill>
                  <a:srgbClr val="FFFF00"/>
                </a:solidFill>
              </a:rPr>
              <a:t>Aune</a:t>
            </a:r>
            <a:r>
              <a:rPr lang="en-US" sz="2000" dirty="0" smtClean="0">
                <a:solidFill>
                  <a:srgbClr val="FFFF00"/>
                </a:solidFill>
              </a:rPr>
              <a:t>, Bob;  Baggett, Kevin; Baum, Bryan;  </a:t>
            </a:r>
            <a:r>
              <a:rPr lang="en-US" sz="2000" dirty="0" err="1" smtClean="0">
                <a:solidFill>
                  <a:srgbClr val="FFFF00"/>
                </a:solidFill>
              </a:rPr>
              <a:t>Ellrod</a:t>
            </a:r>
            <a:r>
              <a:rPr lang="en-US" sz="2000" dirty="0" smtClean="0">
                <a:solidFill>
                  <a:srgbClr val="FFFF00"/>
                </a:solidFill>
              </a:rPr>
              <a:t>, Gary;  </a:t>
            </a:r>
            <a:r>
              <a:rPr lang="en-US" sz="2000" dirty="0" err="1" smtClean="0">
                <a:solidFill>
                  <a:srgbClr val="FFFF00"/>
                </a:solidFill>
              </a:rPr>
              <a:t>Feltz</a:t>
            </a:r>
            <a:r>
              <a:rPr lang="en-US" sz="2000" dirty="0" smtClean="0">
                <a:solidFill>
                  <a:srgbClr val="FFFF00"/>
                </a:solidFill>
              </a:rPr>
              <a:t>, </a:t>
            </a:r>
            <a:r>
              <a:rPr lang="en-US" sz="2000" dirty="0" err="1" smtClean="0">
                <a:solidFill>
                  <a:srgbClr val="FFFF00"/>
                </a:solidFill>
              </a:rPr>
              <a:t>Joleen</a:t>
            </a:r>
            <a:r>
              <a:rPr lang="en-US" sz="2000" dirty="0" smtClean="0">
                <a:solidFill>
                  <a:srgbClr val="FFFF00"/>
                </a:solidFill>
              </a:rPr>
              <a:t>;  </a:t>
            </a:r>
            <a:r>
              <a:rPr lang="en-US" sz="2000" dirty="0" err="1" smtClean="0">
                <a:solidFill>
                  <a:srgbClr val="FFFF00"/>
                </a:solidFill>
              </a:rPr>
              <a:t>Feltz</a:t>
            </a:r>
            <a:r>
              <a:rPr lang="en-US" sz="2000" dirty="0" smtClean="0">
                <a:solidFill>
                  <a:srgbClr val="FFFF00"/>
                </a:solidFill>
              </a:rPr>
              <a:t>, Wayne;  Frey, Rich;  Griffin, Michael K.;  </a:t>
            </a:r>
            <a:r>
              <a:rPr lang="en-US" sz="2000" dirty="0" err="1" smtClean="0">
                <a:solidFill>
                  <a:srgbClr val="FFFF00"/>
                </a:solidFill>
              </a:rPr>
              <a:t>Gumley</a:t>
            </a:r>
            <a:r>
              <a:rPr lang="en-US" sz="2000" dirty="0" smtClean="0">
                <a:solidFill>
                  <a:srgbClr val="FFFF00"/>
                </a:solidFill>
              </a:rPr>
              <a:t>, Liam;  </a:t>
            </a:r>
            <a:r>
              <a:rPr lang="en-US" sz="2000" dirty="0" err="1" smtClean="0">
                <a:solidFill>
                  <a:srgbClr val="FFFF00"/>
                </a:solidFill>
              </a:rPr>
              <a:t>Heymann</a:t>
            </a:r>
            <a:r>
              <a:rPr lang="en-US" sz="2000" dirty="0" smtClean="0">
                <a:solidFill>
                  <a:srgbClr val="FFFF00"/>
                </a:solidFill>
              </a:rPr>
              <a:t>, Roger; </a:t>
            </a:r>
            <a:r>
              <a:rPr lang="en-US" sz="2000" dirty="0" err="1" smtClean="0">
                <a:solidFill>
                  <a:srgbClr val="FFFF00"/>
                </a:solidFill>
              </a:rPr>
              <a:t>Hillger</a:t>
            </a:r>
            <a:r>
              <a:rPr lang="en-US" sz="2000" dirty="0" smtClean="0">
                <a:solidFill>
                  <a:srgbClr val="FFFF00"/>
                </a:solidFill>
              </a:rPr>
              <a:t>, Don;  Huang, Allen;  Key, Jeff;  </a:t>
            </a:r>
            <a:r>
              <a:rPr lang="en-US" sz="2000" dirty="0" err="1" smtClean="0">
                <a:solidFill>
                  <a:srgbClr val="FFFF00"/>
                </a:solidFill>
              </a:rPr>
              <a:t>Knuteson</a:t>
            </a:r>
            <a:r>
              <a:rPr lang="en-US" sz="2000" dirty="0" smtClean="0">
                <a:solidFill>
                  <a:srgbClr val="FFFF00"/>
                </a:solidFill>
              </a:rPr>
              <a:t>, Bob; </a:t>
            </a:r>
            <a:r>
              <a:rPr lang="en-US" sz="2000" dirty="0" err="1" smtClean="0">
                <a:solidFill>
                  <a:srgbClr val="FFFF00"/>
                </a:solidFill>
              </a:rPr>
              <a:t>Mecikalski</a:t>
            </a:r>
            <a:r>
              <a:rPr lang="en-US" sz="2000" dirty="0" smtClean="0">
                <a:solidFill>
                  <a:srgbClr val="FFFF00"/>
                </a:solidFill>
              </a:rPr>
              <a:t>,  John;  </a:t>
            </a:r>
            <a:r>
              <a:rPr lang="en-US" sz="2000" dirty="0" err="1" smtClean="0">
                <a:solidFill>
                  <a:srgbClr val="FFFF00"/>
                </a:solidFill>
              </a:rPr>
              <a:t>Menzel</a:t>
            </a:r>
            <a:r>
              <a:rPr lang="en-US" sz="2000" dirty="0" smtClean="0">
                <a:solidFill>
                  <a:srgbClr val="FFFF00"/>
                </a:solidFill>
              </a:rPr>
              <a:t>, Paul;  Moeller, Chris;  Mosher, Fred;  Nelson, James;  </a:t>
            </a:r>
            <a:r>
              <a:rPr lang="en-US" sz="2000" dirty="0" err="1" smtClean="0">
                <a:solidFill>
                  <a:srgbClr val="FFFF00"/>
                </a:solidFill>
              </a:rPr>
              <a:t>Nasiri</a:t>
            </a:r>
            <a:r>
              <a:rPr lang="en-US" sz="2000" dirty="0" smtClean="0">
                <a:solidFill>
                  <a:srgbClr val="FFFF00"/>
                </a:solidFill>
              </a:rPr>
              <a:t>, </a:t>
            </a:r>
            <a:r>
              <a:rPr lang="en-US" sz="2000" dirty="0" err="1" smtClean="0">
                <a:solidFill>
                  <a:srgbClr val="FFFF00"/>
                </a:solidFill>
              </a:rPr>
              <a:t>Shaima</a:t>
            </a:r>
            <a:r>
              <a:rPr lang="en-US" sz="2000" dirty="0" smtClean="0">
                <a:solidFill>
                  <a:srgbClr val="FFFF00"/>
                </a:solidFill>
              </a:rPr>
              <a:t>; </a:t>
            </a:r>
            <a:r>
              <a:rPr lang="en-US" sz="2000" dirty="0" err="1" smtClean="0">
                <a:solidFill>
                  <a:srgbClr val="FFFF00"/>
                </a:solidFill>
              </a:rPr>
              <a:t>Olander</a:t>
            </a:r>
            <a:r>
              <a:rPr lang="en-US" sz="2000" dirty="0" smtClean="0">
                <a:solidFill>
                  <a:srgbClr val="FFFF00"/>
                </a:solidFill>
              </a:rPr>
              <a:t>, Tim;  </a:t>
            </a:r>
            <a:r>
              <a:rPr lang="en-US" sz="2000" dirty="0" err="1" smtClean="0">
                <a:solidFill>
                  <a:srgbClr val="FFFF00"/>
                </a:solidFill>
              </a:rPr>
              <a:t>Plokhenko</a:t>
            </a:r>
            <a:r>
              <a:rPr lang="en-US" sz="2000" dirty="0" smtClean="0">
                <a:solidFill>
                  <a:srgbClr val="FFFF00"/>
                </a:solidFill>
              </a:rPr>
              <a:t>, </a:t>
            </a:r>
            <a:r>
              <a:rPr lang="en-US" sz="2000" dirty="0" err="1" smtClean="0">
                <a:solidFill>
                  <a:srgbClr val="FFFF00"/>
                </a:solidFill>
              </a:rPr>
              <a:t>Youri</a:t>
            </a:r>
            <a:r>
              <a:rPr lang="en-US" sz="2000" dirty="0" smtClean="0">
                <a:solidFill>
                  <a:srgbClr val="FFFF00"/>
                </a:solidFill>
              </a:rPr>
              <a:t>;  </a:t>
            </a:r>
            <a:r>
              <a:rPr lang="en-US" sz="2000" dirty="0" err="1" smtClean="0">
                <a:solidFill>
                  <a:srgbClr val="FFFF00"/>
                </a:solidFill>
              </a:rPr>
              <a:t>Prins</a:t>
            </a:r>
            <a:r>
              <a:rPr lang="en-US" sz="2000" dirty="0" smtClean="0">
                <a:solidFill>
                  <a:srgbClr val="FFFF00"/>
                </a:solidFill>
              </a:rPr>
              <a:t>, Elaine;  Rabin, Bob; </a:t>
            </a:r>
            <a:r>
              <a:rPr lang="en-US" sz="2000" dirty="0" err="1" smtClean="0">
                <a:solidFill>
                  <a:srgbClr val="FFFF00"/>
                </a:solidFill>
              </a:rPr>
              <a:t>Revercomb</a:t>
            </a:r>
            <a:r>
              <a:rPr lang="en-US" sz="2000" dirty="0" smtClean="0">
                <a:solidFill>
                  <a:srgbClr val="FFFF00"/>
                </a:solidFill>
              </a:rPr>
              <a:t>, Hank;  Schmidt, Chris;  Schreiner, Tony;  </a:t>
            </a:r>
            <a:r>
              <a:rPr lang="en-US" sz="2000" dirty="0" err="1" smtClean="0">
                <a:solidFill>
                  <a:srgbClr val="FFFF00"/>
                </a:solidFill>
              </a:rPr>
              <a:t>Seemann</a:t>
            </a:r>
            <a:r>
              <a:rPr lang="en-US" sz="2000" dirty="0" smtClean="0">
                <a:solidFill>
                  <a:srgbClr val="FFFF00"/>
                </a:solidFill>
              </a:rPr>
              <a:t>-Wetzel, Suzanne;  </a:t>
            </a:r>
            <a:r>
              <a:rPr lang="en-US" sz="2000" dirty="0" err="1" smtClean="0">
                <a:solidFill>
                  <a:srgbClr val="FFFF00"/>
                </a:solidFill>
              </a:rPr>
              <a:t>Sieglaff</a:t>
            </a:r>
            <a:r>
              <a:rPr lang="en-US" sz="2000" dirty="0" smtClean="0">
                <a:solidFill>
                  <a:srgbClr val="FFFF00"/>
                </a:solidFill>
              </a:rPr>
              <a:t>, Justin;  </a:t>
            </a:r>
            <a:r>
              <a:rPr lang="en-US" sz="2000" dirty="0" err="1" smtClean="0">
                <a:solidFill>
                  <a:srgbClr val="FFFF00"/>
                </a:solidFill>
              </a:rPr>
              <a:t>Strabala</a:t>
            </a:r>
            <a:r>
              <a:rPr lang="en-US" sz="2000" dirty="0" smtClean="0">
                <a:solidFill>
                  <a:srgbClr val="FFFF00"/>
                </a:solidFill>
              </a:rPr>
              <a:t>, Kathy;  Sun, </a:t>
            </a:r>
            <a:r>
              <a:rPr lang="en-US" sz="2000" dirty="0" err="1" smtClean="0">
                <a:solidFill>
                  <a:srgbClr val="FFFF00"/>
                </a:solidFill>
              </a:rPr>
              <a:t>Fengying</a:t>
            </a:r>
            <a:r>
              <a:rPr lang="en-US" sz="2000" dirty="0" smtClean="0">
                <a:solidFill>
                  <a:srgbClr val="FFFF00"/>
                </a:solidFill>
              </a:rPr>
              <a:t>;  </a:t>
            </a:r>
            <a:r>
              <a:rPr lang="en-US" sz="2000" dirty="0" smtClean="0">
                <a:solidFill>
                  <a:srgbClr val="FFFF00"/>
                </a:solidFill>
              </a:rPr>
              <a:t>Will </a:t>
            </a:r>
            <a:r>
              <a:rPr lang="en-US" sz="2000" dirty="0" err="1" smtClean="0">
                <a:solidFill>
                  <a:srgbClr val="FFFF00"/>
                </a:solidFill>
              </a:rPr>
              <a:t>Straka</a:t>
            </a:r>
            <a:r>
              <a:rPr lang="en-US" sz="2000" dirty="0" smtClean="0">
                <a:solidFill>
                  <a:srgbClr val="FFFF00"/>
                </a:solidFill>
              </a:rPr>
              <a:t>, Tobin</a:t>
            </a:r>
            <a:r>
              <a:rPr lang="en-US" sz="2000" dirty="0" smtClean="0">
                <a:solidFill>
                  <a:srgbClr val="FFFF00"/>
                </a:solidFill>
              </a:rPr>
              <a:t>, Dave;  </a:t>
            </a:r>
            <a:r>
              <a:rPr lang="en-US" sz="2000" dirty="0" err="1" smtClean="0">
                <a:solidFill>
                  <a:srgbClr val="FFFF00"/>
                </a:solidFill>
              </a:rPr>
              <a:t>Velden</a:t>
            </a:r>
            <a:r>
              <a:rPr lang="en-US" sz="2000" dirty="0" smtClean="0">
                <a:solidFill>
                  <a:srgbClr val="FFFF00"/>
                </a:solidFill>
              </a:rPr>
              <a:t>, Chris;  Wade, Gary;  Whittaker, Tom; Woolf, Hal, Jason </a:t>
            </a:r>
            <a:r>
              <a:rPr lang="en-US" sz="2000" dirty="0" err="1" smtClean="0">
                <a:solidFill>
                  <a:srgbClr val="FFFF00"/>
                </a:solidFill>
              </a:rPr>
              <a:t>Otkin</a:t>
            </a:r>
            <a:r>
              <a:rPr lang="en-US" sz="2000" dirty="0" smtClean="0">
                <a:solidFill>
                  <a:srgbClr val="FFFF00"/>
                </a:solidFill>
              </a:rPr>
              <a:t>, etc.</a:t>
            </a:r>
          </a:p>
          <a:p>
            <a:pPr eaLnBrk="1" hangingPunct="1"/>
            <a:r>
              <a:rPr lang="en-US" sz="2000" dirty="0">
                <a:solidFill>
                  <a:srgbClr val="FFFF00"/>
                </a:solidFill>
              </a:rPr>
              <a:t>Jaime Daniels, Mitch </a:t>
            </a:r>
            <a:r>
              <a:rPr lang="en-US" sz="2000" dirty="0" smtClean="0">
                <a:solidFill>
                  <a:srgbClr val="FFFF00"/>
                </a:solidFill>
              </a:rPr>
              <a:t>Goldberg, AWG co-chairs, AWG Leads, </a:t>
            </a:r>
            <a:r>
              <a:rPr lang="en-US" sz="2000" dirty="0" smtClean="0">
                <a:solidFill>
                  <a:srgbClr val="FFFF00"/>
                </a:solidFill>
              </a:rPr>
              <a:t>Walter </a:t>
            </a:r>
            <a:r>
              <a:rPr lang="en-US" sz="2000" dirty="0" smtClean="0">
                <a:solidFill>
                  <a:srgbClr val="FFFF00"/>
                </a:solidFill>
              </a:rPr>
              <a:t>Wolf, GPO, Jordan Gerth, </a:t>
            </a:r>
            <a:r>
              <a:rPr lang="en-US" sz="2000" dirty="0" err="1" smtClean="0">
                <a:solidFill>
                  <a:srgbClr val="FFFF00"/>
                </a:solidFill>
              </a:rPr>
              <a:t>Chian</a:t>
            </a:r>
            <a:r>
              <a:rPr lang="en-US" sz="2000" dirty="0" smtClean="0">
                <a:solidFill>
                  <a:srgbClr val="FFFF00"/>
                </a:solidFill>
              </a:rPr>
              <a:t>-Yi Liu, </a:t>
            </a:r>
            <a:r>
              <a:rPr lang="en-US" sz="2000" dirty="0" smtClean="0">
                <a:solidFill>
                  <a:srgbClr val="FFFF00"/>
                </a:solidFill>
              </a:rPr>
              <a:t>Thomas </a:t>
            </a:r>
            <a:r>
              <a:rPr lang="en-US" sz="2000" dirty="0" smtClean="0">
                <a:solidFill>
                  <a:srgbClr val="FFFF00"/>
                </a:solidFill>
              </a:rPr>
              <a:t>Greenwald, Monica </a:t>
            </a:r>
            <a:r>
              <a:rPr lang="en-US" sz="2000" dirty="0" err="1" smtClean="0">
                <a:solidFill>
                  <a:srgbClr val="FFFF00"/>
                </a:solidFill>
              </a:rPr>
              <a:t>Coakley</a:t>
            </a:r>
            <a:r>
              <a:rPr lang="en-US" sz="2000" dirty="0" smtClean="0">
                <a:solidFill>
                  <a:srgbClr val="FFFF00"/>
                </a:solidFill>
              </a:rPr>
              <a:t>, GOES-R flight/ground, Bill Smith, ASPB, PG, SSEC data center, CWG, etc. </a:t>
            </a:r>
          </a:p>
          <a:p>
            <a:pPr eaLnBrk="1" hangingPunct="1"/>
            <a:r>
              <a:rPr lang="en-US" sz="2000" dirty="0" smtClean="0">
                <a:solidFill>
                  <a:srgbClr val="FFFF00"/>
                </a:solidFill>
              </a:rPr>
              <a:t>ITT Industries, Lockheed-Martin, etc.</a:t>
            </a:r>
          </a:p>
          <a:p>
            <a:pPr eaLnBrk="1" hangingPunct="1"/>
            <a:endParaRPr lang="en-US" sz="2000" dirty="0" smtClean="0">
              <a:solidFill>
                <a:srgbClr val="FFFF00"/>
              </a:solidFill>
            </a:endParaRPr>
          </a:p>
        </p:txBody>
      </p:sp>
      <p:sp>
        <p:nvSpPr>
          <p:cNvPr id="81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E1FDAAA-BCDB-4B69-B549-BA5722D2A043}" type="slidenum">
              <a:rPr lang="en-US" smtClean="0">
                <a:solidFill>
                  <a:srgbClr val="000000"/>
                </a:solidFill>
              </a:rPr>
              <a:pPr eaLnBrk="1" hangingPunct="1"/>
              <a:t>2</a:t>
            </a:fld>
            <a:endParaRPr lang="en-US" smtClean="0">
              <a:solidFill>
                <a:srgbClr val="000000"/>
              </a:solidFill>
            </a:endParaRPr>
          </a:p>
        </p:txBody>
      </p:sp>
    </p:spTree>
    <p:extLst>
      <p:ext uri="{BB962C8B-B14F-4D97-AF65-F5344CB8AC3E}">
        <p14:creationId xmlns:p14="http://schemas.microsoft.com/office/powerpoint/2010/main" val="25688479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ABI2KM_112404_1640_IR_TURBR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333500"/>
            <a:ext cx="11472863" cy="956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212725" y="193675"/>
            <a:ext cx="979488"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a:solidFill>
                  <a:srgbClr val="000000"/>
                </a:solidFill>
                <a:latin typeface="Times New Roman" pitchFamily="18" charset="0"/>
              </a:rPr>
              <a:t>“ABI”</a:t>
            </a:r>
          </a:p>
        </p:txBody>
      </p:sp>
      <p:sp>
        <p:nvSpPr>
          <p:cNvPr id="33796" name="Text Box 4"/>
          <p:cNvSpPr txBox="1">
            <a:spLocks noChangeArrowheads="1"/>
          </p:cNvSpPr>
          <p:nvPr/>
        </p:nvSpPr>
        <p:spPr bwMode="auto">
          <a:xfrm>
            <a:off x="76200" y="6477000"/>
            <a:ext cx="43497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000000"/>
                </a:solidFill>
              </a:rPr>
              <a:t>Figure courtesy of K. Bedka and W. Feltz</a:t>
            </a:r>
          </a:p>
        </p:txBody>
      </p:sp>
      <p:sp>
        <p:nvSpPr>
          <p:cNvPr id="33797"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54A9D29-52DF-4120-9BBD-9108A85B8501}" type="slidenum">
              <a:rPr lang="en-US" smtClean="0">
                <a:solidFill>
                  <a:srgbClr val="000000"/>
                </a:solidFill>
              </a:rPr>
              <a:pPr eaLnBrk="1" hangingPunct="1"/>
              <a:t>20</a:t>
            </a:fld>
            <a:endParaRPr lang="en-US" smtClean="0">
              <a:solidFill>
                <a:srgbClr val="000000"/>
              </a:solidFill>
            </a:endParaRPr>
          </a:p>
        </p:txBody>
      </p:sp>
    </p:spTree>
    <p:extLst>
      <p:ext uri="{BB962C8B-B14F-4D97-AF65-F5344CB8AC3E}">
        <p14:creationId xmlns:p14="http://schemas.microsoft.com/office/powerpoint/2010/main" val="8547398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0"/>
            <a:ext cx="8229600" cy="1143000"/>
          </a:xfrm>
        </p:spPr>
        <p:txBody>
          <a:bodyPr/>
          <a:lstStyle/>
          <a:p>
            <a:pPr eaLnBrk="1" hangingPunct="1"/>
            <a:r>
              <a:rPr lang="en-US" b="1" smtClean="0">
                <a:solidFill>
                  <a:srgbClr val="FFFF00"/>
                </a:solidFill>
              </a:rPr>
              <a:t>ABI Visible/Near-IR Bands</a:t>
            </a:r>
          </a:p>
        </p:txBody>
      </p:sp>
      <p:pic>
        <p:nvPicPr>
          <p:cNvPr id="34819" name="Picture 3" descr="abi_1_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7848600" cy="4738688"/>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820" name="Text Box 4"/>
          <p:cNvSpPr txBox="1">
            <a:spLocks noChangeArrowheads="1"/>
          </p:cNvSpPr>
          <p:nvPr/>
        </p:nvSpPr>
        <p:spPr bwMode="auto">
          <a:xfrm>
            <a:off x="76200" y="6477000"/>
            <a:ext cx="207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FF"/>
                </a:solidFill>
              </a:rPr>
              <a:t>Schmit et al, 2005</a:t>
            </a:r>
            <a:r>
              <a:rPr lang="en-US">
                <a:solidFill>
                  <a:srgbClr val="000000"/>
                </a:solidFill>
              </a:rPr>
              <a:t> </a:t>
            </a:r>
          </a:p>
        </p:txBody>
      </p:sp>
      <p:sp>
        <p:nvSpPr>
          <p:cNvPr id="3482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C3AE849-122C-4F76-AE8F-5F8023B05FAC}" type="slidenum">
              <a:rPr lang="en-US" smtClean="0">
                <a:solidFill>
                  <a:srgbClr val="000000"/>
                </a:solidFill>
              </a:rPr>
              <a:pPr eaLnBrk="1" hangingPunct="1"/>
              <a:t>21</a:t>
            </a:fld>
            <a:endParaRPr lang="en-US" smtClean="0">
              <a:solidFill>
                <a:srgbClr val="000000"/>
              </a:solidFill>
            </a:endParaRPr>
          </a:p>
        </p:txBody>
      </p:sp>
    </p:spTree>
    <p:extLst>
      <p:ext uri="{BB962C8B-B14F-4D97-AF65-F5344CB8AC3E}">
        <p14:creationId xmlns:p14="http://schemas.microsoft.com/office/powerpoint/2010/main" val="349881394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0"/>
            <a:ext cx="8229600" cy="1143000"/>
          </a:xfrm>
        </p:spPr>
        <p:txBody>
          <a:bodyPr/>
          <a:lstStyle/>
          <a:p>
            <a:pPr eaLnBrk="1" hangingPunct="1"/>
            <a:r>
              <a:rPr lang="en-US" b="1" smtClean="0">
                <a:solidFill>
                  <a:srgbClr val="FFFF00"/>
                </a:solidFill>
              </a:rPr>
              <a:t>ABI IR Bands</a:t>
            </a:r>
          </a:p>
        </p:txBody>
      </p:sp>
      <p:pic>
        <p:nvPicPr>
          <p:cNvPr id="35843" name="Picture 3" descr="abi_7_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013" y="914400"/>
            <a:ext cx="7088187" cy="5326063"/>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844" name="Text Box 4"/>
          <p:cNvSpPr txBox="1">
            <a:spLocks noChangeArrowheads="1"/>
          </p:cNvSpPr>
          <p:nvPr/>
        </p:nvSpPr>
        <p:spPr bwMode="auto">
          <a:xfrm>
            <a:off x="76200" y="6477000"/>
            <a:ext cx="207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FF"/>
                </a:solidFill>
              </a:rPr>
              <a:t>Schmit et al, 2005</a:t>
            </a:r>
            <a:r>
              <a:rPr lang="en-US">
                <a:solidFill>
                  <a:srgbClr val="000000"/>
                </a:solidFill>
              </a:rPr>
              <a:t> </a:t>
            </a:r>
          </a:p>
        </p:txBody>
      </p:sp>
      <p:sp>
        <p:nvSpPr>
          <p:cNvPr id="3584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CB9FE4C-998E-4EAA-9602-EF8D25A1075C}" type="slidenum">
              <a:rPr lang="en-US" smtClean="0">
                <a:solidFill>
                  <a:srgbClr val="000000"/>
                </a:solidFill>
              </a:rPr>
              <a:pPr eaLnBrk="1" hangingPunct="1"/>
              <a:t>22</a:t>
            </a:fld>
            <a:endParaRPr lang="en-US" smtClean="0">
              <a:solidFill>
                <a:srgbClr val="000000"/>
              </a:solidFill>
            </a:endParaRPr>
          </a:p>
        </p:txBody>
      </p:sp>
    </p:spTree>
    <p:extLst>
      <p:ext uri="{BB962C8B-B14F-4D97-AF65-F5344CB8AC3E}">
        <p14:creationId xmlns:p14="http://schemas.microsoft.com/office/powerpoint/2010/main" val="27665033"/>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snowgr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95300"/>
            <a:ext cx="8305800" cy="581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 Box 3"/>
          <p:cNvSpPr txBox="1">
            <a:spLocks noChangeArrowheads="1"/>
          </p:cNvSpPr>
          <p:nvPr/>
        </p:nvSpPr>
        <p:spPr bwMode="auto">
          <a:xfrm>
            <a:off x="1066800" y="6292850"/>
            <a:ext cx="7218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a:solidFill>
                  <a:srgbClr val="FFFF00"/>
                </a:solidFill>
                <a:latin typeface="Arial Unicode MS" pitchFamily="34" charset="-128"/>
                <a:cs typeface="Times New Roman" pitchFamily="18" charset="0"/>
              </a:rPr>
              <a:t>The ABI visible and near-IR bands have many uses</a:t>
            </a:r>
            <a:r>
              <a:rPr lang="en-US" sz="2400" i="1">
                <a:solidFill>
                  <a:srgbClr val="FFFF00"/>
                </a:solidFill>
                <a:latin typeface="Arial Unicode MS" pitchFamily="34" charset="-128"/>
              </a:rPr>
              <a:t>.</a:t>
            </a:r>
          </a:p>
        </p:txBody>
      </p:sp>
      <p:sp>
        <p:nvSpPr>
          <p:cNvPr id="36868" name="Text Box 4"/>
          <p:cNvSpPr txBox="1">
            <a:spLocks noChangeArrowheads="1"/>
          </p:cNvSpPr>
          <p:nvPr/>
        </p:nvSpPr>
        <p:spPr bwMode="auto">
          <a:xfrm>
            <a:off x="1844675" y="90488"/>
            <a:ext cx="5470525" cy="457200"/>
          </a:xfrm>
          <a:prstGeom prst="rect">
            <a:avLst/>
          </a:prstGeom>
          <a:solidFill>
            <a:schemeClr val="bg1"/>
          </a:solidFill>
          <a:ln>
            <a:noFill/>
          </a:ln>
          <a:extLst>
            <a:ext uri="{91240B29-F687-4F45-9708-019B960494DF}">
              <a14:hiddenLine xmlns:a14="http://schemas.microsoft.com/office/drawing/2010/main" w="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b="1">
                <a:solidFill>
                  <a:srgbClr val="333399"/>
                </a:solidFill>
                <a:latin typeface="Times New Roman" pitchFamily="18" charset="0"/>
              </a:rPr>
              <a:t>Visible and near-IR channels on the ABI</a:t>
            </a:r>
            <a:endParaRPr lang="en-US" sz="2400">
              <a:solidFill>
                <a:srgbClr val="000000"/>
              </a:solidFill>
              <a:latin typeface="Times New Roman" pitchFamily="18" charset="0"/>
            </a:endParaRPr>
          </a:p>
        </p:txBody>
      </p:sp>
      <p:sp>
        <p:nvSpPr>
          <p:cNvPr id="36869" name="Text Box 5"/>
          <p:cNvSpPr txBox="1">
            <a:spLocks noChangeArrowheads="1"/>
          </p:cNvSpPr>
          <p:nvPr/>
        </p:nvSpPr>
        <p:spPr bwMode="auto">
          <a:xfrm rot="-2700000">
            <a:off x="992188" y="4376738"/>
            <a:ext cx="819150" cy="4667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a:solidFill>
                  <a:srgbClr val="333399"/>
                </a:solidFill>
                <a:latin typeface="Times New Roman" pitchFamily="18" charset="0"/>
              </a:rPr>
              <a:t>Haze</a:t>
            </a:r>
            <a:endParaRPr lang="en-US" sz="2400">
              <a:solidFill>
                <a:srgbClr val="000000"/>
              </a:solidFill>
              <a:latin typeface="Times New Roman" pitchFamily="18" charset="0"/>
            </a:endParaRPr>
          </a:p>
        </p:txBody>
      </p:sp>
      <p:sp>
        <p:nvSpPr>
          <p:cNvPr id="36870" name="Text Box 6"/>
          <p:cNvSpPr txBox="1">
            <a:spLocks noChangeArrowheads="1"/>
          </p:cNvSpPr>
          <p:nvPr/>
        </p:nvSpPr>
        <p:spPr bwMode="auto">
          <a:xfrm rot="-2700000">
            <a:off x="1423988" y="4381500"/>
            <a:ext cx="1047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a:solidFill>
                  <a:srgbClr val="FF3300"/>
                </a:solidFill>
                <a:latin typeface="Times New Roman" pitchFamily="18" charset="0"/>
              </a:rPr>
              <a:t>Clouds</a:t>
            </a:r>
            <a:endParaRPr lang="en-US" sz="2400">
              <a:solidFill>
                <a:srgbClr val="000000"/>
              </a:solidFill>
              <a:latin typeface="Times New Roman" pitchFamily="18" charset="0"/>
            </a:endParaRPr>
          </a:p>
        </p:txBody>
      </p:sp>
      <p:sp>
        <p:nvSpPr>
          <p:cNvPr id="36871" name="Text Box 7"/>
          <p:cNvSpPr txBox="1">
            <a:spLocks noChangeArrowheads="1"/>
          </p:cNvSpPr>
          <p:nvPr/>
        </p:nvSpPr>
        <p:spPr bwMode="auto">
          <a:xfrm rot="-2706086">
            <a:off x="2349500" y="4346575"/>
            <a:ext cx="768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a:solidFill>
                  <a:srgbClr val="006600"/>
                </a:solidFill>
                <a:latin typeface="Times New Roman" pitchFamily="18" charset="0"/>
              </a:rPr>
              <a:t>Veg.</a:t>
            </a:r>
          </a:p>
        </p:txBody>
      </p:sp>
      <p:sp>
        <p:nvSpPr>
          <p:cNvPr id="36872" name="Text Box 8"/>
          <p:cNvSpPr txBox="1">
            <a:spLocks noChangeArrowheads="1"/>
          </p:cNvSpPr>
          <p:nvPr/>
        </p:nvSpPr>
        <p:spPr bwMode="auto">
          <a:xfrm rot="-2700000">
            <a:off x="4232275" y="2717800"/>
            <a:ext cx="946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a:solidFill>
                  <a:srgbClr val="000000"/>
                </a:solidFill>
                <a:latin typeface="Times New Roman" pitchFamily="18" charset="0"/>
              </a:rPr>
              <a:t>Cirrus</a:t>
            </a:r>
          </a:p>
        </p:txBody>
      </p:sp>
      <p:sp>
        <p:nvSpPr>
          <p:cNvPr id="36873" name="Text Box 9"/>
          <p:cNvSpPr txBox="1">
            <a:spLocks noChangeArrowheads="1"/>
          </p:cNvSpPr>
          <p:nvPr/>
        </p:nvSpPr>
        <p:spPr bwMode="auto">
          <a:xfrm rot="-2700000">
            <a:off x="6969125" y="2541588"/>
            <a:ext cx="1300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a:solidFill>
                  <a:srgbClr val="000000"/>
                </a:solidFill>
                <a:latin typeface="Times New Roman" pitchFamily="18" charset="0"/>
              </a:rPr>
              <a:t>Part. size</a:t>
            </a:r>
          </a:p>
        </p:txBody>
      </p:sp>
      <p:sp>
        <p:nvSpPr>
          <p:cNvPr id="36874" name="Text Box 10"/>
          <p:cNvSpPr txBox="1">
            <a:spLocks noChangeArrowheads="1"/>
          </p:cNvSpPr>
          <p:nvPr/>
        </p:nvSpPr>
        <p:spPr bwMode="auto">
          <a:xfrm rot="-2700000">
            <a:off x="4872038" y="2411413"/>
            <a:ext cx="1743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a:solidFill>
                  <a:srgbClr val="000000"/>
                </a:solidFill>
                <a:latin typeface="Times New Roman" pitchFamily="18" charset="0"/>
              </a:rPr>
              <a:t>Snow, Phase</a:t>
            </a:r>
          </a:p>
        </p:txBody>
      </p:sp>
      <p:sp>
        <p:nvSpPr>
          <p:cNvPr id="3687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A04A01C-4648-436D-B583-32D7763E8C46}" type="slidenum">
              <a:rPr lang="en-US" smtClean="0">
                <a:solidFill>
                  <a:srgbClr val="000000"/>
                </a:solidFill>
              </a:rPr>
              <a:pPr eaLnBrk="1" hangingPunct="1"/>
              <a:t>23</a:t>
            </a:fld>
            <a:endParaRPr lang="en-US" smtClean="0">
              <a:solidFill>
                <a:srgbClr val="000000"/>
              </a:solidFill>
            </a:endParaRPr>
          </a:p>
        </p:txBody>
      </p:sp>
    </p:spTree>
    <p:extLst>
      <p:ext uri="{BB962C8B-B14F-4D97-AF65-F5344CB8AC3E}">
        <p14:creationId xmlns:p14="http://schemas.microsoft.com/office/powerpoint/2010/main" val="78842187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GOES8I_GOES12I_MSG_ABI_ban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28600"/>
            <a:ext cx="67818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3"/>
          <p:cNvSpPr txBox="1">
            <a:spLocks noChangeArrowheads="1"/>
          </p:cNvSpPr>
          <p:nvPr/>
        </p:nvSpPr>
        <p:spPr bwMode="auto">
          <a:xfrm>
            <a:off x="228600" y="5300663"/>
            <a:ext cx="89154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000">
                <a:solidFill>
                  <a:srgbClr val="FFFF00"/>
                </a:solidFill>
                <a:latin typeface="Arial Unicode MS" pitchFamily="34" charset="-128"/>
              </a:rPr>
              <a:t>Similarities and differences for the spectral bands on Meteosat Second Generation (MSG), current GOES, and the Advanced Baseline Imager (ABI).</a:t>
            </a:r>
          </a:p>
          <a:p>
            <a:pPr eaLnBrk="1" fontAlgn="base" hangingPunct="1">
              <a:spcBef>
                <a:spcPct val="0"/>
              </a:spcBef>
              <a:spcAft>
                <a:spcPct val="0"/>
              </a:spcAft>
            </a:pPr>
            <a:endParaRPr lang="en-US" sz="2000">
              <a:solidFill>
                <a:srgbClr val="FFFF00"/>
              </a:solidFill>
              <a:latin typeface="Arial Unicode MS" pitchFamily="34" charset="-128"/>
            </a:endParaRPr>
          </a:p>
          <a:p>
            <a:pPr eaLnBrk="1" fontAlgn="base" hangingPunct="1">
              <a:spcBef>
                <a:spcPct val="0"/>
              </a:spcBef>
              <a:spcAft>
                <a:spcPct val="0"/>
              </a:spcAft>
            </a:pPr>
            <a:r>
              <a:rPr lang="en-US" sz="2000">
                <a:solidFill>
                  <a:srgbClr val="FFFF00"/>
                </a:solidFill>
                <a:latin typeface="Arial Unicode MS" pitchFamily="34" charset="-128"/>
              </a:rPr>
              <a:t>ABI has many more bands than the current operational GOES imagers.</a:t>
            </a:r>
            <a:r>
              <a:rPr lang="en-US">
                <a:solidFill>
                  <a:srgbClr val="000000"/>
                </a:solidFill>
                <a:latin typeface="Arial Unicode MS" pitchFamily="34" charset="-128"/>
              </a:rPr>
              <a:t> </a:t>
            </a:r>
          </a:p>
        </p:txBody>
      </p:sp>
      <p:sp>
        <p:nvSpPr>
          <p:cNvPr id="3789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5DEF128-5938-45CE-BBBC-D36A84DC0B85}" type="slidenum">
              <a:rPr lang="en-US" smtClean="0">
                <a:solidFill>
                  <a:srgbClr val="000000"/>
                </a:solidFill>
              </a:rPr>
              <a:pPr eaLnBrk="1" hangingPunct="1"/>
              <a:t>24</a:t>
            </a:fld>
            <a:endParaRPr lang="en-US" smtClean="0">
              <a:solidFill>
                <a:srgbClr val="000000"/>
              </a:solidFill>
            </a:endParaRPr>
          </a:p>
        </p:txBody>
      </p:sp>
    </p:spTree>
    <p:extLst>
      <p:ext uri="{BB962C8B-B14F-4D97-AF65-F5344CB8AC3E}">
        <p14:creationId xmlns:p14="http://schemas.microsoft.com/office/powerpoint/2010/main" val="3710947634"/>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C8EAA9EF-017E-4596-80D4-3B843F785E16}" type="slidenum">
              <a:rPr lang="en-US"/>
              <a:pPr/>
              <a:t>25</a:t>
            </a:fld>
            <a:endParaRPr lang="en-US"/>
          </a:p>
        </p:txBody>
      </p:sp>
      <p:sp>
        <p:nvSpPr>
          <p:cNvPr id="103426" name="Text Box 2"/>
          <p:cNvSpPr txBox="1">
            <a:spLocks noChangeArrowheads="1"/>
          </p:cNvSpPr>
          <p:nvPr/>
        </p:nvSpPr>
        <p:spPr bwMode="auto">
          <a:xfrm>
            <a:off x="898525" y="6553200"/>
            <a:ext cx="8626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ko-KR">
                <a:solidFill>
                  <a:schemeClr val="folHlink"/>
                </a:solidFill>
                <a:latin typeface="Times New Roman" pitchFamily="18" charset="0"/>
                <a:ea typeface="Batang" pitchFamily="18" charset="-127"/>
                <a:cs typeface="Times New Roman" pitchFamily="18" charset="0"/>
              </a:rPr>
              <a:t>Simulated Advanced Baseline Imager (ABI) bands shown; in the legacy AWIPS. </a:t>
            </a:r>
            <a:endParaRPr lang="en-US">
              <a:solidFill>
                <a:schemeClr val="folHlink"/>
              </a:solidFill>
              <a:ea typeface="Batang" pitchFamily="18" charset="-127"/>
              <a:cs typeface="Times New Roman" pitchFamily="18" charset="0"/>
            </a:endParaRPr>
          </a:p>
        </p:txBody>
      </p:sp>
      <p:sp>
        <p:nvSpPr>
          <p:cNvPr id="103427" name="Rectangle 3"/>
          <p:cNvSpPr>
            <a:spLocks noChangeArrowheads="1"/>
          </p:cNvSpPr>
          <p:nvPr/>
        </p:nvSpPr>
        <p:spPr bwMode="auto">
          <a:xfrm>
            <a:off x="838200" y="-457200"/>
            <a:ext cx="7848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b"/>
          <a:lstStyle/>
          <a:p>
            <a:pPr algn="ctr">
              <a:lnSpc>
                <a:spcPct val="85000"/>
              </a:lnSpc>
            </a:pPr>
            <a:r>
              <a:rPr lang="en-US" sz="4000" b="1">
                <a:solidFill>
                  <a:srgbClr val="FAFD00"/>
                </a:solidFill>
                <a:effectLst>
                  <a:outerShdw blurRad="38100" dist="38100" dir="2700000" algn="tl">
                    <a:srgbClr val="000000"/>
                  </a:outerShdw>
                </a:effectLst>
                <a:latin typeface="Book Antiqua" pitchFamily="18" charset="0"/>
              </a:rPr>
              <a:t>ABI in AWIPS (via netCDF)</a:t>
            </a:r>
            <a:endParaRPr lang="en-US" sz="4000" b="1" i="1">
              <a:solidFill>
                <a:srgbClr val="FAFD00"/>
              </a:solidFill>
              <a:effectLst>
                <a:outerShdw blurRad="38100" dist="38100" dir="2700000" algn="tl">
                  <a:srgbClr val="000000"/>
                </a:outerShdw>
              </a:effectLst>
              <a:latin typeface="Book Antiqua" pitchFamily="18" charset="0"/>
            </a:endParaRPr>
          </a:p>
        </p:txBody>
      </p:sp>
      <p:pic>
        <p:nvPicPr>
          <p:cNvPr id="103428" name="Picture 4" descr="AWIPS_16bands_ABI_cropped_85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609600"/>
            <a:ext cx="6919913" cy="5983288"/>
          </a:xfrm>
          <a:prstGeom prst="rect">
            <a:avLst/>
          </a:prstGeom>
          <a:noFill/>
          <a:extLst>
            <a:ext uri="{909E8E84-426E-40DD-AFC4-6F175D3DCCD1}">
              <a14:hiddenFill xmlns:a14="http://schemas.microsoft.com/office/drawing/2010/main">
                <a:solidFill>
                  <a:srgbClr val="FFFFFF"/>
                </a:solidFill>
              </a14:hiddenFill>
            </a:ext>
          </a:extLst>
        </p:spPr>
      </p:pic>
      <p:sp>
        <p:nvSpPr>
          <p:cNvPr id="103429" name="Text Box 5"/>
          <p:cNvSpPr txBox="1">
            <a:spLocks noChangeArrowheads="1"/>
          </p:cNvSpPr>
          <p:nvPr/>
        </p:nvSpPr>
        <p:spPr bwMode="auto">
          <a:xfrm rot="16200000">
            <a:off x="7777957" y="5488781"/>
            <a:ext cx="236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rPr>
              <a:t>J. </a:t>
            </a:r>
            <a:r>
              <a:rPr lang="en-US" dirty="0" err="1">
                <a:solidFill>
                  <a:schemeClr val="bg1"/>
                </a:solidFill>
              </a:rPr>
              <a:t>Oktin</a:t>
            </a:r>
            <a:r>
              <a:rPr lang="en-US" dirty="0">
                <a:solidFill>
                  <a:schemeClr val="bg1"/>
                </a:solidFill>
              </a:rPr>
              <a:t> et al., CIMSS</a:t>
            </a:r>
          </a:p>
        </p:txBody>
      </p:sp>
    </p:spTree>
    <p:extLst>
      <p:ext uri="{BB962C8B-B14F-4D97-AF65-F5344CB8AC3E}">
        <p14:creationId xmlns:p14="http://schemas.microsoft.com/office/powerpoint/2010/main" val="28295607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233697F-6119-4B78-B266-5D87F0DFDBDE}" type="slidenum">
              <a:rPr lang="en-US"/>
              <a:pPr/>
              <a:t>26</a:t>
            </a:fld>
            <a:endParaRPr lang="en-US"/>
          </a:p>
        </p:txBody>
      </p:sp>
      <p:sp>
        <p:nvSpPr>
          <p:cNvPr id="105474" name="Rectangle 2"/>
          <p:cNvSpPr>
            <a:spLocks noGrp="1" noChangeArrowheads="1"/>
          </p:cNvSpPr>
          <p:nvPr>
            <p:ph type="title"/>
          </p:nvPr>
        </p:nvSpPr>
        <p:spPr>
          <a:xfrm>
            <a:off x="152400" y="-76200"/>
            <a:ext cx="8382000" cy="1143000"/>
          </a:xfrm>
        </p:spPr>
        <p:txBody>
          <a:bodyPr/>
          <a:lstStyle/>
          <a:p>
            <a:r>
              <a:rPr lang="en-US" sz="3600" dirty="0">
                <a:solidFill>
                  <a:srgbClr val="FFFF00"/>
                </a:solidFill>
              </a:rPr>
              <a:t>1-min Simulated ABI ‘mesoscale’ loop</a:t>
            </a:r>
          </a:p>
        </p:txBody>
      </p:sp>
      <p:sp>
        <p:nvSpPr>
          <p:cNvPr id="105475" name="Rectangle 3"/>
          <p:cNvSpPr>
            <a:spLocks noGrp="1" noChangeArrowheads="1"/>
          </p:cNvSpPr>
          <p:nvPr>
            <p:ph type="body" idx="1"/>
          </p:nvPr>
        </p:nvSpPr>
        <p:spPr>
          <a:xfrm>
            <a:off x="1295400" y="1066800"/>
            <a:ext cx="8677275" cy="5513388"/>
          </a:xfrm>
        </p:spPr>
        <p:txBody>
          <a:bodyPr/>
          <a:lstStyle/>
          <a:p>
            <a:r>
              <a:rPr lang="en-US"/>
              <a:t>6.95 micrometer band</a:t>
            </a:r>
          </a:p>
        </p:txBody>
      </p:sp>
      <p:pic>
        <p:nvPicPr>
          <p:cNvPr id="105476" name="Picture 4" descr="ABI_mesosca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90600" y="990600"/>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5"/>
          <p:cNvSpPr txBox="1">
            <a:spLocks noChangeArrowheads="1"/>
          </p:cNvSpPr>
          <p:nvPr/>
        </p:nvSpPr>
        <p:spPr bwMode="auto">
          <a:xfrm rot="16200000">
            <a:off x="7777957" y="5488781"/>
            <a:ext cx="236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rPr>
              <a:t>J. </a:t>
            </a:r>
            <a:r>
              <a:rPr lang="en-US" dirty="0" err="1">
                <a:solidFill>
                  <a:schemeClr val="bg1"/>
                </a:solidFill>
              </a:rPr>
              <a:t>Oktin</a:t>
            </a:r>
            <a:r>
              <a:rPr lang="en-US" dirty="0">
                <a:solidFill>
                  <a:schemeClr val="bg1"/>
                </a:solidFill>
              </a:rPr>
              <a:t> et al., CIMSS</a:t>
            </a:r>
          </a:p>
        </p:txBody>
      </p:sp>
    </p:spTree>
    <p:extLst>
      <p:ext uri="{BB962C8B-B14F-4D97-AF65-F5344CB8AC3E}">
        <p14:creationId xmlns:p14="http://schemas.microsoft.com/office/powerpoint/2010/main" val="1101272445"/>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hidden="1"/>
          <p:cNvSpPr>
            <a:spLocks noGrp="1" noChangeArrowheads="1"/>
          </p:cNvSpPr>
          <p:nvPr>
            <p:ph type="title"/>
          </p:nvPr>
        </p:nvSpPr>
        <p:spPr/>
        <p:txBody>
          <a:bodyPr/>
          <a:lstStyle/>
          <a:p>
            <a:pPr eaLnBrk="1" hangingPunct="1"/>
            <a:endParaRPr lang="en-US" smtClean="0"/>
          </a:p>
        </p:txBody>
      </p:sp>
      <p:sp>
        <p:nvSpPr>
          <p:cNvPr id="56323" name="Rectangle 3" descr="ABI_WEST_PSC_CIMSS_16_test 01"/>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6324" name="Text Box 5"/>
          <p:cNvSpPr txBox="1">
            <a:spLocks noChangeArrowheads="1"/>
          </p:cNvSpPr>
          <p:nvPr/>
        </p:nvSpPr>
        <p:spPr bwMode="auto">
          <a:xfrm>
            <a:off x="304800" y="5302250"/>
            <a:ext cx="8321675" cy="641350"/>
          </a:xfrm>
          <a:prstGeom prst="rect">
            <a:avLst/>
          </a:prstGeom>
          <a:solidFill>
            <a:schemeClr val="bg1"/>
          </a:solidFill>
          <a:ln w="9525">
            <a:noFill/>
            <a:miter lim="800000"/>
            <a:headEnd/>
            <a:tailEnd/>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000000"/>
                </a:solidFill>
              </a:rPr>
              <a:t>These NWP model simulations were performed on the 'cobalt' supercomputer at the National Center for Supercomputing Applications at the University of Illinois. </a:t>
            </a:r>
          </a:p>
        </p:txBody>
      </p:sp>
      <p:sp>
        <p:nvSpPr>
          <p:cNvPr id="5632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13E3E5E-8012-4522-8A4E-0BD52C3F9729}" type="slidenum">
              <a:rPr lang="en-US" smtClean="0">
                <a:solidFill>
                  <a:srgbClr val="000000"/>
                </a:solidFill>
              </a:rPr>
              <a:pPr eaLnBrk="1" hangingPunct="1"/>
              <a:t>27</a:t>
            </a:fld>
            <a:endParaRPr lang="en-US" smtClean="0">
              <a:solidFill>
                <a:srgbClr val="000000"/>
              </a:solidFill>
            </a:endParaRPr>
          </a:p>
        </p:txBody>
      </p:sp>
      <p:sp>
        <p:nvSpPr>
          <p:cNvPr id="6"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 Daytime </a:t>
            </a:r>
            <a:r>
              <a:rPr lang="en-US" dirty="0"/>
              <a:t>“Blue” </a:t>
            </a:r>
            <a:r>
              <a:rPr lang="en-US" dirty="0" smtClean="0"/>
              <a:t>band</a:t>
            </a:r>
            <a:r>
              <a:rPr lang="en-US" dirty="0"/>
              <a:t> </a:t>
            </a:r>
            <a:r>
              <a:rPr lang="en-US" dirty="0" smtClean="0"/>
              <a:t>-- aerosols</a:t>
            </a:r>
            <a:endParaRPr lang="en-US" dirty="0">
              <a:solidFill>
                <a:srgbClr val="000000"/>
              </a:solidFill>
            </a:endParaRPr>
          </a:p>
        </p:txBody>
      </p:sp>
    </p:spTree>
    <p:extLst>
      <p:ext uri="{BB962C8B-B14F-4D97-AF65-F5344CB8AC3E}">
        <p14:creationId xmlns:p14="http://schemas.microsoft.com/office/powerpoint/2010/main" val="291834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hidden="1"/>
          <p:cNvSpPr>
            <a:spLocks noGrp="1" noChangeArrowheads="1"/>
          </p:cNvSpPr>
          <p:nvPr>
            <p:ph type="title"/>
          </p:nvPr>
        </p:nvSpPr>
        <p:spPr/>
        <p:txBody>
          <a:bodyPr/>
          <a:lstStyle/>
          <a:p>
            <a:pPr eaLnBrk="1" hangingPunct="1"/>
            <a:endParaRPr lang="en-US" smtClean="0"/>
          </a:p>
        </p:txBody>
      </p:sp>
      <p:sp>
        <p:nvSpPr>
          <p:cNvPr id="57347" name="Rectangle 3" descr="ABI_WEST_PSC_CIMSS_16_test 02"/>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734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5338555-1B5E-4788-8B9E-1D2375325D51}" type="slidenum">
              <a:rPr lang="en-US" smtClean="0">
                <a:solidFill>
                  <a:srgbClr val="000000"/>
                </a:solidFill>
              </a:rPr>
              <a:pPr eaLnBrk="1" hangingPunct="1"/>
              <a:t>28</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2: Daytime “Red” band</a:t>
            </a:r>
            <a:r>
              <a:rPr lang="en-US" dirty="0"/>
              <a:t> </a:t>
            </a:r>
            <a:r>
              <a:rPr lang="en-US" dirty="0" smtClean="0"/>
              <a:t>– clouds, etc.</a:t>
            </a:r>
            <a:endParaRPr lang="en-US" dirty="0">
              <a:solidFill>
                <a:srgbClr val="000000"/>
              </a:solidFill>
            </a:endParaRPr>
          </a:p>
        </p:txBody>
      </p:sp>
    </p:spTree>
    <p:extLst>
      <p:ext uri="{BB962C8B-B14F-4D97-AF65-F5344CB8AC3E}">
        <p14:creationId xmlns:p14="http://schemas.microsoft.com/office/powerpoint/2010/main" val="30257827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hidden="1"/>
          <p:cNvSpPr>
            <a:spLocks noGrp="1" noChangeArrowheads="1"/>
          </p:cNvSpPr>
          <p:nvPr>
            <p:ph type="title"/>
          </p:nvPr>
        </p:nvSpPr>
        <p:spPr/>
        <p:txBody>
          <a:bodyPr/>
          <a:lstStyle/>
          <a:p>
            <a:pPr eaLnBrk="1" hangingPunct="1"/>
            <a:endParaRPr lang="en-US" smtClean="0"/>
          </a:p>
        </p:txBody>
      </p:sp>
      <p:sp>
        <p:nvSpPr>
          <p:cNvPr id="58371" name="Rectangle 3" descr="ABI_WEST_PSC_CIMSS_16_test 03"/>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837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8BB9882-CF93-4AFC-B3B7-8654699B684C}" type="slidenum">
              <a:rPr lang="en-US" smtClean="0">
                <a:solidFill>
                  <a:srgbClr val="000000"/>
                </a:solidFill>
              </a:rPr>
              <a:pPr eaLnBrk="1" hangingPunct="1"/>
              <a:t>29</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3: Daytime “Veggie” band</a:t>
            </a:r>
            <a:endParaRPr lang="en-US" dirty="0">
              <a:solidFill>
                <a:srgbClr val="000000"/>
              </a:solidFill>
            </a:endParaRPr>
          </a:p>
        </p:txBody>
      </p:sp>
    </p:spTree>
    <p:extLst>
      <p:ext uri="{BB962C8B-B14F-4D97-AF65-F5344CB8AC3E}">
        <p14:creationId xmlns:p14="http://schemas.microsoft.com/office/powerpoint/2010/main" val="41215528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9219" name="Rectangle 3"/>
          <p:cNvSpPr>
            <a:spLocks noGrp="1" noChangeArrowheads="1"/>
          </p:cNvSpPr>
          <p:nvPr>
            <p:ph type="body" idx="1"/>
          </p:nvPr>
        </p:nvSpPr>
        <p:spPr>
          <a:xfrm>
            <a:off x="381000" y="762000"/>
            <a:ext cx="8839200" cy="5105400"/>
          </a:xfrm>
        </p:spPr>
        <p:txBody>
          <a:bodyPr/>
          <a:lstStyle/>
          <a:p>
            <a:pPr eaLnBrk="1" hangingPunct="1">
              <a:lnSpc>
                <a:spcPct val="90000"/>
              </a:lnSpc>
            </a:pPr>
            <a:r>
              <a:rPr lang="en-US" dirty="0" smtClean="0">
                <a:solidFill>
                  <a:srgbClr val="FFFF00"/>
                </a:solidFill>
              </a:rPr>
              <a:t>GOES-14/15 </a:t>
            </a:r>
          </a:p>
          <a:p>
            <a:pPr lvl="1" eaLnBrk="1" hangingPunct="1">
              <a:lnSpc>
                <a:spcPct val="90000"/>
              </a:lnSpc>
            </a:pPr>
            <a:r>
              <a:rPr lang="en-US" dirty="0" smtClean="0">
                <a:solidFill>
                  <a:srgbClr val="FFFF00"/>
                </a:solidFill>
              </a:rPr>
              <a:t>One will become the operational GOES-West within the year. Improved water vapor band, with new 13.3 micrometer band</a:t>
            </a:r>
          </a:p>
          <a:p>
            <a:pPr eaLnBrk="1" hangingPunct="1">
              <a:lnSpc>
                <a:spcPct val="90000"/>
              </a:lnSpc>
            </a:pPr>
            <a:r>
              <a:rPr lang="en-US" dirty="0" smtClean="0">
                <a:solidFill>
                  <a:schemeClr val="bg1"/>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lvl="1" eaLnBrk="1" hangingPunct="1">
              <a:lnSpc>
                <a:spcPct val="90000"/>
              </a:lnSpc>
            </a:pPr>
            <a:r>
              <a:rPr lang="en-US" dirty="0" smtClean="0">
                <a:solidFill>
                  <a:schemeClr val="bg1"/>
                </a:solidFill>
              </a:rPr>
              <a:t>Imagery</a:t>
            </a:r>
          </a:p>
          <a:p>
            <a:pPr eaLnBrk="1" hangingPunct="1">
              <a:lnSpc>
                <a:spcPct val="90000"/>
              </a:lnSpc>
            </a:pPr>
            <a:r>
              <a:rPr lang="en-US" dirty="0" smtClean="0">
                <a:solidFill>
                  <a:schemeClr val="bg1"/>
                </a:solidFill>
              </a:rPr>
              <a:t>Select Products</a:t>
            </a:r>
            <a:endParaRPr lang="en-US" dirty="0" smtClean="0">
              <a:solidFill>
                <a:schemeClr val="bg1"/>
              </a:solidFill>
            </a:endParaRPr>
          </a:p>
          <a:p>
            <a:pPr eaLnBrk="1" hangingPunct="1">
              <a:lnSpc>
                <a:spcPct val="90000"/>
              </a:lnSpc>
            </a:pPr>
            <a:r>
              <a:rPr lang="en-US" dirty="0" smtClean="0">
                <a:solidFill>
                  <a:schemeClr val="bg1"/>
                </a:solidFill>
              </a:rPr>
              <a:t>Summary</a:t>
            </a:r>
            <a:endParaRPr lang="en-US" dirty="0" smtClean="0">
              <a:solidFill>
                <a:schemeClr val="bg1"/>
              </a:solidFill>
            </a:endParaRPr>
          </a:p>
          <a:p>
            <a:pPr lvl="1" eaLnBrk="1" hangingPunct="1">
              <a:lnSpc>
                <a:spcPct val="90000"/>
              </a:lnSpc>
            </a:pPr>
            <a:r>
              <a:rPr lang="en-US" dirty="0" smtClean="0">
                <a:solidFill>
                  <a:schemeClr val="bg1"/>
                </a:solidFill>
              </a:rPr>
              <a:t>More information</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3</a:t>
            </a:fld>
            <a:endParaRPr lang="en-US" smtClean="0">
              <a:solidFill>
                <a:srgbClr val="000000"/>
              </a:solidFill>
            </a:endParaRPr>
          </a:p>
        </p:txBody>
      </p:sp>
      <p:grpSp>
        <p:nvGrpSpPr>
          <p:cNvPr id="9221" name="Group 3"/>
          <p:cNvGrpSpPr>
            <a:grpSpLocks/>
          </p:cNvGrpSpPr>
          <p:nvPr/>
        </p:nvGrpSpPr>
        <p:grpSpPr bwMode="auto">
          <a:xfrm>
            <a:off x="5486400" y="3810000"/>
            <a:ext cx="3429000" cy="2971800"/>
            <a:chOff x="4338637" y="2211385"/>
            <a:chExt cx="4576763" cy="4570415"/>
          </a:xfrm>
        </p:grpSpPr>
        <p:pic>
          <p:nvPicPr>
            <p:cNvPr id="922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38637" y="2211385"/>
              <a:ext cx="4576763" cy="457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TextBox 2"/>
            <p:cNvSpPr txBox="1">
              <a:spLocks noChangeArrowheads="1"/>
            </p:cNvSpPr>
            <p:nvPr/>
          </p:nvSpPr>
          <p:spPr bwMode="auto">
            <a:xfrm>
              <a:off x="6474460" y="6295278"/>
              <a:ext cx="18902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000000"/>
                  </a:solidFill>
                </a:rPr>
                <a:t>Lockheed Martin</a:t>
              </a:r>
            </a:p>
          </p:txBody>
        </p:sp>
      </p:grpSp>
    </p:spTree>
    <p:extLst>
      <p:ext uri="{BB962C8B-B14F-4D97-AF65-F5344CB8AC3E}">
        <p14:creationId xmlns:p14="http://schemas.microsoft.com/office/powerpoint/2010/main" val="27444822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hidden="1"/>
          <p:cNvSpPr>
            <a:spLocks noGrp="1" noChangeArrowheads="1"/>
          </p:cNvSpPr>
          <p:nvPr>
            <p:ph type="title"/>
          </p:nvPr>
        </p:nvSpPr>
        <p:spPr/>
        <p:txBody>
          <a:bodyPr/>
          <a:lstStyle/>
          <a:p>
            <a:pPr eaLnBrk="1" hangingPunct="1"/>
            <a:endParaRPr lang="en-US" smtClean="0"/>
          </a:p>
        </p:txBody>
      </p:sp>
      <p:sp>
        <p:nvSpPr>
          <p:cNvPr id="59395" name="Rectangle 3" descr="ABI_WEST_PSC_CIMSS_16_test 04"/>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93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F6B2FF7-3E91-4EB6-B13B-6D32ED2E5E45}" type="slidenum">
              <a:rPr lang="en-US" smtClean="0">
                <a:solidFill>
                  <a:srgbClr val="000000"/>
                </a:solidFill>
              </a:rPr>
              <a:pPr eaLnBrk="1" hangingPunct="1"/>
              <a:t>30</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4: Daytime “Cirrus” band</a:t>
            </a:r>
            <a:endParaRPr lang="en-US" dirty="0">
              <a:solidFill>
                <a:srgbClr val="000000"/>
              </a:solidFill>
            </a:endParaRPr>
          </a:p>
        </p:txBody>
      </p:sp>
    </p:spTree>
    <p:extLst>
      <p:ext uri="{BB962C8B-B14F-4D97-AF65-F5344CB8AC3E}">
        <p14:creationId xmlns:p14="http://schemas.microsoft.com/office/powerpoint/2010/main" val="42402434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hidden="1"/>
          <p:cNvSpPr>
            <a:spLocks noGrp="1" noChangeArrowheads="1"/>
          </p:cNvSpPr>
          <p:nvPr>
            <p:ph type="title"/>
          </p:nvPr>
        </p:nvSpPr>
        <p:spPr/>
        <p:txBody>
          <a:bodyPr/>
          <a:lstStyle/>
          <a:p>
            <a:pPr eaLnBrk="1" hangingPunct="1"/>
            <a:endParaRPr lang="en-US" smtClean="0"/>
          </a:p>
        </p:txBody>
      </p:sp>
      <p:sp>
        <p:nvSpPr>
          <p:cNvPr id="60419" name="Rectangle 3" descr="ABI_WEST_PSC_CIMSS_16_test 05"/>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04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3692931-3D66-4B34-96A3-45679E1A8CA5}" type="slidenum">
              <a:rPr lang="en-US" smtClean="0">
                <a:solidFill>
                  <a:srgbClr val="000000"/>
                </a:solidFill>
              </a:rPr>
              <a:pPr eaLnBrk="1" hangingPunct="1"/>
              <a:t>31</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5: Daytime “Snow” band</a:t>
            </a:r>
            <a:r>
              <a:rPr lang="en-US" dirty="0"/>
              <a:t> </a:t>
            </a:r>
            <a:endParaRPr lang="en-US" dirty="0">
              <a:solidFill>
                <a:srgbClr val="000000"/>
              </a:solidFill>
            </a:endParaRPr>
          </a:p>
        </p:txBody>
      </p:sp>
    </p:spTree>
    <p:extLst>
      <p:ext uri="{BB962C8B-B14F-4D97-AF65-F5344CB8AC3E}">
        <p14:creationId xmlns:p14="http://schemas.microsoft.com/office/powerpoint/2010/main" val="21335336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hidden="1"/>
          <p:cNvSpPr>
            <a:spLocks noGrp="1" noChangeArrowheads="1"/>
          </p:cNvSpPr>
          <p:nvPr>
            <p:ph type="title"/>
          </p:nvPr>
        </p:nvSpPr>
        <p:spPr/>
        <p:txBody>
          <a:bodyPr/>
          <a:lstStyle/>
          <a:p>
            <a:pPr eaLnBrk="1" hangingPunct="1"/>
            <a:endParaRPr lang="en-US" smtClean="0"/>
          </a:p>
        </p:txBody>
      </p:sp>
      <p:sp>
        <p:nvSpPr>
          <p:cNvPr id="61443" name="Rectangle 3" descr="ABI_WEST_PSC_CIMSS_16_test 06"/>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144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2E435EE-9F14-4DB7-9821-C67D7760EF5E}" type="slidenum">
              <a:rPr lang="en-US" smtClean="0">
                <a:solidFill>
                  <a:srgbClr val="000000"/>
                </a:solidFill>
              </a:rPr>
              <a:pPr eaLnBrk="1" hangingPunct="1"/>
              <a:t>32</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6: Daytime “Cloud-top phase” band</a:t>
            </a:r>
            <a:endParaRPr lang="en-US" dirty="0">
              <a:solidFill>
                <a:srgbClr val="000000"/>
              </a:solidFill>
            </a:endParaRPr>
          </a:p>
        </p:txBody>
      </p:sp>
    </p:spTree>
    <p:extLst>
      <p:ext uri="{BB962C8B-B14F-4D97-AF65-F5344CB8AC3E}">
        <p14:creationId xmlns:p14="http://schemas.microsoft.com/office/powerpoint/2010/main" val="40555046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hidden="1"/>
          <p:cNvSpPr>
            <a:spLocks noGrp="1" noChangeArrowheads="1"/>
          </p:cNvSpPr>
          <p:nvPr>
            <p:ph type="title"/>
          </p:nvPr>
        </p:nvSpPr>
        <p:spPr/>
        <p:txBody>
          <a:bodyPr/>
          <a:lstStyle/>
          <a:p>
            <a:pPr eaLnBrk="1" hangingPunct="1"/>
            <a:endParaRPr lang="en-US" smtClean="0"/>
          </a:p>
        </p:txBody>
      </p:sp>
      <p:sp>
        <p:nvSpPr>
          <p:cNvPr id="62467" name="Rectangle 3" descr="ABI_WEST_PSC_CIMSS_16_test 07"/>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246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930930B-9BE4-4EB7-906F-3EE3EA2A0EDC}" type="slidenum">
              <a:rPr lang="en-US" smtClean="0">
                <a:solidFill>
                  <a:srgbClr val="000000"/>
                </a:solidFill>
              </a:rPr>
              <a:pPr eaLnBrk="1" hangingPunct="1"/>
              <a:t>33</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7: Shortwave IR window band - fog, fires, etc.</a:t>
            </a:r>
            <a:endParaRPr lang="en-US" dirty="0">
              <a:solidFill>
                <a:srgbClr val="000000"/>
              </a:solidFill>
            </a:endParaRPr>
          </a:p>
        </p:txBody>
      </p:sp>
    </p:spTree>
    <p:extLst>
      <p:ext uri="{BB962C8B-B14F-4D97-AF65-F5344CB8AC3E}">
        <p14:creationId xmlns:p14="http://schemas.microsoft.com/office/powerpoint/2010/main" val="11822367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hidden="1"/>
          <p:cNvSpPr>
            <a:spLocks noGrp="1" noChangeArrowheads="1"/>
          </p:cNvSpPr>
          <p:nvPr>
            <p:ph type="title"/>
          </p:nvPr>
        </p:nvSpPr>
        <p:spPr/>
        <p:txBody>
          <a:bodyPr/>
          <a:lstStyle/>
          <a:p>
            <a:pPr eaLnBrk="1" hangingPunct="1"/>
            <a:endParaRPr lang="en-US" smtClean="0"/>
          </a:p>
        </p:txBody>
      </p:sp>
      <p:sp>
        <p:nvSpPr>
          <p:cNvPr id="63491" name="Rectangle 3" descr="ABI_WEST_PSC_CIMSS_16_test 08"/>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349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D9E0FA9-17D8-42CE-B5A4-17639213A93A}" type="slidenum">
              <a:rPr lang="en-US" smtClean="0">
                <a:solidFill>
                  <a:srgbClr val="000000"/>
                </a:solidFill>
              </a:rPr>
              <a:pPr eaLnBrk="1" hangingPunct="1"/>
              <a:t>34</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8: Upper-level tropospheric water vapor band</a:t>
            </a:r>
            <a:endParaRPr lang="en-US" dirty="0">
              <a:solidFill>
                <a:srgbClr val="000000"/>
              </a:solidFill>
            </a:endParaRPr>
          </a:p>
        </p:txBody>
      </p:sp>
    </p:spTree>
    <p:extLst>
      <p:ext uri="{BB962C8B-B14F-4D97-AF65-F5344CB8AC3E}">
        <p14:creationId xmlns:p14="http://schemas.microsoft.com/office/powerpoint/2010/main" val="24696479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hidden="1"/>
          <p:cNvSpPr>
            <a:spLocks noGrp="1" noChangeArrowheads="1"/>
          </p:cNvSpPr>
          <p:nvPr>
            <p:ph type="title"/>
          </p:nvPr>
        </p:nvSpPr>
        <p:spPr/>
        <p:txBody>
          <a:bodyPr/>
          <a:lstStyle/>
          <a:p>
            <a:pPr eaLnBrk="1" hangingPunct="1"/>
            <a:endParaRPr lang="en-US" smtClean="0"/>
          </a:p>
        </p:txBody>
      </p:sp>
      <p:sp>
        <p:nvSpPr>
          <p:cNvPr id="64515" name="Rectangle 3" descr="ABI_WEST_PSC_CIMSS_16_test 09"/>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451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51B4AF-05ED-4064-9CA0-62B09D57BEE3}" type="slidenum">
              <a:rPr lang="en-US" smtClean="0">
                <a:solidFill>
                  <a:srgbClr val="000000"/>
                </a:solidFill>
              </a:rPr>
              <a:pPr eaLnBrk="1" hangingPunct="1"/>
              <a:t>35</a:t>
            </a:fld>
            <a:endParaRPr lang="en-US" smtClean="0">
              <a:solidFill>
                <a:srgbClr val="000000"/>
              </a:solidFill>
            </a:endParaRPr>
          </a:p>
        </p:txBody>
      </p:sp>
      <p:sp>
        <p:nvSpPr>
          <p:cNvPr id="5" name="Text Box 5"/>
          <p:cNvSpPr txBox="1">
            <a:spLocks noChangeArrowheads="1"/>
          </p:cNvSpPr>
          <p:nvPr/>
        </p:nvSpPr>
        <p:spPr bwMode="auto">
          <a:xfrm>
            <a:off x="609600" y="6248400"/>
            <a:ext cx="8321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9: Upper/mid-level </a:t>
            </a:r>
            <a:r>
              <a:rPr lang="en-US" dirty="0"/>
              <a:t>tropospheric water vapor band</a:t>
            </a: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4335249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hidden="1"/>
          <p:cNvSpPr>
            <a:spLocks noGrp="1" noChangeArrowheads="1"/>
          </p:cNvSpPr>
          <p:nvPr>
            <p:ph type="title"/>
          </p:nvPr>
        </p:nvSpPr>
        <p:spPr/>
        <p:txBody>
          <a:bodyPr/>
          <a:lstStyle/>
          <a:p>
            <a:pPr eaLnBrk="1" hangingPunct="1"/>
            <a:endParaRPr lang="en-US" smtClean="0"/>
          </a:p>
        </p:txBody>
      </p:sp>
      <p:sp>
        <p:nvSpPr>
          <p:cNvPr id="65539" name="Rectangle 3" descr="ABI_WEST_PSC_CIMSS_16_test 10"/>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554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DB2D5DE-B8C5-4EF2-8D5B-B9B0F4031A3D}" type="slidenum">
              <a:rPr lang="en-US" smtClean="0">
                <a:solidFill>
                  <a:srgbClr val="000000"/>
                </a:solidFill>
              </a:rPr>
              <a:pPr eaLnBrk="1" hangingPunct="1"/>
              <a:t>36</a:t>
            </a:fld>
            <a:endParaRPr lang="en-US" smtClean="0">
              <a:solidFill>
                <a:srgbClr val="000000"/>
              </a:solidFill>
            </a:endParaRPr>
          </a:p>
        </p:txBody>
      </p:sp>
      <p:sp>
        <p:nvSpPr>
          <p:cNvPr id="5" name="Text Box 5"/>
          <p:cNvSpPr txBox="1">
            <a:spLocks noChangeArrowheads="1"/>
          </p:cNvSpPr>
          <p:nvPr/>
        </p:nvSpPr>
        <p:spPr bwMode="auto">
          <a:xfrm>
            <a:off x="609600" y="6248400"/>
            <a:ext cx="8321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10: Lower mid-level </a:t>
            </a:r>
            <a:r>
              <a:rPr lang="en-US" dirty="0"/>
              <a:t>tropospheric water vapor band</a:t>
            </a: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19690770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hidden="1"/>
          <p:cNvSpPr>
            <a:spLocks noGrp="1" noChangeArrowheads="1"/>
          </p:cNvSpPr>
          <p:nvPr>
            <p:ph type="title"/>
          </p:nvPr>
        </p:nvSpPr>
        <p:spPr/>
        <p:txBody>
          <a:bodyPr/>
          <a:lstStyle/>
          <a:p>
            <a:pPr eaLnBrk="1" hangingPunct="1"/>
            <a:endParaRPr lang="en-US" smtClean="0"/>
          </a:p>
        </p:txBody>
      </p:sp>
      <p:sp>
        <p:nvSpPr>
          <p:cNvPr id="66563" name="Rectangle 3" descr="ABI_WEST_PSC_CIMSS_16_test 11"/>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656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AFCBC62-FC55-4C54-B96F-7957A7319C29}" type="slidenum">
              <a:rPr lang="en-US" smtClean="0">
                <a:solidFill>
                  <a:srgbClr val="000000"/>
                </a:solidFill>
              </a:rPr>
              <a:pPr eaLnBrk="1" hangingPunct="1"/>
              <a:t>37</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11: “Cloud-top phase” band</a:t>
            </a:r>
            <a:endParaRPr lang="en-US" dirty="0">
              <a:solidFill>
                <a:srgbClr val="000000"/>
              </a:solidFill>
            </a:endParaRPr>
          </a:p>
        </p:txBody>
      </p:sp>
    </p:spTree>
    <p:extLst>
      <p:ext uri="{BB962C8B-B14F-4D97-AF65-F5344CB8AC3E}">
        <p14:creationId xmlns:p14="http://schemas.microsoft.com/office/powerpoint/2010/main" val="1418145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hidden="1"/>
          <p:cNvSpPr>
            <a:spLocks noGrp="1" noChangeArrowheads="1"/>
          </p:cNvSpPr>
          <p:nvPr>
            <p:ph type="title"/>
          </p:nvPr>
        </p:nvSpPr>
        <p:spPr/>
        <p:txBody>
          <a:bodyPr/>
          <a:lstStyle/>
          <a:p>
            <a:pPr eaLnBrk="1" hangingPunct="1"/>
            <a:endParaRPr lang="en-US" smtClean="0"/>
          </a:p>
        </p:txBody>
      </p:sp>
      <p:sp>
        <p:nvSpPr>
          <p:cNvPr id="67587" name="Rectangle 3" descr="ABI_WEST_PSC_CIMSS_16_test 12"/>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758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02F97CE-A038-4AC8-8C5B-2F202FBDBA3B}" type="slidenum">
              <a:rPr lang="en-US" smtClean="0">
                <a:solidFill>
                  <a:srgbClr val="000000"/>
                </a:solidFill>
              </a:rPr>
              <a:pPr eaLnBrk="1" hangingPunct="1"/>
              <a:t>38</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12: “Ozone” band</a:t>
            </a:r>
            <a:endParaRPr lang="en-US" dirty="0">
              <a:solidFill>
                <a:srgbClr val="000000"/>
              </a:solidFill>
            </a:endParaRPr>
          </a:p>
        </p:txBody>
      </p:sp>
    </p:spTree>
    <p:extLst>
      <p:ext uri="{BB962C8B-B14F-4D97-AF65-F5344CB8AC3E}">
        <p14:creationId xmlns:p14="http://schemas.microsoft.com/office/powerpoint/2010/main" val="41421887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hidden="1"/>
          <p:cNvSpPr>
            <a:spLocks noGrp="1" noChangeArrowheads="1"/>
          </p:cNvSpPr>
          <p:nvPr>
            <p:ph type="title"/>
          </p:nvPr>
        </p:nvSpPr>
        <p:spPr/>
        <p:txBody>
          <a:bodyPr/>
          <a:lstStyle/>
          <a:p>
            <a:pPr eaLnBrk="1" hangingPunct="1"/>
            <a:endParaRPr lang="en-US" smtClean="0"/>
          </a:p>
        </p:txBody>
      </p:sp>
      <p:sp>
        <p:nvSpPr>
          <p:cNvPr id="68611" name="Rectangle 3" descr="ABI_WEST_PSC_CIMSS_16_test 13"/>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861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EA219E5-613E-4CFD-BDC9-BAB13659C56B}" type="slidenum">
              <a:rPr lang="en-US" smtClean="0">
                <a:solidFill>
                  <a:srgbClr val="000000"/>
                </a:solidFill>
              </a:rPr>
              <a:pPr eaLnBrk="1" hangingPunct="1"/>
              <a:t>39</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13: “Clean” IR </a:t>
            </a:r>
            <a:r>
              <a:rPr lang="en-US" dirty="0" err="1" smtClean="0"/>
              <a:t>longwave</a:t>
            </a:r>
            <a:r>
              <a:rPr lang="en-US" dirty="0" smtClean="0"/>
              <a:t> window band</a:t>
            </a:r>
            <a:endParaRPr lang="en-US" dirty="0">
              <a:solidFill>
                <a:srgbClr val="000000"/>
              </a:solidFill>
            </a:endParaRPr>
          </a:p>
        </p:txBody>
      </p:sp>
    </p:spTree>
    <p:extLst>
      <p:ext uri="{BB962C8B-B14F-4D97-AF65-F5344CB8AC3E}">
        <p14:creationId xmlns:p14="http://schemas.microsoft.com/office/powerpoint/2010/main" val="18504347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DE7919-80E0-43A0-BB7E-53A4533050F7}" type="slidenum">
              <a:rPr lang="en-US" smtClean="0">
                <a:solidFill>
                  <a:srgbClr val="000000"/>
                </a:solidFill>
              </a:rPr>
              <a:pPr eaLnBrk="1" hangingPunct="1"/>
              <a:t>4</a:t>
            </a:fld>
            <a:endParaRPr lang="en-US" smtClean="0">
              <a:solidFill>
                <a:srgbClr val="000000"/>
              </a:solidFill>
            </a:endParaRPr>
          </a:p>
        </p:txBody>
      </p:sp>
      <p:sp>
        <p:nvSpPr>
          <p:cNvPr id="10243" name="Rectangle 2"/>
          <p:cNvSpPr>
            <a:spLocks noGrp="1" noChangeArrowheads="1"/>
          </p:cNvSpPr>
          <p:nvPr>
            <p:ph type="title"/>
          </p:nvPr>
        </p:nvSpPr>
        <p:spPr>
          <a:xfrm>
            <a:off x="0" y="685800"/>
            <a:ext cx="9448800" cy="685800"/>
          </a:xfrm>
        </p:spPr>
        <p:txBody>
          <a:bodyPr/>
          <a:lstStyle/>
          <a:p>
            <a:pPr eaLnBrk="1" hangingPunct="1"/>
            <a:r>
              <a:rPr lang="en-US" sz="4000" b="1" smtClean="0">
                <a:solidFill>
                  <a:srgbClr val="FFFF00"/>
                </a:solidFill>
              </a:rPr>
              <a:t>GOES-13, 14 and 15</a:t>
            </a:r>
            <a:r>
              <a:rPr lang="en-US" sz="4000" smtClean="0">
                <a:solidFill>
                  <a:srgbClr val="FFFF00"/>
                </a:solidFill>
              </a:rPr>
              <a:t/>
            </a:r>
            <a:br>
              <a:rPr lang="en-US" sz="4000" smtClean="0">
                <a:solidFill>
                  <a:srgbClr val="FFFF00"/>
                </a:solidFill>
              </a:rPr>
            </a:br>
            <a:r>
              <a:rPr lang="en-US" sz="2000" smtClean="0">
                <a:solidFill>
                  <a:srgbClr val="0000FF"/>
                </a:solidFill>
              </a:rPr>
              <a:t/>
            </a:r>
            <a:br>
              <a:rPr lang="en-US" sz="2000" smtClean="0">
                <a:solidFill>
                  <a:srgbClr val="0000FF"/>
                </a:solidFill>
              </a:rPr>
            </a:br>
            <a:endParaRPr lang="en-US" sz="2000" smtClean="0">
              <a:solidFill>
                <a:srgbClr val="0000FF"/>
              </a:solidFill>
            </a:endParaRPr>
          </a:p>
        </p:txBody>
      </p:sp>
      <p:sp>
        <p:nvSpPr>
          <p:cNvPr id="10244" name="Rectangle 3"/>
          <p:cNvSpPr>
            <a:spLocks noGrp="1" noChangeArrowheads="1"/>
          </p:cNvSpPr>
          <p:nvPr>
            <p:ph type="body" sz="half" idx="1"/>
          </p:nvPr>
        </p:nvSpPr>
        <p:spPr>
          <a:xfrm>
            <a:off x="228600" y="1676400"/>
            <a:ext cx="4343400" cy="1905000"/>
          </a:xfrm>
        </p:spPr>
        <p:txBody>
          <a:bodyPr/>
          <a:lstStyle/>
          <a:p>
            <a:pPr eaLnBrk="1" hangingPunct="1">
              <a:lnSpc>
                <a:spcPct val="80000"/>
              </a:lnSpc>
              <a:spcBef>
                <a:spcPct val="0"/>
              </a:spcBef>
              <a:buFontTx/>
              <a:buNone/>
            </a:pPr>
            <a:r>
              <a:rPr lang="en-US" sz="2400" b="1" smtClean="0">
                <a:solidFill>
                  <a:schemeClr val="bg1"/>
                </a:solidFill>
              </a:rPr>
              <a:t>GOES-13/14/15 have similar instruments to GOES-8-12, but on a different spacecraft bus. </a:t>
            </a:r>
          </a:p>
          <a:p>
            <a:pPr eaLnBrk="1" hangingPunct="1">
              <a:lnSpc>
                <a:spcPct val="80000"/>
              </a:lnSpc>
              <a:spcBef>
                <a:spcPct val="0"/>
              </a:spcBef>
              <a:buFontTx/>
              <a:buNone/>
            </a:pPr>
            <a:endParaRPr lang="en-US" sz="2400" b="1" smtClean="0">
              <a:solidFill>
                <a:schemeClr val="bg1"/>
              </a:solidFill>
            </a:endParaRPr>
          </a:p>
          <a:p>
            <a:pPr eaLnBrk="1" hangingPunct="1">
              <a:lnSpc>
                <a:spcPct val="80000"/>
              </a:lnSpc>
              <a:spcBef>
                <a:spcPct val="0"/>
              </a:spcBef>
              <a:buFontTx/>
              <a:buNone/>
            </a:pPr>
            <a:r>
              <a:rPr lang="en-US" sz="2400" b="1" smtClean="0">
                <a:solidFill>
                  <a:schemeClr val="bg1"/>
                </a:solidFill>
              </a:rPr>
              <a:t>Spring and fall eclipse outages will be avoided by larger onboard batteries. </a:t>
            </a:r>
          </a:p>
          <a:p>
            <a:pPr eaLnBrk="1" hangingPunct="1">
              <a:lnSpc>
                <a:spcPct val="80000"/>
              </a:lnSpc>
              <a:spcBef>
                <a:spcPct val="0"/>
              </a:spcBef>
              <a:buFontTx/>
              <a:buNone/>
            </a:pPr>
            <a:endParaRPr lang="en-US" sz="2400" b="1" smtClean="0">
              <a:solidFill>
                <a:schemeClr val="bg1"/>
              </a:solidFill>
            </a:endParaRPr>
          </a:p>
          <a:p>
            <a:pPr eaLnBrk="1" hangingPunct="1">
              <a:lnSpc>
                <a:spcPct val="80000"/>
              </a:lnSpc>
              <a:spcBef>
                <a:spcPct val="0"/>
              </a:spcBef>
              <a:buFontTx/>
              <a:buNone/>
            </a:pPr>
            <a:r>
              <a:rPr lang="en-US" sz="2400" b="1" smtClean="0">
                <a:solidFill>
                  <a:schemeClr val="bg1"/>
                </a:solidFill>
              </a:rPr>
              <a:t>Improved navigation</a:t>
            </a:r>
          </a:p>
          <a:p>
            <a:pPr eaLnBrk="1" hangingPunct="1">
              <a:lnSpc>
                <a:spcPct val="80000"/>
              </a:lnSpc>
              <a:spcBef>
                <a:spcPct val="0"/>
              </a:spcBef>
              <a:buFontTx/>
              <a:buNone/>
            </a:pPr>
            <a:endParaRPr lang="en-US" sz="2400" b="1" smtClean="0">
              <a:solidFill>
                <a:schemeClr val="bg1"/>
              </a:solidFill>
            </a:endParaRPr>
          </a:p>
          <a:p>
            <a:pPr eaLnBrk="1" hangingPunct="1">
              <a:lnSpc>
                <a:spcPct val="80000"/>
              </a:lnSpc>
              <a:spcBef>
                <a:spcPct val="0"/>
              </a:spcBef>
              <a:buFontTx/>
              <a:buNone/>
            </a:pPr>
            <a:r>
              <a:rPr lang="en-US" sz="2400" b="1" smtClean="0">
                <a:solidFill>
                  <a:schemeClr val="bg1"/>
                </a:solidFill>
              </a:rPr>
              <a:t>Improved radiometrics</a:t>
            </a:r>
          </a:p>
          <a:p>
            <a:pPr eaLnBrk="1" hangingPunct="1">
              <a:lnSpc>
                <a:spcPct val="80000"/>
              </a:lnSpc>
              <a:spcBef>
                <a:spcPct val="0"/>
              </a:spcBef>
              <a:buFontTx/>
              <a:buNone/>
            </a:pPr>
            <a:r>
              <a:rPr lang="en-US" sz="2400" smtClean="0">
                <a:solidFill>
                  <a:schemeClr val="bg1"/>
                </a:solidFill>
              </a:rPr>
              <a:t> </a:t>
            </a:r>
          </a:p>
        </p:txBody>
      </p:sp>
      <p:sp>
        <p:nvSpPr>
          <p:cNvPr id="10245" name="Text Box 4"/>
          <p:cNvSpPr txBox="1">
            <a:spLocks noChangeArrowheads="1"/>
          </p:cNvSpPr>
          <p:nvPr/>
        </p:nvSpPr>
        <p:spPr bwMode="auto">
          <a:xfrm>
            <a:off x="6629400" y="2667000"/>
            <a:ext cx="21701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3200" b="1">
                <a:solidFill>
                  <a:srgbClr val="FF9900"/>
                </a:solidFill>
                <a:latin typeface="Times New Roman" pitchFamily="18" charset="0"/>
              </a:rPr>
              <a:t>GOES-8/12</a:t>
            </a:r>
          </a:p>
        </p:txBody>
      </p:sp>
      <p:sp>
        <p:nvSpPr>
          <p:cNvPr id="10246" name="Rectangle 5"/>
          <p:cNvSpPr>
            <a:spLocks noChangeArrowheads="1"/>
          </p:cNvSpPr>
          <p:nvPr/>
        </p:nvSpPr>
        <p:spPr bwMode="auto">
          <a:xfrm>
            <a:off x="2976563" y="25193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n-US">
              <a:solidFill>
                <a:srgbClr val="000000"/>
              </a:solidFill>
            </a:endParaRPr>
          </a:p>
        </p:txBody>
      </p:sp>
      <p:pic>
        <p:nvPicPr>
          <p:cNvPr id="10247" name="Picture 6" descr="goesSpacecraf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990600"/>
            <a:ext cx="38100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7" descr="n-q_spacecra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114800"/>
            <a:ext cx="344805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Text Box 8"/>
          <p:cNvSpPr txBox="1">
            <a:spLocks noChangeArrowheads="1"/>
          </p:cNvSpPr>
          <p:nvPr/>
        </p:nvSpPr>
        <p:spPr bwMode="auto">
          <a:xfrm>
            <a:off x="3962400" y="6126163"/>
            <a:ext cx="2919413"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3200" b="1" dirty="0">
                <a:solidFill>
                  <a:srgbClr val="FF9900"/>
                </a:solidFill>
                <a:latin typeface="Times New Roman" pitchFamily="18" charset="0"/>
              </a:rPr>
              <a:t>GOES-13/14/15</a:t>
            </a:r>
          </a:p>
        </p:txBody>
      </p:sp>
    </p:spTree>
    <p:extLst>
      <p:ext uri="{BB962C8B-B14F-4D97-AF65-F5344CB8AC3E}">
        <p14:creationId xmlns:p14="http://schemas.microsoft.com/office/powerpoint/2010/main" val="2575796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hidden="1"/>
          <p:cNvSpPr>
            <a:spLocks noGrp="1" noChangeArrowheads="1"/>
          </p:cNvSpPr>
          <p:nvPr>
            <p:ph type="title"/>
          </p:nvPr>
        </p:nvSpPr>
        <p:spPr/>
        <p:txBody>
          <a:bodyPr/>
          <a:lstStyle/>
          <a:p>
            <a:pPr eaLnBrk="1" hangingPunct="1"/>
            <a:endParaRPr lang="en-US" smtClean="0"/>
          </a:p>
        </p:txBody>
      </p:sp>
      <p:sp>
        <p:nvSpPr>
          <p:cNvPr id="69635" name="Rectangle 3" descr="ABI_WEST_PSC_CIMSS_16_test 14"/>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963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403E269-2649-4568-B12E-6550D40FE5EB}" type="slidenum">
              <a:rPr lang="en-US" smtClean="0">
                <a:solidFill>
                  <a:srgbClr val="000000"/>
                </a:solidFill>
              </a:rPr>
              <a:pPr eaLnBrk="1" hangingPunct="1"/>
              <a:t>40</a:t>
            </a:fld>
            <a:endParaRPr lang="en-US" smtClean="0">
              <a:solidFill>
                <a:srgbClr val="000000"/>
              </a:solidFill>
            </a:endParaRPr>
          </a:p>
        </p:txBody>
      </p:sp>
      <p:sp>
        <p:nvSpPr>
          <p:cNvPr id="5" name="Text Box 5"/>
          <p:cNvSpPr txBox="1">
            <a:spLocks noChangeArrowheads="1"/>
          </p:cNvSpPr>
          <p:nvPr/>
        </p:nvSpPr>
        <p:spPr bwMode="auto">
          <a:xfrm>
            <a:off x="609600" y="6248400"/>
            <a:ext cx="8321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14: IR </a:t>
            </a:r>
            <a:r>
              <a:rPr lang="en-US" dirty="0" err="1"/>
              <a:t>longwave</a:t>
            </a:r>
            <a:r>
              <a:rPr lang="en-US" dirty="0"/>
              <a:t> window band</a:t>
            </a: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6828961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hidden="1"/>
          <p:cNvSpPr>
            <a:spLocks noGrp="1" noChangeArrowheads="1"/>
          </p:cNvSpPr>
          <p:nvPr>
            <p:ph type="title"/>
          </p:nvPr>
        </p:nvSpPr>
        <p:spPr/>
        <p:txBody>
          <a:bodyPr/>
          <a:lstStyle/>
          <a:p>
            <a:pPr eaLnBrk="1" hangingPunct="1"/>
            <a:endParaRPr lang="en-US" smtClean="0"/>
          </a:p>
        </p:txBody>
      </p:sp>
      <p:sp>
        <p:nvSpPr>
          <p:cNvPr id="70659" name="Rectangle 3" descr="ABI_WEST_PSC_CIMSS_16_test 15"/>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7066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42E11E7-C7BF-4370-A67B-C90D7012AC05}" type="slidenum">
              <a:rPr lang="en-US" smtClean="0">
                <a:solidFill>
                  <a:srgbClr val="000000"/>
                </a:solidFill>
              </a:rPr>
              <a:pPr eaLnBrk="1" hangingPunct="1"/>
              <a:t>41</a:t>
            </a:fld>
            <a:endParaRPr lang="en-US" smtClean="0">
              <a:solidFill>
                <a:srgbClr val="000000"/>
              </a:solidFill>
            </a:endParaRPr>
          </a:p>
        </p:txBody>
      </p:sp>
      <p:sp>
        <p:nvSpPr>
          <p:cNvPr id="5" name="Text Box 5"/>
          <p:cNvSpPr txBox="1">
            <a:spLocks noChangeArrowheads="1"/>
          </p:cNvSpPr>
          <p:nvPr/>
        </p:nvSpPr>
        <p:spPr bwMode="auto">
          <a:xfrm>
            <a:off x="609600" y="6248400"/>
            <a:ext cx="8321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15: “Dirty” </a:t>
            </a:r>
            <a:r>
              <a:rPr lang="en-US" dirty="0"/>
              <a:t>IR </a:t>
            </a:r>
            <a:r>
              <a:rPr lang="en-US" dirty="0" err="1"/>
              <a:t>longwave</a:t>
            </a:r>
            <a:r>
              <a:rPr lang="en-US" dirty="0"/>
              <a:t> window band</a:t>
            </a: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32111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hidden="1"/>
          <p:cNvSpPr>
            <a:spLocks noGrp="1" noChangeArrowheads="1"/>
          </p:cNvSpPr>
          <p:nvPr>
            <p:ph type="title"/>
          </p:nvPr>
        </p:nvSpPr>
        <p:spPr/>
        <p:txBody>
          <a:bodyPr/>
          <a:lstStyle/>
          <a:p>
            <a:pPr eaLnBrk="1" hangingPunct="1"/>
            <a:endParaRPr lang="en-US" smtClean="0"/>
          </a:p>
        </p:txBody>
      </p:sp>
      <p:sp>
        <p:nvSpPr>
          <p:cNvPr id="71683" name="Rectangle 3" descr="ABI_WEST_PSC_CIMSS_16_test 16"/>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7168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DC5E71C-1BF5-4E62-98C0-F63BC169EE80}" type="slidenum">
              <a:rPr lang="en-US" smtClean="0">
                <a:solidFill>
                  <a:srgbClr val="000000"/>
                </a:solidFill>
              </a:rPr>
              <a:pPr eaLnBrk="1" hangingPunct="1"/>
              <a:t>42</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16:  “CO2” </a:t>
            </a:r>
            <a:r>
              <a:rPr lang="en-US" dirty="0" err="1" smtClean="0"/>
              <a:t>longwave</a:t>
            </a:r>
            <a:r>
              <a:rPr lang="en-US" dirty="0" smtClean="0"/>
              <a:t> IR band</a:t>
            </a:r>
            <a:endParaRPr lang="en-US" dirty="0">
              <a:solidFill>
                <a:srgbClr val="000000"/>
              </a:solidFill>
            </a:endParaRPr>
          </a:p>
        </p:txBody>
      </p:sp>
    </p:spTree>
    <p:extLst>
      <p:ext uri="{BB962C8B-B14F-4D97-AF65-F5344CB8AC3E}">
        <p14:creationId xmlns:p14="http://schemas.microsoft.com/office/powerpoint/2010/main" val="2669388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4194998-327A-4011-A053-9757F446DBC3}" type="slidenum">
              <a:rPr lang="en-US" smtClean="0">
                <a:solidFill>
                  <a:srgbClr val="000000"/>
                </a:solidFill>
              </a:rPr>
              <a:pPr eaLnBrk="1" hangingPunct="1"/>
              <a:t>43</a:t>
            </a:fld>
            <a:endParaRPr lang="en-US" smtClean="0">
              <a:solidFill>
                <a:srgbClr val="000000"/>
              </a:solidFill>
            </a:endParaRPr>
          </a:p>
        </p:txBody>
      </p:sp>
      <p:sp>
        <p:nvSpPr>
          <p:cNvPr id="55299" name="Rectangle 2"/>
          <p:cNvSpPr>
            <a:spLocks noGrp="1" noChangeArrowheads="1"/>
          </p:cNvSpPr>
          <p:nvPr>
            <p:ph type="title"/>
          </p:nvPr>
        </p:nvSpPr>
        <p:spPr>
          <a:xfrm>
            <a:off x="76200" y="685800"/>
            <a:ext cx="9067800" cy="1143000"/>
          </a:xfrm>
        </p:spPr>
        <p:txBody>
          <a:bodyPr/>
          <a:lstStyle/>
          <a:p>
            <a:r>
              <a:rPr lang="en-US" dirty="0" smtClean="0">
                <a:solidFill>
                  <a:srgbClr val="FFFF00"/>
                </a:solidFill>
              </a:rPr>
              <a:t>ABI Weather Event Simulation</a:t>
            </a:r>
            <a:br>
              <a:rPr lang="en-US" dirty="0" smtClean="0">
                <a:solidFill>
                  <a:srgbClr val="FFFF00"/>
                </a:solidFill>
              </a:rPr>
            </a:br>
            <a:r>
              <a:rPr lang="en-US" sz="2800" dirty="0">
                <a:solidFill>
                  <a:schemeClr val="bg1"/>
                </a:solidFill>
              </a:rPr>
              <a:t>simulated </a:t>
            </a:r>
            <a:r>
              <a:rPr lang="en-US" sz="2800" dirty="0" smtClean="0">
                <a:solidFill>
                  <a:schemeClr val="bg1"/>
                </a:solidFill>
              </a:rPr>
              <a:t>all ABI bands for </a:t>
            </a:r>
            <a:r>
              <a:rPr lang="en-US" sz="2800" dirty="0">
                <a:solidFill>
                  <a:schemeClr val="bg1"/>
                </a:solidFill>
              </a:rPr>
              <a:t>several cases</a:t>
            </a:r>
            <a:br>
              <a:rPr lang="en-US" sz="2800" dirty="0">
                <a:solidFill>
                  <a:schemeClr val="bg1"/>
                </a:solidFill>
              </a:rPr>
            </a:br>
            <a:r>
              <a:rPr lang="en-US" sz="2800" dirty="0" smtClean="0">
                <a:solidFill>
                  <a:schemeClr val="bg1"/>
                </a:solidFill>
              </a:rPr>
              <a:t>CONUS, Katrina, Pacific </a:t>
            </a:r>
            <a:r>
              <a:rPr lang="en-US" sz="2800" dirty="0">
                <a:solidFill>
                  <a:schemeClr val="bg1"/>
                </a:solidFill>
              </a:rPr>
              <a:t>(West) case</a:t>
            </a:r>
            <a:br>
              <a:rPr lang="en-US" sz="2800" dirty="0">
                <a:solidFill>
                  <a:schemeClr val="bg1"/>
                </a:solidFill>
              </a:rPr>
            </a:br>
            <a:endParaRPr lang="en-US" dirty="0" smtClean="0">
              <a:solidFill>
                <a:schemeClr val="bg1"/>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b="4495"/>
          <a:stretch>
            <a:fillRect/>
          </a:stretch>
        </p:blipFill>
        <p:spPr bwMode="auto">
          <a:xfrm>
            <a:off x="76200" y="1905000"/>
            <a:ext cx="8916524" cy="45723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4355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smtClean="0"/>
              <a:t>Visualization </a:t>
            </a:r>
            <a:br>
              <a:rPr lang="en-US" smtClean="0"/>
            </a:br>
            <a:r>
              <a:rPr lang="en-US" smtClean="0"/>
              <a:t>(“decision aid”)</a:t>
            </a:r>
          </a:p>
        </p:txBody>
      </p:sp>
      <p:sp>
        <p:nvSpPr>
          <p:cNvPr id="72707" name="Rectangle 3"/>
          <p:cNvSpPr>
            <a:spLocks noGrp="1" noChangeArrowheads="1"/>
          </p:cNvSpPr>
          <p:nvPr>
            <p:ph type="body" idx="1"/>
          </p:nvPr>
        </p:nvSpPr>
        <p:spPr>
          <a:xfrm>
            <a:off x="304800" y="1600200"/>
            <a:ext cx="8534400" cy="4114800"/>
          </a:xfrm>
        </p:spPr>
        <p:txBody>
          <a:bodyPr/>
          <a:lstStyle/>
          <a:p>
            <a:pPr eaLnBrk="1" hangingPunct="1"/>
            <a:r>
              <a:rPr lang="en-US" sz="2400" smtClean="0"/>
              <a:t>“True Color” with “synthetic” green from ABI simulated data (from CIMSS); image from Don Hillger, RAMMB.</a:t>
            </a:r>
          </a:p>
        </p:txBody>
      </p:sp>
      <p:pic>
        <p:nvPicPr>
          <p:cNvPr id="72708" name="Picture 4" descr="G-16_IMG_2005155_220000_RGB_Rayleigh-correc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667000"/>
            <a:ext cx="762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0DC2C190-050C-4CC8-9B74-87117F6C5DEB}" type="slidenum">
              <a:rPr lang="en-US" smtClean="0">
                <a:solidFill>
                  <a:srgbClr val="FFFF00"/>
                </a:solidFill>
                <a:latin typeface="Times New Roman" pitchFamily="18" charset="0"/>
              </a:rPr>
              <a:pPr/>
              <a:t>44</a:t>
            </a:fld>
            <a:endParaRPr lang="en-US" smtClean="0">
              <a:solidFill>
                <a:srgbClr val="FFFF00"/>
              </a:solidFill>
              <a:latin typeface="Times New Roman" pitchFamily="18" charset="0"/>
            </a:endParaRPr>
          </a:p>
        </p:txBody>
      </p:sp>
    </p:spTree>
    <p:extLst>
      <p:ext uri="{BB962C8B-B14F-4D97-AF65-F5344CB8AC3E}">
        <p14:creationId xmlns:p14="http://schemas.microsoft.com/office/powerpoint/2010/main" val="9985554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smtClean="0"/>
              <a:t>Visualization </a:t>
            </a:r>
            <a:br>
              <a:rPr lang="en-US" smtClean="0"/>
            </a:br>
            <a:r>
              <a:rPr lang="en-US" smtClean="0"/>
              <a:t>(“decision aid”)</a:t>
            </a:r>
          </a:p>
        </p:txBody>
      </p:sp>
      <p:sp>
        <p:nvSpPr>
          <p:cNvPr id="73731" name="Rectangle 3"/>
          <p:cNvSpPr>
            <a:spLocks noGrp="1" noChangeArrowheads="1"/>
          </p:cNvSpPr>
          <p:nvPr>
            <p:ph type="body" idx="1"/>
          </p:nvPr>
        </p:nvSpPr>
        <p:spPr>
          <a:xfrm>
            <a:off x="304800" y="1600200"/>
            <a:ext cx="8534400" cy="4114800"/>
          </a:xfrm>
        </p:spPr>
        <p:txBody>
          <a:bodyPr/>
          <a:lstStyle/>
          <a:p>
            <a:pPr eaLnBrk="1" hangingPunct="1"/>
            <a:r>
              <a:rPr lang="en-US" sz="2400" dirty="0" smtClean="0"/>
              <a:t>“RGB Color” (VIS 0.6, VIS 0.8, and </a:t>
            </a:r>
            <a:r>
              <a:rPr lang="en-US" sz="2400" dirty="0" err="1" smtClean="0"/>
              <a:t>NearIR</a:t>
            </a:r>
            <a:r>
              <a:rPr lang="en-US" sz="2400" dirty="0" smtClean="0"/>
              <a:t> 1.6 um) with ABI simulated data (from CIMSS); image from William </a:t>
            </a:r>
            <a:r>
              <a:rPr lang="en-US" sz="2400" dirty="0" err="1" smtClean="0"/>
              <a:t>Straka</a:t>
            </a:r>
            <a:r>
              <a:rPr lang="en-US" sz="2400" dirty="0" smtClean="0"/>
              <a:t>, CIMSS and using the EUMETSAT enhancement.</a:t>
            </a:r>
          </a:p>
        </p:txBody>
      </p:sp>
      <p:pic>
        <p:nvPicPr>
          <p:cNvPr id="73732" name="Picture 1"/>
          <p:cNvPicPr>
            <a:picLocks noChangeAspect="1"/>
          </p:cNvPicPr>
          <p:nvPr/>
        </p:nvPicPr>
        <p:blipFill>
          <a:blip r:embed="rId2">
            <a:extLst>
              <a:ext uri="{28A0092B-C50C-407E-A947-70E740481C1C}">
                <a14:useLocalDpi xmlns:a14="http://schemas.microsoft.com/office/drawing/2010/main" val="0"/>
              </a:ext>
            </a:extLst>
          </a:blip>
          <a:srcRect t="12653" b="2251"/>
          <a:stretch>
            <a:fillRect/>
          </a:stretch>
        </p:blipFill>
        <p:spPr bwMode="auto">
          <a:xfrm>
            <a:off x="1371600" y="2819400"/>
            <a:ext cx="6483350"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CE42BF5E-5DC5-45CB-B5A9-991F90DE422A}" type="slidenum">
              <a:rPr lang="en-US" smtClean="0">
                <a:solidFill>
                  <a:srgbClr val="FFFF00"/>
                </a:solidFill>
                <a:latin typeface="Times New Roman" pitchFamily="18" charset="0"/>
              </a:rPr>
              <a:pPr/>
              <a:t>45</a:t>
            </a:fld>
            <a:endParaRPr lang="en-US" smtClean="0">
              <a:solidFill>
                <a:srgbClr val="FFFF00"/>
              </a:solidFill>
              <a:latin typeface="Times New Roman" pitchFamily="18" charset="0"/>
            </a:endParaRPr>
          </a:p>
        </p:txBody>
      </p:sp>
    </p:spTree>
    <p:extLst>
      <p:ext uri="{BB962C8B-B14F-4D97-AF65-F5344CB8AC3E}">
        <p14:creationId xmlns:p14="http://schemas.microsoft.com/office/powerpoint/2010/main" val="28619921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55F9F20-8FEF-421E-9975-186D18F27DC6}" type="slidenum">
              <a:rPr lang="en-US" smtClean="0">
                <a:solidFill>
                  <a:srgbClr val="000000"/>
                </a:solidFill>
              </a:rPr>
              <a:pPr eaLnBrk="1" hangingPunct="1"/>
              <a:t>46</a:t>
            </a:fld>
            <a:endParaRPr lang="en-US" smtClean="0">
              <a:solidFill>
                <a:srgbClr val="000000"/>
              </a:solidFill>
            </a:endParaRPr>
          </a:p>
        </p:txBody>
      </p:sp>
      <p:sp>
        <p:nvSpPr>
          <p:cNvPr id="74755" name="TextBox 2"/>
          <p:cNvSpPr txBox="1">
            <a:spLocks noChangeArrowheads="1"/>
          </p:cNvSpPr>
          <p:nvPr/>
        </p:nvSpPr>
        <p:spPr bwMode="auto">
          <a:xfrm>
            <a:off x="1066800" y="6553200"/>
            <a:ext cx="73009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600" dirty="0">
                <a:solidFill>
                  <a:srgbClr val="FFFF00"/>
                </a:solidFill>
              </a:rPr>
              <a:t>http://cimss.ssec.wisc.edu/goes_r/proving-ground/nssl_abi/nssl_wrf_goes.html</a:t>
            </a:r>
          </a:p>
        </p:txBody>
      </p:sp>
      <p:sp>
        <p:nvSpPr>
          <p:cNvPr id="74756" name="Rectangle 2"/>
          <p:cNvSpPr txBox="1">
            <a:spLocks noChangeArrowheads="1"/>
          </p:cNvSpPr>
          <p:nvPr/>
        </p:nvSpPr>
        <p:spPr bwMode="auto">
          <a:xfrm>
            <a:off x="152400" y="152400"/>
            <a:ext cx="899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4400" dirty="0">
                <a:solidFill>
                  <a:srgbClr val="FFFF00"/>
                </a:solidFill>
              </a:rPr>
              <a:t>Simulated ABI </a:t>
            </a:r>
            <a:r>
              <a:rPr lang="en-US" sz="4400" dirty="0" smtClean="0">
                <a:solidFill>
                  <a:srgbClr val="FFFF00"/>
                </a:solidFill>
              </a:rPr>
              <a:t>band – NSSL WRF</a:t>
            </a:r>
            <a:r>
              <a:rPr lang="en-US" sz="4400" dirty="0">
                <a:solidFill>
                  <a:srgbClr val="FFFF00"/>
                </a:solidFill>
              </a:rPr>
              <a:t/>
            </a:r>
            <a:br>
              <a:rPr lang="en-US" sz="4400" dirty="0">
                <a:solidFill>
                  <a:srgbClr val="FFFF00"/>
                </a:solidFill>
              </a:rPr>
            </a:br>
            <a:endParaRPr lang="en-US" sz="4400" dirty="0">
              <a:solidFill>
                <a:srgbClr val="FFFF00"/>
              </a:solidFill>
            </a:endParaRPr>
          </a:p>
        </p:txBody>
      </p:sp>
      <p:pic>
        <p:nvPicPr>
          <p:cNvPr id="7475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85800"/>
            <a:ext cx="8763000" cy="585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01866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75779" name="Rectangle 3"/>
          <p:cNvSpPr>
            <a:spLocks noGrp="1" noChangeArrowheads="1"/>
          </p:cNvSpPr>
          <p:nvPr>
            <p:ph type="body" idx="1"/>
          </p:nvPr>
        </p:nvSpPr>
        <p:spPr>
          <a:xfrm>
            <a:off x="381000" y="1143000"/>
            <a:ext cx="8839200" cy="5105400"/>
          </a:xfrm>
        </p:spPr>
        <p:txBody>
          <a:bodyPr/>
          <a:lstStyle/>
          <a:p>
            <a:pPr eaLnBrk="1" hangingPunct="1">
              <a:lnSpc>
                <a:spcPct val="90000"/>
              </a:lnSpc>
            </a:pPr>
            <a:r>
              <a:rPr lang="en-US" dirty="0" smtClean="0">
                <a:solidFill>
                  <a:schemeClr val="bg1"/>
                </a:solidFill>
              </a:rPr>
              <a:t>GOES-14/15</a:t>
            </a:r>
          </a:p>
          <a:p>
            <a:pPr eaLnBrk="1" hangingPunct="1">
              <a:lnSpc>
                <a:spcPct val="90000"/>
              </a:lnSpc>
            </a:pPr>
            <a:r>
              <a:rPr lang="en-US" dirty="0" smtClean="0">
                <a:solidFill>
                  <a:schemeClr val="bg1"/>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lvl="1" eaLnBrk="1" hangingPunct="1">
              <a:lnSpc>
                <a:spcPct val="90000"/>
              </a:lnSpc>
            </a:pPr>
            <a:r>
              <a:rPr lang="en-US" dirty="0" smtClean="0">
                <a:solidFill>
                  <a:schemeClr val="bg1"/>
                </a:solidFill>
              </a:rPr>
              <a:t>Imagery</a:t>
            </a:r>
          </a:p>
          <a:p>
            <a:pPr eaLnBrk="1" hangingPunct="1">
              <a:lnSpc>
                <a:spcPct val="90000"/>
              </a:lnSpc>
            </a:pPr>
            <a:r>
              <a:rPr lang="en-US" dirty="0" smtClean="0">
                <a:solidFill>
                  <a:srgbClr val="FFFF00"/>
                </a:solidFill>
              </a:rPr>
              <a:t>Select Products</a:t>
            </a:r>
          </a:p>
          <a:p>
            <a:pPr eaLnBrk="1" hangingPunct="1">
              <a:lnSpc>
                <a:spcPct val="90000"/>
              </a:lnSpc>
            </a:pPr>
            <a:r>
              <a:rPr lang="en-US" dirty="0" smtClean="0">
                <a:solidFill>
                  <a:schemeClr val="bg1"/>
                </a:solidFill>
              </a:rPr>
              <a:t>Summary</a:t>
            </a:r>
            <a:endParaRPr lang="en-US" dirty="0" smtClean="0">
              <a:solidFill>
                <a:schemeClr val="bg1"/>
              </a:solidFill>
            </a:endParaRPr>
          </a:p>
          <a:p>
            <a:pPr lvl="1" eaLnBrk="1" hangingPunct="1">
              <a:lnSpc>
                <a:spcPct val="90000"/>
              </a:lnSpc>
            </a:pPr>
            <a:r>
              <a:rPr lang="en-US" dirty="0" smtClean="0">
                <a:solidFill>
                  <a:schemeClr val="bg1"/>
                </a:solidFill>
              </a:rPr>
              <a:t>More information</a:t>
            </a:r>
          </a:p>
        </p:txBody>
      </p:sp>
      <p:sp>
        <p:nvSpPr>
          <p:cNvPr id="7578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C4F92BC-B6A0-49A6-9AE5-1AB576CF7A9E}" type="slidenum">
              <a:rPr lang="en-US" smtClean="0">
                <a:solidFill>
                  <a:srgbClr val="000000"/>
                </a:solidFill>
              </a:rPr>
              <a:pPr eaLnBrk="1" hangingPunct="1"/>
              <a:t>47</a:t>
            </a:fld>
            <a:endParaRPr lang="en-US" smtClean="0">
              <a:solidFill>
                <a:srgbClr val="000000"/>
              </a:solidFill>
            </a:endParaRPr>
          </a:p>
        </p:txBody>
      </p:sp>
      <p:pic>
        <p:nvPicPr>
          <p:cNvPr id="7578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3810000"/>
            <a:ext cx="3429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TextBox 2"/>
          <p:cNvSpPr txBox="1">
            <a:spLocks noChangeArrowheads="1"/>
          </p:cNvSpPr>
          <p:nvPr/>
        </p:nvSpPr>
        <p:spPr bwMode="auto">
          <a:xfrm>
            <a:off x="7086600" y="6465888"/>
            <a:ext cx="1416050"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000000"/>
                </a:solidFill>
              </a:rPr>
              <a:t>Lockheed Martin</a:t>
            </a:r>
          </a:p>
        </p:txBody>
      </p:sp>
    </p:spTree>
    <p:extLst>
      <p:ext uri="{BB962C8B-B14F-4D97-AF65-F5344CB8AC3E}">
        <p14:creationId xmlns:p14="http://schemas.microsoft.com/office/powerpoint/2010/main" val="24317762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Grp="1" noChangeArrowheads="1"/>
          </p:cNvSpPr>
          <p:nvPr>
            <p:ph type="ftr" sz="quarter" idx="10"/>
          </p:nvPr>
        </p:nvSpPr>
        <p:spPr>
          <a:noFill/>
        </p:spPr>
        <p:txBody>
          <a:bodyPr/>
          <a:lstStyle/>
          <a:p>
            <a:endParaRPr lang="en-US" smtClean="0">
              <a:solidFill>
                <a:srgbClr val="000000"/>
              </a:solidFill>
            </a:endParaRPr>
          </a:p>
          <a:p>
            <a:endParaRPr lang="en-US" smtClean="0">
              <a:solidFill>
                <a:srgbClr val="000000"/>
              </a:solidFill>
            </a:endParaRPr>
          </a:p>
        </p:txBody>
      </p:sp>
      <p:sp>
        <p:nvSpPr>
          <p:cNvPr id="18435" name="Rectangle 13"/>
          <p:cNvSpPr>
            <a:spLocks noGrp="1" noChangeArrowheads="1"/>
          </p:cNvSpPr>
          <p:nvPr>
            <p:ph type="sldNum" sz="quarter" idx="12"/>
          </p:nvPr>
        </p:nvSpPr>
        <p:spPr>
          <a:noFill/>
        </p:spPr>
        <p:txBody>
          <a:bodyPr/>
          <a:lstStyle/>
          <a:p>
            <a:fld id="{6C9F8C65-FAE0-41E5-814D-B094C77671B5}" type="slidenum">
              <a:rPr lang="en-US" smtClean="0"/>
              <a:pPr/>
              <a:t>48</a:t>
            </a:fld>
            <a:endParaRPr lang="en-US" smtClean="0"/>
          </a:p>
        </p:txBody>
      </p:sp>
      <p:sp>
        <p:nvSpPr>
          <p:cNvPr id="18436" name="Rectangle 2"/>
          <p:cNvSpPr>
            <a:spLocks noGrp="1" noChangeArrowheads="1"/>
          </p:cNvSpPr>
          <p:nvPr>
            <p:ph type="title"/>
          </p:nvPr>
        </p:nvSpPr>
        <p:spPr>
          <a:xfrm>
            <a:off x="895350" y="161925"/>
            <a:ext cx="6858000" cy="685800"/>
          </a:xfrm>
        </p:spPr>
        <p:txBody>
          <a:bodyPr/>
          <a:lstStyle/>
          <a:p>
            <a:r>
              <a:rPr lang="en-US" dirty="0" smtClean="0"/>
              <a:t> AWG Teams</a:t>
            </a:r>
          </a:p>
        </p:txBody>
      </p:sp>
      <p:sp>
        <p:nvSpPr>
          <p:cNvPr id="581635" name="Rectangle 3"/>
          <p:cNvSpPr>
            <a:spLocks noGrp="1" noChangeArrowheads="1"/>
          </p:cNvSpPr>
          <p:nvPr>
            <p:ph type="body" idx="1"/>
          </p:nvPr>
        </p:nvSpPr>
        <p:spPr>
          <a:xfrm>
            <a:off x="1000125" y="1523518"/>
            <a:ext cx="9288463" cy="6142038"/>
          </a:xfrm>
        </p:spPr>
        <p:txBody>
          <a:bodyPr/>
          <a:lstStyle/>
          <a:p>
            <a:pPr>
              <a:lnSpc>
                <a:spcPct val="80000"/>
              </a:lnSpc>
              <a:defRPr/>
            </a:pPr>
            <a:r>
              <a:rPr lang="en-US" sz="1800" b="1" dirty="0" smtClean="0">
                <a:solidFill>
                  <a:srgbClr val="FFFFCC"/>
                </a:solidFill>
              </a:rPr>
              <a:t>Imagery</a:t>
            </a:r>
            <a:r>
              <a:rPr lang="en-US" sz="1800" u="sng" dirty="0" smtClean="0">
                <a:solidFill>
                  <a:srgbClr val="FFFFFF"/>
                </a:solidFill>
              </a:rPr>
              <a:t>			</a:t>
            </a:r>
            <a:r>
              <a:rPr lang="en-US" sz="1800" dirty="0" smtClean="0"/>
              <a:t>(Tim </a:t>
            </a:r>
            <a:r>
              <a:rPr lang="en-US" sz="1800" dirty="0" err="1" smtClean="0"/>
              <a:t>Schmit</a:t>
            </a:r>
            <a:r>
              <a:rPr lang="en-US" sz="1800" dirty="0" smtClean="0"/>
              <a:t>)</a:t>
            </a:r>
          </a:p>
          <a:p>
            <a:pPr>
              <a:lnSpc>
                <a:spcPct val="80000"/>
              </a:lnSpc>
              <a:defRPr/>
            </a:pPr>
            <a:r>
              <a:rPr lang="en-US" sz="1800" b="1" dirty="0" smtClean="0">
                <a:solidFill>
                  <a:srgbClr val="FFFFCC"/>
                </a:solidFill>
              </a:rPr>
              <a:t>Soundings</a:t>
            </a:r>
            <a:r>
              <a:rPr lang="en-US" sz="1800" u="sng" dirty="0" smtClean="0">
                <a:solidFill>
                  <a:srgbClr val="FFFFFF"/>
                </a:solidFill>
              </a:rPr>
              <a:t>			</a:t>
            </a:r>
            <a:r>
              <a:rPr lang="en-US" sz="1800" dirty="0" smtClean="0"/>
              <a:t>(Tim </a:t>
            </a:r>
            <a:r>
              <a:rPr lang="en-US" sz="1800" dirty="0" err="1" smtClean="0"/>
              <a:t>Schmit</a:t>
            </a:r>
            <a:r>
              <a:rPr lang="en-US" sz="1800" dirty="0" smtClean="0"/>
              <a:t>, Chris Barnet)</a:t>
            </a:r>
          </a:p>
          <a:p>
            <a:pPr>
              <a:lnSpc>
                <a:spcPct val="80000"/>
              </a:lnSpc>
              <a:defRPr/>
            </a:pPr>
            <a:r>
              <a:rPr lang="en-US" sz="1800" b="1" dirty="0" smtClean="0">
                <a:solidFill>
                  <a:srgbClr val="FFFFCC"/>
                </a:solidFill>
              </a:rPr>
              <a:t>Winds</a:t>
            </a:r>
            <a:r>
              <a:rPr lang="en-US" sz="1800" u="sng" dirty="0" smtClean="0"/>
              <a:t>			</a:t>
            </a:r>
            <a:r>
              <a:rPr lang="en-US" sz="1800" dirty="0" smtClean="0"/>
              <a:t>(Jaime Daniels)</a:t>
            </a:r>
          </a:p>
          <a:p>
            <a:pPr>
              <a:lnSpc>
                <a:spcPct val="80000"/>
              </a:lnSpc>
              <a:defRPr/>
            </a:pPr>
            <a:r>
              <a:rPr lang="en-US" sz="1800" b="1" dirty="0" smtClean="0">
                <a:solidFill>
                  <a:srgbClr val="FFFFCC"/>
                </a:solidFill>
              </a:rPr>
              <a:t>Clouds</a:t>
            </a:r>
            <a:r>
              <a:rPr lang="en-US" sz="1800" u="sng" dirty="0" smtClean="0"/>
              <a:t>			</a:t>
            </a:r>
            <a:r>
              <a:rPr lang="en-US" sz="1800" dirty="0" smtClean="0"/>
              <a:t>(Andy </a:t>
            </a:r>
            <a:r>
              <a:rPr lang="en-US" sz="1800" dirty="0" err="1" smtClean="0"/>
              <a:t>Heidinger</a:t>
            </a:r>
            <a:r>
              <a:rPr lang="en-US" sz="1800" dirty="0" smtClean="0"/>
              <a:t>)</a:t>
            </a:r>
          </a:p>
          <a:p>
            <a:pPr>
              <a:lnSpc>
                <a:spcPct val="80000"/>
              </a:lnSpc>
              <a:defRPr/>
            </a:pPr>
            <a:r>
              <a:rPr lang="en-US" sz="1800" b="1" dirty="0" smtClean="0">
                <a:solidFill>
                  <a:srgbClr val="FFFFCC"/>
                </a:solidFill>
              </a:rPr>
              <a:t>Aviation</a:t>
            </a:r>
            <a:r>
              <a:rPr lang="en-US" sz="1800" u="sng" dirty="0" smtClean="0"/>
              <a:t>			</a:t>
            </a:r>
            <a:r>
              <a:rPr lang="en-US" sz="1800" dirty="0" smtClean="0"/>
              <a:t>(Ken Pryor, Wayne </a:t>
            </a:r>
            <a:r>
              <a:rPr lang="en-US" sz="1800" dirty="0" err="1" smtClean="0"/>
              <a:t>Feltz</a:t>
            </a:r>
            <a:r>
              <a:rPr lang="en-US" sz="1800" dirty="0" smtClean="0"/>
              <a:t>)</a:t>
            </a:r>
          </a:p>
          <a:p>
            <a:pPr>
              <a:lnSpc>
                <a:spcPct val="80000"/>
              </a:lnSpc>
              <a:defRPr/>
            </a:pPr>
            <a:r>
              <a:rPr lang="en-US" sz="1800" b="1" dirty="0" smtClean="0">
                <a:solidFill>
                  <a:srgbClr val="FFFFCC"/>
                </a:solidFill>
              </a:rPr>
              <a:t>Hydrology</a:t>
            </a:r>
            <a:r>
              <a:rPr lang="en-US" sz="1800" u="sng" dirty="0" smtClean="0"/>
              <a:t>			</a:t>
            </a:r>
            <a:r>
              <a:rPr lang="en-US" sz="1800" dirty="0" smtClean="0"/>
              <a:t>(Robert </a:t>
            </a:r>
            <a:r>
              <a:rPr lang="en-US" sz="1800" dirty="0" err="1" smtClean="0"/>
              <a:t>Kuligowski</a:t>
            </a:r>
            <a:r>
              <a:rPr lang="en-US" sz="1800" dirty="0" smtClean="0"/>
              <a:t>)</a:t>
            </a:r>
          </a:p>
          <a:p>
            <a:pPr>
              <a:lnSpc>
                <a:spcPct val="80000"/>
              </a:lnSpc>
              <a:defRPr/>
            </a:pPr>
            <a:r>
              <a:rPr lang="en-US" sz="1800" b="1" dirty="0" smtClean="0">
                <a:solidFill>
                  <a:srgbClr val="FFFFCC"/>
                </a:solidFill>
              </a:rPr>
              <a:t>Land Surface</a:t>
            </a:r>
            <a:r>
              <a:rPr lang="en-US" sz="1800" u="sng" dirty="0" smtClean="0"/>
              <a:t>			</a:t>
            </a:r>
            <a:r>
              <a:rPr lang="en-US" sz="1800" dirty="0" smtClean="0"/>
              <a:t>(Bob Yu)</a:t>
            </a:r>
          </a:p>
          <a:p>
            <a:pPr>
              <a:lnSpc>
                <a:spcPct val="80000"/>
              </a:lnSpc>
              <a:defRPr/>
            </a:pPr>
            <a:r>
              <a:rPr lang="en-US" sz="1800" b="1" dirty="0" err="1" smtClean="0">
                <a:solidFill>
                  <a:srgbClr val="FFFFCC"/>
                </a:solidFill>
              </a:rPr>
              <a:t>Cryosphere</a:t>
            </a:r>
            <a:r>
              <a:rPr lang="en-US" sz="1800" u="sng" dirty="0" smtClean="0"/>
              <a:t>			</a:t>
            </a:r>
            <a:r>
              <a:rPr lang="en-US" sz="1800" dirty="0" smtClean="0"/>
              <a:t>(Jeff Key)</a:t>
            </a:r>
          </a:p>
          <a:p>
            <a:pPr>
              <a:lnSpc>
                <a:spcPct val="80000"/>
              </a:lnSpc>
              <a:defRPr/>
            </a:pPr>
            <a:r>
              <a:rPr lang="en-US" sz="1800" b="1" dirty="0" smtClean="0">
                <a:solidFill>
                  <a:srgbClr val="FFFFCC"/>
                </a:solidFill>
              </a:rPr>
              <a:t>Radiation Budget</a:t>
            </a:r>
            <a:r>
              <a:rPr lang="en-US" sz="1800" u="sng" dirty="0" smtClean="0"/>
              <a:t> 		</a:t>
            </a:r>
            <a:r>
              <a:rPr lang="en-US" sz="1800" dirty="0" smtClean="0"/>
              <a:t>(</a:t>
            </a:r>
            <a:r>
              <a:rPr lang="en-US" sz="1800" dirty="0" err="1" smtClean="0"/>
              <a:t>Istvan</a:t>
            </a:r>
            <a:r>
              <a:rPr lang="en-US" sz="1800" dirty="0" smtClean="0"/>
              <a:t> </a:t>
            </a:r>
            <a:r>
              <a:rPr lang="en-US" sz="1800" dirty="0" err="1" smtClean="0"/>
              <a:t>Lazslo</a:t>
            </a:r>
            <a:r>
              <a:rPr lang="en-US" sz="1800" dirty="0" smtClean="0"/>
              <a:t>)</a:t>
            </a:r>
          </a:p>
          <a:p>
            <a:pPr>
              <a:lnSpc>
                <a:spcPct val="80000"/>
              </a:lnSpc>
              <a:defRPr/>
            </a:pPr>
            <a:r>
              <a:rPr lang="en-US" sz="1800" b="1" dirty="0" smtClean="0">
                <a:solidFill>
                  <a:srgbClr val="FFFFCC"/>
                </a:solidFill>
              </a:rPr>
              <a:t>Lightning</a:t>
            </a:r>
            <a:r>
              <a:rPr lang="en-US" sz="1800" dirty="0" smtClean="0"/>
              <a:t> </a:t>
            </a:r>
            <a:r>
              <a:rPr lang="en-US" sz="1800" u="sng" dirty="0" smtClean="0"/>
              <a:t>			</a:t>
            </a:r>
            <a:r>
              <a:rPr lang="en-US" sz="1800" dirty="0" smtClean="0"/>
              <a:t>(Steve Goodman)</a:t>
            </a:r>
          </a:p>
          <a:p>
            <a:pPr>
              <a:lnSpc>
                <a:spcPct val="80000"/>
              </a:lnSpc>
              <a:defRPr/>
            </a:pPr>
            <a:r>
              <a:rPr lang="en-US" sz="1800" b="1" dirty="0" smtClean="0">
                <a:solidFill>
                  <a:srgbClr val="FFFFCC"/>
                </a:solidFill>
              </a:rPr>
              <a:t>Space Environment</a:t>
            </a:r>
            <a:r>
              <a:rPr lang="en-US" sz="1800" u="sng" dirty="0" smtClean="0"/>
              <a:t> 		</a:t>
            </a:r>
            <a:r>
              <a:rPr lang="en-US" sz="1800" dirty="0" smtClean="0"/>
              <a:t>(Steven Hill)</a:t>
            </a:r>
          </a:p>
          <a:p>
            <a:pPr>
              <a:lnSpc>
                <a:spcPct val="80000"/>
              </a:lnSpc>
              <a:defRPr/>
            </a:pPr>
            <a:r>
              <a:rPr lang="en-US" sz="1800" b="1" dirty="0" smtClean="0">
                <a:solidFill>
                  <a:srgbClr val="FFFFCC"/>
                </a:solidFill>
              </a:rPr>
              <a:t>SST</a:t>
            </a:r>
            <a:r>
              <a:rPr lang="en-US" sz="1800" u="sng" dirty="0" smtClean="0"/>
              <a:t>	______________________</a:t>
            </a:r>
            <a:r>
              <a:rPr lang="en-US" sz="1800" dirty="0" smtClean="0">
                <a:solidFill>
                  <a:srgbClr val="FFFFFF"/>
                </a:solidFill>
              </a:rPr>
              <a:t>(Alexander </a:t>
            </a:r>
            <a:r>
              <a:rPr lang="en-US" sz="1800" dirty="0" err="1" smtClean="0">
                <a:solidFill>
                  <a:srgbClr val="FFFFFF"/>
                </a:solidFill>
              </a:rPr>
              <a:t>Ignatov</a:t>
            </a:r>
            <a:r>
              <a:rPr lang="en-US" sz="1800" dirty="0" smtClean="0">
                <a:solidFill>
                  <a:srgbClr val="FFFFFF"/>
                </a:solidFill>
              </a:rPr>
              <a:t>)</a:t>
            </a:r>
          </a:p>
          <a:p>
            <a:pPr>
              <a:lnSpc>
                <a:spcPct val="80000"/>
              </a:lnSpc>
              <a:defRPr/>
            </a:pPr>
            <a:r>
              <a:rPr lang="en-US" sz="1800" b="1" dirty="0" smtClean="0">
                <a:solidFill>
                  <a:srgbClr val="FFFFCC"/>
                </a:solidFill>
              </a:rPr>
              <a:t>Ocean Dynamics</a:t>
            </a:r>
            <a:r>
              <a:rPr lang="en-US" sz="1800" u="sng" dirty="0" smtClean="0"/>
              <a:t> 	________</a:t>
            </a:r>
            <a:r>
              <a:rPr lang="en-US" sz="1800" dirty="0" smtClean="0">
                <a:solidFill>
                  <a:srgbClr val="FFFFFF"/>
                </a:solidFill>
              </a:rPr>
              <a:t>(Eileen </a:t>
            </a:r>
            <a:r>
              <a:rPr lang="en-US" sz="1800" dirty="0" err="1" smtClean="0">
                <a:solidFill>
                  <a:srgbClr val="FFFFFF"/>
                </a:solidFill>
              </a:rPr>
              <a:t>Maturi</a:t>
            </a:r>
            <a:r>
              <a:rPr lang="en-US" sz="1800" dirty="0" smtClean="0">
                <a:solidFill>
                  <a:srgbClr val="FFFFFF"/>
                </a:solidFill>
              </a:rPr>
              <a:t>)</a:t>
            </a:r>
          </a:p>
          <a:p>
            <a:pPr>
              <a:lnSpc>
                <a:spcPct val="80000"/>
              </a:lnSpc>
              <a:defRPr/>
            </a:pPr>
            <a:r>
              <a:rPr lang="en-US" sz="1800" b="1" dirty="0" smtClean="0">
                <a:solidFill>
                  <a:srgbClr val="FFFFCC"/>
                </a:solidFill>
              </a:rPr>
              <a:t>Aerosols / Air Quality / Atmospheric Chemistry</a:t>
            </a:r>
            <a:r>
              <a:rPr lang="en-US" sz="1800" u="sng" dirty="0" smtClean="0"/>
              <a:t>  </a:t>
            </a:r>
            <a:r>
              <a:rPr lang="en-US" sz="1800" dirty="0" smtClean="0"/>
              <a:t>(</a:t>
            </a:r>
            <a:r>
              <a:rPr lang="en-US" sz="1800" dirty="0" err="1" smtClean="0"/>
              <a:t>Shobha</a:t>
            </a:r>
            <a:r>
              <a:rPr lang="en-US" sz="1800" dirty="0" smtClean="0"/>
              <a:t> </a:t>
            </a:r>
            <a:r>
              <a:rPr lang="en-US" sz="1800" dirty="0" err="1" smtClean="0"/>
              <a:t>Kondragunta</a:t>
            </a:r>
            <a:r>
              <a:rPr lang="en-US" sz="1800" dirty="0" smtClean="0"/>
              <a:t>)</a:t>
            </a:r>
          </a:p>
          <a:p>
            <a:pPr>
              <a:lnSpc>
                <a:spcPct val="80000"/>
              </a:lnSpc>
              <a:buFontTx/>
              <a:buNone/>
              <a:defRPr/>
            </a:pPr>
            <a:endParaRPr lang="en-US" sz="1800" dirty="0" smtClean="0"/>
          </a:p>
          <a:p>
            <a:pPr>
              <a:lnSpc>
                <a:spcPct val="80000"/>
              </a:lnSpc>
              <a:buFontTx/>
              <a:buNone/>
              <a:defRPr/>
            </a:pPr>
            <a:endParaRPr lang="en-US" sz="1800" dirty="0" smtClean="0"/>
          </a:p>
          <a:p>
            <a:pPr>
              <a:lnSpc>
                <a:spcPct val="80000"/>
              </a:lnSpc>
              <a:defRPr/>
            </a:pPr>
            <a:r>
              <a:rPr lang="en-US" sz="1800" b="1" dirty="0" smtClean="0">
                <a:solidFill>
                  <a:srgbClr val="FFFF66"/>
                </a:solidFill>
              </a:rPr>
              <a:t>Proxy Data</a:t>
            </a:r>
            <a:r>
              <a:rPr lang="en-US" sz="1800" u="sng" dirty="0" smtClean="0">
                <a:solidFill>
                  <a:srgbClr val="FFFF66"/>
                </a:solidFill>
              </a:rPr>
              <a:t>			</a:t>
            </a:r>
            <a:r>
              <a:rPr lang="en-US" sz="1800" dirty="0" smtClean="0">
                <a:solidFill>
                  <a:srgbClr val="FFFF66"/>
                </a:solidFill>
              </a:rPr>
              <a:t>(</a:t>
            </a:r>
            <a:r>
              <a:rPr lang="en-US" sz="1800" dirty="0" err="1" smtClean="0">
                <a:solidFill>
                  <a:srgbClr val="FFFF66"/>
                </a:solidFill>
              </a:rPr>
              <a:t>Fuzhong</a:t>
            </a:r>
            <a:r>
              <a:rPr lang="en-US" sz="1800" dirty="0" smtClean="0">
                <a:solidFill>
                  <a:srgbClr val="FFFF66"/>
                </a:solidFill>
              </a:rPr>
              <a:t> </a:t>
            </a:r>
            <a:r>
              <a:rPr lang="en-US" sz="1800" dirty="0" err="1" smtClean="0">
                <a:solidFill>
                  <a:srgbClr val="FFFF66"/>
                </a:solidFill>
              </a:rPr>
              <a:t>Weng</a:t>
            </a:r>
            <a:r>
              <a:rPr lang="en-US" sz="1800" dirty="0" smtClean="0">
                <a:solidFill>
                  <a:srgbClr val="FFFF66"/>
                </a:solidFill>
              </a:rPr>
              <a:t>)</a:t>
            </a:r>
            <a:r>
              <a:rPr lang="en-US" sz="1600" dirty="0" smtClean="0">
                <a:solidFill>
                  <a:srgbClr val="FFFF66"/>
                </a:solidFill>
              </a:rPr>
              <a:t> </a:t>
            </a:r>
          </a:p>
          <a:p>
            <a:pPr>
              <a:lnSpc>
                <a:spcPct val="80000"/>
              </a:lnSpc>
              <a:defRPr/>
            </a:pPr>
            <a:r>
              <a:rPr lang="en-US" sz="1800" b="1" dirty="0" smtClean="0">
                <a:solidFill>
                  <a:srgbClr val="FFFF66"/>
                </a:solidFill>
              </a:rPr>
              <a:t>Cal/Val</a:t>
            </a:r>
            <a:r>
              <a:rPr lang="en-US" sz="1800" dirty="0" smtClean="0">
                <a:solidFill>
                  <a:srgbClr val="FFFF66"/>
                </a:solidFill>
              </a:rPr>
              <a:t> (sensor)</a:t>
            </a:r>
            <a:r>
              <a:rPr lang="en-US" sz="1800" u="sng" dirty="0" smtClean="0">
                <a:solidFill>
                  <a:srgbClr val="FFFF66"/>
                </a:solidFill>
              </a:rPr>
              <a:t>		</a:t>
            </a:r>
            <a:r>
              <a:rPr lang="en-US" sz="1800" dirty="0" smtClean="0">
                <a:solidFill>
                  <a:srgbClr val="FFFF66"/>
                </a:solidFill>
              </a:rPr>
              <a:t>(</a:t>
            </a:r>
            <a:r>
              <a:rPr lang="en-US" sz="1800" dirty="0" err="1" smtClean="0">
                <a:solidFill>
                  <a:srgbClr val="FFFF66"/>
                </a:solidFill>
              </a:rPr>
              <a:t>Changyong</a:t>
            </a:r>
            <a:r>
              <a:rPr lang="en-US" sz="1800" dirty="0" smtClean="0">
                <a:solidFill>
                  <a:srgbClr val="FFFF66"/>
                </a:solidFill>
              </a:rPr>
              <a:t> Cao)</a:t>
            </a:r>
          </a:p>
          <a:p>
            <a:pPr>
              <a:lnSpc>
                <a:spcPct val="80000"/>
              </a:lnSpc>
              <a:defRPr/>
            </a:pPr>
            <a:r>
              <a:rPr lang="en-US" sz="1800" b="1" dirty="0" smtClean="0">
                <a:solidFill>
                  <a:srgbClr val="FFFF66"/>
                </a:solidFill>
              </a:rPr>
              <a:t>Algorithm Integration</a:t>
            </a:r>
            <a:r>
              <a:rPr lang="en-US" sz="1800" u="sng" dirty="0" smtClean="0">
                <a:solidFill>
                  <a:srgbClr val="FFFF66"/>
                </a:solidFill>
              </a:rPr>
              <a:t>		</a:t>
            </a:r>
            <a:r>
              <a:rPr lang="en-US" sz="1800" dirty="0" smtClean="0">
                <a:solidFill>
                  <a:srgbClr val="FFFF66"/>
                </a:solidFill>
              </a:rPr>
              <a:t>(Walter Wolf)</a:t>
            </a:r>
            <a:endParaRPr lang="en-US" sz="1900" dirty="0" smtClean="0">
              <a:solidFill>
                <a:srgbClr val="FFFF66"/>
              </a:solidFill>
            </a:endParaRPr>
          </a:p>
        </p:txBody>
      </p:sp>
      <p:sp>
        <p:nvSpPr>
          <p:cNvPr id="18438" name="Text Box 4"/>
          <p:cNvSpPr txBox="1">
            <a:spLocks noChangeArrowheads="1"/>
          </p:cNvSpPr>
          <p:nvPr/>
        </p:nvSpPr>
        <p:spPr bwMode="auto">
          <a:xfrm>
            <a:off x="571636" y="1044211"/>
            <a:ext cx="6955687" cy="369332"/>
          </a:xfrm>
          <a:prstGeom prst="rect">
            <a:avLst/>
          </a:prstGeom>
          <a:solidFill>
            <a:srgbClr val="CCFFCC"/>
          </a:solidFill>
          <a:ln w="9525" algn="ctr">
            <a:noFill/>
            <a:miter lim="800000"/>
            <a:headEnd/>
            <a:tailEnd/>
          </a:ln>
        </p:spPr>
        <p:txBody>
          <a:bodyPr wrap="none">
            <a:spAutoFit/>
          </a:bodyPr>
          <a:lstStyle/>
          <a:p>
            <a:pPr algn="ctr" fontAlgn="base">
              <a:spcBef>
                <a:spcPct val="0"/>
              </a:spcBef>
              <a:spcAft>
                <a:spcPct val="0"/>
              </a:spcAft>
            </a:pPr>
            <a:r>
              <a:rPr lang="en-US" b="1" i="1" dirty="0">
                <a:solidFill>
                  <a:srgbClr val="000000"/>
                </a:solidFill>
              </a:rPr>
              <a:t>GOES-R Products Mapped to AWG Product Application Teams</a:t>
            </a:r>
          </a:p>
        </p:txBody>
      </p:sp>
      <p:sp>
        <p:nvSpPr>
          <p:cNvPr id="7" name="Text Box 4"/>
          <p:cNvSpPr txBox="1">
            <a:spLocks noChangeArrowheads="1"/>
          </p:cNvSpPr>
          <p:nvPr/>
        </p:nvSpPr>
        <p:spPr bwMode="auto">
          <a:xfrm>
            <a:off x="2523857" y="5504829"/>
            <a:ext cx="2599879" cy="369332"/>
          </a:xfrm>
          <a:prstGeom prst="rect">
            <a:avLst/>
          </a:prstGeom>
          <a:solidFill>
            <a:srgbClr val="CCFFCC"/>
          </a:solidFill>
          <a:ln w="9525" algn="ctr">
            <a:noFill/>
            <a:miter lim="800000"/>
            <a:headEnd/>
            <a:tailEnd/>
          </a:ln>
        </p:spPr>
        <p:txBody>
          <a:bodyPr wrap="none">
            <a:spAutoFit/>
          </a:bodyPr>
          <a:lstStyle/>
          <a:p>
            <a:pPr algn="ctr" fontAlgn="base">
              <a:spcBef>
                <a:spcPct val="0"/>
              </a:spcBef>
              <a:spcAft>
                <a:spcPct val="0"/>
              </a:spcAft>
            </a:pPr>
            <a:r>
              <a:rPr lang="en-US" b="1" i="1" dirty="0">
                <a:solidFill>
                  <a:srgbClr val="000000"/>
                </a:solidFill>
              </a:rPr>
              <a:t>AWG Specialty Teams</a:t>
            </a:r>
          </a:p>
        </p:txBody>
      </p:sp>
    </p:spTree>
    <p:extLst>
      <p:ext uri="{BB962C8B-B14F-4D97-AF65-F5344CB8AC3E}">
        <p14:creationId xmlns:p14="http://schemas.microsoft.com/office/powerpoint/2010/main" val="1079765766"/>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0"/>
          <p:cNvSpPr>
            <a:spLocks noChangeArrowheads="1"/>
          </p:cNvSpPr>
          <p:nvPr/>
        </p:nvSpPr>
        <p:spPr bwMode="auto">
          <a:xfrm>
            <a:off x="4748213" y="1396723"/>
            <a:ext cx="3883025" cy="5335673"/>
          </a:xfrm>
          <a:prstGeom prst="rect">
            <a:avLst/>
          </a:prstGeom>
          <a:solidFill>
            <a:schemeClr val="bg1">
              <a:alpha val="98822"/>
            </a:schemeClr>
          </a:solidFill>
          <a:ln w="9525">
            <a:solidFill>
              <a:srgbClr val="0000FF"/>
            </a:solidFill>
            <a:miter lim="800000"/>
            <a:headEnd/>
            <a:tailEnd/>
          </a:ln>
        </p:spPr>
        <p:txBody>
          <a:bodyPr wrap="none" anchor="ctr"/>
          <a:lstStyle/>
          <a:p>
            <a:pPr algn="ctr" fontAlgn="base">
              <a:spcBef>
                <a:spcPct val="0"/>
              </a:spcBef>
              <a:spcAft>
                <a:spcPct val="0"/>
              </a:spcAft>
            </a:pPr>
            <a:endParaRPr lang="en-US" sz="2000" b="1" i="1">
              <a:solidFill>
                <a:srgbClr val="000000"/>
              </a:solidFill>
            </a:endParaRPr>
          </a:p>
        </p:txBody>
      </p:sp>
      <p:sp>
        <p:nvSpPr>
          <p:cNvPr id="19459" name="Rectangle 10"/>
          <p:cNvSpPr>
            <a:spLocks noChangeArrowheads="1"/>
          </p:cNvSpPr>
          <p:nvPr/>
        </p:nvSpPr>
        <p:spPr bwMode="auto">
          <a:xfrm>
            <a:off x="596900" y="1406770"/>
            <a:ext cx="3883025" cy="5325625"/>
          </a:xfrm>
          <a:prstGeom prst="rect">
            <a:avLst/>
          </a:prstGeom>
          <a:solidFill>
            <a:schemeClr val="bg1">
              <a:alpha val="98822"/>
            </a:schemeClr>
          </a:solidFill>
          <a:ln w="9525">
            <a:solidFill>
              <a:srgbClr val="0000FF"/>
            </a:solidFill>
            <a:miter lim="800000"/>
            <a:headEnd/>
            <a:tailEnd/>
          </a:ln>
        </p:spPr>
        <p:txBody>
          <a:bodyPr wrap="none" anchor="ctr"/>
          <a:lstStyle/>
          <a:p>
            <a:pPr algn="ctr" fontAlgn="base">
              <a:spcBef>
                <a:spcPct val="0"/>
              </a:spcBef>
              <a:spcAft>
                <a:spcPct val="0"/>
              </a:spcAft>
            </a:pPr>
            <a:endParaRPr lang="en-US" sz="2000" b="1" i="1">
              <a:solidFill>
                <a:srgbClr val="000000"/>
              </a:solidFill>
            </a:endParaRPr>
          </a:p>
        </p:txBody>
      </p:sp>
      <p:sp>
        <p:nvSpPr>
          <p:cNvPr id="19460" name="Footer Placeholder 4"/>
          <p:cNvSpPr>
            <a:spLocks noGrp="1"/>
          </p:cNvSpPr>
          <p:nvPr>
            <p:ph type="ftr" sz="quarter" idx="10"/>
          </p:nvPr>
        </p:nvSpPr>
        <p:spPr>
          <a:noFill/>
        </p:spPr>
        <p:txBody>
          <a:bodyPr/>
          <a:lstStyle/>
          <a:p>
            <a:endParaRPr lang="en-US" dirty="0" smtClean="0">
              <a:solidFill>
                <a:srgbClr val="000000"/>
              </a:solidFill>
            </a:endParaRPr>
          </a:p>
          <a:p>
            <a:endParaRPr lang="en-US" dirty="0" smtClean="0">
              <a:solidFill>
                <a:srgbClr val="000000"/>
              </a:solidFill>
            </a:endParaRPr>
          </a:p>
        </p:txBody>
      </p:sp>
      <p:sp>
        <p:nvSpPr>
          <p:cNvPr id="19461" name="Slide Number Placeholder 6"/>
          <p:cNvSpPr>
            <a:spLocks noGrp="1"/>
          </p:cNvSpPr>
          <p:nvPr>
            <p:ph type="sldNum" sz="quarter" idx="12"/>
          </p:nvPr>
        </p:nvSpPr>
        <p:spPr>
          <a:noFill/>
        </p:spPr>
        <p:txBody>
          <a:bodyPr/>
          <a:lstStyle/>
          <a:p>
            <a:fld id="{C2C60B68-1EDE-4ED7-A279-F6BAC21A6E3D}" type="slidenum">
              <a:rPr lang="en-US" smtClean="0"/>
              <a:pPr/>
              <a:t>49</a:t>
            </a:fld>
            <a:endParaRPr lang="en-US" smtClean="0"/>
          </a:p>
        </p:txBody>
      </p:sp>
      <p:sp>
        <p:nvSpPr>
          <p:cNvPr id="17" name="Rectangle 2"/>
          <p:cNvSpPr txBox="1">
            <a:spLocks noChangeArrowheads="1"/>
          </p:cNvSpPr>
          <p:nvPr/>
        </p:nvSpPr>
        <p:spPr>
          <a:xfrm>
            <a:off x="971550" y="274638"/>
            <a:ext cx="6756400" cy="563562"/>
          </a:xfrm>
          <a:prstGeom prst="rect">
            <a:avLst/>
          </a:prstGeom>
        </p:spPr>
        <p:txBody>
          <a:bodyPr/>
          <a:lstStyle/>
          <a:p>
            <a:pPr algn="ctr" eaLnBrk="0" fontAlgn="base" hangingPunct="0">
              <a:spcBef>
                <a:spcPct val="0"/>
              </a:spcBef>
              <a:spcAft>
                <a:spcPct val="0"/>
              </a:spcAft>
              <a:defRPr/>
            </a:pPr>
            <a:r>
              <a:rPr lang="en-US" sz="2000" b="1" kern="0" dirty="0">
                <a:solidFill>
                  <a:srgbClr val="FFFF00"/>
                </a:solidFill>
                <a:latin typeface="Arial Black" pitchFamily="34" charset="0"/>
              </a:rPr>
              <a:t>AWG Algorithm Development Scope</a:t>
            </a:r>
          </a:p>
          <a:p>
            <a:pPr algn="ctr" eaLnBrk="0" fontAlgn="base" hangingPunct="0">
              <a:spcBef>
                <a:spcPct val="0"/>
              </a:spcBef>
              <a:spcAft>
                <a:spcPct val="0"/>
              </a:spcAft>
              <a:defRPr/>
            </a:pPr>
            <a:r>
              <a:rPr lang="en-US" b="1" i="1" kern="0" dirty="0">
                <a:solidFill>
                  <a:srgbClr val="FFFFFF"/>
                </a:solidFill>
                <a:latin typeface="Book Antiqua" pitchFamily="18" charset="0"/>
              </a:rPr>
              <a:t>Develop algorithms for the following L2 products…</a:t>
            </a:r>
          </a:p>
        </p:txBody>
      </p:sp>
      <p:sp>
        <p:nvSpPr>
          <p:cNvPr id="18" name="Rectangle 3"/>
          <p:cNvSpPr txBox="1">
            <a:spLocks noChangeArrowheads="1"/>
          </p:cNvSpPr>
          <p:nvPr/>
        </p:nvSpPr>
        <p:spPr>
          <a:xfrm>
            <a:off x="751300" y="1487156"/>
            <a:ext cx="4038600" cy="5903388"/>
          </a:xfrm>
          <a:prstGeom prst="rect">
            <a:avLst/>
          </a:prstGeom>
        </p:spPr>
        <p:txBody>
          <a:bodyPr/>
          <a:lstStyle/>
          <a:p>
            <a:pPr marL="342900" indent="-342900" eaLnBrk="0" fontAlgn="base" hangingPunct="0">
              <a:lnSpc>
                <a:spcPct val="80000"/>
              </a:lnSpc>
              <a:spcBef>
                <a:spcPct val="20000"/>
              </a:spcBef>
              <a:spcAft>
                <a:spcPct val="0"/>
              </a:spcAft>
              <a:buFontTx/>
              <a:buChar char="•"/>
              <a:defRPr/>
            </a:pPr>
            <a:r>
              <a:rPr lang="en-US" sz="1400" b="1" kern="0" dirty="0">
                <a:solidFill>
                  <a:srgbClr val="000000"/>
                </a:solidFill>
              </a:rPr>
              <a:t>Clouds and Moisture Imagery (KPP)</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Clear Sky Mask</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Cloud Top Pressure and Height</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Cloud Top Phase</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Cloud Top Temperature</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Cloud Particle Size Distribution</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Cloud Optical Path</a:t>
            </a:r>
          </a:p>
          <a:p>
            <a:pPr marL="342900" indent="-342900" eaLnBrk="0" fontAlgn="base" hangingPunct="0">
              <a:lnSpc>
                <a:spcPct val="80000"/>
              </a:lnSpc>
              <a:spcBef>
                <a:spcPct val="20000"/>
              </a:spcBef>
              <a:spcAft>
                <a:spcPct val="0"/>
              </a:spcAft>
              <a:buFontTx/>
              <a:buChar char="•"/>
              <a:defRPr/>
            </a:pPr>
            <a:r>
              <a:rPr lang="en-US" sz="1400" kern="0" dirty="0">
                <a:solidFill>
                  <a:srgbClr val="FF9900"/>
                </a:solidFill>
              </a:rPr>
              <a:t>Temperature and Moisture Profiles</a:t>
            </a:r>
          </a:p>
          <a:p>
            <a:pPr marL="342900" indent="-342900" eaLnBrk="0" fontAlgn="base" hangingPunct="0">
              <a:lnSpc>
                <a:spcPct val="80000"/>
              </a:lnSpc>
              <a:spcBef>
                <a:spcPct val="20000"/>
              </a:spcBef>
              <a:spcAft>
                <a:spcPct val="0"/>
              </a:spcAft>
              <a:buFontTx/>
              <a:buChar char="•"/>
              <a:defRPr/>
            </a:pPr>
            <a:r>
              <a:rPr lang="en-US" sz="1400" kern="0" dirty="0">
                <a:solidFill>
                  <a:srgbClr val="FF9900"/>
                </a:solidFill>
              </a:rPr>
              <a:t>Total </a:t>
            </a:r>
            <a:r>
              <a:rPr lang="en-US" sz="1400" kern="0" dirty="0" err="1">
                <a:solidFill>
                  <a:srgbClr val="FF9900"/>
                </a:solidFill>
              </a:rPr>
              <a:t>Precipitable</a:t>
            </a:r>
            <a:r>
              <a:rPr lang="en-US" sz="1400" kern="0" dirty="0">
                <a:solidFill>
                  <a:srgbClr val="FF9900"/>
                </a:solidFill>
              </a:rPr>
              <a:t> Water</a:t>
            </a:r>
          </a:p>
          <a:p>
            <a:pPr marL="342900" indent="-342900" eaLnBrk="0" fontAlgn="base" hangingPunct="0">
              <a:lnSpc>
                <a:spcPct val="80000"/>
              </a:lnSpc>
              <a:spcBef>
                <a:spcPct val="20000"/>
              </a:spcBef>
              <a:spcAft>
                <a:spcPct val="0"/>
              </a:spcAft>
              <a:buFontTx/>
              <a:buChar char="•"/>
              <a:defRPr/>
            </a:pPr>
            <a:r>
              <a:rPr lang="en-US" sz="1400" kern="0" dirty="0">
                <a:solidFill>
                  <a:srgbClr val="FF9900"/>
                </a:solidFill>
              </a:rPr>
              <a:t>Stability Parameters (Lifted </a:t>
            </a:r>
            <a:r>
              <a:rPr lang="en-US" sz="1400" kern="0" dirty="0" smtClean="0">
                <a:solidFill>
                  <a:srgbClr val="FF9900"/>
                </a:solidFill>
              </a:rPr>
              <a:t>Index, etc.)</a:t>
            </a:r>
            <a:endParaRPr lang="en-US" sz="1400" kern="0" dirty="0">
              <a:solidFill>
                <a:srgbClr val="FFFFFF"/>
              </a:solidFill>
            </a:endParaRPr>
          </a:p>
          <a:p>
            <a:pPr marL="342900" indent="-342900" eaLnBrk="0" fontAlgn="base" hangingPunct="0">
              <a:lnSpc>
                <a:spcPct val="80000"/>
              </a:lnSpc>
              <a:spcBef>
                <a:spcPct val="20000"/>
              </a:spcBef>
              <a:spcAft>
                <a:spcPct val="0"/>
              </a:spcAft>
              <a:buFontTx/>
              <a:buChar char="•"/>
              <a:defRPr/>
            </a:pPr>
            <a:r>
              <a:rPr lang="en-US" sz="1400" kern="0" dirty="0">
                <a:solidFill>
                  <a:srgbClr val="FF0000"/>
                </a:solidFill>
              </a:rPr>
              <a:t>Aerosol Detection</a:t>
            </a:r>
          </a:p>
          <a:p>
            <a:pPr marL="342900" indent="-342900" eaLnBrk="0" fontAlgn="base" hangingPunct="0">
              <a:lnSpc>
                <a:spcPct val="80000"/>
              </a:lnSpc>
              <a:spcBef>
                <a:spcPct val="20000"/>
              </a:spcBef>
              <a:spcAft>
                <a:spcPct val="0"/>
              </a:spcAft>
              <a:buFontTx/>
              <a:buChar char="•"/>
              <a:defRPr/>
            </a:pPr>
            <a:r>
              <a:rPr lang="en-US" sz="1400" kern="0" dirty="0">
                <a:solidFill>
                  <a:srgbClr val="FF0000"/>
                </a:solidFill>
              </a:rPr>
              <a:t>Aerosols Optical Depth</a:t>
            </a:r>
          </a:p>
          <a:p>
            <a:pPr marL="342900" indent="-342900" eaLnBrk="0" fontAlgn="base" hangingPunct="0">
              <a:lnSpc>
                <a:spcPct val="80000"/>
              </a:lnSpc>
              <a:spcBef>
                <a:spcPct val="20000"/>
              </a:spcBef>
              <a:spcAft>
                <a:spcPct val="0"/>
              </a:spcAft>
              <a:buFontTx/>
              <a:buChar char="•"/>
              <a:defRPr/>
            </a:pPr>
            <a:r>
              <a:rPr lang="en-US" sz="1400" kern="0" dirty="0">
                <a:solidFill>
                  <a:srgbClr val="9900CC"/>
                </a:solidFill>
              </a:rPr>
              <a:t>Derived Motion Winds</a:t>
            </a:r>
          </a:p>
          <a:p>
            <a:pPr marL="342900" indent="-342900" eaLnBrk="0" fontAlgn="base" hangingPunct="0">
              <a:lnSpc>
                <a:spcPct val="80000"/>
              </a:lnSpc>
              <a:spcBef>
                <a:spcPct val="20000"/>
              </a:spcBef>
              <a:spcAft>
                <a:spcPct val="0"/>
              </a:spcAft>
              <a:buFontTx/>
              <a:buChar char="•"/>
              <a:defRPr/>
            </a:pPr>
            <a:r>
              <a:rPr lang="en-US" sz="1400" kern="0" dirty="0">
                <a:solidFill>
                  <a:srgbClr val="9900CC"/>
                </a:solidFill>
              </a:rPr>
              <a:t>Hurricane Intensity</a:t>
            </a:r>
            <a:endParaRPr lang="en-US" sz="1400" kern="0" dirty="0">
              <a:solidFill>
                <a:srgbClr val="FFFFFF"/>
              </a:solidFill>
            </a:endParaRPr>
          </a:p>
          <a:p>
            <a:pPr marL="342900" indent="-342900" eaLnBrk="0" fontAlgn="base" hangingPunct="0">
              <a:lnSpc>
                <a:spcPct val="80000"/>
              </a:lnSpc>
              <a:spcBef>
                <a:spcPct val="20000"/>
              </a:spcBef>
              <a:spcAft>
                <a:spcPct val="0"/>
              </a:spcAft>
              <a:buFontTx/>
              <a:buChar char="•"/>
              <a:defRPr/>
            </a:pPr>
            <a:r>
              <a:rPr lang="en-US" sz="1400" kern="0" dirty="0">
                <a:solidFill>
                  <a:srgbClr val="006666"/>
                </a:solidFill>
              </a:rPr>
              <a:t>Fire/Hot Spot Characterization</a:t>
            </a:r>
          </a:p>
          <a:p>
            <a:pPr marL="342900" indent="-342900" eaLnBrk="0" fontAlgn="base" hangingPunct="0">
              <a:lnSpc>
                <a:spcPct val="80000"/>
              </a:lnSpc>
              <a:spcBef>
                <a:spcPct val="20000"/>
              </a:spcBef>
              <a:spcAft>
                <a:spcPct val="0"/>
              </a:spcAft>
              <a:buFontTx/>
              <a:buChar char="•"/>
              <a:defRPr/>
            </a:pPr>
            <a:r>
              <a:rPr lang="en-US" sz="1400" kern="0" dirty="0">
                <a:solidFill>
                  <a:srgbClr val="006666"/>
                </a:solidFill>
              </a:rPr>
              <a:t>Land and Sea Surface Temperature</a:t>
            </a:r>
          </a:p>
          <a:p>
            <a:pPr marL="342900" indent="-342900" eaLnBrk="0" fontAlgn="base" hangingPunct="0">
              <a:lnSpc>
                <a:spcPct val="80000"/>
              </a:lnSpc>
              <a:spcBef>
                <a:spcPct val="20000"/>
              </a:spcBef>
              <a:spcAft>
                <a:spcPct val="0"/>
              </a:spcAft>
              <a:buFontTx/>
              <a:buChar char="•"/>
              <a:defRPr/>
            </a:pPr>
            <a:r>
              <a:rPr lang="en-US" sz="1400" kern="0" dirty="0">
                <a:solidFill>
                  <a:srgbClr val="990000"/>
                </a:solidFill>
              </a:rPr>
              <a:t>Volcanic Ash</a:t>
            </a:r>
          </a:p>
          <a:p>
            <a:pPr marL="342900" indent="-342900" eaLnBrk="0" fontAlgn="base" hangingPunct="0">
              <a:lnSpc>
                <a:spcPct val="80000"/>
              </a:lnSpc>
              <a:spcBef>
                <a:spcPct val="20000"/>
              </a:spcBef>
              <a:spcAft>
                <a:spcPct val="0"/>
              </a:spcAft>
              <a:buFontTx/>
              <a:buChar char="•"/>
              <a:defRPr/>
            </a:pPr>
            <a:r>
              <a:rPr lang="en-US" sz="1400" kern="0" dirty="0">
                <a:solidFill>
                  <a:srgbClr val="000099"/>
                </a:solidFill>
              </a:rPr>
              <a:t>Rainfall Rate</a:t>
            </a:r>
          </a:p>
          <a:p>
            <a:pPr marL="342900" indent="-342900" eaLnBrk="0" fontAlgn="base" hangingPunct="0">
              <a:lnSpc>
                <a:spcPct val="80000"/>
              </a:lnSpc>
              <a:spcBef>
                <a:spcPct val="20000"/>
              </a:spcBef>
              <a:spcAft>
                <a:spcPct val="0"/>
              </a:spcAft>
              <a:buFontTx/>
              <a:buChar char="•"/>
              <a:defRPr/>
            </a:pPr>
            <a:r>
              <a:rPr lang="en-US" sz="1400" kern="0" dirty="0">
                <a:solidFill>
                  <a:srgbClr val="660066"/>
                </a:solidFill>
              </a:rPr>
              <a:t>Snow Cover</a:t>
            </a:r>
          </a:p>
          <a:p>
            <a:pPr marL="342900" indent="-342900" eaLnBrk="0" fontAlgn="base" hangingPunct="0">
              <a:lnSpc>
                <a:spcPct val="80000"/>
              </a:lnSpc>
              <a:spcBef>
                <a:spcPct val="20000"/>
              </a:spcBef>
              <a:spcAft>
                <a:spcPct val="0"/>
              </a:spcAft>
              <a:buFontTx/>
              <a:buChar char="•"/>
              <a:defRPr/>
            </a:pPr>
            <a:r>
              <a:rPr lang="en-US" sz="1400" kern="0" dirty="0">
                <a:solidFill>
                  <a:srgbClr val="CC3300"/>
                </a:solidFill>
              </a:rPr>
              <a:t>Downward Solar </a:t>
            </a:r>
            <a:r>
              <a:rPr lang="en-US" sz="1400" kern="0" dirty="0" err="1">
                <a:solidFill>
                  <a:srgbClr val="CC3300"/>
                </a:solidFill>
              </a:rPr>
              <a:t>Insolation</a:t>
            </a:r>
            <a:r>
              <a:rPr lang="en-US" sz="1400" kern="0" dirty="0">
                <a:solidFill>
                  <a:srgbClr val="CC3300"/>
                </a:solidFill>
              </a:rPr>
              <a:t>: Surface</a:t>
            </a:r>
          </a:p>
          <a:p>
            <a:pPr marL="342900" indent="-342900" eaLnBrk="0" fontAlgn="base" hangingPunct="0">
              <a:lnSpc>
                <a:spcPct val="80000"/>
              </a:lnSpc>
              <a:spcBef>
                <a:spcPct val="20000"/>
              </a:spcBef>
              <a:spcAft>
                <a:spcPct val="0"/>
              </a:spcAft>
              <a:buFontTx/>
              <a:buChar char="•"/>
              <a:defRPr/>
            </a:pPr>
            <a:r>
              <a:rPr lang="en-US" sz="1400" kern="0" dirty="0">
                <a:solidFill>
                  <a:srgbClr val="CC3300"/>
                </a:solidFill>
              </a:rPr>
              <a:t>Reflected Solar </a:t>
            </a:r>
            <a:r>
              <a:rPr lang="en-US" sz="1400" kern="0" dirty="0" err="1">
                <a:solidFill>
                  <a:srgbClr val="CC3300"/>
                </a:solidFill>
              </a:rPr>
              <a:t>Insolation</a:t>
            </a:r>
            <a:r>
              <a:rPr lang="en-US" sz="1400" kern="0" dirty="0">
                <a:solidFill>
                  <a:srgbClr val="CC3300"/>
                </a:solidFill>
              </a:rPr>
              <a:t>: TOA</a:t>
            </a:r>
          </a:p>
          <a:p>
            <a:pPr marL="342900" indent="-342900" eaLnBrk="0" fontAlgn="base" hangingPunct="0">
              <a:lnSpc>
                <a:spcPct val="80000"/>
              </a:lnSpc>
              <a:spcBef>
                <a:spcPct val="20000"/>
              </a:spcBef>
              <a:spcAft>
                <a:spcPct val="0"/>
              </a:spcAft>
              <a:defRPr/>
            </a:pPr>
            <a:endParaRPr lang="en-US" sz="1400" kern="0" dirty="0">
              <a:solidFill>
                <a:srgbClr val="CC3300"/>
              </a:solidFill>
            </a:endParaRPr>
          </a:p>
          <a:p>
            <a:pPr marL="342900" indent="-342900" eaLnBrk="0" fontAlgn="base" hangingPunct="0">
              <a:lnSpc>
                <a:spcPct val="80000"/>
              </a:lnSpc>
              <a:spcBef>
                <a:spcPct val="20000"/>
              </a:spcBef>
              <a:spcAft>
                <a:spcPct val="0"/>
              </a:spcAft>
              <a:buFontTx/>
              <a:buChar char="•"/>
              <a:defRPr/>
            </a:pPr>
            <a:endParaRPr lang="en-US" sz="1400" kern="0" dirty="0">
              <a:solidFill>
                <a:srgbClr val="CC3300"/>
              </a:solidFill>
            </a:endParaRPr>
          </a:p>
          <a:p>
            <a:pPr marL="342900" indent="-342900" eaLnBrk="0" fontAlgn="base" hangingPunct="0">
              <a:lnSpc>
                <a:spcPct val="80000"/>
              </a:lnSpc>
              <a:spcBef>
                <a:spcPct val="20000"/>
              </a:spcBef>
              <a:spcAft>
                <a:spcPct val="0"/>
              </a:spcAft>
              <a:buFontTx/>
              <a:buChar char="•"/>
              <a:defRPr/>
            </a:pPr>
            <a:r>
              <a:rPr lang="en-US" sz="1400" kern="0" dirty="0">
                <a:solidFill>
                  <a:srgbClr val="CC0099"/>
                </a:solidFill>
              </a:rPr>
              <a:t>Lightning Detection</a:t>
            </a:r>
          </a:p>
          <a:p>
            <a:pPr marL="342900" indent="-342900" eaLnBrk="0" fontAlgn="base" hangingPunct="0">
              <a:lnSpc>
                <a:spcPct val="80000"/>
              </a:lnSpc>
              <a:spcBef>
                <a:spcPct val="20000"/>
              </a:spcBef>
              <a:spcAft>
                <a:spcPct val="0"/>
              </a:spcAft>
              <a:buFontTx/>
              <a:buChar char="•"/>
              <a:defRPr/>
            </a:pPr>
            <a:endParaRPr lang="en-US" sz="1600" kern="0" dirty="0">
              <a:solidFill>
                <a:srgbClr val="CC0099"/>
              </a:solidFill>
              <a:effectLst>
                <a:outerShdw blurRad="38100" dist="38100" dir="2700000" algn="tl">
                  <a:srgbClr val="C0C0C0"/>
                </a:outerShdw>
              </a:effectLst>
            </a:endParaRPr>
          </a:p>
        </p:txBody>
      </p:sp>
      <p:sp>
        <p:nvSpPr>
          <p:cNvPr id="19" name="Rectangle 4"/>
          <p:cNvSpPr txBox="1">
            <a:spLocks noChangeArrowheads="1"/>
          </p:cNvSpPr>
          <p:nvPr/>
        </p:nvSpPr>
        <p:spPr>
          <a:xfrm>
            <a:off x="4764574" y="1205805"/>
            <a:ext cx="4038600" cy="5398214"/>
          </a:xfrm>
          <a:prstGeom prst="rect">
            <a:avLst/>
          </a:prstGeom>
        </p:spPr>
        <p:txBody>
          <a:bodyPr/>
          <a:lstStyle/>
          <a:p>
            <a:pPr marL="342900" indent="-342900" eaLnBrk="0" fontAlgn="base" hangingPunct="0">
              <a:lnSpc>
                <a:spcPct val="80000"/>
              </a:lnSpc>
              <a:spcBef>
                <a:spcPct val="20000"/>
              </a:spcBef>
              <a:spcAft>
                <a:spcPct val="0"/>
              </a:spcAft>
              <a:buFontTx/>
              <a:buChar char="•"/>
              <a:defRPr/>
            </a:pPr>
            <a:endParaRPr lang="en-US" sz="1300" kern="0" dirty="0">
              <a:solidFill>
                <a:srgbClr val="00CC66"/>
              </a:solidFill>
              <a:effectLst>
                <a:outerShdw blurRad="38100" dist="38100" dir="2700000" algn="tl">
                  <a:srgbClr val="C0C0C0"/>
                </a:outerShdw>
              </a:effectLst>
            </a:endParaRPr>
          </a:p>
          <a:p>
            <a:pPr marL="342900" indent="-342900" eaLnBrk="0" fontAlgn="base" hangingPunct="0">
              <a:lnSpc>
                <a:spcPct val="80000"/>
              </a:lnSpc>
              <a:spcBef>
                <a:spcPct val="20000"/>
              </a:spcBef>
              <a:spcAft>
                <a:spcPct val="0"/>
              </a:spcAft>
              <a:buFontTx/>
              <a:buChar char="•"/>
              <a:defRPr/>
            </a:pPr>
            <a:r>
              <a:rPr lang="en-US" sz="1300" kern="0" dirty="0">
                <a:solidFill>
                  <a:srgbClr val="00CC66"/>
                </a:solidFill>
              </a:rPr>
              <a:t>Cloud Layer/Heights</a:t>
            </a:r>
          </a:p>
          <a:p>
            <a:pPr marL="342900" indent="-342900" eaLnBrk="0" fontAlgn="base" hangingPunct="0">
              <a:lnSpc>
                <a:spcPct val="80000"/>
              </a:lnSpc>
              <a:spcBef>
                <a:spcPct val="20000"/>
              </a:spcBef>
              <a:spcAft>
                <a:spcPct val="0"/>
              </a:spcAft>
              <a:buFontTx/>
              <a:buChar char="•"/>
              <a:defRPr/>
            </a:pPr>
            <a:r>
              <a:rPr lang="en-US" sz="1300" kern="0" dirty="0">
                <a:solidFill>
                  <a:srgbClr val="00CC66"/>
                </a:solidFill>
              </a:rPr>
              <a:t>Cloud Ice Water Path</a:t>
            </a:r>
          </a:p>
          <a:p>
            <a:pPr marL="342900" indent="-342900" eaLnBrk="0" fontAlgn="base" hangingPunct="0">
              <a:lnSpc>
                <a:spcPct val="80000"/>
              </a:lnSpc>
              <a:spcBef>
                <a:spcPct val="20000"/>
              </a:spcBef>
              <a:spcAft>
                <a:spcPct val="0"/>
              </a:spcAft>
              <a:buFontTx/>
              <a:buChar char="•"/>
              <a:defRPr/>
            </a:pPr>
            <a:r>
              <a:rPr lang="en-US" sz="1300" kern="0" dirty="0">
                <a:solidFill>
                  <a:srgbClr val="00CC66"/>
                </a:solidFill>
              </a:rPr>
              <a:t>Cloud Liquid Water</a:t>
            </a:r>
          </a:p>
          <a:p>
            <a:pPr marL="342900" indent="-342900" eaLnBrk="0" fontAlgn="base" hangingPunct="0">
              <a:lnSpc>
                <a:spcPct val="80000"/>
              </a:lnSpc>
              <a:spcBef>
                <a:spcPct val="20000"/>
              </a:spcBef>
              <a:spcAft>
                <a:spcPct val="0"/>
              </a:spcAft>
              <a:buFontTx/>
              <a:buChar char="•"/>
              <a:defRPr/>
            </a:pPr>
            <a:r>
              <a:rPr lang="en-US" sz="1300" kern="0" dirty="0">
                <a:solidFill>
                  <a:srgbClr val="00CC66"/>
                </a:solidFill>
              </a:rPr>
              <a:t>Cloud Type</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Convective Initiation</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Turbulence</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Low Cloud and Fog</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Enhanced “V”/Overshooting Top</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Aircraft Icing Threat</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SO</a:t>
            </a:r>
            <a:r>
              <a:rPr lang="en-US" sz="1300" kern="0" baseline="-25000" dirty="0">
                <a:solidFill>
                  <a:srgbClr val="990000"/>
                </a:solidFill>
              </a:rPr>
              <a:t>2</a:t>
            </a:r>
            <a:r>
              <a:rPr lang="en-US" sz="1300" kern="0" dirty="0">
                <a:solidFill>
                  <a:srgbClr val="990000"/>
                </a:solidFill>
              </a:rPr>
              <a:t> Detections (Volcanoes)</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Visibility</a:t>
            </a:r>
          </a:p>
          <a:p>
            <a:pPr marL="342900" indent="-342900" eaLnBrk="0" fontAlgn="base" hangingPunct="0">
              <a:lnSpc>
                <a:spcPct val="80000"/>
              </a:lnSpc>
              <a:spcBef>
                <a:spcPct val="20000"/>
              </a:spcBef>
              <a:spcAft>
                <a:spcPct val="0"/>
              </a:spcAft>
              <a:buFontTx/>
              <a:buChar char="•"/>
              <a:defRPr/>
            </a:pPr>
            <a:r>
              <a:rPr lang="en-US" sz="1300" kern="0" dirty="0">
                <a:solidFill>
                  <a:srgbClr val="CC3300"/>
                </a:solidFill>
              </a:rPr>
              <a:t>Upward </a:t>
            </a:r>
            <a:r>
              <a:rPr lang="en-US" sz="1300" kern="0" dirty="0" err="1">
                <a:solidFill>
                  <a:srgbClr val="CC3300"/>
                </a:solidFill>
              </a:rPr>
              <a:t>Longwave</a:t>
            </a:r>
            <a:r>
              <a:rPr lang="en-US" sz="1300" kern="0" dirty="0">
                <a:solidFill>
                  <a:srgbClr val="CC3300"/>
                </a:solidFill>
              </a:rPr>
              <a:t> Radiation (TOA)</a:t>
            </a:r>
          </a:p>
          <a:p>
            <a:pPr marL="342900" indent="-342900" eaLnBrk="0" fontAlgn="base" hangingPunct="0">
              <a:lnSpc>
                <a:spcPct val="80000"/>
              </a:lnSpc>
              <a:spcBef>
                <a:spcPct val="20000"/>
              </a:spcBef>
              <a:spcAft>
                <a:spcPct val="0"/>
              </a:spcAft>
              <a:buFontTx/>
              <a:buChar char="•"/>
              <a:defRPr/>
            </a:pPr>
            <a:r>
              <a:rPr lang="en-US" sz="1300" kern="0" dirty="0">
                <a:solidFill>
                  <a:srgbClr val="CC3300"/>
                </a:solidFill>
              </a:rPr>
              <a:t>Downward </a:t>
            </a:r>
            <a:r>
              <a:rPr lang="en-US" sz="1300" kern="0" dirty="0" err="1">
                <a:solidFill>
                  <a:srgbClr val="CC3300"/>
                </a:solidFill>
              </a:rPr>
              <a:t>Longwave</a:t>
            </a:r>
            <a:r>
              <a:rPr lang="en-US" sz="1300" kern="0" dirty="0">
                <a:solidFill>
                  <a:srgbClr val="CC3300"/>
                </a:solidFill>
              </a:rPr>
              <a:t> Radiation (SFC)</a:t>
            </a:r>
          </a:p>
          <a:p>
            <a:pPr marL="342900" indent="-342900" eaLnBrk="0" fontAlgn="base" hangingPunct="0">
              <a:lnSpc>
                <a:spcPct val="80000"/>
              </a:lnSpc>
              <a:spcBef>
                <a:spcPct val="20000"/>
              </a:spcBef>
              <a:spcAft>
                <a:spcPct val="0"/>
              </a:spcAft>
              <a:buFontTx/>
              <a:buChar char="•"/>
              <a:defRPr/>
            </a:pPr>
            <a:r>
              <a:rPr lang="en-US" sz="1300" kern="0" dirty="0">
                <a:solidFill>
                  <a:srgbClr val="CC3300"/>
                </a:solidFill>
              </a:rPr>
              <a:t>Upward </a:t>
            </a:r>
            <a:r>
              <a:rPr lang="en-US" sz="1300" kern="0" dirty="0" err="1">
                <a:solidFill>
                  <a:srgbClr val="CC3300"/>
                </a:solidFill>
              </a:rPr>
              <a:t>Longwave</a:t>
            </a:r>
            <a:r>
              <a:rPr lang="en-US" sz="1300" kern="0" dirty="0">
                <a:solidFill>
                  <a:srgbClr val="CC3300"/>
                </a:solidFill>
              </a:rPr>
              <a:t> Radiation (SFC)</a:t>
            </a:r>
          </a:p>
          <a:p>
            <a:pPr marL="342900" indent="-342900" eaLnBrk="0" fontAlgn="base" hangingPunct="0">
              <a:lnSpc>
                <a:spcPct val="80000"/>
              </a:lnSpc>
              <a:spcBef>
                <a:spcPct val="20000"/>
              </a:spcBef>
              <a:spcAft>
                <a:spcPct val="0"/>
              </a:spcAft>
              <a:buFontTx/>
              <a:buChar char="•"/>
              <a:defRPr/>
            </a:pPr>
            <a:r>
              <a:rPr lang="en-US" sz="1300" kern="0" dirty="0">
                <a:solidFill>
                  <a:srgbClr val="FF0000"/>
                </a:solidFill>
              </a:rPr>
              <a:t>Total Ozone</a:t>
            </a:r>
          </a:p>
          <a:p>
            <a:pPr marL="342900" indent="-342900" eaLnBrk="0" fontAlgn="base" hangingPunct="0">
              <a:lnSpc>
                <a:spcPct val="80000"/>
              </a:lnSpc>
              <a:spcBef>
                <a:spcPct val="20000"/>
              </a:spcBef>
              <a:spcAft>
                <a:spcPct val="0"/>
              </a:spcAft>
              <a:buFontTx/>
              <a:buChar char="•"/>
              <a:defRPr/>
            </a:pPr>
            <a:r>
              <a:rPr lang="en-US" sz="1300" kern="0" dirty="0">
                <a:solidFill>
                  <a:srgbClr val="FF0000"/>
                </a:solidFill>
              </a:rPr>
              <a:t>Aerosol Particle Size</a:t>
            </a:r>
          </a:p>
          <a:p>
            <a:pPr marL="342900" indent="-342900" eaLnBrk="0" fontAlgn="base" hangingPunct="0">
              <a:lnSpc>
                <a:spcPct val="80000"/>
              </a:lnSpc>
              <a:spcBef>
                <a:spcPct val="20000"/>
              </a:spcBef>
              <a:spcAft>
                <a:spcPct val="0"/>
              </a:spcAft>
              <a:buFontTx/>
              <a:buChar char="•"/>
              <a:defRPr/>
            </a:pPr>
            <a:r>
              <a:rPr lang="en-US" sz="1300" kern="0" dirty="0">
                <a:solidFill>
                  <a:srgbClr val="FF9900"/>
                </a:solidFill>
              </a:rPr>
              <a:t>Surface Emissivity</a:t>
            </a:r>
            <a:endParaRPr lang="en-US" sz="1300" kern="0" dirty="0">
              <a:solidFill>
                <a:srgbClr val="006666"/>
              </a:solidFill>
            </a:endParaRPr>
          </a:p>
          <a:p>
            <a:pPr marL="342900" indent="-342900" eaLnBrk="0" fontAlgn="base" hangingPunct="0">
              <a:lnSpc>
                <a:spcPct val="80000"/>
              </a:lnSpc>
              <a:spcBef>
                <a:spcPct val="20000"/>
              </a:spcBef>
              <a:spcAft>
                <a:spcPct val="0"/>
              </a:spcAft>
              <a:buFontTx/>
              <a:buChar char="•"/>
              <a:defRPr/>
            </a:pPr>
            <a:r>
              <a:rPr lang="en-US" sz="1300" kern="0" dirty="0">
                <a:solidFill>
                  <a:srgbClr val="006666"/>
                </a:solidFill>
              </a:rPr>
              <a:t>Surface </a:t>
            </a:r>
            <a:r>
              <a:rPr lang="en-US" sz="1300" kern="0" dirty="0" err="1">
                <a:solidFill>
                  <a:srgbClr val="006666"/>
                </a:solidFill>
              </a:rPr>
              <a:t>Albedo</a:t>
            </a:r>
            <a:endParaRPr lang="en-US" sz="1300" kern="0" dirty="0">
              <a:solidFill>
                <a:srgbClr val="006666"/>
              </a:solidFill>
            </a:endParaRPr>
          </a:p>
          <a:p>
            <a:pPr marL="342900" indent="-342900" eaLnBrk="0" fontAlgn="base" hangingPunct="0">
              <a:lnSpc>
                <a:spcPct val="80000"/>
              </a:lnSpc>
              <a:spcBef>
                <a:spcPct val="20000"/>
              </a:spcBef>
              <a:spcAft>
                <a:spcPct val="0"/>
              </a:spcAft>
              <a:buFontTx/>
              <a:buChar char="•"/>
              <a:defRPr/>
            </a:pPr>
            <a:r>
              <a:rPr lang="en-US" sz="1300" kern="0" dirty="0">
                <a:solidFill>
                  <a:srgbClr val="006666"/>
                </a:solidFill>
              </a:rPr>
              <a:t>Vegetation Index</a:t>
            </a:r>
          </a:p>
          <a:p>
            <a:pPr marL="342900" indent="-342900" eaLnBrk="0" fontAlgn="base" hangingPunct="0">
              <a:lnSpc>
                <a:spcPct val="80000"/>
              </a:lnSpc>
              <a:spcBef>
                <a:spcPct val="20000"/>
              </a:spcBef>
              <a:spcAft>
                <a:spcPct val="0"/>
              </a:spcAft>
              <a:buFontTx/>
              <a:buChar char="•"/>
              <a:defRPr/>
            </a:pPr>
            <a:r>
              <a:rPr lang="en-US" sz="1300" kern="0" dirty="0">
                <a:solidFill>
                  <a:srgbClr val="006666"/>
                </a:solidFill>
              </a:rPr>
              <a:t>Vegetation Fraction</a:t>
            </a:r>
          </a:p>
          <a:p>
            <a:pPr marL="342900" indent="-342900" eaLnBrk="0" fontAlgn="base" hangingPunct="0">
              <a:lnSpc>
                <a:spcPct val="80000"/>
              </a:lnSpc>
              <a:spcBef>
                <a:spcPct val="20000"/>
              </a:spcBef>
              <a:spcAft>
                <a:spcPct val="0"/>
              </a:spcAft>
              <a:buFontTx/>
              <a:buChar char="•"/>
              <a:defRPr/>
            </a:pPr>
            <a:r>
              <a:rPr lang="en-US" sz="1300" kern="0" dirty="0">
                <a:solidFill>
                  <a:srgbClr val="CC3300"/>
                </a:solidFill>
              </a:rPr>
              <a:t>Flood Standing Water</a:t>
            </a:r>
          </a:p>
          <a:p>
            <a:pPr marL="342900" indent="-342900" eaLnBrk="0" fontAlgn="base" hangingPunct="0">
              <a:lnSpc>
                <a:spcPct val="80000"/>
              </a:lnSpc>
              <a:spcBef>
                <a:spcPct val="20000"/>
              </a:spcBef>
              <a:spcAft>
                <a:spcPct val="0"/>
              </a:spcAft>
              <a:buFontTx/>
              <a:buChar char="•"/>
              <a:defRPr/>
            </a:pPr>
            <a:r>
              <a:rPr lang="en-US" sz="1300" kern="0" dirty="0">
                <a:solidFill>
                  <a:srgbClr val="000099"/>
                </a:solidFill>
              </a:rPr>
              <a:t>Rainfall probability and potential</a:t>
            </a:r>
          </a:p>
          <a:p>
            <a:pPr marL="342900" indent="-342900" eaLnBrk="0" fontAlgn="base" hangingPunct="0">
              <a:lnSpc>
                <a:spcPct val="80000"/>
              </a:lnSpc>
              <a:spcBef>
                <a:spcPct val="20000"/>
              </a:spcBef>
              <a:spcAft>
                <a:spcPct val="0"/>
              </a:spcAft>
              <a:buFontTx/>
              <a:buChar char="•"/>
              <a:defRPr/>
            </a:pPr>
            <a:r>
              <a:rPr lang="en-US" sz="1300" kern="0" dirty="0">
                <a:solidFill>
                  <a:srgbClr val="660066"/>
                </a:solidFill>
              </a:rPr>
              <a:t>Snow Depth</a:t>
            </a:r>
          </a:p>
          <a:p>
            <a:pPr marL="342900" indent="-342900" eaLnBrk="0" fontAlgn="base" hangingPunct="0">
              <a:lnSpc>
                <a:spcPct val="80000"/>
              </a:lnSpc>
              <a:spcBef>
                <a:spcPct val="20000"/>
              </a:spcBef>
              <a:spcAft>
                <a:spcPct val="0"/>
              </a:spcAft>
              <a:buFontTx/>
              <a:buChar char="•"/>
              <a:defRPr/>
            </a:pPr>
            <a:r>
              <a:rPr lang="en-US" sz="1300" kern="0" dirty="0">
                <a:solidFill>
                  <a:srgbClr val="660066"/>
                </a:solidFill>
              </a:rPr>
              <a:t>Ice Cover</a:t>
            </a:r>
          </a:p>
          <a:p>
            <a:pPr marL="342900" indent="-342900" eaLnBrk="0" fontAlgn="base" hangingPunct="0">
              <a:lnSpc>
                <a:spcPct val="80000"/>
              </a:lnSpc>
              <a:spcBef>
                <a:spcPct val="20000"/>
              </a:spcBef>
              <a:spcAft>
                <a:spcPct val="0"/>
              </a:spcAft>
              <a:buFontTx/>
              <a:buChar char="•"/>
              <a:defRPr/>
            </a:pPr>
            <a:r>
              <a:rPr lang="en-US" sz="1300" kern="0" dirty="0">
                <a:solidFill>
                  <a:srgbClr val="660066"/>
                </a:solidFill>
              </a:rPr>
              <a:t>Sea &amp; Lake Ice Concentration, Age, Extent, Motion</a:t>
            </a:r>
          </a:p>
          <a:p>
            <a:pPr marL="342900" indent="-342900" eaLnBrk="0" fontAlgn="base" hangingPunct="0">
              <a:lnSpc>
                <a:spcPct val="80000"/>
              </a:lnSpc>
              <a:spcBef>
                <a:spcPct val="20000"/>
              </a:spcBef>
              <a:spcAft>
                <a:spcPct val="0"/>
              </a:spcAft>
              <a:buFontTx/>
              <a:buChar char="•"/>
              <a:defRPr/>
            </a:pPr>
            <a:r>
              <a:rPr lang="en-US" sz="1300" kern="0" dirty="0">
                <a:solidFill>
                  <a:srgbClr val="0099FF"/>
                </a:solidFill>
              </a:rPr>
              <a:t>Ocean Currents, Currents: Offshore</a:t>
            </a:r>
          </a:p>
          <a:p>
            <a:pPr marL="342900" indent="-342900" eaLnBrk="0" fontAlgn="base" hangingPunct="0">
              <a:lnSpc>
                <a:spcPct val="80000"/>
              </a:lnSpc>
              <a:spcBef>
                <a:spcPct val="20000"/>
              </a:spcBef>
              <a:spcAft>
                <a:spcPct val="0"/>
              </a:spcAft>
              <a:buFontTx/>
              <a:buChar char="•"/>
              <a:defRPr/>
            </a:pPr>
            <a:endParaRPr lang="en-US" sz="1400" kern="0" dirty="0">
              <a:solidFill>
                <a:srgbClr val="FFFFFF"/>
              </a:solidFill>
            </a:endParaRPr>
          </a:p>
        </p:txBody>
      </p:sp>
      <p:sp>
        <p:nvSpPr>
          <p:cNvPr id="22" name="Text Box 7"/>
          <p:cNvSpPr txBox="1">
            <a:spLocks noChangeArrowheads="1"/>
          </p:cNvSpPr>
          <p:nvPr/>
        </p:nvSpPr>
        <p:spPr bwMode="auto">
          <a:xfrm rot="16200000">
            <a:off x="-1574006" y="3388519"/>
            <a:ext cx="3679825" cy="366713"/>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dirty="0">
                <a:solidFill>
                  <a:srgbClr val="FFFFFF"/>
                </a:solidFill>
              </a:rPr>
              <a:t>Advanced Baseline Imager (ABI)</a:t>
            </a:r>
          </a:p>
        </p:txBody>
      </p:sp>
      <p:sp>
        <p:nvSpPr>
          <p:cNvPr id="23" name="Text Box 9"/>
          <p:cNvSpPr txBox="1">
            <a:spLocks noChangeArrowheads="1"/>
          </p:cNvSpPr>
          <p:nvPr/>
        </p:nvSpPr>
        <p:spPr bwMode="auto">
          <a:xfrm rot="16200000">
            <a:off x="-95249" y="6229928"/>
            <a:ext cx="741362" cy="366713"/>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dirty="0">
                <a:solidFill>
                  <a:srgbClr val="FF3399"/>
                </a:solidFill>
                <a:effectLst>
                  <a:outerShdw blurRad="38100" dist="38100" dir="2700000" algn="tl">
                    <a:srgbClr val="C0C0C0"/>
                  </a:outerShdw>
                </a:effectLst>
              </a:rPr>
              <a:t>GLM</a:t>
            </a:r>
          </a:p>
        </p:txBody>
      </p:sp>
    </p:spTree>
    <p:extLst>
      <p:ext uri="{BB962C8B-B14F-4D97-AF65-F5344CB8AC3E}">
        <p14:creationId xmlns:p14="http://schemas.microsoft.com/office/powerpoint/2010/main" val="17486838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4868EC4-3447-4807-9FCE-A7EB194A06D0}" type="slidenum">
              <a:rPr lang="en-US" smtClean="0">
                <a:solidFill>
                  <a:srgbClr val="000000"/>
                </a:solidFill>
              </a:rPr>
              <a:pPr eaLnBrk="1" hangingPunct="1"/>
              <a:t>5</a:t>
            </a:fld>
            <a:endParaRPr lang="en-US" smtClean="0">
              <a:solidFill>
                <a:srgbClr val="000000"/>
              </a:solidFill>
            </a:endParaRPr>
          </a:p>
        </p:txBody>
      </p:sp>
      <p:sp>
        <p:nvSpPr>
          <p:cNvPr id="11267" name="Rectangle 2"/>
          <p:cNvSpPr>
            <a:spLocks noGrp="1" noChangeArrowheads="1"/>
          </p:cNvSpPr>
          <p:nvPr>
            <p:ph type="title"/>
          </p:nvPr>
        </p:nvSpPr>
        <p:spPr>
          <a:xfrm>
            <a:off x="457200" y="76200"/>
            <a:ext cx="8001000" cy="1295400"/>
          </a:xfrm>
          <a:solidFill>
            <a:schemeClr val="accent2"/>
          </a:solidFill>
        </p:spPr>
        <p:txBody>
          <a:bodyPr/>
          <a:lstStyle/>
          <a:p>
            <a:pPr eaLnBrk="1" hangingPunct="1"/>
            <a:r>
              <a:rPr lang="en-US" sz="3600" b="1" dirty="0" smtClean="0">
                <a:solidFill>
                  <a:srgbClr val="F7FCB6"/>
                </a:solidFill>
              </a:rPr>
              <a:t>GOES Science Test</a:t>
            </a:r>
            <a:r>
              <a:rPr lang="en-US" sz="3600" b="1" dirty="0" smtClean="0">
                <a:solidFill>
                  <a:srgbClr val="F7FCB6"/>
                </a:solidFill>
              </a:rPr>
              <a:t/>
            </a:r>
            <a:br>
              <a:rPr lang="en-US" sz="3600" b="1" dirty="0" smtClean="0">
                <a:solidFill>
                  <a:srgbClr val="F7FCB6"/>
                </a:solidFill>
              </a:rPr>
            </a:br>
            <a:r>
              <a:rPr lang="en-US" sz="3600" b="1" dirty="0" smtClean="0">
                <a:solidFill>
                  <a:srgbClr val="F7FCB6"/>
                </a:solidFill>
              </a:rPr>
              <a:t>Imager and Sounder</a:t>
            </a:r>
            <a:r>
              <a:rPr lang="en-US" sz="3600" dirty="0" smtClean="0">
                <a:solidFill>
                  <a:srgbClr val="F7FCB6"/>
                </a:solidFill>
              </a:rPr>
              <a:t> </a:t>
            </a:r>
            <a:endParaRPr lang="en-US" sz="3600" b="1" dirty="0" smtClean="0">
              <a:solidFill>
                <a:schemeClr val="bg1"/>
              </a:solidFill>
            </a:endParaRPr>
          </a:p>
        </p:txBody>
      </p:sp>
      <p:sp>
        <p:nvSpPr>
          <p:cNvPr id="11268" name="Rectangle 3"/>
          <p:cNvSpPr>
            <a:spLocks noGrp="1" noChangeArrowheads="1"/>
          </p:cNvSpPr>
          <p:nvPr>
            <p:ph type="body" idx="1"/>
          </p:nvPr>
        </p:nvSpPr>
        <p:spPr>
          <a:xfrm>
            <a:off x="274638" y="1524000"/>
            <a:ext cx="8686800" cy="4525963"/>
          </a:xfrm>
        </p:spPr>
        <p:txBody>
          <a:bodyPr/>
          <a:lstStyle/>
          <a:p>
            <a:pPr eaLnBrk="1" hangingPunct="1"/>
            <a:r>
              <a:rPr lang="en-US" sz="2400" dirty="0" smtClean="0">
                <a:solidFill>
                  <a:schemeClr val="bg1"/>
                </a:solidFill>
              </a:rPr>
              <a:t>Don </a:t>
            </a:r>
            <a:r>
              <a:rPr lang="en-US" sz="2400" dirty="0" err="1" smtClean="0">
                <a:solidFill>
                  <a:schemeClr val="bg1"/>
                </a:solidFill>
              </a:rPr>
              <a:t>Hillger</a:t>
            </a:r>
            <a:r>
              <a:rPr lang="en-US" sz="2400" dirty="0" smtClean="0">
                <a:solidFill>
                  <a:schemeClr val="bg1"/>
                </a:solidFill>
              </a:rPr>
              <a:t> and Tim Schmit co-led the NOAA Science </a:t>
            </a:r>
            <a:r>
              <a:rPr lang="en-US" sz="2400" dirty="0" smtClean="0">
                <a:solidFill>
                  <a:schemeClr val="bg1"/>
                </a:solidFill>
              </a:rPr>
              <a:t>Tests</a:t>
            </a:r>
            <a:endParaRPr lang="en-US" sz="2400" dirty="0" smtClean="0">
              <a:solidFill>
                <a:schemeClr val="bg1"/>
              </a:solidFill>
            </a:endParaRPr>
          </a:p>
          <a:p>
            <a:pPr eaLnBrk="1" hangingPunct="1"/>
            <a:r>
              <a:rPr lang="en-US" sz="2400" dirty="0" smtClean="0">
                <a:solidFill>
                  <a:schemeClr val="bg1"/>
                </a:solidFill>
              </a:rPr>
              <a:t>Test’s held in 2009 and 2010 for GOES-14, 15</a:t>
            </a:r>
          </a:p>
          <a:p>
            <a:pPr eaLnBrk="1" hangingPunct="1"/>
            <a:r>
              <a:rPr lang="en-US" sz="2400" i="1" dirty="0" smtClean="0">
                <a:solidFill>
                  <a:schemeClr val="bg1"/>
                </a:solidFill>
              </a:rPr>
              <a:t>http://rammb.cira.colostate.edu/projects/goes-o/</a:t>
            </a:r>
          </a:p>
        </p:txBody>
      </p:sp>
      <p:pic>
        <p:nvPicPr>
          <p:cNvPr id="1126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60875" y="3028950"/>
            <a:ext cx="4729163"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028950"/>
            <a:ext cx="4729163"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Box 1"/>
          <p:cNvSpPr txBox="1">
            <a:spLocks noChangeArrowheads="1"/>
          </p:cNvSpPr>
          <p:nvPr/>
        </p:nvSpPr>
        <p:spPr bwMode="auto">
          <a:xfrm>
            <a:off x="838200" y="4427538"/>
            <a:ext cx="5318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a:solidFill>
                  <a:srgbClr val="000000"/>
                </a:solidFill>
              </a:rPr>
              <a:t>13.3</a:t>
            </a:r>
          </a:p>
        </p:txBody>
      </p:sp>
      <p:sp>
        <p:nvSpPr>
          <p:cNvPr id="11272" name="TextBox 7"/>
          <p:cNvSpPr txBox="1">
            <a:spLocks noChangeArrowheads="1"/>
          </p:cNvSpPr>
          <p:nvPr/>
        </p:nvSpPr>
        <p:spPr bwMode="auto">
          <a:xfrm>
            <a:off x="1144588" y="6092825"/>
            <a:ext cx="431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a:solidFill>
                  <a:srgbClr val="000000"/>
                </a:solidFill>
              </a:rPr>
              <a:t>6.5</a:t>
            </a:r>
          </a:p>
        </p:txBody>
      </p:sp>
      <p:sp>
        <p:nvSpPr>
          <p:cNvPr id="9" name="Text Box 8"/>
          <p:cNvSpPr txBox="1">
            <a:spLocks noChangeArrowheads="1"/>
          </p:cNvSpPr>
          <p:nvPr/>
        </p:nvSpPr>
        <p:spPr bwMode="auto">
          <a:xfrm>
            <a:off x="2896941" y="4191000"/>
            <a:ext cx="114165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b="1" dirty="0" smtClean="0">
                <a:solidFill>
                  <a:srgbClr val="00B0F0"/>
                </a:solidFill>
                <a:latin typeface="Times New Roman" pitchFamily="18" charset="0"/>
              </a:rPr>
              <a:t>Imager</a:t>
            </a:r>
            <a:endParaRPr lang="en-US" sz="2400" b="1" dirty="0">
              <a:solidFill>
                <a:srgbClr val="00B0F0"/>
              </a:solidFill>
              <a:latin typeface="Times New Roman" pitchFamily="18" charset="0"/>
            </a:endParaRPr>
          </a:p>
        </p:txBody>
      </p:sp>
      <p:sp>
        <p:nvSpPr>
          <p:cNvPr id="10" name="Text Box 8"/>
          <p:cNvSpPr txBox="1">
            <a:spLocks noChangeArrowheads="1"/>
          </p:cNvSpPr>
          <p:nvPr/>
        </p:nvSpPr>
        <p:spPr bwMode="auto">
          <a:xfrm>
            <a:off x="7465850" y="4186535"/>
            <a:ext cx="1297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b="1" dirty="0" smtClean="0">
                <a:solidFill>
                  <a:srgbClr val="00B0F0"/>
                </a:solidFill>
                <a:latin typeface="Times New Roman" pitchFamily="18" charset="0"/>
              </a:rPr>
              <a:t>Sounder</a:t>
            </a:r>
            <a:endParaRPr lang="en-US" sz="2400" b="1" dirty="0">
              <a:solidFill>
                <a:srgbClr val="00B0F0"/>
              </a:solidFill>
              <a:latin typeface="Times New Roman" pitchFamily="18" charset="0"/>
            </a:endParaRPr>
          </a:p>
        </p:txBody>
      </p:sp>
    </p:spTree>
    <p:extLst>
      <p:ext uri="{BB962C8B-B14F-4D97-AF65-F5344CB8AC3E}">
        <p14:creationId xmlns:p14="http://schemas.microsoft.com/office/powerpoint/2010/main" val="39746159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2"/>
          <p:cNvSpPr>
            <a:spLocks noGrp="1" noChangeArrowheads="1"/>
          </p:cNvSpPr>
          <p:nvPr>
            <p:ph type="title"/>
          </p:nvPr>
        </p:nvSpPr>
        <p:spPr>
          <a:xfrm>
            <a:off x="457200" y="184150"/>
            <a:ext cx="8229600" cy="1143000"/>
          </a:xfrm>
        </p:spPr>
        <p:txBody>
          <a:bodyPr/>
          <a:lstStyle/>
          <a:p>
            <a:r>
              <a:rPr lang="en-US" sz="4800" b="1" dirty="0" smtClean="0"/>
              <a:t>Imagery/Radiances</a:t>
            </a:r>
            <a:endParaRPr lang="en-US" sz="4800" b="1" dirty="0"/>
          </a:p>
        </p:txBody>
      </p:sp>
      <p:pic>
        <p:nvPicPr>
          <p:cNvPr id="690180" name="Picture 13" descr="GOES-R_Color_L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189038" y="5772150"/>
            <a:ext cx="1439862" cy="960438"/>
          </a:xfrm>
          <a:prstGeom prst="rect">
            <a:avLst/>
          </a:prstGeom>
          <a:noFill/>
          <a:ln w="9525">
            <a:noFill/>
            <a:miter lim="800000"/>
            <a:headEnd/>
            <a:tailEnd/>
          </a:ln>
        </p:spPr>
      </p:pic>
      <p:pic>
        <p:nvPicPr>
          <p:cNvPr id="690181" name="Picture 5" descr="nssllogo"/>
          <p:cNvPicPr>
            <a:picLocks noChangeAspect="1" noChangeArrowheads="1"/>
          </p:cNvPicPr>
          <p:nvPr/>
        </p:nvPicPr>
        <p:blipFill>
          <a:blip r:embed="rId3" cstate="print"/>
          <a:srcRect/>
          <a:stretch>
            <a:fillRect/>
          </a:stretch>
        </p:blipFill>
        <p:spPr bwMode="auto">
          <a:xfrm>
            <a:off x="6646863" y="5927725"/>
            <a:ext cx="819150" cy="815975"/>
          </a:xfrm>
          <a:prstGeom prst="rect">
            <a:avLst/>
          </a:prstGeom>
          <a:noFill/>
          <a:ln w="9525">
            <a:noFill/>
            <a:miter lim="800000"/>
            <a:headEnd/>
            <a:tailEnd/>
          </a:ln>
        </p:spPr>
      </p:pic>
      <p:sp>
        <p:nvSpPr>
          <p:cNvPr id="690182" name="Rectangle 6"/>
          <p:cNvSpPr>
            <a:spLocks noGrp="1" noChangeArrowheads="1"/>
          </p:cNvSpPr>
          <p:nvPr>
            <p:ph type="body" idx="1"/>
          </p:nvPr>
        </p:nvSpPr>
        <p:spPr>
          <a:xfrm>
            <a:off x="457200" y="1379538"/>
            <a:ext cx="5145088" cy="4594225"/>
          </a:xfrm>
        </p:spPr>
        <p:txBody>
          <a:bodyPr/>
          <a:lstStyle/>
          <a:p>
            <a:pPr>
              <a:lnSpc>
                <a:spcPct val="90000"/>
              </a:lnSpc>
            </a:pPr>
            <a:r>
              <a:rPr lang="en-US" sz="2400" dirty="0" smtClean="0"/>
              <a:t>Imagery for </a:t>
            </a:r>
            <a:r>
              <a:rPr lang="en-US" sz="2400" dirty="0" err="1" smtClean="0"/>
              <a:t>nowcasting</a:t>
            </a:r>
            <a:endParaRPr lang="en-US" sz="2400" dirty="0" smtClean="0"/>
          </a:p>
          <a:p>
            <a:pPr lvl="1">
              <a:lnSpc>
                <a:spcPct val="90000"/>
              </a:lnSpc>
            </a:pPr>
            <a:r>
              <a:rPr lang="en-US" sz="2000" dirty="0" smtClean="0"/>
              <a:t>Clouds</a:t>
            </a:r>
          </a:p>
          <a:p>
            <a:pPr lvl="1">
              <a:lnSpc>
                <a:spcPct val="90000"/>
              </a:lnSpc>
            </a:pPr>
            <a:r>
              <a:rPr lang="en-US" sz="2000" dirty="0" smtClean="0"/>
              <a:t>Input for products</a:t>
            </a:r>
          </a:p>
          <a:p>
            <a:pPr lvl="1">
              <a:lnSpc>
                <a:spcPct val="90000"/>
              </a:lnSpc>
            </a:pPr>
            <a:r>
              <a:rPr lang="en-US" sz="2000" dirty="0" smtClean="0"/>
              <a:t>Channel differences</a:t>
            </a:r>
          </a:p>
          <a:p>
            <a:pPr lvl="1">
              <a:lnSpc>
                <a:spcPct val="90000"/>
              </a:lnSpc>
            </a:pPr>
            <a:r>
              <a:rPr lang="en-US" sz="2000" dirty="0" smtClean="0"/>
              <a:t>RGB</a:t>
            </a:r>
          </a:p>
          <a:p>
            <a:pPr lvl="1">
              <a:lnSpc>
                <a:spcPct val="90000"/>
              </a:lnSpc>
            </a:pPr>
            <a:r>
              <a:rPr lang="en-US" sz="2000" dirty="0" smtClean="0"/>
              <a:t>General Users</a:t>
            </a:r>
          </a:p>
          <a:p>
            <a:pPr lvl="1">
              <a:lnSpc>
                <a:spcPct val="90000"/>
              </a:lnSpc>
            </a:pPr>
            <a:r>
              <a:rPr lang="en-US" sz="2000" dirty="0" smtClean="0"/>
              <a:t>Etc.</a:t>
            </a:r>
          </a:p>
          <a:p>
            <a:pPr>
              <a:lnSpc>
                <a:spcPct val="90000"/>
              </a:lnSpc>
            </a:pPr>
            <a:r>
              <a:rPr lang="en-US" sz="2400" dirty="0" smtClean="0"/>
              <a:t>Radiances for NWP</a:t>
            </a:r>
          </a:p>
          <a:p>
            <a:pPr lvl="1">
              <a:lnSpc>
                <a:spcPct val="90000"/>
              </a:lnSpc>
            </a:pPr>
            <a:r>
              <a:rPr lang="en-US" sz="2000" dirty="0" smtClean="0"/>
              <a:t>Clear-sky</a:t>
            </a:r>
          </a:p>
          <a:p>
            <a:pPr lvl="1">
              <a:lnSpc>
                <a:spcPct val="90000"/>
              </a:lnSpc>
            </a:pPr>
            <a:r>
              <a:rPr lang="en-US" sz="2000" dirty="0" smtClean="0"/>
              <a:t>Cloudy-sky</a:t>
            </a:r>
          </a:p>
          <a:p>
            <a:pPr lvl="1">
              <a:lnSpc>
                <a:spcPct val="90000"/>
              </a:lnSpc>
            </a:pPr>
            <a:r>
              <a:rPr lang="en-US" sz="2000" dirty="0" smtClean="0"/>
              <a:t>Validations</a:t>
            </a:r>
          </a:p>
          <a:p>
            <a:pPr lvl="1">
              <a:lnSpc>
                <a:spcPct val="90000"/>
              </a:lnSpc>
            </a:pPr>
            <a:r>
              <a:rPr lang="en-US" sz="2000" dirty="0" smtClean="0"/>
              <a:t>Monitoring</a:t>
            </a:r>
          </a:p>
          <a:p>
            <a:pPr lvl="1">
              <a:lnSpc>
                <a:spcPct val="90000"/>
              </a:lnSpc>
            </a:pPr>
            <a:r>
              <a:rPr lang="en-US" sz="2000" dirty="0" smtClean="0"/>
              <a:t>Etc. </a:t>
            </a:r>
            <a:endParaRPr lang="en-US" sz="2000" dirty="0"/>
          </a:p>
        </p:txBody>
      </p:sp>
      <p:pic>
        <p:nvPicPr>
          <p:cNvPr id="690183" name="Picture 8" descr="B09"/>
          <p:cNvPicPr>
            <a:picLocks noChangeAspect="1" noChangeArrowheads="1"/>
          </p:cNvPicPr>
          <p:nvPr/>
        </p:nvPicPr>
        <p:blipFill>
          <a:blip r:embed="rId4" cstate="print"/>
          <a:srcRect/>
          <a:stretch>
            <a:fillRect/>
          </a:stretch>
        </p:blipFill>
        <p:spPr bwMode="auto">
          <a:xfrm>
            <a:off x="5800725" y="1285875"/>
            <a:ext cx="3048000" cy="2284413"/>
          </a:xfrm>
          <a:prstGeom prst="rect">
            <a:avLst/>
          </a:prstGeom>
          <a:noFill/>
          <a:ln w="9525">
            <a:noFill/>
            <a:miter lim="800000"/>
            <a:headEnd/>
            <a:tailEnd/>
          </a:ln>
        </p:spPr>
      </p:pic>
      <p:pic>
        <p:nvPicPr>
          <p:cNvPr id="690184" name="Picture 15" descr="B14"/>
          <p:cNvPicPr>
            <a:picLocks noChangeAspect="1" noChangeArrowheads="1"/>
          </p:cNvPicPr>
          <p:nvPr/>
        </p:nvPicPr>
        <p:blipFill>
          <a:blip r:embed="rId5" cstate="print"/>
          <a:srcRect/>
          <a:stretch>
            <a:fillRect/>
          </a:stretch>
        </p:blipFill>
        <p:spPr bwMode="auto">
          <a:xfrm>
            <a:off x="5799138" y="3630613"/>
            <a:ext cx="3048000" cy="2284412"/>
          </a:xfrm>
          <a:prstGeom prst="rect">
            <a:avLst/>
          </a:prstGeom>
          <a:noFill/>
          <a:ln w="9525">
            <a:noFill/>
            <a:miter lim="800000"/>
            <a:headEnd/>
            <a:tailEnd/>
          </a:ln>
        </p:spPr>
      </p:pic>
      <p:sp>
        <p:nvSpPr>
          <p:cNvPr id="8" name="Line 4"/>
          <p:cNvSpPr>
            <a:spLocks noChangeShapeType="1"/>
          </p:cNvSpPr>
          <p:nvPr/>
        </p:nvSpPr>
        <p:spPr bwMode="auto">
          <a:xfrm>
            <a:off x="457200" y="1143000"/>
            <a:ext cx="8229600" cy="0"/>
          </a:xfrm>
          <a:prstGeom prst="line">
            <a:avLst/>
          </a:prstGeom>
          <a:noFill/>
          <a:ln w="50800" cmpd="dbl">
            <a:solidFill>
              <a:srgbClr val="003399"/>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634668565"/>
      </p:ext>
    </p:extLst>
  </p:cSld>
  <p:clrMapOvr>
    <a:masterClrMapping/>
  </p:clrMapOvr>
  <p:transition advClick="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C6814A65-7EB4-480D-A0A9-5124A5FEB72F}" type="slidenum">
              <a:rPr lang="en-US">
                <a:solidFill>
                  <a:srgbClr val="000000"/>
                </a:solidFill>
              </a:rPr>
              <a:pPr/>
              <a:t>51</a:t>
            </a:fld>
            <a:endParaRPr lang="en-US">
              <a:solidFill>
                <a:srgbClr val="000000"/>
              </a:solidFill>
            </a:endParaRPr>
          </a:p>
        </p:txBody>
      </p:sp>
      <p:pic>
        <p:nvPicPr>
          <p:cNvPr id="101378" name="Picture 2" descr="ABI_16panel_toarads_abi_soi_remapped_2005_0604_2200_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5521325"/>
          </a:xfrm>
          <a:prstGeom prst="rect">
            <a:avLst/>
          </a:prstGeom>
          <a:noFill/>
          <a:extLst>
            <a:ext uri="{909E8E84-426E-40DD-AFC4-6F175D3DCCD1}">
              <a14:hiddenFill xmlns:a14="http://schemas.microsoft.com/office/drawing/2010/main">
                <a:solidFill>
                  <a:srgbClr val="FFFFFF"/>
                </a:solidFill>
              </a14:hiddenFill>
            </a:ext>
          </a:extLst>
        </p:spPr>
      </p:pic>
      <p:sp>
        <p:nvSpPr>
          <p:cNvPr id="101379" name="Text Box 3"/>
          <p:cNvSpPr txBox="1">
            <a:spLocks noChangeArrowheads="1"/>
          </p:cNvSpPr>
          <p:nvPr/>
        </p:nvSpPr>
        <p:spPr bwMode="auto">
          <a:xfrm>
            <a:off x="268288" y="228600"/>
            <a:ext cx="84947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b="1">
                <a:solidFill>
                  <a:srgbClr val="FFFFFF"/>
                </a:solidFill>
              </a:rPr>
              <a:t>ABI bands via NWP simulation (CIMSS AWG Proxy Team)</a:t>
            </a:r>
          </a:p>
        </p:txBody>
      </p:sp>
      <p:sp>
        <p:nvSpPr>
          <p:cNvPr id="101380" name="Text Box 4"/>
          <p:cNvSpPr txBox="1">
            <a:spLocks noChangeArrowheads="1"/>
          </p:cNvSpPr>
          <p:nvPr/>
        </p:nvSpPr>
        <p:spPr bwMode="auto">
          <a:xfrm>
            <a:off x="6705600" y="6491288"/>
            <a:ext cx="2368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J. Oktin et al., CIMSS</a:t>
            </a:r>
          </a:p>
        </p:txBody>
      </p:sp>
    </p:spTree>
    <p:extLst>
      <p:ext uri="{BB962C8B-B14F-4D97-AF65-F5344CB8AC3E}">
        <p14:creationId xmlns:p14="http://schemas.microsoft.com/office/powerpoint/2010/main" val="10426634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5"/>
          <p:cNvSpPr>
            <a:spLocks noGrp="1" noChangeArrowheads="1"/>
          </p:cNvSpPr>
          <p:nvPr>
            <p:ph type="ftr" sz="quarter" idx="10"/>
          </p:nvPr>
        </p:nvSpPr>
        <p:spPr>
          <a:noFill/>
        </p:spPr>
        <p:txBody>
          <a:bodyPr/>
          <a:lstStyle/>
          <a:p>
            <a:endParaRPr lang="en-US" smtClean="0">
              <a:solidFill>
                <a:srgbClr val="000000"/>
              </a:solidFill>
            </a:endParaRPr>
          </a:p>
          <a:p>
            <a:endParaRPr lang="en-US" smtClean="0">
              <a:solidFill>
                <a:srgbClr val="000000"/>
              </a:solidFill>
            </a:endParaRPr>
          </a:p>
        </p:txBody>
      </p:sp>
      <p:sp>
        <p:nvSpPr>
          <p:cNvPr id="35843" name="Rectangle 13"/>
          <p:cNvSpPr>
            <a:spLocks noGrp="1" noChangeArrowheads="1"/>
          </p:cNvSpPr>
          <p:nvPr>
            <p:ph type="sldNum" sz="quarter" idx="12"/>
          </p:nvPr>
        </p:nvSpPr>
        <p:spPr>
          <a:noFill/>
        </p:spPr>
        <p:txBody>
          <a:bodyPr/>
          <a:lstStyle/>
          <a:p>
            <a:fld id="{0D322556-FAE7-4F6A-9E43-ADDE5BDCEF13}" type="slidenum">
              <a:rPr lang="en-US" smtClean="0"/>
              <a:pPr/>
              <a:t>52</a:t>
            </a:fld>
            <a:endParaRPr lang="en-US" smtClean="0"/>
          </a:p>
        </p:txBody>
      </p:sp>
      <p:sp>
        <p:nvSpPr>
          <p:cNvPr id="35844" name="Slide Number Placeholder 2"/>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069D2302-B059-4129-91F3-CC836B3183BC}"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52</a:t>
            </a:fld>
            <a:endParaRPr lang="en-US" sz="1400" b="1">
              <a:solidFill>
                <a:srgbClr val="FFFF00"/>
              </a:solidFill>
              <a:latin typeface="Times New Roman" pitchFamily="18" charset="0"/>
              <a:ea typeface="MS PGothic" pitchFamily="34" charset="-128"/>
            </a:endParaRPr>
          </a:p>
        </p:txBody>
      </p:sp>
      <p:sp>
        <p:nvSpPr>
          <p:cNvPr id="35845"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EB2F118B-F060-4CDE-A33F-08ABFFFD50C6}"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52</a:t>
            </a:fld>
            <a:endParaRPr lang="en-US" sz="1400" b="1">
              <a:solidFill>
                <a:srgbClr val="FFFF00"/>
              </a:solidFill>
              <a:latin typeface="Times New Roman" pitchFamily="18" charset="0"/>
              <a:ea typeface="MS PGothic" pitchFamily="34" charset="-128"/>
            </a:endParaRPr>
          </a:p>
        </p:txBody>
      </p:sp>
      <p:sp>
        <p:nvSpPr>
          <p:cNvPr id="35846"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41D2DB50-3E18-4D14-9CB0-B87EAC13F20D}"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52</a:t>
            </a:fld>
            <a:endParaRPr lang="en-US" sz="1400" b="1">
              <a:solidFill>
                <a:srgbClr val="FFFF00"/>
              </a:solidFill>
              <a:latin typeface="Times New Roman" pitchFamily="18" charset="0"/>
              <a:ea typeface="MS PGothic" pitchFamily="34" charset="-128"/>
            </a:endParaRPr>
          </a:p>
        </p:txBody>
      </p:sp>
      <p:sp>
        <p:nvSpPr>
          <p:cNvPr id="35847" name="Rectangle 6"/>
          <p:cNvSpPr>
            <a:spLocks noGrp="1" noChangeArrowheads="1"/>
          </p:cNvSpPr>
          <p:nvPr>
            <p:ph type="title" idx="4294967295"/>
          </p:nvPr>
        </p:nvSpPr>
        <p:spPr>
          <a:xfrm>
            <a:off x="1646238" y="314325"/>
            <a:ext cx="5791200" cy="563563"/>
          </a:xfrm>
        </p:spPr>
        <p:txBody>
          <a:bodyPr lIns="92075" tIns="46038" rIns="92075" bIns="46038" anchor="b"/>
          <a:lstStyle/>
          <a:p>
            <a:pPr eaLnBrk="1" hangingPunct="1"/>
            <a:r>
              <a:rPr lang="en-US" sz="2800" smtClean="0"/>
              <a:t>Clear Sky Mask </a:t>
            </a:r>
            <a:br>
              <a:rPr lang="en-US" sz="2800" smtClean="0"/>
            </a:br>
            <a:r>
              <a:rPr lang="en-US" sz="2000" i="1" smtClean="0">
                <a:solidFill>
                  <a:schemeClr val="bg1"/>
                </a:solidFill>
              </a:rPr>
              <a:t>(“Cloud Detection”)</a:t>
            </a:r>
          </a:p>
        </p:txBody>
      </p:sp>
      <p:sp>
        <p:nvSpPr>
          <p:cNvPr id="35848" name="Rectangle 3"/>
          <p:cNvSpPr>
            <a:spLocks noGrp="1" noChangeArrowheads="1"/>
          </p:cNvSpPr>
          <p:nvPr>
            <p:ph type="body" idx="4294967295"/>
          </p:nvPr>
        </p:nvSpPr>
        <p:spPr>
          <a:xfrm>
            <a:off x="213844" y="948501"/>
            <a:ext cx="8829675" cy="4953000"/>
          </a:xfrm>
        </p:spPr>
        <p:txBody>
          <a:bodyPr lIns="92075" tIns="46038" rIns="92075" bIns="46038"/>
          <a:lstStyle/>
          <a:p>
            <a:pPr eaLnBrk="1" hangingPunct="1">
              <a:lnSpc>
                <a:spcPct val="90000"/>
              </a:lnSpc>
            </a:pPr>
            <a:r>
              <a:rPr lang="en-US" sz="2000" b="1" dirty="0" smtClean="0">
                <a:solidFill>
                  <a:srgbClr val="FFFF00"/>
                </a:solidFill>
              </a:rPr>
              <a:t>Algorithm Highlights</a:t>
            </a:r>
          </a:p>
          <a:p>
            <a:pPr lvl="1" eaLnBrk="1" hangingPunct="1">
              <a:lnSpc>
                <a:spcPct val="90000"/>
              </a:lnSpc>
            </a:pPr>
            <a:r>
              <a:rPr lang="en-US" sz="1400" dirty="0" smtClean="0"/>
              <a:t>Designed to maximize flexibility and use</a:t>
            </a:r>
          </a:p>
          <a:p>
            <a:pPr lvl="1" eaLnBrk="1" hangingPunct="1">
              <a:lnSpc>
                <a:spcPct val="90000"/>
              </a:lnSpc>
            </a:pPr>
            <a:r>
              <a:rPr lang="en-US" sz="1400" dirty="0" smtClean="0"/>
              <a:t>Mask built with multiple individual tests that could be turned on and off by the downstream applications. </a:t>
            </a:r>
          </a:p>
          <a:p>
            <a:pPr lvl="1" eaLnBrk="1" hangingPunct="1">
              <a:lnSpc>
                <a:spcPct val="90000"/>
              </a:lnSpc>
            </a:pPr>
            <a:r>
              <a:rPr lang="en-US" sz="1400" dirty="0" smtClean="0"/>
              <a:t>Uses new ABI Bands (1.38um, 1.6um) </a:t>
            </a:r>
          </a:p>
          <a:p>
            <a:pPr lvl="1" eaLnBrk="1" hangingPunct="1">
              <a:lnSpc>
                <a:spcPct val="90000"/>
              </a:lnSpc>
            </a:pPr>
            <a:r>
              <a:rPr lang="en-US" sz="1400" dirty="0" smtClean="0"/>
              <a:t>Design allows for additional of new tests easily as warranted.</a:t>
            </a:r>
          </a:p>
          <a:p>
            <a:pPr lvl="1" eaLnBrk="1" hangingPunct="1">
              <a:lnSpc>
                <a:spcPct val="90000"/>
              </a:lnSpc>
            </a:pPr>
            <a:r>
              <a:rPr lang="en-US" sz="1400" dirty="0" smtClean="0"/>
              <a:t>Determination of test thresholds accomplished through the use and analysis of CALIPSO data.</a:t>
            </a:r>
          </a:p>
          <a:p>
            <a:pPr lvl="1" eaLnBrk="1" hangingPunct="1">
              <a:lnSpc>
                <a:spcPct val="90000"/>
              </a:lnSpc>
              <a:buFontTx/>
              <a:buNone/>
            </a:pPr>
            <a:endParaRPr lang="en-US" sz="1400" dirty="0" smtClean="0"/>
          </a:p>
          <a:p>
            <a:pPr eaLnBrk="1" hangingPunct="1">
              <a:lnSpc>
                <a:spcPct val="90000"/>
              </a:lnSpc>
            </a:pPr>
            <a:r>
              <a:rPr lang="en-US" sz="2000" b="1" dirty="0" smtClean="0">
                <a:solidFill>
                  <a:srgbClr val="FFFF00"/>
                </a:solidFill>
              </a:rPr>
              <a:t>Operational Applications</a:t>
            </a:r>
          </a:p>
          <a:p>
            <a:pPr lvl="1" eaLnBrk="1" hangingPunct="1">
              <a:lnSpc>
                <a:spcPct val="90000"/>
              </a:lnSpc>
            </a:pPr>
            <a:r>
              <a:rPr lang="en-US" sz="1400" dirty="0" smtClean="0"/>
              <a:t>Used extensively by downstream level-2 product algorithms</a:t>
            </a:r>
          </a:p>
          <a:p>
            <a:pPr lvl="1" eaLnBrk="1" hangingPunct="1">
              <a:lnSpc>
                <a:spcPct val="90000"/>
              </a:lnSpc>
            </a:pPr>
            <a:r>
              <a:rPr lang="en-US" sz="1400" dirty="0" smtClean="0"/>
              <a:t>Identifies clear pixel radiances for NWP data assimilation </a:t>
            </a:r>
          </a:p>
        </p:txBody>
      </p:sp>
      <p:pic>
        <p:nvPicPr>
          <p:cNvPr id="10" name="Picture 4" descr="anim1.gif"/>
          <p:cNvPicPr>
            <a:picLocks noChangeAspect="1"/>
          </p:cNvPicPr>
          <p:nvPr/>
        </p:nvPicPr>
        <p:blipFill>
          <a:blip r:embed="rId3" cstate="print"/>
          <a:srcRect/>
          <a:stretch>
            <a:fillRect/>
          </a:stretch>
        </p:blipFill>
        <p:spPr bwMode="auto">
          <a:xfrm>
            <a:off x="0" y="3810000"/>
            <a:ext cx="9144000" cy="3048000"/>
          </a:xfrm>
          <a:prstGeom prst="rect">
            <a:avLst/>
          </a:prstGeom>
          <a:noFill/>
          <a:ln w="9525">
            <a:noFill/>
            <a:miter lim="800000"/>
            <a:headEnd/>
            <a:tailEnd/>
          </a:ln>
        </p:spPr>
      </p:pic>
      <p:sp>
        <p:nvSpPr>
          <p:cNvPr id="11" name="Text Box 8"/>
          <p:cNvSpPr txBox="1">
            <a:spLocks noChangeArrowheads="1"/>
          </p:cNvSpPr>
          <p:nvPr/>
        </p:nvSpPr>
        <p:spPr bwMode="auto">
          <a:xfrm>
            <a:off x="6451275" y="990600"/>
            <a:ext cx="2692725" cy="276999"/>
          </a:xfrm>
          <a:prstGeom prst="rect">
            <a:avLst/>
          </a:prstGeom>
          <a:noFill/>
          <a:ln w="9525">
            <a:noFill/>
            <a:miter lim="800000"/>
            <a:headEnd/>
            <a:tailEnd/>
          </a:ln>
        </p:spPr>
        <p:txBody>
          <a:bodyPr wrap="none">
            <a:spAutoFit/>
          </a:bodyPr>
          <a:lstStyle/>
          <a:p>
            <a:pPr fontAlgn="base">
              <a:spcBef>
                <a:spcPct val="0"/>
              </a:spcBef>
              <a:spcAft>
                <a:spcPct val="0"/>
              </a:spcAft>
            </a:pPr>
            <a:r>
              <a:rPr lang="en-US" sz="1200" dirty="0">
                <a:solidFill>
                  <a:schemeClr val="bg1"/>
                </a:solidFill>
                <a:latin typeface="Arial" pitchFamily="34" charset="0"/>
                <a:cs typeface="Arial" pitchFamily="34" charset="0"/>
              </a:rPr>
              <a:t>Courtesy </a:t>
            </a:r>
            <a:r>
              <a:rPr lang="en-US" sz="1200" dirty="0" smtClean="0">
                <a:solidFill>
                  <a:schemeClr val="bg1"/>
                </a:solidFill>
                <a:latin typeface="Arial" pitchFamily="34" charset="0"/>
                <a:cs typeface="Arial" pitchFamily="34" charset="0"/>
              </a:rPr>
              <a:t>A</a:t>
            </a:r>
            <a:r>
              <a:rPr lang="en-US" sz="1200" dirty="0">
                <a:solidFill>
                  <a:schemeClr val="bg1"/>
                </a:solidFill>
                <a:latin typeface="Arial" pitchFamily="34" charset="0"/>
                <a:cs typeface="Arial" pitchFamily="34" charset="0"/>
              </a:rPr>
              <a:t>. </a:t>
            </a:r>
            <a:r>
              <a:rPr lang="en-US" sz="1200" dirty="0" err="1">
                <a:solidFill>
                  <a:schemeClr val="bg1"/>
                </a:solidFill>
                <a:latin typeface="Arial" pitchFamily="34" charset="0"/>
                <a:cs typeface="Arial" pitchFamily="34" charset="0"/>
              </a:rPr>
              <a:t>Heidinger</a:t>
            </a:r>
            <a:r>
              <a:rPr lang="en-US" sz="1200" dirty="0">
                <a:solidFill>
                  <a:schemeClr val="bg1"/>
                </a:solidFill>
                <a:latin typeface="Arial" pitchFamily="34" charset="0"/>
                <a:cs typeface="Arial" pitchFamily="34" charset="0"/>
              </a:rPr>
              <a:t>: </a:t>
            </a:r>
            <a:r>
              <a:rPr lang="en-US" sz="1200" dirty="0" smtClean="0">
                <a:solidFill>
                  <a:schemeClr val="bg1"/>
                </a:solidFill>
                <a:latin typeface="Arial" pitchFamily="34" charset="0"/>
                <a:cs typeface="Arial" pitchFamily="34" charset="0"/>
              </a:rPr>
              <a:t>NOAA-STAR</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1203330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Grp="1" noChangeArrowheads="1"/>
          </p:cNvSpPr>
          <p:nvPr>
            <p:ph type="ftr" sz="quarter" idx="10"/>
          </p:nvPr>
        </p:nvSpPr>
        <p:spPr>
          <a:noFill/>
        </p:spPr>
        <p:txBody>
          <a:bodyPr/>
          <a:lstStyle/>
          <a:p>
            <a:endParaRPr lang="en-US" smtClean="0">
              <a:solidFill>
                <a:srgbClr val="000000"/>
              </a:solidFill>
            </a:endParaRPr>
          </a:p>
          <a:p>
            <a:endParaRPr lang="en-US" smtClean="0">
              <a:solidFill>
                <a:srgbClr val="000000"/>
              </a:solidFill>
            </a:endParaRPr>
          </a:p>
        </p:txBody>
      </p:sp>
      <p:sp>
        <p:nvSpPr>
          <p:cNvPr id="36867" name="Rectangle 13"/>
          <p:cNvSpPr>
            <a:spLocks noGrp="1" noChangeArrowheads="1"/>
          </p:cNvSpPr>
          <p:nvPr>
            <p:ph type="sldNum" sz="quarter" idx="12"/>
          </p:nvPr>
        </p:nvSpPr>
        <p:spPr>
          <a:noFill/>
        </p:spPr>
        <p:txBody>
          <a:bodyPr/>
          <a:lstStyle/>
          <a:p>
            <a:fld id="{0E5A26B2-9CB7-4DD6-A58E-DE36E0069CED}" type="slidenum">
              <a:rPr lang="en-US" smtClean="0"/>
              <a:pPr/>
              <a:t>53</a:t>
            </a:fld>
            <a:endParaRPr lang="en-US" smtClean="0"/>
          </a:p>
        </p:txBody>
      </p:sp>
      <p:sp>
        <p:nvSpPr>
          <p:cNvPr id="36868" name="Slide Number Placeholder 2"/>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C79D6043-5E4E-4651-90D6-BB2784827776}"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53</a:t>
            </a:fld>
            <a:endParaRPr lang="en-US" sz="1400" b="1">
              <a:solidFill>
                <a:srgbClr val="FFFF00"/>
              </a:solidFill>
              <a:latin typeface="Times New Roman" pitchFamily="18" charset="0"/>
              <a:ea typeface="MS PGothic" pitchFamily="34" charset="-128"/>
            </a:endParaRPr>
          </a:p>
        </p:txBody>
      </p:sp>
      <p:sp>
        <p:nvSpPr>
          <p:cNvPr id="36869"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9345FCBD-3C0B-4FF4-9964-AD2A9E1FBDC2}"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53</a:t>
            </a:fld>
            <a:endParaRPr lang="en-US" sz="1400" b="1">
              <a:solidFill>
                <a:srgbClr val="FFFF00"/>
              </a:solidFill>
              <a:latin typeface="Times New Roman" pitchFamily="18" charset="0"/>
              <a:ea typeface="MS PGothic" pitchFamily="34" charset="-128"/>
            </a:endParaRPr>
          </a:p>
        </p:txBody>
      </p:sp>
      <p:sp>
        <p:nvSpPr>
          <p:cNvPr id="36870"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5191F9BB-7302-49A0-AB83-927FA1377DC6}"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53</a:t>
            </a:fld>
            <a:endParaRPr lang="en-US" sz="1400" b="1">
              <a:solidFill>
                <a:srgbClr val="FFFF00"/>
              </a:solidFill>
              <a:latin typeface="Times New Roman" pitchFamily="18" charset="0"/>
              <a:ea typeface="MS PGothic" pitchFamily="34" charset="-128"/>
            </a:endParaRPr>
          </a:p>
        </p:txBody>
      </p:sp>
      <p:sp>
        <p:nvSpPr>
          <p:cNvPr id="36871"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1E5CDADF-FD8E-492E-8838-ACC46AC3A102}"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53</a:t>
            </a:fld>
            <a:endParaRPr lang="en-US" sz="1400" b="1">
              <a:solidFill>
                <a:srgbClr val="FFFF00"/>
              </a:solidFill>
              <a:latin typeface="Times New Roman" pitchFamily="18" charset="0"/>
              <a:ea typeface="MS PGothic" pitchFamily="34" charset="-128"/>
            </a:endParaRPr>
          </a:p>
        </p:txBody>
      </p:sp>
      <p:sp>
        <p:nvSpPr>
          <p:cNvPr id="36872"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874280F8-1E2C-46B0-92D7-A7211DF5B09C}"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53</a:t>
            </a:fld>
            <a:endParaRPr lang="en-US" sz="1400" b="1">
              <a:solidFill>
                <a:srgbClr val="FFFF00"/>
              </a:solidFill>
              <a:latin typeface="Times New Roman" pitchFamily="18" charset="0"/>
              <a:ea typeface="MS PGothic" pitchFamily="34" charset="-128"/>
            </a:endParaRPr>
          </a:p>
        </p:txBody>
      </p:sp>
      <p:sp>
        <p:nvSpPr>
          <p:cNvPr id="36873" name="Rectangle 6"/>
          <p:cNvSpPr>
            <a:spLocks noGrp="1" noChangeArrowheads="1"/>
          </p:cNvSpPr>
          <p:nvPr>
            <p:ph type="title" idx="4294967295"/>
          </p:nvPr>
        </p:nvSpPr>
        <p:spPr/>
        <p:txBody>
          <a:bodyPr lIns="92075" tIns="46038" rIns="92075" bIns="46038" anchor="b"/>
          <a:lstStyle/>
          <a:p>
            <a:pPr eaLnBrk="1" hangingPunct="1"/>
            <a:r>
              <a:rPr lang="en-US" sz="2800" dirty="0" smtClean="0"/>
              <a:t>Cloud Height</a:t>
            </a:r>
          </a:p>
        </p:txBody>
      </p:sp>
      <p:sp>
        <p:nvSpPr>
          <p:cNvPr id="36874" name="Rectangle 3"/>
          <p:cNvSpPr>
            <a:spLocks noGrp="1" noChangeArrowheads="1"/>
          </p:cNvSpPr>
          <p:nvPr>
            <p:ph type="body" idx="4294967295"/>
          </p:nvPr>
        </p:nvSpPr>
        <p:spPr>
          <a:xfrm>
            <a:off x="11113" y="1317625"/>
            <a:ext cx="5286375" cy="6061075"/>
          </a:xfrm>
        </p:spPr>
        <p:txBody>
          <a:bodyPr lIns="92075" tIns="46038" rIns="92075" bIns="46038"/>
          <a:lstStyle/>
          <a:p>
            <a:pPr eaLnBrk="1" hangingPunct="1">
              <a:lnSpc>
                <a:spcPct val="80000"/>
              </a:lnSpc>
            </a:pPr>
            <a:r>
              <a:rPr lang="en-US" b="1" dirty="0" smtClean="0">
                <a:solidFill>
                  <a:srgbClr val="FFFF00"/>
                </a:solidFill>
              </a:rPr>
              <a:t>Algorithm Highlights</a:t>
            </a:r>
          </a:p>
          <a:p>
            <a:pPr lvl="1" eaLnBrk="1" hangingPunct="1">
              <a:lnSpc>
                <a:spcPct val="80000"/>
              </a:lnSpc>
            </a:pPr>
            <a:r>
              <a:rPr lang="en-US" sz="1600" dirty="0" smtClean="0"/>
              <a:t>Algorithm uses the 11, 12 and 13.3</a:t>
            </a:r>
            <a:r>
              <a:rPr lang="en-US" sz="1600" dirty="0" smtClean="0">
                <a:latin typeface="Symbol" pitchFamily="18" charset="2"/>
              </a:rPr>
              <a:t>m</a:t>
            </a:r>
            <a:r>
              <a:rPr lang="en-US" sz="1600" dirty="0" smtClean="0"/>
              <a:t>m channels to estimate cloud temperature, cloud emissivity and a cloud microphysics.</a:t>
            </a:r>
          </a:p>
          <a:p>
            <a:pPr lvl="1" eaLnBrk="1" hangingPunct="1">
              <a:lnSpc>
                <a:spcPct val="80000"/>
              </a:lnSpc>
            </a:pPr>
            <a:r>
              <a:rPr lang="en-US" sz="1600" dirty="0" smtClean="0"/>
              <a:t>Algorithm uses an optimal estimation approach that provides error estimates.</a:t>
            </a:r>
          </a:p>
          <a:p>
            <a:pPr lvl="1" eaLnBrk="1" hangingPunct="1">
              <a:lnSpc>
                <a:spcPct val="80000"/>
              </a:lnSpc>
            </a:pPr>
            <a:r>
              <a:rPr lang="en-US" sz="1600" dirty="0" smtClean="0"/>
              <a:t>Cloud pressure and height are computed from NWP profiles.</a:t>
            </a:r>
          </a:p>
          <a:p>
            <a:pPr lvl="1" eaLnBrk="1" hangingPunct="1">
              <a:lnSpc>
                <a:spcPct val="80000"/>
              </a:lnSpc>
            </a:pPr>
            <a:r>
              <a:rPr lang="en-US" sz="1600" dirty="0" smtClean="0"/>
              <a:t>For </a:t>
            </a:r>
            <a:r>
              <a:rPr lang="en-US" sz="1600" dirty="0" smtClean="0">
                <a:solidFill>
                  <a:srgbClr val="FFFFFF"/>
                </a:solidFill>
              </a:rPr>
              <a:t>multi-layer clouds, lower cloud height estimates obtained from surrounding pixels.</a:t>
            </a:r>
            <a:endParaRPr lang="en-US" sz="1600" dirty="0" smtClean="0"/>
          </a:p>
          <a:p>
            <a:pPr lvl="1" eaLnBrk="1" hangingPunct="1">
              <a:lnSpc>
                <a:spcPct val="80000"/>
              </a:lnSpc>
            </a:pPr>
            <a:r>
              <a:rPr lang="en-US" sz="1600" dirty="0" smtClean="0">
                <a:solidFill>
                  <a:srgbClr val="FFFFFF"/>
                </a:solidFill>
              </a:rPr>
              <a:t>Cloud heights in the presence of low level inversions are handled using similar logic that is employed in the MODIS algorithms.</a:t>
            </a:r>
            <a:endParaRPr lang="en-US" sz="1600" dirty="0" smtClean="0"/>
          </a:p>
          <a:p>
            <a:pPr lvl="1" eaLnBrk="1" hangingPunct="1">
              <a:lnSpc>
                <a:spcPct val="80000"/>
              </a:lnSpc>
            </a:pPr>
            <a:endParaRPr lang="en-US" sz="1600" dirty="0" smtClean="0"/>
          </a:p>
          <a:p>
            <a:pPr eaLnBrk="1" hangingPunct="1">
              <a:lnSpc>
                <a:spcPct val="80000"/>
              </a:lnSpc>
            </a:pPr>
            <a:r>
              <a:rPr lang="en-US" b="1" dirty="0" smtClean="0">
                <a:solidFill>
                  <a:srgbClr val="FFFF00"/>
                </a:solidFill>
              </a:rPr>
              <a:t>Operational Applications</a:t>
            </a:r>
            <a:endParaRPr lang="en-US" sz="1800" b="1" i="1" dirty="0" smtClean="0"/>
          </a:p>
          <a:p>
            <a:pPr lvl="1">
              <a:lnSpc>
                <a:spcPct val="80000"/>
              </a:lnSpc>
            </a:pPr>
            <a:r>
              <a:rPr lang="en-US" sz="1600" dirty="0" smtClean="0"/>
              <a:t>Aviation Terminal Aerodrome Forecasts (TAFs)</a:t>
            </a:r>
          </a:p>
          <a:p>
            <a:pPr lvl="1">
              <a:lnSpc>
                <a:spcPct val="80000"/>
              </a:lnSpc>
            </a:pPr>
            <a:r>
              <a:rPr lang="en-US" sz="1600" dirty="0" smtClean="0"/>
              <a:t>Supplements Automated Surface Observing System (ASOS) with upper-level cloud information</a:t>
            </a:r>
          </a:p>
          <a:p>
            <a:pPr lvl="1">
              <a:lnSpc>
                <a:spcPct val="80000"/>
              </a:lnSpc>
            </a:pPr>
            <a:r>
              <a:rPr lang="en-US" sz="1600" dirty="0" smtClean="0"/>
              <a:t>Cloud initialization</a:t>
            </a:r>
          </a:p>
          <a:p>
            <a:pPr lvl="1">
              <a:lnSpc>
                <a:spcPct val="80000"/>
              </a:lnSpc>
            </a:pPr>
            <a:r>
              <a:rPr lang="en-US" sz="1600" dirty="0" smtClean="0"/>
              <a:t>Assimilation into NWP models </a:t>
            </a:r>
          </a:p>
          <a:p>
            <a:pPr lvl="1" eaLnBrk="1" hangingPunct="1">
              <a:lnSpc>
                <a:spcPct val="80000"/>
              </a:lnSpc>
            </a:pPr>
            <a:endParaRPr lang="en-US" sz="1800" dirty="0" smtClean="0"/>
          </a:p>
        </p:txBody>
      </p:sp>
      <p:pic>
        <p:nvPicPr>
          <p:cNvPr id="36875" name="Picture 13" descr="zc"/>
          <p:cNvPicPr>
            <a:picLocks noChangeAspect="1" noChangeArrowheads="1"/>
          </p:cNvPicPr>
          <p:nvPr/>
        </p:nvPicPr>
        <p:blipFill>
          <a:blip r:embed="rId3" cstate="print"/>
          <a:srcRect/>
          <a:stretch>
            <a:fillRect/>
          </a:stretch>
        </p:blipFill>
        <p:spPr bwMode="auto">
          <a:xfrm>
            <a:off x="5211763" y="1636713"/>
            <a:ext cx="3913187" cy="4402137"/>
          </a:xfrm>
          <a:prstGeom prst="rect">
            <a:avLst/>
          </a:prstGeom>
          <a:noFill/>
          <a:ln w="9525">
            <a:noFill/>
            <a:miter lim="800000"/>
            <a:headEnd/>
            <a:tailEnd/>
          </a:ln>
        </p:spPr>
      </p:pic>
      <p:pic>
        <p:nvPicPr>
          <p:cNvPr id="13" name="Picture 11" descr="press_anim.gif"/>
          <p:cNvPicPr>
            <a:picLocks noChangeAspect="1"/>
          </p:cNvPicPr>
          <p:nvPr/>
        </p:nvPicPr>
        <p:blipFill>
          <a:blip r:embed="rId4" cstate="print"/>
          <a:srcRect/>
          <a:stretch>
            <a:fillRect/>
          </a:stretch>
        </p:blipFill>
        <p:spPr bwMode="auto">
          <a:xfrm>
            <a:off x="5506860" y="698643"/>
            <a:ext cx="3041237" cy="3046288"/>
          </a:xfrm>
          <a:prstGeom prst="rect">
            <a:avLst/>
          </a:prstGeom>
          <a:noFill/>
          <a:ln w="9525">
            <a:noFill/>
            <a:miter lim="800000"/>
            <a:headEnd/>
            <a:tailEnd/>
          </a:ln>
        </p:spPr>
      </p:pic>
      <p:pic>
        <p:nvPicPr>
          <p:cNvPr id="12" name="Picture 10" descr="bt14_anim.gif"/>
          <p:cNvPicPr>
            <a:picLocks noChangeAspect="1"/>
          </p:cNvPicPr>
          <p:nvPr/>
        </p:nvPicPr>
        <p:blipFill>
          <a:blip r:embed="rId5" cstate="print"/>
          <a:srcRect/>
          <a:stretch>
            <a:fillRect/>
          </a:stretch>
        </p:blipFill>
        <p:spPr bwMode="auto">
          <a:xfrm>
            <a:off x="5506948" y="3878494"/>
            <a:ext cx="3017520" cy="3017520"/>
          </a:xfrm>
          <a:prstGeom prst="rect">
            <a:avLst/>
          </a:prstGeom>
          <a:noFill/>
          <a:ln w="9525">
            <a:noFill/>
            <a:miter lim="800000"/>
            <a:headEnd/>
            <a:tailEnd/>
          </a:ln>
        </p:spPr>
      </p:pic>
      <p:sp>
        <p:nvSpPr>
          <p:cNvPr id="14" name="Text Box 8"/>
          <p:cNvSpPr txBox="1">
            <a:spLocks noChangeArrowheads="1"/>
          </p:cNvSpPr>
          <p:nvPr/>
        </p:nvSpPr>
        <p:spPr bwMode="auto">
          <a:xfrm>
            <a:off x="152400" y="6477000"/>
            <a:ext cx="2692725" cy="276999"/>
          </a:xfrm>
          <a:prstGeom prst="rect">
            <a:avLst/>
          </a:prstGeom>
          <a:noFill/>
          <a:ln w="9525">
            <a:noFill/>
            <a:miter lim="800000"/>
            <a:headEnd/>
            <a:tailEnd/>
          </a:ln>
        </p:spPr>
        <p:txBody>
          <a:bodyPr wrap="none">
            <a:spAutoFit/>
          </a:bodyPr>
          <a:lstStyle/>
          <a:p>
            <a:pPr fontAlgn="base">
              <a:spcBef>
                <a:spcPct val="0"/>
              </a:spcBef>
              <a:spcAft>
                <a:spcPct val="0"/>
              </a:spcAft>
            </a:pPr>
            <a:r>
              <a:rPr lang="en-US" sz="1200" dirty="0">
                <a:solidFill>
                  <a:schemeClr val="bg1"/>
                </a:solidFill>
                <a:latin typeface="Arial" pitchFamily="34" charset="0"/>
                <a:cs typeface="Arial" pitchFamily="34" charset="0"/>
              </a:rPr>
              <a:t>Courtesy </a:t>
            </a:r>
            <a:r>
              <a:rPr lang="en-US" sz="1200" dirty="0" smtClean="0">
                <a:solidFill>
                  <a:schemeClr val="bg1"/>
                </a:solidFill>
                <a:latin typeface="Arial" pitchFamily="34" charset="0"/>
                <a:cs typeface="Arial" pitchFamily="34" charset="0"/>
              </a:rPr>
              <a:t>A</a:t>
            </a:r>
            <a:r>
              <a:rPr lang="en-US" sz="1200" dirty="0">
                <a:solidFill>
                  <a:schemeClr val="bg1"/>
                </a:solidFill>
                <a:latin typeface="Arial" pitchFamily="34" charset="0"/>
                <a:cs typeface="Arial" pitchFamily="34" charset="0"/>
              </a:rPr>
              <a:t>. </a:t>
            </a:r>
            <a:r>
              <a:rPr lang="en-US" sz="1200" dirty="0" err="1">
                <a:solidFill>
                  <a:schemeClr val="bg1"/>
                </a:solidFill>
                <a:latin typeface="Arial" pitchFamily="34" charset="0"/>
                <a:cs typeface="Arial" pitchFamily="34" charset="0"/>
              </a:rPr>
              <a:t>Heidinger</a:t>
            </a:r>
            <a:r>
              <a:rPr lang="en-US" sz="1200" dirty="0">
                <a:solidFill>
                  <a:schemeClr val="bg1"/>
                </a:solidFill>
                <a:latin typeface="Arial" pitchFamily="34" charset="0"/>
                <a:cs typeface="Arial" pitchFamily="34" charset="0"/>
              </a:rPr>
              <a:t>: </a:t>
            </a:r>
            <a:r>
              <a:rPr lang="en-US" sz="1200" dirty="0" smtClean="0">
                <a:solidFill>
                  <a:schemeClr val="bg1"/>
                </a:solidFill>
                <a:latin typeface="Arial" pitchFamily="34" charset="0"/>
                <a:cs typeface="Arial" pitchFamily="34" charset="0"/>
              </a:rPr>
              <a:t>NOAA-STAR</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79638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68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6875"/>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Grp="1" noChangeArrowheads="1"/>
          </p:cNvSpPr>
          <p:nvPr>
            <p:ph type="ftr" sz="quarter" idx="10"/>
          </p:nvPr>
        </p:nvSpPr>
        <p:spPr>
          <a:noFill/>
        </p:spPr>
        <p:txBody>
          <a:bodyPr/>
          <a:lstStyle/>
          <a:p>
            <a:endParaRPr lang="en-US" smtClean="0">
              <a:solidFill>
                <a:srgbClr val="000000"/>
              </a:solidFill>
            </a:endParaRPr>
          </a:p>
          <a:p>
            <a:endParaRPr lang="en-US" smtClean="0">
              <a:solidFill>
                <a:srgbClr val="000000"/>
              </a:solidFill>
            </a:endParaRPr>
          </a:p>
        </p:txBody>
      </p:sp>
      <p:sp>
        <p:nvSpPr>
          <p:cNvPr id="37891" name="Rectangle 13"/>
          <p:cNvSpPr>
            <a:spLocks noGrp="1" noChangeArrowheads="1"/>
          </p:cNvSpPr>
          <p:nvPr>
            <p:ph type="sldNum" sz="quarter" idx="12"/>
          </p:nvPr>
        </p:nvSpPr>
        <p:spPr>
          <a:noFill/>
        </p:spPr>
        <p:txBody>
          <a:bodyPr/>
          <a:lstStyle/>
          <a:p>
            <a:fld id="{DD0389FB-5645-4523-92A9-B6235343A5DB}" type="slidenum">
              <a:rPr lang="en-US" smtClean="0"/>
              <a:pPr/>
              <a:t>54</a:t>
            </a:fld>
            <a:endParaRPr lang="en-US" smtClean="0"/>
          </a:p>
        </p:txBody>
      </p:sp>
      <p:sp>
        <p:nvSpPr>
          <p:cNvPr id="37892" name="Slide Number Placeholder 2"/>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BBE8532D-BB31-4BCA-A6CB-0888C389ECB0}"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54</a:t>
            </a:fld>
            <a:endParaRPr lang="en-US" sz="1400" b="1">
              <a:solidFill>
                <a:srgbClr val="FFFF00"/>
              </a:solidFill>
              <a:latin typeface="Times New Roman" pitchFamily="18" charset="0"/>
              <a:ea typeface="MS PGothic" pitchFamily="34" charset="-128"/>
            </a:endParaRPr>
          </a:p>
        </p:txBody>
      </p:sp>
      <p:sp>
        <p:nvSpPr>
          <p:cNvPr id="37893"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8DF4AAEB-717B-4E07-BBD3-E77ED2DB379F}"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54</a:t>
            </a:fld>
            <a:endParaRPr lang="en-US" sz="1400" b="1">
              <a:solidFill>
                <a:srgbClr val="FFFF00"/>
              </a:solidFill>
              <a:latin typeface="Times New Roman" pitchFamily="18" charset="0"/>
              <a:ea typeface="MS PGothic" pitchFamily="34" charset="-128"/>
            </a:endParaRPr>
          </a:p>
        </p:txBody>
      </p:sp>
      <p:sp>
        <p:nvSpPr>
          <p:cNvPr id="37894"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ECC36428-D06C-4B99-A126-1222123C3BAD}"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54</a:t>
            </a:fld>
            <a:endParaRPr lang="en-US" sz="1400" b="1">
              <a:solidFill>
                <a:srgbClr val="FFFF00"/>
              </a:solidFill>
              <a:latin typeface="Times New Roman" pitchFamily="18" charset="0"/>
              <a:ea typeface="MS PGothic" pitchFamily="34" charset="-128"/>
            </a:endParaRPr>
          </a:p>
        </p:txBody>
      </p:sp>
      <p:sp>
        <p:nvSpPr>
          <p:cNvPr id="37895"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7D4FB808-90E1-480D-AADE-34078B9C10E5}"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54</a:t>
            </a:fld>
            <a:endParaRPr lang="en-US" sz="1400" b="1">
              <a:solidFill>
                <a:srgbClr val="FFFF00"/>
              </a:solidFill>
              <a:latin typeface="Times New Roman" pitchFamily="18" charset="0"/>
              <a:ea typeface="MS PGothic" pitchFamily="34" charset="-128"/>
            </a:endParaRPr>
          </a:p>
        </p:txBody>
      </p:sp>
      <p:sp>
        <p:nvSpPr>
          <p:cNvPr id="37896"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3701D79F-E819-4984-9EB3-5064A163329B}"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54</a:t>
            </a:fld>
            <a:endParaRPr lang="en-US" sz="1400" b="1">
              <a:solidFill>
                <a:srgbClr val="FFFF00"/>
              </a:solidFill>
              <a:latin typeface="Times New Roman" pitchFamily="18" charset="0"/>
              <a:ea typeface="MS PGothic" pitchFamily="34" charset="-128"/>
            </a:endParaRPr>
          </a:p>
        </p:txBody>
      </p:sp>
      <p:sp>
        <p:nvSpPr>
          <p:cNvPr id="37897" name="Rectangle 6"/>
          <p:cNvSpPr>
            <a:spLocks noGrp="1" noChangeArrowheads="1"/>
          </p:cNvSpPr>
          <p:nvPr>
            <p:ph type="title" idx="4294967295"/>
          </p:nvPr>
        </p:nvSpPr>
        <p:spPr>
          <a:xfrm>
            <a:off x="1258960" y="114300"/>
            <a:ext cx="5791200" cy="563563"/>
          </a:xfrm>
        </p:spPr>
        <p:txBody>
          <a:bodyPr lIns="92075" tIns="46038" rIns="92075" bIns="46038" anchor="b"/>
          <a:lstStyle/>
          <a:p>
            <a:pPr eaLnBrk="1" hangingPunct="1"/>
            <a:r>
              <a:rPr lang="en-US" sz="2800" dirty="0" smtClean="0"/>
              <a:t>Cloud Phase</a:t>
            </a:r>
          </a:p>
        </p:txBody>
      </p:sp>
      <p:sp>
        <p:nvSpPr>
          <p:cNvPr id="37898" name="Rectangle 3"/>
          <p:cNvSpPr>
            <a:spLocks noGrp="1" noChangeArrowheads="1"/>
          </p:cNvSpPr>
          <p:nvPr>
            <p:ph type="body" idx="4294967295"/>
          </p:nvPr>
        </p:nvSpPr>
        <p:spPr>
          <a:xfrm>
            <a:off x="285750" y="1177651"/>
            <a:ext cx="4343400" cy="5312866"/>
          </a:xfrm>
        </p:spPr>
        <p:txBody>
          <a:bodyPr lIns="92075" tIns="46038" rIns="92075" bIns="46038">
            <a:spAutoFit/>
          </a:bodyPr>
          <a:lstStyle/>
          <a:p>
            <a:pPr eaLnBrk="1" hangingPunct="1">
              <a:lnSpc>
                <a:spcPct val="90000"/>
              </a:lnSpc>
            </a:pPr>
            <a:r>
              <a:rPr lang="en-US" sz="2000" b="1" dirty="0" smtClean="0">
                <a:solidFill>
                  <a:srgbClr val="FFFF00"/>
                </a:solidFill>
              </a:rPr>
              <a:t>Algorithm Highlights</a:t>
            </a:r>
          </a:p>
          <a:p>
            <a:pPr lvl="1" eaLnBrk="1" hangingPunct="1">
              <a:lnSpc>
                <a:spcPct val="90000"/>
              </a:lnSpc>
            </a:pPr>
            <a:r>
              <a:rPr lang="en-US" sz="1600" dirty="0" smtClean="0"/>
              <a:t>An Infrared only algorithm that exploits the rich IR information (7.4, 8.5, 11.2, and 12.3 </a:t>
            </a:r>
            <a:r>
              <a:rPr lang="en-US" sz="1500" dirty="0" smtClean="0">
                <a:latin typeface="Symbol" pitchFamily="18" charset="2"/>
              </a:rPr>
              <a:t>m</a:t>
            </a:r>
            <a:r>
              <a:rPr lang="en-US" sz="1500" dirty="0" smtClean="0"/>
              <a:t>m) </a:t>
            </a:r>
            <a:r>
              <a:rPr lang="en-US" sz="1600" dirty="0" smtClean="0"/>
              <a:t>provided by the ABI</a:t>
            </a:r>
          </a:p>
          <a:p>
            <a:pPr lvl="1" eaLnBrk="1" hangingPunct="1">
              <a:lnSpc>
                <a:spcPct val="90000"/>
              </a:lnSpc>
            </a:pPr>
            <a:r>
              <a:rPr lang="en-US" sz="1600" dirty="0" smtClean="0"/>
              <a:t>Algorithm determines the cloud top (layer that the radiometer senses) thermodynamic phase of the highest cloud layer</a:t>
            </a:r>
          </a:p>
          <a:p>
            <a:pPr lvl="1" eaLnBrk="1" hangingPunct="1">
              <a:lnSpc>
                <a:spcPct val="90000"/>
              </a:lnSpc>
            </a:pPr>
            <a:r>
              <a:rPr lang="en-US" sz="1600" dirty="0" smtClean="0"/>
              <a:t>Exploits recent improvements in fast clear-sky </a:t>
            </a:r>
            <a:r>
              <a:rPr lang="en-US" sz="1600" dirty="0" err="1" smtClean="0"/>
              <a:t>radiative</a:t>
            </a:r>
            <a:r>
              <a:rPr lang="en-US" sz="1600" dirty="0" smtClean="0"/>
              <a:t> transfer models and ancillary data (land cover, surface emissivity</a:t>
            </a:r>
          </a:p>
          <a:p>
            <a:pPr lvl="1" eaLnBrk="1" hangingPunct="1">
              <a:lnSpc>
                <a:spcPct val="90000"/>
              </a:lnSpc>
            </a:pPr>
            <a:r>
              <a:rPr lang="en-US" sz="1600" dirty="0" smtClean="0"/>
              <a:t>Makes advanced use of spatial information</a:t>
            </a:r>
          </a:p>
          <a:p>
            <a:pPr lvl="1" eaLnBrk="1" hangingPunct="1">
              <a:lnSpc>
                <a:spcPct val="90000"/>
              </a:lnSpc>
              <a:buFontTx/>
              <a:buNone/>
            </a:pPr>
            <a:endParaRPr lang="en-US" sz="1600" dirty="0" smtClean="0"/>
          </a:p>
          <a:p>
            <a:pPr eaLnBrk="1" hangingPunct="1">
              <a:lnSpc>
                <a:spcPct val="90000"/>
              </a:lnSpc>
            </a:pPr>
            <a:r>
              <a:rPr lang="en-US" sz="2000" b="1" dirty="0" smtClean="0">
                <a:solidFill>
                  <a:srgbClr val="FFFF00"/>
                </a:solidFill>
              </a:rPr>
              <a:t>Operational Applications</a:t>
            </a:r>
            <a:endParaRPr lang="en-US" sz="1600" dirty="0" smtClean="0"/>
          </a:p>
          <a:p>
            <a:pPr lvl="1" eaLnBrk="1" hangingPunct="1">
              <a:lnSpc>
                <a:spcPct val="90000"/>
              </a:lnSpc>
            </a:pPr>
            <a:r>
              <a:rPr lang="en-US" sz="1600" dirty="0" smtClean="0"/>
              <a:t>Prerequisite for other cloud property retrievals (height, temp)</a:t>
            </a:r>
          </a:p>
          <a:p>
            <a:pPr lvl="1" eaLnBrk="1" hangingPunct="1">
              <a:lnSpc>
                <a:spcPct val="90000"/>
              </a:lnSpc>
            </a:pPr>
            <a:r>
              <a:rPr lang="en-US" sz="1600" dirty="0" smtClean="0"/>
              <a:t>Climate prediction</a:t>
            </a:r>
          </a:p>
          <a:p>
            <a:pPr lvl="1" eaLnBrk="1" hangingPunct="1">
              <a:lnSpc>
                <a:spcPct val="90000"/>
              </a:lnSpc>
            </a:pPr>
            <a:r>
              <a:rPr lang="en-US" sz="1600" dirty="0" smtClean="0"/>
              <a:t>Aviation forecasting (Aircraft icing) </a:t>
            </a:r>
          </a:p>
        </p:txBody>
      </p:sp>
      <p:pic>
        <p:nvPicPr>
          <p:cNvPr id="23" name="Picture 3" descr="geocatL1"/>
          <p:cNvPicPr>
            <a:picLocks noChangeAspect="1" noChangeArrowheads="1"/>
          </p:cNvPicPr>
          <p:nvPr/>
        </p:nvPicPr>
        <p:blipFill>
          <a:blip r:embed="rId3" cstate="print"/>
          <a:srcRect/>
          <a:stretch>
            <a:fillRect/>
          </a:stretch>
        </p:blipFill>
        <p:spPr bwMode="auto">
          <a:xfrm>
            <a:off x="5446643" y="571671"/>
            <a:ext cx="3242810" cy="3196126"/>
          </a:xfrm>
          <a:prstGeom prst="rect">
            <a:avLst/>
          </a:prstGeom>
          <a:noFill/>
          <a:ln w="9525">
            <a:noFill/>
            <a:miter lim="800000"/>
            <a:headEnd/>
            <a:tailEnd/>
          </a:ln>
        </p:spPr>
      </p:pic>
      <p:pic>
        <p:nvPicPr>
          <p:cNvPr id="24" name="Picture 5" descr="geocatL2"/>
          <p:cNvPicPr>
            <a:picLocks noChangeAspect="1" noChangeArrowheads="1"/>
          </p:cNvPicPr>
          <p:nvPr/>
        </p:nvPicPr>
        <p:blipFill>
          <a:blip r:embed="rId4" cstate="print"/>
          <a:srcRect/>
          <a:stretch>
            <a:fillRect/>
          </a:stretch>
        </p:blipFill>
        <p:spPr bwMode="auto">
          <a:xfrm>
            <a:off x="5446643" y="3661875"/>
            <a:ext cx="3239426" cy="3196125"/>
          </a:xfrm>
          <a:prstGeom prst="rect">
            <a:avLst/>
          </a:prstGeom>
          <a:noFill/>
          <a:ln w="9525">
            <a:noFill/>
            <a:miter lim="800000"/>
            <a:headEnd/>
            <a:tailEnd/>
          </a:ln>
        </p:spPr>
      </p:pic>
      <p:sp>
        <p:nvSpPr>
          <p:cNvPr id="25" name="Text Box 6"/>
          <p:cNvSpPr txBox="1">
            <a:spLocks noChangeArrowheads="1"/>
          </p:cNvSpPr>
          <p:nvPr/>
        </p:nvSpPr>
        <p:spPr bwMode="auto">
          <a:xfrm>
            <a:off x="5168336" y="6559824"/>
            <a:ext cx="3809999" cy="276999"/>
          </a:xfrm>
          <a:prstGeom prst="rect">
            <a:avLst/>
          </a:prstGeom>
          <a:solidFill>
            <a:schemeClr val="tx1"/>
          </a:solidFill>
          <a:ln w="12700">
            <a:noFill/>
            <a:miter lim="800000"/>
            <a:headEnd type="none" w="sm" len="sm"/>
            <a:tailEnd type="none" w="sm" len="sm"/>
          </a:ln>
        </p:spPr>
        <p:txBody>
          <a:bodyPr wrap="square">
            <a:spAutoFit/>
          </a:bodyPr>
          <a:lstStyle/>
          <a:p>
            <a:pPr algn="ctr" eaLnBrk="0" fontAlgn="base" hangingPunct="0">
              <a:spcBef>
                <a:spcPct val="50000"/>
              </a:spcBef>
              <a:spcAft>
                <a:spcPct val="0"/>
              </a:spcAft>
            </a:pPr>
            <a:r>
              <a:rPr lang="en-US" sz="1200" b="1" i="1" dirty="0">
                <a:solidFill>
                  <a:srgbClr val="6AB7FF"/>
                </a:solidFill>
                <a:latin typeface="Helvetica" pitchFamily="34" charset="0"/>
              </a:rPr>
              <a:t>Water</a:t>
            </a:r>
            <a:r>
              <a:rPr lang="en-US" sz="1200" b="1" i="1" dirty="0">
                <a:solidFill>
                  <a:srgbClr val="FFFFFF"/>
                </a:solidFill>
                <a:latin typeface="Helvetica" pitchFamily="34" charset="0"/>
              </a:rPr>
              <a:t>, </a:t>
            </a:r>
            <a:r>
              <a:rPr lang="en-US" sz="1200" b="1" i="1" dirty="0" err="1">
                <a:solidFill>
                  <a:srgbClr val="29FF29"/>
                </a:solidFill>
                <a:latin typeface="Helvetica" pitchFamily="34" charset="0"/>
              </a:rPr>
              <a:t>Supercooled</a:t>
            </a:r>
            <a:r>
              <a:rPr lang="en-US" sz="1200" b="1" i="1" dirty="0">
                <a:solidFill>
                  <a:srgbClr val="29FF29"/>
                </a:solidFill>
                <a:latin typeface="Helvetica" pitchFamily="34" charset="0"/>
              </a:rPr>
              <a:t> Water</a:t>
            </a:r>
            <a:r>
              <a:rPr lang="en-US" sz="1200" b="1" i="1" dirty="0">
                <a:solidFill>
                  <a:srgbClr val="FFFFFF"/>
                </a:solidFill>
                <a:latin typeface="Helvetica" pitchFamily="34" charset="0"/>
              </a:rPr>
              <a:t>, </a:t>
            </a:r>
            <a:r>
              <a:rPr lang="en-US" sz="1200" b="1" i="1" dirty="0">
                <a:solidFill>
                  <a:srgbClr val="008000"/>
                </a:solidFill>
                <a:latin typeface="Helvetica" pitchFamily="34" charset="0"/>
              </a:rPr>
              <a:t>Mixed Phase</a:t>
            </a:r>
            <a:r>
              <a:rPr lang="en-US" sz="1200" b="1" i="1" dirty="0">
                <a:solidFill>
                  <a:srgbClr val="FFFFFF"/>
                </a:solidFill>
                <a:latin typeface="Helvetica" pitchFamily="34" charset="0"/>
              </a:rPr>
              <a:t>, </a:t>
            </a:r>
            <a:r>
              <a:rPr lang="en-US" sz="1200" b="1" i="1" dirty="0">
                <a:solidFill>
                  <a:srgbClr val="009999"/>
                </a:solidFill>
                <a:latin typeface="Helvetica" pitchFamily="34" charset="0"/>
              </a:rPr>
              <a:t>Ice</a:t>
            </a:r>
            <a:endParaRPr lang="en-US" sz="1200" b="1" i="1" dirty="0">
              <a:solidFill>
                <a:srgbClr val="FFFFFF"/>
              </a:solidFill>
              <a:latin typeface="Helvetica" pitchFamily="34" charset="0"/>
            </a:endParaRPr>
          </a:p>
        </p:txBody>
      </p:sp>
      <p:sp>
        <p:nvSpPr>
          <p:cNvPr id="14" name="Text Box 8"/>
          <p:cNvSpPr txBox="1">
            <a:spLocks noChangeArrowheads="1"/>
          </p:cNvSpPr>
          <p:nvPr/>
        </p:nvSpPr>
        <p:spPr bwMode="auto">
          <a:xfrm rot="5400000">
            <a:off x="8175625" y="5508625"/>
            <a:ext cx="1447800" cy="336550"/>
          </a:xfrm>
          <a:prstGeom prst="rect">
            <a:avLst/>
          </a:prstGeom>
          <a:noFill/>
          <a:ln w="9525">
            <a:noFill/>
            <a:miter lim="800000"/>
            <a:headEnd/>
            <a:tailEnd/>
          </a:ln>
        </p:spPr>
        <p:txBody>
          <a:bodyPr>
            <a:spAutoFit/>
          </a:bodyPr>
          <a:lstStyle/>
          <a:p>
            <a:pPr fontAlgn="base">
              <a:spcBef>
                <a:spcPct val="50000"/>
              </a:spcBef>
              <a:spcAft>
                <a:spcPct val="0"/>
              </a:spcAft>
            </a:pPr>
            <a:r>
              <a:rPr lang="en-US" sz="1600" b="1" dirty="0">
                <a:solidFill>
                  <a:schemeClr val="bg1"/>
                </a:solidFill>
                <a:latin typeface="Arial" pitchFamily="34" charset="0"/>
                <a:cs typeface="Arial" pitchFamily="34" charset="0"/>
              </a:rPr>
              <a:t>M. Pavolonis</a:t>
            </a:r>
            <a:endParaRPr lang="en-US"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22764819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a:solidFill>
                  <a:srgbClr val="FFFF00"/>
                </a:solidFill>
                <a:ea typeface="ＭＳ Ｐゴシック" charset="-128"/>
              </a:rPr>
              <a:t>Fog Probability Product</a:t>
            </a:r>
          </a:p>
        </p:txBody>
      </p:sp>
      <p:pic>
        <p:nvPicPr>
          <p:cNvPr id="47107" name="Picture 5" descr="geocat_fog_11022010_1215.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397000"/>
            <a:ext cx="4486275"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8"/>
          <p:cNvSpPr txBox="1">
            <a:spLocks noChangeArrowheads="1"/>
          </p:cNvSpPr>
          <p:nvPr/>
        </p:nvSpPr>
        <p:spPr bwMode="auto">
          <a:xfrm rot="5400000">
            <a:off x="8175625" y="5813425"/>
            <a:ext cx="1447800" cy="336550"/>
          </a:xfrm>
          <a:prstGeom prst="rect">
            <a:avLst/>
          </a:prstGeom>
          <a:noFill/>
          <a:ln w="9525">
            <a:noFill/>
            <a:miter lim="800000"/>
            <a:headEnd/>
            <a:tailEnd/>
          </a:ln>
        </p:spPr>
        <p:txBody>
          <a:bodyPr>
            <a:spAutoFit/>
          </a:bodyPr>
          <a:lstStyle/>
          <a:p>
            <a:pPr fontAlgn="base">
              <a:spcBef>
                <a:spcPct val="50000"/>
              </a:spcBef>
              <a:spcAft>
                <a:spcPct val="0"/>
              </a:spcAft>
            </a:pPr>
            <a:r>
              <a:rPr lang="en-US" sz="1600" b="1" dirty="0">
                <a:latin typeface="Arial" pitchFamily="34" charset="0"/>
                <a:cs typeface="Arial" pitchFamily="34" charset="0"/>
              </a:rPr>
              <a:t>M. Pavolonis</a:t>
            </a:r>
            <a:endParaRPr lang="en-US" dirty="0">
              <a:latin typeface="Arial" pitchFamily="34" charset="0"/>
              <a:cs typeface="Arial" pitchFamily="34" charset="0"/>
            </a:endParaRPr>
          </a:p>
        </p:txBody>
      </p:sp>
    </p:spTree>
    <p:extLst>
      <p:ext uri="{BB962C8B-B14F-4D97-AF65-F5344CB8AC3E}">
        <p14:creationId xmlns:p14="http://schemas.microsoft.com/office/powerpoint/2010/main" val="83943078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Aqua-MODIS_valley_fog_modis_fog_prob_09-17-2007_0740"/>
          <p:cNvPicPr>
            <a:picLocks noChangeAspect="1" noChangeArrowheads="1"/>
          </p:cNvPicPr>
          <p:nvPr/>
        </p:nvPicPr>
        <p:blipFill>
          <a:blip r:embed="rId3" cstate="print"/>
          <a:srcRect/>
          <a:stretch>
            <a:fillRect/>
          </a:stretch>
        </p:blipFill>
        <p:spPr bwMode="auto">
          <a:xfrm>
            <a:off x="4495800" y="2286000"/>
            <a:ext cx="4122738" cy="4076700"/>
          </a:xfrm>
          <a:prstGeom prst="rect">
            <a:avLst/>
          </a:prstGeom>
          <a:noFill/>
          <a:ln w="9525">
            <a:noFill/>
            <a:miter lim="800000"/>
            <a:headEnd/>
            <a:tailEnd/>
          </a:ln>
        </p:spPr>
      </p:pic>
      <p:pic>
        <p:nvPicPr>
          <p:cNvPr id="24579" name="Picture 3" descr="GOES-12_valley_fog_goes_fog_prob_09-17-2007_0745"/>
          <p:cNvPicPr>
            <a:picLocks noChangeAspect="1" noChangeArrowheads="1"/>
          </p:cNvPicPr>
          <p:nvPr/>
        </p:nvPicPr>
        <p:blipFill>
          <a:blip r:embed="rId4" cstate="print"/>
          <a:srcRect/>
          <a:stretch>
            <a:fillRect/>
          </a:stretch>
        </p:blipFill>
        <p:spPr bwMode="auto">
          <a:xfrm>
            <a:off x="152400" y="2286000"/>
            <a:ext cx="4122738" cy="4076700"/>
          </a:xfrm>
          <a:prstGeom prst="rect">
            <a:avLst/>
          </a:prstGeom>
          <a:noFill/>
          <a:ln w="9525">
            <a:noFill/>
            <a:miter lim="800000"/>
            <a:headEnd/>
            <a:tailEnd/>
          </a:ln>
        </p:spPr>
      </p:pic>
      <p:sp>
        <p:nvSpPr>
          <p:cNvPr id="2052" name="Text Box 4"/>
          <p:cNvSpPr txBox="1">
            <a:spLocks noChangeArrowheads="1"/>
          </p:cNvSpPr>
          <p:nvPr/>
        </p:nvSpPr>
        <p:spPr bwMode="auto">
          <a:xfrm>
            <a:off x="1752600" y="304800"/>
            <a:ext cx="5611812" cy="708025"/>
          </a:xfrm>
          <a:prstGeom prst="rect">
            <a:avLst/>
          </a:prstGeom>
          <a:noFill/>
          <a:ln w="9525">
            <a:noFill/>
            <a:miter lim="800000"/>
            <a:headEnd/>
            <a:tailEnd/>
          </a:ln>
        </p:spPr>
        <p:txBody>
          <a:bodyPr>
            <a:spAutoFit/>
          </a:bodyPr>
          <a:lstStyle/>
          <a:p>
            <a:pPr fontAlgn="base">
              <a:spcBef>
                <a:spcPct val="50000"/>
              </a:spcBef>
              <a:spcAft>
                <a:spcPct val="0"/>
              </a:spcAft>
              <a:defRPr/>
            </a:pPr>
            <a:r>
              <a:rPr lang="en-US" sz="4000" b="1" dirty="0">
                <a:solidFill>
                  <a:prstClr val="black"/>
                </a:solidFill>
                <a:cs typeface="Arial" pitchFamily="34" charset="0"/>
              </a:rPr>
              <a:t>The GOES-R Fog Product</a:t>
            </a:r>
          </a:p>
        </p:txBody>
      </p:sp>
      <p:sp>
        <p:nvSpPr>
          <p:cNvPr id="24581" name="Text Box 5"/>
          <p:cNvSpPr txBox="1">
            <a:spLocks noChangeArrowheads="1"/>
          </p:cNvSpPr>
          <p:nvPr/>
        </p:nvSpPr>
        <p:spPr bwMode="auto">
          <a:xfrm>
            <a:off x="762000" y="1905000"/>
            <a:ext cx="2438400" cy="369332"/>
          </a:xfrm>
          <a:prstGeom prst="rect">
            <a:avLst/>
          </a:prstGeom>
          <a:noFill/>
          <a:ln w="9525">
            <a:noFill/>
            <a:miter lim="800000"/>
            <a:headEnd/>
            <a:tailEnd/>
          </a:ln>
        </p:spPr>
        <p:txBody>
          <a:bodyPr>
            <a:spAutoFit/>
          </a:bodyPr>
          <a:lstStyle/>
          <a:p>
            <a:pPr fontAlgn="base">
              <a:spcBef>
                <a:spcPct val="50000"/>
              </a:spcBef>
              <a:spcAft>
                <a:spcPct val="0"/>
              </a:spcAft>
            </a:pPr>
            <a:endParaRPr lang="en-US">
              <a:solidFill>
                <a:prstClr val="black"/>
              </a:solidFill>
              <a:latin typeface="Arial" pitchFamily="34" charset="0"/>
              <a:cs typeface="Arial" pitchFamily="34" charset="0"/>
            </a:endParaRPr>
          </a:p>
        </p:txBody>
      </p:sp>
      <p:sp>
        <p:nvSpPr>
          <p:cNvPr id="24582" name="Text Box 6"/>
          <p:cNvSpPr txBox="1">
            <a:spLocks noChangeArrowheads="1"/>
          </p:cNvSpPr>
          <p:nvPr/>
        </p:nvSpPr>
        <p:spPr bwMode="auto">
          <a:xfrm>
            <a:off x="1066800" y="1995488"/>
            <a:ext cx="2438400" cy="519112"/>
          </a:xfrm>
          <a:prstGeom prst="rect">
            <a:avLst/>
          </a:prstGeom>
          <a:solidFill>
            <a:srgbClr val="FFFF00"/>
          </a:solidFill>
          <a:ln w="9525">
            <a:noFill/>
            <a:miter lim="800000"/>
            <a:headEnd/>
            <a:tailEnd/>
          </a:ln>
        </p:spPr>
        <p:txBody>
          <a:bodyPr>
            <a:spAutoFit/>
          </a:bodyPr>
          <a:lstStyle/>
          <a:p>
            <a:pPr algn="ctr" fontAlgn="base">
              <a:spcBef>
                <a:spcPct val="50000"/>
              </a:spcBef>
              <a:spcAft>
                <a:spcPct val="0"/>
              </a:spcAft>
            </a:pPr>
            <a:r>
              <a:rPr lang="en-US" sz="2800" b="1">
                <a:solidFill>
                  <a:prstClr val="black"/>
                </a:solidFill>
                <a:latin typeface="Arial" pitchFamily="34" charset="0"/>
                <a:cs typeface="Arial" pitchFamily="34" charset="0"/>
              </a:rPr>
              <a:t>GOES</a:t>
            </a:r>
            <a:endParaRPr lang="en-US">
              <a:solidFill>
                <a:prstClr val="black"/>
              </a:solidFill>
              <a:latin typeface="Arial" pitchFamily="34" charset="0"/>
              <a:cs typeface="Arial" pitchFamily="34" charset="0"/>
            </a:endParaRPr>
          </a:p>
        </p:txBody>
      </p:sp>
      <p:sp>
        <p:nvSpPr>
          <p:cNvPr id="24583" name="Text Box 7"/>
          <p:cNvSpPr txBox="1">
            <a:spLocks noChangeArrowheads="1"/>
          </p:cNvSpPr>
          <p:nvPr/>
        </p:nvSpPr>
        <p:spPr bwMode="auto">
          <a:xfrm>
            <a:off x="4876800" y="1995488"/>
            <a:ext cx="3124200" cy="519112"/>
          </a:xfrm>
          <a:prstGeom prst="rect">
            <a:avLst/>
          </a:prstGeom>
          <a:solidFill>
            <a:srgbClr val="FFFF00"/>
          </a:solidFill>
          <a:ln w="9525">
            <a:noFill/>
            <a:miter lim="800000"/>
            <a:headEnd/>
            <a:tailEnd/>
          </a:ln>
        </p:spPr>
        <p:txBody>
          <a:bodyPr>
            <a:spAutoFit/>
          </a:bodyPr>
          <a:lstStyle/>
          <a:p>
            <a:pPr algn="ctr" fontAlgn="base">
              <a:spcBef>
                <a:spcPct val="50000"/>
              </a:spcBef>
              <a:spcAft>
                <a:spcPct val="0"/>
              </a:spcAft>
            </a:pPr>
            <a:r>
              <a:rPr lang="en-US" sz="2800" b="1">
                <a:solidFill>
                  <a:prstClr val="black"/>
                </a:solidFill>
                <a:latin typeface="Arial" pitchFamily="34" charset="0"/>
                <a:cs typeface="Arial" pitchFamily="34" charset="0"/>
              </a:rPr>
              <a:t>GOES-R</a:t>
            </a:r>
            <a:endParaRPr lang="en-US" sz="2800">
              <a:solidFill>
                <a:prstClr val="black"/>
              </a:solidFill>
              <a:latin typeface="Arial" pitchFamily="34" charset="0"/>
              <a:cs typeface="Arial" pitchFamily="34" charset="0"/>
            </a:endParaRPr>
          </a:p>
        </p:txBody>
      </p:sp>
      <p:sp>
        <p:nvSpPr>
          <p:cNvPr id="24584" name="Text Box 8"/>
          <p:cNvSpPr txBox="1">
            <a:spLocks noChangeArrowheads="1"/>
          </p:cNvSpPr>
          <p:nvPr/>
        </p:nvSpPr>
        <p:spPr bwMode="auto">
          <a:xfrm rot="5400000">
            <a:off x="8175625" y="5813425"/>
            <a:ext cx="1447800" cy="336550"/>
          </a:xfrm>
          <a:prstGeom prst="rect">
            <a:avLst/>
          </a:prstGeom>
          <a:noFill/>
          <a:ln w="9525">
            <a:noFill/>
            <a:miter lim="800000"/>
            <a:headEnd/>
            <a:tailEnd/>
          </a:ln>
        </p:spPr>
        <p:txBody>
          <a:bodyPr>
            <a:spAutoFit/>
          </a:bodyPr>
          <a:lstStyle/>
          <a:p>
            <a:pPr fontAlgn="base">
              <a:spcBef>
                <a:spcPct val="50000"/>
              </a:spcBef>
              <a:spcAft>
                <a:spcPct val="0"/>
              </a:spcAft>
            </a:pPr>
            <a:r>
              <a:rPr lang="en-US" sz="1600" b="1" dirty="0">
                <a:solidFill>
                  <a:prstClr val="black"/>
                </a:solidFill>
                <a:latin typeface="Arial" pitchFamily="34" charset="0"/>
                <a:cs typeface="Arial" pitchFamily="34" charset="0"/>
              </a:rPr>
              <a:t>M. Pavolonis</a:t>
            </a:r>
            <a:endParaRPr lang="en-US" dirty="0">
              <a:solidFill>
                <a:prstClr val="black"/>
              </a:solidFill>
              <a:latin typeface="Arial" pitchFamily="34" charset="0"/>
              <a:cs typeface="Arial" pitchFamily="34" charset="0"/>
            </a:endParaRPr>
          </a:p>
        </p:txBody>
      </p:sp>
      <p:sp>
        <p:nvSpPr>
          <p:cNvPr id="9" name="Line 4"/>
          <p:cNvSpPr>
            <a:spLocks noChangeShapeType="1"/>
          </p:cNvSpPr>
          <p:nvPr/>
        </p:nvSpPr>
        <p:spPr bwMode="auto">
          <a:xfrm>
            <a:off x="457200" y="1295400"/>
            <a:ext cx="8229600" cy="0"/>
          </a:xfrm>
          <a:prstGeom prst="line">
            <a:avLst/>
          </a:prstGeom>
          <a:noFill/>
          <a:ln w="50800" cmpd="dbl">
            <a:solidFill>
              <a:srgbClr val="003399"/>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31083054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Rectangle 2"/>
          <p:cNvSpPr>
            <a:spLocks noGrp="1" noChangeArrowheads="1"/>
          </p:cNvSpPr>
          <p:nvPr>
            <p:ph type="title"/>
          </p:nvPr>
        </p:nvSpPr>
        <p:spPr>
          <a:xfrm>
            <a:off x="457200" y="0"/>
            <a:ext cx="8229600" cy="1143000"/>
          </a:xfrm>
        </p:spPr>
        <p:txBody>
          <a:bodyPr/>
          <a:lstStyle/>
          <a:p>
            <a:r>
              <a:rPr lang="en-US" sz="4800" b="1" dirty="0"/>
              <a:t>Convective Initiation</a:t>
            </a:r>
          </a:p>
        </p:txBody>
      </p:sp>
      <p:sp>
        <p:nvSpPr>
          <p:cNvPr id="698371" name="Rectangle 3"/>
          <p:cNvSpPr>
            <a:spLocks noGrp="1" noChangeArrowheads="1"/>
          </p:cNvSpPr>
          <p:nvPr>
            <p:ph type="body" idx="1"/>
          </p:nvPr>
        </p:nvSpPr>
        <p:spPr>
          <a:xfrm>
            <a:off x="3846513" y="1277938"/>
            <a:ext cx="5041900" cy="4716462"/>
          </a:xfrm>
        </p:spPr>
        <p:txBody>
          <a:bodyPr/>
          <a:lstStyle/>
          <a:p>
            <a:pPr>
              <a:lnSpc>
                <a:spcPct val="90000"/>
              </a:lnSpc>
            </a:pPr>
            <a:r>
              <a:rPr lang="en-US" sz="2400" dirty="0">
                <a:solidFill>
                  <a:srgbClr val="800000"/>
                </a:solidFill>
              </a:rPr>
              <a:t>UWCI / Cloud-top Cooling Rate (</a:t>
            </a:r>
            <a:r>
              <a:rPr lang="en-US" sz="2400" dirty="0" err="1">
                <a:solidFill>
                  <a:srgbClr val="800000"/>
                </a:solidFill>
              </a:rPr>
              <a:t>Sieglaff</a:t>
            </a:r>
            <a:r>
              <a:rPr lang="en-US" sz="2400" dirty="0">
                <a:solidFill>
                  <a:srgbClr val="800000"/>
                </a:solidFill>
              </a:rPr>
              <a:t> et al., 2010)</a:t>
            </a:r>
          </a:p>
          <a:p>
            <a:pPr lvl="1">
              <a:lnSpc>
                <a:spcPct val="90000"/>
              </a:lnSpc>
            </a:pPr>
            <a:r>
              <a:rPr lang="en-US" sz="2000" dirty="0"/>
              <a:t>Box-averaged 0-1 hour </a:t>
            </a:r>
            <a:r>
              <a:rPr lang="en-US" sz="2000" dirty="0" err="1"/>
              <a:t>nowcast</a:t>
            </a:r>
            <a:r>
              <a:rPr lang="en-US" sz="2000" dirty="0"/>
              <a:t> of convective initiation and 15-minute cloud-top cooling rates</a:t>
            </a:r>
          </a:p>
          <a:p>
            <a:pPr lvl="1">
              <a:lnSpc>
                <a:spcPct val="90000"/>
              </a:lnSpc>
            </a:pPr>
            <a:r>
              <a:rPr lang="en-US" sz="2000" dirty="0"/>
              <a:t>GOES-E/W and nighttime capable</a:t>
            </a:r>
          </a:p>
          <a:p>
            <a:pPr>
              <a:lnSpc>
                <a:spcPct val="90000"/>
              </a:lnSpc>
            </a:pPr>
            <a:r>
              <a:rPr lang="en-US" sz="2400" dirty="0">
                <a:solidFill>
                  <a:srgbClr val="800000"/>
                </a:solidFill>
              </a:rPr>
              <a:t>SATCAST (</a:t>
            </a:r>
            <a:r>
              <a:rPr lang="en-US" sz="2400" dirty="0" smtClean="0">
                <a:solidFill>
                  <a:srgbClr val="800000"/>
                </a:solidFill>
              </a:rPr>
              <a:t>Mecikalski </a:t>
            </a:r>
            <a:r>
              <a:rPr lang="en-US" sz="2400" dirty="0">
                <a:solidFill>
                  <a:srgbClr val="800000"/>
                </a:solidFill>
              </a:rPr>
              <a:t>and Bedka, 2006)</a:t>
            </a:r>
          </a:p>
          <a:p>
            <a:pPr lvl="1">
              <a:lnSpc>
                <a:spcPct val="90000"/>
              </a:lnSpc>
            </a:pPr>
            <a:r>
              <a:rPr lang="en-US" sz="2000" dirty="0"/>
              <a:t>Object-based 0-1 hour </a:t>
            </a:r>
            <a:r>
              <a:rPr lang="en-US" sz="2000" dirty="0" err="1"/>
              <a:t>nowcast</a:t>
            </a:r>
            <a:r>
              <a:rPr lang="en-US" sz="2000" dirty="0"/>
              <a:t> of yes/no convective initiation</a:t>
            </a:r>
          </a:p>
          <a:p>
            <a:pPr lvl="1">
              <a:lnSpc>
                <a:spcPct val="90000"/>
              </a:lnSpc>
            </a:pPr>
            <a:r>
              <a:rPr lang="en-US" sz="2000" dirty="0"/>
              <a:t>Utilizes IR BT cooling rates and multi-spectral information</a:t>
            </a:r>
          </a:p>
          <a:p>
            <a:pPr lvl="1">
              <a:lnSpc>
                <a:spcPct val="90000"/>
              </a:lnSpc>
            </a:pPr>
            <a:r>
              <a:rPr lang="en-US" sz="2000" dirty="0"/>
              <a:t>GOES-E and daytime only</a:t>
            </a:r>
          </a:p>
        </p:txBody>
      </p:sp>
      <p:pic>
        <p:nvPicPr>
          <p:cNvPr id="698372" name="Picture 13" descr="GOES-R_Color_L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189038" y="5772150"/>
            <a:ext cx="1439862" cy="960438"/>
          </a:xfrm>
          <a:prstGeom prst="rect">
            <a:avLst/>
          </a:prstGeom>
          <a:noFill/>
          <a:ln w="9525">
            <a:noFill/>
            <a:miter lim="800000"/>
            <a:headEnd/>
            <a:tailEnd/>
          </a:ln>
        </p:spPr>
      </p:pic>
      <p:pic>
        <p:nvPicPr>
          <p:cNvPr id="698373" name="Picture 5" descr="nssllogo"/>
          <p:cNvPicPr>
            <a:picLocks noChangeAspect="1" noChangeArrowheads="1"/>
          </p:cNvPicPr>
          <p:nvPr/>
        </p:nvPicPr>
        <p:blipFill>
          <a:blip r:embed="rId3" cstate="print"/>
          <a:srcRect/>
          <a:stretch>
            <a:fillRect/>
          </a:stretch>
        </p:blipFill>
        <p:spPr bwMode="auto">
          <a:xfrm>
            <a:off x="6646863" y="5927725"/>
            <a:ext cx="819150" cy="815975"/>
          </a:xfrm>
          <a:prstGeom prst="rect">
            <a:avLst/>
          </a:prstGeom>
          <a:noFill/>
          <a:ln w="9525">
            <a:noFill/>
            <a:miter lim="800000"/>
            <a:headEnd/>
            <a:tailEnd/>
          </a:ln>
        </p:spPr>
      </p:pic>
      <p:pic>
        <p:nvPicPr>
          <p:cNvPr id="698375" name="Picture 7" descr="CTCdisplay"/>
          <p:cNvPicPr>
            <a:picLocks noChangeAspect="1" noChangeArrowheads="1"/>
          </p:cNvPicPr>
          <p:nvPr/>
        </p:nvPicPr>
        <p:blipFill>
          <a:blip r:embed="rId4" cstate="print"/>
          <a:srcRect/>
          <a:stretch>
            <a:fillRect/>
          </a:stretch>
        </p:blipFill>
        <p:spPr bwMode="auto">
          <a:xfrm>
            <a:off x="382588" y="1154113"/>
            <a:ext cx="3187700" cy="2260600"/>
          </a:xfrm>
          <a:prstGeom prst="rect">
            <a:avLst/>
          </a:prstGeom>
          <a:noFill/>
        </p:spPr>
      </p:pic>
      <p:pic>
        <p:nvPicPr>
          <p:cNvPr id="698376" name="Picture 8"/>
          <p:cNvPicPr>
            <a:picLocks noChangeAspect="1" noChangeArrowheads="1"/>
          </p:cNvPicPr>
          <p:nvPr/>
        </p:nvPicPr>
        <p:blipFill>
          <a:blip r:embed="rId5" cstate="print"/>
          <a:srcRect/>
          <a:stretch>
            <a:fillRect/>
          </a:stretch>
        </p:blipFill>
        <p:spPr bwMode="auto">
          <a:xfrm>
            <a:off x="379413" y="3449638"/>
            <a:ext cx="3192462" cy="2306637"/>
          </a:xfrm>
          <a:prstGeom prst="rect">
            <a:avLst/>
          </a:prstGeom>
          <a:noFill/>
          <a:ln w="9525">
            <a:noFill/>
            <a:miter lim="800000"/>
            <a:headEnd/>
            <a:tailEnd/>
          </a:ln>
        </p:spPr>
      </p:pic>
      <p:sp>
        <p:nvSpPr>
          <p:cNvPr id="8" name="Line 4"/>
          <p:cNvSpPr>
            <a:spLocks noChangeShapeType="1"/>
          </p:cNvSpPr>
          <p:nvPr/>
        </p:nvSpPr>
        <p:spPr bwMode="auto">
          <a:xfrm>
            <a:off x="457200" y="990600"/>
            <a:ext cx="8229600" cy="0"/>
          </a:xfrm>
          <a:prstGeom prst="line">
            <a:avLst/>
          </a:prstGeom>
          <a:noFill/>
          <a:ln w="50800" cmpd="dbl">
            <a:solidFill>
              <a:srgbClr val="003399"/>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420336343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2"/>
          <p:cNvGrpSpPr>
            <a:grpSpLocks/>
          </p:cNvGrpSpPr>
          <p:nvPr/>
        </p:nvGrpSpPr>
        <p:grpSpPr bwMode="auto">
          <a:xfrm>
            <a:off x="152400" y="1477963"/>
            <a:ext cx="4114800" cy="3902075"/>
            <a:chOff x="96" y="931"/>
            <a:chExt cx="2592" cy="2458"/>
          </a:xfrm>
        </p:grpSpPr>
        <p:grpSp>
          <p:nvGrpSpPr>
            <p:cNvPr id="23555" name="Group 3"/>
            <p:cNvGrpSpPr>
              <a:grpSpLocks/>
            </p:cNvGrpSpPr>
            <p:nvPr/>
          </p:nvGrpSpPr>
          <p:grpSpPr bwMode="auto">
            <a:xfrm>
              <a:off x="96" y="931"/>
              <a:ext cx="2592" cy="2458"/>
              <a:chOff x="96" y="931"/>
              <a:chExt cx="2592" cy="2458"/>
            </a:xfrm>
          </p:grpSpPr>
          <p:pic>
            <p:nvPicPr>
              <p:cNvPr id="23556" name="Picture 13" descr="CONVECT_INSTCI_20090813_043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 y="931"/>
                <a:ext cx="2592" cy="2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Line 5"/>
              <p:cNvSpPr>
                <a:spLocks noChangeShapeType="1"/>
              </p:cNvSpPr>
              <p:nvPr/>
            </p:nvSpPr>
            <p:spPr bwMode="auto">
              <a:xfrm flipV="1">
                <a:off x="1152" y="2208"/>
                <a:ext cx="144" cy="336"/>
              </a:xfrm>
              <a:prstGeom prst="line">
                <a:avLst/>
              </a:prstGeom>
              <a:noFill/>
              <a:ln w="476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grpSp>
        <p:sp>
          <p:nvSpPr>
            <p:cNvPr id="23558" name="Text Box 6"/>
            <p:cNvSpPr txBox="1">
              <a:spLocks noChangeArrowheads="1"/>
            </p:cNvSpPr>
            <p:nvPr/>
          </p:nvSpPr>
          <p:spPr bwMode="auto">
            <a:xfrm>
              <a:off x="768" y="2519"/>
              <a:ext cx="66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prstClr val="white"/>
                  </a:solidFill>
                </a:rPr>
                <a:t>CI likely</a:t>
              </a:r>
              <a:r>
                <a:rPr lang="en-US">
                  <a:solidFill>
                    <a:prstClr val="black"/>
                  </a:solidFill>
                </a:rPr>
                <a:t> </a:t>
              </a:r>
            </a:p>
          </p:txBody>
        </p:sp>
      </p:grpSp>
      <p:grpSp>
        <p:nvGrpSpPr>
          <p:cNvPr id="23559" name="Group 7"/>
          <p:cNvGrpSpPr>
            <a:grpSpLocks/>
          </p:cNvGrpSpPr>
          <p:nvPr/>
        </p:nvGrpSpPr>
        <p:grpSpPr bwMode="auto">
          <a:xfrm>
            <a:off x="5045075" y="1447800"/>
            <a:ext cx="4098925" cy="3886200"/>
            <a:chOff x="3178" y="912"/>
            <a:chExt cx="2582" cy="2448"/>
          </a:xfrm>
        </p:grpSpPr>
        <p:grpSp>
          <p:nvGrpSpPr>
            <p:cNvPr id="23560" name="Group 8"/>
            <p:cNvGrpSpPr>
              <a:grpSpLocks/>
            </p:cNvGrpSpPr>
            <p:nvPr/>
          </p:nvGrpSpPr>
          <p:grpSpPr bwMode="auto">
            <a:xfrm>
              <a:off x="3178" y="912"/>
              <a:ext cx="2582" cy="2448"/>
              <a:chOff x="3178" y="912"/>
              <a:chExt cx="2582" cy="2448"/>
            </a:xfrm>
          </p:grpSpPr>
          <p:pic>
            <p:nvPicPr>
              <p:cNvPr id="23561" name="Picture 12" descr="CONVECT_INSTCI_20090813_050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78" y="912"/>
                <a:ext cx="2582" cy="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2" name="Line 10"/>
              <p:cNvSpPr>
                <a:spLocks noChangeShapeType="1"/>
              </p:cNvSpPr>
              <p:nvPr/>
            </p:nvSpPr>
            <p:spPr bwMode="auto">
              <a:xfrm flipV="1">
                <a:off x="4272" y="2352"/>
                <a:ext cx="144" cy="336"/>
              </a:xfrm>
              <a:prstGeom prst="line">
                <a:avLst/>
              </a:prstGeom>
              <a:noFill/>
              <a:ln w="476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23563" name="Line 11"/>
              <p:cNvSpPr>
                <a:spLocks noChangeShapeType="1"/>
              </p:cNvSpPr>
              <p:nvPr/>
            </p:nvSpPr>
            <p:spPr bwMode="auto">
              <a:xfrm flipV="1">
                <a:off x="4224" y="2208"/>
                <a:ext cx="144" cy="336"/>
              </a:xfrm>
              <a:prstGeom prst="line">
                <a:avLst/>
              </a:prstGeom>
              <a:noFill/>
              <a:ln w="476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grpSp>
        <p:sp>
          <p:nvSpPr>
            <p:cNvPr id="23564" name="Text Box 12"/>
            <p:cNvSpPr txBox="1">
              <a:spLocks noChangeArrowheads="1"/>
            </p:cNvSpPr>
            <p:nvPr/>
          </p:nvSpPr>
          <p:spPr bwMode="auto">
            <a:xfrm>
              <a:off x="4224" y="2640"/>
              <a:ext cx="8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prstClr val="white"/>
                  </a:solidFill>
                </a:rPr>
                <a:t>CI occurring</a:t>
              </a:r>
              <a:endParaRPr lang="en-US">
                <a:solidFill>
                  <a:prstClr val="black"/>
                </a:solidFill>
              </a:endParaRPr>
            </a:p>
          </p:txBody>
        </p:sp>
      </p:grpSp>
      <p:grpSp>
        <p:nvGrpSpPr>
          <p:cNvPr id="23565" name="Group 13"/>
          <p:cNvGrpSpPr>
            <a:grpSpLocks/>
          </p:cNvGrpSpPr>
          <p:nvPr/>
        </p:nvGrpSpPr>
        <p:grpSpPr bwMode="auto">
          <a:xfrm>
            <a:off x="3124200" y="3657600"/>
            <a:ext cx="3200400" cy="3035300"/>
            <a:chOff x="1968" y="2304"/>
            <a:chExt cx="2016" cy="1912"/>
          </a:xfrm>
        </p:grpSpPr>
        <p:grpSp>
          <p:nvGrpSpPr>
            <p:cNvPr id="23566" name="Group 14"/>
            <p:cNvGrpSpPr>
              <a:grpSpLocks/>
            </p:cNvGrpSpPr>
            <p:nvPr/>
          </p:nvGrpSpPr>
          <p:grpSpPr bwMode="auto">
            <a:xfrm>
              <a:off x="1968" y="2304"/>
              <a:ext cx="2016" cy="1912"/>
              <a:chOff x="1968" y="2304"/>
              <a:chExt cx="2016" cy="1912"/>
            </a:xfrm>
          </p:grpSpPr>
          <p:pic>
            <p:nvPicPr>
              <p:cNvPr id="23567" name="Picture 14" descr="US_IR_Sat_20090813_0631.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68" y="2304"/>
                <a:ext cx="2016" cy="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8" name="Line 16"/>
              <p:cNvSpPr>
                <a:spLocks noChangeShapeType="1"/>
              </p:cNvSpPr>
              <p:nvPr/>
            </p:nvSpPr>
            <p:spPr bwMode="auto">
              <a:xfrm flipV="1">
                <a:off x="2784" y="3408"/>
                <a:ext cx="144" cy="336"/>
              </a:xfrm>
              <a:prstGeom prst="line">
                <a:avLst/>
              </a:prstGeom>
              <a:noFill/>
              <a:ln w="476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23569" name="Line 17"/>
              <p:cNvSpPr>
                <a:spLocks noChangeShapeType="1"/>
              </p:cNvSpPr>
              <p:nvPr/>
            </p:nvSpPr>
            <p:spPr bwMode="auto">
              <a:xfrm flipV="1">
                <a:off x="2736" y="3264"/>
                <a:ext cx="144" cy="336"/>
              </a:xfrm>
              <a:prstGeom prst="line">
                <a:avLst/>
              </a:prstGeom>
              <a:noFill/>
              <a:ln w="476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grpSp>
        <p:sp>
          <p:nvSpPr>
            <p:cNvPr id="23570" name="Text Box 18"/>
            <p:cNvSpPr txBox="1">
              <a:spLocks noChangeArrowheads="1"/>
            </p:cNvSpPr>
            <p:nvPr/>
          </p:nvSpPr>
          <p:spPr bwMode="auto">
            <a:xfrm>
              <a:off x="2448" y="3744"/>
              <a:ext cx="7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prstClr val="white"/>
                  </a:solidFill>
                </a:rPr>
                <a:t>Lightning</a:t>
              </a:r>
              <a:endParaRPr lang="en-US">
                <a:solidFill>
                  <a:prstClr val="black"/>
                </a:solidFill>
              </a:endParaRPr>
            </a:p>
          </p:txBody>
        </p:sp>
      </p:grpSp>
      <p:sp>
        <p:nvSpPr>
          <p:cNvPr id="23571" name="Title 10"/>
          <p:cNvSpPr>
            <a:spLocks noGrp="1"/>
          </p:cNvSpPr>
          <p:nvPr>
            <p:ph type="title" idx="4294967295"/>
          </p:nvPr>
        </p:nvSpPr>
        <p:spPr>
          <a:xfrm>
            <a:off x="457200" y="76200"/>
            <a:ext cx="8229600" cy="1143000"/>
          </a:xfrm>
        </p:spPr>
        <p:txBody>
          <a:bodyPr/>
          <a:lstStyle/>
          <a:p>
            <a:r>
              <a:rPr lang="en-US"/>
              <a:t>AWIPS CI/CTC Interaction with Sullivan (MKE) NWS Office</a:t>
            </a:r>
          </a:p>
        </p:txBody>
      </p:sp>
      <p:sp>
        <p:nvSpPr>
          <p:cNvPr id="23572" name="Text Box 20"/>
          <p:cNvSpPr txBox="1">
            <a:spLocks noChangeArrowheads="1"/>
          </p:cNvSpPr>
          <p:nvPr/>
        </p:nvSpPr>
        <p:spPr bwMode="auto">
          <a:xfrm>
            <a:off x="441325" y="1981200"/>
            <a:ext cx="1298575" cy="37623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prstClr val="black"/>
                </a:solidFill>
              </a:rPr>
              <a:t>04:30 UTC</a:t>
            </a:r>
          </a:p>
        </p:txBody>
      </p:sp>
      <p:sp>
        <p:nvSpPr>
          <p:cNvPr id="23573" name="Text Box 21"/>
          <p:cNvSpPr txBox="1">
            <a:spLocks noChangeArrowheads="1"/>
          </p:cNvSpPr>
          <p:nvPr/>
        </p:nvSpPr>
        <p:spPr bwMode="auto">
          <a:xfrm>
            <a:off x="5559425" y="1909763"/>
            <a:ext cx="1298575" cy="3762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prstClr val="black"/>
                </a:solidFill>
              </a:rPr>
              <a:t>05:02 UTC</a:t>
            </a:r>
          </a:p>
        </p:txBody>
      </p:sp>
      <p:sp>
        <p:nvSpPr>
          <p:cNvPr id="23574" name="Text Box 22"/>
          <p:cNvSpPr txBox="1">
            <a:spLocks noChangeArrowheads="1"/>
          </p:cNvSpPr>
          <p:nvPr/>
        </p:nvSpPr>
        <p:spPr bwMode="auto">
          <a:xfrm>
            <a:off x="136525" y="5791200"/>
            <a:ext cx="245427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solidFill>
                  <a:prstClr val="black"/>
                </a:solidFill>
              </a:rPr>
              <a:t>Forecaster generated screen captures from AWIPS at MKE</a:t>
            </a:r>
          </a:p>
        </p:txBody>
      </p:sp>
      <p:sp>
        <p:nvSpPr>
          <p:cNvPr id="23575" name="Text Box 23"/>
          <p:cNvSpPr txBox="1">
            <a:spLocks noChangeArrowheads="1"/>
          </p:cNvSpPr>
          <p:nvPr/>
        </p:nvSpPr>
        <p:spPr bwMode="auto">
          <a:xfrm>
            <a:off x="4419600" y="4114800"/>
            <a:ext cx="1298575" cy="37623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prstClr val="black"/>
                </a:solidFill>
              </a:rPr>
              <a:t>06:30 UTC</a:t>
            </a:r>
          </a:p>
        </p:txBody>
      </p:sp>
      <p:sp>
        <p:nvSpPr>
          <p:cNvPr id="24" name="Text Box 8"/>
          <p:cNvSpPr txBox="1">
            <a:spLocks noChangeArrowheads="1"/>
          </p:cNvSpPr>
          <p:nvPr/>
        </p:nvSpPr>
        <p:spPr bwMode="auto">
          <a:xfrm>
            <a:off x="7018431" y="6476999"/>
            <a:ext cx="1973169" cy="276999"/>
          </a:xfrm>
          <a:prstGeom prst="rect">
            <a:avLst/>
          </a:prstGeom>
          <a:noFill/>
          <a:ln w="9525">
            <a:noFill/>
            <a:miter lim="800000"/>
            <a:headEnd/>
            <a:tailEnd/>
          </a:ln>
        </p:spPr>
        <p:txBody>
          <a:bodyPr wrap="none">
            <a:spAutoFit/>
          </a:bodyPr>
          <a:lstStyle/>
          <a:p>
            <a:pPr fontAlgn="base">
              <a:spcBef>
                <a:spcPct val="0"/>
              </a:spcBef>
              <a:spcAft>
                <a:spcPct val="0"/>
              </a:spcAft>
            </a:pPr>
            <a:r>
              <a:rPr lang="en-US" sz="1200" dirty="0">
                <a:latin typeface="Arial" pitchFamily="34" charset="0"/>
                <a:cs typeface="Arial" pitchFamily="34" charset="0"/>
              </a:rPr>
              <a:t>Courtesy </a:t>
            </a:r>
            <a:r>
              <a:rPr lang="en-US" sz="1200" dirty="0" smtClean="0">
                <a:latin typeface="Arial" pitchFamily="34" charset="0"/>
                <a:cs typeface="Arial" pitchFamily="34" charset="0"/>
              </a:rPr>
              <a:t>W. </a:t>
            </a:r>
            <a:r>
              <a:rPr lang="en-US" sz="1200" dirty="0" err="1" smtClean="0">
                <a:latin typeface="Arial" pitchFamily="34" charset="0"/>
                <a:cs typeface="Arial" pitchFamily="34" charset="0"/>
              </a:rPr>
              <a:t>Feltz</a:t>
            </a:r>
            <a:r>
              <a:rPr lang="en-US" sz="1200" dirty="0" smtClean="0">
                <a:latin typeface="Arial" pitchFamily="34" charset="0"/>
                <a:cs typeface="Arial" pitchFamily="34" charset="0"/>
              </a:rPr>
              <a:t>: CIMSS</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181413483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2" name="Rectangle 2"/>
          <p:cNvSpPr>
            <a:spLocks noGrp="1" noChangeArrowheads="1"/>
          </p:cNvSpPr>
          <p:nvPr>
            <p:ph type="title"/>
          </p:nvPr>
        </p:nvSpPr>
        <p:spPr>
          <a:xfrm>
            <a:off x="457200" y="244475"/>
            <a:ext cx="8229600" cy="1143000"/>
          </a:xfrm>
        </p:spPr>
        <p:txBody>
          <a:bodyPr/>
          <a:lstStyle/>
          <a:p>
            <a:r>
              <a:rPr lang="en-US" b="1" dirty="0"/>
              <a:t>Overshooting-top / Enhanced-V</a:t>
            </a:r>
          </a:p>
        </p:txBody>
      </p:sp>
      <p:sp>
        <p:nvSpPr>
          <p:cNvPr id="701443" name="Rectangle 3"/>
          <p:cNvSpPr>
            <a:spLocks noGrp="1" noChangeArrowheads="1"/>
          </p:cNvSpPr>
          <p:nvPr>
            <p:ph type="body" idx="1"/>
          </p:nvPr>
        </p:nvSpPr>
        <p:spPr>
          <a:xfrm>
            <a:off x="4535488" y="1754188"/>
            <a:ext cx="4262437" cy="4130675"/>
          </a:xfrm>
        </p:spPr>
        <p:txBody>
          <a:bodyPr/>
          <a:lstStyle/>
          <a:p>
            <a:pPr>
              <a:lnSpc>
                <a:spcPct val="90000"/>
              </a:lnSpc>
            </a:pPr>
            <a:r>
              <a:rPr lang="en-US" sz="2400">
                <a:solidFill>
                  <a:srgbClr val="800000"/>
                </a:solidFill>
              </a:rPr>
              <a:t>Based on GOES-13 IR BT spatial testing (see Bedka et al., 2010)</a:t>
            </a:r>
          </a:p>
          <a:p>
            <a:pPr>
              <a:lnSpc>
                <a:spcPct val="90000"/>
              </a:lnSpc>
            </a:pPr>
            <a:r>
              <a:rPr lang="en-US" sz="2400">
                <a:solidFill>
                  <a:srgbClr val="800000"/>
                </a:solidFill>
              </a:rPr>
              <a:t>Detects overshooting-top and thermal couplet features in mature cloud tops</a:t>
            </a:r>
          </a:p>
          <a:p>
            <a:pPr lvl="1">
              <a:lnSpc>
                <a:spcPct val="90000"/>
              </a:lnSpc>
            </a:pPr>
            <a:r>
              <a:rPr lang="en-US" sz="2000"/>
              <a:t>Provides detections and relative magnitudes</a:t>
            </a:r>
          </a:p>
          <a:p>
            <a:pPr lvl="1">
              <a:lnSpc>
                <a:spcPct val="90000"/>
              </a:lnSpc>
            </a:pPr>
            <a:r>
              <a:rPr lang="en-US" sz="2000"/>
              <a:t>Operates day/night and can operate during rapid scan</a:t>
            </a:r>
          </a:p>
        </p:txBody>
      </p:sp>
      <p:pic>
        <p:nvPicPr>
          <p:cNvPr id="701444" name="Picture 13" descr="GOES-R_Color_L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189038" y="5772150"/>
            <a:ext cx="1439862" cy="960438"/>
          </a:xfrm>
          <a:prstGeom prst="rect">
            <a:avLst/>
          </a:prstGeom>
          <a:noFill/>
          <a:ln w="9525">
            <a:noFill/>
            <a:miter lim="800000"/>
            <a:headEnd/>
            <a:tailEnd/>
          </a:ln>
        </p:spPr>
      </p:pic>
      <p:pic>
        <p:nvPicPr>
          <p:cNvPr id="701445" name="Picture 5" descr="nssllogo"/>
          <p:cNvPicPr>
            <a:picLocks noChangeAspect="1" noChangeArrowheads="1"/>
          </p:cNvPicPr>
          <p:nvPr/>
        </p:nvPicPr>
        <p:blipFill>
          <a:blip r:embed="rId3" cstate="print"/>
          <a:srcRect/>
          <a:stretch>
            <a:fillRect/>
          </a:stretch>
        </p:blipFill>
        <p:spPr bwMode="auto">
          <a:xfrm>
            <a:off x="6646863" y="5927725"/>
            <a:ext cx="819150" cy="815975"/>
          </a:xfrm>
          <a:prstGeom prst="rect">
            <a:avLst/>
          </a:prstGeom>
          <a:noFill/>
          <a:ln w="9525">
            <a:noFill/>
            <a:miter lim="800000"/>
            <a:headEnd/>
            <a:tailEnd/>
          </a:ln>
        </p:spPr>
      </p:pic>
      <p:pic>
        <p:nvPicPr>
          <p:cNvPr id="701446" name="Picture 6" descr="AMAOT"/>
          <p:cNvPicPr>
            <a:picLocks noChangeAspect="1" noChangeArrowheads="1"/>
          </p:cNvPicPr>
          <p:nvPr/>
        </p:nvPicPr>
        <p:blipFill>
          <a:blip r:embed="rId4" cstate="print"/>
          <a:srcRect/>
          <a:stretch>
            <a:fillRect/>
          </a:stretch>
        </p:blipFill>
        <p:spPr bwMode="auto">
          <a:xfrm>
            <a:off x="246063" y="1993900"/>
            <a:ext cx="4087812" cy="2947988"/>
          </a:xfrm>
          <a:prstGeom prst="rect">
            <a:avLst/>
          </a:prstGeom>
          <a:noFill/>
        </p:spPr>
      </p:pic>
      <p:sp>
        <p:nvSpPr>
          <p:cNvPr id="7" name="Line 4"/>
          <p:cNvSpPr>
            <a:spLocks noChangeShapeType="1"/>
          </p:cNvSpPr>
          <p:nvPr/>
        </p:nvSpPr>
        <p:spPr bwMode="auto">
          <a:xfrm>
            <a:off x="457200" y="1295400"/>
            <a:ext cx="8229600" cy="0"/>
          </a:xfrm>
          <a:prstGeom prst="line">
            <a:avLst/>
          </a:prstGeom>
          <a:noFill/>
          <a:ln w="50800" cmpd="dbl">
            <a:solidFill>
              <a:srgbClr val="003399"/>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265558719"/>
      </p:ext>
    </p:extLst>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990600" y="-228600"/>
            <a:ext cx="8229600" cy="1143000"/>
          </a:xfrm>
        </p:spPr>
        <p:txBody>
          <a:bodyPr/>
          <a:lstStyle/>
          <a:p>
            <a:r>
              <a:rPr lang="en-US" sz="3600" smtClean="0">
                <a:solidFill>
                  <a:srgbClr val="FFFF00"/>
                </a:solidFill>
              </a:rPr>
              <a:t>GOES-14: Sample “1-min” imagery</a:t>
            </a:r>
          </a:p>
        </p:txBody>
      </p:sp>
      <p:sp>
        <p:nvSpPr>
          <p:cNvPr id="99331" name="Text Box 3"/>
          <p:cNvSpPr txBox="1">
            <a:spLocks noChangeArrowheads="1"/>
          </p:cNvSpPr>
          <p:nvPr/>
        </p:nvSpPr>
        <p:spPr bwMode="auto">
          <a:xfrm>
            <a:off x="1084263" y="6384925"/>
            <a:ext cx="69929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600">
                <a:solidFill>
                  <a:srgbClr val="FFFFFF"/>
                </a:solidFill>
                <a:ea typeface="MS PGothic" pitchFamily="34" charset="-128"/>
              </a:rPr>
              <a:t>Visible data from the recent NOAA Science Test, lead by Hillger and Schmit</a:t>
            </a:r>
          </a:p>
        </p:txBody>
      </p:sp>
      <p:pic>
        <p:nvPicPr>
          <p:cNvPr id="99332" name="Picture 4" descr="ecb_g12g14_vis_an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43000"/>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99333" name="Text Box 5"/>
          <p:cNvSpPr txBox="1">
            <a:spLocks noChangeArrowheads="1"/>
          </p:cNvSpPr>
          <p:nvPr/>
        </p:nvSpPr>
        <p:spPr bwMode="auto">
          <a:xfrm>
            <a:off x="2286000" y="57912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FFFF00"/>
                </a:solidFill>
                <a:ea typeface="MS PGothic" pitchFamily="34" charset="-128"/>
              </a:rPr>
              <a:t>GOES-12</a:t>
            </a:r>
          </a:p>
        </p:txBody>
      </p:sp>
      <p:sp>
        <p:nvSpPr>
          <p:cNvPr id="99334" name="Text Box 6"/>
          <p:cNvSpPr txBox="1">
            <a:spLocks noChangeArrowheads="1"/>
          </p:cNvSpPr>
          <p:nvPr/>
        </p:nvSpPr>
        <p:spPr bwMode="auto">
          <a:xfrm>
            <a:off x="5410200" y="57912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FFFF00"/>
                </a:solidFill>
                <a:ea typeface="MS PGothic" pitchFamily="34" charset="-128"/>
              </a:rPr>
              <a:t>GOES-14</a:t>
            </a:r>
          </a:p>
        </p:txBody>
      </p:sp>
    </p:spTree>
    <p:extLst>
      <p:ext uri="{BB962C8B-B14F-4D97-AF65-F5344CB8AC3E}">
        <p14:creationId xmlns:p14="http://schemas.microsoft.com/office/powerpoint/2010/main" val="219711484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cloudsat_example.jpg"/>
          <p:cNvPicPr>
            <a:picLocks noChangeAspect="1"/>
          </p:cNvPicPr>
          <p:nvPr/>
        </p:nvPicPr>
        <p:blipFill>
          <a:blip r:embed="rId2" cstate="print">
            <a:extLst>
              <a:ext uri="{28A0092B-C50C-407E-A947-70E740481C1C}">
                <a14:useLocalDpi xmlns:a14="http://schemas.microsoft.com/office/drawing/2010/main" val="0"/>
              </a:ext>
            </a:extLst>
          </a:blip>
          <a:srcRect t="5899"/>
          <a:stretch>
            <a:fillRect/>
          </a:stretch>
        </p:blipFill>
        <p:spPr bwMode="auto">
          <a:xfrm>
            <a:off x="57150" y="76200"/>
            <a:ext cx="4743450" cy="364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4"/>
          <p:cNvGraphicFramePr>
            <a:graphicFrameLocks noGrp="1"/>
          </p:cNvGraphicFramePr>
          <p:nvPr/>
        </p:nvGraphicFramePr>
        <p:xfrm>
          <a:off x="134938" y="4251325"/>
          <a:ext cx="8893175" cy="2554288"/>
        </p:xfrm>
        <a:graphic>
          <a:graphicData uri="http://schemas.openxmlformats.org/drawingml/2006/table">
            <a:tbl>
              <a:tblPr/>
              <a:tblGrid>
                <a:gridCol w="2155825"/>
                <a:gridCol w="1349375"/>
                <a:gridCol w="1811337"/>
                <a:gridCol w="1406525"/>
                <a:gridCol w="2170113"/>
              </a:tblGrid>
              <a:tr h="76685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rgbClr val="000000"/>
                          </a:solidFill>
                          <a:effectLst/>
                          <a:latin typeface="Arial" charset="0"/>
                          <a:ea typeface="ＭＳ Ｐゴシック" charset="0"/>
                          <a:cs typeface="Arial" charset="0"/>
                        </a:rPr>
                        <a:t>OT Detection Method</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charset="0"/>
                          <a:ea typeface="ＭＳ Ｐゴシック" charset="0"/>
                          <a:cs typeface="Arial" charset="0"/>
                        </a:rPr>
                        <a:t>OT Pixel FAR</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charset="0"/>
                          <a:ea typeface="ＭＳ Ｐゴシック" charset="0"/>
                          <a:cs typeface="Arial" charset="0"/>
                        </a:rPr>
                        <a:t>ABI OT Detection Product Maximum Acceptable FAR Requirement</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charset="0"/>
                          <a:ea typeface="ＭＳ Ｐゴシック" charset="0"/>
                          <a:cs typeface="Arial" charset="0"/>
                        </a:rPr>
                        <a:t>OT Top Region POD</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charset="0"/>
                          <a:ea typeface="ＭＳ Ｐゴシック" charset="0"/>
                          <a:cs typeface="Arial" charset="0"/>
                        </a:rPr>
                        <a:t>Number of OT Detection Pixels Along CloudSat Track</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r>
              <a:tr h="59856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charset="0"/>
                          <a:ea typeface="ＭＳ Ｐゴシック" charset="0"/>
                          <a:cs typeface="Arial" charset="0"/>
                        </a:rPr>
                        <a:t>IR-Texture</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charset="0"/>
                          <a:ea typeface="ＭＳ Ｐゴシック" charset="0"/>
                          <a:cs typeface="Arial" charset="0"/>
                        </a:rPr>
                        <a:t>(Applied to Synthetic ABI)</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charset="0"/>
                          <a:ea typeface="ＭＳ Ｐゴシック" charset="0"/>
                          <a:cs typeface="Arial" charset="0"/>
                        </a:rPr>
                        <a:t>16.1%</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charset="0"/>
                          <a:ea typeface="ＭＳ Ｐゴシック" charset="0"/>
                          <a:cs typeface="Arial" charset="0"/>
                        </a:rPr>
                        <a:t>25%</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charset="0"/>
                          <a:ea typeface="ＭＳ Ｐゴシック" charset="0"/>
                          <a:cs typeface="Arial" charset="0"/>
                        </a:rPr>
                        <a:t>74.6%</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charset="0"/>
                          <a:ea typeface="ＭＳ Ｐゴシック" charset="0"/>
                          <a:cs typeface="Arial" charset="0"/>
                        </a:rPr>
                        <a:t>940 </a:t>
                      </a:r>
                      <a:r>
                        <a:rPr kumimoji="0" lang="en-US" sz="1100" b="1" i="1" u="none" strike="noStrike" cap="none" normalizeH="0" baseline="0">
                          <a:ln>
                            <a:noFill/>
                          </a:ln>
                          <a:solidFill>
                            <a:srgbClr val="000000"/>
                          </a:solidFill>
                          <a:effectLst/>
                          <a:latin typeface="Arial" charset="0"/>
                          <a:ea typeface="ＭＳ Ｐゴシック" charset="0"/>
                          <a:cs typeface="Arial" charset="0"/>
                        </a:rPr>
                        <a:t>(114 Global OT Events)</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r>
              <a:tr h="59443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charset="0"/>
                          <a:ea typeface="ＭＳ Ｐゴシック" charset="0"/>
                          <a:cs typeface="Arial" charset="0"/>
                        </a:rPr>
                        <a:t>IR-Texture</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charset="0"/>
                          <a:ea typeface="ＭＳ Ｐゴシック" charset="0"/>
                          <a:cs typeface="Arial" charset="0"/>
                        </a:rPr>
                        <a:t>(Applied to Current GOES and SEVIRI)</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charset="0"/>
                          <a:ea typeface="ＭＳ Ｐゴシック" charset="0"/>
                          <a:cs typeface="Arial" charset="0"/>
                        </a:rPr>
                        <a:t>18.3%</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charset="0"/>
                          <a:ea typeface="ＭＳ Ｐゴシック" charset="0"/>
                          <a:cs typeface="Arial" charset="0"/>
                        </a:rPr>
                        <a:t>N/A</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charset="0"/>
                          <a:ea typeface="ＭＳ Ｐゴシック" charset="0"/>
                          <a:cs typeface="Arial" charset="0"/>
                        </a:rPr>
                        <a:t>57.6%</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charset="0"/>
                          <a:ea typeface="ＭＳ Ｐゴシック" charset="0"/>
                          <a:cs typeface="Arial" charset="0"/>
                        </a:rPr>
                        <a:t>252 </a:t>
                      </a:r>
                      <a:r>
                        <a:rPr kumimoji="0" lang="en-US" sz="1100" b="1" i="1" u="none" strike="noStrike" cap="none" normalizeH="0" baseline="0">
                          <a:ln>
                            <a:noFill/>
                          </a:ln>
                          <a:solidFill>
                            <a:srgbClr val="000000"/>
                          </a:solidFill>
                          <a:effectLst/>
                          <a:latin typeface="Arial" charset="0"/>
                          <a:ea typeface="ＭＳ Ｐゴシック" charset="0"/>
                          <a:cs typeface="Arial" charset="0"/>
                        </a:rPr>
                        <a:t>(59 OT Events)</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r>
              <a:tr h="59443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charset="0"/>
                          <a:ea typeface="ＭＳ Ｐゴシック" charset="0"/>
                          <a:cs typeface="Arial" charset="0"/>
                        </a:rPr>
                        <a:t>WV-IR BT Diff &gt; 0 K</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charset="0"/>
                          <a:ea typeface="ＭＳ Ｐゴシック" charset="0"/>
                          <a:cs typeface="Arial" charset="0"/>
                        </a:rPr>
                        <a:t>(Currently Operational At Aviation Weather Center)</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charset="0"/>
                          <a:ea typeface="ＭＳ Ｐゴシック" charset="0"/>
                          <a:cs typeface="Arial" charset="0"/>
                        </a:rPr>
                        <a:t>81.2%</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charset="0"/>
                          <a:ea typeface="ＭＳ Ｐゴシック" charset="0"/>
                          <a:cs typeface="Arial" charset="0"/>
                        </a:rPr>
                        <a:t>25%</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charset="0"/>
                          <a:ea typeface="ＭＳ Ｐゴシック" charset="0"/>
                          <a:cs typeface="Arial" charset="0"/>
                        </a:rPr>
                        <a:t>99.1%</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rgbClr val="000000"/>
                          </a:solidFill>
                          <a:effectLst/>
                          <a:latin typeface="Arial" charset="0"/>
                          <a:ea typeface="ＭＳ Ｐゴシック" charset="0"/>
                          <a:cs typeface="Arial" charset="0"/>
                        </a:rPr>
                        <a:t>15079 </a:t>
                      </a:r>
                      <a:r>
                        <a:rPr kumimoji="0" lang="en-US" sz="1100" b="1" i="1" u="none" strike="noStrike" cap="none" normalizeH="0" baseline="0" dirty="0">
                          <a:ln>
                            <a:noFill/>
                          </a:ln>
                          <a:solidFill>
                            <a:srgbClr val="000000"/>
                          </a:solidFill>
                          <a:effectLst/>
                          <a:latin typeface="Arial" charset="0"/>
                          <a:ea typeface="ＭＳ Ｐゴシック" charset="0"/>
                          <a:cs typeface="Arial" charset="0"/>
                        </a:rPr>
                        <a:t>(114 Global OT Events)</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r>
            </a:tbl>
          </a:graphicData>
        </a:graphic>
      </p:graphicFrame>
      <p:sp>
        <p:nvSpPr>
          <p:cNvPr id="27683" name="TextBox 6"/>
          <p:cNvSpPr txBox="1">
            <a:spLocks noChangeArrowheads="1"/>
          </p:cNvSpPr>
          <p:nvPr/>
        </p:nvSpPr>
        <p:spPr bwMode="auto">
          <a:xfrm>
            <a:off x="4827588" y="714375"/>
            <a:ext cx="4235450"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37931725" indent="-37474525">
              <a:defRPr sz="2400">
                <a:solidFill>
                  <a:schemeClr val="tx1"/>
                </a:solidFill>
                <a:latin typeface="Arial" pitchFamily="34" charset="0"/>
                <a:ea typeface="MS PGothic" pitchFamily="34" charset="-128"/>
              </a:defRPr>
            </a:lvl2pPr>
            <a:lvl3pPr>
              <a:defRPr sz="2400">
                <a:solidFill>
                  <a:schemeClr val="tx1"/>
                </a:solidFill>
                <a:latin typeface="Arial" pitchFamily="34" charset="0"/>
                <a:ea typeface="MS PGothic" pitchFamily="34" charset="-128"/>
              </a:defRPr>
            </a:lvl3pPr>
            <a:lvl4pPr>
              <a:defRPr sz="2400">
                <a:solidFill>
                  <a:schemeClr val="tx1"/>
                </a:solidFill>
                <a:latin typeface="Arial" pitchFamily="34" charset="0"/>
                <a:ea typeface="MS PGothic" pitchFamily="34" charset="-128"/>
              </a:defRPr>
            </a:lvl4pPr>
            <a:lvl5pPr>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0" fontAlgn="base" hangingPunct="0">
              <a:spcBef>
                <a:spcPct val="0"/>
              </a:spcBef>
              <a:spcAft>
                <a:spcPct val="0"/>
              </a:spcAft>
              <a:buFont typeface="Arial" pitchFamily="34" charset="0"/>
              <a:buChar char="•"/>
            </a:pPr>
            <a:r>
              <a:rPr lang="en-US" sz="1200" b="1" dirty="0">
                <a:solidFill>
                  <a:srgbClr val="FFFFFF"/>
                </a:solidFill>
                <a:cs typeface="Arial" pitchFamily="34" charset="0"/>
              </a:rPr>
              <a:t> Overshooting tops (OTs) are the product of deep convective storm updrafts with sufficient strength to rise above the storms</a:t>
            </a:r>
            <a:r>
              <a:rPr lang="ja-JP" altLang="en-US" sz="1200" b="1" dirty="0">
                <a:solidFill>
                  <a:srgbClr val="FFFFFF"/>
                </a:solidFill>
                <a:cs typeface="Arial" pitchFamily="34" charset="0"/>
              </a:rPr>
              <a:t>’</a:t>
            </a:r>
            <a:r>
              <a:rPr lang="en-US" altLang="ja-JP" sz="1200" b="1" dirty="0">
                <a:solidFill>
                  <a:srgbClr val="FFFFFF"/>
                </a:solidFill>
                <a:cs typeface="Arial" pitchFamily="34" charset="0"/>
              </a:rPr>
              <a:t> equilibrium level and penetrate into the lower stratosphere</a:t>
            </a:r>
          </a:p>
          <a:p>
            <a:pPr eaLnBrk="0" fontAlgn="base" hangingPunct="0">
              <a:spcBef>
                <a:spcPct val="0"/>
              </a:spcBef>
              <a:spcAft>
                <a:spcPct val="0"/>
              </a:spcAft>
            </a:pPr>
            <a:r>
              <a:rPr lang="en-US" sz="1300" b="1" dirty="0">
                <a:solidFill>
                  <a:srgbClr val="FFFFFF"/>
                </a:solidFill>
                <a:cs typeface="Arial" pitchFamily="34" charset="0"/>
              </a:rPr>
              <a:t> </a:t>
            </a:r>
          </a:p>
          <a:p>
            <a:pPr eaLnBrk="0" fontAlgn="base" hangingPunct="0">
              <a:spcBef>
                <a:spcPct val="0"/>
              </a:spcBef>
              <a:spcAft>
                <a:spcPct val="0"/>
              </a:spcAft>
              <a:buFont typeface="Arial" pitchFamily="34" charset="0"/>
              <a:buChar char="•"/>
            </a:pPr>
            <a:r>
              <a:rPr lang="en-US" sz="1200" b="1" dirty="0">
                <a:solidFill>
                  <a:srgbClr val="FFFFFF"/>
                </a:solidFill>
                <a:cs typeface="Arial" pitchFamily="34" charset="0"/>
              </a:rPr>
              <a:t> OTs appear as small clusters of very cold pixels relative to the surrounding thunderstorm anvil </a:t>
            </a:r>
          </a:p>
          <a:p>
            <a:pPr eaLnBrk="0" fontAlgn="base" hangingPunct="0">
              <a:spcBef>
                <a:spcPct val="0"/>
              </a:spcBef>
              <a:spcAft>
                <a:spcPct val="0"/>
              </a:spcAft>
              <a:buFontTx/>
              <a:buChar char="-"/>
            </a:pPr>
            <a:r>
              <a:rPr lang="en-US" sz="1200" dirty="0">
                <a:solidFill>
                  <a:srgbClr val="FFFFFF"/>
                </a:solidFill>
                <a:cs typeface="Arial" pitchFamily="34" charset="0"/>
              </a:rPr>
              <a:t> Infrared (IR) temperature gradients (i.e. texture) are combined with NWP information to accurately detect OTs during day/night using current and future satellite sensors </a:t>
            </a:r>
            <a:r>
              <a:rPr lang="en-US" sz="1000" dirty="0">
                <a:solidFill>
                  <a:srgbClr val="FFFFFF"/>
                </a:solidFill>
                <a:cs typeface="Arial" pitchFamily="34" charset="0"/>
              </a:rPr>
              <a:t>(</a:t>
            </a:r>
            <a:r>
              <a:rPr lang="en-US" sz="1000" dirty="0" err="1">
                <a:solidFill>
                  <a:srgbClr val="FFFFFF"/>
                </a:solidFill>
                <a:cs typeface="Arial" pitchFamily="34" charset="0"/>
              </a:rPr>
              <a:t>Bedka</a:t>
            </a:r>
            <a:r>
              <a:rPr lang="en-US" sz="1000" dirty="0">
                <a:solidFill>
                  <a:srgbClr val="FFFFFF"/>
                </a:solidFill>
                <a:cs typeface="Arial" pitchFamily="34" charset="0"/>
              </a:rPr>
              <a:t> et al. 2010)</a:t>
            </a:r>
          </a:p>
          <a:p>
            <a:pPr eaLnBrk="0" fontAlgn="base" hangingPunct="0">
              <a:spcBef>
                <a:spcPct val="0"/>
              </a:spcBef>
              <a:spcAft>
                <a:spcPct val="0"/>
              </a:spcAft>
            </a:pPr>
            <a:endParaRPr lang="en-US" sz="1300" b="1" dirty="0">
              <a:solidFill>
                <a:srgbClr val="FFFFFF"/>
              </a:solidFill>
              <a:cs typeface="Arial" pitchFamily="34" charset="0"/>
            </a:endParaRPr>
          </a:p>
          <a:p>
            <a:pPr eaLnBrk="0" fontAlgn="base" hangingPunct="0">
              <a:spcBef>
                <a:spcPct val="0"/>
              </a:spcBef>
              <a:spcAft>
                <a:spcPct val="0"/>
              </a:spcAft>
              <a:buFont typeface="Arial" pitchFamily="34" charset="0"/>
              <a:buChar char="•"/>
            </a:pPr>
            <a:r>
              <a:rPr lang="en-US" sz="1200" b="1" dirty="0">
                <a:solidFill>
                  <a:srgbClr val="FFFFFF"/>
                </a:solidFill>
                <a:cs typeface="Arial" pitchFamily="34" charset="0"/>
              </a:rPr>
              <a:t> Detection product being evaluated within the 2010 SPC Spring Experiment via the GOES-R Proving Ground and the NCAR Global Atmospheric Turbulence Decision Support System for Aviation</a:t>
            </a:r>
          </a:p>
          <a:p>
            <a:pPr eaLnBrk="0" fontAlgn="base" hangingPunct="0">
              <a:spcBef>
                <a:spcPct val="0"/>
              </a:spcBef>
              <a:spcAft>
                <a:spcPct val="0"/>
              </a:spcAft>
              <a:buFont typeface="Arial" pitchFamily="34" charset="0"/>
              <a:buChar char="•"/>
            </a:pPr>
            <a:endParaRPr lang="en-US" sz="1300" dirty="0">
              <a:solidFill>
                <a:srgbClr val="FFFFFF"/>
              </a:solidFill>
              <a:cs typeface="Arial" pitchFamily="34" charset="0"/>
            </a:endParaRPr>
          </a:p>
        </p:txBody>
      </p:sp>
      <p:sp>
        <p:nvSpPr>
          <p:cNvPr id="6" name="Text Box 8"/>
          <p:cNvSpPr txBox="1">
            <a:spLocks noChangeArrowheads="1"/>
          </p:cNvSpPr>
          <p:nvPr/>
        </p:nvSpPr>
        <p:spPr bwMode="auto">
          <a:xfrm>
            <a:off x="7602334" y="76200"/>
            <a:ext cx="1465466" cy="276999"/>
          </a:xfrm>
          <a:prstGeom prst="rect">
            <a:avLst/>
          </a:prstGeom>
          <a:noFill/>
          <a:ln w="9525">
            <a:noFill/>
            <a:miter lim="800000"/>
            <a:headEnd/>
            <a:tailEnd/>
          </a:ln>
        </p:spPr>
        <p:txBody>
          <a:bodyPr wrap="none">
            <a:spAutoFit/>
          </a:bodyPr>
          <a:lstStyle/>
          <a:p>
            <a:pPr fontAlgn="base">
              <a:spcBef>
                <a:spcPct val="0"/>
              </a:spcBef>
              <a:spcAft>
                <a:spcPct val="0"/>
              </a:spcAft>
            </a:pPr>
            <a:r>
              <a:rPr lang="en-US" sz="1200" dirty="0">
                <a:latin typeface="Arial" pitchFamily="34" charset="0"/>
                <a:cs typeface="Arial" pitchFamily="34" charset="0"/>
              </a:rPr>
              <a:t>Courtesy </a:t>
            </a:r>
            <a:r>
              <a:rPr lang="en-US" sz="1200" dirty="0" smtClean="0">
                <a:latin typeface="Arial" pitchFamily="34" charset="0"/>
                <a:cs typeface="Arial" pitchFamily="34" charset="0"/>
              </a:rPr>
              <a:t>K. </a:t>
            </a:r>
            <a:r>
              <a:rPr lang="en-US" sz="1200" dirty="0" err="1" smtClean="0">
                <a:latin typeface="Arial" pitchFamily="34" charset="0"/>
                <a:cs typeface="Arial" pitchFamily="34" charset="0"/>
              </a:rPr>
              <a:t>Bedka</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180291297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5"/>
          <p:cNvSpPr>
            <a:spLocks noGrp="1" noChangeArrowheads="1"/>
          </p:cNvSpPr>
          <p:nvPr>
            <p:ph type="ftr" sz="quarter" idx="10"/>
          </p:nvPr>
        </p:nvSpPr>
        <p:spPr>
          <a:noFill/>
        </p:spPr>
        <p:txBody>
          <a:bodyPr/>
          <a:lstStyle/>
          <a:p>
            <a:endParaRPr lang="en-US" smtClean="0">
              <a:solidFill>
                <a:srgbClr val="000000"/>
              </a:solidFill>
            </a:endParaRPr>
          </a:p>
          <a:p>
            <a:endParaRPr lang="en-US" smtClean="0">
              <a:solidFill>
                <a:srgbClr val="000000"/>
              </a:solidFill>
            </a:endParaRPr>
          </a:p>
        </p:txBody>
      </p:sp>
      <p:sp>
        <p:nvSpPr>
          <p:cNvPr id="43011" name="Rectangle 13"/>
          <p:cNvSpPr>
            <a:spLocks noGrp="1" noChangeArrowheads="1"/>
          </p:cNvSpPr>
          <p:nvPr>
            <p:ph type="sldNum" sz="quarter" idx="12"/>
          </p:nvPr>
        </p:nvSpPr>
        <p:spPr>
          <a:noFill/>
        </p:spPr>
        <p:txBody>
          <a:bodyPr/>
          <a:lstStyle/>
          <a:p>
            <a:fld id="{FC4F3240-6EFC-4016-AF78-829069E205C7}" type="slidenum">
              <a:rPr lang="en-US" smtClean="0"/>
              <a:pPr/>
              <a:t>61</a:t>
            </a:fld>
            <a:endParaRPr lang="en-US" smtClean="0"/>
          </a:p>
        </p:txBody>
      </p:sp>
      <p:sp>
        <p:nvSpPr>
          <p:cNvPr id="43012" name="Slide Number Placeholder 2"/>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59600789-43AD-4141-A7F8-4D0E0E3278D9}"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61</a:t>
            </a:fld>
            <a:endParaRPr lang="en-US" sz="1400" b="1">
              <a:solidFill>
                <a:srgbClr val="FFFF00"/>
              </a:solidFill>
              <a:latin typeface="Times New Roman" pitchFamily="18" charset="0"/>
              <a:ea typeface="MS PGothic" pitchFamily="34" charset="-128"/>
            </a:endParaRPr>
          </a:p>
        </p:txBody>
      </p:sp>
      <p:sp>
        <p:nvSpPr>
          <p:cNvPr id="43013"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A1F50BEA-70C0-4613-97F8-E2F3D18FD7D0}"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61</a:t>
            </a:fld>
            <a:endParaRPr lang="en-US" sz="1400" b="1">
              <a:solidFill>
                <a:srgbClr val="FFFF00"/>
              </a:solidFill>
              <a:latin typeface="Times New Roman" pitchFamily="18" charset="0"/>
              <a:ea typeface="MS PGothic" pitchFamily="34" charset="-128"/>
            </a:endParaRPr>
          </a:p>
        </p:txBody>
      </p:sp>
      <p:sp>
        <p:nvSpPr>
          <p:cNvPr id="43014"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7CE71B5D-8556-40F0-827B-2848C238F8DB}"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61</a:t>
            </a:fld>
            <a:endParaRPr lang="en-US" sz="1400" b="1">
              <a:solidFill>
                <a:srgbClr val="FFFF00"/>
              </a:solidFill>
              <a:latin typeface="Times New Roman" pitchFamily="18" charset="0"/>
              <a:ea typeface="MS PGothic" pitchFamily="34" charset="-128"/>
            </a:endParaRPr>
          </a:p>
        </p:txBody>
      </p:sp>
      <p:sp>
        <p:nvSpPr>
          <p:cNvPr id="43015"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D9E0B486-7373-4B12-8F29-FE7FBCC6BF6A}"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61</a:t>
            </a:fld>
            <a:endParaRPr lang="en-US" sz="1400" b="1">
              <a:solidFill>
                <a:srgbClr val="FFFF00"/>
              </a:solidFill>
              <a:latin typeface="Times New Roman" pitchFamily="18" charset="0"/>
              <a:ea typeface="MS PGothic" pitchFamily="34" charset="-128"/>
            </a:endParaRPr>
          </a:p>
        </p:txBody>
      </p:sp>
      <p:sp>
        <p:nvSpPr>
          <p:cNvPr id="43016"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57673F30-4E8C-4EA0-9ED5-5539C0A15DE5}"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61</a:t>
            </a:fld>
            <a:endParaRPr lang="en-US" sz="1400" b="1">
              <a:solidFill>
                <a:srgbClr val="FFFF00"/>
              </a:solidFill>
              <a:latin typeface="Times New Roman" pitchFamily="18" charset="0"/>
              <a:ea typeface="MS PGothic" pitchFamily="34" charset="-128"/>
            </a:endParaRPr>
          </a:p>
        </p:txBody>
      </p:sp>
      <p:sp>
        <p:nvSpPr>
          <p:cNvPr id="43017" name="Rectangle 6"/>
          <p:cNvSpPr>
            <a:spLocks noGrp="1" noChangeArrowheads="1"/>
          </p:cNvSpPr>
          <p:nvPr>
            <p:ph type="title" idx="4294967295"/>
          </p:nvPr>
        </p:nvSpPr>
        <p:spPr/>
        <p:txBody>
          <a:bodyPr lIns="92075" tIns="46038" rIns="92075" bIns="46038" anchor="b"/>
          <a:lstStyle/>
          <a:p>
            <a:pPr eaLnBrk="1" hangingPunct="1"/>
            <a:r>
              <a:rPr lang="en-US" sz="2800" smtClean="0"/>
              <a:t>Derived Motion Winds</a:t>
            </a:r>
          </a:p>
        </p:txBody>
      </p:sp>
      <p:sp>
        <p:nvSpPr>
          <p:cNvPr id="43018" name="Rectangle 3"/>
          <p:cNvSpPr>
            <a:spLocks noGrp="1" noChangeArrowheads="1"/>
          </p:cNvSpPr>
          <p:nvPr>
            <p:ph type="body" idx="4294967295"/>
          </p:nvPr>
        </p:nvSpPr>
        <p:spPr>
          <a:xfrm>
            <a:off x="11113" y="1047481"/>
            <a:ext cx="4643437" cy="5561012"/>
          </a:xfrm>
        </p:spPr>
        <p:txBody>
          <a:bodyPr lIns="92075" tIns="46038" rIns="92075" bIns="46038"/>
          <a:lstStyle/>
          <a:p>
            <a:pPr eaLnBrk="1" hangingPunct="1">
              <a:lnSpc>
                <a:spcPct val="90000"/>
              </a:lnSpc>
            </a:pPr>
            <a:r>
              <a:rPr lang="en-US" sz="2400" b="1" dirty="0" smtClean="0">
                <a:solidFill>
                  <a:srgbClr val="FFFF00"/>
                </a:solidFill>
              </a:rPr>
              <a:t>Algorithm Highlights</a:t>
            </a:r>
          </a:p>
          <a:p>
            <a:pPr lvl="1" eaLnBrk="1" hangingPunct="1">
              <a:lnSpc>
                <a:spcPct val="90000"/>
              </a:lnSpc>
            </a:pPr>
            <a:r>
              <a:rPr lang="en-US" sz="1600" dirty="0" smtClean="0"/>
              <a:t>Heritage in targeting, tracking, and QC  algorithms lie with current NESDIS operational winds algorithms</a:t>
            </a:r>
          </a:p>
          <a:p>
            <a:pPr lvl="1" eaLnBrk="1" hangingPunct="1">
              <a:lnSpc>
                <a:spcPct val="90000"/>
              </a:lnSpc>
            </a:pPr>
            <a:r>
              <a:rPr lang="en-US" sz="1600" dirty="0" smtClean="0"/>
              <a:t>New nested tracking algorithm introduced that makes use of a two-dimensional clustering algorithm to capture the dominant motion in each target scene</a:t>
            </a:r>
          </a:p>
          <a:p>
            <a:pPr lvl="1" eaLnBrk="1" hangingPunct="1">
              <a:lnSpc>
                <a:spcPct val="90000"/>
              </a:lnSpc>
            </a:pPr>
            <a:r>
              <a:rPr lang="en-US" sz="1600" dirty="0" smtClean="0"/>
              <a:t>Utilizes clear sky mask product</a:t>
            </a:r>
          </a:p>
          <a:p>
            <a:pPr lvl="1" eaLnBrk="1" hangingPunct="1">
              <a:lnSpc>
                <a:spcPct val="90000"/>
              </a:lnSpc>
            </a:pPr>
            <a:r>
              <a:rPr lang="en-US" sz="1600" dirty="0" smtClean="0"/>
              <a:t>Wind height assignment will rely on utilization of pixel level cloud heights generated upstream via algorithms delivered by AWG cloud application team</a:t>
            </a:r>
          </a:p>
          <a:p>
            <a:pPr lvl="1" eaLnBrk="1" hangingPunct="1">
              <a:lnSpc>
                <a:spcPct val="90000"/>
              </a:lnSpc>
            </a:pPr>
            <a:r>
              <a:rPr lang="en-US" sz="1600" dirty="0" smtClean="0"/>
              <a:t>Leverages ABI’s higher spatial and temporal resolution data</a:t>
            </a:r>
          </a:p>
          <a:p>
            <a:pPr lvl="1" eaLnBrk="1" hangingPunct="1">
              <a:lnSpc>
                <a:spcPct val="90000"/>
              </a:lnSpc>
            </a:pPr>
            <a:endParaRPr lang="en-US" sz="1800" dirty="0" smtClean="0"/>
          </a:p>
          <a:p>
            <a:pPr eaLnBrk="1" hangingPunct="1">
              <a:lnSpc>
                <a:spcPct val="90000"/>
              </a:lnSpc>
            </a:pPr>
            <a:r>
              <a:rPr lang="en-US" sz="2400" b="1" dirty="0" smtClean="0">
                <a:solidFill>
                  <a:srgbClr val="FFFF00"/>
                </a:solidFill>
              </a:rPr>
              <a:t>Operational Applications</a:t>
            </a:r>
          </a:p>
          <a:p>
            <a:pPr lvl="1">
              <a:lnSpc>
                <a:spcPct val="90000"/>
              </a:lnSpc>
            </a:pPr>
            <a:r>
              <a:rPr lang="en-US" sz="1600" dirty="0" smtClean="0"/>
              <a:t>Weather Forecasting</a:t>
            </a:r>
          </a:p>
          <a:p>
            <a:pPr lvl="1">
              <a:lnSpc>
                <a:spcPct val="90000"/>
              </a:lnSpc>
            </a:pPr>
            <a:r>
              <a:rPr lang="en-US" sz="1600" dirty="0" smtClean="0"/>
              <a:t>Assimilation into </a:t>
            </a:r>
            <a:r>
              <a:rPr lang="en-US" sz="1600" dirty="0" err="1" smtClean="0"/>
              <a:t>mesoscale</a:t>
            </a:r>
            <a:r>
              <a:rPr lang="en-US" sz="1600" dirty="0" smtClean="0"/>
              <a:t> and global NWP models</a:t>
            </a:r>
          </a:p>
          <a:p>
            <a:pPr lvl="1">
              <a:lnSpc>
                <a:spcPct val="90000"/>
              </a:lnSpc>
            </a:pPr>
            <a:r>
              <a:rPr lang="en-US" sz="1600" dirty="0" smtClean="0"/>
              <a:t>Aviation (flight routing)</a:t>
            </a:r>
          </a:p>
          <a:p>
            <a:pPr lvl="1" eaLnBrk="1" hangingPunct="1">
              <a:lnSpc>
                <a:spcPct val="90000"/>
              </a:lnSpc>
            </a:pPr>
            <a:endParaRPr lang="en-US" dirty="0" smtClean="0"/>
          </a:p>
        </p:txBody>
      </p:sp>
      <p:grpSp>
        <p:nvGrpSpPr>
          <p:cNvPr id="43037" name="Group 16"/>
          <p:cNvGrpSpPr>
            <a:grpSpLocks/>
          </p:cNvGrpSpPr>
          <p:nvPr/>
        </p:nvGrpSpPr>
        <p:grpSpPr bwMode="auto">
          <a:xfrm>
            <a:off x="4933950" y="6071674"/>
            <a:ext cx="4038600" cy="214313"/>
            <a:chOff x="3108" y="3456"/>
            <a:chExt cx="2544" cy="135"/>
          </a:xfrm>
        </p:grpSpPr>
        <p:sp>
          <p:nvSpPr>
            <p:cNvPr id="43038" name="Text Box 12"/>
            <p:cNvSpPr txBox="1">
              <a:spLocks noChangeArrowheads="1"/>
            </p:cNvSpPr>
            <p:nvPr/>
          </p:nvSpPr>
          <p:spPr bwMode="auto">
            <a:xfrm>
              <a:off x="3108" y="3456"/>
              <a:ext cx="912" cy="135"/>
            </a:xfrm>
            <a:prstGeom prst="rect">
              <a:avLst/>
            </a:prstGeom>
            <a:solidFill>
              <a:schemeClr val="tx1"/>
            </a:solidFill>
            <a:ln w="9525">
              <a:noFill/>
              <a:miter lim="800000"/>
              <a:headEnd/>
              <a:tailEnd/>
            </a:ln>
          </p:spPr>
          <p:txBody>
            <a:bodyPr>
              <a:spAutoFit/>
            </a:bodyPr>
            <a:lstStyle/>
            <a:p>
              <a:pPr fontAlgn="base">
                <a:spcBef>
                  <a:spcPct val="50000"/>
                </a:spcBef>
                <a:spcAft>
                  <a:spcPct val="0"/>
                </a:spcAft>
              </a:pPr>
              <a:r>
                <a:rPr lang="en-US" sz="800" b="1" dirty="0">
                  <a:solidFill>
                    <a:srgbClr val="D60093"/>
                  </a:solidFill>
                  <a:latin typeface="Comic Sans MS" pitchFamily="66" charset="0"/>
                </a:rPr>
                <a:t>High Level  100-399 </a:t>
              </a:r>
              <a:r>
                <a:rPr lang="en-US" sz="800" b="1" dirty="0" err="1">
                  <a:solidFill>
                    <a:srgbClr val="D60093"/>
                  </a:solidFill>
                  <a:latin typeface="Comic Sans MS" pitchFamily="66" charset="0"/>
                </a:rPr>
                <a:t>mb</a:t>
              </a:r>
              <a:endParaRPr lang="en-US" sz="800" b="1" dirty="0">
                <a:solidFill>
                  <a:srgbClr val="FFFF00"/>
                </a:solidFill>
                <a:latin typeface="Comic Sans MS" pitchFamily="66" charset="0"/>
              </a:endParaRPr>
            </a:p>
          </p:txBody>
        </p:sp>
        <p:sp>
          <p:nvSpPr>
            <p:cNvPr id="43039" name="Text Box 13"/>
            <p:cNvSpPr txBox="1">
              <a:spLocks noChangeArrowheads="1"/>
            </p:cNvSpPr>
            <p:nvPr/>
          </p:nvSpPr>
          <p:spPr bwMode="auto">
            <a:xfrm>
              <a:off x="4020" y="3456"/>
              <a:ext cx="864" cy="135"/>
            </a:xfrm>
            <a:prstGeom prst="rect">
              <a:avLst/>
            </a:prstGeom>
            <a:solidFill>
              <a:schemeClr val="tx1"/>
            </a:solidFill>
            <a:ln w="9525">
              <a:noFill/>
              <a:miter lim="800000"/>
              <a:headEnd/>
              <a:tailEnd/>
            </a:ln>
          </p:spPr>
          <p:txBody>
            <a:bodyPr>
              <a:spAutoFit/>
            </a:bodyPr>
            <a:lstStyle/>
            <a:p>
              <a:pPr fontAlgn="base">
                <a:spcBef>
                  <a:spcPct val="50000"/>
                </a:spcBef>
                <a:spcAft>
                  <a:spcPct val="0"/>
                </a:spcAft>
              </a:pPr>
              <a:r>
                <a:rPr lang="en-US" sz="800" b="1" dirty="0">
                  <a:solidFill>
                    <a:srgbClr val="0099FF"/>
                  </a:solidFill>
                  <a:latin typeface="Comic Sans MS" pitchFamily="66" charset="0"/>
                </a:rPr>
                <a:t>Mid-Level  400–699 </a:t>
              </a:r>
              <a:r>
                <a:rPr lang="en-US" sz="800" b="1" dirty="0" err="1">
                  <a:solidFill>
                    <a:srgbClr val="0099FF"/>
                  </a:solidFill>
                  <a:latin typeface="Comic Sans MS" pitchFamily="66" charset="0"/>
                </a:rPr>
                <a:t>mb</a:t>
              </a:r>
              <a:endParaRPr lang="en-US" sz="800" b="1" dirty="0">
                <a:solidFill>
                  <a:srgbClr val="0099FF"/>
                </a:solidFill>
                <a:latin typeface="Comic Sans MS" pitchFamily="66" charset="0"/>
              </a:endParaRPr>
            </a:p>
          </p:txBody>
        </p:sp>
        <p:sp>
          <p:nvSpPr>
            <p:cNvPr id="43040" name="Text Box 14"/>
            <p:cNvSpPr txBox="1">
              <a:spLocks noChangeArrowheads="1"/>
            </p:cNvSpPr>
            <p:nvPr/>
          </p:nvSpPr>
          <p:spPr bwMode="auto">
            <a:xfrm>
              <a:off x="4884" y="3456"/>
              <a:ext cx="768" cy="135"/>
            </a:xfrm>
            <a:prstGeom prst="rect">
              <a:avLst/>
            </a:prstGeom>
            <a:solidFill>
              <a:schemeClr val="tx1"/>
            </a:solidFill>
            <a:ln w="9525">
              <a:noFill/>
              <a:miter lim="800000"/>
              <a:headEnd/>
              <a:tailEnd/>
            </a:ln>
          </p:spPr>
          <p:txBody>
            <a:bodyPr>
              <a:spAutoFit/>
            </a:bodyPr>
            <a:lstStyle/>
            <a:p>
              <a:pPr fontAlgn="base">
                <a:spcBef>
                  <a:spcPct val="50000"/>
                </a:spcBef>
                <a:spcAft>
                  <a:spcPct val="0"/>
                </a:spcAft>
              </a:pPr>
              <a:r>
                <a:rPr lang="en-US" sz="800" b="1">
                  <a:solidFill>
                    <a:srgbClr val="FFFF00"/>
                  </a:solidFill>
                  <a:latin typeface="Comic Sans MS" pitchFamily="66" charset="0"/>
                </a:rPr>
                <a:t>Low-Level &gt;700 mb </a:t>
              </a:r>
            </a:p>
          </p:txBody>
        </p:sp>
      </p:grpSp>
      <p:pic>
        <p:nvPicPr>
          <p:cNvPr id="33" name="Picture 3" descr="LWIR1_2.gif"/>
          <p:cNvPicPr>
            <a:picLocks noChangeAspect="1"/>
          </p:cNvPicPr>
          <p:nvPr/>
        </p:nvPicPr>
        <p:blipFill>
          <a:blip r:embed="rId3" cstate="print"/>
          <a:srcRect/>
          <a:stretch>
            <a:fillRect/>
          </a:stretch>
        </p:blipFill>
        <p:spPr bwMode="auto">
          <a:xfrm>
            <a:off x="4891025" y="1936359"/>
            <a:ext cx="4047010" cy="4020821"/>
          </a:xfrm>
          <a:prstGeom prst="rect">
            <a:avLst/>
          </a:prstGeom>
          <a:noFill/>
          <a:ln w="9525">
            <a:noFill/>
            <a:miter lim="800000"/>
            <a:headEnd/>
            <a:tailEnd/>
          </a:ln>
        </p:spPr>
      </p:pic>
      <p:sp>
        <p:nvSpPr>
          <p:cNvPr id="34" name="Text Box 8"/>
          <p:cNvSpPr txBox="1">
            <a:spLocks noChangeArrowheads="1"/>
          </p:cNvSpPr>
          <p:nvPr/>
        </p:nvSpPr>
        <p:spPr bwMode="auto">
          <a:xfrm>
            <a:off x="5143123" y="1211326"/>
            <a:ext cx="3810000" cy="646112"/>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sz="1200" b="1" dirty="0">
                <a:solidFill>
                  <a:srgbClr val="FFFFFF"/>
                </a:solidFill>
                <a:effectLst>
                  <a:outerShdw blurRad="38100" dist="38100" dir="2700000" algn="tl">
                    <a:srgbClr val="000000"/>
                  </a:outerShdw>
                </a:effectLst>
                <a:latin typeface="Comic Sans MS" pitchFamily="66" charset="0"/>
                <a:ea typeface="ＭＳ Ｐゴシック" pitchFamily="34" charset="-128"/>
              </a:rPr>
              <a:t>Cloud-drift Winds derived from a Full Disk Meteosat-8 SEVERI 10.8 </a:t>
            </a:r>
            <a:r>
              <a:rPr lang="en-US" sz="1200" b="1" dirty="0">
                <a:solidFill>
                  <a:srgbClr val="FFFFFF"/>
                </a:solidFill>
                <a:effectLst>
                  <a:outerShdw blurRad="38100" dist="38100" dir="2700000" algn="tl">
                    <a:srgbClr val="000000"/>
                  </a:outerShdw>
                </a:effectLst>
                <a:latin typeface="Comic Sans MS" pitchFamily="66" charset="0"/>
                <a:ea typeface="ＭＳ Ｐゴシック" pitchFamily="34" charset="-128"/>
                <a:cs typeface="Arial" charset="0"/>
              </a:rPr>
              <a:t>µm </a:t>
            </a:r>
            <a:r>
              <a:rPr lang="en-US" sz="1200" b="1" dirty="0">
                <a:solidFill>
                  <a:srgbClr val="FFFFFF"/>
                </a:solidFill>
                <a:effectLst>
                  <a:outerShdw blurRad="38100" dist="38100" dir="2700000" algn="tl">
                    <a:srgbClr val="000000"/>
                  </a:outerShdw>
                </a:effectLst>
                <a:latin typeface="Comic Sans MS" pitchFamily="66" charset="0"/>
                <a:ea typeface="ＭＳ Ｐゴシック" pitchFamily="34" charset="-128"/>
              </a:rPr>
              <a:t>image triplet centered at 1200 UTC   01 February 2007</a:t>
            </a:r>
          </a:p>
        </p:txBody>
      </p:sp>
      <p:sp>
        <p:nvSpPr>
          <p:cNvPr id="18" name="Text Box 8"/>
          <p:cNvSpPr txBox="1">
            <a:spLocks noChangeArrowheads="1"/>
          </p:cNvSpPr>
          <p:nvPr/>
        </p:nvSpPr>
        <p:spPr bwMode="auto">
          <a:xfrm>
            <a:off x="5308275" y="6477000"/>
            <a:ext cx="2487989" cy="276999"/>
          </a:xfrm>
          <a:prstGeom prst="rect">
            <a:avLst/>
          </a:prstGeom>
          <a:noFill/>
          <a:ln w="9525">
            <a:noFill/>
            <a:miter lim="800000"/>
            <a:headEnd/>
            <a:tailEnd/>
          </a:ln>
        </p:spPr>
        <p:txBody>
          <a:bodyPr wrap="none">
            <a:spAutoFit/>
          </a:bodyPr>
          <a:lstStyle/>
          <a:p>
            <a:pPr fontAlgn="base">
              <a:spcBef>
                <a:spcPct val="0"/>
              </a:spcBef>
              <a:spcAft>
                <a:spcPct val="0"/>
              </a:spcAft>
            </a:pPr>
            <a:r>
              <a:rPr lang="en-US" sz="1200" dirty="0">
                <a:solidFill>
                  <a:schemeClr val="bg1"/>
                </a:solidFill>
                <a:latin typeface="Arial" pitchFamily="34" charset="0"/>
                <a:cs typeface="Arial" pitchFamily="34" charset="0"/>
              </a:rPr>
              <a:t>Courtesy </a:t>
            </a:r>
            <a:r>
              <a:rPr lang="en-US" sz="1200" dirty="0" smtClean="0">
                <a:solidFill>
                  <a:schemeClr val="bg1"/>
                </a:solidFill>
                <a:latin typeface="Arial" pitchFamily="34" charset="0"/>
                <a:cs typeface="Arial" pitchFamily="34" charset="0"/>
              </a:rPr>
              <a:t>J. Daniels: NOAA-STAR</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28158067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Band14_QIwoFCSTwoEE_15BOX_15MIN_4KM_Real_GOES.png"/>
          <p:cNvPicPr>
            <a:picLocks noChangeAspect="1"/>
          </p:cNvPicPr>
          <p:nvPr/>
        </p:nvPicPr>
        <p:blipFill>
          <a:blip r:embed="rId3" cstate="print"/>
          <a:srcRect/>
          <a:stretch>
            <a:fillRect/>
          </a:stretch>
        </p:blipFill>
        <p:spPr bwMode="auto">
          <a:xfrm>
            <a:off x="549275" y="1497013"/>
            <a:ext cx="3736975" cy="3657600"/>
          </a:xfrm>
          <a:prstGeom prst="rect">
            <a:avLst/>
          </a:prstGeom>
          <a:noFill/>
          <a:ln w="9525">
            <a:noFill/>
            <a:miter lim="800000"/>
            <a:headEnd/>
            <a:tailEnd/>
          </a:ln>
        </p:spPr>
      </p:pic>
      <p:sp>
        <p:nvSpPr>
          <p:cNvPr id="27651" name="TextBox 10"/>
          <p:cNvSpPr txBox="1">
            <a:spLocks noChangeArrowheads="1"/>
          </p:cNvSpPr>
          <p:nvPr/>
        </p:nvSpPr>
        <p:spPr bwMode="auto">
          <a:xfrm>
            <a:off x="5099050" y="5543550"/>
            <a:ext cx="4208463" cy="739775"/>
          </a:xfrm>
          <a:prstGeom prst="rect">
            <a:avLst/>
          </a:prstGeom>
          <a:noFill/>
          <a:ln w="9525">
            <a:noFill/>
            <a:miter lim="800000"/>
            <a:headEnd/>
            <a:tailEnd/>
          </a:ln>
        </p:spPr>
        <p:txBody>
          <a:bodyPr>
            <a:spAutoFit/>
          </a:bodyPr>
          <a:lstStyle/>
          <a:p>
            <a:pPr algn="ctr" fontAlgn="base">
              <a:spcBef>
                <a:spcPct val="0"/>
              </a:spcBef>
              <a:spcAft>
                <a:spcPct val="0"/>
              </a:spcAft>
            </a:pPr>
            <a:r>
              <a:rPr lang="en-US" sz="1400" b="1">
                <a:solidFill>
                  <a:prstClr val="black"/>
                </a:solidFill>
                <a:cs typeface="Arial" pitchFamily="34" charset="0"/>
              </a:rPr>
              <a:t>IR AMVs derived from WRF model images </a:t>
            </a:r>
          </a:p>
          <a:p>
            <a:pPr algn="ctr" fontAlgn="base">
              <a:spcBef>
                <a:spcPct val="0"/>
              </a:spcBef>
              <a:spcAft>
                <a:spcPct val="0"/>
              </a:spcAft>
            </a:pPr>
            <a:r>
              <a:rPr lang="en-US" sz="1400" b="1">
                <a:solidFill>
                  <a:prstClr val="black"/>
                </a:solidFill>
                <a:cs typeface="Arial" pitchFamily="34" charset="0"/>
              </a:rPr>
              <a:t>using simulated future GOES-R radiances</a:t>
            </a:r>
          </a:p>
          <a:p>
            <a:pPr algn="ctr" fontAlgn="base">
              <a:spcBef>
                <a:spcPct val="0"/>
              </a:spcBef>
              <a:spcAft>
                <a:spcPct val="0"/>
              </a:spcAft>
            </a:pPr>
            <a:r>
              <a:rPr lang="en-US" sz="1400" b="1">
                <a:solidFill>
                  <a:prstClr val="black"/>
                </a:solidFill>
                <a:cs typeface="Arial" pitchFamily="34" charset="0"/>
              </a:rPr>
              <a:t>2 km resolution; 5-minute time step</a:t>
            </a:r>
          </a:p>
        </p:txBody>
      </p:sp>
      <p:sp>
        <p:nvSpPr>
          <p:cNvPr id="27652" name="TextBox 13"/>
          <p:cNvSpPr txBox="1">
            <a:spLocks noChangeArrowheads="1"/>
          </p:cNvSpPr>
          <p:nvPr/>
        </p:nvSpPr>
        <p:spPr bwMode="auto">
          <a:xfrm>
            <a:off x="279400" y="5688013"/>
            <a:ext cx="4329113" cy="522287"/>
          </a:xfrm>
          <a:prstGeom prst="rect">
            <a:avLst/>
          </a:prstGeom>
          <a:noFill/>
          <a:ln w="9525">
            <a:noFill/>
            <a:miter lim="800000"/>
            <a:headEnd/>
            <a:tailEnd/>
          </a:ln>
        </p:spPr>
        <p:txBody>
          <a:bodyPr>
            <a:spAutoFit/>
          </a:bodyPr>
          <a:lstStyle/>
          <a:p>
            <a:pPr algn="ctr" fontAlgn="base">
              <a:spcBef>
                <a:spcPct val="0"/>
              </a:spcBef>
              <a:spcAft>
                <a:spcPct val="0"/>
              </a:spcAft>
            </a:pPr>
            <a:r>
              <a:rPr lang="en-US" sz="1400" b="1">
                <a:solidFill>
                  <a:prstClr val="black"/>
                </a:solidFill>
                <a:cs typeface="Arial" pitchFamily="34" charset="0"/>
              </a:rPr>
              <a:t>IR AMVs derived from current GOES-12</a:t>
            </a:r>
          </a:p>
          <a:p>
            <a:pPr algn="ctr" fontAlgn="base">
              <a:spcBef>
                <a:spcPct val="0"/>
              </a:spcBef>
              <a:spcAft>
                <a:spcPct val="0"/>
              </a:spcAft>
            </a:pPr>
            <a:r>
              <a:rPr lang="en-US" sz="1400" b="1">
                <a:solidFill>
                  <a:prstClr val="black"/>
                </a:solidFill>
                <a:cs typeface="Arial" pitchFamily="34" charset="0"/>
              </a:rPr>
              <a:t>4km resolution; 15-minute time step</a:t>
            </a:r>
          </a:p>
        </p:txBody>
      </p:sp>
      <p:sp>
        <p:nvSpPr>
          <p:cNvPr id="31749" name="Text Box 6"/>
          <p:cNvSpPr txBox="1">
            <a:spLocks noChangeArrowheads="1"/>
          </p:cNvSpPr>
          <p:nvPr/>
        </p:nvSpPr>
        <p:spPr bwMode="auto">
          <a:xfrm>
            <a:off x="880094" y="228600"/>
            <a:ext cx="7494937" cy="861774"/>
          </a:xfrm>
          <a:prstGeom prst="rect">
            <a:avLst/>
          </a:prstGeom>
          <a:noFill/>
          <a:ln w="9525">
            <a:noFill/>
            <a:miter lim="800000"/>
            <a:headEnd/>
            <a:tailEnd/>
          </a:ln>
        </p:spPr>
        <p:txBody>
          <a:bodyPr wrap="none">
            <a:spAutoFit/>
          </a:bodyPr>
          <a:lstStyle/>
          <a:p>
            <a:pPr algn="ctr" fontAlgn="base">
              <a:spcBef>
                <a:spcPct val="0"/>
              </a:spcBef>
              <a:spcAft>
                <a:spcPct val="0"/>
              </a:spcAft>
              <a:defRPr/>
            </a:pPr>
            <a:r>
              <a:rPr lang="en-US" sz="3200" b="1" dirty="0">
                <a:solidFill>
                  <a:prstClr val="black"/>
                </a:solidFill>
                <a:latin typeface="Arial" pitchFamily="34" charset="0"/>
                <a:cs typeface="Arial" pitchFamily="34" charset="0"/>
              </a:rPr>
              <a:t>GOES-R Atmospheric </a:t>
            </a:r>
            <a:r>
              <a:rPr lang="en-US" sz="3200" b="1" dirty="0">
                <a:solidFill>
                  <a:prstClr val="black"/>
                </a:solidFill>
                <a:cs typeface="Arial" pitchFamily="34" charset="0"/>
              </a:rPr>
              <a:t>Motion</a:t>
            </a:r>
            <a:r>
              <a:rPr lang="en-US" sz="3200" b="1" dirty="0">
                <a:solidFill>
                  <a:prstClr val="black"/>
                </a:solidFill>
                <a:latin typeface="Arial" pitchFamily="34" charset="0"/>
                <a:cs typeface="Arial" pitchFamily="34" charset="0"/>
              </a:rPr>
              <a:t> Vectors </a:t>
            </a:r>
          </a:p>
          <a:p>
            <a:pPr algn="ctr" fontAlgn="base">
              <a:spcBef>
                <a:spcPct val="0"/>
              </a:spcBef>
              <a:spcAft>
                <a:spcPct val="0"/>
              </a:spcAft>
              <a:defRPr/>
            </a:pPr>
            <a:r>
              <a:rPr lang="en-US" b="1" dirty="0">
                <a:solidFill>
                  <a:prstClr val="black"/>
                </a:solidFill>
                <a:latin typeface="Arial" pitchFamily="34" charset="0"/>
                <a:cs typeface="Arial" pitchFamily="34" charset="0"/>
              </a:rPr>
              <a:t>Product Example: Hurricane Katrina</a:t>
            </a:r>
          </a:p>
        </p:txBody>
      </p:sp>
      <p:sp>
        <p:nvSpPr>
          <p:cNvPr id="27654" name="Text Box 7"/>
          <p:cNvSpPr txBox="1">
            <a:spLocks noChangeArrowheads="1"/>
          </p:cNvSpPr>
          <p:nvPr/>
        </p:nvSpPr>
        <p:spPr bwMode="auto">
          <a:xfrm>
            <a:off x="1997075" y="5257800"/>
            <a:ext cx="5086350" cy="304800"/>
          </a:xfrm>
          <a:prstGeom prst="rect">
            <a:avLst/>
          </a:prstGeom>
          <a:solidFill>
            <a:schemeClr val="tx1"/>
          </a:solidFill>
          <a:ln w="9525">
            <a:noFill/>
            <a:miter lim="800000"/>
            <a:headEnd/>
            <a:tailEnd/>
          </a:ln>
        </p:spPr>
        <p:txBody>
          <a:bodyPr wrap="none">
            <a:spAutoFit/>
          </a:bodyPr>
          <a:lstStyle/>
          <a:p>
            <a:pPr fontAlgn="base">
              <a:spcBef>
                <a:spcPct val="0"/>
              </a:spcBef>
              <a:spcAft>
                <a:spcPct val="0"/>
              </a:spcAft>
            </a:pPr>
            <a:r>
              <a:rPr lang="en-US" sz="1400" b="1">
                <a:solidFill>
                  <a:prstClr val="white"/>
                </a:solidFill>
                <a:latin typeface="Arial" pitchFamily="34" charset="0"/>
                <a:cs typeface="Arial" pitchFamily="34" charset="0"/>
              </a:rPr>
              <a:t>Low-mid level vectors- </a:t>
            </a:r>
            <a:r>
              <a:rPr lang="en-US" sz="1400" b="1">
                <a:solidFill>
                  <a:srgbClr val="00FFFF"/>
                </a:solidFill>
                <a:latin typeface="Arial" pitchFamily="34" charset="0"/>
                <a:cs typeface="Arial" pitchFamily="34" charset="0"/>
              </a:rPr>
              <a:t>cyan   </a:t>
            </a:r>
            <a:r>
              <a:rPr lang="en-US" sz="1400" b="1">
                <a:solidFill>
                  <a:prstClr val="white"/>
                </a:solidFill>
                <a:latin typeface="Arial" pitchFamily="34" charset="0"/>
                <a:cs typeface="Arial" pitchFamily="34" charset="0"/>
              </a:rPr>
              <a:t> Upper-level vectors - </a:t>
            </a:r>
            <a:r>
              <a:rPr lang="en-US" sz="1400" b="1">
                <a:solidFill>
                  <a:srgbClr val="FFFF00"/>
                </a:solidFill>
                <a:latin typeface="Arial" pitchFamily="34" charset="0"/>
                <a:cs typeface="Arial" pitchFamily="34" charset="0"/>
              </a:rPr>
              <a:t>yellow</a:t>
            </a:r>
          </a:p>
        </p:txBody>
      </p:sp>
      <p:sp>
        <p:nvSpPr>
          <p:cNvPr id="27655" name="Text Box 8"/>
          <p:cNvSpPr txBox="1">
            <a:spLocks noChangeArrowheads="1"/>
          </p:cNvSpPr>
          <p:nvPr/>
        </p:nvSpPr>
        <p:spPr bwMode="auto">
          <a:xfrm>
            <a:off x="5672138" y="6489700"/>
            <a:ext cx="3505200" cy="277813"/>
          </a:xfrm>
          <a:prstGeom prst="rect">
            <a:avLst/>
          </a:prstGeom>
          <a:noFill/>
          <a:ln w="9525">
            <a:noFill/>
            <a:miter lim="800000"/>
            <a:headEnd/>
            <a:tailEnd/>
          </a:ln>
        </p:spPr>
        <p:txBody>
          <a:bodyPr wrap="none">
            <a:spAutoFit/>
          </a:bodyPr>
          <a:lstStyle/>
          <a:p>
            <a:pPr fontAlgn="base">
              <a:spcBef>
                <a:spcPct val="0"/>
              </a:spcBef>
              <a:spcAft>
                <a:spcPct val="0"/>
              </a:spcAft>
            </a:pPr>
            <a:r>
              <a:rPr lang="en-US" sz="1200" dirty="0">
                <a:solidFill>
                  <a:prstClr val="black"/>
                </a:solidFill>
                <a:latin typeface="Arial" pitchFamily="34" charset="0"/>
                <a:cs typeface="Arial" pitchFamily="34" charset="0"/>
              </a:rPr>
              <a:t>Courtesy C. </a:t>
            </a:r>
            <a:r>
              <a:rPr lang="en-US" sz="1200" dirty="0" err="1">
                <a:solidFill>
                  <a:prstClr val="black"/>
                </a:solidFill>
                <a:latin typeface="Arial" pitchFamily="34" charset="0"/>
                <a:cs typeface="Arial" pitchFamily="34" charset="0"/>
              </a:rPr>
              <a:t>Velden</a:t>
            </a:r>
            <a:r>
              <a:rPr lang="en-US" sz="1200" dirty="0">
                <a:solidFill>
                  <a:prstClr val="black"/>
                </a:solidFill>
                <a:latin typeface="Arial" pitchFamily="34" charset="0"/>
                <a:cs typeface="Arial" pitchFamily="34" charset="0"/>
              </a:rPr>
              <a:t>: </a:t>
            </a:r>
            <a:r>
              <a:rPr lang="en-US" sz="1200" dirty="0" err="1">
                <a:solidFill>
                  <a:prstClr val="black"/>
                </a:solidFill>
                <a:latin typeface="Arial" pitchFamily="34" charset="0"/>
                <a:cs typeface="Arial" pitchFamily="34" charset="0"/>
              </a:rPr>
              <a:t>UWisc</a:t>
            </a:r>
            <a:r>
              <a:rPr lang="en-US" sz="1200" dirty="0">
                <a:solidFill>
                  <a:prstClr val="black"/>
                </a:solidFill>
                <a:latin typeface="Arial" pitchFamily="34" charset="0"/>
                <a:cs typeface="Arial" pitchFamily="34" charset="0"/>
              </a:rPr>
              <a:t>-CIMSS/NOAA-STAR</a:t>
            </a:r>
          </a:p>
        </p:txBody>
      </p:sp>
      <p:pic>
        <p:nvPicPr>
          <p:cNvPr id="27656" name="Picture 11" descr="Band14_QIwoFCSTwoEE_15BOX_05MIN_2KM_QI40.png"/>
          <p:cNvPicPr>
            <a:picLocks/>
          </p:cNvPicPr>
          <p:nvPr/>
        </p:nvPicPr>
        <p:blipFill>
          <a:blip r:embed="rId4" cstate="print"/>
          <a:srcRect/>
          <a:stretch>
            <a:fillRect/>
          </a:stretch>
        </p:blipFill>
        <p:spPr bwMode="auto">
          <a:xfrm>
            <a:off x="4816475" y="1509713"/>
            <a:ext cx="3778250" cy="3657600"/>
          </a:xfrm>
          <a:prstGeom prst="rect">
            <a:avLst/>
          </a:prstGeom>
          <a:noFill/>
          <a:ln w="9525">
            <a:noFill/>
            <a:miter lim="800000"/>
            <a:headEnd/>
            <a:tailEnd/>
          </a:ln>
        </p:spPr>
      </p:pic>
      <p:sp>
        <p:nvSpPr>
          <p:cNvPr id="9" name="Line 4"/>
          <p:cNvSpPr>
            <a:spLocks noChangeShapeType="1"/>
          </p:cNvSpPr>
          <p:nvPr/>
        </p:nvSpPr>
        <p:spPr bwMode="auto">
          <a:xfrm>
            <a:off x="457200" y="1295400"/>
            <a:ext cx="8229600" cy="0"/>
          </a:xfrm>
          <a:prstGeom prst="line">
            <a:avLst/>
          </a:prstGeom>
          <a:noFill/>
          <a:ln w="50800" cmpd="dbl">
            <a:solidFill>
              <a:srgbClr val="003399"/>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70301619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5"/>
          <p:cNvSpPr>
            <a:spLocks noGrp="1" noChangeArrowheads="1"/>
          </p:cNvSpPr>
          <p:nvPr>
            <p:ph type="ftr" sz="quarter" idx="10"/>
          </p:nvPr>
        </p:nvSpPr>
        <p:spPr>
          <a:noFill/>
        </p:spPr>
        <p:txBody>
          <a:bodyPr/>
          <a:lstStyle/>
          <a:p>
            <a:endParaRPr lang="en-US" smtClean="0">
              <a:solidFill>
                <a:srgbClr val="000000"/>
              </a:solidFill>
            </a:endParaRPr>
          </a:p>
          <a:p>
            <a:endParaRPr lang="en-US" smtClean="0">
              <a:solidFill>
                <a:srgbClr val="000000"/>
              </a:solidFill>
            </a:endParaRPr>
          </a:p>
        </p:txBody>
      </p:sp>
      <p:sp>
        <p:nvSpPr>
          <p:cNvPr id="40963" name="Rectangle 13"/>
          <p:cNvSpPr>
            <a:spLocks noGrp="1" noChangeArrowheads="1"/>
          </p:cNvSpPr>
          <p:nvPr>
            <p:ph type="sldNum" sz="quarter" idx="12"/>
          </p:nvPr>
        </p:nvSpPr>
        <p:spPr>
          <a:noFill/>
        </p:spPr>
        <p:txBody>
          <a:bodyPr/>
          <a:lstStyle/>
          <a:p>
            <a:fld id="{98CD94C0-520B-4A13-93CD-510EC7D534D6}" type="slidenum">
              <a:rPr lang="en-US" smtClean="0"/>
              <a:pPr/>
              <a:t>63</a:t>
            </a:fld>
            <a:endParaRPr lang="en-US" smtClean="0"/>
          </a:p>
        </p:txBody>
      </p:sp>
      <p:sp>
        <p:nvSpPr>
          <p:cNvPr id="40964" name="Slide Number Placeholder 2"/>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C14C5C8D-9141-4BF2-B159-841D4C9FDD1C}"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63</a:t>
            </a:fld>
            <a:endParaRPr lang="en-US" sz="1400" b="1">
              <a:solidFill>
                <a:srgbClr val="FFFF00"/>
              </a:solidFill>
              <a:latin typeface="Times New Roman" pitchFamily="18" charset="0"/>
              <a:ea typeface="MS PGothic" pitchFamily="34" charset="-128"/>
            </a:endParaRPr>
          </a:p>
        </p:txBody>
      </p:sp>
      <p:sp>
        <p:nvSpPr>
          <p:cNvPr id="40965"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D1DC554D-72C1-4F52-AE2A-AFFC41271420}"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63</a:t>
            </a:fld>
            <a:endParaRPr lang="en-US" sz="1400" b="1">
              <a:solidFill>
                <a:srgbClr val="FFFF00"/>
              </a:solidFill>
              <a:latin typeface="Times New Roman" pitchFamily="18" charset="0"/>
              <a:ea typeface="MS PGothic" pitchFamily="34" charset="-128"/>
            </a:endParaRPr>
          </a:p>
        </p:txBody>
      </p:sp>
      <p:sp>
        <p:nvSpPr>
          <p:cNvPr id="40966"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193BE80C-2798-47FA-8519-2E7C29C291C1}"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63</a:t>
            </a:fld>
            <a:endParaRPr lang="en-US" sz="1400" b="1">
              <a:solidFill>
                <a:srgbClr val="FFFF00"/>
              </a:solidFill>
              <a:latin typeface="Times New Roman" pitchFamily="18" charset="0"/>
              <a:ea typeface="MS PGothic" pitchFamily="34" charset="-128"/>
            </a:endParaRPr>
          </a:p>
        </p:txBody>
      </p:sp>
      <p:sp>
        <p:nvSpPr>
          <p:cNvPr id="40967"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BCDF9B77-1CED-4941-B15B-EF1BD2C42C5C}"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63</a:t>
            </a:fld>
            <a:endParaRPr lang="en-US" sz="1400" b="1">
              <a:solidFill>
                <a:srgbClr val="FFFF00"/>
              </a:solidFill>
              <a:latin typeface="Times New Roman" pitchFamily="18" charset="0"/>
              <a:ea typeface="MS PGothic" pitchFamily="34" charset="-128"/>
            </a:endParaRPr>
          </a:p>
        </p:txBody>
      </p:sp>
      <p:sp>
        <p:nvSpPr>
          <p:cNvPr id="40968"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964E1BEB-59AB-4DDB-B086-26742A29EEBD}"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63</a:t>
            </a:fld>
            <a:endParaRPr lang="en-US" sz="1400" b="1">
              <a:solidFill>
                <a:srgbClr val="FFFF00"/>
              </a:solidFill>
              <a:latin typeface="Times New Roman" pitchFamily="18" charset="0"/>
              <a:ea typeface="MS PGothic" pitchFamily="34" charset="-128"/>
            </a:endParaRPr>
          </a:p>
        </p:txBody>
      </p:sp>
      <p:sp>
        <p:nvSpPr>
          <p:cNvPr id="40969" name="Rectangle 6"/>
          <p:cNvSpPr>
            <a:spLocks noGrp="1" noChangeArrowheads="1"/>
          </p:cNvSpPr>
          <p:nvPr>
            <p:ph type="title" idx="4294967295"/>
          </p:nvPr>
        </p:nvSpPr>
        <p:spPr>
          <a:xfrm>
            <a:off x="1117600" y="103188"/>
            <a:ext cx="6523038" cy="563562"/>
          </a:xfrm>
        </p:spPr>
        <p:txBody>
          <a:bodyPr lIns="92075" tIns="46038" rIns="92075" bIns="46038" anchor="b"/>
          <a:lstStyle/>
          <a:p>
            <a:pPr eaLnBrk="1" hangingPunct="1"/>
            <a:r>
              <a:rPr lang="en-US" sz="2600" smtClean="0"/>
              <a:t>Fire/Hot Spot Characterization</a:t>
            </a:r>
          </a:p>
        </p:txBody>
      </p:sp>
      <p:sp>
        <p:nvSpPr>
          <p:cNvPr id="539656" name="Rectangle 3"/>
          <p:cNvSpPr>
            <a:spLocks noGrp="1" noChangeArrowheads="1"/>
          </p:cNvSpPr>
          <p:nvPr>
            <p:ph type="body" idx="4294967295"/>
          </p:nvPr>
        </p:nvSpPr>
        <p:spPr>
          <a:xfrm>
            <a:off x="69465" y="1296988"/>
            <a:ext cx="4303360" cy="5410200"/>
          </a:xfrm>
        </p:spPr>
        <p:txBody>
          <a:bodyPr lIns="92075" tIns="46038" rIns="92075" bIns="46038"/>
          <a:lstStyle/>
          <a:p>
            <a:pPr eaLnBrk="1" hangingPunct="1">
              <a:defRPr/>
            </a:pPr>
            <a:r>
              <a:rPr lang="en-US" sz="2000" b="1" dirty="0" smtClean="0">
                <a:solidFill>
                  <a:srgbClr val="FFFF00"/>
                </a:solidFill>
              </a:rPr>
              <a:t>Algorithm Highlights</a:t>
            </a:r>
          </a:p>
          <a:p>
            <a:pPr lvl="1" eaLnBrk="1" hangingPunct="1">
              <a:defRPr/>
            </a:pPr>
            <a:r>
              <a:rPr lang="en-US" sz="1800" dirty="0" smtClean="0"/>
              <a:t>Heritage lies with the GOES operational Wildfire Automated Biomass Burning Algorithm (WF_ABBA) </a:t>
            </a:r>
          </a:p>
          <a:p>
            <a:pPr lvl="1" eaLnBrk="1" hangingPunct="1">
              <a:defRPr/>
            </a:pPr>
            <a:r>
              <a:rPr lang="en-US" sz="1800" dirty="0" smtClean="0">
                <a:solidFill>
                  <a:srgbClr val="F8F8F8"/>
                </a:solidFill>
                <a:effectLst>
                  <a:outerShdw blurRad="38100" dist="38100" dir="2700000" algn="tl">
                    <a:srgbClr val="C0C0C0"/>
                  </a:outerShdw>
                </a:effectLst>
              </a:rPr>
              <a:t>Dynamic, multi-spectral, </a:t>
            </a:r>
            <a:r>
              <a:rPr lang="en-US" sz="1800" dirty="0" err="1" smtClean="0">
                <a:solidFill>
                  <a:srgbClr val="F8F8F8"/>
                </a:solidFill>
                <a:effectLst>
                  <a:outerShdw blurRad="38100" dist="38100" dir="2700000" algn="tl">
                    <a:srgbClr val="C0C0C0"/>
                  </a:outerShdw>
                </a:effectLst>
              </a:rPr>
              <a:t>thresholding</a:t>
            </a:r>
            <a:r>
              <a:rPr lang="en-US" sz="1800" dirty="0" smtClean="0">
                <a:solidFill>
                  <a:srgbClr val="F8F8F8"/>
                </a:solidFill>
                <a:effectLst>
                  <a:outerShdw blurRad="38100" dist="38100" dir="2700000" algn="tl">
                    <a:srgbClr val="C0C0C0"/>
                  </a:outerShdw>
                </a:effectLst>
              </a:rPr>
              <a:t> contextual algorithm</a:t>
            </a:r>
            <a:endParaRPr lang="en-US" sz="1800" dirty="0" smtClean="0"/>
          </a:p>
          <a:p>
            <a:pPr lvl="1" eaLnBrk="1" hangingPunct="1">
              <a:defRPr/>
            </a:pPr>
            <a:r>
              <a:rPr lang="en-US" sz="1800" dirty="0" smtClean="0"/>
              <a:t>Utilizes the 0.64, 3.9, 11.2 and 12.3 </a:t>
            </a:r>
            <a:r>
              <a:rPr lang="en-US" sz="1800" dirty="0" smtClean="0">
                <a:latin typeface="Symbol" pitchFamily="18" charset="2"/>
              </a:rPr>
              <a:t>m</a:t>
            </a:r>
            <a:r>
              <a:rPr lang="en-US" sz="1800" dirty="0" smtClean="0"/>
              <a:t>m channels</a:t>
            </a:r>
          </a:p>
          <a:p>
            <a:pPr lvl="1" eaLnBrk="1" hangingPunct="1">
              <a:defRPr/>
            </a:pPr>
            <a:r>
              <a:rPr lang="en-US" sz="1800" dirty="0" smtClean="0"/>
              <a:t>Leverages ABI’s higher spatial and temporal resolution data</a:t>
            </a:r>
          </a:p>
          <a:p>
            <a:pPr lvl="1" eaLnBrk="1" hangingPunct="1">
              <a:buFontTx/>
              <a:buNone/>
              <a:defRPr/>
            </a:pPr>
            <a:endParaRPr lang="en-US" sz="1800" dirty="0" smtClean="0"/>
          </a:p>
          <a:p>
            <a:pPr eaLnBrk="1" hangingPunct="1">
              <a:defRPr/>
            </a:pPr>
            <a:r>
              <a:rPr lang="en-US" sz="2000" b="1" dirty="0" smtClean="0">
                <a:solidFill>
                  <a:srgbClr val="FFFF00"/>
                </a:solidFill>
              </a:rPr>
              <a:t>Operational Applications</a:t>
            </a:r>
          </a:p>
          <a:p>
            <a:pPr lvl="1">
              <a:defRPr/>
            </a:pPr>
            <a:r>
              <a:rPr lang="en-US" sz="1800" dirty="0" smtClean="0"/>
              <a:t>Fire weather forecasting</a:t>
            </a:r>
          </a:p>
          <a:p>
            <a:pPr lvl="1">
              <a:defRPr/>
            </a:pPr>
            <a:r>
              <a:rPr lang="en-US" sz="1800" dirty="0" smtClean="0"/>
              <a:t>Air quality forecasting</a:t>
            </a:r>
          </a:p>
          <a:p>
            <a:pPr lvl="1" eaLnBrk="1" hangingPunct="1">
              <a:defRPr/>
            </a:pPr>
            <a:endParaRPr lang="en-US" dirty="0" smtClean="0"/>
          </a:p>
        </p:txBody>
      </p:sp>
      <p:pic>
        <p:nvPicPr>
          <p:cNvPr id="14" name="Picture 21" descr="MODABI_4micron_and_WFABBA_07296_1825"/>
          <p:cNvPicPr>
            <a:picLocks noChangeAspect="1" noChangeArrowheads="1"/>
          </p:cNvPicPr>
          <p:nvPr/>
        </p:nvPicPr>
        <p:blipFill>
          <a:blip r:embed="rId3" cstate="print"/>
          <a:srcRect/>
          <a:stretch>
            <a:fillRect/>
          </a:stretch>
        </p:blipFill>
        <p:spPr bwMode="auto">
          <a:xfrm>
            <a:off x="4380306" y="1548143"/>
            <a:ext cx="4646753" cy="3762922"/>
          </a:xfrm>
          <a:prstGeom prst="rect">
            <a:avLst/>
          </a:prstGeom>
          <a:noFill/>
          <a:ln w="9525">
            <a:noFill/>
            <a:miter lim="800000"/>
            <a:headEnd/>
            <a:tailEnd/>
          </a:ln>
        </p:spPr>
      </p:pic>
      <p:sp>
        <p:nvSpPr>
          <p:cNvPr id="12" name="Text Box 8"/>
          <p:cNvSpPr txBox="1">
            <a:spLocks noChangeArrowheads="1"/>
          </p:cNvSpPr>
          <p:nvPr/>
        </p:nvSpPr>
        <p:spPr bwMode="auto">
          <a:xfrm>
            <a:off x="5308275" y="6477000"/>
            <a:ext cx="2167581" cy="276999"/>
          </a:xfrm>
          <a:prstGeom prst="rect">
            <a:avLst/>
          </a:prstGeom>
          <a:noFill/>
          <a:ln w="9525">
            <a:noFill/>
            <a:miter lim="800000"/>
            <a:headEnd/>
            <a:tailEnd/>
          </a:ln>
        </p:spPr>
        <p:txBody>
          <a:bodyPr wrap="none">
            <a:spAutoFit/>
          </a:bodyPr>
          <a:lstStyle/>
          <a:p>
            <a:pPr fontAlgn="base">
              <a:spcBef>
                <a:spcPct val="0"/>
              </a:spcBef>
              <a:spcAft>
                <a:spcPct val="0"/>
              </a:spcAft>
            </a:pPr>
            <a:r>
              <a:rPr lang="en-US" sz="1200" dirty="0">
                <a:solidFill>
                  <a:schemeClr val="bg1"/>
                </a:solidFill>
                <a:latin typeface="Arial" pitchFamily="34" charset="0"/>
                <a:cs typeface="Arial" pitchFamily="34" charset="0"/>
              </a:rPr>
              <a:t>Courtesy </a:t>
            </a:r>
            <a:r>
              <a:rPr lang="en-US" sz="1200" dirty="0" smtClean="0">
                <a:solidFill>
                  <a:schemeClr val="bg1"/>
                </a:solidFill>
                <a:latin typeface="Arial" pitchFamily="34" charset="0"/>
                <a:cs typeface="Arial" pitchFamily="34" charset="0"/>
              </a:rPr>
              <a:t>C. Schmidt: CIMSS</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44792152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2"/>
          </p:nvPr>
        </p:nvSpPr>
        <p:spPr/>
        <p:txBody>
          <a:bodyPr/>
          <a:lstStyle/>
          <a:p>
            <a:fld id="{9C4F5FF3-3B71-4CA7-87E6-93428E6D91E9}" type="slidenum">
              <a:rPr lang="en-US">
                <a:solidFill>
                  <a:srgbClr val="000000"/>
                </a:solidFill>
              </a:rPr>
              <a:pPr/>
              <a:t>64</a:t>
            </a:fld>
            <a:endParaRPr lang="en-US">
              <a:solidFill>
                <a:srgbClr val="000000"/>
              </a:solidFill>
            </a:endParaRPr>
          </a:p>
        </p:txBody>
      </p:sp>
      <p:pic>
        <p:nvPicPr>
          <p:cNvPr id="116738" name="Picture 2" descr="ABIS_standard_satellite_latl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75" y="838200"/>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6739" name="Picture 3" descr="GOES12_standard_satellite_latl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838200"/>
            <a:ext cx="3336925" cy="29479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6740" name="Rectangle 4"/>
          <p:cNvSpPr>
            <a:spLocks noChangeArrowheads="1"/>
          </p:cNvSpPr>
          <p:nvPr/>
        </p:nvSpPr>
        <p:spPr bwMode="auto">
          <a:xfrm>
            <a:off x="654050" y="-53975"/>
            <a:ext cx="7940675" cy="1250950"/>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fontAlgn="base">
              <a:spcBef>
                <a:spcPct val="0"/>
              </a:spcBef>
              <a:spcAft>
                <a:spcPct val="0"/>
              </a:spcAft>
            </a:pPr>
            <a:r>
              <a:rPr lang="en-US" sz="2800" b="1" dirty="0">
                <a:solidFill>
                  <a:srgbClr val="FFFF00"/>
                </a:solidFill>
                <a:effectLst>
                  <a:outerShdw blurRad="38100" dist="38100" dir="2700000" algn="tl">
                    <a:srgbClr val="000000"/>
                  </a:outerShdw>
                </a:effectLst>
                <a:latin typeface="Times New Roman" pitchFamily="18" charset="0"/>
              </a:rPr>
              <a:t>GOES-12 and GOES-R ABI</a:t>
            </a:r>
          </a:p>
          <a:p>
            <a:pPr algn="ctr" fontAlgn="base">
              <a:spcBef>
                <a:spcPct val="0"/>
              </a:spcBef>
              <a:spcAft>
                <a:spcPct val="0"/>
              </a:spcAft>
            </a:pPr>
            <a:r>
              <a:rPr lang="en-US" sz="2800" b="1" dirty="0">
                <a:solidFill>
                  <a:srgbClr val="FFFF00"/>
                </a:solidFill>
                <a:effectLst>
                  <a:outerShdw blurRad="38100" dist="38100" dir="2700000" algn="tl">
                    <a:srgbClr val="000000"/>
                  </a:outerShdw>
                </a:effectLst>
                <a:latin typeface="Times New Roman" pitchFamily="18" charset="0"/>
              </a:rPr>
              <a:t>Simulation of Grand Prix Fire/Southern California</a:t>
            </a:r>
          </a:p>
          <a:p>
            <a:pPr algn="ctr" fontAlgn="base">
              <a:spcBef>
                <a:spcPct val="0"/>
              </a:spcBef>
              <a:spcAft>
                <a:spcPct val="0"/>
              </a:spcAft>
            </a:pPr>
            <a:endParaRPr lang="en-US" sz="2000" b="1" dirty="0">
              <a:solidFill>
                <a:srgbClr val="000000"/>
              </a:solidFill>
            </a:endParaRPr>
          </a:p>
        </p:txBody>
      </p:sp>
      <p:pic>
        <p:nvPicPr>
          <p:cNvPr id="116741" name="Picture 5" descr="GOES12_GrandPrix_colorfilledcontou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876675"/>
            <a:ext cx="3335338" cy="29432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6742" name="Picture 6" descr="ABI_GrandPrix_colorfilledcontou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8875" y="3876675"/>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6743" name="Text Box 7"/>
          <p:cNvSpPr txBox="1">
            <a:spLocks noChangeArrowheads="1"/>
          </p:cNvSpPr>
          <p:nvPr/>
        </p:nvSpPr>
        <p:spPr bwMode="auto">
          <a:xfrm>
            <a:off x="2863850" y="11430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GOES-12</a:t>
            </a:r>
          </a:p>
        </p:txBody>
      </p:sp>
      <p:sp>
        <p:nvSpPr>
          <p:cNvPr id="116744" name="Text Box 8"/>
          <p:cNvSpPr txBox="1">
            <a:spLocks noChangeArrowheads="1"/>
          </p:cNvSpPr>
          <p:nvPr/>
        </p:nvSpPr>
        <p:spPr bwMode="auto">
          <a:xfrm>
            <a:off x="2863850" y="41148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GOES-12</a:t>
            </a:r>
          </a:p>
        </p:txBody>
      </p:sp>
      <p:sp>
        <p:nvSpPr>
          <p:cNvPr id="116745" name="Text Box 9"/>
          <p:cNvSpPr txBox="1">
            <a:spLocks noChangeArrowheads="1"/>
          </p:cNvSpPr>
          <p:nvPr/>
        </p:nvSpPr>
        <p:spPr bwMode="auto">
          <a:xfrm>
            <a:off x="6750050" y="11430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GOES-R ABI</a:t>
            </a:r>
          </a:p>
        </p:txBody>
      </p:sp>
      <p:sp>
        <p:nvSpPr>
          <p:cNvPr id="116746" name="Text Box 10"/>
          <p:cNvSpPr txBox="1">
            <a:spLocks noChangeArrowheads="1"/>
          </p:cNvSpPr>
          <p:nvPr/>
        </p:nvSpPr>
        <p:spPr bwMode="auto">
          <a:xfrm>
            <a:off x="6750050" y="41148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GOES-R ABI</a:t>
            </a:r>
          </a:p>
        </p:txBody>
      </p:sp>
      <p:sp>
        <p:nvSpPr>
          <p:cNvPr id="12" name="Text Box 8"/>
          <p:cNvSpPr txBox="1">
            <a:spLocks noChangeArrowheads="1"/>
          </p:cNvSpPr>
          <p:nvPr/>
        </p:nvSpPr>
        <p:spPr bwMode="auto">
          <a:xfrm rot="5400000">
            <a:off x="8175625" y="5813425"/>
            <a:ext cx="1447800" cy="336550"/>
          </a:xfrm>
          <a:prstGeom prst="rect">
            <a:avLst/>
          </a:prstGeom>
          <a:noFill/>
          <a:ln w="9525">
            <a:noFill/>
            <a:miter lim="800000"/>
            <a:headEnd/>
            <a:tailEnd/>
          </a:ln>
        </p:spPr>
        <p:txBody>
          <a:bodyPr>
            <a:spAutoFit/>
          </a:bodyPr>
          <a:lstStyle/>
          <a:p>
            <a:pPr fontAlgn="base">
              <a:spcBef>
                <a:spcPct val="50000"/>
              </a:spcBef>
              <a:spcAft>
                <a:spcPct val="0"/>
              </a:spcAft>
            </a:pPr>
            <a:r>
              <a:rPr lang="en-US" sz="1600" b="1" dirty="0" smtClean="0">
                <a:solidFill>
                  <a:prstClr val="black"/>
                </a:solidFill>
                <a:latin typeface="Arial" pitchFamily="34" charset="0"/>
                <a:cs typeface="Arial" pitchFamily="34" charset="0"/>
              </a:rPr>
              <a:t>J. </a:t>
            </a:r>
            <a:r>
              <a:rPr lang="en-US" sz="1600" b="1" dirty="0" err="1" smtClean="0">
                <a:solidFill>
                  <a:prstClr val="black"/>
                </a:solidFill>
                <a:latin typeface="Arial" pitchFamily="34" charset="0"/>
                <a:cs typeface="Arial" pitchFamily="34" charset="0"/>
              </a:rPr>
              <a:t>Feltz</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25812972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5"/>
          <p:cNvSpPr>
            <a:spLocks noGrp="1" noChangeArrowheads="1"/>
          </p:cNvSpPr>
          <p:nvPr>
            <p:ph type="ftr" sz="quarter" idx="10"/>
          </p:nvPr>
        </p:nvSpPr>
        <p:spPr>
          <a:noFill/>
        </p:spPr>
        <p:txBody>
          <a:bodyPr/>
          <a:lstStyle/>
          <a:p>
            <a:endParaRPr lang="en-US" dirty="0" smtClean="0">
              <a:solidFill>
                <a:srgbClr val="000000"/>
              </a:solidFill>
            </a:endParaRPr>
          </a:p>
          <a:p>
            <a:endParaRPr lang="en-US" dirty="0" smtClean="0">
              <a:solidFill>
                <a:srgbClr val="000000"/>
              </a:solidFill>
            </a:endParaRPr>
          </a:p>
        </p:txBody>
      </p:sp>
      <p:sp>
        <p:nvSpPr>
          <p:cNvPr id="57347" name="Rectangle 13"/>
          <p:cNvSpPr>
            <a:spLocks noGrp="1" noChangeArrowheads="1"/>
          </p:cNvSpPr>
          <p:nvPr>
            <p:ph type="sldNum" sz="quarter" idx="12"/>
          </p:nvPr>
        </p:nvSpPr>
        <p:spPr>
          <a:noFill/>
        </p:spPr>
        <p:txBody>
          <a:bodyPr/>
          <a:lstStyle/>
          <a:p>
            <a:fld id="{EDDE0ECD-F33F-456C-885B-1D9E5B4053BD}" type="slidenum">
              <a:rPr lang="en-US" smtClean="0"/>
              <a:pPr/>
              <a:t>65</a:t>
            </a:fld>
            <a:endParaRPr lang="en-US" dirty="0" smtClean="0"/>
          </a:p>
        </p:txBody>
      </p:sp>
      <p:sp>
        <p:nvSpPr>
          <p:cNvPr id="57348" name="Slide Number Placeholder 2"/>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F7BD3E7A-A827-421A-ABB1-16B51B15A88A}"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65</a:t>
            </a:fld>
            <a:endParaRPr lang="en-US" sz="1400" b="1">
              <a:solidFill>
                <a:srgbClr val="FFFF00"/>
              </a:solidFill>
              <a:latin typeface="Times New Roman" pitchFamily="18" charset="0"/>
              <a:ea typeface="MS PGothic" pitchFamily="34" charset="-128"/>
            </a:endParaRPr>
          </a:p>
        </p:txBody>
      </p:sp>
      <p:sp>
        <p:nvSpPr>
          <p:cNvPr id="57349"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4F706F5E-78BF-42EE-8EBE-9F321C92C2E6}"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65</a:t>
            </a:fld>
            <a:endParaRPr lang="en-US" sz="1400" b="1">
              <a:solidFill>
                <a:srgbClr val="FFFF00"/>
              </a:solidFill>
              <a:latin typeface="Times New Roman" pitchFamily="18" charset="0"/>
              <a:ea typeface="MS PGothic" pitchFamily="34" charset="-128"/>
            </a:endParaRPr>
          </a:p>
        </p:txBody>
      </p:sp>
      <p:sp>
        <p:nvSpPr>
          <p:cNvPr id="57350"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93084839-BBC7-4524-82C0-81B08C10A6C6}"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65</a:t>
            </a:fld>
            <a:endParaRPr lang="en-US" sz="1400" b="1">
              <a:solidFill>
                <a:srgbClr val="FFFF00"/>
              </a:solidFill>
              <a:latin typeface="Times New Roman" pitchFamily="18" charset="0"/>
              <a:ea typeface="MS PGothic" pitchFamily="34" charset="-128"/>
            </a:endParaRPr>
          </a:p>
        </p:txBody>
      </p:sp>
      <p:sp>
        <p:nvSpPr>
          <p:cNvPr id="57351"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8A97FEDC-BC6E-4718-8EAC-A3942FFD912C}"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65</a:t>
            </a:fld>
            <a:endParaRPr lang="en-US" sz="1400" b="1">
              <a:solidFill>
                <a:srgbClr val="FFFF00"/>
              </a:solidFill>
              <a:latin typeface="Times New Roman" pitchFamily="18" charset="0"/>
              <a:ea typeface="MS PGothic" pitchFamily="34" charset="-128"/>
            </a:endParaRPr>
          </a:p>
        </p:txBody>
      </p:sp>
      <p:sp>
        <p:nvSpPr>
          <p:cNvPr id="57352"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397B48DB-7D49-4301-AD22-4E1A720CB75F}"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65</a:t>
            </a:fld>
            <a:endParaRPr lang="en-US" sz="1400" b="1">
              <a:solidFill>
                <a:srgbClr val="FFFF00"/>
              </a:solidFill>
              <a:latin typeface="Times New Roman" pitchFamily="18" charset="0"/>
              <a:ea typeface="MS PGothic" pitchFamily="34" charset="-128"/>
            </a:endParaRPr>
          </a:p>
        </p:txBody>
      </p:sp>
      <p:sp>
        <p:nvSpPr>
          <p:cNvPr id="57353" name="Rectangle 6"/>
          <p:cNvSpPr>
            <a:spLocks noGrp="1" noChangeArrowheads="1"/>
          </p:cNvSpPr>
          <p:nvPr>
            <p:ph type="title" idx="4294967295"/>
          </p:nvPr>
        </p:nvSpPr>
        <p:spPr>
          <a:xfrm>
            <a:off x="1457325" y="163513"/>
            <a:ext cx="5791200" cy="563562"/>
          </a:xfrm>
        </p:spPr>
        <p:txBody>
          <a:bodyPr lIns="92075" tIns="46038" rIns="92075" bIns="46038" anchor="b"/>
          <a:lstStyle/>
          <a:p>
            <a:pPr eaLnBrk="1" hangingPunct="1"/>
            <a:r>
              <a:rPr lang="en-US" sz="2800" smtClean="0"/>
              <a:t>Volcanic Ash</a:t>
            </a:r>
          </a:p>
        </p:txBody>
      </p:sp>
      <p:sp>
        <p:nvSpPr>
          <p:cNvPr id="57354" name="Rectangle 3"/>
          <p:cNvSpPr>
            <a:spLocks noGrp="1" noChangeArrowheads="1"/>
          </p:cNvSpPr>
          <p:nvPr>
            <p:ph type="body" idx="4294967295"/>
          </p:nvPr>
        </p:nvSpPr>
        <p:spPr>
          <a:xfrm>
            <a:off x="77788" y="1173963"/>
            <a:ext cx="4178300" cy="5561012"/>
          </a:xfrm>
        </p:spPr>
        <p:txBody>
          <a:bodyPr lIns="92075" tIns="46038" rIns="92075" bIns="46038"/>
          <a:lstStyle/>
          <a:p>
            <a:pPr eaLnBrk="1" hangingPunct="1">
              <a:lnSpc>
                <a:spcPct val="80000"/>
              </a:lnSpc>
            </a:pPr>
            <a:r>
              <a:rPr lang="en-US" sz="2000" b="1" dirty="0" smtClean="0">
                <a:solidFill>
                  <a:srgbClr val="FFFF00"/>
                </a:solidFill>
              </a:rPr>
              <a:t>Algorithm Highlights</a:t>
            </a:r>
          </a:p>
          <a:p>
            <a:pPr lvl="1" eaLnBrk="1" hangingPunct="1">
              <a:lnSpc>
                <a:spcPct val="80000"/>
              </a:lnSpc>
            </a:pPr>
            <a:r>
              <a:rPr lang="en-US" sz="1400" dirty="0" smtClean="0"/>
              <a:t>Detects volcanic ash and estimates its height and mass loading  </a:t>
            </a:r>
          </a:p>
          <a:p>
            <a:pPr lvl="1" eaLnBrk="1" hangingPunct="1">
              <a:lnSpc>
                <a:spcPct val="80000"/>
              </a:lnSpc>
            </a:pPr>
            <a:r>
              <a:rPr lang="en-US" sz="1400" dirty="0" smtClean="0"/>
              <a:t>Leverages the new ABI 8.5 </a:t>
            </a:r>
            <a:r>
              <a:rPr lang="en-US" sz="1400" dirty="0" smtClean="0">
                <a:latin typeface="Symbol" pitchFamily="18" charset="2"/>
              </a:rPr>
              <a:t>m</a:t>
            </a:r>
            <a:r>
              <a:rPr lang="en-US" sz="1400" dirty="0" smtClean="0"/>
              <a:t>m band, The 8.5 </a:t>
            </a:r>
            <a:r>
              <a:rPr lang="en-US" sz="1400" dirty="0" smtClean="0">
                <a:latin typeface="Symbol" pitchFamily="18" charset="2"/>
              </a:rPr>
              <a:t>m</a:t>
            </a:r>
            <a:r>
              <a:rPr lang="en-US" sz="1400" dirty="0" smtClean="0"/>
              <a:t>m, 11.2 </a:t>
            </a:r>
            <a:r>
              <a:rPr lang="en-US" sz="1400" dirty="0" smtClean="0">
                <a:latin typeface="Symbol" pitchFamily="18" charset="2"/>
              </a:rPr>
              <a:t>m</a:t>
            </a:r>
            <a:r>
              <a:rPr lang="en-US" sz="1400" dirty="0" smtClean="0"/>
              <a:t>m, and 12.3,11.2 </a:t>
            </a:r>
            <a:r>
              <a:rPr lang="en-US" sz="1400" dirty="0" smtClean="0">
                <a:latin typeface="Symbol" pitchFamily="18" charset="2"/>
              </a:rPr>
              <a:t>m</a:t>
            </a:r>
            <a:r>
              <a:rPr lang="en-US" sz="1400" dirty="0" smtClean="0"/>
              <a:t>m channel pairs are used to detect volcanic ash</a:t>
            </a:r>
          </a:p>
          <a:p>
            <a:pPr lvl="1" eaLnBrk="1" hangingPunct="1">
              <a:lnSpc>
                <a:spcPct val="80000"/>
              </a:lnSpc>
            </a:pPr>
            <a:r>
              <a:rPr lang="en-US" sz="1400" dirty="0" smtClean="0"/>
              <a:t>An optimal estimation approach is used to estimate ash cloud temperature, emissivity and microphysical index.</a:t>
            </a:r>
          </a:p>
          <a:p>
            <a:pPr lvl="1" eaLnBrk="1" hangingPunct="1">
              <a:lnSpc>
                <a:spcPct val="80000"/>
              </a:lnSpc>
            </a:pPr>
            <a:r>
              <a:rPr lang="en-US" sz="1400" dirty="0" smtClean="0"/>
              <a:t>Ash cloud height determined from NWP profiles.</a:t>
            </a:r>
          </a:p>
          <a:p>
            <a:pPr lvl="1" eaLnBrk="1" hangingPunct="1">
              <a:lnSpc>
                <a:spcPct val="80000"/>
              </a:lnSpc>
            </a:pPr>
            <a:r>
              <a:rPr lang="en-US" sz="1400" dirty="0" smtClean="0"/>
              <a:t>Mass loading estimated from computed optical depth and effective particle size</a:t>
            </a:r>
          </a:p>
          <a:p>
            <a:pPr lvl="1" eaLnBrk="1" hangingPunct="1">
              <a:lnSpc>
                <a:spcPct val="80000"/>
              </a:lnSpc>
            </a:pPr>
            <a:r>
              <a:rPr lang="en-US" sz="1400" dirty="0" smtClean="0"/>
              <a:t>Leverages ABI’s new 8.5 </a:t>
            </a:r>
            <a:r>
              <a:rPr lang="en-US" sz="1400" dirty="0" smtClean="0">
                <a:latin typeface="Symbol" pitchFamily="18" charset="2"/>
              </a:rPr>
              <a:t>m</a:t>
            </a:r>
            <a:r>
              <a:rPr lang="en-US" sz="1400" dirty="0" smtClean="0"/>
              <a:t>m channel, along with 11.2 </a:t>
            </a:r>
            <a:r>
              <a:rPr lang="en-US" sz="1400" dirty="0" smtClean="0">
                <a:latin typeface="Symbol" pitchFamily="18" charset="2"/>
              </a:rPr>
              <a:t>m</a:t>
            </a:r>
            <a:r>
              <a:rPr lang="en-US" sz="1400" dirty="0" smtClean="0"/>
              <a:t>m and 12.3 </a:t>
            </a:r>
            <a:r>
              <a:rPr lang="en-US" sz="1400" dirty="0" smtClean="0">
                <a:latin typeface="Symbol" pitchFamily="18" charset="2"/>
              </a:rPr>
              <a:t>m</a:t>
            </a:r>
            <a:r>
              <a:rPr lang="en-US" sz="1400" dirty="0" smtClean="0"/>
              <a:t>m for sensitivity to cloud microphysics (including composition)</a:t>
            </a:r>
          </a:p>
          <a:p>
            <a:pPr lvl="1" eaLnBrk="1" hangingPunct="1">
              <a:lnSpc>
                <a:spcPct val="80000"/>
              </a:lnSpc>
            </a:pPr>
            <a:endParaRPr lang="en-US" sz="1400" dirty="0" smtClean="0"/>
          </a:p>
          <a:p>
            <a:pPr eaLnBrk="1" hangingPunct="1">
              <a:lnSpc>
                <a:spcPct val="80000"/>
              </a:lnSpc>
            </a:pPr>
            <a:r>
              <a:rPr lang="en-US" sz="2000" b="1" dirty="0" smtClean="0">
                <a:solidFill>
                  <a:srgbClr val="FFFF00"/>
                </a:solidFill>
              </a:rPr>
              <a:t>Operational Applications</a:t>
            </a:r>
          </a:p>
          <a:p>
            <a:pPr lvl="1">
              <a:lnSpc>
                <a:spcPct val="80000"/>
              </a:lnSpc>
            </a:pPr>
            <a:r>
              <a:rPr lang="en-US" sz="1400" dirty="0" smtClean="0"/>
              <a:t>Aviation safety</a:t>
            </a:r>
          </a:p>
          <a:p>
            <a:pPr lvl="1">
              <a:lnSpc>
                <a:spcPct val="80000"/>
              </a:lnSpc>
            </a:pPr>
            <a:r>
              <a:rPr lang="en-US" sz="1400" dirty="0" smtClean="0"/>
              <a:t>Health safety</a:t>
            </a:r>
          </a:p>
          <a:p>
            <a:pPr lvl="1">
              <a:lnSpc>
                <a:spcPct val="80000"/>
              </a:lnSpc>
            </a:pPr>
            <a:r>
              <a:rPr lang="en-US" sz="1400" dirty="0" smtClean="0"/>
              <a:t>Climate studies</a:t>
            </a:r>
          </a:p>
        </p:txBody>
      </p:sp>
      <p:sp>
        <p:nvSpPr>
          <p:cNvPr id="57356" name="Text Box 26"/>
          <p:cNvSpPr txBox="1">
            <a:spLocks noChangeArrowheads="1"/>
          </p:cNvSpPr>
          <p:nvPr/>
        </p:nvSpPr>
        <p:spPr bwMode="auto">
          <a:xfrm>
            <a:off x="4796375" y="1227988"/>
            <a:ext cx="3935413" cy="369332"/>
          </a:xfrm>
          <a:prstGeom prst="rect">
            <a:avLst/>
          </a:prstGeom>
          <a:noFill/>
          <a:ln w="9525" algn="ctr">
            <a:noFill/>
            <a:miter lim="800000"/>
            <a:headEnd/>
            <a:tailEnd/>
          </a:ln>
        </p:spPr>
        <p:txBody>
          <a:bodyPr>
            <a:spAutoFit/>
          </a:bodyPr>
          <a:lstStyle/>
          <a:p>
            <a:pPr algn="ctr" fontAlgn="base">
              <a:spcBef>
                <a:spcPct val="50000"/>
              </a:spcBef>
              <a:spcAft>
                <a:spcPct val="0"/>
              </a:spcAft>
            </a:pPr>
            <a:r>
              <a:rPr lang="en-US" b="1" dirty="0">
                <a:solidFill>
                  <a:srgbClr val="FFFFFF"/>
                </a:solidFill>
                <a:latin typeface="Comic Sans MS" pitchFamily="66" charset="0"/>
              </a:rPr>
              <a:t>Iceland's </a:t>
            </a:r>
            <a:r>
              <a:rPr lang="en-US" b="1" dirty="0" err="1">
                <a:solidFill>
                  <a:srgbClr val="FFFFFF"/>
                </a:solidFill>
                <a:latin typeface="Comic Sans MS" pitchFamily="66" charset="0"/>
              </a:rPr>
              <a:t>Eyjafjallajökull</a:t>
            </a:r>
            <a:r>
              <a:rPr lang="en-US" b="1" dirty="0">
                <a:solidFill>
                  <a:srgbClr val="FFFFFF"/>
                </a:solidFill>
                <a:latin typeface="Comic Sans MS" pitchFamily="66" charset="0"/>
              </a:rPr>
              <a:t> Volcano</a:t>
            </a:r>
          </a:p>
        </p:txBody>
      </p:sp>
      <p:sp>
        <p:nvSpPr>
          <p:cNvPr id="57362" name="AutoShape 43"/>
          <p:cNvSpPr>
            <a:spLocks noChangeArrowheads="1"/>
          </p:cNvSpPr>
          <p:nvPr/>
        </p:nvSpPr>
        <p:spPr bwMode="auto">
          <a:xfrm>
            <a:off x="6959600" y="2981325"/>
            <a:ext cx="57150" cy="53975"/>
          </a:xfrm>
          <a:prstGeom prst="triangle">
            <a:avLst>
              <a:gd name="adj" fmla="val 50000"/>
            </a:avLst>
          </a:prstGeom>
          <a:noFill/>
          <a:ln w="12700" algn="ctr">
            <a:solidFill>
              <a:schemeClr val="tx1"/>
            </a:solidFill>
            <a:miter lim="800000"/>
            <a:headEnd/>
            <a:tailEnd/>
          </a:ln>
        </p:spPr>
        <p:txBody>
          <a:bodyPr anchor="ctr">
            <a:spAutoFit/>
          </a:bodyPr>
          <a:lstStyle/>
          <a:p>
            <a:pPr algn="ctr" fontAlgn="base">
              <a:spcBef>
                <a:spcPct val="0"/>
              </a:spcBef>
              <a:spcAft>
                <a:spcPct val="0"/>
              </a:spcAft>
            </a:pPr>
            <a:endParaRPr lang="en-US" sz="2000" b="1" i="1">
              <a:solidFill>
                <a:srgbClr val="000000"/>
              </a:solidFill>
            </a:endParaRPr>
          </a:p>
        </p:txBody>
      </p:sp>
      <p:grpSp>
        <p:nvGrpSpPr>
          <p:cNvPr id="33" name="Group 22"/>
          <p:cNvGrpSpPr>
            <a:grpSpLocks/>
          </p:cNvGrpSpPr>
          <p:nvPr/>
        </p:nvGrpSpPr>
        <p:grpSpPr bwMode="auto">
          <a:xfrm>
            <a:off x="4366548" y="1724629"/>
            <a:ext cx="4904772" cy="4190035"/>
            <a:chOff x="864" y="885"/>
            <a:chExt cx="3888" cy="3435"/>
          </a:xfrm>
        </p:grpSpPr>
        <p:pic>
          <p:nvPicPr>
            <p:cNvPr id="34" name="Picture 16" descr="Met-9_iceland_05-06-2010_1200"/>
            <p:cNvPicPr>
              <a:picLocks noChangeAspect="1" noChangeArrowheads="1"/>
            </p:cNvPicPr>
            <p:nvPr/>
          </p:nvPicPr>
          <p:blipFill>
            <a:blip r:embed="rId3" cstate="print"/>
            <a:srcRect/>
            <a:stretch>
              <a:fillRect/>
            </a:stretch>
          </p:blipFill>
          <p:spPr bwMode="auto">
            <a:xfrm>
              <a:off x="864" y="885"/>
              <a:ext cx="3888" cy="3435"/>
            </a:xfrm>
            <a:prstGeom prst="rect">
              <a:avLst/>
            </a:prstGeom>
            <a:noFill/>
            <a:ln w="9525">
              <a:noFill/>
              <a:miter lim="800000"/>
              <a:headEnd/>
              <a:tailEnd/>
            </a:ln>
          </p:spPr>
        </p:pic>
        <p:sp>
          <p:nvSpPr>
            <p:cNvPr id="35" name="Text Box 21"/>
            <p:cNvSpPr txBox="1">
              <a:spLocks noChangeArrowheads="1"/>
            </p:cNvSpPr>
            <p:nvPr/>
          </p:nvSpPr>
          <p:spPr bwMode="auto">
            <a:xfrm>
              <a:off x="864" y="2448"/>
              <a:ext cx="1920" cy="231"/>
            </a:xfrm>
            <a:prstGeom prst="rect">
              <a:avLst/>
            </a:prstGeom>
            <a:solidFill>
              <a:srgbClr val="FFFFFF"/>
            </a:solidFill>
            <a:ln w="9525">
              <a:noFill/>
              <a:miter lim="800000"/>
              <a:headEnd/>
              <a:tailEnd/>
            </a:ln>
          </p:spPr>
          <p:txBody>
            <a:bodyPr>
              <a:spAutoFit/>
            </a:bodyPr>
            <a:lstStyle/>
            <a:p>
              <a:pPr algn="ctr" fontAlgn="base">
                <a:spcBef>
                  <a:spcPct val="50000"/>
                </a:spcBef>
                <a:spcAft>
                  <a:spcPct val="0"/>
                </a:spcAft>
              </a:pPr>
              <a:endParaRPr lang="en-US" sz="2000" b="1" i="1">
                <a:solidFill>
                  <a:srgbClr val="000000"/>
                </a:solidFill>
              </a:endParaRPr>
            </a:p>
          </p:txBody>
        </p:sp>
      </p:grpSp>
      <p:sp>
        <p:nvSpPr>
          <p:cNvPr id="36" name="TextBox 35"/>
          <p:cNvSpPr txBox="1"/>
          <p:nvPr/>
        </p:nvSpPr>
        <p:spPr>
          <a:xfrm>
            <a:off x="4340511" y="3055717"/>
            <a:ext cx="1157468" cy="461665"/>
          </a:xfrm>
          <a:prstGeom prst="rect">
            <a:avLst/>
          </a:prstGeom>
          <a:noFill/>
        </p:spPr>
        <p:txBody>
          <a:bodyPr wrap="square" rtlCol="0">
            <a:spAutoFit/>
          </a:bodyPr>
          <a:lstStyle/>
          <a:p>
            <a:pPr fontAlgn="base">
              <a:spcBef>
                <a:spcPct val="0"/>
              </a:spcBef>
              <a:spcAft>
                <a:spcPct val="0"/>
              </a:spcAft>
            </a:pPr>
            <a:r>
              <a:rPr lang="en-US" sz="1200" b="1" i="1" dirty="0">
                <a:solidFill>
                  <a:srgbClr val="000000"/>
                </a:solidFill>
              </a:rPr>
              <a:t>False Color</a:t>
            </a:r>
          </a:p>
          <a:p>
            <a:pPr fontAlgn="base">
              <a:spcBef>
                <a:spcPct val="0"/>
              </a:spcBef>
              <a:spcAft>
                <a:spcPct val="0"/>
              </a:spcAft>
            </a:pPr>
            <a:r>
              <a:rPr lang="en-US" sz="1200" b="1" i="1" dirty="0">
                <a:solidFill>
                  <a:srgbClr val="000000"/>
                </a:solidFill>
              </a:rPr>
              <a:t>Imagery</a:t>
            </a:r>
          </a:p>
        </p:txBody>
      </p:sp>
      <p:sp>
        <p:nvSpPr>
          <p:cNvPr id="37" name="TextBox 36"/>
          <p:cNvSpPr txBox="1"/>
          <p:nvPr/>
        </p:nvSpPr>
        <p:spPr>
          <a:xfrm>
            <a:off x="6819422" y="3092370"/>
            <a:ext cx="1157468" cy="461665"/>
          </a:xfrm>
          <a:prstGeom prst="rect">
            <a:avLst/>
          </a:prstGeom>
          <a:noFill/>
        </p:spPr>
        <p:txBody>
          <a:bodyPr wrap="square" rtlCol="0">
            <a:spAutoFit/>
          </a:bodyPr>
          <a:lstStyle/>
          <a:p>
            <a:pPr fontAlgn="base">
              <a:spcBef>
                <a:spcPct val="0"/>
              </a:spcBef>
              <a:spcAft>
                <a:spcPct val="0"/>
              </a:spcAft>
            </a:pPr>
            <a:r>
              <a:rPr lang="en-US" sz="1200" b="1" i="1" dirty="0">
                <a:solidFill>
                  <a:srgbClr val="000000"/>
                </a:solidFill>
              </a:rPr>
              <a:t>Mass</a:t>
            </a:r>
          </a:p>
          <a:p>
            <a:pPr fontAlgn="base">
              <a:spcBef>
                <a:spcPct val="0"/>
              </a:spcBef>
              <a:spcAft>
                <a:spcPct val="0"/>
              </a:spcAft>
            </a:pPr>
            <a:r>
              <a:rPr lang="en-US" sz="1200" b="1" i="1" dirty="0">
                <a:solidFill>
                  <a:srgbClr val="000000"/>
                </a:solidFill>
              </a:rPr>
              <a:t>Loading</a:t>
            </a:r>
          </a:p>
        </p:txBody>
      </p:sp>
      <p:sp>
        <p:nvSpPr>
          <p:cNvPr id="38" name="TextBox 37"/>
          <p:cNvSpPr txBox="1"/>
          <p:nvPr/>
        </p:nvSpPr>
        <p:spPr>
          <a:xfrm>
            <a:off x="4367519" y="5247194"/>
            <a:ext cx="1157468" cy="461665"/>
          </a:xfrm>
          <a:prstGeom prst="rect">
            <a:avLst/>
          </a:prstGeom>
          <a:noFill/>
        </p:spPr>
        <p:txBody>
          <a:bodyPr wrap="square" rtlCol="0">
            <a:spAutoFit/>
          </a:bodyPr>
          <a:lstStyle/>
          <a:p>
            <a:pPr fontAlgn="base">
              <a:spcBef>
                <a:spcPct val="0"/>
              </a:spcBef>
              <a:spcAft>
                <a:spcPct val="0"/>
              </a:spcAft>
            </a:pPr>
            <a:r>
              <a:rPr lang="en-US" sz="1200" b="1" i="1" dirty="0">
                <a:solidFill>
                  <a:srgbClr val="000000"/>
                </a:solidFill>
              </a:rPr>
              <a:t>Ash </a:t>
            </a:r>
          </a:p>
          <a:p>
            <a:pPr fontAlgn="base">
              <a:spcBef>
                <a:spcPct val="0"/>
              </a:spcBef>
              <a:spcAft>
                <a:spcPct val="0"/>
              </a:spcAft>
            </a:pPr>
            <a:r>
              <a:rPr lang="en-US" sz="1200" b="1" i="1" dirty="0">
                <a:solidFill>
                  <a:srgbClr val="000000"/>
                </a:solidFill>
              </a:rPr>
              <a:t>Height</a:t>
            </a:r>
          </a:p>
        </p:txBody>
      </p:sp>
      <p:sp>
        <p:nvSpPr>
          <p:cNvPr id="39" name="TextBox 38"/>
          <p:cNvSpPr txBox="1"/>
          <p:nvPr/>
        </p:nvSpPr>
        <p:spPr>
          <a:xfrm>
            <a:off x="6809776" y="5131443"/>
            <a:ext cx="1157468" cy="646331"/>
          </a:xfrm>
          <a:prstGeom prst="rect">
            <a:avLst/>
          </a:prstGeom>
          <a:noFill/>
        </p:spPr>
        <p:txBody>
          <a:bodyPr wrap="square" rtlCol="0">
            <a:spAutoFit/>
          </a:bodyPr>
          <a:lstStyle/>
          <a:p>
            <a:pPr fontAlgn="base">
              <a:spcBef>
                <a:spcPct val="0"/>
              </a:spcBef>
              <a:spcAft>
                <a:spcPct val="0"/>
              </a:spcAft>
            </a:pPr>
            <a:r>
              <a:rPr lang="en-US" sz="1200" b="1" i="1" dirty="0">
                <a:solidFill>
                  <a:srgbClr val="000000"/>
                </a:solidFill>
              </a:rPr>
              <a:t>Effective</a:t>
            </a:r>
          </a:p>
          <a:p>
            <a:pPr fontAlgn="base">
              <a:spcBef>
                <a:spcPct val="0"/>
              </a:spcBef>
              <a:spcAft>
                <a:spcPct val="0"/>
              </a:spcAft>
            </a:pPr>
            <a:r>
              <a:rPr lang="en-US" sz="1200" b="1" i="1" dirty="0">
                <a:solidFill>
                  <a:srgbClr val="000000"/>
                </a:solidFill>
              </a:rPr>
              <a:t>Particle</a:t>
            </a:r>
          </a:p>
          <a:p>
            <a:pPr fontAlgn="base">
              <a:spcBef>
                <a:spcPct val="0"/>
              </a:spcBef>
              <a:spcAft>
                <a:spcPct val="0"/>
              </a:spcAft>
            </a:pPr>
            <a:r>
              <a:rPr lang="en-US" sz="1200" b="1" i="1" dirty="0">
                <a:solidFill>
                  <a:srgbClr val="000000"/>
                </a:solidFill>
              </a:rPr>
              <a:t>Radius</a:t>
            </a:r>
          </a:p>
        </p:txBody>
      </p:sp>
      <p:sp>
        <p:nvSpPr>
          <p:cNvPr id="20" name="Text Box 8"/>
          <p:cNvSpPr txBox="1">
            <a:spLocks noChangeArrowheads="1"/>
          </p:cNvSpPr>
          <p:nvPr/>
        </p:nvSpPr>
        <p:spPr bwMode="auto">
          <a:xfrm>
            <a:off x="5577603" y="6369050"/>
            <a:ext cx="1447800" cy="336550"/>
          </a:xfrm>
          <a:prstGeom prst="rect">
            <a:avLst/>
          </a:prstGeom>
          <a:noFill/>
          <a:ln w="9525">
            <a:noFill/>
            <a:miter lim="800000"/>
            <a:headEnd/>
            <a:tailEnd/>
          </a:ln>
        </p:spPr>
        <p:txBody>
          <a:bodyPr>
            <a:spAutoFit/>
          </a:bodyPr>
          <a:lstStyle/>
          <a:p>
            <a:pPr fontAlgn="base">
              <a:spcBef>
                <a:spcPct val="50000"/>
              </a:spcBef>
              <a:spcAft>
                <a:spcPct val="0"/>
              </a:spcAft>
            </a:pPr>
            <a:r>
              <a:rPr lang="en-US" sz="1600" b="1" dirty="0">
                <a:solidFill>
                  <a:prstClr val="black"/>
                </a:solidFill>
                <a:latin typeface="Arial" pitchFamily="34" charset="0"/>
                <a:cs typeface="Arial" pitchFamily="34" charset="0"/>
              </a:rPr>
              <a:t>M. Pavolonis</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49197634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5"/>
          <p:cNvSpPr>
            <a:spLocks noGrp="1" noChangeArrowheads="1"/>
          </p:cNvSpPr>
          <p:nvPr>
            <p:ph type="ftr" sz="quarter" idx="10"/>
          </p:nvPr>
        </p:nvSpPr>
        <p:spPr>
          <a:noFill/>
        </p:spPr>
        <p:txBody>
          <a:bodyPr/>
          <a:lstStyle/>
          <a:p>
            <a:endParaRPr lang="en-US" smtClean="0">
              <a:solidFill>
                <a:srgbClr val="000000"/>
              </a:solidFill>
            </a:endParaRPr>
          </a:p>
          <a:p>
            <a:endParaRPr lang="en-US" smtClean="0">
              <a:solidFill>
                <a:srgbClr val="000000"/>
              </a:solidFill>
            </a:endParaRPr>
          </a:p>
        </p:txBody>
      </p:sp>
      <p:sp>
        <p:nvSpPr>
          <p:cNvPr id="45059" name="Rectangle 13"/>
          <p:cNvSpPr>
            <a:spLocks noGrp="1" noChangeArrowheads="1"/>
          </p:cNvSpPr>
          <p:nvPr>
            <p:ph type="sldNum" sz="quarter" idx="12"/>
          </p:nvPr>
        </p:nvSpPr>
        <p:spPr>
          <a:noFill/>
        </p:spPr>
        <p:txBody>
          <a:bodyPr/>
          <a:lstStyle/>
          <a:p>
            <a:fld id="{C9FEBF5E-C044-4A5D-82AC-A403C34C76D5}" type="slidenum">
              <a:rPr lang="en-US" smtClean="0"/>
              <a:pPr/>
              <a:t>66</a:t>
            </a:fld>
            <a:endParaRPr lang="en-US" smtClean="0"/>
          </a:p>
        </p:txBody>
      </p:sp>
      <p:sp>
        <p:nvSpPr>
          <p:cNvPr id="45060" name="Slide Number Placeholder 2"/>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2AD466DA-3CA4-45F8-B73C-9823032E74FC}"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66</a:t>
            </a:fld>
            <a:endParaRPr lang="en-US" sz="1400" b="1">
              <a:solidFill>
                <a:srgbClr val="FFFF00"/>
              </a:solidFill>
              <a:latin typeface="Times New Roman" pitchFamily="18" charset="0"/>
              <a:ea typeface="MS PGothic" pitchFamily="34" charset="-128"/>
            </a:endParaRPr>
          </a:p>
        </p:txBody>
      </p:sp>
      <p:sp>
        <p:nvSpPr>
          <p:cNvPr id="45061"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8B2D97C0-92F9-43DC-BFF5-AB48FF98B16F}"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66</a:t>
            </a:fld>
            <a:endParaRPr lang="en-US" sz="1400" b="1">
              <a:solidFill>
                <a:srgbClr val="FFFF00"/>
              </a:solidFill>
              <a:latin typeface="Times New Roman" pitchFamily="18" charset="0"/>
              <a:ea typeface="MS PGothic" pitchFamily="34" charset="-128"/>
            </a:endParaRPr>
          </a:p>
        </p:txBody>
      </p:sp>
      <p:sp>
        <p:nvSpPr>
          <p:cNvPr id="45062"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7581E877-1863-49E6-A4CF-AE40E262E0F4}"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66</a:t>
            </a:fld>
            <a:endParaRPr lang="en-US" sz="1400" b="1">
              <a:solidFill>
                <a:srgbClr val="FFFF00"/>
              </a:solidFill>
              <a:latin typeface="Times New Roman" pitchFamily="18" charset="0"/>
              <a:ea typeface="MS PGothic" pitchFamily="34" charset="-128"/>
            </a:endParaRPr>
          </a:p>
        </p:txBody>
      </p:sp>
      <p:sp>
        <p:nvSpPr>
          <p:cNvPr id="45063"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96277971-63EC-4815-9C7C-7798B0D44EFE}"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66</a:t>
            </a:fld>
            <a:endParaRPr lang="en-US" sz="1400" b="1">
              <a:solidFill>
                <a:srgbClr val="FFFF00"/>
              </a:solidFill>
              <a:latin typeface="Times New Roman" pitchFamily="18" charset="0"/>
              <a:ea typeface="MS PGothic" pitchFamily="34" charset="-128"/>
            </a:endParaRPr>
          </a:p>
        </p:txBody>
      </p:sp>
      <p:sp>
        <p:nvSpPr>
          <p:cNvPr id="45064"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C0B450FF-4389-4FFC-BA70-97C951848DE5}"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66</a:t>
            </a:fld>
            <a:endParaRPr lang="en-US" sz="1400" b="1">
              <a:solidFill>
                <a:srgbClr val="FFFF00"/>
              </a:solidFill>
              <a:latin typeface="Times New Roman" pitchFamily="18" charset="0"/>
              <a:ea typeface="MS PGothic" pitchFamily="34" charset="-128"/>
            </a:endParaRPr>
          </a:p>
        </p:txBody>
      </p:sp>
      <p:sp>
        <p:nvSpPr>
          <p:cNvPr id="45065" name="Rectangle 6"/>
          <p:cNvSpPr>
            <a:spLocks noGrp="1" noChangeArrowheads="1"/>
          </p:cNvSpPr>
          <p:nvPr>
            <p:ph type="title" idx="4294967295"/>
          </p:nvPr>
        </p:nvSpPr>
        <p:spPr>
          <a:xfrm>
            <a:off x="1524000" y="398463"/>
            <a:ext cx="5791200" cy="563562"/>
          </a:xfrm>
        </p:spPr>
        <p:txBody>
          <a:bodyPr lIns="92075" tIns="46038" rIns="92075" bIns="46038" anchor="b"/>
          <a:lstStyle/>
          <a:p>
            <a:pPr eaLnBrk="1" hangingPunct="1"/>
            <a:r>
              <a:rPr lang="en-US" sz="1800" i="1" dirty="0" smtClean="0"/>
              <a:t>Temperature &amp; Moisture Soundings,  </a:t>
            </a:r>
            <a:r>
              <a:rPr lang="en-US" sz="1800" i="1" dirty="0" err="1" smtClean="0"/>
              <a:t>Precipitable</a:t>
            </a:r>
            <a:r>
              <a:rPr lang="en-US" sz="1800" i="1" dirty="0" smtClean="0"/>
              <a:t> Water, Atmospheric Stability </a:t>
            </a:r>
            <a:r>
              <a:rPr lang="en-US" sz="1800" dirty="0" smtClean="0"/>
              <a:t>Products</a:t>
            </a:r>
          </a:p>
        </p:txBody>
      </p:sp>
      <p:sp>
        <p:nvSpPr>
          <p:cNvPr id="45066" name="Rectangle 3"/>
          <p:cNvSpPr>
            <a:spLocks noGrp="1" noChangeArrowheads="1"/>
          </p:cNvSpPr>
          <p:nvPr>
            <p:ph type="body" idx="4294967295"/>
          </p:nvPr>
        </p:nvSpPr>
        <p:spPr>
          <a:xfrm>
            <a:off x="80963" y="1203325"/>
            <a:ext cx="4751387" cy="5795963"/>
          </a:xfrm>
        </p:spPr>
        <p:txBody>
          <a:bodyPr lIns="92075" tIns="46038" rIns="92075" bIns="46038"/>
          <a:lstStyle/>
          <a:p>
            <a:pPr eaLnBrk="1" hangingPunct="1">
              <a:lnSpc>
                <a:spcPct val="80000"/>
              </a:lnSpc>
            </a:pPr>
            <a:r>
              <a:rPr lang="en-US" sz="1500" b="1" dirty="0" smtClean="0">
                <a:solidFill>
                  <a:srgbClr val="FFFF00"/>
                </a:solidFill>
              </a:rPr>
              <a:t>Algorithm Highlights</a:t>
            </a:r>
          </a:p>
          <a:p>
            <a:pPr lvl="1" eaLnBrk="1" hangingPunct="1">
              <a:lnSpc>
                <a:spcPct val="80000"/>
              </a:lnSpc>
            </a:pPr>
            <a:r>
              <a:rPr lang="en-US" sz="1400" dirty="0" smtClean="0"/>
              <a:t>1D-variational physical retrieval algorithm that has heritage with MODIS and current operational GOES sounder physical retrieval algorithms</a:t>
            </a:r>
          </a:p>
          <a:p>
            <a:pPr lvl="1" eaLnBrk="1" hangingPunct="1">
              <a:lnSpc>
                <a:spcPct val="80000"/>
              </a:lnSpc>
            </a:pPr>
            <a:r>
              <a:rPr lang="en-US" sz="1400" dirty="0" smtClean="0"/>
              <a:t>Regression-based initial guess T/Q profiles</a:t>
            </a:r>
          </a:p>
          <a:p>
            <a:pPr lvl="1" eaLnBrk="1" hangingPunct="1">
              <a:lnSpc>
                <a:spcPct val="80000"/>
              </a:lnSpc>
            </a:pPr>
            <a:r>
              <a:rPr lang="en-US" sz="1400" dirty="0" smtClean="0"/>
              <a:t>Utilizes NWP forecast T/Q profiles</a:t>
            </a:r>
          </a:p>
          <a:p>
            <a:pPr lvl="1" eaLnBrk="1" hangingPunct="1">
              <a:lnSpc>
                <a:spcPct val="80000"/>
              </a:lnSpc>
            </a:pPr>
            <a:r>
              <a:rPr lang="en-US" sz="1400" dirty="0" smtClean="0"/>
              <a:t>Utilizes the 6.15, 7.0, 7.4, 8.5, 9.7, 10.35, 11.2, 12.3, and 13.3 </a:t>
            </a:r>
            <a:r>
              <a:rPr lang="en-US" sz="1500" dirty="0" smtClean="0">
                <a:latin typeface="Symbol" pitchFamily="18" charset="2"/>
              </a:rPr>
              <a:t>m</a:t>
            </a:r>
            <a:r>
              <a:rPr lang="en-US" sz="1500" dirty="0" smtClean="0"/>
              <a:t>m  bands)</a:t>
            </a:r>
            <a:endParaRPr lang="en-US" sz="1400" dirty="0" smtClean="0"/>
          </a:p>
          <a:p>
            <a:pPr lvl="1" eaLnBrk="1" hangingPunct="1">
              <a:lnSpc>
                <a:spcPct val="80000"/>
              </a:lnSpc>
            </a:pPr>
            <a:r>
              <a:rPr lang="en-US" sz="1400" dirty="0" smtClean="0"/>
              <a:t>Exploits recent improvements in fast clear-sky </a:t>
            </a:r>
            <a:r>
              <a:rPr lang="en-US" sz="1400" dirty="0" err="1" smtClean="0"/>
              <a:t>radiative</a:t>
            </a:r>
            <a:r>
              <a:rPr lang="en-US" sz="1400" dirty="0" smtClean="0"/>
              <a:t> transfer models and ancillary data (surface emissivity)</a:t>
            </a:r>
          </a:p>
          <a:p>
            <a:pPr lvl="1" eaLnBrk="1" hangingPunct="1">
              <a:lnSpc>
                <a:spcPct val="80000"/>
              </a:lnSpc>
            </a:pPr>
            <a:endParaRPr lang="en-US" sz="1400" dirty="0" smtClean="0"/>
          </a:p>
          <a:p>
            <a:pPr eaLnBrk="1" hangingPunct="1">
              <a:lnSpc>
                <a:spcPct val="80000"/>
              </a:lnSpc>
            </a:pPr>
            <a:r>
              <a:rPr lang="en-US" sz="1500" b="1" dirty="0" smtClean="0">
                <a:solidFill>
                  <a:srgbClr val="FFFF00"/>
                </a:solidFill>
              </a:rPr>
              <a:t>Operational Applications</a:t>
            </a:r>
          </a:p>
          <a:p>
            <a:pPr lvl="1">
              <a:lnSpc>
                <a:spcPct val="80000"/>
              </a:lnSpc>
              <a:buFontTx/>
              <a:buNone/>
            </a:pPr>
            <a:r>
              <a:rPr lang="en-US" sz="1400" b="1" i="1" dirty="0" err="1" smtClean="0"/>
              <a:t>Nowcasting</a:t>
            </a:r>
            <a:r>
              <a:rPr lang="en-US" sz="1400" dirty="0" smtClean="0"/>
              <a:t> </a:t>
            </a:r>
          </a:p>
          <a:p>
            <a:pPr lvl="1">
              <a:lnSpc>
                <a:spcPct val="80000"/>
              </a:lnSpc>
            </a:pPr>
            <a:r>
              <a:rPr lang="en-US" sz="1400" dirty="0" smtClean="0"/>
              <a:t>Gulf of Mexico return flow</a:t>
            </a:r>
          </a:p>
          <a:p>
            <a:pPr lvl="1">
              <a:lnSpc>
                <a:spcPct val="80000"/>
              </a:lnSpc>
            </a:pPr>
            <a:r>
              <a:rPr lang="en-US" sz="1400" dirty="0" smtClean="0"/>
              <a:t>Southwest US monsoon</a:t>
            </a:r>
          </a:p>
          <a:p>
            <a:pPr lvl="1">
              <a:lnSpc>
                <a:spcPct val="80000"/>
              </a:lnSpc>
            </a:pPr>
            <a:r>
              <a:rPr lang="en-US" sz="1400" dirty="0" smtClean="0"/>
              <a:t>QPF (heavy rain, flash flooding)</a:t>
            </a:r>
          </a:p>
          <a:p>
            <a:pPr lvl="1">
              <a:lnSpc>
                <a:spcPct val="80000"/>
              </a:lnSpc>
            </a:pPr>
            <a:r>
              <a:rPr lang="en-US" sz="1400" dirty="0" smtClean="0"/>
              <a:t>Convective potential and morphology</a:t>
            </a:r>
          </a:p>
          <a:p>
            <a:pPr lvl="1">
              <a:lnSpc>
                <a:spcPct val="80000"/>
              </a:lnSpc>
            </a:pPr>
            <a:r>
              <a:rPr lang="en-US" sz="1400" dirty="0" smtClean="0"/>
              <a:t>Fog potential</a:t>
            </a:r>
          </a:p>
          <a:p>
            <a:pPr lvl="1">
              <a:lnSpc>
                <a:spcPct val="80000"/>
              </a:lnSpc>
            </a:pPr>
            <a:r>
              <a:rPr lang="en-US" sz="1400" dirty="0" smtClean="0"/>
              <a:t>Situational awareness in pre-convective environments for potential watch/warning scenarios</a:t>
            </a:r>
          </a:p>
          <a:p>
            <a:pPr lvl="1">
              <a:lnSpc>
                <a:spcPct val="80000"/>
              </a:lnSpc>
              <a:buFontTx/>
              <a:buNone/>
            </a:pPr>
            <a:r>
              <a:rPr lang="en-US" sz="1400" b="1" i="1" dirty="0" smtClean="0"/>
              <a:t>NWP</a:t>
            </a:r>
          </a:p>
          <a:p>
            <a:pPr lvl="1">
              <a:lnSpc>
                <a:spcPct val="80000"/>
              </a:lnSpc>
            </a:pPr>
            <a:r>
              <a:rPr lang="en-US" sz="1400" dirty="0" smtClean="0"/>
              <a:t>Assimilation into regional and </a:t>
            </a:r>
            <a:r>
              <a:rPr lang="en-US" sz="1400" dirty="0" err="1" smtClean="0"/>
              <a:t>mesoscale</a:t>
            </a:r>
            <a:r>
              <a:rPr lang="en-US" sz="1400" dirty="0" smtClean="0"/>
              <a:t> NWP models (TPW)</a:t>
            </a:r>
          </a:p>
        </p:txBody>
      </p:sp>
      <p:sp>
        <p:nvSpPr>
          <p:cNvPr id="45068" name="Text Box 11"/>
          <p:cNvSpPr txBox="1">
            <a:spLocks noChangeArrowheads="1"/>
          </p:cNvSpPr>
          <p:nvPr/>
        </p:nvSpPr>
        <p:spPr bwMode="auto">
          <a:xfrm>
            <a:off x="7785100" y="827088"/>
            <a:ext cx="1076325" cy="244475"/>
          </a:xfrm>
          <a:prstGeom prst="rect">
            <a:avLst/>
          </a:prstGeom>
          <a:noFill/>
          <a:ln w="9525" algn="ctr">
            <a:noFill/>
            <a:miter lim="800000"/>
            <a:headEnd/>
            <a:tailEnd/>
          </a:ln>
        </p:spPr>
        <p:txBody>
          <a:bodyPr>
            <a:spAutoFit/>
          </a:bodyPr>
          <a:lstStyle/>
          <a:p>
            <a:pPr algn="ctr" fontAlgn="base">
              <a:spcBef>
                <a:spcPct val="50000"/>
              </a:spcBef>
              <a:spcAft>
                <a:spcPct val="0"/>
              </a:spcAft>
            </a:pPr>
            <a:r>
              <a:rPr lang="en-US" sz="1000" b="1">
                <a:solidFill>
                  <a:srgbClr val="4D4D4D"/>
                </a:solidFill>
              </a:rPr>
              <a:t>(mm)</a:t>
            </a:r>
          </a:p>
        </p:txBody>
      </p:sp>
      <p:sp>
        <p:nvSpPr>
          <p:cNvPr id="45071" name="Text Box 14"/>
          <p:cNvSpPr txBox="1">
            <a:spLocks noChangeArrowheads="1"/>
          </p:cNvSpPr>
          <p:nvPr/>
        </p:nvSpPr>
        <p:spPr bwMode="auto">
          <a:xfrm>
            <a:off x="4624388" y="852488"/>
            <a:ext cx="1111250" cy="366712"/>
          </a:xfrm>
          <a:prstGeom prst="rect">
            <a:avLst/>
          </a:prstGeom>
          <a:noFill/>
          <a:ln w="9525" algn="ctr">
            <a:noFill/>
            <a:miter lim="800000"/>
            <a:headEnd/>
            <a:tailEnd/>
          </a:ln>
        </p:spPr>
        <p:txBody>
          <a:bodyPr>
            <a:spAutoFit/>
          </a:bodyPr>
          <a:lstStyle/>
          <a:p>
            <a:pPr algn="ctr" fontAlgn="base">
              <a:spcBef>
                <a:spcPct val="50000"/>
              </a:spcBef>
              <a:spcAft>
                <a:spcPct val="0"/>
              </a:spcAft>
            </a:pPr>
            <a:r>
              <a:rPr lang="en-US" b="1" dirty="0">
                <a:solidFill>
                  <a:srgbClr val="000066"/>
                </a:solidFill>
              </a:rPr>
              <a:t>TPW</a:t>
            </a:r>
          </a:p>
        </p:txBody>
      </p:sp>
      <p:grpSp>
        <p:nvGrpSpPr>
          <p:cNvPr id="38" name="Group 37"/>
          <p:cNvGrpSpPr/>
          <p:nvPr/>
        </p:nvGrpSpPr>
        <p:grpSpPr>
          <a:xfrm>
            <a:off x="4727575" y="1114425"/>
            <a:ext cx="4368800" cy="5676900"/>
            <a:chOff x="4756150" y="1181100"/>
            <a:chExt cx="4178300" cy="5676900"/>
          </a:xfrm>
        </p:grpSpPr>
        <p:grpSp>
          <p:nvGrpSpPr>
            <p:cNvPr id="34" name="Group 33"/>
            <p:cNvGrpSpPr/>
            <p:nvPr/>
          </p:nvGrpSpPr>
          <p:grpSpPr>
            <a:xfrm>
              <a:off x="4756150" y="1181100"/>
              <a:ext cx="4178300" cy="5676900"/>
              <a:chOff x="4632325" y="779463"/>
              <a:chExt cx="4178300" cy="6089650"/>
            </a:xfrm>
          </p:grpSpPr>
          <p:pic>
            <p:nvPicPr>
              <p:cNvPr id="32" name="Picture 10" descr="SEVIRI_TPW_loop"/>
              <p:cNvPicPr>
                <a:picLocks noChangeAspect="1" noChangeArrowheads="1" noCrop="1"/>
              </p:cNvPicPr>
              <p:nvPr/>
            </p:nvPicPr>
            <p:blipFill>
              <a:blip r:embed="rId3" cstate="print"/>
              <a:srcRect/>
              <a:stretch>
                <a:fillRect/>
              </a:stretch>
            </p:blipFill>
            <p:spPr bwMode="auto">
              <a:xfrm>
                <a:off x="4635500" y="779463"/>
                <a:ext cx="4160838" cy="3316287"/>
              </a:xfrm>
              <a:prstGeom prst="rect">
                <a:avLst/>
              </a:prstGeom>
              <a:noFill/>
            </p:spPr>
          </p:pic>
          <p:pic>
            <p:nvPicPr>
              <p:cNvPr id="33" name="Picture 12" descr="SEVIRI_Lifted_Index_loop"/>
              <p:cNvPicPr>
                <a:picLocks noChangeAspect="1" noChangeArrowheads="1" noCrop="1"/>
              </p:cNvPicPr>
              <p:nvPr/>
            </p:nvPicPr>
            <p:blipFill>
              <a:blip r:embed="rId4" cstate="print"/>
              <a:srcRect/>
              <a:stretch>
                <a:fillRect/>
              </a:stretch>
            </p:blipFill>
            <p:spPr bwMode="auto">
              <a:xfrm>
                <a:off x="4632325" y="3721100"/>
                <a:ext cx="4178300" cy="3148013"/>
              </a:xfrm>
              <a:prstGeom prst="rect">
                <a:avLst/>
              </a:prstGeom>
              <a:noFill/>
            </p:spPr>
          </p:pic>
        </p:grpSp>
        <p:sp>
          <p:nvSpPr>
            <p:cNvPr id="35" name="TextBox 34"/>
            <p:cNvSpPr txBox="1"/>
            <p:nvPr/>
          </p:nvSpPr>
          <p:spPr>
            <a:xfrm>
              <a:off x="4819650" y="1304925"/>
              <a:ext cx="1095375" cy="338554"/>
            </a:xfrm>
            <a:prstGeom prst="rect">
              <a:avLst/>
            </a:prstGeom>
            <a:noFill/>
          </p:spPr>
          <p:txBody>
            <a:bodyPr wrap="square" rtlCol="0">
              <a:spAutoFit/>
            </a:bodyPr>
            <a:lstStyle/>
            <a:p>
              <a:pPr algn="ctr" fontAlgn="base">
                <a:spcBef>
                  <a:spcPct val="0"/>
                </a:spcBef>
                <a:spcAft>
                  <a:spcPct val="0"/>
                </a:spcAft>
              </a:pPr>
              <a:r>
                <a:rPr lang="en-US" sz="1600" b="1" i="1" dirty="0">
                  <a:solidFill>
                    <a:srgbClr val="0000CC"/>
                  </a:solidFill>
                </a:rPr>
                <a:t>TPW</a:t>
              </a:r>
            </a:p>
          </p:txBody>
        </p:sp>
        <p:sp>
          <p:nvSpPr>
            <p:cNvPr id="36" name="TextBox 35"/>
            <p:cNvSpPr txBox="1"/>
            <p:nvPr/>
          </p:nvSpPr>
          <p:spPr>
            <a:xfrm>
              <a:off x="4867275" y="4029075"/>
              <a:ext cx="1095375" cy="584775"/>
            </a:xfrm>
            <a:prstGeom prst="rect">
              <a:avLst/>
            </a:prstGeom>
            <a:noFill/>
          </p:spPr>
          <p:txBody>
            <a:bodyPr wrap="square" rtlCol="0">
              <a:spAutoFit/>
            </a:bodyPr>
            <a:lstStyle/>
            <a:p>
              <a:pPr algn="ctr" fontAlgn="base">
                <a:spcBef>
                  <a:spcPct val="0"/>
                </a:spcBef>
                <a:spcAft>
                  <a:spcPct val="0"/>
                </a:spcAft>
              </a:pPr>
              <a:r>
                <a:rPr lang="en-US" sz="1600" b="1" i="1" dirty="0">
                  <a:solidFill>
                    <a:srgbClr val="0000CC"/>
                  </a:solidFill>
                </a:rPr>
                <a:t>Lifted Index</a:t>
              </a:r>
            </a:p>
          </p:txBody>
        </p:sp>
      </p:grpSp>
      <p:sp>
        <p:nvSpPr>
          <p:cNvPr id="19" name="Text Box 8"/>
          <p:cNvSpPr txBox="1">
            <a:spLocks noChangeArrowheads="1"/>
          </p:cNvSpPr>
          <p:nvPr/>
        </p:nvSpPr>
        <p:spPr bwMode="auto">
          <a:xfrm>
            <a:off x="4800600" y="6400800"/>
            <a:ext cx="1447800" cy="338554"/>
          </a:xfrm>
          <a:prstGeom prst="rect">
            <a:avLst/>
          </a:prstGeom>
          <a:noFill/>
          <a:ln w="9525">
            <a:noFill/>
            <a:miter lim="800000"/>
            <a:headEnd/>
            <a:tailEnd/>
          </a:ln>
        </p:spPr>
        <p:txBody>
          <a:bodyPr>
            <a:spAutoFit/>
          </a:bodyPr>
          <a:lstStyle/>
          <a:p>
            <a:pPr fontAlgn="base">
              <a:spcBef>
                <a:spcPct val="50000"/>
              </a:spcBef>
              <a:spcAft>
                <a:spcPct val="0"/>
              </a:spcAft>
            </a:pPr>
            <a:r>
              <a:rPr lang="en-US" sz="1600" b="1" dirty="0" smtClean="0">
                <a:solidFill>
                  <a:prstClr val="black"/>
                </a:solidFill>
                <a:latin typeface="Arial" pitchFamily="34" charset="0"/>
                <a:cs typeface="Arial" pitchFamily="34" charset="0"/>
              </a:rPr>
              <a:t>J. LI, CIMSS</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11599273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1"/>
          <p:cNvSpPr>
            <a:spLocks noGrp="1"/>
          </p:cNvSpPr>
          <p:nvPr>
            <p:ph type="sldNum" sz="quarter" idx="10"/>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86888B0-AD46-4BDA-92B9-3B6E81414860}" type="slidenum">
              <a:rPr lang="en-US" smtClean="0">
                <a:solidFill>
                  <a:srgbClr val="000000"/>
                </a:solidFill>
                <a:latin typeface="Times New Roman" pitchFamily="18" charset="0"/>
              </a:rPr>
              <a:pPr eaLnBrk="1" hangingPunct="1"/>
              <a:t>67</a:t>
            </a:fld>
            <a:endParaRPr lang="en-US" smtClean="0">
              <a:solidFill>
                <a:srgbClr val="000000"/>
              </a:solidFill>
              <a:latin typeface="Times New Roman" pitchFamily="18" charset="0"/>
            </a:endParaRPr>
          </a:p>
        </p:txBody>
      </p:sp>
      <p:graphicFrame>
        <p:nvGraphicFramePr>
          <p:cNvPr id="87043" name="Object 2"/>
          <p:cNvGraphicFramePr>
            <a:graphicFrameLocks noChangeAspect="1"/>
          </p:cNvGraphicFramePr>
          <p:nvPr/>
        </p:nvGraphicFramePr>
        <p:xfrm>
          <a:off x="152400" y="304800"/>
          <a:ext cx="8877300" cy="4267200"/>
        </p:xfrm>
        <a:graphic>
          <a:graphicData uri="http://schemas.openxmlformats.org/presentationml/2006/ole">
            <mc:AlternateContent xmlns:mc="http://schemas.openxmlformats.org/markup-compatibility/2006">
              <mc:Choice xmlns:v="urn:schemas-microsoft-com:vml" Requires="v">
                <p:oleObj spid="_x0000_s1039" name="Chart" r:id="rId4" imgW="8877402" imgH="5819872" progId="Excel.Chart.8">
                  <p:embed/>
                </p:oleObj>
              </mc:Choice>
              <mc:Fallback>
                <p:oleObj name="Chart" r:id="rId4" imgW="8877402" imgH="5819872"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10474" b="16203"/>
                      <a:stretch>
                        <a:fillRect/>
                      </a:stretch>
                    </p:blipFill>
                    <p:spPr bwMode="auto">
                      <a:xfrm>
                        <a:off x="152400" y="304800"/>
                        <a:ext cx="88773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7044" name="Text Box 3"/>
          <p:cNvSpPr txBox="1">
            <a:spLocks noChangeArrowheads="1"/>
          </p:cNvSpPr>
          <p:nvPr/>
        </p:nvSpPr>
        <p:spPr bwMode="auto">
          <a:xfrm>
            <a:off x="228600" y="4632325"/>
            <a:ext cx="87630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000" smtClean="0">
                <a:solidFill>
                  <a:srgbClr val="000000"/>
                </a:solidFill>
              </a:rPr>
              <a:t>The relative vertical number of independent pieces of information is shown. Note that the moisture content is similar between the ABI and the current GOES Sounder. The Sounder does show more temperature information than the ABI. Caveat: Even if two systems have the same number of pieces of information, they may represent different vertical levels. This information content analysis does not account for any spatial or temporal differences.</a:t>
            </a:r>
          </a:p>
        </p:txBody>
      </p:sp>
    </p:spTree>
    <p:extLst>
      <p:ext uri="{BB962C8B-B14F-4D97-AF65-F5344CB8AC3E}">
        <p14:creationId xmlns:p14="http://schemas.microsoft.com/office/powerpoint/2010/main" val="275412285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2"/>
          <p:cNvSpPr>
            <a:spLocks noGrp="1"/>
          </p:cNvSpPr>
          <p:nvPr>
            <p:ph type="sldNum" sz="quarter" idx="10"/>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E061D2B-B6A5-40E4-9FAE-58FB2B61657D}" type="slidenum">
              <a:rPr lang="en-US" smtClean="0">
                <a:solidFill>
                  <a:srgbClr val="000000"/>
                </a:solidFill>
                <a:latin typeface="Times New Roman" pitchFamily="18" charset="0"/>
              </a:rPr>
              <a:pPr eaLnBrk="1" hangingPunct="1"/>
              <a:t>68</a:t>
            </a:fld>
            <a:endParaRPr lang="en-US" smtClean="0">
              <a:solidFill>
                <a:srgbClr val="000000"/>
              </a:solidFill>
              <a:latin typeface="Times New Roman" pitchFamily="18" charset="0"/>
            </a:endParaRPr>
          </a:p>
        </p:txBody>
      </p:sp>
      <p:sp>
        <p:nvSpPr>
          <p:cNvPr id="84995" name="Rectangle 2"/>
          <p:cNvSpPr>
            <a:spLocks noGrp="1" noChangeArrowheads="1"/>
          </p:cNvSpPr>
          <p:nvPr>
            <p:ph type="title"/>
          </p:nvPr>
        </p:nvSpPr>
        <p:spPr>
          <a:xfrm>
            <a:off x="457200" y="-76200"/>
            <a:ext cx="8229600" cy="1143000"/>
          </a:xfrm>
        </p:spPr>
        <p:txBody>
          <a:bodyPr/>
          <a:lstStyle/>
          <a:p>
            <a:r>
              <a:rPr lang="en-US" sz="3200" smtClean="0">
                <a:solidFill>
                  <a:srgbClr val="0033CC"/>
                </a:solidFill>
              </a:rPr>
              <a:t>GOES-R ABI Weighting Functions</a:t>
            </a:r>
          </a:p>
        </p:txBody>
      </p:sp>
      <p:pic>
        <p:nvPicPr>
          <p:cNvPr id="84996" name="Picture 3" descr="ABI_wf_usstd_00z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90600"/>
            <a:ext cx="7315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Text Box 4"/>
          <p:cNvSpPr txBox="1">
            <a:spLocks noChangeArrowheads="1"/>
          </p:cNvSpPr>
          <p:nvPr/>
        </p:nvSpPr>
        <p:spPr bwMode="auto">
          <a:xfrm>
            <a:off x="533400" y="5943600"/>
            <a:ext cx="8077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mtClean="0">
                <a:solidFill>
                  <a:srgbClr val="000000"/>
                </a:solidFill>
              </a:rPr>
              <a:t>ABI has only 1 CO</a:t>
            </a:r>
            <a:r>
              <a:rPr lang="en-US" baseline="-25000" smtClean="0">
                <a:solidFill>
                  <a:srgbClr val="000000"/>
                </a:solidFill>
              </a:rPr>
              <a:t>2</a:t>
            </a:r>
            <a:r>
              <a:rPr lang="en-US" smtClean="0">
                <a:solidFill>
                  <a:srgbClr val="000000"/>
                </a:solidFill>
              </a:rPr>
              <a:t> band, so upper-level temperature will be degraded compared to the current sounder</a:t>
            </a:r>
          </a:p>
        </p:txBody>
      </p:sp>
    </p:spTree>
    <p:extLst>
      <p:ext uri="{BB962C8B-B14F-4D97-AF65-F5344CB8AC3E}">
        <p14:creationId xmlns:p14="http://schemas.microsoft.com/office/powerpoint/2010/main" val="381309546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2"/>
          <p:cNvSpPr>
            <a:spLocks noGrp="1"/>
          </p:cNvSpPr>
          <p:nvPr>
            <p:ph type="sldNum" sz="quarter" idx="10"/>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19F67B1-C815-4B3F-A740-A07F13DEE2B6}" type="slidenum">
              <a:rPr lang="en-US" smtClean="0">
                <a:solidFill>
                  <a:srgbClr val="000000"/>
                </a:solidFill>
                <a:latin typeface="Times New Roman" pitchFamily="18" charset="0"/>
              </a:rPr>
              <a:pPr eaLnBrk="1" hangingPunct="1"/>
              <a:t>69</a:t>
            </a:fld>
            <a:endParaRPr lang="en-US" smtClean="0">
              <a:solidFill>
                <a:srgbClr val="000000"/>
              </a:solidFill>
              <a:latin typeface="Times New Roman" pitchFamily="18" charset="0"/>
            </a:endParaRPr>
          </a:p>
        </p:txBody>
      </p:sp>
      <p:sp>
        <p:nvSpPr>
          <p:cNvPr id="86019" name="Rectangle 2"/>
          <p:cNvSpPr>
            <a:spLocks noGrp="1" noChangeArrowheads="1"/>
          </p:cNvSpPr>
          <p:nvPr>
            <p:ph type="title"/>
          </p:nvPr>
        </p:nvSpPr>
        <p:spPr>
          <a:xfrm>
            <a:off x="457200" y="-76200"/>
            <a:ext cx="8229600" cy="1143000"/>
          </a:xfrm>
        </p:spPr>
        <p:txBody>
          <a:bodyPr/>
          <a:lstStyle/>
          <a:p>
            <a:r>
              <a:rPr lang="en-US" smtClean="0">
                <a:solidFill>
                  <a:srgbClr val="0033CC"/>
                </a:solidFill>
              </a:rPr>
              <a:t>GOES-13 Sounder WFs</a:t>
            </a:r>
          </a:p>
        </p:txBody>
      </p:sp>
      <p:pic>
        <p:nvPicPr>
          <p:cNvPr id="86020" name="Picture 3" descr="GOES13_sndr_wf_usstd_00z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066800"/>
            <a:ext cx="7315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Rectangle 4"/>
          <p:cNvSpPr>
            <a:spLocks noChangeArrowheads="1"/>
          </p:cNvSpPr>
          <p:nvPr/>
        </p:nvSpPr>
        <p:spPr bwMode="auto">
          <a:xfrm>
            <a:off x="381000" y="6172200"/>
            <a:ext cx="838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mtClean="0">
                <a:solidFill>
                  <a:srgbClr val="000000"/>
                </a:solidFill>
              </a:rPr>
              <a:t>The GOES-N sounder has 5 CO</a:t>
            </a:r>
            <a:r>
              <a:rPr lang="en-US" baseline="-25000" smtClean="0">
                <a:solidFill>
                  <a:srgbClr val="000000"/>
                </a:solidFill>
              </a:rPr>
              <a:t>2</a:t>
            </a:r>
            <a:r>
              <a:rPr lang="en-US" smtClean="0">
                <a:solidFill>
                  <a:srgbClr val="000000"/>
                </a:solidFill>
              </a:rPr>
              <a:t> bands, and more SW bands than ABI</a:t>
            </a:r>
          </a:p>
        </p:txBody>
      </p:sp>
    </p:spTree>
    <p:extLst>
      <p:ext uri="{BB962C8B-B14F-4D97-AF65-F5344CB8AC3E}">
        <p14:creationId xmlns:p14="http://schemas.microsoft.com/office/powerpoint/2010/main" val="20107207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smtClean="0"/>
              <a:t>“</a:t>
            </a:r>
          </a:p>
        </p:txBody>
      </p:sp>
      <p:sp>
        <p:nvSpPr>
          <p:cNvPr id="1945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6BEF0A2-50A2-4DFE-8BDF-1DC4985A3E23}" type="slidenum">
              <a:rPr lang="en-US" smtClean="0">
                <a:solidFill>
                  <a:srgbClr val="000000"/>
                </a:solidFill>
              </a:rPr>
              <a:pPr eaLnBrk="1" hangingPunct="1"/>
              <a:t>7</a:t>
            </a:fld>
            <a:endParaRPr lang="en-US" smtClean="0">
              <a:solidFill>
                <a:srgbClr val="000000"/>
              </a:solidFill>
            </a:endParaRPr>
          </a:p>
        </p:txBody>
      </p:sp>
      <p:pic>
        <p:nvPicPr>
          <p:cNvPr id="1946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2163" y="1254125"/>
            <a:ext cx="7281862"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Rectangle 2"/>
          <p:cNvSpPr txBox="1">
            <a:spLocks noChangeArrowheads="1"/>
          </p:cNvSpPr>
          <p:nvPr/>
        </p:nvSpPr>
        <p:spPr bwMode="auto">
          <a:xfrm>
            <a:off x="512763" y="55563"/>
            <a:ext cx="8001000" cy="9144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4400" b="1">
                <a:solidFill>
                  <a:srgbClr val="FFFFFF"/>
                </a:solidFill>
              </a:rPr>
              <a:t>“4km” “water vapor” Imager</a:t>
            </a:r>
          </a:p>
        </p:txBody>
      </p:sp>
    </p:spTree>
    <p:extLst>
      <p:ext uri="{BB962C8B-B14F-4D97-AF65-F5344CB8AC3E}">
        <p14:creationId xmlns:p14="http://schemas.microsoft.com/office/powerpoint/2010/main" val="21253507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75779" name="Rectangle 3"/>
          <p:cNvSpPr>
            <a:spLocks noGrp="1" noChangeArrowheads="1"/>
          </p:cNvSpPr>
          <p:nvPr>
            <p:ph type="body" idx="1"/>
          </p:nvPr>
        </p:nvSpPr>
        <p:spPr>
          <a:xfrm>
            <a:off x="381000" y="1143000"/>
            <a:ext cx="8839200" cy="5105400"/>
          </a:xfrm>
        </p:spPr>
        <p:txBody>
          <a:bodyPr/>
          <a:lstStyle/>
          <a:p>
            <a:pPr eaLnBrk="1" hangingPunct="1">
              <a:lnSpc>
                <a:spcPct val="90000"/>
              </a:lnSpc>
            </a:pPr>
            <a:r>
              <a:rPr lang="en-US" dirty="0" smtClean="0">
                <a:solidFill>
                  <a:schemeClr val="bg1"/>
                </a:solidFill>
              </a:rPr>
              <a:t>GOES-14/15</a:t>
            </a:r>
          </a:p>
          <a:p>
            <a:pPr eaLnBrk="1" hangingPunct="1">
              <a:lnSpc>
                <a:spcPct val="90000"/>
              </a:lnSpc>
            </a:pPr>
            <a:r>
              <a:rPr lang="en-US" dirty="0" smtClean="0">
                <a:solidFill>
                  <a:schemeClr val="bg1"/>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lvl="1" eaLnBrk="1" hangingPunct="1">
              <a:lnSpc>
                <a:spcPct val="90000"/>
              </a:lnSpc>
            </a:pPr>
            <a:r>
              <a:rPr lang="en-US" dirty="0" smtClean="0">
                <a:solidFill>
                  <a:schemeClr val="bg1"/>
                </a:solidFill>
              </a:rPr>
              <a:t>Imagery</a:t>
            </a:r>
          </a:p>
          <a:p>
            <a:pPr eaLnBrk="1" hangingPunct="1">
              <a:lnSpc>
                <a:spcPct val="90000"/>
              </a:lnSpc>
            </a:pPr>
            <a:r>
              <a:rPr lang="en-US" dirty="0" smtClean="0">
                <a:solidFill>
                  <a:schemeClr val="bg1"/>
                </a:solidFill>
              </a:rPr>
              <a:t>Select Products</a:t>
            </a:r>
          </a:p>
          <a:p>
            <a:pPr eaLnBrk="1" hangingPunct="1">
              <a:lnSpc>
                <a:spcPct val="90000"/>
              </a:lnSpc>
            </a:pPr>
            <a:r>
              <a:rPr lang="en-US" dirty="0" smtClean="0">
                <a:solidFill>
                  <a:srgbClr val="FFFF00"/>
                </a:solidFill>
              </a:rPr>
              <a:t>Summary</a:t>
            </a:r>
            <a:endParaRPr lang="en-US" dirty="0" smtClean="0">
              <a:solidFill>
                <a:srgbClr val="FFFF00"/>
              </a:solidFill>
            </a:endParaRPr>
          </a:p>
          <a:p>
            <a:pPr lvl="1" eaLnBrk="1" hangingPunct="1">
              <a:lnSpc>
                <a:spcPct val="90000"/>
              </a:lnSpc>
            </a:pPr>
            <a:r>
              <a:rPr lang="en-US" dirty="0" smtClean="0">
                <a:solidFill>
                  <a:schemeClr val="bg1"/>
                </a:solidFill>
              </a:rPr>
              <a:t>More information</a:t>
            </a:r>
          </a:p>
        </p:txBody>
      </p:sp>
      <p:sp>
        <p:nvSpPr>
          <p:cNvPr id="7578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C4F92BC-B6A0-49A6-9AE5-1AB576CF7A9E}" type="slidenum">
              <a:rPr lang="en-US" smtClean="0">
                <a:solidFill>
                  <a:srgbClr val="000000"/>
                </a:solidFill>
              </a:rPr>
              <a:pPr eaLnBrk="1" hangingPunct="1"/>
              <a:t>70</a:t>
            </a:fld>
            <a:endParaRPr lang="en-US" smtClean="0">
              <a:solidFill>
                <a:srgbClr val="000000"/>
              </a:solidFill>
            </a:endParaRPr>
          </a:p>
        </p:txBody>
      </p:sp>
      <p:pic>
        <p:nvPicPr>
          <p:cNvPr id="7578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3810000"/>
            <a:ext cx="3429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TextBox 2"/>
          <p:cNvSpPr txBox="1">
            <a:spLocks noChangeArrowheads="1"/>
          </p:cNvSpPr>
          <p:nvPr/>
        </p:nvSpPr>
        <p:spPr bwMode="auto">
          <a:xfrm>
            <a:off x="7086600" y="6465888"/>
            <a:ext cx="1416050"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000000"/>
                </a:solidFill>
              </a:rPr>
              <a:t>Lockheed Martin</a:t>
            </a:r>
          </a:p>
        </p:txBody>
      </p:sp>
    </p:spTree>
    <p:extLst>
      <p:ext uri="{BB962C8B-B14F-4D97-AF65-F5344CB8AC3E}">
        <p14:creationId xmlns:p14="http://schemas.microsoft.com/office/powerpoint/2010/main" val="135698071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hidden="1"/>
          <p:cNvSpPr>
            <a:spLocks noGrp="1" noChangeArrowheads="1"/>
          </p:cNvSpPr>
          <p:nvPr>
            <p:ph type="title"/>
          </p:nvPr>
        </p:nvSpPr>
        <p:spPr/>
        <p:txBody>
          <a:bodyPr/>
          <a:lstStyle/>
          <a:p>
            <a:pPr eaLnBrk="1" hangingPunct="1"/>
            <a:endParaRPr lang="en-US" smtClean="0"/>
          </a:p>
        </p:txBody>
      </p:sp>
      <p:sp>
        <p:nvSpPr>
          <p:cNvPr id="76803" name="Rectangle 3" descr="cube_imager"/>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76805" name="Text Box 5"/>
          <p:cNvSpPr txBox="1">
            <a:spLocks noChangeArrowheads="1"/>
          </p:cNvSpPr>
          <p:nvPr/>
        </p:nvSpPr>
        <p:spPr bwMode="auto">
          <a:xfrm>
            <a:off x="685800" y="152400"/>
            <a:ext cx="80168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b="1">
                <a:solidFill>
                  <a:srgbClr val="000000"/>
                </a:solidFill>
              </a:rPr>
              <a:t>   Improved attributes with the Future GOES Imagers   </a:t>
            </a:r>
          </a:p>
        </p:txBody>
      </p:sp>
      <p:sp>
        <p:nvSpPr>
          <p:cNvPr id="7680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2749BD8-1735-413B-8AC6-AEEEBFD88790}" type="slidenum">
              <a:rPr lang="en-US" smtClean="0">
                <a:solidFill>
                  <a:srgbClr val="000000"/>
                </a:solidFill>
              </a:rPr>
              <a:pPr eaLnBrk="1" hangingPunct="1"/>
              <a:t>71</a:t>
            </a:fld>
            <a:endParaRPr lang="en-US" smtClean="0">
              <a:solidFill>
                <a:srgbClr val="000000"/>
              </a:solidFill>
            </a:endParaRPr>
          </a:p>
        </p:txBody>
      </p:sp>
    </p:spTree>
    <p:extLst>
      <p:ext uri="{BB962C8B-B14F-4D97-AF65-F5344CB8AC3E}">
        <p14:creationId xmlns:p14="http://schemas.microsoft.com/office/powerpoint/2010/main" val="112923922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0" y="-381000"/>
            <a:ext cx="9144000" cy="1143000"/>
          </a:xfrm>
        </p:spPr>
        <p:txBody>
          <a:bodyPr/>
          <a:lstStyle/>
          <a:p>
            <a:pPr eaLnBrk="1" hangingPunct="1"/>
            <a:r>
              <a:rPr lang="en-US" sz="2000" b="1" smtClean="0">
                <a:solidFill>
                  <a:srgbClr val="FFFF00"/>
                </a:solidFill>
              </a:rPr>
              <a:t>Approximate spectral and spatial resolutions of US GOES Imagers</a:t>
            </a:r>
          </a:p>
        </p:txBody>
      </p:sp>
      <p:graphicFrame>
        <p:nvGraphicFramePr>
          <p:cNvPr id="65539" name="Group 3"/>
          <p:cNvGraphicFramePr>
            <a:graphicFrameLocks noGrp="1"/>
          </p:cNvGraphicFramePr>
          <p:nvPr>
            <p:ph type="tbl" idx="1"/>
          </p:nvPr>
        </p:nvGraphicFramePr>
        <p:xfrm>
          <a:off x="304800" y="431800"/>
          <a:ext cx="8686800" cy="6373847"/>
        </p:xfrm>
        <a:graphic>
          <a:graphicData uri="http://schemas.openxmlformats.org/drawingml/2006/table">
            <a:tbl>
              <a:tblPr/>
              <a:tblGrid>
                <a:gridCol w="1066800"/>
                <a:gridCol w="1508125"/>
                <a:gridCol w="1509713"/>
                <a:gridCol w="1508125"/>
                <a:gridCol w="1509712"/>
                <a:gridCol w="1584325"/>
              </a:tblGrid>
              <a:tr h="4937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 Band Center (um)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GOES-8/11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GOES-12/N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GOES-O/P</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FFFF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GOES-R+</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FFFF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0.47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0.64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0.86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1.6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1.38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2.2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3.9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6.2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FF00"/>
                          </a:solidFill>
                          <a:effectLst/>
                          <a:latin typeface="Arial" charset="0"/>
                        </a:rPr>
                        <a:t>6.5/6.7/7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14km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7.3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8.5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9367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9.7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10.35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12.3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13.3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r>
            </a:tbl>
          </a:graphicData>
        </a:graphic>
      </p:graphicFrame>
      <p:sp>
        <p:nvSpPr>
          <p:cNvPr id="77955" name="Rectangle 131"/>
          <p:cNvSpPr>
            <a:spLocks noChangeAspect="1" noChangeArrowheads="1"/>
          </p:cNvSpPr>
          <p:nvPr/>
        </p:nvSpPr>
        <p:spPr bwMode="auto">
          <a:xfrm>
            <a:off x="3519488" y="1431925"/>
            <a:ext cx="92075" cy="9207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56" name="Rectangle 132"/>
          <p:cNvSpPr>
            <a:spLocks noChangeArrowheads="1"/>
          </p:cNvSpPr>
          <p:nvPr/>
        </p:nvSpPr>
        <p:spPr bwMode="auto">
          <a:xfrm>
            <a:off x="3382963" y="6065838"/>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57" name="Rectangle 133"/>
          <p:cNvSpPr>
            <a:spLocks noChangeArrowheads="1"/>
          </p:cNvSpPr>
          <p:nvPr/>
        </p:nvSpPr>
        <p:spPr bwMode="auto">
          <a:xfrm>
            <a:off x="3382963" y="57023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58" name="Rectangle 134"/>
          <p:cNvSpPr>
            <a:spLocks noChangeAspect="1" noChangeArrowheads="1"/>
          </p:cNvSpPr>
          <p:nvPr/>
        </p:nvSpPr>
        <p:spPr bwMode="auto">
          <a:xfrm>
            <a:off x="3200400" y="3657600"/>
            <a:ext cx="731838" cy="731838"/>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a:solidFill>
                  <a:srgbClr val="000000"/>
                </a:solidFill>
                <a:latin typeface="Times New Roman" pitchFamily="18" charset="0"/>
              </a:rPr>
              <a:t>8</a:t>
            </a:r>
          </a:p>
        </p:txBody>
      </p:sp>
      <p:sp>
        <p:nvSpPr>
          <p:cNvPr id="77959" name="Rectangle 135"/>
          <p:cNvSpPr>
            <a:spLocks noChangeArrowheads="1"/>
          </p:cNvSpPr>
          <p:nvPr/>
        </p:nvSpPr>
        <p:spPr bwMode="auto">
          <a:xfrm>
            <a:off x="3382963" y="31242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0" name="Rectangle 136"/>
          <p:cNvSpPr>
            <a:spLocks noChangeArrowheads="1"/>
          </p:cNvSpPr>
          <p:nvPr/>
        </p:nvSpPr>
        <p:spPr bwMode="auto">
          <a:xfrm>
            <a:off x="4937125" y="3840163"/>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a:solidFill>
                  <a:srgbClr val="000000"/>
                </a:solidFill>
                <a:latin typeface="Times New Roman" pitchFamily="18" charset="0"/>
              </a:rPr>
              <a:t>4</a:t>
            </a:r>
          </a:p>
        </p:txBody>
      </p:sp>
      <p:sp>
        <p:nvSpPr>
          <p:cNvPr id="77961" name="Rectangle 137"/>
          <p:cNvSpPr>
            <a:spLocks noChangeArrowheads="1"/>
          </p:cNvSpPr>
          <p:nvPr/>
        </p:nvSpPr>
        <p:spPr bwMode="auto">
          <a:xfrm>
            <a:off x="4937125" y="31242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2" name="Rectangle 138"/>
          <p:cNvSpPr>
            <a:spLocks noChangeArrowheads="1"/>
          </p:cNvSpPr>
          <p:nvPr/>
        </p:nvSpPr>
        <p:spPr bwMode="auto">
          <a:xfrm>
            <a:off x="6353175" y="3124200"/>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3" name="Rectangle 139"/>
          <p:cNvSpPr>
            <a:spLocks noChangeArrowheads="1"/>
          </p:cNvSpPr>
          <p:nvPr/>
        </p:nvSpPr>
        <p:spPr bwMode="auto">
          <a:xfrm>
            <a:off x="4937125" y="57023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4" name="Rectangle 140"/>
          <p:cNvSpPr>
            <a:spLocks noChangeArrowheads="1"/>
          </p:cNvSpPr>
          <p:nvPr/>
        </p:nvSpPr>
        <p:spPr bwMode="auto">
          <a:xfrm>
            <a:off x="6353175" y="570071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5" name="Rectangle 141"/>
          <p:cNvSpPr>
            <a:spLocks noChangeArrowheads="1"/>
          </p:cNvSpPr>
          <p:nvPr/>
        </p:nvSpPr>
        <p:spPr bwMode="auto">
          <a:xfrm>
            <a:off x="6353175" y="6416675"/>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6" name="Rectangle 142"/>
          <p:cNvSpPr>
            <a:spLocks noChangeArrowheads="1"/>
          </p:cNvSpPr>
          <p:nvPr/>
        </p:nvSpPr>
        <p:spPr bwMode="auto">
          <a:xfrm>
            <a:off x="6354763" y="384016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7" name="Rectangle 143"/>
          <p:cNvSpPr>
            <a:spLocks noChangeAspect="1" noChangeArrowheads="1"/>
          </p:cNvSpPr>
          <p:nvPr/>
        </p:nvSpPr>
        <p:spPr bwMode="auto">
          <a:xfrm>
            <a:off x="4754563" y="6248400"/>
            <a:ext cx="731837" cy="731838"/>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8" name="Rectangle 144"/>
          <p:cNvSpPr>
            <a:spLocks noChangeAspect="1" noChangeArrowheads="1"/>
          </p:cNvSpPr>
          <p:nvPr/>
        </p:nvSpPr>
        <p:spPr bwMode="auto">
          <a:xfrm>
            <a:off x="1752600" y="5516563"/>
            <a:ext cx="731838" cy="731837"/>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9" name="Rectangle 145"/>
          <p:cNvSpPr>
            <a:spLocks noChangeAspect="1" noChangeArrowheads="1"/>
          </p:cNvSpPr>
          <p:nvPr/>
        </p:nvSpPr>
        <p:spPr bwMode="auto">
          <a:xfrm>
            <a:off x="5075238" y="1431925"/>
            <a:ext cx="92075" cy="9207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70" name="Rectangle 146"/>
          <p:cNvSpPr>
            <a:spLocks noChangeAspect="1" noChangeArrowheads="1"/>
          </p:cNvSpPr>
          <p:nvPr/>
        </p:nvSpPr>
        <p:spPr bwMode="auto">
          <a:xfrm>
            <a:off x="2071688" y="1447800"/>
            <a:ext cx="92075" cy="9207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71" name="Rectangle 147"/>
          <p:cNvSpPr>
            <a:spLocks noChangeAspect="1" noChangeArrowheads="1"/>
          </p:cNvSpPr>
          <p:nvPr/>
        </p:nvSpPr>
        <p:spPr bwMode="auto">
          <a:xfrm>
            <a:off x="6491288" y="1447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2" name="Rectangle 148"/>
          <p:cNvSpPr>
            <a:spLocks noChangeAspect="1" noChangeArrowheads="1"/>
          </p:cNvSpPr>
          <p:nvPr/>
        </p:nvSpPr>
        <p:spPr bwMode="auto">
          <a:xfrm>
            <a:off x="8167688" y="1066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3" name="Rectangle 149"/>
          <p:cNvSpPr>
            <a:spLocks noChangeAspect="1" noChangeArrowheads="1"/>
          </p:cNvSpPr>
          <p:nvPr/>
        </p:nvSpPr>
        <p:spPr bwMode="auto">
          <a:xfrm>
            <a:off x="8167688" y="18129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4" name="Rectangle 150"/>
          <p:cNvSpPr>
            <a:spLocks noChangeAspect="1" noChangeArrowheads="1"/>
          </p:cNvSpPr>
          <p:nvPr/>
        </p:nvSpPr>
        <p:spPr bwMode="auto">
          <a:xfrm>
            <a:off x="8167688" y="21336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5" name="Rectangle 151"/>
          <p:cNvSpPr>
            <a:spLocks noChangeAspect="1" noChangeArrowheads="1"/>
          </p:cNvSpPr>
          <p:nvPr/>
        </p:nvSpPr>
        <p:spPr bwMode="auto">
          <a:xfrm>
            <a:off x="8167688" y="28797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6" name="Rectangle 152"/>
          <p:cNvSpPr>
            <a:spLocks noChangeAspect="1" noChangeArrowheads="1"/>
          </p:cNvSpPr>
          <p:nvPr/>
        </p:nvSpPr>
        <p:spPr bwMode="auto">
          <a:xfrm>
            <a:off x="8191500" y="1447800"/>
            <a:ext cx="46038" cy="46038"/>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7" name="Rectangle 153"/>
          <p:cNvSpPr>
            <a:spLocks noChangeAspect="1" noChangeArrowheads="1"/>
          </p:cNvSpPr>
          <p:nvPr/>
        </p:nvSpPr>
        <p:spPr bwMode="auto">
          <a:xfrm>
            <a:off x="8123238" y="3200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8" name="Rectangle 154"/>
          <p:cNvSpPr>
            <a:spLocks noChangeAspect="1" noChangeArrowheads="1"/>
          </p:cNvSpPr>
          <p:nvPr/>
        </p:nvSpPr>
        <p:spPr bwMode="auto">
          <a:xfrm>
            <a:off x="8123238" y="24844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9" name="Rectangle 155"/>
          <p:cNvSpPr>
            <a:spLocks noChangeAspect="1" noChangeArrowheads="1"/>
          </p:cNvSpPr>
          <p:nvPr/>
        </p:nvSpPr>
        <p:spPr bwMode="auto">
          <a:xfrm>
            <a:off x="8123238" y="3581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0" name="Rectangle 156"/>
          <p:cNvSpPr>
            <a:spLocks noChangeAspect="1" noChangeArrowheads="1"/>
          </p:cNvSpPr>
          <p:nvPr/>
        </p:nvSpPr>
        <p:spPr bwMode="auto">
          <a:xfrm>
            <a:off x="8123238" y="3932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r>
              <a:rPr lang="en-US">
                <a:solidFill>
                  <a:srgbClr val="000000"/>
                </a:solidFill>
                <a:latin typeface="Times New Roman" pitchFamily="18" charset="0"/>
              </a:rPr>
              <a:t>2</a:t>
            </a:r>
          </a:p>
        </p:txBody>
      </p:sp>
      <p:sp>
        <p:nvSpPr>
          <p:cNvPr id="77981" name="Rectangle 157"/>
          <p:cNvSpPr>
            <a:spLocks noChangeAspect="1" noChangeArrowheads="1"/>
          </p:cNvSpPr>
          <p:nvPr/>
        </p:nvSpPr>
        <p:spPr bwMode="auto">
          <a:xfrm>
            <a:off x="8123238" y="4313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2" name="Rectangle 158"/>
          <p:cNvSpPr>
            <a:spLocks noChangeAspect="1" noChangeArrowheads="1"/>
          </p:cNvSpPr>
          <p:nvPr/>
        </p:nvSpPr>
        <p:spPr bwMode="auto">
          <a:xfrm>
            <a:off x="8123238" y="4648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3" name="Rectangle 159"/>
          <p:cNvSpPr>
            <a:spLocks noChangeAspect="1" noChangeArrowheads="1"/>
          </p:cNvSpPr>
          <p:nvPr/>
        </p:nvSpPr>
        <p:spPr bwMode="auto">
          <a:xfrm>
            <a:off x="8123238" y="5029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4" name="Rectangle 160"/>
          <p:cNvSpPr>
            <a:spLocks noChangeAspect="1" noChangeArrowheads="1"/>
          </p:cNvSpPr>
          <p:nvPr/>
        </p:nvSpPr>
        <p:spPr bwMode="auto">
          <a:xfrm>
            <a:off x="8123238" y="5410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5" name="Rectangle 161"/>
          <p:cNvSpPr>
            <a:spLocks noChangeAspect="1" noChangeArrowheads="1"/>
          </p:cNvSpPr>
          <p:nvPr/>
        </p:nvSpPr>
        <p:spPr bwMode="auto">
          <a:xfrm>
            <a:off x="8123238" y="5791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6" name="Rectangle 162"/>
          <p:cNvSpPr>
            <a:spLocks noChangeAspect="1" noChangeArrowheads="1"/>
          </p:cNvSpPr>
          <p:nvPr/>
        </p:nvSpPr>
        <p:spPr bwMode="auto">
          <a:xfrm>
            <a:off x="8123238" y="6142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7" name="Rectangle 163"/>
          <p:cNvSpPr>
            <a:spLocks noChangeAspect="1" noChangeArrowheads="1"/>
          </p:cNvSpPr>
          <p:nvPr/>
        </p:nvSpPr>
        <p:spPr bwMode="auto">
          <a:xfrm>
            <a:off x="8123238" y="6523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
        <p:nvSpPr>
          <p:cNvPr id="77988" name="Text Box 164"/>
          <p:cNvSpPr txBox="1">
            <a:spLocks noChangeArrowheads="1"/>
          </p:cNvSpPr>
          <p:nvPr/>
        </p:nvSpPr>
        <p:spPr bwMode="auto">
          <a:xfrm rot="-5400000">
            <a:off x="-313531" y="1070768"/>
            <a:ext cx="844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latin typeface="Times New Roman" pitchFamily="18" charset="0"/>
              </a:rPr>
              <a:t>Visible</a:t>
            </a:r>
          </a:p>
        </p:txBody>
      </p:sp>
      <p:sp>
        <p:nvSpPr>
          <p:cNvPr id="77989" name="Text Box 165"/>
          <p:cNvSpPr txBox="1">
            <a:spLocks noChangeArrowheads="1"/>
          </p:cNvSpPr>
          <p:nvPr/>
        </p:nvSpPr>
        <p:spPr bwMode="auto">
          <a:xfrm rot="-5400000">
            <a:off x="-357981" y="2167731"/>
            <a:ext cx="933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i="1">
                <a:solidFill>
                  <a:srgbClr val="FFFF00"/>
                </a:solidFill>
                <a:latin typeface="Times New Roman" pitchFamily="18" charset="0"/>
              </a:rPr>
              <a:t>Near-IR</a:t>
            </a:r>
          </a:p>
        </p:txBody>
      </p:sp>
      <p:sp>
        <p:nvSpPr>
          <p:cNvPr id="77990" name="Text Box 166"/>
          <p:cNvSpPr txBox="1">
            <a:spLocks noChangeArrowheads="1"/>
          </p:cNvSpPr>
          <p:nvPr/>
        </p:nvSpPr>
        <p:spPr bwMode="auto">
          <a:xfrm rot="-5400000">
            <a:off x="-353218" y="4690268"/>
            <a:ext cx="920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latin typeface="Times New Roman" pitchFamily="18" charset="0"/>
              </a:rPr>
              <a:t>Infrared</a:t>
            </a:r>
          </a:p>
        </p:txBody>
      </p:sp>
      <p:sp>
        <p:nvSpPr>
          <p:cNvPr id="77991" name="Rectangle 167"/>
          <p:cNvSpPr>
            <a:spLocks noChangeAspect="1" noChangeArrowheads="1"/>
          </p:cNvSpPr>
          <p:nvPr/>
        </p:nvSpPr>
        <p:spPr bwMode="auto">
          <a:xfrm>
            <a:off x="1462088" y="3395663"/>
            <a:ext cx="1279525" cy="1279525"/>
          </a:xfrm>
          <a:prstGeom prst="rect">
            <a:avLst/>
          </a:prstGeom>
          <a:noFill/>
          <a:ln w="2540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000000"/>
              </a:solidFill>
            </a:endParaRPr>
          </a:p>
        </p:txBody>
      </p:sp>
      <p:sp>
        <p:nvSpPr>
          <p:cNvPr id="77992" name="Rectangle 168"/>
          <p:cNvSpPr>
            <a:spLocks noChangeAspect="1" noChangeArrowheads="1"/>
          </p:cNvSpPr>
          <p:nvPr/>
        </p:nvSpPr>
        <p:spPr bwMode="auto">
          <a:xfrm>
            <a:off x="1447800" y="6019800"/>
            <a:ext cx="1279525" cy="1279525"/>
          </a:xfrm>
          <a:prstGeom prst="rect">
            <a:avLst/>
          </a:prstGeom>
          <a:noFill/>
          <a:ln w="2540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000000"/>
              </a:solidFill>
            </a:endParaRPr>
          </a:p>
        </p:txBody>
      </p:sp>
      <p:sp>
        <p:nvSpPr>
          <p:cNvPr id="77993" name="Text Box 169"/>
          <p:cNvSpPr txBox="1">
            <a:spLocks noChangeArrowheads="1"/>
          </p:cNvSpPr>
          <p:nvPr/>
        </p:nvSpPr>
        <p:spPr bwMode="auto">
          <a:xfrm>
            <a:off x="2419350" y="2124075"/>
            <a:ext cx="3746500" cy="466725"/>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i="1">
                <a:solidFill>
                  <a:srgbClr val="000000"/>
                </a:solidFill>
                <a:latin typeface="Times New Roman" pitchFamily="18" charset="0"/>
              </a:rPr>
              <a:t>Box size represents pixel size</a:t>
            </a:r>
          </a:p>
        </p:txBody>
      </p:sp>
      <p:sp>
        <p:nvSpPr>
          <p:cNvPr id="77994" name="Text Box 170"/>
          <p:cNvSpPr txBox="1">
            <a:spLocks noChangeArrowheads="1"/>
          </p:cNvSpPr>
          <p:nvPr/>
        </p:nvSpPr>
        <p:spPr bwMode="auto">
          <a:xfrm>
            <a:off x="1981200" y="43434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000">
                <a:solidFill>
                  <a:srgbClr val="000000"/>
                </a:solidFill>
                <a:latin typeface="Times New Roman" pitchFamily="18" charset="0"/>
              </a:rPr>
              <a:t>“MSI mode”</a:t>
            </a:r>
          </a:p>
        </p:txBody>
      </p:sp>
      <p:sp>
        <p:nvSpPr>
          <p:cNvPr id="7799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1D4BFBB-4BC8-4A74-850D-5FA304C87569}" type="slidenum">
              <a:rPr lang="en-US" smtClean="0">
                <a:solidFill>
                  <a:srgbClr val="000000"/>
                </a:solidFill>
              </a:rPr>
              <a:pPr eaLnBrk="1" hangingPunct="1"/>
              <a:t>72</a:t>
            </a:fld>
            <a:endParaRPr lang="en-US" smtClean="0">
              <a:solidFill>
                <a:srgbClr val="000000"/>
              </a:solidFill>
            </a:endParaRPr>
          </a:p>
        </p:txBody>
      </p:sp>
    </p:spTree>
    <p:extLst>
      <p:ext uri="{BB962C8B-B14F-4D97-AF65-F5344CB8AC3E}">
        <p14:creationId xmlns:p14="http://schemas.microsoft.com/office/powerpoint/2010/main" val="4042876934"/>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228600" y="228600"/>
            <a:ext cx="8534400" cy="701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800100" indent="-34290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endParaRPr lang="en-US" sz="2400" dirty="0">
              <a:solidFill>
                <a:srgbClr val="FFFF00"/>
              </a:solidFill>
              <a:latin typeface="Arial Unicode MS" pitchFamily="34" charset="-128"/>
            </a:endParaRPr>
          </a:p>
          <a:p>
            <a:pPr fontAlgn="base">
              <a:spcBef>
                <a:spcPct val="0"/>
              </a:spcBef>
              <a:spcAft>
                <a:spcPct val="0"/>
              </a:spcAft>
            </a:pPr>
            <a:r>
              <a:rPr lang="en-US" sz="2400" dirty="0">
                <a:solidFill>
                  <a:srgbClr val="FFFF00"/>
                </a:solidFill>
                <a:latin typeface="Arial Unicode MS" pitchFamily="34" charset="-128"/>
              </a:rPr>
              <a:t>GOES-R: </a:t>
            </a:r>
          </a:p>
          <a:p>
            <a:pPr lvl="1" fontAlgn="base">
              <a:spcBef>
                <a:spcPct val="0"/>
              </a:spcBef>
              <a:spcAft>
                <a:spcPct val="0"/>
              </a:spcAft>
              <a:buFontTx/>
              <a:buChar char="•"/>
            </a:pPr>
            <a:r>
              <a:rPr lang="en-US" sz="2400" dirty="0">
                <a:solidFill>
                  <a:srgbClr val="FFFFFF"/>
                </a:solidFill>
                <a:latin typeface="Arial Unicode MS" pitchFamily="34" charset="-128"/>
              </a:rPr>
              <a:t>http://www.goes-r.gov</a:t>
            </a:r>
          </a:p>
          <a:p>
            <a:pPr lvl="1" fontAlgn="base">
              <a:spcBef>
                <a:spcPct val="0"/>
              </a:spcBef>
              <a:spcAft>
                <a:spcPct val="0"/>
              </a:spcAft>
              <a:buFontTx/>
              <a:buChar char="•"/>
            </a:pPr>
            <a:r>
              <a:rPr lang="en-US" sz="2400" dirty="0">
                <a:solidFill>
                  <a:srgbClr val="FFFFFF"/>
                </a:solidFill>
                <a:latin typeface="Arial Unicode MS" pitchFamily="34" charset="-128"/>
              </a:rPr>
              <a:t>http://www.meted.ucar.edu/index.htm</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http://cimss.ssec.wisc.edu/goes_r/proving-ground.html</a:t>
            </a:r>
          </a:p>
          <a:p>
            <a:pPr lvl="1" fontAlgn="base">
              <a:spcBef>
                <a:spcPct val="0"/>
              </a:spcBef>
              <a:spcAft>
                <a:spcPct val="0"/>
              </a:spcAft>
            </a:pPr>
            <a:r>
              <a:rPr lang="en-US" sz="800" dirty="0">
                <a:solidFill>
                  <a:srgbClr val="FFFF00"/>
                </a:solidFill>
                <a:latin typeface="Arial Unicode MS" pitchFamily="34" charset="-128"/>
              </a:rPr>
              <a:t>  </a:t>
            </a:r>
          </a:p>
          <a:p>
            <a:pPr fontAlgn="base">
              <a:spcBef>
                <a:spcPct val="0"/>
              </a:spcBef>
              <a:spcAft>
                <a:spcPct val="0"/>
              </a:spcAft>
            </a:pPr>
            <a:r>
              <a:rPr lang="en-US" sz="2400" dirty="0">
                <a:solidFill>
                  <a:srgbClr val="FFFF00"/>
                </a:solidFill>
                <a:latin typeface="Arial Unicode MS" pitchFamily="34" charset="-128"/>
              </a:rPr>
              <a:t>GOES and NASA: </a:t>
            </a:r>
          </a:p>
          <a:p>
            <a:pPr lvl="1" fontAlgn="base">
              <a:spcBef>
                <a:spcPct val="0"/>
              </a:spcBef>
              <a:spcAft>
                <a:spcPct val="0"/>
              </a:spcAft>
              <a:buFontTx/>
              <a:buChar char="•"/>
            </a:pPr>
            <a:r>
              <a:rPr lang="en-US" sz="2400" dirty="0">
                <a:solidFill>
                  <a:srgbClr val="FFFFFF"/>
                </a:solidFill>
                <a:latin typeface="Arial Unicode MS" pitchFamily="34" charset="-128"/>
              </a:rPr>
              <a:t> http://goespoes.gsfc.nasa.gov/goes/index.html</a:t>
            </a:r>
          </a:p>
          <a:p>
            <a:pPr lvl="1" fontAlgn="base">
              <a:spcBef>
                <a:spcPct val="0"/>
              </a:spcBef>
              <a:spcAft>
                <a:spcPct val="0"/>
              </a:spcAft>
              <a:buFontTx/>
              <a:buChar char="•"/>
            </a:pPr>
            <a:r>
              <a:rPr lang="en-US" sz="2400" dirty="0">
                <a:solidFill>
                  <a:srgbClr val="FFFFFF"/>
                </a:solidFill>
                <a:latin typeface="Arial Unicode MS" pitchFamily="34" charset="-128"/>
              </a:rPr>
              <a:t> http://goes.gsfc.nasa.gov/text/goes.databookn.html </a:t>
            </a:r>
          </a:p>
          <a:p>
            <a:pPr lvl="1" fontAlgn="base">
              <a:spcBef>
                <a:spcPct val="0"/>
              </a:spcBef>
              <a:spcAft>
                <a:spcPct val="0"/>
              </a:spcAft>
              <a:buFontTx/>
              <a:buChar char="•"/>
            </a:pPr>
            <a:endParaRPr lang="en-US" sz="1000" dirty="0">
              <a:solidFill>
                <a:srgbClr val="FFFFFF"/>
              </a:solidFill>
              <a:latin typeface="Arial Unicode MS" pitchFamily="34" charset="-128"/>
            </a:endParaRPr>
          </a:p>
          <a:p>
            <a:pPr fontAlgn="base">
              <a:spcBef>
                <a:spcPct val="0"/>
              </a:spcBef>
              <a:spcAft>
                <a:spcPct val="0"/>
              </a:spcAft>
            </a:pPr>
            <a:r>
              <a:rPr lang="en-US" sz="2400" dirty="0">
                <a:solidFill>
                  <a:srgbClr val="FFFF00"/>
                </a:solidFill>
                <a:latin typeface="Arial Unicode MS" pitchFamily="34" charset="-128"/>
              </a:rPr>
              <a:t>UW/SSEC/CIMSS/ASPB:</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http://cimss.ssec.wisc.edu/goes_r/proving-ground/nssl_abi/nssl_abi_rt.html</a:t>
            </a:r>
          </a:p>
          <a:p>
            <a:pPr lvl="1" fontAlgn="base">
              <a:spcBef>
                <a:spcPct val="0"/>
              </a:spcBef>
              <a:spcAft>
                <a:spcPct val="0"/>
              </a:spcAft>
              <a:buFontTx/>
              <a:buChar char="•"/>
            </a:pPr>
            <a:r>
              <a:rPr lang="en-US" sz="2400" dirty="0" smtClean="0">
                <a:solidFill>
                  <a:srgbClr val="FFFFFF"/>
                </a:solidFill>
                <a:latin typeface="Arial Unicode MS" pitchFamily="34" charset="-128"/>
              </a:rPr>
              <a:t>http</a:t>
            </a:r>
            <a:r>
              <a:rPr lang="en-US" sz="2400" dirty="0">
                <a:solidFill>
                  <a:srgbClr val="FFFFFF"/>
                </a:solidFill>
                <a:latin typeface="Arial Unicode MS" pitchFamily="34" charset="-128"/>
              </a:rPr>
              <a:t>://cimss.ssec.wisc.edu/goes_r/awg/proxy/nwp/</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http://cimss.ssec.wisc.edu/goes/abi/</a:t>
            </a:r>
            <a:r>
              <a:rPr lang="en-US" sz="2400" dirty="0">
                <a:solidFill>
                  <a:srgbClr val="FFFF00"/>
                </a:solidFill>
                <a:latin typeface="Arial Unicode MS" pitchFamily="34" charset="-128"/>
              </a:rPr>
              <a:t> </a:t>
            </a:r>
            <a:endParaRPr lang="en-US" sz="2400" dirty="0">
              <a:solidFill>
                <a:srgbClr val="FFFFFF"/>
              </a:solidFill>
              <a:latin typeface="Arial Unicode MS" pitchFamily="34" charset="-128"/>
            </a:endParaRPr>
          </a:p>
          <a:p>
            <a:pPr lvl="1" fontAlgn="base">
              <a:spcBef>
                <a:spcPct val="0"/>
              </a:spcBef>
              <a:spcAft>
                <a:spcPct val="0"/>
              </a:spcAft>
              <a:buFontTx/>
              <a:buChar char="•"/>
            </a:pPr>
            <a:r>
              <a:rPr lang="en-US" sz="2400" dirty="0">
                <a:solidFill>
                  <a:srgbClr val="FFFFFF"/>
                </a:solidFill>
                <a:latin typeface="Arial Unicode MS" pitchFamily="34" charset="-128"/>
              </a:rPr>
              <a:t>http://cimss.ssec.wisc.edu/goes/abi/wf</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http://cimss.ssec.wisc.edu/goes/blog/</a:t>
            </a:r>
          </a:p>
          <a:p>
            <a:pPr lvl="1" fontAlgn="base">
              <a:spcBef>
                <a:spcPct val="0"/>
              </a:spcBef>
              <a:spcAft>
                <a:spcPct val="0"/>
              </a:spcAft>
              <a:buFontTx/>
              <a:buChar char="•"/>
            </a:pPr>
            <a:r>
              <a:rPr lang="en-US" sz="2400" dirty="0">
                <a:solidFill>
                  <a:srgbClr val="FFFFFF"/>
                </a:solidFill>
                <a:latin typeface="Arial Unicode MS" pitchFamily="34" charset="-128"/>
              </a:rPr>
              <a:t>http://www.ssec.wisc.edu/data/geo/</a:t>
            </a:r>
          </a:p>
          <a:p>
            <a:pPr lvl="1" fontAlgn="base">
              <a:spcBef>
                <a:spcPct val="0"/>
              </a:spcBef>
              <a:spcAft>
                <a:spcPct val="0"/>
              </a:spcAft>
              <a:buFontTx/>
              <a:buChar char="•"/>
            </a:pPr>
            <a:endParaRPr lang="en-US" sz="2400" dirty="0">
              <a:solidFill>
                <a:srgbClr val="FFFFFF"/>
              </a:solidFill>
              <a:latin typeface="Arial Unicode MS" pitchFamily="34" charset="-128"/>
            </a:endParaRPr>
          </a:p>
          <a:p>
            <a:pPr lvl="1" fontAlgn="base">
              <a:spcBef>
                <a:spcPct val="0"/>
              </a:spcBef>
              <a:spcAft>
                <a:spcPct val="0"/>
              </a:spcAft>
              <a:buFontTx/>
              <a:buChar char="•"/>
            </a:pPr>
            <a:endParaRPr lang="en-US" sz="2400" dirty="0">
              <a:solidFill>
                <a:srgbClr val="FFFFFF"/>
              </a:solidFill>
              <a:latin typeface="Arial Unicode MS" pitchFamily="34" charset="-128"/>
            </a:endParaRPr>
          </a:p>
        </p:txBody>
      </p:sp>
      <p:sp>
        <p:nvSpPr>
          <p:cNvPr id="79875" name="Text Box 3"/>
          <p:cNvSpPr txBox="1">
            <a:spLocks noChangeArrowheads="1"/>
          </p:cNvSpPr>
          <p:nvPr/>
        </p:nvSpPr>
        <p:spPr bwMode="auto">
          <a:xfrm>
            <a:off x="1339850" y="76200"/>
            <a:ext cx="3613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600" b="1">
                <a:solidFill>
                  <a:srgbClr val="FFFF00"/>
                </a:solidFill>
                <a:latin typeface="Arial Unicode MS" pitchFamily="34" charset="-128"/>
              </a:rPr>
              <a:t>More information</a:t>
            </a:r>
            <a:endParaRPr lang="en-US" sz="2400">
              <a:solidFill>
                <a:srgbClr val="FFFF00"/>
              </a:solidFill>
              <a:latin typeface="Arial Unicode MS" pitchFamily="34" charset="-128"/>
            </a:endParaRPr>
          </a:p>
        </p:txBody>
      </p:sp>
      <p:pic>
        <p:nvPicPr>
          <p:cNvPr id="79876" name="Picture 4" descr="front_page_abi_pap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5222" y="5029200"/>
            <a:ext cx="136877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ext Box 5"/>
          <p:cNvSpPr txBox="1">
            <a:spLocks noChangeArrowheads="1"/>
          </p:cNvSpPr>
          <p:nvPr/>
        </p:nvSpPr>
        <p:spPr bwMode="auto">
          <a:xfrm>
            <a:off x="5638800" y="6340475"/>
            <a:ext cx="2057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i="1">
                <a:solidFill>
                  <a:srgbClr val="FFFFFF"/>
                </a:solidFill>
              </a:rPr>
              <a:t>AMS BAMS Article on the ABI (Aug. 2005)</a:t>
            </a:r>
          </a:p>
        </p:txBody>
      </p:sp>
      <p:pic>
        <p:nvPicPr>
          <p:cNvPr id="79878" name="Picture 6" descr="goesRNextGenerationWHurrica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3975" y="0"/>
            <a:ext cx="14700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71E7919-4EC0-4E9D-ADD7-F69F3EA91A2D}" type="slidenum">
              <a:rPr lang="en-US" smtClean="0">
                <a:solidFill>
                  <a:srgbClr val="000000"/>
                </a:solidFill>
              </a:rPr>
              <a:pPr eaLnBrk="1" hangingPunct="1"/>
              <a:t>73</a:t>
            </a:fld>
            <a:endParaRPr lang="en-US" smtClean="0">
              <a:solidFill>
                <a:srgbClr val="000000"/>
              </a:solidFill>
            </a:endParaRPr>
          </a:p>
        </p:txBody>
      </p:sp>
    </p:spTree>
    <p:extLst>
      <p:ext uri="{BB962C8B-B14F-4D97-AF65-F5344CB8AC3E}">
        <p14:creationId xmlns:p14="http://schemas.microsoft.com/office/powerpoint/2010/main" val="3079554349"/>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457200" y="0"/>
            <a:ext cx="8229600" cy="1143000"/>
          </a:xfrm>
        </p:spPr>
        <p:txBody>
          <a:bodyPr/>
          <a:lstStyle/>
          <a:p>
            <a:pPr eaLnBrk="1" hangingPunct="1"/>
            <a:r>
              <a:rPr lang="en-US" smtClean="0">
                <a:solidFill>
                  <a:srgbClr val="FFFF00"/>
                </a:solidFill>
              </a:rPr>
              <a:t>Google Earth</a:t>
            </a:r>
          </a:p>
        </p:txBody>
      </p:sp>
      <p:sp>
        <p:nvSpPr>
          <p:cNvPr id="80899" name="Rectangle 3"/>
          <p:cNvSpPr>
            <a:spLocks noGrp="1" noChangeArrowheads="1"/>
          </p:cNvSpPr>
          <p:nvPr>
            <p:ph type="body" idx="1"/>
          </p:nvPr>
        </p:nvSpPr>
        <p:spPr>
          <a:xfrm>
            <a:off x="457200" y="1020763"/>
            <a:ext cx="8229600" cy="4525962"/>
          </a:xfrm>
        </p:spPr>
        <p:txBody>
          <a:bodyPr/>
          <a:lstStyle/>
          <a:p>
            <a:pPr eaLnBrk="1" hangingPunct="1"/>
            <a:r>
              <a:rPr lang="en-US" dirty="0" smtClean="0">
                <a:solidFill>
                  <a:schemeClr val="bg1"/>
                </a:solidFill>
              </a:rPr>
              <a:t>Sample ABI simulated data are available in </a:t>
            </a:r>
            <a:r>
              <a:rPr lang="en-US" dirty="0" err="1" smtClean="0">
                <a:solidFill>
                  <a:schemeClr val="bg1"/>
                </a:solidFill>
              </a:rPr>
              <a:t>google</a:t>
            </a:r>
            <a:r>
              <a:rPr lang="en-US" dirty="0" smtClean="0">
                <a:solidFill>
                  <a:schemeClr val="bg1"/>
                </a:solidFill>
              </a:rPr>
              <a:t> earth format:</a:t>
            </a:r>
          </a:p>
          <a:p>
            <a:pPr lvl="1" eaLnBrk="1" hangingPunct="1"/>
            <a:r>
              <a:rPr lang="en-US" sz="2400" dirty="0" smtClean="0">
                <a:solidFill>
                  <a:schemeClr val="bg1"/>
                </a:solidFill>
                <a:hlinkClick r:id="rId2"/>
              </a:rPr>
              <a:t>http://cimss.ssec.wisc.edu/goes/abi/loops/links.html</a:t>
            </a:r>
            <a:endParaRPr lang="en-US" sz="2400" dirty="0" smtClean="0">
              <a:solidFill>
                <a:schemeClr val="bg1"/>
              </a:solidFill>
            </a:endParaRPr>
          </a:p>
          <a:p>
            <a:pPr lvl="1" eaLnBrk="1" hangingPunct="1"/>
            <a:endParaRPr lang="en-US" sz="2000" dirty="0" smtClean="0">
              <a:solidFill>
                <a:schemeClr val="bg1"/>
              </a:solidFill>
            </a:endParaRPr>
          </a:p>
        </p:txBody>
      </p:sp>
      <p:pic>
        <p:nvPicPr>
          <p:cNvPr id="80900" name="Picture 6" descr="Screen shot 2010-09-22 a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968398"/>
            <a:ext cx="4343400" cy="28309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090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95C0335-02FF-40F2-9BEF-036E90E78427}" type="slidenum">
              <a:rPr lang="en-US" smtClean="0">
                <a:solidFill>
                  <a:srgbClr val="000000"/>
                </a:solidFill>
              </a:rPr>
              <a:pPr eaLnBrk="1" hangingPunct="1"/>
              <a:t>74</a:t>
            </a:fld>
            <a:endParaRPr lang="en-US" smtClean="0">
              <a:solidFill>
                <a:srgbClr val="000000"/>
              </a:solidFill>
            </a:endParaRPr>
          </a:p>
        </p:txBody>
      </p:sp>
      <p:pic>
        <p:nvPicPr>
          <p:cNvPr id="6" name="Picture 5" descr="Chn10_WRF_GOES-R_75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4595" y="3503613"/>
            <a:ext cx="4553205" cy="3125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01871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76200"/>
            <a:ext cx="8229600" cy="1143000"/>
          </a:xfrm>
        </p:spPr>
        <p:txBody>
          <a:bodyPr/>
          <a:lstStyle/>
          <a:p>
            <a:pPr eaLnBrk="1" hangingPunct="1"/>
            <a:r>
              <a:rPr lang="en-US" dirty="0" smtClean="0">
                <a:solidFill>
                  <a:srgbClr val="FFFF00"/>
                </a:solidFill>
              </a:rPr>
              <a:t>Summary  </a:t>
            </a:r>
          </a:p>
        </p:txBody>
      </p:sp>
      <p:sp>
        <p:nvSpPr>
          <p:cNvPr id="54275" name="Rectangle 3"/>
          <p:cNvSpPr>
            <a:spLocks noGrp="1" noChangeArrowheads="1"/>
          </p:cNvSpPr>
          <p:nvPr>
            <p:ph type="body" idx="1"/>
          </p:nvPr>
        </p:nvSpPr>
        <p:spPr>
          <a:xfrm>
            <a:off x="457200" y="808038"/>
            <a:ext cx="8534400" cy="4462462"/>
          </a:xfrm>
        </p:spPr>
        <p:txBody>
          <a:bodyPr/>
          <a:lstStyle/>
          <a:p>
            <a:pPr eaLnBrk="1" hangingPunct="1">
              <a:defRPr/>
            </a:pPr>
            <a:r>
              <a:rPr lang="en-US" dirty="0" smtClean="0">
                <a:solidFill>
                  <a:schemeClr val="bg1"/>
                </a:solidFill>
              </a:rPr>
              <a:t>The ABI on GOES-R will improve over the current instrument in many aspects (spectral, spatial, and temporal on orders of 3, 4 and 5, respectively), plus improved image navigation and registration and radiometer performance.</a:t>
            </a:r>
          </a:p>
          <a:p>
            <a:pPr eaLnBrk="1" hangingPunct="1">
              <a:defRPr/>
            </a:pPr>
            <a:r>
              <a:rPr lang="en-US" dirty="0" smtClean="0">
                <a:solidFill>
                  <a:schemeClr val="bg1"/>
                </a:solidFill>
              </a:rPr>
              <a:t>These improvements will </a:t>
            </a:r>
          </a:p>
          <a:p>
            <a:pPr marL="0" indent="0" eaLnBrk="1" hangingPunct="1">
              <a:buFontTx/>
              <a:buNone/>
              <a:defRPr/>
            </a:pPr>
            <a:r>
              <a:rPr lang="en-US" dirty="0" smtClean="0">
                <a:solidFill>
                  <a:schemeClr val="bg1"/>
                </a:solidFill>
              </a:rPr>
              <a:t>greatly assist a host of </a:t>
            </a:r>
            <a:r>
              <a:rPr lang="en-US" dirty="0">
                <a:solidFill>
                  <a:schemeClr val="bg1"/>
                </a:solidFill>
              </a:rPr>
              <a:t/>
            </a:r>
            <a:br>
              <a:rPr lang="en-US" dirty="0">
                <a:solidFill>
                  <a:schemeClr val="bg1"/>
                </a:solidFill>
              </a:rPr>
            </a:br>
            <a:r>
              <a:rPr lang="en-US" dirty="0" smtClean="0">
                <a:solidFill>
                  <a:schemeClr val="bg1"/>
                </a:solidFill>
              </a:rPr>
              <a:t>applications, especially on </a:t>
            </a:r>
            <a:br>
              <a:rPr lang="en-US" dirty="0" smtClean="0">
                <a:solidFill>
                  <a:schemeClr val="bg1"/>
                </a:solidFill>
              </a:rPr>
            </a:br>
            <a:r>
              <a:rPr lang="en-US" dirty="0" smtClean="0">
                <a:solidFill>
                  <a:schemeClr val="bg1"/>
                </a:solidFill>
              </a:rPr>
              <a:t>the regional and </a:t>
            </a:r>
            <a:br>
              <a:rPr lang="en-US" dirty="0" smtClean="0">
                <a:solidFill>
                  <a:schemeClr val="bg1"/>
                </a:solidFill>
              </a:rPr>
            </a:br>
            <a:r>
              <a:rPr lang="en-US" dirty="0" err="1" smtClean="0">
                <a:solidFill>
                  <a:schemeClr val="bg1"/>
                </a:solidFill>
              </a:rPr>
              <a:t>meso</a:t>
            </a:r>
            <a:r>
              <a:rPr lang="en-US" dirty="0" smtClean="0">
                <a:solidFill>
                  <a:schemeClr val="bg1"/>
                </a:solidFill>
              </a:rPr>
              <a:t>-scales</a:t>
            </a:r>
            <a:r>
              <a:rPr lang="en-US" dirty="0" smtClean="0">
                <a:solidFill>
                  <a:schemeClr val="bg1"/>
                </a:solidFill>
              </a:rPr>
              <a:t>.</a:t>
            </a:r>
            <a:endParaRPr lang="en-US" dirty="0" smtClean="0">
              <a:solidFill>
                <a:schemeClr val="bg1"/>
              </a:solidFill>
            </a:endParaRPr>
          </a:p>
        </p:txBody>
      </p:sp>
      <p:sp>
        <p:nvSpPr>
          <p:cNvPr id="819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DB4AF0-9137-4E66-BBEB-EA2B82F149F3}" type="slidenum">
              <a:rPr lang="en-US" smtClean="0">
                <a:solidFill>
                  <a:srgbClr val="000000"/>
                </a:solidFill>
              </a:rPr>
              <a:pPr eaLnBrk="1" hangingPunct="1"/>
              <a:t>75</a:t>
            </a:fld>
            <a:endParaRPr lang="en-US" smtClean="0">
              <a:solidFill>
                <a:srgbClr val="000000"/>
              </a:solidFill>
            </a:endParaRPr>
          </a:p>
        </p:txBody>
      </p:sp>
      <p:pic>
        <p:nvPicPr>
          <p:cNvPr id="6" name="Picture 52" descr="abi_instrument_from_IT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9651" y="3886200"/>
            <a:ext cx="3363849" cy="2768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14926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57200" y="76200"/>
            <a:ext cx="8229600" cy="1143000"/>
          </a:xfrm>
        </p:spPr>
        <p:txBody>
          <a:bodyPr/>
          <a:lstStyle/>
          <a:p>
            <a:pPr eaLnBrk="1" hangingPunct="1"/>
            <a:r>
              <a:rPr lang="en-US" b="1" smtClean="0">
                <a:solidFill>
                  <a:srgbClr val="FFFF00"/>
                </a:solidFill>
              </a:rPr>
              <a:t>Acknowledgements</a:t>
            </a:r>
          </a:p>
        </p:txBody>
      </p:sp>
      <p:sp>
        <p:nvSpPr>
          <p:cNvPr id="82947" name="Rectangle 3"/>
          <p:cNvSpPr>
            <a:spLocks noGrp="1" noChangeArrowheads="1"/>
          </p:cNvSpPr>
          <p:nvPr>
            <p:ph type="body" idx="1"/>
          </p:nvPr>
        </p:nvSpPr>
        <p:spPr>
          <a:xfrm>
            <a:off x="457200" y="1143000"/>
            <a:ext cx="8229600" cy="4525963"/>
          </a:xfrm>
        </p:spPr>
        <p:txBody>
          <a:bodyPr/>
          <a:lstStyle/>
          <a:p>
            <a:pPr eaLnBrk="1" hangingPunct="1">
              <a:lnSpc>
                <a:spcPct val="80000"/>
              </a:lnSpc>
            </a:pPr>
            <a:r>
              <a:rPr lang="en-US" sz="2400" smtClean="0">
                <a:solidFill>
                  <a:schemeClr val="bg1"/>
                </a:solidFill>
              </a:rPr>
              <a:t>The authors would like to thank the entire GOES-R team; both within the government, industry and academia.</a:t>
            </a:r>
          </a:p>
          <a:p>
            <a:pPr eaLnBrk="1" hangingPunct="1">
              <a:lnSpc>
                <a:spcPct val="80000"/>
              </a:lnSpc>
            </a:pPr>
            <a:endParaRPr lang="en-US" sz="2400" smtClean="0">
              <a:solidFill>
                <a:schemeClr val="bg1"/>
              </a:solidFill>
            </a:endParaRPr>
          </a:p>
          <a:p>
            <a:pPr eaLnBrk="1" hangingPunct="1">
              <a:lnSpc>
                <a:spcPct val="80000"/>
              </a:lnSpc>
            </a:pPr>
            <a:r>
              <a:rPr lang="en-US" sz="2400" smtClean="0">
                <a:solidFill>
                  <a:schemeClr val="bg1"/>
                </a:solidFill>
              </a:rPr>
              <a:t>The views, opinions, and findings contained in this presentation are those of the authors and should not be construed as an official National Oceanic and Atmospheric Administration or U.S. Government position, policy, or decision. </a:t>
            </a:r>
          </a:p>
        </p:txBody>
      </p:sp>
      <p:pic>
        <p:nvPicPr>
          <p:cNvPr id="82948" name="Picture 4" descr="FD_KAT_28AUG05_NOMAP"/>
          <p:cNvPicPr>
            <a:picLocks noChangeAspect="1" noChangeArrowheads="1"/>
          </p:cNvPicPr>
          <p:nvPr/>
        </p:nvPicPr>
        <p:blipFill>
          <a:blip r:embed="rId3">
            <a:extLst>
              <a:ext uri="{28A0092B-C50C-407E-A947-70E740481C1C}">
                <a14:useLocalDpi xmlns:a14="http://schemas.microsoft.com/office/drawing/2010/main" val="0"/>
              </a:ext>
            </a:extLst>
          </a:blip>
          <a:srcRect r="38046" b="30000"/>
          <a:stretch>
            <a:fillRect/>
          </a:stretch>
        </p:blipFill>
        <p:spPr bwMode="auto">
          <a:xfrm>
            <a:off x="533400" y="4419600"/>
            <a:ext cx="25146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5" descr="cube_imag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4324350"/>
            <a:ext cx="3276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6" descr="new_GOESR_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48600" y="0"/>
            <a:ext cx="12954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Picture 7" descr="goesRNextGenerationWHurricane"/>
          <p:cNvPicPr>
            <a:picLocks noChangeAspect="1" noChangeArrowheads="1"/>
          </p:cNvPicPr>
          <p:nvPr/>
        </p:nvPicPr>
        <p:blipFill>
          <a:blip r:embed="rId6">
            <a:extLst>
              <a:ext uri="{28A0092B-C50C-407E-A947-70E740481C1C}">
                <a14:useLocalDpi xmlns:a14="http://schemas.microsoft.com/office/drawing/2010/main" val="0"/>
              </a:ext>
            </a:extLst>
          </a:blip>
          <a:srcRect l="6799" t="21513" r="6799"/>
          <a:stretch>
            <a:fillRect/>
          </a:stretch>
        </p:blipFill>
        <p:spPr bwMode="auto">
          <a:xfrm>
            <a:off x="3352800" y="4343400"/>
            <a:ext cx="2058988"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B5014DB-F440-423F-8C13-45CC06A8E3D4}" type="slidenum">
              <a:rPr lang="en-US" smtClean="0">
                <a:solidFill>
                  <a:srgbClr val="000000"/>
                </a:solidFill>
              </a:rPr>
              <a:pPr eaLnBrk="1" hangingPunct="1"/>
              <a:t>76</a:t>
            </a:fld>
            <a:endParaRPr lang="en-US" smtClean="0">
              <a:solidFill>
                <a:srgbClr val="000000"/>
              </a:solidFill>
            </a:endParaRPr>
          </a:p>
        </p:txBody>
      </p:sp>
    </p:spTree>
    <p:extLst>
      <p:ext uri="{BB962C8B-B14F-4D97-AF65-F5344CB8AC3E}">
        <p14:creationId xmlns:p14="http://schemas.microsoft.com/office/powerpoint/2010/main" val="144383432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Back-up</a:t>
            </a:r>
            <a:endParaRPr lang="en-US" dirty="0">
              <a:solidFill>
                <a:srgbClr val="FFFF00"/>
              </a:solidFill>
            </a:endParaRPr>
          </a:p>
        </p:txBody>
      </p:sp>
      <p:sp>
        <p:nvSpPr>
          <p:cNvPr id="3" name="Content Placeholder 2"/>
          <p:cNvSpPr>
            <a:spLocks noGrp="1"/>
          </p:cNvSpPr>
          <p:nvPr>
            <p:ph idx="1"/>
          </p:nvPr>
        </p:nvSpPr>
        <p:spPr>
          <a:xfrm>
            <a:off x="457200" y="1447800"/>
            <a:ext cx="8458200" cy="4525963"/>
          </a:xfrm>
        </p:spPr>
        <p:txBody>
          <a:bodyPr/>
          <a:lstStyle/>
          <a:p>
            <a:r>
              <a:rPr lang="en-US" dirty="0">
                <a:solidFill>
                  <a:schemeClr val="bg1"/>
                </a:solidFill>
              </a:rPr>
              <a:t>No dedicated </a:t>
            </a:r>
            <a:r>
              <a:rPr lang="en-US" dirty="0" smtClean="0">
                <a:solidFill>
                  <a:schemeClr val="bg1"/>
                </a:solidFill>
              </a:rPr>
              <a:t>Sounder on GOES-R/S/T/U</a:t>
            </a:r>
          </a:p>
          <a:p>
            <a:r>
              <a:rPr lang="en-US" dirty="0" smtClean="0">
                <a:solidFill>
                  <a:schemeClr val="bg1"/>
                </a:solidFill>
              </a:rPr>
              <a:t>Legacy products can be produced from the ABI. </a:t>
            </a:r>
          </a:p>
          <a:p>
            <a:pPr>
              <a:lnSpc>
                <a:spcPct val="90000"/>
              </a:lnSpc>
            </a:pPr>
            <a:r>
              <a:rPr lang="en-US" dirty="0" err="1" smtClean="0">
                <a:solidFill>
                  <a:schemeClr val="bg1"/>
                </a:solidFill>
              </a:rPr>
              <a:t>ABI+forecast</a:t>
            </a:r>
            <a:r>
              <a:rPr lang="en-US" dirty="0" smtClean="0">
                <a:solidFill>
                  <a:schemeClr val="bg1"/>
                </a:solidFill>
              </a:rPr>
              <a:t> </a:t>
            </a:r>
            <a:r>
              <a:rPr lang="en-US" dirty="0">
                <a:solidFill>
                  <a:schemeClr val="bg1"/>
                </a:solidFill>
              </a:rPr>
              <a:t>and </a:t>
            </a:r>
            <a:r>
              <a:rPr lang="en-US" dirty="0" smtClean="0">
                <a:solidFill>
                  <a:schemeClr val="bg1"/>
                </a:solidFill>
              </a:rPr>
              <a:t>GOES </a:t>
            </a:r>
            <a:r>
              <a:rPr lang="en-US" dirty="0" err="1" smtClean="0">
                <a:solidFill>
                  <a:schemeClr val="bg1"/>
                </a:solidFill>
              </a:rPr>
              <a:t>Sounder+forecast</a:t>
            </a:r>
            <a:r>
              <a:rPr lang="en-US" dirty="0" smtClean="0">
                <a:solidFill>
                  <a:schemeClr val="bg1"/>
                </a:solidFill>
              </a:rPr>
              <a:t> </a:t>
            </a:r>
            <a:r>
              <a:rPr lang="en-US" dirty="0">
                <a:solidFill>
                  <a:schemeClr val="bg1"/>
                </a:solidFill>
              </a:rPr>
              <a:t>have similar precisions on temperature, moisture profiles, TPW, LI</a:t>
            </a:r>
          </a:p>
          <a:p>
            <a:pPr>
              <a:lnSpc>
                <a:spcPct val="90000"/>
              </a:lnSpc>
            </a:pPr>
            <a:r>
              <a:rPr lang="en-US" dirty="0" smtClean="0">
                <a:solidFill>
                  <a:schemeClr val="bg1"/>
                </a:solidFill>
              </a:rPr>
              <a:t>Both </a:t>
            </a:r>
            <a:r>
              <a:rPr lang="en-US" dirty="0">
                <a:solidFill>
                  <a:schemeClr val="bg1"/>
                </a:solidFill>
              </a:rPr>
              <a:t>GOES Sounder and ABI has </a:t>
            </a:r>
            <a:r>
              <a:rPr lang="en-US" dirty="0" smtClean="0">
                <a:solidFill>
                  <a:schemeClr val="bg1"/>
                </a:solidFill>
              </a:rPr>
              <a:t>significantly </a:t>
            </a:r>
            <a:r>
              <a:rPr lang="en-US" dirty="0">
                <a:solidFill>
                  <a:schemeClr val="bg1"/>
                </a:solidFill>
              </a:rPr>
              <a:t>less temperature and moisture information than </a:t>
            </a:r>
            <a:r>
              <a:rPr lang="en-US" dirty="0" smtClean="0">
                <a:solidFill>
                  <a:schemeClr val="bg1"/>
                </a:solidFill>
              </a:rPr>
              <a:t>a </a:t>
            </a:r>
            <a:r>
              <a:rPr lang="en-US" dirty="0" err="1" smtClean="0">
                <a:solidFill>
                  <a:schemeClr val="bg1"/>
                </a:solidFill>
              </a:rPr>
              <a:t>hyperspectral</a:t>
            </a:r>
            <a:r>
              <a:rPr lang="en-US" dirty="0" smtClean="0">
                <a:solidFill>
                  <a:schemeClr val="bg1"/>
                </a:solidFill>
              </a:rPr>
              <a:t> resolution IR </a:t>
            </a:r>
            <a:r>
              <a:rPr lang="en-US" dirty="0">
                <a:solidFill>
                  <a:schemeClr val="bg1"/>
                </a:solidFill>
              </a:rPr>
              <a:t>sounder</a:t>
            </a:r>
          </a:p>
          <a:p>
            <a:endParaRPr lang="en-US" dirty="0">
              <a:solidFill>
                <a:schemeClr val="bg1"/>
              </a:solidFill>
            </a:endParaRPr>
          </a:p>
          <a:p>
            <a:endParaRPr lang="en-US" dirty="0"/>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77</a:t>
            </a:fld>
            <a:endParaRPr lang="en-US">
              <a:solidFill>
                <a:srgbClr val="000000"/>
              </a:solidFill>
            </a:endParaRPr>
          </a:p>
        </p:txBody>
      </p:sp>
    </p:spTree>
    <p:extLst>
      <p:ext uri="{BB962C8B-B14F-4D97-AF65-F5344CB8AC3E}">
        <p14:creationId xmlns:p14="http://schemas.microsoft.com/office/powerpoint/2010/main" val="59143129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Number Placeholder 3"/>
          <p:cNvSpPr>
            <a:spLocks noGrp="1"/>
          </p:cNvSpPr>
          <p:nvPr>
            <p:ph type="sldNum" sz="quarter" idx="10"/>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820165F-1A0A-44FB-BB0C-49ADF22D9805}" type="slidenum">
              <a:rPr lang="en-US" smtClean="0">
                <a:solidFill>
                  <a:srgbClr val="000000"/>
                </a:solidFill>
                <a:latin typeface="Times New Roman" pitchFamily="18" charset="0"/>
              </a:rPr>
              <a:pPr eaLnBrk="1" hangingPunct="1"/>
              <a:t>78</a:t>
            </a:fld>
            <a:endParaRPr lang="en-US" smtClean="0">
              <a:solidFill>
                <a:srgbClr val="000000"/>
              </a:solidFill>
              <a:latin typeface="Times New Roman" pitchFamily="18" charset="0"/>
            </a:endParaRPr>
          </a:p>
        </p:txBody>
      </p:sp>
      <p:sp>
        <p:nvSpPr>
          <p:cNvPr id="88067" name="Rectangle 2"/>
          <p:cNvSpPr>
            <a:spLocks noGrp="1" noChangeArrowheads="1"/>
          </p:cNvSpPr>
          <p:nvPr>
            <p:ph type="title"/>
          </p:nvPr>
        </p:nvSpPr>
        <p:spPr>
          <a:xfrm>
            <a:off x="533400" y="914400"/>
            <a:ext cx="7848600" cy="685800"/>
          </a:xfrm>
        </p:spPr>
        <p:txBody>
          <a:bodyPr/>
          <a:lstStyle/>
          <a:p>
            <a:r>
              <a:rPr lang="en-US" sz="3200" smtClean="0"/>
              <a:t>Regional simulation </a:t>
            </a:r>
            <a:br>
              <a:rPr lang="en-US" sz="3200" smtClean="0"/>
            </a:br>
            <a:r>
              <a:rPr lang="en-US" sz="3200" smtClean="0"/>
              <a:t>using GOES-12 measurements</a:t>
            </a:r>
            <a:br>
              <a:rPr lang="en-US" sz="3200" smtClean="0"/>
            </a:br>
            <a:r>
              <a:rPr lang="en-US" sz="2400" smtClean="0"/>
              <a:t>(update on 07 March 2007)</a:t>
            </a:r>
          </a:p>
        </p:txBody>
      </p:sp>
      <p:sp>
        <p:nvSpPr>
          <p:cNvPr id="88068" name="Rectangle 3"/>
          <p:cNvSpPr>
            <a:spLocks noGrp="1" noChangeArrowheads="1"/>
          </p:cNvSpPr>
          <p:nvPr>
            <p:ph type="body" idx="1"/>
          </p:nvPr>
        </p:nvSpPr>
        <p:spPr>
          <a:xfrm>
            <a:off x="228600" y="1828800"/>
            <a:ext cx="8686800" cy="4876800"/>
          </a:xfrm>
          <a:solidFill>
            <a:srgbClr val="66CCFF"/>
          </a:solidFill>
        </p:spPr>
        <p:txBody>
          <a:bodyPr/>
          <a:lstStyle/>
          <a:p>
            <a:r>
              <a:rPr lang="en-US" sz="2000" smtClean="0"/>
              <a:t>Using time/space collocated GOES-12 Sounder/RAOB/Forecast over CONUS</a:t>
            </a:r>
          </a:p>
          <a:p>
            <a:endParaRPr lang="en-US" sz="2000" smtClean="0"/>
          </a:p>
          <a:p>
            <a:r>
              <a:rPr lang="en-US" sz="2000" smtClean="0"/>
              <a:t>GOES-12 Sounder real retrieval</a:t>
            </a:r>
          </a:p>
          <a:p>
            <a:endParaRPr lang="en-US" sz="2000" smtClean="0"/>
          </a:p>
          <a:p>
            <a:r>
              <a:rPr lang="en-US" sz="2000" smtClean="0"/>
              <a:t>ABI-like from GOES-12 Sounder real retrieval (via channel selection)</a:t>
            </a:r>
          </a:p>
          <a:p>
            <a:r>
              <a:rPr lang="en-US" sz="2000" smtClean="0"/>
              <a:t>HES retrieval is from simulated data</a:t>
            </a:r>
          </a:p>
          <a:p>
            <a:endParaRPr lang="en-US" sz="2000" smtClean="0"/>
          </a:p>
          <a:p>
            <a:r>
              <a:rPr lang="en-US" sz="2000" smtClean="0"/>
              <a:t>Retrievals are compared with RAOB </a:t>
            </a:r>
          </a:p>
          <a:p>
            <a:endParaRPr lang="en-US" sz="2000" smtClean="0"/>
          </a:p>
          <a:p>
            <a:r>
              <a:rPr lang="en-US" sz="2000" smtClean="0"/>
              <a:t>Soundings, Total precipitable water (TPW) and Lifted Index (LI) are used for performance analysis</a:t>
            </a:r>
          </a:p>
        </p:txBody>
      </p:sp>
    </p:spTree>
    <p:extLst>
      <p:ext uri="{BB962C8B-B14F-4D97-AF65-F5344CB8AC3E}">
        <p14:creationId xmlns:p14="http://schemas.microsoft.com/office/powerpoint/2010/main" val="39874007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Number Placeholder 1"/>
          <p:cNvSpPr>
            <a:spLocks noGrp="1"/>
          </p:cNvSpPr>
          <p:nvPr>
            <p:ph type="sldNum" sz="quarter" idx="10"/>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ABD2A32-F146-4496-AFA4-4B7AC6E77F8E}" type="slidenum">
              <a:rPr lang="en-US" smtClean="0">
                <a:solidFill>
                  <a:srgbClr val="000000"/>
                </a:solidFill>
                <a:latin typeface="Times New Roman" pitchFamily="18" charset="0"/>
              </a:rPr>
              <a:pPr eaLnBrk="1" hangingPunct="1"/>
              <a:t>79</a:t>
            </a:fld>
            <a:endParaRPr lang="en-US" smtClean="0">
              <a:solidFill>
                <a:srgbClr val="000000"/>
              </a:solidFill>
              <a:latin typeface="Times New Roman" pitchFamily="18" charset="0"/>
            </a:endParaRPr>
          </a:p>
        </p:txBody>
      </p:sp>
      <p:pic>
        <p:nvPicPr>
          <p:cNvPr id="89091" name="Picture 2" descr="RMS4_obs_fcst_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7213" y="0"/>
            <a:ext cx="5895975" cy="668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Text Box 3"/>
          <p:cNvSpPr txBox="1">
            <a:spLocks noChangeArrowheads="1"/>
          </p:cNvSpPr>
          <p:nvPr/>
        </p:nvSpPr>
        <p:spPr bwMode="auto">
          <a:xfrm>
            <a:off x="15875" y="6384925"/>
            <a:ext cx="91281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smtClean="0">
                <a:solidFill>
                  <a:srgbClr val="000000"/>
                </a:solidFill>
              </a:rPr>
              <a:t>RMS is based on the absolute difference between the retrieval and radiosondes</a:t>
            </a:r>
          </a:p>
        </p:txBody>
      </p:sp>
    </p:spTree>
    <p:extLst>
      <p:ext uri="{BB962C8B-B14F-4D97-AF65-F5344CB8AC3E}">
        <p14:creationId xmlns:p14="http://schemas.microsoft.com/office/powerpoint/2010/main" val="26279462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304800" y="6361113"/>
            <a:ext cx="8566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FF"/>
                </a:solidFill>
              </a:rPr>
              <a:t>“Water vapor” data from the recent NOAA Science Test, lead by Hillger and Schmit</a:t>
            </a:r>
          </a:p>
        </p:txBody>
      </p:sp>
      <p:sp>
        <p:nvSpPr>
          <p:cNvPr id="20483" name="Rectangle 3"/>
          <p:cNvSpPr>
            <a:spLocks noGrp="1" noChangeArrowheads="1"/>
          </p:cNvSpPr>
          <p:nvPr>
            <p:ph type="title"/>
          </p:nvPr>
        </p:nvSpPr>
        <p:spPr>
          <a:noFill/>
        </p:spPr>
        <p:txBody>
          <a:bodyPr/>
          <a:lstStyle/>
          <a:p>
            <a:r>
              <a:rPr lang="en-US" sz="4000" smtClean="0">
                <a:solidFill>
                  <a:srgbClr val="FFFF00"/>
                </a:solidFill>
              </a:rPr>
              <a:t>GOES-14: Sample “5-min” imagery</a:t>
            </a:r>
          </a:p>
        </p:txBody>
      </p:sp>
      <p:pic>
        <p:nvPicPr>
          <p:cNvPr id="20484" name="Picture 4" descr="boxingday_g12g14_wv_an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716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5"/>
          <p:cNvSpPr txBox="1">
            <a:spLocks noChangeArrowheads="1"/>
          </p:cNvSpPr>
          <p:nvPr/>
        </p:nvSpPr>
        <p:spPr bwMode="auto">
          <a:xfrm>
            <a:off x="7086600" y="46482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rPr>
              <a:t>GOES-12</a:t>
            </a:r>
          </a:p>
        </p:txBody>
      </p:sp>
      <p:sp>
        <p:nvSpPr>
          <p:cNvPr id="20486" name="Text Box 6"/>
          <p:cNvSpPr txBox="1">
            <a:spLocks noChangeArrowheads="1"/>
          </p:cNvSpPr>
          <p:nvPr/>
        </p:nvSpPr>
        <p:spPr bwMode="auto">
          <a:xfrm>
            <a:off x="7086600" y="22860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rPr>
              <a:t>GOES-14</a:t>
            </a:r>
          </a:p>
        </p:txBody>
      </p:sp>
    </p:spTree>
    <p:extLst>
      <p:ext uri="{BB962C8B-B14F-4D97-AF65-F5344CB8AC3E}">
        <p14:creationId xmlns:p14="http://schemas.microsoft.com/office/powerpoint/2010/main" val="142800214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Number Placeholder 1"/>
          <p:cNvSpPr>
            <a:spLocks noGrp="1"/>
          </p:cNvSpPr>
          <p:nvPr>
            <p:ph type="sldNum" sz="quarter" idx="10"/>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4784AFD-D090-4D23-9715-6A1D39FE4228}" type="slidenum">
              <a:rPr lang="en-US" smtClean="0">
                <a:solidFill>
                  <a:srgbClr val="000000"/>
                </a:solidFill>
                <a:latin typeface="Times New Roman" pitchFamily="18" charset="0"/>
              </a:rPr>
              <a:pPr eaLnBrk="1" hangingPunct="1"/>
              <a:t>80</a:t>
            </a:fld>
            <a:endParaRPr lang="en-US" smtClean="0">
              <a:solidFill>
                <a:srgbClr val="000000"/>
              </a:solidFill>
              <a:latin typeface="Times New Roman" pitchFamily="18" charset="0"/>
            </a:endParaRPr>
          </a:p>
        </p:txBody>
      </p:sp>
      <p:pic>
        <p:nvPicPr>
          <p:cNvPr id="90115" name="Picture 2" descr="RMS4_obs_fcst_r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7213" y="0"/>
            <a:ext cx="5895975" cy="668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Text Box 3"/>
          <p:cNvSpPr txBox="1">
            <a:spLocks noChangeArrowheads="1"/>
          </p:cNvSpPr>
          <p:nvPr/>
        </p:nvSpPr>
        <p:spPr bwMode="auto">
          <a:xfrm>
            <a:off x="15875" y="6384925"/>
            <a:ext cx="91281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smtClean="0">
                <a:solidFill>
                  <a:srgbClr val="000000"/>
                </a:solidFill>
              </a:rPr>
              <a:t>RMS is based on the absolute difference between the retrieval and radiosondes</a:t>
            </a:r>
          </a:p>
        </p:txBody>
      </p:sp>
    </p:spTree>
    <p:extLst>
      <p:ext uri="{BB962C8B-B14F-4D97-AF65-F5344CB8AC3E}">
        <p14:creationId xmlns:p14="http://schemas.microsoft.com/office/powerpoint/2010/main" val="345220865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Number Placeholder 1"/>
          <p:cNvSpPr>
            <a:spLocks noGrp="1"/>
          </p:cNvSpPr>
          <p:nvPr>
            <p:ph type="sldNum" sz="quarter" idx="10"/>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DAEC3BE-6103-4B28-AE2F-BD65A9BDFE07}" type="slidenum">
              <a:rPr lang="en-US" smtClean="0">
                <a:solidFill>
                  <a:srgbClr val="000000"/>
                </a:solidFill>
                <a:latin typeface="Times New Roman" pitchFamily="18" charset="0"/>
              </a:rPr>
              <a:pPr eaLnBrk="1" hangingPunct="1"/>
              <a:t>81</a:t>
            </a:fld>
            <a:endParaRPr lang="en-US" smtClean="0">
              <a:solidFill>
                <a:srgbClr val="000000"/>
              </a:solidFill>
              <a:latin typeface="Times New Roman" pitchFamily="18" charset="0"/>
            </a:endParaRPr>
          </a:p>
        </p:txBody>
      </p:sp>
      <p:pic>
        <p:nvPicPr>
          <p:cNvPr id="91139" name="Picture 2" descr="Lift4_obs_fc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82625"/>
            <a:ext cx="7315200"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Text Box 3"/>
          <p:cNvSpPr txBox="1">
            <a:spLocks noChangeArrowheads="1"/>
          </p:cNvSpPr>
          <p:nvPr/>
        </p:nvSpPr>
        <p:spPr bwMode="auto">
          <a:xfrm>
            <a:off x="4500563" y="4508500"/>
            <a:ext cx="2316162" cy="1004888"/>
          </a:xfrm>
          <a:prstGeom prst="rect">
            <a:avLst/>
          </a:prstGeom>
          <a:solidFill>
            <a:srgbClr val="66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b="1" smtClean="0">
                <a:solidFill>
                  <a:srgbClr val="000000"/>
                </a:solidFill>
              </a:rPr>
              <a:t>Root Mean Square Error</a:t>
            </a:r>
          </a:p>
          <a:p>
            <a:pPr eaLnBrk="1" fontAlgn="base" hangingPunct="1">
              <a:spcBef>
                <a:spcPct val="0"/>
              </a:spcBef>
              <a:spcAft>
                <a:spcPct val="0"/>
              </a:spcAft>
            </a:pPr>
            <a:r>
              <a:rPr lang="en-US" sz="1200" b="1" smtClean="0">
                <a:solidFill>
                  <a:srgbClr val="FF3300"/>
                </a:solidFill>
              </a:rPr>
              <a:t>Forecast:                          2.27</a:t>
            </a:r>
          </a:p>
          <a:p>
            <a:pPr eaLnBrk="1" fontAlgn="base" hangingPunct="1">
              <a:spcBef>
                <a:spcPct val="0"/>
              </a:spcBef>
              <a:spcAft>
                <a:spcPct val="0"/>
              </a:spcAft>
            </a:pPr>
            <a:r>
              <a:rPr lang="en-US" sz="1200" b="1" smtClean="0">
                <a:solidFill>
                  <a:srgbClr val="0000CC"/>
                </a:solidFill>
              </a:rPr>
              <a:t>ABI like + fcst:                 2.20</a:t>
            </a:r>
          </a:p>
          <a:p>
            <a:pPr eaLnBrk="1" fontAlgn="base" hangingPunct="1">
              <a:spcBef>
                <a:spcPct val="0"/>
              </a:spcBef>
              <a:spcAft>
                <a:spcPct val="0"/>
              </a:spcAft>
            </a:pPr>
            <a:r>
              <a:rPr lang="en-US" sz="1200" b="1" smtClean="0">
                <a:solidFill>
                  <a:srgbClr val="00FF00"/>
                </a:solidFill>
              </a:rPr>
              <a:t>GOES 12 + fcst:               2.18</a:t>
            </a:r>
          </a:p>
          <a:p>
            <a:pPr eaLnBrk="1" fontAlgn="base" hangingPunct="1">
              <a:spcBef>
                <a:spcPct val="0"/>
              </a:spcBef>
              <a:spcAft>
                <a:spcPct val="0"/>
              </a:spcAft>
            </a:pPr>
            <a:r>
              <a:rPr lang="en-US" sz="1200" b="1" smtClean="0">
                <a:solidFill>
                  <a:srgbClr val="FF00FF"/>
                </a:solidFill>
              </a:rPr>
              <a:t>HES + fcst:                       1.79</a:t>
            </a:r>
          </a:p>
        </p:txBody>
      </p:sp>
      <p:sp>
        <p:nvSpPr>
          <p:cNvPr id="91141" name="Text Box 4"/>
          <p:cNvSpPr txBox="1">
            <a:spLocks noChangeArrowheads="1"/>
          </p:cNvSpPr>
          <p:nvPr/>
        </p:nvSpPr>
        <p:spPr bwMode="auto">
          <a:xfrm>
            <a:off x="914400" y="5942013"/>
            <a:ext cx="71628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600" smtClean="0">
                <a:solidFill>
                  <a:srgbClr val="000000"/>
                </a:solidFill>
              </a:rPr>
              <a:t>Experiments show that retrievals of atmospheric instability from high-spectral (HES) data are much improved over current broadband (GOES-12+forecast). </a:t>
            </a:r>
          </a:p>
        </p:txBody>
      </p:sp>
      <p:sp>
        <p:nvSpPr>
          <p:cNvPr id="91142" name="Text Box 5"/>
          <p:cNvSpPr txBox="1">
            <a:spLocks noChangeArrowheads="1"/>
          </p:cNvSpPr>
          <p:nvPr/>
        </p:nvSpPr>
        <p:spPr bwMode="auto">
          <a:xfrm>
            <a:off x="304800" y="228600"/>
            <a:ext cx="85328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000" b="1" smtClean="0">
                <a:solidFill>
                  <a:srgbClr val="000000"/>
                </a:solidFill>
              </a:rPr>
              <a:t>Benefits of high-spectral resolution over narrowband measurements!</a:t>
            </a:r>
          </a:p>
        </p:txBody>
      </p:sp>
    </p:spTree>
    <p:extLst>
      <p:ext uri="{BB962C8B-B14F-4D97-AF65-F5344CB8AC3E}">
        <p14:creationId xmlns:p14="http://schemas.microsoft.com/office/powerpoint/2010/main" val="47580137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1"/>
          <p:cNvSpPr>
            <a:spLocks noGrp="1"/>
          </p:cNvSpPr>
          <p:nvPr>
            <p:ph type="sldNum" sz="quarter" idx="10"/>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2C50A46-610A-40CF-AD0C-6BA3177B6111}" type="slidenum">
              <a:rPr lang="en-US" smtClean="0">
                <a:solidFill>
                  <a:srgbClr val="000000"/>
                </a:solidFill>
                <a:latin typeface="Times New Roman" pitchFamily="18" charset="0"/>
              </a:rPr>
              <a:pPr eaLnBrk="1" hangingPunct="1"/>
              <a:t>82</a:t>
            </a:fld>
            <a:endParaRPr lang="en-US" smtClean="0">
              <a:solidFill>
                <a:srgbClr val="000000"/>
              </a:solidFill>
              <a:latin typeface="Times New Roman" pitchFamily="18" charset="0"/>
            </a:endParaRPr>
          </a:p>
        </p:txBody>
      </p:sp>
      <p:pic>
        <p:nvPicPr>
          <p:cNvPr id="92163" name="Picture 2" descr="TPW4_obs_fc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82625"/>
            <a:ext cx="7315200"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 Box 3"/>
          <p:cNvSpPr txBox="1">
            <a:spLocks noChangeArrowheads="1"/>
          </p:cNvSpPr>
          <p:nvPr/>
        </p:nvSpPr>
        <p:spPr bwMode="auto">
          <a:xfrm>
            <a:off x="4465638" y="4481513"/>
            <a:ext cx="2316162" cy="1004887"/>
          </a:xfrm>
          <a:prstGeom prst="rect">
            <a:avLst/>
          </a:prstGeom>
          <a:solidFill>
            <a:srgbClr val="66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b="1" smtClean="0">
                <a:solidFill>
                  <a:srgbClr val="000000"/>
                </a:solidFill>
              </a:rPr>
              <a:t>Root Mean Square Error</a:t>
            </a:r>
          </a:p>
          <a:p>
            <a:pPr eaLnBrk="1" fontAlgn="base" hangingPunct="1">
              <a:spcBef>
                <a:spcPct val="0"/>
              </a:spcBef>
              <a:spcAft>
                <a:spcPct val="0"/>
              </a:spcAft>
            </a:pPr>
            <a:r>
              <a:rPr lang="en-US" sz="1200" b="1" smtClean="0">
                <a:solidFill>
                  <a:srgbClr val="FF3300"/>
                </a:solidFill>
              </a:rPr>
              <a:t>Forecast:                          0.40</a:t>
            </a:r>
          </a:p>
          <a:p>
            <a:pPr eaLnBrk="1" fontAlgn="base" hangingPunct="1">
              <a:spcBef>
                <a:spcPct val="0"/>
              </a:spcBef>
              <a:spcAft>
                <a:spcPct val="0"/>
              </a:spcAft>
            </a:pPr>
            <a:r>
              <a:rPr lang="en-US" sz="1200" b="1" smtClean="0">
                <a:solidFill>
                  <a:srgbClr val="0000CC"/>
                </a:solidFill>
              </a:rPr>
              <a:t>ABI like + fcst:                 0.35</a:t>
            </a:r>
          </a:p>
          <a:p>
            <a:pPr eaLnBrk="1" fontAlgn="base" hangingPunct="1">
              <a:spcBef>
                <a:spcPct val="0"/>
              </a:spcBef>
              <a:spcAft>
                <a:spcPct val="0"/>
              </a:spcAft>
            </a:pPr>
            <a:r>
              <a:rPr lang="en-US" sz="1200" b="1" smtClean="0">
                <a:solidFill>
                  <a:srgbClr val="00FF00"/>
                </a:solidFill>
              </a:rPr>
              <a:t>GOES 12 + fcst:               0.34</a:t>
            </a:r>
          </a:p>
          <a:p>
            <a:pPr eaLnBrk="1" fontAlgn="base" hangingPunct="1">
              <a:spcBef>
                <a:spcPct val="0"/>
              </a:spcBef>
              <a:spcAft>
                <a:spcPct val="0"/>
              </a:spcAft>
            </a:pPr>
            <a:r>
              <a:rPr lang="en-US" sz="1200" b="1" smtClean="0">
                <a:solidFill>
                  <a:srgbClr val="FF00FF"/>
                </a:solidFill>
              </a:rPr>
              <a:t>HES + fcst:                       0.16</a:t>
            </a:r>
          </a:p>
        </p:txBody>
      </p:sp>
      <p:sp>
        <p:nvSpPr>
          <p:cNvPr id="92165" name="Text Box 4"/>
          <p:cNvSpPr txBox="1">
            <a:spLocks noChangeArrowheads="1"/>
          </p:cNvSpPr>
          <p:nvPr/>
        </p:nvSpPr>
        <p:spPr bwMode="auto">
          <a:xfrm>
            <a:off x="914400" y="5942013"/>
            <a:ext cx="71628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b="1" smtClean="0">
                <a:solidFill>
                  <a:srgbClr val="000000"/>
                </a:solidFill>
              </a:rPr>
              <a:t>Experiments show that retrievals of Total Precipitable Water (TPW) from high-spectral (HES) data are much improved over current broadband (GOES-12+forecast). </a:t>
            </a:r>
          </a:p>
        </p:txBody>
      </p:sp>
      <p:sp>
        <p:nvSpPr>
          <p:cNvPr id="92166" name="Text Box 5"/>
          <p:cNvSpPr txBox="1">
            <a:spLocks noChangeArrowheads="1"/>
          </p:cNvSpPr>
          <p:nvPr/>
        </p:nvSpPr>
        <p:spPr bwMode="auto">
          <a:xfrm>
            <a:off x="1127125" y="87313"/>
            <a:ext cx="71802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000" b="1" smtClean="0">
                <a:solidFill>
                  <a:srgbClr val="000000"/>
                </a:solidFill>
              </a:rPr>
              <a:t>Benefits of high-spectral over broad-band measurements!</a:t>
            </a:r>
          </a:p>
        </p:txBody>
      </p:sp>
    </p:spTree>
    <p:extLst>
      <p:ext uri="{BB962C8B-B14F-4D97-AF65-F5344CB8AC3E}">
        <p14:creationId xmlns:p14="http://schemas.microsoft.com/office/powerpoint/2010/main" val="101356405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Number Placeholder 3"/>
          <p:cNvSpPr>
            <a:spLocks noGrp="1"/>
          </p:cNvSpPr>
          <p:nvPr>
            <p:ph type="sldNum" sz="quarter" idx="10"/>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8A86BC1-3FAE-4308-A721-51ECFF6EA690}" type="slidenum">
              <a:rPr lang="en-US" smtClean="0">
                <a:solidFill>
                  <a:srgbClr val="000000"/>
                </a:solidFill>
                <a:latin typeface="Times New Roman" pitchFamily="18" charset="0"/>
              </a:rPr>
              <a:pPr eaLnBrk="1" hangingPunct="1"/>
              <a:t>83</a:t>
            </a:fld>
            <a:endParaRPr lang="en-US" smtClean="0">
              <a:solidFill>
                <a:srgbClr val="000000"/>
              </a:solidFill>
              <a:latin typeface="Times New Roman" pitchFamily="18" charset="0"/>
            </a:endParaRPr>
          </a:p>
        </p:txBody>
      </p:sp>
      <p:sp>
        <p:nvSpPr>
          <p:cNvPr id="93187" name="Rectangle 2"/>
          <p:cNvSpPr>
            <a:spLocks noGrp="1" noChangeArrowheads="1"/>
          </p:cNvSpPr>
          <p:nvPr>
            <p:ph type="title"/>
          </p:nvPr>
        </p:nvSpPr>
        <p:spPr/>
        <p:txBody>
          <a:bodyPr/>
          <a:lstStyle/>
          <a:p>
            <a:r>
              <a:rPr lang="en-US" smtClean="0"/>
              <a:t>Summary of Simulations</a:t>
            </a:r>
          </a:p>
        </p:txBody>
      </p:sp>
      <p:sp>
        <p:nvSpPr>
          <p:cNvPr id="93188" name="Rectangle 3"/>
          <p:cNvSpPr>
            <a:spLocks noGrp="1" noChangeArrowheads="1"/>
          </p:cNvSpPr>
          <p:nvPr>
            <p:ph type="body" idx="1"/>
          </p:nvPr>
        </p:nvSpPr>
        <p:spPr>
          <a:xfrm>
            <a:off x="381000" y="1295400"/>
            <a:ext cx="8458200" cy="5181600"/>
          </a:xfrm>
        </p:spPr>
        <p:txBody>
          <a:bodyPr/>
          <a:lstStyle/>
          <a:p>
            <a:pPr>
              <a:lnSpc>
                <a:spcPct val="90000"/>
              </a:lnSpc>
            </a:pPr>
            <a:r>
              <a:rPr lang="en-US" dirty="0" smtClean="0"/>
              <a:t>ABI alone temperature is degraded significantly from GOES Sounder alone, ABI alone moisture has comparable information of GOES Sounder alone</a:t>
            </a:r>
          </a:p>
          <a:p>
            <a:pPr>
              <a:lnSpc>
                <a:spcPct val="90000"/>
              </a:lnSpc>
            </a:pPr>
            <a:endParaRPr lang="en-US" dirty="0" smtClean="0"/>
          </a:p>
          <a:p>
            <a:pPr>
              <a:lnSpc>
                <a:spcPct val="90000"/>
              </a:lnSpc>
            </a:pPr>
            <a:r>
              <a:rPr lang="en-US" dirty="0" err="1" smtClean="0"/>
              <a:t>ABI+forecast</a:t>
            </a:r>
            <a:r>
              <a:rPr lang="en-US" dirty="0" smtClean="0"/>
              <a:t> and GOES </a:t>
            </a:r>
            <a:r>
              <a:rPr lang="en-US" dirty="0" err="1" smtClean="0"/>
              <a:t>Sounder+forecast</a:t>
            </a:r>
            <a:r>
              <a:rPr lang="en-US" dirty="0" smtClean="0"/>
              <a:t> have similar precisions on temperature, moisture profiles, TPW, LI</a:t>
            </a:r>
          </a:p>
          <a:p>
            <a:pPr>
              <a:lnSpc>
                <a:spcPct val="90000"/>
              </a:lnSpc>
            </a:pPr>
            <a:endParaRPr lang="en-US" dirty="0" smtClean="0"/>
          </a:p>
          <a:p>
            <a:pPr>
              <a:lnSpc>
                <a:spcPct val="90000"/>
              </a:lnSpc>
            </a:pPr>
            <a:r>
              <a:rPr lang="en-US" dirty="0" smtClean="0"/>
              <a:t>Both GOES Sounder and ABI has significant less temperature and moisture information than HES like </a:t>
            </a:r>
            <a:r>
              <a:rPr lang="en-US" dirty="0" err="1" smtClean="0"/>
              <a:t>hyperspectral</a:t>
            </a:r>
            <a:r>
              <a:rPr lang="en-US" dirty="0" smtClean="0"/>
              <a:t> IR sounder</a:t>
            </a:r>
          </a:p>
        </p:txBody>
      </p:sp>
    </p:spTree>
    <p:extLst>
      <p:ext uri="{BB962C8B-B14F-4D97-AF65-F5344CB8AC3E}">
        <p14:creationId xmlns:p14="http://schemas.microsoft.com/office/powerpoint/2010/main" val="27688346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8530" name="Rectangle 2"/>
          <p:cNvSpPr>
            <a:spLocks noChangeArrowheads="1"/>
          </p:cNvSpPr>
          <p:nvPr/>
        </p:nvSpPr>
        <p:spPr bwMode="auto">
          <a:xfrm>
            <a:off x="0" y="63500"/>
            <a:ext cx="9144000" cy="6985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2400" b="1" u="sng">
                <a:solidFill>
                  <a:srgbClr val="800080"/>
                </a:solidFill>
                <a:effectLst>
                  <a:outerShdw blurRad="38100" dist="38100" dir="2700000" algn="tl">
                    <a:srgbClr val="C0C0C0"/>
                  </a:outerShdw>
                </a:effectLst>
                <a:cs typeface="Times New Roman" pitchFamily="18" charset="0"/>
              </a:rPr>
              <a:t>New Nearcasting Approach Demonstrates Power of Sounder</a:t>
            </a:r>
            <a:r>
              <a:rPr lang="en-US" sz="2400" b="1" u="sng">
                <a:solidFill>
                  <a:srgbClr val="0000FF"/>
                </a:solidFill>
                <a:effectLst>
                  <a:outerShdw blurRad="38100" dist="38100" dir="2700000" algn="tl">
                    <a:srgbClr val="C0C0C0"/>
                  </a:outerShdw>
                </a:effectLst>
                <a:cs typeface="Times New Roman" pitchFamily="18" charset="0"/>
              </a:rPr>
              <a:t/>
            </a:r>
            <a:br>
              <a:rPr lang="en-US" sz="2400" b="1" u="sng">
                <a:solidFill>
                  <a:srgbClr val="0000FF"/>
                </a:solidFill>
                <a:effectLst>
                  <a:outerShdw blurRad="38100" dist="38100" dir="2700000" algn="tl">
                    <a:srgbClr val="C0C0C0"/>
                  </a:outerShdw>
                </a:effectLst>
                <a:cs typeface="Times New Roman" pitchFamily="18" charset="0"/>
              </a:rPr>
            </a:br>
            <a:r>
              <a:rPr lang="en-US" b="1">
                <a:solidFill>
                  <a:srgbClr val="FF0000"/>
                </a:solidFill>
                <a:effectLst>
                  <a:outerShdw blurRad="38100" dist="38100" dir="2700000" algn="tl">
                    <a:srgbClr val="C0C0C0"/>
                  </a:outerShdw>
                </a:effectLst>
                <a:cs typeface="Times New Roman" pitchFamily="18" charset="0"/>
              </a:rPr>
              <a:t>5-hour Nearcast</a:t>
            </a:r>
            <a:r>
              <a:rPr lang="en-US" b="1">
                <a:solidFill>
                  <a:srgbClr val="0000FF"/>
                </a:solidFill>
                <a:effectLst>
                  <a:outerShdw blurRad="38100" dist="38100" dir="2700000" algn="tl">
                    <a:srgbClr val="C0C0C0"/>
                  </a:outerShdw>
                </a:effectLst>
                <a:cs typeface="Times New Roman" pitchFamily="18" charset="0"/>
              </a:rPr>
              <a:t> for 2000 UTC using Equivalent Potential Temperature (Theta-E)</a:t>
            </a:r>
          </a:p>
        </p:txBody>
      </p:sp>
      <p:sp>
        <p:nvSpPr>
          <p:cNvPr id="2198532" name="Text Box 4"/>
          <p:cNvSpPr txBox="1">
            <a:spLocks noChangeArrowheads="1"/>
          </p:cNvSpPr>
          <p:nvPr/>
        </p:nvSpPr>
        <p:spPr bwMode="auto">
          <a:xfrm>
            <a:off x="7543800" y="5776913"/>
            <a:ext cx="1530350" cy="100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1200" b="1" i="1">
                <a:solidFill>
                  <a:srgbClr val="000000"/>
                </a:solidFill>
              </a:rPr>
              <a:t>Robert Aune </a:t>
            </a:r>
            <a:br>
              <a:rPr lang="en-US" sz="1200" b="1" i="1">
                <a:solidFill>
                  <a:srgbClr val="000000"/>
                </a:solidFill>
              </a:rPr>
            </a:br>
            <a:r>
              <a:rPr lang="en-US" sz="1200" b="1" i="1">
                <a:solidFill>
                  <a:srgbClr val="000000"/>
                </a:solidFill>
              </a:rPr>
              <a:t>(NESDIS)</a:t>
            </a:r>
            <a:br>
              <a:rPr lang="en-US" sz="1200" b="1" i="1">
                <a:solidFill>
                  <a:srgbClr val="000000"/>
                </a:solidFill>
              </a:rPr>
            </a:br>
            <a:r>
              <a:rPr lang="en-US" sz="1200" b="1" i="1">
                <a:solidFill>
                  <a:srgbClr val="000000"/>
                </a:solidFill>
              </a:rPr>
              <a:t/>
            </a:r>
            <a:br>
              <a:rPr lang="en-US" sz="1200" b="1" i="1">
                <a:solidFill>
                  <a:srgbClr val="000000"/>
                </a:solidFill>
              </a:rPr>
            </a:br>
            <a:r>
              <a:rPr lang="en-US" sz="1200" b="1" i="1">
                <a:solidFill>
                  <a:srgbClr val="000000"/>
                </a:solidFill>
              </a:rPr>
              <a:t>Ralph Petersen</a:t>
            </a:r>
            <a:br>
              <a:rPr lang="en-US" sz="1200" b="1" i="1">
                <a:solidFill>
                  <a:srgbClr val="000000"/>
                </a:solidFill>
              </a:rPr>
            </a:br>
            <a:r>
              <a:rPr lang="en-US" sz="1200" b="1" i="1">
                <a:solidFill>
                  <a:srgbClr val="000000"/>
                </a:solidFill>
              </a:rPr>
              <a:t>(UW-SSEC/CIMSS)</a:t>
            </a:r>
          </a:p>
        </p:txBody>
      </p:sp>
      <p:pic>
        <p:nvPicPr>
          <p:cNvPr id="2198533" name="Picture 5" descr="nearihop_te9_005m"/>
          <p:cNvPicPr>
            <a:picLocks noChangeAspect="1" noChangeArrowheads="1"/>
          </p:cNvPicPr>
          <p:nvPr/>
        </p:nvPicPr>
        <p:blipFill>
          <a:blip r:embed="rId3">
            <a:extLst>
              <a:ext uri="{28A0092B-C50C-407E-A947-70E740481C1C}">
                <a14:useLocalDpi xmlns:a14="http://schemas.microsoft.com/office/drawing/2010/main" val="0"/>
              </a:ext>
            </a:extLst>
          </a:blip>
          <a:srcRect l="5826" t="6250" r="11650" b="12500"/>
          <a:stretch>
            <a:fillRect/>
          </a:stretch>
        </p:blipFill>
        <p:spPr bwMode="auto">
          <a:xfrm>
            <a:off x="3868738" y="1001713"/>
            <a:ext cx="2989262"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8536" name="Picture 8" descr="nearihop_ted_005m"/>
          <p:cNvPicPr>
            <a:picLocks noChangeAspect="1" noChangeArrowheads="1"/>
          </p:cNvPicPr>
          <p:nvPr/>
        </p:nvPicPr>
        <p:blipFill>
          <a:blip r:embed="rId4">
            <a:extLst>
              <a:ext uri="{28A0092B-C50C-407E-A947-70E740481C1C}">
                <a14:useLocalDpi xmlns:a14="http://schemas.microsoft.com/office/drawing/2010/main" val="0"/>
              </a:ext>
            </a:extLst>
          </a:blip>
          <a:srcRect l="5826" t="6250" r="11650" b="12500"/>
          <a:stretch>
            <a:fillRect/>
          </a:stretch>
        </p:blipFill>
        <p:spPr bwMode="auto">
          <a:xfrm>
            <a:off x="3868738" y="3889375"/>
            <a:ext cx="2989262"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8537" name="Picture 9" descr="nearcast_ted_004m"/>
          <p:cNvPicPr>
            <a:picLocks noChangeAspect="1" noChangeArrowheads="1"/>
          </p:cNvPicPr>
          <p:nvPr/>
        </p:nvPicPr>
        <p:blipFill>
          <a:blip r:embed="rId5">
            <a:extLst>
              <a:ext uri="{28A0092B-C50C-407E-A947-70E740481C1C}">
                <a14:useLocalDpi xmlns:a14="http://schemas.microsoft.com/office/drawing/2010/main" val="0"/>
              </a:ext>
            </a:extLst>
          </a:blip>
          <a:srcRect l="-514" t="61842" r="95184" b="4124"/>
          <a:stretch>
            <a:fillRect/>
          </a:stretch>
        </p:blipFill>
        <p:spPr bwMode="auto">
          <a:xfrm>
            <a:off x="7086600" y="3810000"/>
            <a:ext cx="446088" cy="2667000"/>
          </a:xfrm>
          <a:prstGeom prst="rect">
            <a:avLst/>
          </a:prstGeom>
          <a:noFill/>
          <a:extLst>
            <a:ext uri="{909E8E84-426E-40DD-AFC4-6F175D3DCCD1}">
              <a14:hiddenFill xmlns:a14="http://schemas.microsoft.com/office/drawing/2010/main">
                <a:solidFill>
                  <a:srgbClr val="FFFFFF"/>
                </a:solidFill>
              </a14:hiddenFill>
            </a:ext>
          </a:extLst>
        </p:spPr>
      </p:pic>
      <p:pic>
        <p:nvPicPr>
          <p:cNvPr id="2198543" name="Picture 15" descr="nearihop_ted_005m"/>
          <p:cNvPicPr>
            <a:picLocks noChangeAspect="1" noChangeArrowheads="1"/>
          </p:cNvPicPr>
          <p:nvPr/>
        </p:nvPicPr>
        <p:blipFill>
          <a:blip r:embed="rId6">
            <a:extLst>
              <a:ext uri="{28A0092B-C50C-407E-A947-70E740481C1C}">
                <a14:useLocalDpi xmlns:a14="http://schemas.microsoft.com/office/drawing/2010/main" val="0"/>
              </a:ext>
            </a:extLst>
          </a:blip>
          <a:srcRect l="5826" t="6250" r="11650" b="12500"/>
          <a:stretch>
            <a:fillRect/>
          </a:stretch>
        </p:blipFill>
        <p:spPr bwMode="auto">
          <a:xfrm>
            <a:off x="171450" y="3886200"/>
            <a:ext cx="2989263" cy="2741613"/>
          </a:xfrm>
          <a:prstGeom prst="rect">
            <a:avLst/>
          </a:prstGeom>
          <a:noFill/>
          <a:extLst>
            <a:ext uri="{909E8E84-426E-40DD-AFC4-6F175D3DCCD1}">
              <a14:hiddenFill xmlns:a14="http://schemas.microsoft.com/office/drawing/2010/main">
                <a:solidFill>
                  <a:srgbClr val="FFFFFF"/>
                </a:solidFill>
              </a14:hiddenFill>
            </a:ext>
          </a:extLst>
        </p:spPr>
      </p:pic>
      <p:pic>
        <p:nvPicPr>
          <p:cNvPr id="2198544" name="Picture 16" descr="nearihop_te9_005m"/>
          <p:cNvPicPr>
            <a:picLocks noChangeAspect="1" noChangeArrowheads="1"/>
          </p:cNvPicPr>
          <p:nvPr/>
        </p:nvPicPr>
        <p:blipFill>
          <a:blip r:embed="rId7">
            <a:extLst>
              <a:ext uri="{28A0092B-C50C-407E-A947-70E740481C1C}">
                <a14:useLocalDpi xmlns:a14="http://schemas.microsoft.com/office/drawing/2010/main" val="0"/>
              </a:ext>
            </a:extLst>
          </a:blip>
          <a:srcRect l="5826" t="6250" r="11650" b="12500"/>
          <a:stretch>
            <a:fillRect/>
          </a:stretch>
        </p:blipFill>
        <p:spPr bwMode="auto">
          <a:xfrm>
            <a:off x="152400" y="1020763"/>
            <a:ext cx="2989263" cy="2741612"/>
          </a:xfrm>
          <a:prstGeom prst="rect">
            <a:avLst/>
          </a:prstGeom>
          <a:noFill/>
          <a:extLst>
            <a:ext uri="{909E8E84-426E-40DD-AFC4-6F175D3DCCD1}">
              <a14:hiddenFill xmlns:a14="http://schemas.microsoft.com/office/drawing/2010/main">
                <a:solidFill>
                  <a:srgbClr val="FFFFFF"/>
                </a:solidFill>
              </a14:hiddenFill>
            </a:ext>
          </a:extLst>
        </p:spPr>
      </p:pic>
      <p:pic>
        <p:nvPicPr>
          <p:cNvPr id="2198545" name="Picture 17" descr="nearcast_te9_004m"/>
          <p:cNvPicPr>
            <a:picLocks noChangeAspect="1" noChangeArrowheads="1"/>
          </p:cNvPicPr>
          <p:nvPr/>
        </p:nvPicPr>
        <p:blipFill>
          <a:blip r:embed="rId8">
            <a:extLst>
              <a:ext uri="{28A0092B-C50C-407E-A947-70E740481C1C}">
                <a14:useLocalDpi xmlns:a14="http://schemas.microsoft.com/office/drawing/2010/main" val="0"/>
              </a:ext>
            </a:extLst>
          </a:blip>
          <a:srcRect t="48820" r="94740" b="19017"/>
          <a:stretch>
            <a:fillRect/>
          </a:stretch>
        </p:blipFill>
        <p:spPr bwMode="auto">
          <a:xfrm>
            <a:off x="7077075" y="762000"/>
            <a:ext cx="466725" cy="2667000"/>
          </a:xfrm>
          <a:prstGeom prst="rect">
            <a:avLst/>
          </a:prstGeom>
          <a:noFill/>
          <a:extLst>
            <a:ext uri="{909E8E84-426E-40DD-AFC4-6F175D3DCCD1}">
              <a14:hiddenFill xmlns:a14="http://schemas.microsoft.com/office/drawing/2010/main">
                <a:solidFill>
                  <a:srgbClr val="FFFFFF"/>
                </a:solidFill>
              </a14:hiddenFill>
            </a:ext>
          </a:extLst>
        </p:spPr>
      </p:pic>
      <p:sp>
        <p:nvSpPr>
          <p:cNvPr id="2198548" name="Text Box 20"/>
          <p:cNvSpPr txBox="1">
            <a:spLocks noChangeArrowheads="1"/>
          </p:cNvSpPr>
          <p:nvPr/>
        </p:nvSpPr>
        <p:spPr bwMode="auto">
          <a:xfrm>
            <a:off x="228600" y="6223000"/>
            <a:ext cx="6705600" cy="603250"/>
          </a:xfrm>
          <a:prstGeom prst="rect">
            <a:avLst/>
          </a:prstGeom>
          <a:solidFill>
            <a:schemeClr val="accent1"/>
          </a:solidFill>
          <a:ln w="222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sz="1600" b="1">
                <a:solidFill>
                  <a:srgbClr val="000000"/>
                </a:solidFill>
              </a:rPr>
              <a:t>Vertical Theta-E Differences (500-800 mb) indicate where instability (large negative) supports severe deep convection  </a:t>
            </a:r>
          </a:p>
        </p:txBody>
      </p:sp>
      <p:sp>
        <p:nvSpPr>
          <p:cNvPr id="2198551" name="Text Box 23"/>
          <p:cNvSpPr txBox="1">
            <a:spLocks noChangeArrowheads="1"/>
          </p:cNvSpPr>
          <p:nvPr/>
        </p:nvSpPr>
        <p:spPr bwMode="auto">
          <a:xfrm>
            <a:off x="533400" y="838200"/>
            <a:ext cx="19970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000" b="1">
                <a:solidFill>
                  <a:srgbClr val="FF0000"/>
                </a:solidFill>
                <a:effectLst>
                  <a:outerShdw blurRad="38100" dist="38100" dir="2700000" algn="tl">
                    <a:srgbClr val="C0C0C0"/>
                  </a:outerShdw>
                </a:effectLst>
              </a:rPr>
              <a:t>Simulated ABI</a:t>
            </a:r>
          </a:p>
        </p:txBody>
      </p:sp>
      <p:sp>
        <p:nvSpPr>
          <p:cNvPr id="2198552" name="Text Box 24"/>
          <p:cNvSpPr txBox="1">
            <a:spLocks noChangeArrowheads="1"/>
          </p:cNvSpPr>
          <p:nvPr/>
        </p:nvSpPr>
        <p:spPr bwMode="auto">
          <a:xfrm>
            <a:off x="3962400" y="838200"/>
            <a:ext cx="2057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000" b="1">
                <a:solidFill>
                  <a:srgbClr val="FF0000"/>
                </a:solidFill>
                <a:effectLst>
                  <a:outerShdw blurRad="38100" dist="38100" dir="2700000" algn="tl">
                    <a:srgbClr val="C0C0C0"/>
                  </a:outerShdw>
                </a:effectLst>
              </a:rPr>
              <a:t>Simulated HES</a:t>
            </a:r>
          </a:p>
        </p:txBody>
      </p:sp>
      <p:sp>
        <p:nvSpPr>
          <p:cNvPr id="2198542" name="Text Box 14"/>
          <p:cNvSpPr txBox="1">
            <a:spLocks noChangeArrowheads="1"/>
          </p:cNvSpPr>
          <p:nvPr/>
        </p:nvSpPr>
        <p:spPr bwMode="auto">
          <a:xfrm>
            <a:off x="152400" y="3384550"/>
            <a:ext cx="6781800" cy="541338"/>
          </a:xfrm>
          <a:prstGeom prst="rect">
            <a:avLst/>
          </a:prstGeom>
          <a:solidFill>
            <a:schemeClr val="accent1"/>
          </a:solidFill>
          <a:ln w="222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sz="1600" b="1">
                <a:solidFill>
                  <a:srgbClr val="000000"/>
                </a:solidFill>
              </a:rPr>
              <a:t>Strong, localized low-level Theta-E gradients seen by HES, not ABI</a:t>
            </a:r>
            <a:br>
              <a:rPr lang="en-US" sz="1600" b="1">
                <a:solidFill>
                  <a:srgbClr val="000000"/>
                </a:solidFill>
              </a:rPr>
            </a:br>
            <a:r>
              <a:rPr lang="en-US" sz="1200" b="1">
                <a:solidFill>
                  <a:srgbClr val="000000"/>
                </a:solidFill>
              </a:rPr>
              <a:t>(enhanced vertical resolution gives HES much higher sensitivity to low level moisture)</a:t>
            </a:r>
          </a:p>
        </p:txBody>
      </p:sp>
      <p:sp>
        <p:nvSpPr>
          <p:cNvPr id="2198555" name="Text Box 27"/>
          <p:cNvSpPr txBox="1">
            <a:spLocks noChangeArrowheads="1"/>
          </p:cNvSpPr>
          <p:nvPr/>
        </p:nvSpPr>
        <p:spPr bwMode="auto">
          <a:xfrm>
            <a:off x="7620000" y="2133600"/>
            <a:ext cx="1447800" cy="3111500"/>
          </a:xfrm>
          <a:prstGeom prst="rect">
            <a:avLst/>
          </a:prstGeom>
          <a:noFill/>
          <a:ln w="25400">
            <a:solidFill>
              <a:srgbClr val="66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b="1" u="sng">
                <a:solidFill>
                  <a:srgbClr val="660066"/>
                </a:solidFill>
                <a:latin typeface="Times New Roman" pitchFamily="18" charset="0"/>
              </a:rPr>
              <a:t>CIMSS</a:t>
            </a:r>
            <a:br>
              <a:rPr lang="en-US" b="1" u="sng">
                <a:solidFill>
                  <a:srgbClr val="660066"/>
                </a:solidFill>
                <a:latin typeface="Times New Roman" pitchFamily="18" charset="0"/>
              </a:rPr>
            </a:br>
            <a:r>
              <a:rPr lang="en-US" b="1" u="sng">
                <a:solidFill>
                  <a:srgbClr val="660066"/>
                </a:solidFill>
                <a:latin typeface="Times New Roman" pitchFamily="18" charset="0"/>
              </a:rPr>
              <a:t>Nearcasting</a:t>
            </a:r>
            <a:r>
              <a:rPr lang="en-US" sz="1600" b="1" u="sng">
                <a:solidFill>
                  <a:srgbClr val="660066"/>
                </a:solidFill>
                <a:latin typeface="Times New Roman" pitchFamily="18" charset="0"/>
              </a:rPr>
              <a:t/>
            </a:r>
            <a:br>
              <a:rPr lang="en-US" sz="1600" b="1" u="sng">
                <a:solidFill>
                  <a:srgbClr val="660066"/>
                </a:solidFill>
                <a:latin typeface="Times New Roman" pitchFamily="18" charset="0"/>
              </a:rPr>
            </a:br>
            <a:endParaRPr lang="en-US" sz="1600" b="1">
              <a:solidFill>
                <a:srgbClr val="660066"/>
              </a:solidFill>
              <a:latin typeface="Times New Roman" pitchFamily="18" charset="0"/>
            </a:endParaRPr>
          </a:p>
          <a:p>
            <a:pPr algn="ctr" eaLnBrk="0" fontAlgn="base" hangingPunct="0">
              <a:spcBef>
                <a:spcPct val="0"/>
              </a:spcBef>
              <a:spcAft>
                <a:spcPct val="0"/>
              </a:spcAft>
            </a:pPr>
            <a:r>
              <a:rPr lang="en-US" sz="1600" b="1">
                <a:solidFill>
                  <a:srgbClr val="660066"/>
                </a:solidFill>
                <a:latin typeface="Times New Roman" pitchFamily="18" charset="0"/>
              </a:rPr>
              <a:t>multi-layered</a:t>
            </a:r>
            <a:br>
              <a:rPr lang="en-US" sz="1600" b="1">
                <a:solidFill>
                  <a:srgbClr val="660066"/>
                </a:solidFill>
                <a:latin typeface="Times New Roman" pitchFamily="18" charset="0"/>
              </a:rPr>
            </a:br>
            <a:r>
              <a:rPr lang="en-US" sz="1600" b="1">
                <a:solidFill>
                  <a:srgbClr val="660066"/>
                </a:solidFill>
                <a:latin typeface="Times New Roman" pitchFamily="18" charset="0"/>
              </a:rPr>
              <a:t>observations projected forward in time along Lagrangian trajectories</a:t>
            </a:r>
            <a:br>
              <a:rPr lang="en-US" sz="1600" b="1">
                <a:solidFill>
                  <a:srgbClr val="660066"/>
                </a:solidFill>
                <a:latin typeface="Times New Roman" pitchFamily="18" charset="0"/>
              </a:rPr>
            </a:br>
            <a:r>
              <a:rPr lang="en-US" sz="1600" b="1">
                <a:solidFill>
                  <a:srgbClr val="660066"/>
                </a:solidFill>
                <a:latin typeface="Times New Roman" pitchFamily="18" charset="0"/>
              </a:rPr>
              <a:t>(using winds from RUC)</a:t>
            </a:r>
          </a:p>
        </p:txBody>
      </p:sp>
      <p:sp>
        <p:nvSpPr>
          <p:cNvPr id="2198556" name="Text Box 28"/>
          <p:cNvSpPr txBox="1">
            <a:spLocks noChangeArrowheads="1"/>
          </p:cNvSpPr>
          <p:nvPr/>
        </p:nvSpPr>
        <p:spPr bwMode="auto">
          <a:xfrm>
            <a:off x="2590800" y="1600200"/>
            <a:ext cx="1312863"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sz="1600" b="1" i="1">
                <a:solidFill>
                  <a:srgbClr val="000000"/>
                </a:solidFill>
                <a:latin typeface="Times New Roman" pitchFamily="18" charset="0"/>
              </a:rPr>
              <a:t>Same</a:t>
            </a:r>
            <a:br>
              <a:rPr lang="en-US" sz="1600" b="1" i="1">
                <a:solidFill>
                  <a:srgbClr val="000000"/>
                </a:solidFill>
                <a:latin typeface="Times New Roman" pitchFamily="18" charset="0"/>
              </a:rPr>
            </a:br>
            <a:r>
              <a:rPr lang="en-US" sz="1600" b="1" i="1">
                <a:solidFill>
                  <a:srgbClr val="000000"/>
                </a:solidFill>
                <a:latin typeface="Times New Roman" pitchFamily="18" charset="0"/>
              </a:rPr>
              <a:t>12 June 2002</a:t>
            </a:r>
            <a:br>
              <a:rPr lang="en-US" sz="1600" b="1" i="1">
                <a:solidFill>
                  <a:srgbClr val="000000"/>
                </a:solidFill>
                <a:latin typeface="Times New Roman" pitchFamily="18" charset="0"/>
              </a:rPr>
            </a:br>
            <a:r>
              <a:rPr lang="en-US" sz="1600" b="1" i="1">
                <a:solidFill>
                  <a:srgbClr val="000000"/>
                </a:solidFill>
                <a:latin typeface="Times New Roman" pitchFamily="18" charset="0"/>
              </a:rPr>
              <a:t>IHOP OSSE</a:t>
            </a:r>
          </a:p>
        </p:txBody>
      </p:sp>
    </p:spTree>
    <p:extLst>
      <p:ext uri="{BB962C8B-B14F-4D97-AF65-F5344CB8AC3E}">
        <p14:creationId xmlns:p14="http://schemas.microsoft.com/office/powerpoint/2010/main" val="191999820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9522" name="Rectangle 2" hidden="1"/>
          <p:cNvSpPr>
            <a:spLocks noGrp="1" noChangeArrowheads="1"/>
          </p:cNvSpPr>
          <p:nvPr>
            <p:ph type="title"/>
          </p:nvPr>
        </p:nvSpPr>
        <p:spPr/>
        <p:txBody>
          <a:bodyPr/>
          <a:lstStyle/>
          <a:p>
            <a:endParaRPr lang="en-US"/>
          </a:p>
        </p:txBody>
      </p:sp>
      <p:sp>
        <p:nvSpPr>
          <p:cNvPr id="1899523" name="Rectangle 3" descr="cube_sounder_7"/>
          <p:cNvSpPr>
            <a:spLocks noGrp="1" noChangeAspect="1" noChangeArrowheads="1"/>
          </p:cNvSpPr>
          <p:nvPr isPhoto="1"/>
        </p:nvSpPr>
        <p:spPr bwMode="auto">
          <a:xfrm>
            <a:off x="0" y="0"/>
            <a:ext cx="9144000" cy="685800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1899524" name="Text Box 4"/>
          <p:cNvSpPr txBox="1">
            <a:spLocks noChangeArrowheads="1"/>
          </p:cNvSpPr>
          <p:nvPr/>
        </p:nvSpPr>
        <p:spPr bwMode="auto">
          <a:xfrm>
            <a:off x="3124200" y="4662488"/>
            <a:ext cx="2597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latin typeface="Arial" charset="0"/>
              </a:rPr>
              <a:t>Current GOES Sounder</a:t>
            </a:r>
          </a:p>
        </p:txBody>
      </p:sp>
      <p:sp>
        <p:nvSpPr>
          <p:cNvPr id="1899526" name="Text Box 6"/>
          <p:cNvSpPr txBox="1">
            <a:spLocks noChangeArrowheads="1"/>
          </p:cNvSpPr>
          <p:nvPr/>
        </p:nvSpPr>
        <p:spPr bwMode="auto">
          <a:xfrm>
            <a:off x="1538065" y="139700"/>
            <a:ext cx="6234335" cy="64633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3600" b="1" dirty="0">
                <a:solidFill>
                  <a:srgbClr val="063DE8"/>
                </a:solidFill>
              </a:rPr>
              <a:t>Current Sounder </a:t>
            </a:r>
            <a:r>
              <a:rPr lang="en-US" sz="3600" b="1" dirty="0" smtClean="0">
                <a:solidFill>
                  <a:srgbClr val="063DE8"/>
                </a:solidFill>
              </a:rPr>
              <a:t>Data Volume</a:t>
            </a:r>
            <a:endParaRPr lang="en-US" sz="3600" b="1" dirty="0">
              <a:solidFill>
                <a:srgbClr val="063DE8"/>
              </a:solidFill>
            </a:endParaRPr>
          </a:p>
        </p:txBody>
      </p:sp>
      <p:sp>
        <p:nvSpPr>
          <p:cNvPr id="1899527" name="Text Box 7"/>
          <p:cNvSpPr txBox="1">
            <a:spLocks noChangeArrowheads="1"/>
          </p:cNvSpPr>
          <p:nvPr/>
        </p:nvSpPr>
        <p:spPr bwMode="auto">
          <a:xfrm rot="-941696">
            <a:off x="5384800" y="5902325"/>
            <a:ext cx="1425575" cy="39687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000" b="1">
                <a:solidFill>
                  <a:srgbClr val="000000"/>
                </a:solidFill>
                <a:latin typeface="Arial" charset="0"/>
              </a:rPr>
              <a:t>Horizontal</a:t>
            </a:r>
          </a:p>
        </p:txBody>
      </p:sp>
      <p:sp>
        <p:nvSpPr>
          <p:cNvPr id="1899528" name="Rectangle 8"/>
          <p:cNvSpPr>
            <a:spLocks noChangeArrowheads="1"/>
          </p:cNvSpPr>
          <p:nvPr/>
        </p:nvSpPr>
        <p:spPr bwMode="auto">
          <a:xfrm rot="-952809">
            <a:off x="5562600" y="6248400"/>
            <a:ext cx="1219200" cy="3810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i="1">
              <a:solidFill>
                <a:srgbClr val="000000"/>
              </a:solidFill>
            </a:endParaRPr>
          </a:p>
        </p:txBody>
      </p:sp>
    </p:spTree>
    <p:extLst>
      <p:ext uri="{BB962C8B-B14F-4D97-AF65-F5344CB8AC3E}">
        <p14:creationId xmlns:p14="http://schemas.microsoft.com/office/powerpoint/2010/main" val="355351094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1570" name="Rectangle 2" hidden="1"/>
          <p:cNvSpPr>
            <a:spLocks noGrp="1" noChangeArrowheads="1"/>
          </p:cNvSpPr>
          <p:nvPr>
            <p:ph type="title"/>
          </p:nvPr>
        </p:nvSpPr>
        <p:spPr/>
        <p:txBody>
          <a:bodyPr/>
          <a:lstStyle/>
          <a:p>
            <a:endParaRPr lang="en-US"/>
          </a:p>
        </p:txBody>
      </p:sp>
      <p:sp>
        <p:nvSpPr>
          <p:cNvPr id="1901571" name="Rectangle 3" descr="cube_gifts_4km_7"/>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i="1">
              <a:solidFill>
                <a:srgbClr val="000000"/>
              </a:solidFill>
            </a:endParaRPr>
          </a:p>
        </p:txBody>
      </p:sp>
      <p:sp>
        <p:nvSpPr>
          <p:cNvPr id="1901573" name="Text Box 5"/>
          <p:cNvSpPr txBox="1">
            <a:spLocks noChangeArrowheads="1"/>
          </p:cNvSpPr>
          <p:nvPr/>
        </p:nvSpPr>
        <p:spPr bwMode="auto">
          <a:xfrm>
            <a:off x="0" y="139700"/>
            <a:ext cx="9144000" cy="1200329"/>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fontAlgn="base" hangingPunct="0">
              <a:spcBef>
                <a:spcPct val="0"/>
              </a:spcBef>
              <a:spcAft>
                <a:spcPct val="0"/>
              </a:spcAft>
            </a:pPr>
            <a:r>
              <a:rPr lang="en-US" sz="3600" b="1" dirty="0">
                <a:solidFill>
                  <a:srgbClr val="063DE8"/>
                </a:solidFill>
              </a:rPr>
              <a:t>Advanced </a:t>
            </a:r>
            <a:r>
              <a:rPr lang="en-US" sz="3600" b="1" dirty="0" smtClean="0">
                <a:solidFill>
                  <a:srgbClr val="063DE8"/>
                </a:solidFill>
              </a:rPr>
              <a:t>High-Spectral IR Sounder </a:t>
            </a:r>
          </a:p>
          <a:p>
            <a:pPr algn="ctr" eaLnBrk="0" fontAlgn="base" hangingPunct="0">
              <a:spcBef>
                <a:spcPct val="0"/>
              </a:spcBef>
              <a:spcAft>
                <a:spcPct val="0"/>
              </a:spcAft>
            </a:pPr>
            <a:r>
              <a:rPr lang="en-US" sz="3600" b="1" dirty="0" smtClean="0">
                <a:solidFill>
                  <a:srgbClr val="00B050"/>
                </a:solidFill>
              </a:rPr>
              <a:t>(</a:t>
            </a:r>
            <a:r>
              <a:rPr lang="en-US" sz="3600" b="1" dirty="0">
                <a:solidFill>
                  <a:srgbClr val="00B050"/>
                </a:solidFill>
              </a:rPr>
              <a:t>GIFTS example)</a:t>
            </a:r>
          </a:p>
        </p:txBody>
      </p:sp>
      <p:sp>
        <p:nvSpPr>
          <p:cNvPr id="1901574" name="Text Box 6"/>
          <p:cNvSpPr txBox="1">
            <a:spLocks noChangeArrowheads="1"/>
          </p:cNvSpPr>
          <p:nvPr/>
        </p:nvSpPr>
        <p:spPr bwMode="auto">
          <a:xfrm rot="-941696">
            <a:off x="5384800" y="5902325"/>
            <a:ext cx="1425575" cy="39687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000" b="1">
                <a:solidFill>
                  <a:srgbClr val="000000"/>
                </a:solidFill>
                <a:latin typeface="Arial" charset="0"/>
              </a:rPr>
              <a:t>Horizontal</a:t>
            </a:r>
          </a:p>
        </p:txBody>
      </p:sp>
      <p:sp>
        <p:nvSpPr>
          <p:cNvPr id="1901575" name="Rectangle 7"/>
          <p:cNvSpPr>
            <a:spLocks noChangeArrowheads="1"/>
          </p:cNvSpPr>
          <p:nvPr/>
        </p:nvSpPr>
        <p:spPr bwMode="auto">
          <a:xfrm rot="-952809">
            <a:off x="5562600" y="6248400"/>
            <a:ext cx="1219200" cy="3810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i="1">
              <a:solidFill>
                <a:srgbClr val="000000"/>
              </a:solidFill>
            </a:endParaRPr>
          </a:p>
        </p:txBody>
      </p:sp>
    </p:spTree>
    <p:extLst>
      <p:ext uri="{BB962C8B-B14F-4D97-AF65-F5344CB8AC3E}">
        <p14:creationId xmlns:p14="http://schemas.microsoft.com/office/powerpoint/2010/main" val="26748322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152400" y="76200"/>
            <a:ext cx="8915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fontAlgn="base">
              <a:spcBef>
                <a:spcPct val="0"/>
              </a:spcBef>
              <a:spcAft>
                <a:spcPct val="0"/>
              </a:spcAft>
            </a:pPr>
            <a:r>
              <a:rPr lang="en-US" sz="2800">
                <a:solidFill>
                  <a:srgbClr val="FFFFFF"/>
                </a:solidFill>
              </a:rPr>
              <a:t>Improved spatial resolution of GOES-15 Imager band 6</a:t>
            </a:r>
          </a:p>
        </p:txBody>
      </p:sp>
      <p:sp>
        <p:nvSpPr>
          <p:cNvPr id="22531" name="Text Box 3"/>
          <p:cNvSpPr txBox="1">
            <a:spLocks noChangeArrowheads="1"/>
          </p:cNvSpPr>
          <p:nvPr/>
        </p:nvSpPr>
        <p:spPr bwMode="auto">
          <a:xfrm>
            <a:off x="152400" y="6019800"/>
            <a:ext cx="84582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600" i="1">
                <a:solidFill>
                  <a:srgbClr val="FFFFFF"/>
                </a:solidFill>
              </a:rPr>
              <a:t>The 13.3 um band 6 of the GOES-13 (top panel) has an 8 km IGFOV (Instantaneous Geometric Field of View); while the same band on the GOES-15 (lower panel) has a 4 km IGFOV. Note the finer resolution of the cloud edges and the ‘cleaner’ image.</a:t>
            </a:r>
          </a:p>
        </p:txBody>
      </p:sp>
      <p:pic>
        <p:nvPicPr>
          <p:cNvPr id="22532" name="Picture 4" descr="G13_G15_B6_2PAN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85800"/>
            <a:ext cx="7620000" cy="533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33"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84F0CA2-BC93-49A6-B5B2-C96186C7E2D6}" type="slidenum">
              <a:rPr lang="en-US" smtClean="0">
                <a:solidFill>
                  <a:srgbClr val="000000"/>
                </a:solidFill>
              </a:rPr>
              <a:pPr eaLnBrk="1" hangingPunct="1"/>
              <a:t>9</a:t>
            </a:fld>
            <a:endParaRPr lang="en-US" smtClean="0">
              <a:solidFill>
                <a:srgbClr val="000000"/>
              </a:solidFill>
            </a:endParaRPr>
          </a:p>
        </p:txBody>
      </p:sp>
    </p:spTree>
    <p:extLst>
      <p:ext uri="{BB962C8B-B14F-4D97-AF65-F5344CB8AC3E}">
        <p14:creationId xmlns:p14="http://schemas.microsoft.com/office/powerpoint/2010/main" val="3951298267"/>
      </p:ext>
    </p:extLst>
  </p:cSld>
  <p:clrMapOvr>
    <a:masterClrMapping/>
  </p:clrMapOvr>
  <p:timing>
    <p:tnLst>
      <p:par>
        <p:cTn id="1" dur="indefinite" restart="never" nodeType="tmRoot"/>
      </p:par>
    </p:tn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sidebarc">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sidebar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idebar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idebar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idebar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idebar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idebar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idebar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idebar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John">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John">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Joh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Joh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Joh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Joh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Joh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Joh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Joh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7"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2469</TotalTime>
  <Words>5303</Words>
  <Application>Microsoft Office PowerPoint</Application>
  <PresentationFormat>On-screen Show (4:3)</PresentationFormat>
  <Paragraphs>911</Paragraphs>
  <Slides>86</Slides>
  <Notes>37</Notes>
  <HiddenSlides>0</HiddenSlides>
  <MMClips>0</MMClips>
  <ScaleCrop>false</ScaleCrop>
  <HeadingPairs>
    <vt:vector size="6" baseType="variant">
      <vt:variant>
        <vt:lpstr>Theme</vt:lpstr>
      </vt:variant>
      <vt:variant>
        <vt:i4>11</vt:i4>
      </vt:variant>
      <vt:variant>
        <vt:lpstr>Embedded OLE Servers</vt:lpstr>
      </vt:variant>
      <vt:variant>
        <vt:i4>1</vt:i4>
      </vt:variant>
      <vt:variant>
        <vt:lpstr>Slide Titles</vt:lpstr>
      </vt:variant>
      <vt:variant>
        <vt:i4>86</vt:i4>
      </vt:variant>
    </vt:vector>
  </HeadingPairs>
  <TitlesOfParts>
    <vt:vector size="98" baseType="lpstr">
      <vt:lpstr>1_Default Design</vt:lpstr>
      <vt:lpstr>2_Default Design</vt:lpstr>
      <vt:lpstr>2_NOAA</vt:lpstr>
      <vt:lpstr>John</vt:lpstr>
      <vt:lpstr>5_Default Design</vt:lpstr>
      <vt:lpstr>Office Theme</vt:lpstr>
      <vt:lpstr>4_Default Design</vt:lpstr>
      <vt:lpstr>Orbit</vt:lpstr>
      <vt:lpstr>6_Default Design</vt:lpstr>
      <vt:lpstr>Default Design</vt:lpstr>
      <vt:lpstr>sidebarc</vt:lpstr>
      <vt:lpstr>Microsoft Office Excel Chart</vt:lpstr>
      <vt:lpstr>PowerPoint Presentation</vt:lpstr>
      <vt:lpstr>Also Thanks to…</vt:lpstr>
      <vt:lpstr>Overview</vt:lpstr>
      <vt:lpstr>GOES-13, 14 and 15  </vt:lpstr>
      <vt:lpstr>GOES Science Test Imager and Sounder </vt:lpstr>
      <vt:lpstr>GOES-14: Sample “1-min” imagery</vt:lpstr>
      <vt:lpstr>“</vt:lpstr>
      <vt:lpstr>GOES-14: Sample “5-min” imagery</vt:lpstr>
      <vt:lpstr>PowerPoint Presentation</vt:lpstr>
      <vt:lpstr>Improved INR</vt:lpstr>
      <vt:lpstr>GOES-12/15  (Around eclipse period) </vt:lpstr>
      <vt:lpstr>GOES Outages -- approximate hours/year</vt:lpstr>
      <vt:lpstr>Overview</vt:lpstr>
      <vt:lpstr>GOES-R Overview</vt:lpstr>
      <vt:lpstr>NOAA Operational: Geostationary (early-2011) </vt:lpstr>
      <vt:lpstr>GOES Fly-out Chart</vt:lpstr>
      <vt:lpstr>The Advanced Baseline Imager:</vt:lpstr>
      <vt:lpstr>PowerPoint Presentation</vt:lpstr>
      <vt:lpstr>PowerPoint Presentation</vt:lpstr>
      <vt:lpstr>PowerPoint Presentation</vt:lpstr>
      <vt:lpstr>ABI Visible/Near-IR Bands</vt:lpstr>
      <vt:lpstr>ABI IR Bands</vt:lpstr>
      <vt:lpstr>PowerPoint Presentation</vt:lpstr>
      <vt:lpstr>PowerPoint Presentation</vt:lpstr>
      <vt:lpstr>PowerPoint Presentation</vt:lpstr>
      <vt:lpstr>1-min Simulated ABI ‘mesoscale’ loop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ABI Weather Event Simulation simulated all ABI bands for several cases CONUS, Katrina, Pacific (West) case </vt:lpstr>
      <vt:lpstr>Visualization  (“decision aid”)</vt:lpstr>
      <vt:lpstr>Visualization  (“decision aid”)</vt:lpstr>
      <vt:lpstr>PowerPoint Presentation</vt:lpstr>
      <vt:lpstr>Overview</vt:lpstr>
      <vt:lpstr> AWG Teams</vt:lpstr>
      <vt:lpstr>PowerPoint Presentation</vt:lpstr>
      <vt:lpstr>Imagery/Radiances</vt:lpstr>
      <vt:lpstr>PowerPoint Presentation</vt:lpstr>
      <vt:lpstr>Clear Sky Mask  (“Cloud Detection”)</vt:lpstr>
      <vt:lpstr>Cloud Height</vt:lpstr>
      <vt:lpstr>Cloud Phase</vt:lpstr>
      <vt:lpstr>Fog Probability Product</vt:lpstr>
      <vt:lpstr>PowerPoint Presentation</vt:lpstr>
      <vt:lpstr>Convective Initiation</vt:lpstr>
      <vt:lpstr>AWIPS CI/CTC Interaction with Sullivan (MKE) NWS Office</vt:lpstr>
      <vt:lpstr>Overshooting-top / Enhanced-V</vt:lpstr>
      <vt:lpstr>PowerPoint Presentation</vt:lpstr>
      <vt:lpstr>Derived Motion Winds</vt:lpstr>
      <vt:lpstr>PowerPoint Presentation</vt:lpstr>
      <vt:lpstr>Fire/Hot Spot Characterization</vt:lpstr>
      <vt:lpstr>PowerPoint Presentation</vt:lpstr>
      <vt:lpstr>Volcanic Ash</vt:lpstr>
      <vt:lpstr>Temperature &amp; Moisture Soundings,  Precipitable Water, Atmospheric Stability Products</vt:lpstr>
      <vt:lpstr>PowerPoint Presentation</vt:lpstr>
      <vt:lpstr>GOES-R ABI Weighting Functions</vt:lpstr>
      <vt:lpstr>GOES-13 Sounder WFs</vt:lpstr>
      <vt:lpstr>Overview</vt:lpstr>
      <vt:lpstr>PowerPoint Presentation</vt:lpstr>
      <vt:lpstr>Approximate spectral and spatial resolutions of US GOES Imagers</vt:lpstr>
      <vt:lpstr>PowerPoint Presentation</vt:lpstr>
      <vt:lpstr>Google Earth</vt:lpstr>
      <vt:lpstr>Summary  </vt:lpstr>
      <vt:lpstr>Acknowledgements</vt:lpstr>
      <vt:lpstr>Back-up</vt:lpstr>
      <vt:lpstr>Regional simulation  using GOES-12 measurements (update on 07 March 2007)</vt:lpstr>
      <vt:lpstr>PowerPoint Presentation</vt:lpstr>
      <vt:lpstr>PowerPoint Presentation</vt:lpstr>
      <vt:lpstr>PowerPoint Presentation</vt:lpstr>
      <vt:lpstr>PowerPoint Presentation</vt:lpstr>
      <vt:lpstr>Summary of Simulations</vt:lpstr>
      <vt:lpstr>PowerPoint Presentation</vt:lpstr>
      <vt:lpstr>PowerPoint Presentation</vt:lpstr>
      <vt:lpstr>PowerPoint Presentation</vt:lpstr>
    </vt:vector>
  </TitlesOfParts>
  <Company>SSEC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26</cp:revision>
  <dcterms:created xsi:type="dcterms:W3CDTF">2011-02-15T21:29:38Z</dcterms:created>
  <dcterms:modified xsi:type="dcterms:W3CDTF">2011-02-18T15:51:14Z</dcterms:modified>
</cp:coreProperties>
</file>