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68" r:id="rId4"/>
    <p:sldId id="271" r:id="rId5"/>
    <p:sldId id="265" r:id="rId6"/>
    <p:sldId id="266" r:id="rId7"/>
    <p:sldId id="261" r:id="rId8"/>
    <p:sldId id="262" r:id="rId9"/>
    <p:sldId id="263" r:id="rId10"/>
    <p:sldId id="267" r:id="rId11"/>
    <p:sldId id="259" r:id="rId12"/>
    <p:sldId id="260" r:id="rId13"/>
    <p:sldId id="258" r:id="rId14"/>
    <p:sldId id="257" r:id="rId15"/>
    <p:sldId id="27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047" autoAdjust="0"/>
    <p:restoredTop sz="94167" autoAdjust="0"/>
  </p:normalViewPr>
  <p:slideViewPr>
    <p:cSldViewPr>
      <p:cViewPr varScale="1">
        <p:scale>
          <a:sx n="70" d="100"/>
          <a:sy n="70" d="100"/>
        </p:scale>
        <p:origin x="-8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2848D39-D3C4-40E8-9B4A-759B610BCD0F}" type="datetimeFigureOut">
              <a:rPr lang="en-US"/>
              <a:pPr>
                <a:defRPr/>
              </a:pPr>
              <a:t>5/15/2009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B8617F0-7AD0-4361-87D2-077E720D2A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8617F0-7AD0-4361-87D2-077E720D2A88}"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8617F0-7AD0-4361-87D2-077E720D2A88}"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8F1B60-3C7B-44E2-AE7B-603B70B3DA4A}"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443CF2-8504-4E11-8FCC-3D217A14DD5F}"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85F2C7-2AB7-4F3D-BE2C-137F748214BE}"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707A2-34A1-4ADF-8476-4587B10850D3}"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6BF12B-1807-48A5-AADD-9D676C11787A}" type="slidenum">
              <a:rPr lang="en-US"/>
              <a:pPr fontAlgn="base">
                <a:spcBef>
                  <a:spcPct val="0"/>
                </a:spcBef>
                <a:spcAft>
                  <a:spcPct val="0"/>
                </a:spcAft>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6BF12B-1807-48A5-AADD-9D676C11787A}"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8617F0-7AD0-4361-87D2-077E720D2A8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8617F0-7AD0-4361-87D2-077E720D2A88}"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is the same as the table in the previous slide.  I typed this in and then realized that I might be able to cut and paste the table with this same data.  So I’m leaving this here just in hidden mode.</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F3A3AB-3BEA-4543-94E6-4558C73514A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9F7459-BEA6-455F-B8B6-50792E666AB7}"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3D5450-9DF5-4643-B162-365C6E13CDB0}"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5" tIns="45713" rIns="91425" bIns="45713" anchor="b"/>
          <a:lstStyle/>
          <a:p>
            <a:pPr algn="r" defTabSz="911225"/>
            <a:fld id="{82A6A837-5CF0-4086-B4B7-BE2957DF9F8D}" type="slidenum">
              <a:rPr lang="en-US" sz="1200">
                <a:latin typeface="Calibri" pitchFamily="34" charset="0"/>
              </a:rPr>
              <a:pPr algn="r" defTabSz="911225"/>
              <a:t>8</a:t>
            </a:fld>
            <a:endParaRPr lang="en-US" sz="1200">
              <a:latin typeface="Calibri" pitchFamily="34"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It has been stated several times that the source densities can be used to infer storm strength and severity.  This and the following slide will give an example of how. Notice the trends of intra-cloud lightning, in red, and cloud-to-ground lightning, in blue, leading up to a tornado touchdown in the graphic provided. The additional intra-cloud observations show a clear trend.  The source densities are increasing as the vortex “spins-up” and the updraft intensifies. Conversely, the cloud-to-ground observations show no clear change leading up to the touchdown. This shows that the intra-cloud flashes correlate with the storm updraft strength as well as the incipient storm severity. This source density “jump” is noted in advance of many severe weather occurrences.  Let’s return to the original animation example.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B8617F0-7AD0-4361-87D2-077E720D2A8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98D74E2D-E526-4C28-9598-4AEFB30CE2CC}" type="datetimeFigureOut">
              <a:rPr lang="en-US"/>
              <a:pPr>
                <a:defRPr/>
              </a:pPr>
              <a:t>5/15/2009</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957A80C6-CF56-48F6-98E3-15179233E25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CADD5EC-CCBF-47D7-9B36-7E8D87EE9D90}" type="datetimeFigureOut">
              <a:rPr lang="en-US"/>
              <a:pPr>
                <a:defRPr/>
              </a:pPr>
              <a:t>5/15/2009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60F69FA-0CAC-4149-9B5C-DFA75EC347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1A047F55-E040-4873-852C-6B3ACACFB732}" type="datetimeFigureOut">
              <a:rPr lang="en-US"/>
              <a:pPr>
                <a:defRPr/>
              </a:pPr>
              <a:t>5/15/2009</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55AD1EEC-72C9-4B57-9675-A10D4E24016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B011244-CD6F-4B2C-ABD3-0EEB97B38AE4}" type="datetimeFigureOut">
              <a:rPr lang="en-US"/>
              <a:pPr>
                <a:defRPr/>
              </a:pPr>
              <a:t>5/15/2009</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867592-1C0C-48A3-9E3D-45E03470F6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F5361BAA-96E8-4EB7-8439-4C2D4FAAA179}" type="datetimeFigureOut">
              <a:rPr lang="en-US"/>
              <a:pPr>
                <a:defRPr/>
              </a:pPr>
              <a:t>5/15/2009</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0B1FD88A-31B3-402B-9AA3-11E6E42904C5}"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F48EF6FA-EE86-4ED1-8ED4-60C8E15077F6}" type="datetimeFigureOut">
              <a:rPr lang="en-US"/>
              <a:pPr>
                <a:defRPr/>
              </a:pPr>
              <a:t>5/15/2009</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E244071-7CAF-4C5D-B3E0-6C38304881D2}"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63F82B45-52E7-4A93-8AAC-3F945B212B5C}" type="datetimeFigureOut">
              <a:rPr lang="en-US"/>
              <a:pPr>
                <a:defRPr/>
              </a:pPr>
              <a:t>5/15/2009</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3F9A4B08-AFD4-4C83-BE62-714B7F014481}"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4226AD2-5166-4F9B-BE1D-9D21EB273F64}" type="datetimeFigureOut">
              <a:rPr lang="en-US"/>
              <a:pPr>
                <a:defRPr/>
              </a:pPr>
              <a:t>5/15/2009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D87372D-5FA7-4783-8F48-B70ECD8B538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50C59F4-D909-4E00-AB07-35009952FECF}" type="datetimeFigureOut">
              <a:rPr lang="en-US"/>
              <a:pPr>
                <a:defRPr/>
              </a:pPr>
              <a:t>5/15/2009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8E9D6ED4-A449-4C1B-A991-6E09ACCDE1B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DA75AAF-40C6-4785-A063-D9C6A586AB21}" type="datetimeFigureOut">
              <a:rPr lang="en-US"/>
              <a:pPr>
                <a:defRPr/>
              </a:pPr>
              <a:t>5/15/2009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90CA872-2678-47E7-A02D-D461E31FC0E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4A23F66-F7AB-44B4-9465-49C73D803233}" type="datetimeFigureOut">
              <a:rPr lang="en-US"/>
              <a:pPr>
                <a:defRPr/>
              </a:pPr>
              <a:t>5/15/2009</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74C4921A-ACD6-4D08-B1FC-DE13035BF418}"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9A183518-EB8B-405F-8CC1-3023C02A27CB}" type="datetimeFigureOut">
              <a:rPr lang="en-US"/>
              <a:pPr>
                <a:defRPr/>
              </a:pPr>
              <a:t>5/15/2009</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D06A5AC2-AEB8-4523-AFBF-05282DAA311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0" r:id="rId6"/>
    <p:sldLayoutId id="2147483676" r:id="rId7"/>
    <p:sldLayoutId id="2147483669" r:id="rId8"/>
    <p:sldLayoutId id="2147483677" r:id="rId9"/>
    <p:sldLayoutId id="2147483668" r:id="rId10"/>
    <p:sldLayoutId id="2147483678"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6934200" cy="1828800"/>
          </a:xfrm>
        </p:spPr>
        <p:txBody>
          <a:bodyPr>
            <a:normAutofit/>
          </a:bodyPr>
          <a:lstStyle/>
          <a:p>
            <a:pPr fontAlgn="auto">
              <a:spcAft>
                <a:spcPts val="0"/>
              </a:spcAft>
              <a:defRPr/>
            </a:pPr>
            <a:r>
              <a:rPr lang="en-US" dirty="0" smtClean="0"/>
              <a:t>GOES-R Proving Ground</a:t>
            </a:r>
            <a:br>
              <a:rPr lang="en-US" dirty="0" smtClean="0"/>
            </a:br>
            <a:r>
              <a:rPr lang="en-US" dirty="0" smtClean="0"/>
              <a:t>NASA/SP</a:t>
            </a:r>
            <a:r>
              <a:rPr lang="en-US" sz="3200" dirty="0" smtClean="0"/>
              <a:t>o</a:t>
            </a:r>
            <a:r>
              <a:rPr lang="en-US" dirty="0" smtClean="0"/>
              <a:t>RT Update</a:t>
            </a:r>
            <a:endParaRPr lang="en-US" dirty="0"/>
          </a:p>
        </p:txBody>
      </p:sp>
      <p:sp>
        <p:nvSpPr>
          <p:cNvPr id="14338" name="Subtitle 2"/>
          <p:cNvSpPr>
            <a:spLocks noGrp="1"/>
          </p:cNvSpPr>
          <p:nvPr>
            <p:ph type="subTitle" idx="1"/>
          </p:nvPr>
        </p:nvSpPr>
        <p:spPr>
          <a:xfrm>
            <a:off x="2362200" y="6049963"/>
            <a:ext cx="6705600" cy="685800"/>
          </a:xfrm>
        </p:spPr>
        <p:txBody>
          <a:bodyPr/>
          <a:lstStyle/>
          <a:p>
            <a:r>
              <a:rPr lang="en-US" smtClean="0"/>
              <a:t>2009 Planning Meeting, Boulder, CO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775" y="228600"/>
            <a:ext cx="8153400" cy="990600"/>
          </a:xfrm>
        </p:spPr>
        <p:txBody>
          <a:bodyPr/>
          <a:lstStyle/>
          <a:p>
            <a:r>
              <a:rPr lang="en-US" dirty="0" smtClean="0"/>
              <a:t>Evaluation of Products</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dirty="0" smtClean="0"/>
              <a:t>Key to success</a:t>
            </a:r>
          </a:p>
          <a:p>
            <a:pPr marL="640080" lvl="1" indent="-274320" fontAlgn="auto">
              <a:spcAft>
                <a:spcPts val="0"/>
              </a:spcAft>
              <a:buFont typeface="Wingdings 2"/>
              <a:buChar char=""/>
              <a:defRPr/>
            </a:pPr>
            <a:r>
              <a:rPr lang="en-US" dirty="0" smtClean="0"/>
              <a:t>Sustained interaction between developers and end users facilitated by PG teams for the purpose of training, product assessment, and obtaining feedback</a:t>
            </a:r>
          </a:p>
          <a:p>
            <a:pPr marL="320040" indent="-320040" fontAlgn="auto">
              <a:spcAft>
                <a:spcPts val="0"/>
              </a:spcAft>
              <a:buFont typeface="Wingdings"/>
              <a:buChar char=""/>
              <a:defRPr/>
            </a:pPr>
            <a:r>
              <a:rPr lang="en-US" dirty="0" smtClean="0"/>
              <a:t>Type of methods to engage users</a:t>
            </a:r>
          </a:p>
          <a:p>
            <a:pPr marL="640080" lvl="1" indent="-274320" fontAlgn="auto">
              <a:spcAft>
                <a:spcPts val="0"/>
              </a:spcAft>
              <a:buFont typeface="Wingdings 2"/>
              <a:buChar char=""/>
              <a:defRPr/>
            </a:pPr>
            <a:r>
              <a:rPr lang="en-US" dirty="0" smtClean="0"/>
              <a:t>Site visits and presentations</a:t>
            </a:r>
          </a:p>
          <a:p>
            <a:pPr lvl="2" fontAlgn="auto">
              <a:spcAft>
                <a:spcPts val="0"/>
              </a:spcAft>
              <a:buFont typeface="Wingdings"/>
              <a:buChar char=""/>
              <a:defRPr/>
            </a:pPr>
            <a:r>
              <a:rPr lang="en-US" dirty="0" smtClean="0"/>
              <a:t>(8 last year outside of HUN)</a:t>
            </a:r>
          </a:p>
          <a:p>
            <a:pPr marL="640080" lvl="1" indent="-274320" fontAlgn="auto">
              <a:spcAft>
                <a:spcPts val="0"/>
              </a:spcAft>
              <a:buFont typeface="Wingdings 2"/>
              <a:buChar char=""/>
              <a:defRPr/>
            </a:pPr>
            <a:r>
              <a:rPr lang="en-US" dirty="0" smtClean="0"/>
              <a:t>Distance-learning modules with GOES-R proxy product impacts to specific forecast problems</a:t>
            </a:r>
          </a:p>
          <a:p>
            <a:pPr marL="640080" lvl="1" indent="-274320" fontAlgn="auto">
              <a:spcAft>
                <a:spcPts val="0"/>
              </a:spcAft>
              <a:buFont typeface="Wingdings 2"/>
              <a:buChar char=""/>
              <a:defRPr/>
            </a:pPr>
            <a:r>
              <a:rPr lang="en-US" dirty="0" smtClean="0"/>
              <a:t>WES Cases</a:t>
            </a:r>
          </a:p>
          <a:p>
            <a:pPr marL="640080" lvl="1" indent="-274320" fontAlgn="auto">
              <a:spcAft>
                <a:spcPts val="0"/>
              </a:spcAft>
              <a:buFont typeface="Wingdings 2"/>
              <a:buChar char=""/>
              <a:defRPr/>
            </a:pPr>
            <a:r>
              <a:rPr lang="en-US" dirty="0" smtClean="0"/>
              <a:t>Regular </a:t>
            </a:r>
            <a:r>
              <a:rPr lang="en-US" dirty="0" err="1" smtClean="0"/>
              <a:t>coord</a:t>
            </a:r>
            <a:r>
              <a:rPr lang="en-US" dirty="0" smtClean="0"/>
              <a:t>. </a:t>
            </a:r>
            <a:r>
              <a:rPr lang="en-US" dirty="0" err="1" smtClean="0"/>
              <a:t>telecons</a:t>
            </a:r>
            <a:r>
              <a:rPr lang="en-US" dirty="0" smtClean="0"/>
              <a:t> (Q&amp;A and feedback opportunity)</a:t>
            </a:r>
          </a:p>
          <a:p>
            <a:pPr marL="640080" lvl="1" indent="-274320" fontAlgn="auto">
              <a:spcAft>
                <a:spcPts val="0"/>
              </a:spcAft>
              <a:buFont typeface="Wingdings 2"/>
              <a:buChar char=""/>
              <a:defRPr/>
            </a:pPr>
            <a:r>
              <a:rPr lang="en-US" dirty="0" smtClean="0"/>
              <a:t>Online surveys (comparable, metric oriented)</a:t>
            </a:r>
          </a:p>
          <a:p>
            <a:pPr marL="640080" lvl="1" indent="-274320" fontAlgn="auto">
              <a:spcAft>
                <a:spcPts val="0"/>
              </a:spcAft>
              <a:buFont typeface="Wingdings 2"/>
              <a:buChar char=""/>
              <a:defRPr/>
            </a:pPr>
            <a:r>
              <a:rPr lang="en-US" dirty="0" smtClean="0"/>
              <a:t>Blog posts (peer influence, visual, relevant)</a:t>
            </a:r>
          </a:p>
          <a:p>
            <a:pPr marL="640080" lvl="1" indent="-274320" fontAlgn="auto">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cstate="print"/>
          <a:srcRect/>
          <a:stretch>
            <a:fillRect/>
          </a:stretch>
        </p:blipFill>
        <p:spPr bwMode="auto">
          <a:xfrm>
            <a:off x="1447800" y="3352800"/>
            <a:ext cx="4114800" cy="3429000"/>
          </a:xfrm>
          <a:prstGeom prst="roundRect">
            <a:avLst/>
          </a:prstGeom>
          <a:noFill/>
          <a:ln w="9525">
            <a:solidFill>
              <a:schemeClr val="tx1"/>
            </a:solidFill>
            <a:miter lim="800000"/>
            <a:headEnd/>
            <a:tailEnd/>
          </a:ln>
        </p:spPr>
      </p:pic>
      <p:pic>
        <p:nvPicPr>
          <p:cNvPr id="5" name="Picture 5"/>
          <p:cNvPicPr>
            <a:picLocks noChangeAspect="1" noChangeArrowheads="1"/>
          </p:cNvPicPr>
          <p:nvPr/>
        </p:nvPicPr>
        <p:blipFill>
          <a:blip r:embed="rId4" cstate="print"/>
          <a:srcRect/>
          <a:stretch>
            <a:fillRect/>
          </a:stretch>
        </p:blipFill>
        <p:spPr bwMode="auto">
          <a:xfrm>
            <a:off x="152400" y="1219200"/>
            <a:ext cx="4237038" cy="3530609"/>
          </a:xfrm>
          <a:prstGeom prst="roundRect">
            <a:avLst/>
          </a:prstGeom>
          <a:noFill/>
          <a:ln w="9525">
            <a:solidFill>
              <a:schemeClr val="tx1">
                <a:lumMod val="95000"/>
              </a:schemeClr>
            </a:solidFill>
            <a:miter lim="800000"/>
            <a:headEnd/>
            <a:tailEnd/>
          </a:ln>
        </p:spPr>
      </p:pic>
      <p:sp>
        <p:nvSpPr>
          <p:cNvPr id="32771" name="TextBox 5"/>
          <p:cNvSpPr txBox="1">
            <a:spLocks noChangeArrowheads="1"/>
          </p:cNvSpPr>
          <p:nvPr/>
        </p:nvSpPr>
        <p:spPr bwMode="auto">
          <a:xfrm>
            <a:off x="2587181" y="76200"/>
            <a:ext cx="3877151" cy="1138773"/>
          </a:xfrm>
          <a:prstGeom prst="rect">
            <a:avLst/>
          </a:prstGeom>
          <a:noFill/>
          <a:ln w="9525">
            <a:noFill/>
            <a:miter lim="800000"/>
            <a:headEnd/>
            <a:tailEnd/>
          </a:ln>
        </p:spPr>
        <p:txBody>
          <a:bodyPr wrap="none">
            <a:spAutoFit/>
          </a:bodyPr>
          <a:lstStyle/>
          <a:p>
            <a:pPr algn="ctr"/>
            <a:r>
              <a:rPr lang="en-US" sz="3200" dirty="0" smtClean="0">
                <a:solidFill>
                  <a:schemeClr val="tx2"/>
                </a:solidFill>
                <a:latin typeface="+mj-lt"/>
                <a:ea typeface="+mj-ea"/>
                <a:cs typeface="+mj-cs"/>
              </a:rPr>
              <a:t>Data </a:t>
            </a:r>
            <a:r>
              <a:rPr lang="en-US" sz="3200" dirty="0">
                <a:solidFill>
                  <a:schemeClr val="tx2"/>
                </a:solidFill>
                <a:latin typeface="+mj-lt"/>
                <a:ea typeface="+mj-ea"/>
                <a:cs typeface="+mj-cs"/>
              </a:rPr>
              <a:t>in AWIPS II</a:t>
            </a:r>
          </a:p>
          <a:p>
            <a:pPr algn="ctr"/>
            <a:r>
              <a:rPr lang="en-US" dirty="0">
                <a:latin typeface="Calibri" pitchFamily="34" charset="0"/>
              </a:rPr>
              <a:t>Lightning Mapping Array Observations</a:t>
            </a:r>
          </a:p>
          <a:p>
            <a:pPr algn="ctr"/>
            <a:r>
              <a:rPr lang="en-US" dirty="0">
                <a:latin typeface="Calibri" pitchFamily="34" charset="0"/>
              </a:rPr>
              <a:t>18 February 2009 – 2306 UTC</a:t>
            </a:r>
          </a:p>
        </p:txBody>
      </p:sp>
      <p:sp>
        <p:nvSpPr>
          <p:cNvPr id="7" name="Rounded Rectangle 6"/>
          <p:cNvSpPr/>
          <p:nvPr/>
        </p:nvSpPr>
        <p:spPr>
          <a:xfrm>
            <a:off x="685800" y="1828800"/>
            <a:ext cx="9906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AWIPS</a:t>
            </a:r>
          </a:p>
        </p:txBody>
      </p:sp>
      <p:sp>
        <p:nvSpPr>
          <p:cNvPr id="8" name="Rounded Rectangle 7"/>
          <p:cNvSpPr/>
          <p:nvPr/>
        </p:nvSpPr>
        <p:spPr>
          <a:xfrm>
            <a:off x="4114800" y="6096000"/>
            <a:ext cx="10668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AWIPS II</a:t>
            </a:r>
          </a:p>
        </p:txBody>
      </p:sp>
      <p:sp>
        <p:nvSpPr>
          <p:cNvPr id="10" name="TextBox 9"/>
          <p:cNvSpPr txBox="1"/>
          <p:nvPr/>
        </p:nvSpPr>
        <p:spPr>
          <a:xfrm>
            <a:off x="5715000" y="2333625"/>
            <a:ext cx="3352800" cy="2924175"/>
          </a:xfrm>
          <a:prstGeom prst="rect">
            <a:avLst/>
          </a:prstGeom>
          <a:noFill/>
        </p:spPr>
        <p:txBody>
          <a:bodyPr>
            <a:spAutoFit/>
          </a:bodyPr>
          <a:lstStyle/>
          <a:p>
            <a:pPr fontAlgn="auto">
              <a:spcBef>
                <a:spcPts val="0"/>
              </a:spcBef>
              <a:spcAft>
                <a:spcPts val="1200"/>
              </a:spcAft>
              <a:buFont typeface="Wingdings" pitchFamily="2" charset="2"/>
              <a:buChar char="Ø"/>
              <a:defRPr/>
            </a:pPr>
            <a:r>
              <a:rPr lang="en-US" dirty="0">
                <a:latin typeface="+mn-lt"/>
              </a:rPr>
              <a:t>  Displaying source densities</a:t>
            </a:r>
          </a:p>
          <a:p>
            <a:pPr fontAlgn="auto">
              <a:spcBef>
                <a:spcPts val="0"/>
              </a:spcBef>
              <a:spcAft>
                <a:spcPts val="1200"/>
              </a:spcAft>
              <a:buFont typeface="Wingdings" pitchFamily="2" charset="2"/>
              <a:buChar char="Ø"/>
              <a:defRPr/>
            </a:pPr>
            <a:r>
              <a:rPr lang="en-US" dirty="0">
                <a:latin typeface="+mn-lt"/>
              </a:rPr>
              <a:t>  Using GRIB format</a:t>
            </a:r>
          </a:p>
          <a:p>
            <a:pPr fontAlgn="auto">
              <a:spcBef>
                <a:spcPts val="0"/>
              </a:spcBef>
              <a:spcAft>
                <a:spcPts val="1200"/>
              </a:spcAft>
              <a:buFont typeface="Wingdings" pitchFamily="2" charset="2"/>
              <a:buChar char="Ø"/>
              <a:defRPr/>
            </a:pPr>
            <a:r>
              <a:rPr lang="en-US" dirty="0">
                <a:latin typeface="+mn-lt"/>
              </a:rPr>
              <a:t>  Combined with radar</a:t>
            </a:r>
          </a:p>
          <a:p>
            <a:pPr marL="288925" indent="-288925" fontAlgn="auto">
              <a:spcBef>
                <a:spcPts val="0"/>
              </a:spcBef>
              <a:spcAft>
                <a:spcPts val="1200"/>
              </a:spcAft>
              <a:buFont typeface="Wingdings" pitchFamily="2" charset="2"/>
              <a:buChar char="Ø"/>
              <a:defRPr/>
            </a:pPr>
            <a:r>
              <a:rPr lang="en-US" dirty="0">
                <a:latin typeface="+mn-lt"/>
              </a:rPr>
              <a:t>Have physical side-by-side comparison of AWIPS versus AWIPS II</a:t>
            </a:r>
          </a:p>
          <a:p>
            <a:pPr marL="288925" indent="-288925" fontAlgn="auto">
              <a:spcBef>
                <a:spcPts val="0"/>
              </a:spcBef>
              <a:spcAft>
                <a:spcPts val="1200"/>
              </a:spcAft>
              <a:buFont typeface="Wingdings" pitchFamily="2" charset="2"/>
              <a:buChar char="Ø"/>
              <a:defRPr/>
            </a:pPr>
            <a:r>
              <a:rPr lang="en-US" dirty="0">
                <a:latin typeface="+mn-lt"/>
              </a:rPr>
              <a:t>Lessons learned to be applied to other </a:t>
            </a:r>
            <a:r>
              <a:rPr lang="en-US" dirty="0" err="1">
                <a:latin typeface="+mn-lt"/>
              </a:rPr>
              <a:t>SPoRT</a:t>
            </a:r>
            <a:r>
              <a:rPr lang="en-US" dirty="0">
                <a:latin typeface="+mn-lt"/>
              </a:rPr>
              <a:t> products</a:t>
            </a:r>
          </a:p>
        </p:txBody>
      </p:sp>
      <p:pic>
        <p:nvPicPr>
          <p:cNvPr id="32775" name="Picture 8" descr="C:\Documents and Settings\stanogt\Desktop\For_Web_Meeting\sportredblue.gif"/>
          <p:cNvPicPr>
            <a:picLocks noChangeAspect="1" noChangeArrowheads="1"/>
          </p:cNvPicPr>
          <p:nvPr/>
        </p:nvPicPr>
        <p:blipFill>
          <a:blip r:embed="rId5" cstate="print"/>
          <a:srcRect/>
          <a:stretch>
            <a:fillRect/>
          </a:stretch>
        </p:blipFill>
        <p:spPr bwMode="auto">
          <a:xfrm>
            <a:off x="5334000" y="1219200"/>
            <a:ext cx="3499258"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3" cstate="print"/>
          <a:srcRect/>
          <a:stretch>
            <a:fillRect/>
          </a:stretch>
        </p:blipFill>
        <p:spPr bwMode="auto">
          <a:xfrm>
            <a:off x="53975" y="990600"/>
            <a:ext cx="4365625" cy="4419600"/>
          </a:xfrm>
          <a:prstGeom prst="roundRect">
            <a:avLst/>
          </a:prstGeom>
          <a:noFill/>
          <a:ln w="9525">
            <a:noFill/>
            <a:miter lim="800000"/>
            <a:headEnd/>
            <a:tailEnd/>
          </a:ln>
        </p:spPr>
      </p:pic>
      <p:pic>
        <p:nvPicPr>
          <p:cNvPr id="3075" name="Picture 5"/>
          <p:cNvPicPr>
            <a:picLocks noChangeAspect="1" noChangeArrowheads="1"/>
          </p:cNvPicPr>
          <p:nvPr/>
        </p:nvPicPr>
        <p:blipFill>
          <a:blip r:embed="rId4" cstate="print"/>
          <a:srcRect/>
          <a:stretch>
            <a:fillRect/>
          </a:stretch>
        </p:blipFill>
        <p:spPr bwMode="auto">
          <a:xfrm>
            <a:off x="4572000" y="1063625"/>
            <a:ext cx="4495800" cy="4346575"/>
          </a:xfrm>
          <a:prstGeom prst="roundRect">
            <a:avLst/>
          </a:prstGeom>
          <a:noFill/>
          <a:ln w="9525">
            <a:noFill/>
            <a:miter lim="800000"/>
            <a:headEnd/>
            <a:tailEnd/>
          </a:ln>
        </p:spPr>
      </p:pic>
      <p:sp>
        <p:nvSpPr>
          <p:cNvPr id="34819" name="TextBox 5"/>
          <p:cNvSpPr txBox="1">
            <a:spLocks noChangeArrowheads="1"/>
          </p:cNvSpPr>
          <p:nvPr/>
        </p:nvSpPr>
        <p:spPr bwMode="auto">
          <a:xfrm>
            <a:off x="2667000" y="228600"/>
            <a:ext cx="3983783" cy="584775"/>
          </a:xfrm>
          <a:prstGeom prst="rect">
            <a:avLst/>
          </a:prstGeom>
          <a:noFill/>
          <a:ln w="9525">
            <a:noFill/>
            <a:miter lim="800000"/>
            <a:headEnd/>
            <a:tailEnd/>
          </a:ln>
        </p:spPr>
        <p:txBody>
          <a:bodyPr wrap="none">
            <a:spAutoFit/>
          </a:bodyPr>
          <a:lstStyle/>
          <a:p>
            <a:r>
              <a:rPr lang="en-US" sz="3200" dirty="0">
                <a:solidFill>
                  <a:schemeClr val="tx2"/>
                </a:solidFill>
                <a:latin typeface="+mj-lt"/>
                <a:ea typeface="+mj-ea"/>
                <a:cs typeface="+mj-cs"/>
              </a:rPr>
              <a:t>Magnitude Comparison</a:t>
            </a:r>
          </a:p>
        </p:txBody>
      </p:sp>
      <p:sp>
        <p:nvSpPr>
          <p:cNvPr id="34820" name="TextBox 6"/>
          <p:cNvSpPr txBox="1">
            <a:spLocks noChangeArrowheads="1"/>
          </p:cNvSpPr>
          <p:nvPr/>
        </p:nvSpPr>
        <p:spPr bwMode="auto">
          <a:xfrm>
            <a:off x="1676400" y="5334000"/>
            <a:ext cx="1176338" cy="708025"/>
          </a:xfrm>
          <a:prstGeom prst="rect">
            <a:avLst/>
          </a:prstGeom>
          <a:noFill/>
          <a:ln w="9525">
            <a:noFill/>
            <a:miter lim="800000"/>
            <a:headEnd/>
            <a:tailEnd/>
          </a:ln>
        </p:spPr>
        <p:txBody>
          <a:bodyPr wrap="none">
            <a:spAutoFit/>
          </a:bodyPr>
          <a:lstStyle/>
          <a:p>
            <a:pPr algn="ctr"/>
            <a:r>
              <a:rPr lang="en-US" sz="2400" dirty="0">
                <a:latin typeface="Calibri" pitchFamily="34" charset="0"/>
              </a:rPr>
              <a:t>AWIPS</a:t>
            </a:r>
          </a:p>
          <a:p>
            <a:pPr algn="ctr"/>
            <a:r>
              <a:rPr lang="en-US" sz="1600" dirty="0">
                <a:latin typeface="Calibri" pitchFamily="34" charset="0"/>
              </a:rPr>
              <a:t>~86 sources</a:t>
            </a:r>
          </a:p>
        </p:txBody>
      </p:sp>
      <p:sp>
        <p:nvSpPr>
          <p:cNvPr id="34821" name="TextBox 7"/>
          <p:cNvSpPr txBox="1">
            <a:spLocks noChangeArrowheads="1"/>
          </p:cNvSpPr>
          <p:nvPr/>
        </p:nvSpPr>
        <p:spPr bwMode="auto">
          <a:xfrm>
            <a:off x="6400800" y="5334000"/>
            <a:ext cx="1281113" cy="708025"/>
          </a:xfrm>
          <a:prstGeom prst="rect">
            <a:avLst/>
          </a:prstGeom>
          <a:noFill/>
          <a:ln w="9525">
            <a:noFill/>
            <a:miter lim="800000"/>
            <a:headEnd/>
            <a:tailEnd/>
          </a:ln>
        </p:spPr>
        <p:txBody>
          <a:bodyPr wrap="none">
            <a:spAutoFit/>
          </a:bodyPr>
          <a:lstStyle/>
          <a:p>
            <a:pPr algn="ctr"/>
            <a:r>
              <a:rPr lang="en-US" sz="2400" dirty="0">
                <a:latin typeface="Calibri" pitchFamily="34" charset="0"/>
              </a:rPr>
              <a:t>AWIPS II</a:t>
            </a:r>
          </a:p>
          <a:p>
            <a:pPr algn="ctr"/>
            <a:r>
              <a:rPr lang="en-US" sz="1600" dirty="0">
                <a:latin typeface="Calibri" pitchFamily="34" charset="0"/>
              </a:rPr>
              <a:t>~113 sources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1"/>
          <p:cNvSpPr txBox="1">
            <a:spLocks noChangeArrowheads="1"/>
          </p:cNvSpPr>
          <p:nvPr/>
        </p:nvSpPr>
        <p:spPr bwMode="auto">
          <a:xfrm>
            <a:off x="2117469" y="152400"/>
            <a:ext cx="5121531" cy="584775"/>
          </a:xfrm>
          <a:prstGeom prst="rect">
            <a:avLst/>
          </a:prstGeom>
          <a:noFill/>
          <a:ln w="9525">
            <a:noFill/>
            <a:miter lim="800000"/>
            <a:headEnd/>
            <a:tailEnd/>
          </a:ln>
        </p:spPr>
        <p:txBody>
          <a:bodyPr wrap="none">
            <a:spAutoFit/>
          </a:bodyPr>
          <a:lstStyle/>
          <a:p>
            <a:pPr algn="ctr"/>
            <a:r>
              <a:rPr lang="en-US" sz="3200" dirty="0">
                <a:solidFill>
                  <a:schemeClr val="tx2"/>
                </a:solidFill>
                <a:latin typeface="+mj-lt"/>
                <a:ea typeface="+mj-ea"/>
                <a:cs typeface="+mj-cs"/>
              </a:rPr>
              <a:t>Benefits</a:t>
            </a:r>
            <a:r>
              <a:rPr lang="en-US" sz="2400" dirty="0">
                <a:latin typeface="Calibri" pitchFamily="34" charset="0"/>
              </a:rPr>
              <a:t> </a:t>
            </a:r>
            <a:r>
              <a:rPr lang="en-US" sz="3200" dirty="0">
                <a:solidFill>
                  <a:schemeClr val="tx2"/>
                </a:solidFill>
                <a:latin typeface="+mj-lt"/>
                <a:ea typeface="+mj-ea"/>
                <a:cs typeface="+mj-cs"/>
              </a:rPr>
              <a:t>to the Proving Ground</a:t>
            </a:r>
          </a:p>
        </p:txBody>
      </p:sp>
      <p:pic>
        <p:nvPicPr>
          <p:cNvPr id="3075" name="Picture 4"/>
          <p:cNvPicPr>
            <a:picLocks noChangeAspect="1" noChangeArrowheads="1"/>
          </p:cNvPicPr>
          <p:nvPr/>
        </p:nvPicPr>
        <p:blipFill>
          <a:blip r:embed="rId3" cstate="print"/>
          <a:srcRect/>
          <a:stretch>
            <a:fillRect/>
          </a:stretch>
        </p:blipFill>
        <p:spPr bwMode="auto">
          <a:xfrm>
            <a:off x="4800600" y="3124200"/>
            <a:ext cx="4200525" cy="3182938"/>
          </a:xfrm>
          <a:prstGeom prst="rect">
            <a:avLst/>
          </a:prstGeom>
          <a:noFill/>
          <a:ln w="9525">
            <a:solidFill>
              <a:schemeClr val="accent1">
                <a:lumMod val="50000"/>
              </a:schemeClr>
            </a:solidFill>
            <a:miter lim="800000"/>
            <a:headEnd/>
            <a:tailEnd/>
          </a:ln>
        </p:spPr>
      </p:pic>
      <p:pic>
        <p:nvPicPr>
          <p:cNvPr id="3076" name="Picture 5"/>
          <p:cNvPicPr>
            <a:picLocks noChangeAspect="1" noChangeArrowheads="1"/>
          </p:cNvPicPr>
          <p:nvPr/>
        </p:nvPicPr>
        <p:blipFill>
          <a:blip r:embed="rId4" cstate="print"/>
          <a:srcRect/>
          <a:stretch>
            <a:fillRect/>
          </a:stretch>
        </p:blipFill>
        <p:spPr bwMode="auto">
          <a:xfrm>
            <a:off x="3810000" y="838200"/>
            <a:ext cx="4691063" cy="3554413"/>
          </a:xfrm>
          <a:prstGeom prst="rect">
            <a:avLst/>
          </a:prstGeom>
          <a:noFill/>
          <a:ln w="9525">
            <a:solidFill>
              <a:schemeClr val="accent1">
                <a:lumMod val="50000"/>
              </a:schemeClr>
            </a:solidFill>
            <a:miter lim="800000"/>
            <a:headEnd/>
            <a:tailEnd/>
          </a:ln>
        </p:spPr>
      </p:pic>
      <p:sp>
        <p:nvSpPr>
          <p:cNvPr id="7" name="Rounded Rectangle 6"/>
          <p:cNvSpPr/>
          <p:nvPr/>
        </p:nvSpPr>
        <p:spPr>
          <a:xfrm>
            <a:off x="4419600" y="1600200"/>
            <a:ext cx="990600" cy="381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Radar</a:t>
            </a:r>
          </a:p>
        </p:txBody>
      </p:sp>
      <p:sp>
        <p:nvSpPr>
          <p:cNvPr id="8" name="Rounded Rectangle 7"/>
          <p:cNvSpPr/>
          <p:nvPr/>
        </p:nvSpPr>
        <p:spPr>
          <a:xfrm>
            <a:off x="5334000" y="4876800"/>
            <a:ext cx="1066800" cy="381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NALMA</a:t>
            </a:r>
          </a:p>
        </p:txBody>
      </p:sp>
      <p:sp>
        <p:nvSpPr>
          <p:cNvPr id="36870" name="TextBox 8"/>
          <p:cNvSpPr txBox="1">
            <a:spLocks noChangeArrowheads="1"/>
          </p:cNvSpPr>
          <p:nvPr/>
        </p:nvSpPr>
        <p:spPr bwMode="auto">
          <a:xfrm>
            <a:off x="228600" y="1524000"/>
            <a:ext cx="3505200" cy="4093428"/>
          </a:xfrm>
          <a:prstGeom prst="rect">
            <a:avLst/>
          </a:prstGeom>
          <a:noFill/>
          <a:ln w="9525">
            <a:noFill/>
            <a:miter lim="800000"/>
            <a:headEnd/>
            <a:tailEnd/>
          </a:ln>
        </p:spPr>
        <p:txBody>
          <a:bodyPr>
            <a:spAutoFit/>
          </a:bodyPr>
          <a:lstStyle/>
          <a:p>
            <a:pPr>
              <a:spcAft>
                <a:spcPts val="1200"/>
              </a:spcAft>
              <a:buFont typeface="Wingdings" pitchFamily="2" charset="2"/>
              <a:buChar char="Ø"/>
            </a:pPr>
            <a:r>
              <a:rPr lang="en-US" dirty="0">
                <a:latin typeface="Calibri" pitchFamily="34" charset="0"/>
              </a:rPr>
              <a:t>  </a:t>
            </a:r>
            <a:r>
              <a:rPr lang="en-US" sz="2400" dirty="0" err="1">
                <a:latin typeface="Calibri" pitchFamily="34" charset="0"/>
              </a:rPr>
              <a:t>SPoRT’s</a:t>
            </a:r>
            <a:r>
              <a:rPr lang="en-US" sz="2400" dirty="0">
                <a:latin typeface="Calibri" pitchFamily="34" charset="0"/>
              </a:rPr>
              <a:t> efforts to ingest products into AWIPS II are preparing for the future of visualization by NWS</a:t>
            </a:r>
          </a:p>
          <a:p>
            <a:pPr>
              <a:spcAft>
                <a:spcPts val="1200"/>
              </a:spcAft>
              <a:buFont typeface="Wingdings" pitchFamily="2" charset="2"/>
              <a:buChar char="Ø"/>
            </a:pPr>
            <a:r>
              <a:rPr lang="en-US" sz="2400" dirty="0">
                <a:latin typeface="Calibri" pitchFamily="34" charset="0"/>
              </a:rPr>
              <a:t>  Lessons learned can be applied directly to GOES-R Lightning </a:t>
            </a:r>
            <a:r>
              <a:rPr lang="en-US" sz="2400" dirty="0" err="1">
                <a:latin typeface="Calibri" pitchFamily="34" charset="0"/>
              </a:rPr>
              <a:t>Mapper</a:t>
            </a:r>
            <a:endParaRPr lang="en-US" sz="2400" dirty="0">
              <a:latin typeface="Calibri" pitchFamily="34" charset="0"/>
            </a:endParaRPr>
          </a:p>
          <a:p>
            <a:pPr>
              <a:spcAft>
                <a:spcPts val="1200"/>
              </a:spcAft>
              <a:buFont typeface="Wingdings" pitchFamily="2" charset="2"/>
              <a:buChar char="Ø"/>
            </a:pPr>
            <a:r>
              <a:rPr lang="en-US" sz="2400" dirty="0">
                <a:latin typeface="Calibri" pitchFamily="34" charset="0"/>
              </a:rPr>
              <a:t>  SPoRT is developing expertise with AWIPS II </a:t>
            </a:r>
            <a:r>
              <a:rPr lang="en-US" sz="2400" dirty="0" smtClean="0">
                <a:latin typeface="Calibri" pitchFamily="34" charset="0"/>
              </a:rPr>
              <a:t>(future </a:t>
            </a:r>
            <a:r>
              <a:rPr lang="en-US" sz="2400" dirty="0" err="1" smtClean="0">
                <a:latin typeface="Calibri" pitchFamily="34" charset="0"/>
              </a:rPr>
              <a:t>McIDAS</a:t>
            </a:r>
            <a:r>
              <a:rPr lang="en-US" sz="2400" dirty="0" smtClean="0">
                <a:latin typeface="Calibri" pitchFamily="34" charset="0"/>
              </a:rPr>
              <a:t> </a:t>
            </a:r>
            <a:r>
              <a:rPr lang="en-US" sz="2400" dirty="0">
                <a:latin typeface="Calibri" pitchFamily="34" charset="0"/>
              </a:rPr>
              <a:t>plug-in)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ma_view_zoom.PNG"/>
          <p:cNvPicPr>
            <a:picLocks noChangeAspect="1"/>
          </p:cNvPicPr>
          <p:nvPr/>
        </p:nvPicPr>
        <p:blipFill>
          <a:blip r:embed="rId3" cstate="print"/>
          <a:stretch>
            <a:fillRect/>
          </a:stretch>
        </p:blipFill>
        <p:spPr>
          <a:xfrm>
            <a:off x="5710237" y="1371601"/>
            <a:ext cx="2824163" cy="2211126"/>
          </a:xfrm>
          <a:prstGeom prst="roundRect">
            <a:avLst/>
          </a:prstGeom>
          <a:ln>
            <a:solidFill>
              <a:schemeClr val="accent1">
                <a:lumMod val="50000"/>
              </a:schemeClr>
            </a:solidFill>
          </a:ln>
        </p:spPr>
      </p:pic>
      <p:sp>
        <p:nvSpPr>
          <p:cNvPr id="7" name="Text Box 9_2"/>
          <p:cNvSpPr txBox="1">
            <a:spLocks noChangeArrowheads="1"/>
          </p:cNvSpPr>
          <p:nvPr/>
        </p:nvSpPr>
        <p:spPr bwMode="auto">
          <a:xfrm>
            <a:off x="7005638" y="2057400"/>
            <a:ext cx="914400" cy="341313"/>
          </a:xfrm>
          <a:prstGeom prst="roundRect">
            <a:avLst/>
          </a:prstGeom>
          <a:solidFill>
            <a:srgbClr val="0070C0"/>
          </a:solidFill>
          <a:ln w="9525">
            <a:solidFill>
              <a:schemeClr val="bg1">
                <a:lumMod val="95000"/>
              </a:schemeClr>
            </a:solidFill>
            <a:miter lim="800000"/>
            <a:headEnd/>
            <a:tailEnd/>
          </a:ln>
        </p:spPr>
        <p:txBody>
          <a:bodyPr>
            <a:spAutoFit/>
          </a:bodyPr>
          <a:lstStyle/>
          <a:p>
            <a:pPr algn="ctr" fontAlgn="auto">
              <a:spcBef>
                <a:spcPct val="50000"/>
              </a:spcBef>
              <a:spcAft>
                <a:spcPts val="0"/>
              </a:spcAft>
              <a:defRPr/>
            </a:pPr>
            <a:r>
              <a:rPr lang="en-US" sz="1400" dirty="0">
                <a:solidFill>
                  <a:schemeClr val="accent3">
                    <a:lumMod val="20000"/>
                    <a:lumOff val="80000"/>
                  </a:schemeClr>
                </a:solidFill>
                <a:latin typeface="Candara" pitchFamily="34" charset="0"/>
              </a:rPr>
              <a:t>Updrafts</a:t>
            </a:r>
          </a:p>
        </p:txBody>
      </p:sp>
      <p:sp>
        <p:nvSpPr>
          <p:cNvPr id="30723" name="TextBox 13"/>
          <p:cNvSpPr txBox="1">
            <a:spLocks noChangeArrowheads="1"/>
          </p:cNvSpPr>
          <p:nvPr/>
        </p:nvSpPr>
        <p:spPr bwMode="auto">
          <a:xfrm>
            <a:off x="304800" y="228600"/>
            <a:ext cx="7937366" cy="584775"/>
          </a:xfrm>
          <a:prstGeom prst="rect">
            <a:avLst/>
          </a:prstGeom>
          <a:noFill/>
          <a:ln w="9525">
            <a:noFill/>
            <a:miter lim="800000"/>
            <a:headEnd/>
            <a:tailEnd/>
          </a:ln>
        </p:spPr>
        <p:txBody>
          <a:bodyPr wrap="none">
            <a:spAutoFit/>
          </a:bodyPr>
          <a:lstStyle/>
          <a:p>
            <a:r>
              <a:rPr lang="en-US" sz="3200" dirty="0">
                <a:solidFill>
                  <a:schemeClr val="tx2"/>
                </a:solidFill>
                <a:latin typeface="+mj-lt"/>
                <a:ea typeface="+mj-ea"/>
                <a:cs typeface="+mj-cs"/>
              </a:rPr>
              <a:t>SPC Spring Program Activities with GOES-R PG</a:t>
            </a:r>
          </a:p>
        </p:txBody>
      </p:sp>
      <p:cxnSp>
        <p:nvCxnSpPr>
          <p:cNvPr id="18" name="Straight Arrow Connector 17"/>
          <p:cNvCxnSpPr/>
          <p:nvPr/>
        </p:nvCxnSpPr>
        <p:spPr>
          <a:xfrm>
            <a:off x="7615238" y="2514600"/>
            <a:ext cx="533400" cy="304800"/>
          </a:xfrm>
          <a:prstGeom prst="straightConnector1">
            <a:avLst/>
          </a:prstGeom>
          <a:ln w="3175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7006432" y="2742406"/>
            <a:ext cx="609600" cy="1587"/>
          </a:xfrm>
          <a:prstGeom prst="straightConnector1">
            <a:avLst/>
          </a:prstGeom>
          <a:ln w="3175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6854032" y="2590006"/>
            <a:ext cx="304800" cy="153987"/>
          </a:xfrm>
          <a:prstGeom prst="straightConnector1">
            <a:avLst/>
          </a:prstGeom>
          <a:ln w="31750">
            <a:solidFill>
              <a:schemeClr val="bg1">
                <a:lumMod val="9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 Box 9_2"/>
          <p:cNvSpPr txBox="1">
            <a:spLocks noChangeArrowheads="1"/>
          </p:cNvSpPr>
          <p:nvPr/>
        </p:nvSpPr>
        <p:spPr bwMode="auto">
          <a:xfrm>
            <a:off x="6172200" y="808038"/>
            <a:ext cx="2062163" cy="1020762"/>
          </a:xfrm>
          <a:prstGeom prst="roundRect">
            <a:avLst/>
          </a:prstGeom>
          <a:solidFill>
            <a:srgbClr val="0070C0"/>
          </a:solidFill>
          <a:ln w="9525">
            <a:solidFill>
              <a:schemeClr val="tx2"/>
            </a:solidFill>
            <a:miter lim="800000"/>
            <a:headEnd/>
            <a:tailEnd/>
          </a:ln>
        </p:spPr>
        <p:txBody>
          <a:bodyPr>
            <a:spAutoFit/>
          </a:bodyPr>
          <a:lstStyle/>
          <a:p>
            <a:pPr algn="ctr" fontAlgn="auto">
              <a:spcBef>
                <a:spcPct val="50000"/>
              </a:spcBef>
              <a:spcAft>
                <a:spcPts val="0"/>
              </a:spcAft>
              <a:defRPr/>
            </a:pPr>
            <a:r>
              <a:rPr lang="en-US" dirty="0">
                <a:solidFill>
                  <a:schemeClr val="accent3">
                    <a:lumMod val="20000"/>
                    <a:lumOff val="80000"/>
                  </a:schemeClr>
                </a:solidFill>
                <a:latin typeface="Candara" pitchFamily="34" charset="0"/>
              </a:rPr>
              <a:t>Training for source density product</a:t>
            </a:r>
          </a:p>
        </p:txBody>
      </p:sp>
      <p:pic>
        <p:nvPicPr>
          <p:cNvPr id="30728" name="Picture 2" descr="C:\Documents and Settings\stanogt\Desktop\map.png"/>
          <p:cNvPicPr>
            <a:picLocks noChangeAspect="1" noChangeArrowheads="1"/>
          </p:cNvPicPr>
          <p:nvPr/>
        </p:nvPicPr>
        <p:blipFill>
          <a:blip r:embed="rId4" cstate="print"/>
          <a:srcRect/>
          <a:stretch>
            <a:fillRect/>
          </a:stretch>
        </p:blipFill>
        <p:spPr bwMode="auto">
          <a:xfrm>
            <a:off x="5181600" y="4114800"/>
            <a:ext cx="3871913" cy="2514600"/>
          </a:xfrm>
          <a:prstGeom prst="rect">
            <a:avLst/>
          </a:prstGeom>
          <a:noFill/>
          <a:ln w="9525">
            <a:solidFill>
              <a:srgbClr val="C00000"/>
            </a:solidFill>
            <a:miter lim="800000"/>
            <a:headEnd/>
            <a:tailEnd/>
          </a:ln>
        </p:spPr>
      </p:pic>
      <p:cxnSp>
        <p:nvCxnSpPr>
          <p:cNvPr id="31" name="Curved Connector 30"/>
          <p:cNvCxnSpPr/>
          <p:nvPr/>
        </p:nvCxnSpPr>
        <p:spPr>
          <a:xfrm rot="10800000">
            <a:off x="7072313" y="5715000"/>
            <a:ext cx="1219200" cy="533400"/>
          </a:xfrm>
          <a:prstGeom prst="curvedConnector3">
            <a:avLst>
              <a:gd name="adj1" fmla="val 50000"/>
            </a:avLst>
          </a:prstGeom>
          <a:ln w="2222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3" name="Curved Connector 32"/>
          <p:cNvCxnSpPr/>
          <p:nvPr/>
        </p:nvCxnSpPr>
        <p:spPr>
          <a:xfrm rot="10800000">
            <a:off x="7072313" y="5715000"/>
            <a:ext cx="609600" cy="1588"/>
          </a:xfrm>
          <a:prstGeom prst="curvedConnector3">
            <a:avLst>
              <a:gd name="adj1" fmla="val 50000"/>
            </a:avLst>
          </a:prstGeom>
          <a:ln w="2222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a:stCxn id="42" idx="2"/>
          </p:cNvCxnSpPr>
          <p:nvPr/>
        </p:nvCxnSpPr>
        <p:spPr>
          <a:xfrm rot="10800000" flipV="1">
            <a:off x="7072313" y="5237163"/>
            <a:ext cx="1249362" cy="477837"/>
          </a:xfrm>
          <a:prstGeom prst="curvedConnector3">
            <a:avLst>
              <a:gd name="adj1" fmla="val 50000"/>
            </a:avLst>
          </a:prstGeom>
          <a:ln w="2222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81913" y="5532438"/>
            <a:ext cx="323850" cy="3238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Oval 40"/>
          <p:cNvSpPr/>
          <p:nvPr/>
        </p:nvSpPr>
        <p:spPr>
          <a:xfrm>
            <a:off x="8291513" y="6096000"/>
            <a:ext cx="2286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Oval 41"/>
          <p:cNvSpPr/>
          <p:nvPr/>
        </p:nvSpPr>
        <p:spPr>
          <a:xfrm>
            <a:off x="8321675" y="5075238"/>
            <a:ext cx="323850" cy="3238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TextBox 44"/>
          <p:cNvSpPr txBox="1"/>
          <p:nvPr/>
        </p:nvSpPr>
        <p:spPr>
          <a:xfrm>
            <a:off x="533400" y="1022350"/>
            <a:ext cx="4343400" cy="4616450"/>
          </a:xfrm>
          <a:prstGeom prst="rect">
            <a:avLst/>
          </a:prstGeom>
          <a:noFill/>
        </p:spPr>
        <p:txBody>
          <a:bodyPr>
            <a:spAutoFit/>
          </a:bodyPr>
          <a:lstStyle/>
          <a:p>
            <a:pPr marL="288925" indent="-288925" fontAlgn="auto">
              <a:spcBef>
                <a:spcPts val="0"/>
              </a:spcBef>
              <a:spcAft>
                <a:spcPts val="1200"/>
              </a:spcAft>
              <a:buFont typeface="Wingdings" pitchFamily="2" charset="2"/>
              <a:buChar char="Ø"/>
              <a:defRPr/>
            </a:pPr>
            <a:r>
              <a:rPr lang="en-US" dirty="0" err="1">
                <a:latin typeface="+mn-lt"/>
              </a:rPr>
              <a:t>SPoRT</a:t>
            </a:r>
            <a:r>
              <a:rPr lang="en-US" dirty="0">
                <a:latin typeface="+mn-lt"/>
              </a:rPr>
              <a:t> and the Lightning Group are providing expertise in total lightning</a:t>
            </a:r>
          </a:p>
          <a:p>
            <a:pPr lvl="1" fontAlgn="auto">
              <a:spcBef>
                <a:spcPts val="0"/>
              </a:spcBef>
              <a:spcAft>
                <a:spcPts val="1200"/>
              </a:spcAft>
              <a:buFont typeface="Arial" pitchFamily="34" charset="0"/>
              <a:buChar char="•"/>
              <a:defRPr/>
            </a:pPr>
            <a:r>
              <a:rPr lang="en-US" dirty="0">
                <a:latin typeface="+mn-lt"/>
              </a:rPr>
              <a:t> Provide training to personnel</a:t>
            </a:r>
          </a:p>
          <a:p>
            <a:pPr lvl="1" fontAlgn="auto">
              <a:spcBef>
                <a:spcPts val="0"/>
              </a:spcBef>
              <a:spcAft>
                <a:spcPts val="1200"/>
              </a:spcAft>
              <a:buFont typeface="Arial" pitchFamily="34" charset="0"/>
              <a:buChar char="•"/>
              <a:defRPr/>
            </a:pPr>
            <a:r>
              <a:rPr lang="en-US" dirty="0">
                <a:latin typeface="+mn-lt"/>
              </a:rPr>
              <a:t> Visits by SPoRT staff to SPC and Experimental Warning Program</a:t>
            </a:r>
          </a:p>
          <a:p>
            <a:pPr marL="288925" indent="-288925" fontAlgn="auto">
              <a:spcBef>
                <a:spcPts val="0"/>
              </a:spcBef>
              <a:spcAft>
                <a:spcPts val="1200"/>
              </a:spcAft>
              <a:buFont typeface="Wingdings" pitchFamily="2" charset="2"/>
              <a:buChar char="Ø"/>
              <a:defRPr/>
            </a:pPr>
            <a:r>
              <a:rPr lang="en-US" dirty="0">
                <a:latin typeface="+mn-lt"/>
              </a:rPr>
              <a:t>Real-time total lightning data from three networks will be provided</a:t>
            </a:r>
          </a:p>
          <a:p>
            <a:pPr marL="631825" lvl="1" indent="-174625" fontAlgn="auto">
              <a:spcBef>
                <a:spcPts val="0"/>
              </a:spcBef>
              <a:spcAft>
                <a:spcPts val="1200"/>
              </a:spcAft>
              <a:buFont typeface="Arial" pitchFamily="34" charset="0"/>
              <a:buChar char="•"/>
              <a:defRPr/>
            </a:pPr>
            <a:r>
              <a:rPr lang="en-US" dirty="0">
                <a:latin typeface="+mn-lt"/>
              </a:rPr>
              <a:t>North Alabama Lightning Mapping Array</a:t>
            </a:r>
          </a:p>
          <a:p>
            <a:pPr marL="631825" lvl="1" indent="-174625" fontAlgn="auto">
              <a:spcBef>
                <a:spcPts val="0"/>
              </a:spcBef>
              <a:spcAft>
                <a:spcPts val="1200"/>
              </a:spcAft>
              <a:buFont typeface="Arial" pitchFamily="34" charset="0"/>
              <a:buChar char="•"/>
              <a:defRPr/>
            </a:pPr>
            <a:r>
              <a:rPr lang="en-US" dirty="0">
                <a:latin typeface="+mn-lt"/>
              </a:rPr>
              <a:t>Washington DC Lightning Mapping Array</a:t>
            </a:r>
          </a:p>
          <a:p>
            <a:pPr marL="631825" lvl="1" indent="-174625" fontAlgn="auto">
              <a:spcBef>
                <a:spcPts val="0"/>
              </a:spcBef>
              <a:spcAft>
                <a:spcPts val="1200"/>
              </a:spcAft>
              <a:buFont typeface="Arial" pitchFamily="34" charset="0"/>
              <a:buChar char="•"/>
              <a:defRPr/>
            </a:pPr>
            <a:r>
              <a:rPr lang="en-US" dirty="0">
                <a:latin typeface="+mn-lt"/>
              </a:rPr>
              <a:t>Kennedy Space Center Lightning Detection and Ranging II Network</a:t>
            </a:r>
          </a:p>
        </p:txBody>
      </p:sp>
      <p:sp>
        <p:nvSpPr>
          <p:cNvPr id="24" name="Text Box 9_2"/>
          <p:cNvSpPr txBox="1">
            <a:spLocks noChangeArrowheads="1"/>
          </p:cNvSpPr>
          <p:nvPr/>
        </p:nvSpPr>
        <p:spPr bwMode="auto">
          <a:xfrm>
            <a:off x="6019800" y="4191000"/>
            <a:ext cx="2209800" cy="407988"/>
          </a:xfrm>
          <a:prstGeom prst="roundRect">
            <a:avLst/>
          </a:prstGeom>
          <a:solidFill>
            <a:srgbClr val="0070C0"/>
          </a:solidFill>
          <a:ln w="9525">
            <a:solidFill>
              <a:schemeClr val="tx2"/>
            </a:solidFill>
            <a:miter lim="800000"/>
            <a:headEnd/>
            <a:tailEnd/>
          </a:ln>
        </p:spPr>
        <p:txBody>
          <a:bodyPr>
            <a:spAutoFit/>
          </a:bodyPr>
          <a:lstStyle/>
          <a:p>
            <a:pPr algn="ctr" fontAlgn="auto">
              <a:spcBef>
                <a:spcPct val="50000"/>
              </a:spcBef>
              <a:spcAft>
                <a:spcPts val="0"/>
              </a:spcAft>
              <a:defRPr/>
            </a:pPr>
            <a:r>
              <a:rPr lang="en-US" dirty="0">
                <a:solidFill>
                  <a:schemeClr val="accent3">
                    <a:lumMod val="20000"/>
                    <a:lumOff val="80000"/>
                  </a:schemeClr>
                </a:solidFill>
                <a:latin typeface="Candara" pitchFamily="34" charset="0"/>
              </a:rPr>
              <a:t>Data Flow to SPC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r>
              <a:rPr lang="en-US" dirty="0" smtClean="0"/>
              <a:t>Summary</a:t>
            </a:r>
            <a:endParaRPr lang="en-US" dirty="0" smtClean="0"/>
          </a:p>
        </p:txBody>
      </p:sp>
      <p:sp>
        <p:nvSpPr>
          <p:cNvPr id="3" name="Content Placeholder 2"/>
          <p:cNvSpPr>
            <a:spLocks noGrp="1"/>
          </p:cNvSpPr>
          <p:nvPr>
            <p:ph sz="quarter" idx="1"/>
          </p:nvPr>
        </p:nvSpPr>
        <p:spPr>
          <a:xfrm>
            <a:off x="612775" y="1600200"/>
            <a:ext cx="8153400" cy="4495800"/>
          </a:xfrm>
        </p:spPr>
        <p:txBody>
          <a:bodyPr>
            <a:normAutofit/>
          </a:bodyPr>
          <a:lstStyle/>
          <a:p>
            <a:pPr lvl="1">
              <a:lnSpc>
                <a:spcPct val="80000"/>
              </a:lnSpc>
              <a:spcBef>
                <a:spcPts val="600"/>
              </a:spcBef>
            </a:pPr>
            <a:r>
              <a:rPr lang="en-US" dirty="0" smtClean="0"/>
              <a:t>Transition and evaluation of proxy products from PG members to forecast issues of S/SE WFOs </a:t>
            </a:r>
            <a:endParaRPr lang="en-US" dirty="0" smtClean="0"/>
          </a:p>
          <a:p>
            <a:pPr lvl="1">
              <a:lnSpc>
                <a:spcPct val="90000"/>
              </a:lnSpc>
            </a:pPr>
            <a:r>
              <a:rPr lang="en-US" dirty="0" smtClean="0"/>
              <a:t>Contribute expertise on total lightning in operations based on </a:t>
            </a:r>
            <a:r>
              <a:rPr lang="en-US" dirty="0" smtClean="0"/>
              <a:t>partnerships with AWG and RR and past work over several years with WFOs within the NALMA</a:t>
            </a:r>
            <a:endParaRPr lang="en-US" dirty="0" smtClean="0"/>
          </a:p>
          <a:p>
            <a:pPr lvl="1">
              <a:lnSpc>
                <a:spcPct val="90000"/>
              </a:lnSpc>
            </a:pPr>
            <a:r>
              <a:rPr lang="en-US" dirty="0" smtClean="0"/>
              <a:t>Use of proxy data for multi-channel or composite product development, as needed for S/SE </a:t>
            </a:r>
            <a:r>
              <a:rPr lang="en-US" dirty="0" err="1" smtClean="0"/>
              <a:t>fcst</a:t>
            </a:r>
            <a:r>
              <a:rPr lang="en-US" dirty="0" smtClean="0"/>
              <a:t> issues</a:t>
            </a:r>
            <a:endParaRPr lang="en-US" dirty="0" smtClean="0"/>
          </a:p>
          <a:p>
            <a:pPr lvl="1">
              <a:lnSpc>
                <a:spcPct val="90000"/>
              </a:lnSpc>
            </a:pPr>
            <a:r>
              <a:rPr lang="en-US" dirty="0" smtClean="0"/>
              <a:t>Lightning threat forecast product from WRF-ABI run</a:t>
            </a:r>
            <a:endParaRPr lang="en-US" dirty="0" smtClean="0"/>
          </a:p>
          <a:p>
            <a:pPr lvl="1">
              <a:lnSpc>
                <a:spcPct val="90000"/>
              </a:lnSpc>
            </a:pPr>
            <a:r>
              <a:rPr lang="en-US" dirty="0" smtClean="0"/>
              <a:t>Use both real and proxy data to understand impacts of data assimilation / model initialization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r>
              <a:rPr lang="en-US" smtClean="0"/>
              <a:t>SPoRT Plan Outline – 2009/10</a:t>
            </a:r>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dirty="0" smtClean="0"/>
              <a:t>Overview of planned contributions</a:t>
            </a:r>
          </a:p>
          <a:p>
            <a:pPr lvl="1">
              <a:lnSpc>
                <a:spcPct val="80000"/>
              </a:lnSpc>
              <a:spcBef>
                <a:spcPts val="600"/>
              </a:spcBef>
            </a:pPr>
            <a:r>
              <a:rPr lang="en-US" dirty="0" smtClean="0"/>
              <a:t>Transition and Evaluate GOES-R ABI proxy data/products produced by other members of Proving Ground Team to SR WFOs</a:t>
            </a:r>
          </a:p>
          <a:p>
            <a:pPr lvl="1">
              <a:lnSpc>
                <a:spcPct val="90000"/>
              </a:lnSpc>
            </a:pPr>
            <a:r>
              <a:rPr lang="en-US" dirty="0" smtClean="0"/>
              <a:t>Improve the display of LMA data in AWIPS</a:t>
            </a:r>
          </a:p>
          <a:p>
            <a:pPr lvl="1">
              <a:lnSpc>
                <a:spcPct val="90000"/>
              </a:lnSpc>
            </a:pPr>
            <a:r>
              <a:rPr lang="en-US" dirty="0" smtClean="0"/>
              <a:t>Risk Reduction via GLM proxy data</a:t>
            </a:r>
          </a:p>
          <a:p>
            <a:pPr lvl="1">
              <a:lnSpc>
                <a:spcPct val="90000"/>
              </a:lnSpc>
            </a:pPr>
            <a:r>
              <a:rPr lang="en-US" dirty="0" smtClean="0"/>
              <a:t>Development of multi-channel and composite products and displays to meet forecast needs</a:t>
            </a:r>
          </a:p>
          <a:p>
            <a:pPr lvl="1">
              <a:lnSpc>
                <a:spcPct val="90000"/>
              </a:lnSpc>
            </a:pPr>
            <a:r>
              <a:rPr lang="en-US" dirty="0" smtClean="0"/>
              <a:t>Apply lightning algorithm to WRF-ABI simulation </a:t>
            </a:r>
          </a:p>
          <a:p>
            <a:pPr lvl="1">
              <a:lnSpc>
                <a:spcPct val="90000"/>
              </a:lnSpc>
            </a:pPr>
            <a:r>
              <a:rPr lang="en-US" dirty="0" smtClean="0"/>
              <a:t>Assimilation of real and proxy data in modeling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Transition Efforts</a:t>
            </a:r>
          </a:p>
        </p:txBody>
      </p:sp>
      <p:sp>
        <p:nvSpPr>
          <p:cNvPr id="18434" name="Content Placeholder 2"/>
          <p:cNvSpPr>
            <a:spLocks noGrp="1"/>
          </p:cNvSpPr>
          <p:nvPr>
            <p:ph sz="quarter" idx="1"/>
          </p:nvPr>
        </p:nvSpPr>
        <p:spPr>
          <a:xfrm>
            <a:off x="609600" y="1752600"/>
            <a:ext cx="3886200" cy="4572000"/>
          </a:xfrm>
        </p:spPr>
        <p:txBody>
          <a:bodyPr/>
          <a:lstStyle/>
          <a:p>
            <a:r>
              <a:rPr lang="en-US" sz="2300" dirty="0" smtClean="0"/>
              <a:t>Match products to problems</a:t>
            </a:r>
          </a:p>
          <a:p>
            <a:r>
              <a:rPr lang="en-US" sz="2300" dirty="0" smtClean="0"/>
              <a:t>Make PG products available to forecasters in their DSS</a:t>
            </a:r>
          </a:p>
          <a:p>
            <a:r>
              <a:rPr lang="en-US" sz="2300" dirty="0" smtClean="0"/>
              <a:t>Developing and implementing product training</a:t>
            </a:r>
          </a:p>
          <a:p>
            <a:r>
              <a:rPr lang="en-US" sz="2300" dirty="0" smtClean="0"/>
              <a:t>Conduct assessment on utility of product in operations</a:t>
            </a:r>
          </a:p>
          <a:p>
            <a:r>
              <a:rPr lang="en-US" sz="2300" dirty="0" smtClean="0"/>
              <a:t>Document usefulness of product to address specific forecast need</a:t>
            </a:r>
          </a:p>
        </p:txBody>
      </p:sp>
      <p:sp>
        <p:nvSpPr>
          <p:cNvPr id="18435" name="Content Placeholder 3"/>
          <p:cNvSpPr>
            <a:spLocks noGrp="1"/>
          </p:cNvSpPr>
          <p:nvPr>
            <p:ph sz="quarter" idx="2"/>
          </p:nvPr>
        </p:nvSpPr>
        <p:spPr>
          <a:xfrm>
            <a:off x="4845050" y="1589088"/>
            <a:ext cx="3886200" cy="4572000"/>
          </a:xfrm>
        </p:spPr>
        <p:txBody>
          <a:bodyPr/>
          <a:lstStyle/>
          <a:p>
            <a:pPr>
              <a:lnSpc>
                <a:spcPct val="85000"/>
              </a:lnSpc>
              <a:spcBef>
                <a:spcPts val="600"/>
              </a:spcBef>
            </a:pPr>
            <a:r>
              <a:rPr lang="en-US" u="sng" dirty="0" smtClean="0"/>
              <a:t>This is the </a:t>
            </a:r>
            <a:r>
              <a:rPr lang="en-US" u="sng" dirty="0" err="1" smtClean="0"/>
              <a:t>SPoRT</a:t>
            </a:r>
            <a:r>
              <a:rPr lang="en-US" u="sng" dirty="0" smtClean="0"/>
              <a:t> paradigm.</a:t>
            </a:r>
            <a:r>
              <a:rPr lang="en-US" dirty="0" smtClean="0"/>
              <a:t>  Recent examples of transitioned products include MODIS SST and Fog products, GOES aviation products, and CIRA TPW.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wipe(left)">
                                      <p:cBhvr>
                                        <p:cTn id="12" dur="500"/>
                                        <p:tgtEl>
                                          <p:spTgt spid="184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wipe(left)">
                                      <p:cBhvr>
                                        <p:cTn id="17" dur="500"/>
                                        <p:tgtEl>
                                          <p:spTgt spid="184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434">
                                            <p:txEl>
                                              <p:pRg st="3" end="3"/>
                                            </p:txEl>
                                          </p:spTgt>
                                        </p:tgtEl>
                                        <p:attrNameLst>
                                          <p:attrName>style.visibility</p:attrName>
                                        </p:attrNameLst>
                                      </p:cBhvr>
                                      <p:to>
                                        <p:strVal val="visible"/>
                                      </p:to>
                                    </p:set>
                                    <p:animEffect transition="in" filter="wipe(left)">
                                      <p:cBhvr>
                                        <p:cTn id="22" dur="500"/>
                                        <p:tgtEl>
                                          <p:spTgt spid="184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8434">
                                            <p:txEl>
                                              <p:pRg st="4" end="4"/>
                                            </p:txEl>
                                          </p:spTgt>
                                        </p:tgtEl>
                                        <p:attrNameLst>
                                          <p:attrName>style.visibility</p:attrName>
                                        </p:attrNameLst>
                                      </p:cBhvr>
                                      <p:to>
                                        <p:strVal val="visible"/>
                                      </p:to>
                                    </p:set>
                                    <p:animEffect transition="in" filter="wipe(left)">
                                      <p:cBhvr>
                                        <p:cTn id="27" dur="500"/>
                                        <p:tgtEl>
                                          <p:spTgt spid="1843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8435">
                                            <p:txEl>
                                              <p:pRg st="0" end="0"/>
                                            </p:txEl>
                                          </p:spTgt>
                                        </p:tgtEl>
                                        <p:attrNameLst>
                                          <p:attrName>style.visibility</p:attrName>
                                        </p:attrNameLst>
                                      </p:cBhvr>
                                      <p:to>
                                        <p:strVal val="visible"/>
                                      </p:to>
                                    </p:set>
                                    <p:animEffect transition="in" filter="wipe(down)">
                                      <p:cBhvr>
                                        <p:cTn id="3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14400" y="1490663"/>
          <a:ext cx="7391401" cy="5291058"/>
        </p:xfrm>
        <a:graphic>
          <a:graphicData uri="http://schemas.openxmlformats.org/drawingml/2006/table">
            <a:tbl>
              <a:tblPr/>
              <a:tblGrid>
                <a:gridCol w="2687643"/>
                <a:gridCol w="1911143"/>
                <a:gridCol w="2792615"/>
              </a:tblGrid>
              <a:tr h="370205">
                <a:tc>
                  <a:txBody>
                    <a:bodyPr/>
                    <a:lstStyle/>
                    <a:p>
                      <a:pPr marL="0" marR="0" algn="ctr">
                        <a:lnSpc>
                          <a:spcPct val="115000"/>
                        </a:lnSpc>
                        <a:spcBef>
                          <a:spcPts val="600"/>
                        </a:spcBef>
                        <a:spcAft>
                          <a:spcPts val="0"/>
                        </a:spcAft>
                      </a:pPr>
                      <a:r>
                        <a:rPr lang="en-US" sz="1400" b="1" u="sng" dirty="0">
                          <a:latin typeface="Calibri"/>
                          <a:ea typeface="Calibri"/>
                          <a:cs typeface="Times New Roman"/>
                        </a:rPr>
                        <a:t>Forecast Problem</a:t>
                      </a:r>
                      <a:endParaRPr lang="en-US" sz="1400" dirty="0">
                        <a:latin typeface="Calibri"/>
                        <a:ea typeface="Calibri"/>
                        <a:cs typeface="Times New Roman"/>
                      </a:endParaRPr>
                    </a:p>
                  </a:txBody>
                  <a:tcPr marL="67471" marR="67471"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90000"/>
                        </a:lnSpc>
                        <a:spcBef>
                          <a:spcPts val="0"/>
                        </a:spcBef>
                        <a:spcAft>
                          <a:spcPts val="0"/>
                        </a:spcAft>
                        <a:tabLst>
                          <a:tab pos="245745" algn="ctr"/>
                        </a:tabLst>
                      </a:pPr>
                      <a:r>
                        <a:rPr lang="en-US" sz="1400" b="1" u="sng">
                          <a:latin typeface="Calibri"/>
                          <a:ea typeface="Calibri"/>
                          <a:cs typeface="Times New Roman"/>
                        </a:rPr>
                        <a:t>Proxy </a:t>
                      </a:r>
                      <a:endParaRPr lang="en-US" sz="1400">
                        <a:latin typeface="Calibri"/>
                        <a:ea typeface="Calibri"/>
                        <a:cs typeface="Times New Roman"/>
                      </a:endParaRPr>
                    </a:p>
                    <a:p>
                      <a:pPr marL="0" marR="0" algn="ctr">
                        <a:lnSpc>
                          <a:spcPct val="90000"/>
                        </a:lnSpc>
                        <a:spcBef>
                          <a:spcPts val="0"/>
                        </a:spcBef>
                        <a:spcAft>
                          <a:spcPts val="0"/>
                        </a:spcAft>
                        <a:tabLst>
                          <a:tab pos="245745" algn="ctr"/>
                        </a:tabLst>
                      </a:pPr>
                      <a:r>
                        <a:rPr lang="en-US" sz="1400" b="1" u="sng">
                          <a:latin typeface="Calibri"/>
                          <a:ea typeface="Calibri"/>
                          <a:cs typeface="Times New Roman"/>
                        </a:rPr>
                        <a:t>Data / Source</a:t>
                      </a:r>
                      <a:endParaRPr lang="en-US" sz="1400">
                        <a:latin typeface="Calibri"/>
                        <a:ea typeface="Calibri"/>
                        <a:cs typeface="Times New Roman"/>
                      </a:endParaRPr>
                    </a:p>
                  </a:txBody>
                  <a:tcPr marL="67471" marR="67471"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600"/>
                        </a:spcBef>
                        <a:spcAft>
                          <a:spcPts val="600"/>
                        </a:spcAft>
                      </a:pPr>
                      <a:r>
                        <a:rPr lang="en-US" sz="1400" b="1" u="sng">
                          <a:latin typeface="Calibri"/>
                          <a:ea typeface="Calibri"/>
                          <a:cs typeface="Times New Roman"/>
                        </a:rPr>
                        <a:t>Product(s)</a:t>
                      </a:r>
                      <a:endParaRPr lang="en-US" sz="1400">
                        <a:latin typeface="Calibri"/>
                        <a:ea typeface="Calibri"/>
                        <a:cs typeface="Times New Roman"/>
                      </a:endParaRPr>
                    </a:p>
                  </a:txBody>
                  <a:tcPr marL="67471" marR="67471"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445053">
                <a:tc>
                  <a:txBody>
                    <a:bodyPr/>
                    <a:lstStyle/>
                    <a:p>
                      <a:pPr marL="0" marR="0" algn="l">
                        <a:lnSpc>
                          <a:spcPct val="115000"/>
                        </a:lnSpc>
                        <a:spcBef>
                          <a:spcPts val="0"/>
                        </a:spcBef>
                        <a:spcAft>
                          <a:spcPts val="0"/>
                        </a:spcAft>
                      </a:pPr>
                      <a:r>
                        <a:rPr lang="en-US" sz="1400" b="1" dirty="0">
                          <a:latin typeface="Calibri"/>
                          <a:ea typeface="Calibri"/>
                          <a:cs typeface="Times New Roman"/>
                        </a:rPr>
                        <a:t>Diagnosing changing weather </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TBD </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High resolution imagery and derived products</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370205">
                <a:tc>
                  <a:txBody>
                    <a:bodyPr/>
                    <a:lstStyle/>
                    <a:p>
                      <a:pPr marL="0" marR="0" algn="l">
                        <a:lnSpc>
                          <a:spcPct val="115000"/>
                        </a:lnSpc>
                        <a:spcBef>
                          <a:spcPts val="0"/>
                        </a:spcBef>
                        <a:spcAft>
                          <a:spcPts val="0"/>
                        </a:spcAft>
                      </a:pPr>
                      <a:r>
                        <a:rPr lang="en-US" sz="1400" b="1">
                          <a:latin typeface="Calibri"/>
                          <a:ea typeface="Calibri"/>
                          <a:cs typeface="Times New Roman"/>
                        </a:rPr>
                        <a:t>Diagnosing low clouds and fog </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Enhanced channel difference imagery</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305178">
                <a:tc>
                  <a:txBody>
                    <a:bodyPr/>
                    <a:lstStyle/>
                    <a:p>
                      <a:pPr marL="0" marR="0" algn="l">
                        <a:lnSpc>
                          <a:spcPct val="115000"/>
                        </a:lnSpc>
                        <a:spcBef>
                          <a:spcPts val="0"/>
                        </a:spcBef>
                        <a:spcAft>
                          <a:spcPts val="0"/>
                        </a:spcAft>
                      </a:pPr>
                      <a:r>
                        <a:rPr lang="en-US" sz="1400" b="1" dirty="0">
                          <a:latin typeface="Calibri"/>
                          <a:ea typeface="Calibri"/>
                          <a:cs typeface="Times New Roman"/>
                        </a:rPr>
                        <a:t>Local temperature forecasts</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dirty="0">
                          <a:latin typeface="Calibri"/>
                          <a:ea typeface="Calibri"/>
                          <a:cs typeface="Times New Roman"/>
                        </a:rPr>
                        <a:t>Land surface temperature</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709560">
                <a:tc>
                  <a:txBody>
                    <a:bodyPr/>
                    <a:lstStyle/>
                    <a:p>
                      <a:pPr marL="0" marR="0" algn="l">
                        <a:lnSpc>
                          <a:spcPct val="115000"/>
                        </a:lnSpc>
                        <a:spcBef>
                          <a:spcPts val="0"/>
                        </a:spcBef>
                        <a:spcAft>
                          <a:spcPts val="0"/>
                        </a:spcAft>
                      </a:pPr>
                      <a:r>
                        <a:rPr lang="en-US" sz="1400" b="1">
                          <a:latin typeface="Calibri"/>
                          <a:ea typeface="Calibri"/>
                          <a:cs typeface="Times New Roman"/>
                        </a:rPr>
                        <a:t>Visibility reductions  due to smoke and fire weather support</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CIMSS-SPoRT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Color composites, active fires and burn areas</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508630">
                <a:tc>
                  <a:txBody>
                    <a:bodyPr/>
                    <a:lstStyle/>
                    <a:p>
                      <a:pPr marL="0" marR="0" algn="l">
                        <a:lnSpc>
                          <a:spcPct val="115000"/>
                        </a:lnSpc>
                        <a:spcBef>
                          <a:spcPts val="0"/>
                        </a:spcBef>
                        <a:spcAft>
                          <a:spcPts val="0"/>
                        </a:spcAft>
                      </a:pPr>
                      <a:r>
                        <a:rPr lang="en-US" sz="1400" b="1">
                          <a:latin typeface="Calibri"/>
                          <a:ea typeface="Calibri"/>
                          <a:cs typeface="Times New Roman"/>
                        </a:rPr>
                        <a:t>Lead time for severe weather</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GLM, WRF / AWG</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Total lightning products, WRF lightning threat</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555307">
                <a:tc>
                  <a:txBody>
                    <a:bodyPr/>
                    <a:lstStyle/>
                    <a:p>
                      <a:pPr marL="0" marR="0" algn="l">
                        <a:lnSpc>
                          <a:spcPct val="115000"/>
                        </a:lnSpc>
                        <a:spcBef>
                          <a:spcPts val="0"/>
                        </a:spcBef>
                        <a:spcAft>
                          <a:spcPts val="0"/>
                        </a:spcAft>
                      </a:pPr>
                      <a:r>
                        <a:rPr lang="en-US" sz="1400" b="1">
                          <a:latin typeface="Calibri"/>
                          <a:ea typeface="Calibri"/>
                          <a:cs typeface="Times New Roman"/>
                        </a:rPr>
                        <a:t>Sea breeze impact</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Local model forecasts initialized with surface parameters and SSTs</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473040">
                <a:tc>
                  <a:txBody>
                    <a:bodyPr/>
                    <a:lstStyle/>
                    <a:p>
                      <a:pPr marL="0" marR="0" algn="l">
                        <a:lnSpc>
                          <a:spcPct val="115000"/>
                        </a:lnSpc>
                        <a:spcBef>
                          <a:spcPts val="0"/>
                        </a:spcBef>
                        <a:spcAft>
                          <a:spcPts val="0"/>
                        </a:spcAft>
                      </a:pPr>
                      <a:r>
                        <a:rPr lang="en-US" sz="1400" b="1">
                          <a:latin typeface="Calibri"/>
                          <a:ea typeface="Calibri"/>
                          <a:cs typeface="Times New Roman"/>
                        </a:rPr>
                        <a:t>Diagnosing severe weather and heavy precipitation</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CIRA-SPoRT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Blended total precipitable water</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740410">
                <a:tc>
                  <a:txBody>
                    <a:bodyPr/>
                    <a:lstStyle/>
                    <a:p>
                      <a:pPr marL="0" marR="0" algn="l">
                        <a:lnSpc>
                          <a:spcPct val="115000"/>
                        </a:lnSpc>
                        <a:spcBef>
                          <a:spcPts val="0"/>
                        </a:spcBef>
                        <a:spcAft>
                          <a:spcPts val="0"/>
                        </a:spcAft>
                      </a:pPr>
                      <a:r>
                        <a:rPr lang="en-US" sz="1400" b="1">
                          <a:latin typeface="Calibri"/>
                          <a:ea typeface="Calibri"/>
                          <a:cs typeface="Times New Roman"/>
                        </a:rPr>
                        <a:t>Convective weather forecasts</a:t>
                      </a:r>
                    </a:p>
                  </a:txBody>
                  <a:tcPr marL="67471" marR="67471" marT="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CIMSS-SPoRT</a:t>
                      </a:r>
                    </a:p>
                  </a:txBody>
                  <a:tcPr marL="67471" marR="67471" marT="0" marB="0" anchor="ctr">
                    <a:lnL>
                      <a:noFill/>
                    </a:lnL>
                    <a:lnR>
                      <a:noFill/>
                    </a:lnR>
                    <a:lnT>
                      <a:noFill/>
                    </a:lnT>
                    <a:lnB>
                      <a:noFill/>
                    </a:lnB>
                  </a:tcPr>
                </a:tc>
                <a:tc>
                  <a:txBody>
                    <a:bodyPr/>
                    <a:lstStyle/>
                    <a:p>
                      <a:pPr marL="0" marR="0" algn="l">
                        <a:lnSpc>
                          <a:spcPct val="90000"/>
                        </a:lnSpc>
                        <a:spcBef>
                          <a:spcPts val="600"/>
                        </a:spcBef>
                        <a:spcAft>
                          <a:spcPts val="600"/>
                        </a:spcAft>
                      </a:pPr>
                      <a:r>
                        <a:rPr lang="en-US" sz="1400">
                          <a:latin typeface="Calibri"/>
                          <a:ea typeface="Calibri"/>
                          <a:cs typeface="Times New Roman"/>
                        </a:rPr>
                        <a:t>Local modeling initialized with vegetation parameters and SSTs, and assimilated cloud-tracked wind fields</a:t>
                      </a:r>
                    </a:p>
                  </a:txBody>
                  <a:tcPr marL="67471" marR="67471" marT="0" marB="0" anchor="ctr">
                    <a:lnL>
                      <a:noFill/>
                    </a:lnL>
                    <a:lnR w="19050" cap="flat" cmpd="sng" algn="ctr">
                      <a:solidFill>
                        <a:srgbClr val="000000"/>
                      </a:solidFill>
                      <a:prstDash val="solid"/>
                      <a:round/>
                      <a:headEnd type="none" w="med" len="med"/>
                      <a:tailEnd type="none" w="med" len="med"/>
                    </a:lnR>
                    <a:lnT>
                      <a:noFill/>
                    </a:lnT>
                    <a:lnB>
                      <a:noFill/>
                    </a:lnB>
                  </a:tcPr>
                </a:tc>
              </a:tr>
              <a:tr h="740410">
                <a:tc>
                  <a:txBody>
                    <a:bodyPr/>
                    <a:lstStyle/>
                    <a:p>
                      <a:pPr marL="0" marR="0" algn="l">
                        <a:lnSpc>
                          <a:spcPct val="115000"/>
                        </a:lnSpc>
                        <a:spcBef>
                          <a:spcPts val="0"/>
                        </a:spcBef>
                        <a:spcAft>
                          <a:spcPts val="0"/>
                        </a:spcAft>
                      </a:pPr>
                      <a:r>
                        <a:rPr lang="en-US" sz="1400" b="1" dirty="0">
                          <a:latin typeface="Calibri"/>
                          <a:ea typeface="Calibri"/>
                          <a:cs typeface="Times New Roman"/>
                        </a:rPr>
                        <a:t>Regional precipitation forecasts and off shore weather</a:t>
                      </a:r>
                    </a:p>
                  </a:txBody>
                  <a:tcPr marL="67471" marR="67471" marT="0" marB="0" anchor="ctr">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i="1" dirty="0">
                          <a:latin typeface="Calibri"/>
                          <a:ea typeface="Calibri"/>
                          <a:cs typeface="Times New Roman"/>
                        </a:rPr>
                        <a:t>ABI / CIMSS-SPoRT</a:t>
                      </a:r>
                    </a:p>
                  </a:txBody>
                  <a:tcPr marL="67471" marR="67471"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90000"/>
                        </a:lnSpc>
                        <a:spcBef>
                          <a:spcPts val="600"/>
                        </a:spcBef>
                        <a:spcAft>
                          <a:spcPts val="600"/>
                        </a:spcAft>
                      </a:pPr>
                      <a:r>
                        <a:rPr lang="en-US" sz="1400" dirty="0">
                          <a:latin typeface="Calibri"/>
                          <a:ea typeface="Calibri"/>
                          <a:cs typeface="Times New Roman"/>
                        </a:rPr>
                        <a:t>T(p), q(p), 3D fields of met. variables from model forecasts improved with radiances or profile information</a:t>
                      </a:r>
                    </a:p>
                  </a:txBody>
                  <a:tcPr marL="67471" marR="67471" marT="0"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4" name="Title 1"/>
          <p:cNvSpPr>
            <a:spLocks noGrp="1"/>
          </p:cNvSpPr>
          <p:nvPr>
            <p:ph type="title"/>
          </p:nvPr>
        </p:nvSpPr>
        <p:spPr/>
        <p:txBody>
          <a:bodyPr>
            <a:normAutofit fontScale="90000"/>
          </a:bodyPr>
          <a:lstStyle/>
          <a:p>
            <a:r>
              <a:rPr lang="en-US" sz="4000" dirty="0" err="1" smtClean="0"/>
              <a:t>SPoRT</a:t>
            </a:r>
            <a:r>
              <a:rPr lang="en-US" sz="4000" dirty="0" smtClean="0"/>
              <a:t> South/Southeast Focus for GOES-R Products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smtClean="0"/>
              <a:t>SPoRT South/Southeast Focus for GOES-R Products</a:t>
            </a:r>
          </a:p>
        </p:txBody>
      </p:sp>
      <p:sp>
        <p:nvSpPr>
          <p:cNvPr id="3" name="Content Placeholder 2"/>
          <p:cNvSpPr>
            <a:spLocks noGrp="1"/>
          </p:cNvSpPr>
          <p:nvPr>
            <p:ph sz="quarter" idx="2"/>
          </p:nvPr>
        </p:nvSpPr>
        <p:spPr/>
        <p:txBody>
          <a:bodyPr>
            <a:normAutofit fontScale="62500" lnSpcReduction="20000"/>
          </a:bodyPr>
          <a:lstStyle/>
          <a:p>
            <a:pPr marL="320040" indent="-320040" fontAlgn="auto">
              <a:spcAft>
                <a:spcPts val="0"/>
              </a:spcAft>
              <a:buFont typeface="Wingdings"/>
              <a:buChar char=""/>
              <a:defRPr/>
            </a:pPr>
            <a:r>
              <a:rPr lang="en-US" dirty="0" smtClean="0"/>
              <a:t>Diagnosing changing weather</a:t>
            </a:r>
          </a:p>
          <a:p>
            <a:pPr marL="320040" indent="-320040" fontAlgn="auto">
              <a:spcAft>
                <a:spcPts val="0"/>
              </a:spcAft>
              <a:buFont typeface="Wingdings"/>
              <a:buChar char=""/>
              <a:defRPr/>
            </a:pPr>
            <a:r>
              <a:rPr lang="en-US" dirty="0" smtClean="0"/>
              <a:t>Diagnosing low clouds and fog</a:t>
            </a:r>
          </a:p>
          <a:p>
            <a:pPr marL="320040" indent="-320040" fontAlgn="auto">
              <a:spcAft>
                <a:spcPts val="0"/>
              </a:spcAft>
              <a:buFont typeface="Wingdings"/>
              <a:buChar char=""/>
              <a:defRPr/>
            </a:pPr>
            <a:r>
              <a:rPr lang="en-US" dirty="0" smtClean="0"/>
              <a:t>Local temperature forecasts</a:t>
            </a:r>
          </a:p>
          <a:p>
            <a:pPr marL="320040" indent="-320040" fontAlgn="auto">
              <a:spcAft>
                <a:spcPts val="0"/>
              </a:spcAft>
              <a:buFont typeface="Wingdings"/>
              <a:buChar char=""/>
              <a:defRPr/>
            </a:pPr>
            <a:r>
              <a:rPr lang="en-US" dirty="0" smtClean="0"/>
              <a:t>Visibility reductions from smoke and fire weather</a:t>
            </a:r>
          </a:p>
          <a:p>
            <a:pPr marL="320040" indent="-320040" fontAlgn="auto">
              <a:spcAft>
                <a:spcPts val="0"/>
              </a:spcAft>
              <a:buFont typeface="Wingdings"/>
              <a:buChar char=""/>
              <a:defRPr/>
            </a:pPr>
            <a:r>
              <a:rPr lang="en-US" dirty="0" smtClean="0"/>
              <a:t>Lead time for severe weather</a:t>
            </a:r>
          </a:p>
          <a:p>
            <a:pPr marL="320040" indent="-320040" fontAlgn="auto">
              <a:spcAft>
                <a:spcPts val="0"/>
              </a:spcAft>
              <a:buFont typeface="Wingdings"/>
              <a:buChar char=""/>
              <a:defRPr/>
            </a:pPr>
            <a:r>
              <a:rPr lang="en-US" dirty="0" smtClean="0"/>
              <a:t>Sea Breeze Impact</a:t>
            </a:r>
          </a:p>
          <a:p>
            <a:pPr marL="320040" indent="-320040" fontAlgn="auto">
              <a:spcAft>
                <a:spcPts val="0"/>
              </a:spcAft>
              <a:buFont typeface="Wingdings"/>
              <a:buChar char=""/>
              <a:defRPr/>
            </a:pPr>
            <a:r>
              <a:rPr lang="en-US" dirty="0" smtClean="0"/>
              <a:t>Diagnosing severe weather and heavy precipitation</a:t>
            </a:r>
          </a:p>
          <a:p>
            <a:pPr marL="320040" indent="-320040" fontAlgn="auto">
              <a:spcAft>
                <a:spcPts val="0"/>
              </a:spcAft>
              <a:buFont typeface="Wingdings"/>
              <a:buChar char=""/>
              <a:defRPr/>
            </a:pPr>
            <a:r>
              <a:rPr lang="en-US" dirty="0" smtClean="0"/>
              <a:t>Convective weather forecasts</a:t>
            </a:r>
          </a:p>
          <a:p>
            <a:pPr marL="320040" indent="-320040" fontAlgn="auto">
              <a:spcAft>
                <a:spcPts val="0"/>
              </a:spcAft>
              <a:buFont typeface="Wingdings"/>
              <a:buChar char=""/>
              <a:defRPr/>
            </a:pPr>
            <a:r>
              <a:rPr lang="en-US" dirty="0" smtClean="0"/>
              <a:t>Regional </a:t>
            </a:r>
            <a:r>
              <a:rPr lang="en-US" dirty="0" err="1" smtClean="0"/>
              <a:t>precipation</a:t>
            </a:r>
            <a:r>
              <a:rPr lang="en-US" dirty="0" smtClean="0"/>
              <a:t> forecasts and off shore weather</a:t>
            </a:r>
            <a:endParaRPr lang="en-US" dirty="0"/>
          </a:p>
        </p:txBody>
      </p:sp>
      <p:sp>
        <p:nvSpPr>
          <p:cNvPr id="4" name="Content Placeholder 3"/>
          <p:cNvSpPr>
            <a:spLocks noGrp="1"/>
          </p:cNvSpPr>
          <p:nvPr>
            <p:ph sz="quarter" idx="4"/>
          </p:nvPr>
        </p:nvSpPr>
        <p:spPr>
          <a:xfrm>
            <a:off x="4800600" y="2438400"/>
            <a:ext cx="4343400" cy="3581400"/>
          </a:xfrm>
        </p:spPr>
        <p:txBody>
          <a:bodyPr>
            <a:normAutofit fontScale="77500" lnSpcReduction="20000"/>
          </a:bodyPr>
          <a:lstStyle/>
          <a:p>
            <a:pPr marL="320040" indent="-320040" fontAlgn="auto">
              <a:spcAft>
                <a:spcPts val="0"/>
              </a:spcAft>
              <a:buFont typeface="Wingdings"/>
              <a:buChar char=""/>
              <a:defRPr/>
            </a:pPr>
            <a:r>
              <a:rPr lang="en-US" sz="1900" dirty="0" smtClean="0"/>
              <a:t>ABI – high res. Imagery and derived products</a:t>
            </a:r>
          </a:p>
          <a:p>
            <a:pPr marL="320040" indent="-320040" fontAlgn="auto">
              <a:spcAft>
                <a:spcPts val="0"/>
              </a:spcAft>
              <a:buFont typeface="Wingdings"/>
              <a:buChar char=""/>
              <a:defRPr/>
            </a:pPr>
            <a:r>
              <a:rPr lang="en-US" sz="1900" dirty="0" smtClean="0"/>
              <a:t>ABI – enhanced channel difference imagery</a:t>
            </a:r>
          </a:p>
          <a:p>
            <a:pPr marL="320040" indent="-320040" fontAlgn="auto">
              <a:spcAft>
                <a:spcPts val="0"/>
              </a:spcAft>
              <a:buFont typeface="Wingdings"/>
              <a:buChar char=""/>
              <a:defRPr/>
            </a:pPr>
            <a:r>
              <a:rPr lang="en-US" sz="1900" dirty="0" smtClean="0"/>
              <a:t>ABI – Land Surface Temperature</a:t>
            </a:r>
          </a:p>
          <a:p>
            <a:pPr marL="320040" indent="-320040" fontAlgn="auto">
              <a:spcAft>
                <a:spcPts val="0"/>
              </a:spcAft>
              <a:buFont typeface="Wingdings"/>
              <a:buChar char=""/>
              <a:defRPr/>
            </a:pPr>
            <a:r>
              <a:rPr lang="en-US" sz="1900" dirty="0" smtClean="0"/>
              <a:t>ABI – Color Composites, active fires and burn areas</a:t>
            </a:r>
          </a:p>
          <a:p>
            <a:pPr marL="320040" indent="-320040" fontAlgn="auto">
              <a:spcAft>
                <a:spcPts val="0"/>
              </a:spcAft>
              <a:buFont typeface="Wingdings"/>
              <a:buChar char=""/>
              <a:defRPr/>
            </a:pPr>
            <a:r>
              <a:rPr lang="en-US" sz="1900" dirty="0" smtClean="0"/>
              <a:t>GLM – Total lightning, and lightning threat</a:t>
            </a:r>
          </a:p>
          <a:p>
            <a:pPr marL="320040" indent="-320040" fontAlgn="auto">
              <a:spcAft>
                <a:spcPts val="0"/>
              </a:spcAft>
              <a:buFont typeface="Wingdings"/>
              <a:buChar char=""/>
              <a:defRPr/>
            </a:pPr>
            <a:r>
              <a:rPr lang="en-US" sz="1900" dirty="0" smtClean="0"/>
              <a:t>ABI – Local models initialized with </a:t>
            </a:r>
            <a:r>
              <a:rPr lang="en-US" sz="1900" dirty="0" err="1" smtClean="0"/>
              <a:t>sfc</a:t>
            </a:r>
            <a:r>
              <a:rPr lang="en-US" sz="1900" dirty="0" smtClean="0"/>
              <a:t> parameters and SST</a:t>
            </a:r>
          </a:p>
          <a:p>
            <a:pPr marL="320040" indent="-320040" fontAlgn="auto">
              <a:spcAft>
                <a:spcPts val="0"/>
              </a:spcAft>
              <a:buFont typeface="Wingdings"/>
              <a:buChar char=""/>
              <a:defRPr/>
            </a:pPr>
            <a:r>
              <a:rPr lang="en-US" sz="1900" dirty="0" smtClean="0"/>
              <a:t>ABI – Blended TPW</a:t>
            </a:r>
          </a:p>
          <a:p>
            <a:pPr marL="320040" indent="-320040" fontAlgn="auto">
              <a:spcAft>
                <a:spcPts val="0"/>
              </a:spcAft>
              <a:buFont typeface="Wingdings"/>
              <a:buChar char=""/>
              <a:defRPr/>
            </a:pPr>
            <a:r>
              <a:rPr lang="en-US" sz="1900" dirty="0" smtClean="0"/>
              <a:t>ABI – Local modeling initialized with veg. parameters, and SSTs, and assimilated cloud track winds</a:t>
            </a:r>
          </a:p>
          <a:p>
            <a:pPr marL="320040" indent="-320040" fontAlgn="auto">
              <a:spcAft>
                <a:spcPts val="0"/>
              </a:spcAft>
              <a:buFont typeface="Wingdings"/>
              <a:buChar char=""/>
              <a:defRPr/>
            </a:pPr>
            <a:r>
              <a:rPr lang="en-US" sz="1900" dirty="0" smtClean="0"/>
              <a:t>T(p), q(p), 3D fields of met. Variables from model forecasts improved with radiances or profile information</a:t>
            </a:r>
            <a:endParaRPr lang="en-US" sz="1600" dirty="0"/>
          </a:p>
        </p:txBody>
      </p:sp>
      <p:sp>
        <p:nvSpPr>
          <p:cNvPr id="20484" name="Text Placeholder 4"/>
          <p:cNvSpPr>
            <a:spLocks noGrp="1"/>
          </p:cNvSpPr>
          <p:nvPr>
            <p:ph type="body" sz="quarter" idx="1"/>
          </p:nvPr>
        </p:nvSpPr>
        <p:spPr>
          <a:xfrm>
            <a:off x="609600" y="1752600"/>
            <a:ext cx="3886200" cy="639763"/>
          </a:xfrm>
        </p:spPr>
        <p:txBody>
          <a:bodyPr/>
          <a:lstStyle/>
          <a:p>
            <a:r>
              <a:rPr lang="en-US" smtClean="0"/>
              <a:t>Forecast Issues</a:t>
            </a:r>
          </a:p>
        </p:txBody>
      </p:sp>
      <p:sp>
        <p:nvSpPr>
          <p:cNvPr id="6" name="Text Placeholder 5"/>
          <p:cNvSpPr>
            <a:spLocks noGrp="1"/>
          </p:cNvSpPr>
          <p:nvPr>
            <p:ph type="body" sz="quarter" idx="3"/>
          </p:nvPr>
        </p:nvSpPr>
        <p:spPr>
          <a:xfrm>
            <a:off x="4800600" y="1752600"/>
            <a:ext cx="3886200" cy="639763"/>
          </a:xfrm>
        </p:spPr>
        <p:txBody>
          <a:bodyPr>
            <a:normAutofit/>
          </a:bodyPr>
          <a:lstStyle/>
          <a:p>
            <a:pPr fontAlgn="auto">
              <a:spcAft>
                <a:spcPts val="0"/>
              </a:spcAft>
              <a:defRPr/>
            </a:pPr>
            <a:r>
              <a:rPr lang="en-US" smtClean="0"/>
              <a:t>Relevant GOES-R product/data</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12775" y="228600"/>
            <a:ext cx="8153400" cy="990600"/>
          </a:xfrm>
        </p:spPr>
        <p:txBody>
          <a:bodyPr/>
          <a:lstStyle/>
          <a:p>
            <a:r>
              <a:rPr lang="en-US" dirty="0" smtClean="0"/>
              <a:t>Contributed Expertise</a:t>
            </a:r>
          </a:p>
        </p:txBody>
      </p:sp>
      <p:sp>
        <p:nvSpPr>
          <p:cNvPr id="3" name="Content Placeholder 2"/>
          <p:cNvSpPr>
            <a:spLocks noGrp="1"/>
          </p:cNvSpPr>
          <p:nvPr>
            <p:ph sz="quarter" idx="1"/>
          </p:nvPr>
        </p:nvSpPr>
        <p:spPr>
          <a:xfrm>
            <a:off x="612775" y="1600200"/>
            <a:ext cx="8153400" cy="4495800"/>
          </a:xfrm>
        </p:spPr>
        <p:txBody>
          <a:bodyPr>
            <a:normAutofit fontScale="77500" lnSpcReduction="20000"/>
          </a:bodyPr>
          <a:lstStyle/>
          <a:p>
            <a:pPr marL="320040" indent="-320040" fontAlgn="auto">
              <a:spcAft>
                <a:spcPts val="0"/>
              </a:spcAft>
              <a:buFont typeface="Wingdings"/>
              <a:buChar char=""/>
              <a:defRPr/>
            </a:pPr>
            <a:r>
              <a:rPr lang="en-US" dirty="0" smtClean="0"/>
              <a:t>From proxy data sets by PG and AWG teams that mimic GOES-R instruments…….</a:t>
            </a:r>
          </a:p>
          <a:p>
            <a:pPr marL="640080" lvl="1" indent="-274320" fontAlgn="auto">
              <a:spcAft>
                <a:spcPts val="0"/>
              </a:spcAft>
              <a:buFont typeface="Wingdings 2"/>
              <a:buChar char=""/>
              <a:defRPr/>
            </a:pPr>
            <a:r>
              <a:rPr lang="en-US" dirty="0" smtClean="0"/>
              <a:t>Multi-channel</a:t>
            </a:r>
          </a:p>
          <a:p>
            <a:pPr lvl="2" fontAlgn="auto">
              <a:spcAft>
                <a:spcPts val="0"/>
              </a:spcAft>
              <a:buFont typeface="Wingdings"/>
              <a:buChar char=""/>
              <a:defRPr/>
            </a:pPr>
            <a:r>
              <a:rPr lang="en-US" dirty="0" smtClean="0"/>
              <a:t>True Color, False Color, Fog</a:t>
            </a:r>
          </a:p>
          <a:p>
            <a:pPr marL="640080" lvl="1" indent="-274320" fontAlgn="auto">
              <a:spcAft>
                <a:spcPts val="0"/>
              </a:spcAft>
              <a:buFont typeface="Wingdings 2"/>
              <a:buChar char=""/>
              <a:defRPr/>
            </a:pPr>
            <a:r>
              <a:rPr lang="en-US" dirty="0" smtClean="0"/>
              <a:t>Composites</a:t>
            </a:r>
          </a:p>
          <a:p>
            <a:pPr lvl="2" fontAlgn="auto">
              <a:spcAft>
                <a:spcPts val="0"/>
              </a:spcAft>
              <a:buFont typeface="Wingdings"/>
              <a:buChar char=""/>
              <a:defRPr/>
            </a:pPr>
            <a:r>
              <a:rPr lang="en-US" dirty="0" smtClean="0"/>
              <a:t>SST from simulated ABI – Impact difference from MODIS?</a:t>
            </a:r>
          </a:p>
          <a:p>
            <a:pPr marL="640080" lvl="1" indent="-274320" fontAlgn="auto">
              <a:spcAft>
                <a:spcPts val="0"/>
              </a:spcAft>
              <a:buFont typeface="Wingdings 2"/>
              <a:buChar char=""/>
              <a:defRPr/>
            </a:pPr>
            <a:r>
              <a:rPr lang="en-US" dirty="0" smtClean="0"/>
              <a:t>Lightning Threat</a:t>
            </a:r>
          </a:p>
          <a:p>
            <a:pPr lvl="2" fontAlgn="auto">
              <a:spcAft>
                <a:spcPts val="0"/>
              </a:spcAft>
              <a:buFont typeface="Wingdings"/>
              <a:buChar char=""/>
              <a:defRPr/>
            </a:pPr>
            <a:r>
              <a:rPr lang="en-US" dirty="0" smtClean="0"/>
              <a:t>Facilitate GLM proxy data usage in severe weather</a:t>
            </a:r>
          </a:p>
          <a:p>
            <a:pPr lvl="2" fontAlgn="auto">
              <a:spcAft>
                <a:spcPts val="0"/>
              </a:spcAft>
              <a:buFont typeface="Wingdings"/>
              <a:buChar char=""/>
              <a:defRPr/>
            </a:pPr>
            <a:r>
              <a:rPr lang="en-US" dirty="0" smtClean="0"/>
              <a:t>Apply </a:t>
            </a:r>
            <a:r>
              <a:rPr lang="en-US" dirty="0" err="1" smtClean="0"/>
              <a:t>McCaul</a:t>
            </a:r>
            <a:r>
              <a:rPr lang="en-US" dirty="0" smtClean="0"/>
              <a:t> algorithm to ABI-WRF 2km domain</a:t>
            </a:r>
          </a:p>
          <a:p>
            <a:pPr marL="640080" lvl="1" indent="-274320" fontAlgn="auto">
              <a:spcAft>
                <a:spcPts val="0"/>
              </a:spcAft>
              <a:buFont typeface="Wingdings 2"/>
              <a:buChar char=""/>
              <a:defRPr/>
            </a:pPr>
            <a:r>
              <a:rPr lang="en-US" dirty="0" smtClean="0"/>
              <a:t>Assimilation of Real and Proxy Data in Models</a:t>
            </a:r>
          </a:p>
          <a:p>
            <a:pPr lvl="2" fontAlgn="auto">
              <a:spcAft>
                <a:spcPts val="0"/>
              </a:spcAft>
              <a:buFont typeface="Wingdings"/>
              <a:buChar char=""/>
              <a:defRPr/>
            </a:pPr>
            <a:r>
              <a:rPr lang="en-US" dirty="0" smtClean="0"/>
              <a:t>ABI simulated T and q profile assimilation (compare to AIRS/</a:t>
            </a:r>
            <a:r>
              <a:rPr lang="en-US" dirty="0" err="1" smtClean="0"/>
              <a:t>CrIS</a:t>
            </a:r>
            <a:r>
              <a:rPr lang="en-US" dirty="0" smtClean="0"/>
              <a:t>)</a:t>
            </a:r>
          </a:p>
          <a:p>
            <a:pPr lvl="2" fontAlgn="auto">
              <a:spcAft>
                <a:spcPts val="0"/>
              </a:spcAft>
              <a:buFont typeface="Wingdings"/>
              <a:buChar char=""/>
              <a:defRPr/>
            </a:pPr>
            <a:r>
              <a:rPr lang="en-US" dirty="0" smtClean="0"/>
              <a:t>ABI proxy data (MODIS LST, veg.) in coupled </a:t>
            </a:r>
            <a:r>
              <a:rPr lang="en-US" dirty="0" smtClean="0"/>
              <a:t>WRF-LIS</a:t>
            </a:r>
            <a:endParaRPr lang="en-US" dirty="0"/>
          </a:p>
          <a:p>
            <a:pPr lvl="1" fontAlgn="auto">
              <a:spcAft>
                <a:spcPts val="0"/>
              </a:spcAft>
              <a:buFont typeface="Wingdings"/>
              <a:buChar char=""/>
              <a:defRPr/>
            </a:pPr>
            <a:r>
              <a:rPr lang="en-US" dirty="0" smtClean="0"/>
              <a:t>Partnerships</a:t>
            </a:r>
          </a:p>
          <a:p>
            <a:pPr lvl="2" fontAlgn="auto">
              <a:spcAft>
                <a:spcPts val="0"/>
              </a:spcAft>
              <a:buFont typeface="Wingdings"/>
              <a:buChar char=""/>
              <a:defRPr/>
            </a:pPr>
            <a:r>
              <a:rPr lang="en-US" dirty="0" smtClean="0"/>
              <a:t>HUN, ESSC, GLM AWG members</a:t>
            </a:r>
          </a:p>
          <a:p>
            <a:pPr lvl="2" fontAlgn="auto">
              <a:spcAft>
                <a:spcPts val="0"/>
              </a:spcAft>
              <a:buFont typeface="Wingdings"/>
              <a:buChar char=""/>
              <a:defRPr/>
            </a:pPr>
            <a:r>
              <a:rPr lang="en-US" smtClean="0"/>
              <a:t>NASA Goddard GMAO, JCSDA</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00"/>
                                        <p:tgtEl>
                                          <p:spTgt spid="3">
                                            <p:txEl>
                                              <p:pRg st="6" end="6"/>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wipe(down)">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ipe(down)">
                                      <p:cBhvr>
                                        <p:cTn id="25" dur="500"/>
                                        <p:tgtEl>
                                          <p:spTgt spid="3">
                                            <p:txEl>
                                              <p:pRg st="9" end="9"/>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down)">
                                      <p:cBhvr>
                                        <p:cTn id="28" dur="500"/>
                                        <p:tgtEl>
                                          <p:spTgt spid="3">
                                            <p:txEl>
                                              <p:pRg st="10" end="10"/>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wipe(down)">
                                      <p:cBhvr>
                                        <p:cTn id="31" dur="500"/>
                                        <p:tgtEl>
                                          <p:spTgt spid="3">
                                            <p:txEl>
                                              <p:pRg st="11" end="11"/>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wipe(down)">
                                      <p:cBhvr>
                                        <p:cTn id="34" dur="500"/>
                                        <p:tgtEl>
                                          <p:spTgt spid="3">
                                            <p:txEl>
                                              <p:pRg st="12" end="12"/>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wipe(down)">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title"/>
          </p:nvPr>
        </p:nvSpPr>
        <p:spPr>
          <a:xfrm>
            <a:off x="457200" y="304800"/>
            <a:ext cx="8229600" cy="1143000"/>
          </a:xfrm>
        </p:spPr>
        <p:txBody>
          <a:bodyPr/>
          <a:lstStyle/>
          <a:p>
            <a:r>
              <a:rPr lang="en-US" dirty="0" smtClean="0"/>
              <a:t>GLM Proxy Product from LMA data</a:t>
            </a:r>
          </a:p>
        </p:txBody>
      </p:sp>
      <p:pic>
        <p:nvPicPr>
          <p:cNvPr id="1028" name="Picture 4"/>
          <p:cNvPicPr>
            <a:picLocks noChangeAspect="1" noChangeArrowheads="1"/>
          </p:cNvPicPr>
          <p:nvPr/>
        </p:nvPicPr>
        <p:blipFill>
          <a:blip r:embed="rId3" cstate="print"/>
          <a:srcRect/>
          <a:stretch>
            <a:fillRect/>
          </a:stretch>
        </p:blipFill>
        <p:spPr bwMode="auto">
          <a:xfrm>
            <a:off x="228600" y="1676400"/>
            <a:ext cx="4138012" cy="4162425"/>
          </a:xfrm>
          <a:prstGeom prst="roundRect">
            <a:avLst/>
          </a:prstGeom>
          <a:noFill/>
          <a:ln w="9525">
            <a:solidFill>
              <a:schemeClr val="tx1"/>
            </a:solidFill>
            <a:miter lim="800000"/>
            <a:headEnd/>
            <a:tailEnd/>
          </a:ln>
          <a:effectLst/>
        </p:spPr>
      </p:pic>
      <p:sp>
        <p:nvSpPr>
          <p:cNvPr id="7" name="Rounded Rectangle 6"/>
          <p:cNvSpPr/>
          <p:nvPr/>
        </p:nvSpPr>
        <p:spPr>
          <a:xfrm>
            <a:off x="1219200" y="6019800"/>
            <a:ext cx="6934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Can applications from LMA still be used with reduced resolution of GLM? </a:t>
            </a:r>
          </a:p>
        </p:txBody>
      </p:sp>
      <p:pic>
        <p:nvPicPr>
          <p:cNvPr id="1029" name="Picture 5"/>
          <p:cNvPicPr>
            <a:picLocks noChangeAspect="1" noChangeArrowheads="1"/>
          </p:cNvPicPr>
          <p:nvPr/>
        </p:nvPicPr>
        <p:blipFill>
          <a:blip r:embed="rId4" cstate="print"/>
          <a:srcRect/>
          <a:stretch>
            <a:fillRect/>
          </a:stretch>
        </p:blipFill>
        <p:spPr bwMode="auto">
          <a:xfrm>
            <a:off x="4648200" y="1828800"/>
            <a:ext cx="4211147" cy="4029075"/>
          </a:xfrm>
          <a:prstGeom prst="round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4" cstate="print"/>
          <a:srcRect/>
          <a:stretch>
            <a:fillRect/>
          </a:stretch>
        </p:blipFill>
        <p:spPr bwMode="auto">
          <a:xfrm>
            <a:off x="4495800" y="1752600"/>
            <a:ext cx="4381500" cy="3914775"/>
          </a:xfrm>
          <a:prstGeom prst="rect">
            <a:avLst/>
          </a:prstGeom>
          <a:noFill/>
          <a:ln w="9525">
            <a:noFill/>
            <a:miter lim="800000"/>
            <a:headEnd/>
            <a:tailEnd/>
          </a:ln>
        </p:spPr>
      </p:pic>
      <p:sp>
        <p:nvSpPr>
          <p:cNvPr id="149" name="Text Box 9"/>
          <p:cNvSpPr txBox="1">
            <a:spLocks noChangeArrowheads="1"/>
          </p:cNvSpPr>
          <p:nvPr/>
        </p:nvSpPr>
        <p:spPr bwMode="auto">
          <a:xfrm>
            <a:off x="152400" y="1676400"/>
            <a:ext cx="4114800" cy="4572000"/>
          </a:xfrm>
          <a:prstGeom prst="roundRect">
            <a:avLst/>
          </a:prstGeom>
          <a:solidFill>
            <a:schemeClr val="tx2">
              <a:lumMod val="25000"/>
            </a:schemeClr>
          </a:solidFill>
          <a:ln w="9525">
            <a:solidFill>
              <a:schemeClr val="tx1">
                <a:lumMod val="95000"/>
              </a:schemeClr>
            </a:solidFill>
            <a:miter lim="800000"/>
            <a:headEnd/>
            <a:tailEnd/>
          </a:ln>
        </p:spPr>
        <p:txBody>
          <a:bodyPr>
            <a:spAutoFit/>
          </a:bodyPr>
          <a:lstStyle/>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a:p>
            <a:pPr fontAlgn="auto">
              <a:spcBef>
                <a:spcPts val="0"/>
              </a:spcBef>
              <a:spcAft>
                <a:spcPts val="0"/>
              </a:spcAft>
              <a:defRPr/>
            </a:pPr>
            <a:endParaRPr lang="en-US" dirty="0">
              <a:solidFill>
                <a:schemeClr val="accent3">
                  <a:lumMod val="20000"/>
                  <a:lumOff val="80000"/>
                </a:schemeClr>
              </a:solidFill>
              <a:latin typeface="Candara" pitchFamily="34" charset="0"/>
            </a:endParaRPr>
          </a:p>
        </p:txBody>
      </p:sp>
      <p:sp>
        <p:nvSpPr>
          <p:cNvPr id="8" name="Text Box 9_0_1"/>
          <p:cNvSpPr txBox="1">
            <a:spLocks noChangeArrowheads="1"/>
          </p:cNvSpPr>
          <p:nvPr/>
        </p:nvSpPr>
        <p:spPr bwMode="auto">
          <a:xfrm>
            <a:off x="5334000" y="2209800"/>
            <a:ext cx="1219200" cy="647700"/>
          </a:xfrm>
          <a:prstGeom prst="roundRect">
            <a:avLst/>
          </a:prstGeom>
          <a:solidFill>
            <a:schemeClr val="tx2">
              <a:lumMod val="25000"/>
            </a:schemeClr>
          </a:solidFill>
          <a:ln w="9525">
            <a:solidFill>
              <a:schemeClr val="tx1">
                <a:lumMod val="95000"/>
              </a:schemeClr>
            </a:solidFill>
            <a:miter lim="800000"/>
            <a:headEnd/>
            <a:tailEnd/>
          </a:ln>
        </p:spPr>
        <p:txBody>
          <a:bodyPr>
            <a:spAutoFit/>
          </a:bodyPr>
          <a:lstStyle/>
          <a:p>
            <a:pPr algn="ctr" fontAlgn="auto">
              <a:spcBef>
                <a:spcPts val="0"/>
              </a:spcBef>
              <a:spcAft>
                <a:spcPts val="0"/>
              </a:spcAft>
              <a:defRPr/>
            </a:pPr>
            <a:r>
              <a:rPr lang="en-US" sz="1600" dirty="0">
                <a:solidFill>
                  <a:schemeClr val="accent3">
                    <a:lumMod val="20000"/>
                    <a:lumOff val="80000"/>
                  </a:schemeClr>
                </a:solidFill>
                <a:latin typeface="Candara" pitchFamily="34" charset="0"/>
              </a:rPr>
              <a:t>Updraft Intensifies</a:t>
            </a:r>
          </a:p>
        </p:txBody>
      </p:sp>
      <p:cxnSp>
        <p:nvCxnSpPr>
          <p:cNvPr id="10" name="Straight Arrow Connector 9"/>
          <p:cNvCxnSpPr/>
          <p:nvPr/>
        </p:nvCxnSpPr>
        <p:spPr>
          <a:xfrm>
            <a:off x="6019800" y="3124200"/>
            <a:ext cx="838200" cy="304800"/>
          </a:xfrm>
          <a:prstGeom prst="straightConnector1">
            <a:avLst/>
          </a:prstGeom>
          <a:ln w="25400">
            <a:solidFill>
              <a:schemeClr val="tx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Text Box 9_1"/>
          <p:cNvSpPr txBox="1">
            <a:spLocks noChangeArrowheads="1"/>
          </p:cNvSpPr>
          <p:nvPr/>
        </p:nvSpPr>
        <p:spPr bwMode="auto">
          <a:xfrm>
            <a:off x="7010400" y="4038600"/>
            <a:ext cx="990600" cy="647700"/>
          </a:xfrm>
          <a:prstGeom prst="roundRect">
            <a:avLst/>
          </a:prstGeom>
          <a:solidFill>
            <a:schemeClr val="tx2">
              <a:lumMod val="25000"/>
            </a:schemeClr>
          </a:solidFill>
          <a:ln w="9525">
            <a:solidFill>
              <a:schemeClr val="tx1">
                <a:lumMod val="95000"/>
              </a:schemeClr>
            </a:solidFill>
            <a:miter lim="800000"/>
            <a:headEnd/>
            <a:tailEnd/>
          </a:ln>
        </p:spPr>
        <p:txBody>
          <a:bodyPr>
            <a:spAutoFit/>
          </a:bodyPr>
          <a:lstStyle/>
          <a:p>
            <a:pPr algn="ctr" fontAlgn="auto">
              <a:spcBef>
                <a:spcPts val="0"/>
              </a:spcBef>
              <a:spcAft>
                <a:spcPts val="0"/>
              </a:spcAft>
              <a:defRPr/>
            </a:pPr>
            <a:r>
              <a:rPr lang="en-US" sz="1600" dirty="0">
                <a:solidFill>
                  <a:schemeClr val="accent3">
                    <a:lumMod val="20000"/>
                    <a:lumOff val="80000"/>
                  </a:schemeClr>
                </a:solidFill>
                <a:latin typeface="Candara" pitchFamily="34" charset="0"/>
              </a:rPr>
              <a:t>Vortex </a:t>
            </a:r>
          </a:p>
          <a:p>
            <a:pPr algn="ctr" fontAlgn="auto">
              <a:spcBef>
                <a:spcPts val="0"/>
              </a:spcBef>
              <a:spcAft>
                <a:spcPts val="0"/>
              </a:spcAft>
              <a:defRPr/>
            </a:pPr>
            <a:r>
              <a:rPr lang="en-US" sz="1600" dirty="0">
                <a:solidFill>
                  <a:schemeClr val="accent3">
                    <a:lumMod val="20000"/>
                    <a:lumOff val="80000"/>
                  </a:schemeClr>
                </a:solidFill>
                <a:latin typeface="Candara" pitchFamily="34" charset="0"/>
              </a:rPr>
              <a:t>Spin-up</a:t>
            </a:r>
          </a:p>
        </p:txBody>
      </p:sp>
      <p:sp>
        <p:nvSpPr>
          <p:cNvPr id="144" name="TextBox 143"/>
          <p:cNvSpPr txBox="1"/>
          <p:nvPr/>
        </p:nvSpPr>
        <p:spPr>
          <a:xfrm>
            <a:off x="228600" y="1981200"/>
            <a:ext cx="4114800" cy="4094163"/>
          </a:xfrm>
          <a:prstGeom prst="rect">
            <a:avLst/>
          </a:prstGeom>
          <a:noFill/>
        </p:spPr>
        <p:txBody>
          <a:bodyPr>
            <a:spAutoFit/>
          </a:bodyPr>
          <a:lstStyle/>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Notice intra-cloud and CG trends before the tornado touchdown</a:t>
            </a:r>
          </a:p>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	Intra-cloud shows clear trend</a:t>
            </a:r>
          </a:p>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	Cloud-to-ground is steady</a:t>
            </a:r>
          </a:p>
          <a:p>
            <a:pPr fontAlgn="auto">
              <a:spcBef>
                <a:spcPts val="0"/>
              </a:spcBef>
              <a:spcAft>
                <a:spcPts val="1200"/>
              </a:spcAft>
              <a:defRPr/>
            </a:pPr>
            <a:r>
              <a:rPr lang="en-US" sz="2000" dirty="0">
                <a:solidFill>
                  <a:schemeClr val="accent1">
                    <a:lumMod val="60000"/>
                    <a:lumOff val="40000"/>
                  </a:schemeClr>
                </a:solidFill>
                <a:latin typeface="Candara" pitchFamily="34" charset="0"/>
              </a:rPr>
              <a:t>Correlates with:</a:t>
            </a:r>
          </a:p>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	Storm updraft strength</a:t>
            </a:r>
          </a:p>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	Incipient severity</a:t>
            </a:r>
          </a:p>
          <a:p>
            <a:pPr marL="457200" indent="-457200" fontAlgn="auto">
              <a:spcBef>
                <a:spcPts val="0"/>
              </a:spcBef>
              <a:spcAft>
                <a:spcPts val="1200"/>
              </a:spcAft>
              <a:defRPr/>
            </a:pPr>
            <a:r>
              <a:rPr lang="en-US" sz="2000" dirty="0">
                <a:solidFill>
                  <a:schemeClr val="accent1">
                    <a:lumMod val="60000"/>
                    <a:lumOff val="40000"/>
                  </a:schemeClr>
                </a:solidFill>
                <a:latin typeface="Candara" pitchFamily="34" charset="0"/>
              </a:rPr>
              <a:t>Source density “jump” noted in advance of many severe weather occurrences</a:t>
            </a:r>
          </a:p>
        </p:txBody>
      </p:sp>
      <p:pic>
        <p:nvPicPr>
          <p:cNvPr id="26631" name="Picture 8" descr="C:\Documents and Settings\stanogt\Desktop\For_Web_Meeting\sportredblue.gif"/>
          <p:cNvPicPr>
            <a:picLocks noChangeAspect="1" noChangeArrowheads="1"/>
          </p:cNvPicPr>
          <p:nvPr/>
        </p:nvPicPr>
        <p:blipFill>
          <a:blip r:embed="rId5" cstate="print"/>
          <a:srcRect/>
          <a:stretch>
            <a:fillRect/>
          </a:stretch>
        </p:blipFill>
        <p:spPr bwMode="auto">
          <a:xfrm>
            <a:off x="8118475" y="6477000"/>
            <a:ext cx="1025525" cy="290513"/>
          </a:xfrm>
          <a:prstGeom prst="rect">
            <a:avLst/>
          </a:prstGeom>
          <a:noFill/>
          <a:ln w="9525">
            <a:noFill/>
            <a:miter lim="800000"/>
            <a:headEnd/>
            <a:tailEnd/>
          </a:ln>
        </p:spPr>
      </p:pic>
      <p:pic>
        <p:nvPicPr>
          <p:cNvPr id="26632" name="Picture 10" descr="S:\SPoRT Logo\NASA_Lg.PNG"/>
          <p:cNvPicPr>
            <a:picLocks noChangeAspect="1" noChangeArrowheads="1"/>
          </p:cNvPicPr>
          <p:nvPr/>
        </p:nvPicPr>
        <p:blipFill>
          <a:blip r:embed="rId6" cstate="print"/>
          <a:srcRect/>
          <a:stretch>
            <a:fillRect/>
          </a:stretch>
        </p:blipFill>
        <p:spPr bwMode="auto">
          <a:xfrm>
            <a:off x="7543800" y="6400800"/>
            <a:ext cx="533400" cy="427038"/>
          </a:xfrm>
          <a:prstGeom prst="rect">
            <a:avLst/>
          </a:prstGeom>
          <a:noFill/>
          <a:ln w="9525">
            <a:noFill/>
            <a:miter lim="800000"/>
            <a:headEnd/>
            <a:tailEnd/>
          </a:ln>
        </p:spPr>
      </p:pic>
      <p:sp>
        <p:nvSpPr>
          <p:cNvPr id="26633" name="TextBox 12"/>
          <p:cNvSpPr txBox="1">
            <a:spLocks noChangeArrowheads="1"/>
          </p:cNvSpPr>
          <p:nvPr/>
        </p:nvSpPr>
        <p:spPr bwMode="auto">
          <a:xfrm>
            <a:off x="7924800" y="3352800"/>
            <a:ext cx="733425" cy="369888"/>
          </a:xfrm>
          <a:prstGeom prst="rect">
            <a:avLst/>
          </a:prstGeom>
          <a:noFill/>
          <a:ln w="9525">
            <a:noFill/>
            <a:miter lim="800000"/>
            <a:headEnd/>
            <a:tailEnd/>
          </a:ln>
        </p:spPr>
        <p:txBody>
          <a:bodyPr wrap="none">
            <a:spAutoFit/>
          </a:bodyPr>
          <a:lstStyle/>
          <a:p>
            <a:r>
              <a:rPr lang="en-US" dirty="0">
                <a:solidFill>
                  <a:srgbClr val="00B050"/>
                </a:solidFill>
                <a:latin typeface="Tw Cen MT" pitchFamily="34" charset="0"/>
              </a:rPr>
              <a:t>GLM?</a:t>
            </a:r>
          </a:p>
        </p:txBody>
      </p:sp>
      <p:sp>
        <p:nvSpPr>
          <p:cNvPr id="26634" name="Title 15"/>
          <p:cNvSpPr>
            <a:spLocks noGrp="1"/>
          </p:cNvSpPr>
          <p:nvPr>
            <p:ph type="title"/>
          </p:nvPr>
        </p:nvSpPr>
        <p:spPr>
          <a:xfrm>
            <a:off x="457200" y="228600"/>
            <a:ext cx="8153400" cy="990600"/>
          </a:xfrm>
        </p:spPr>
        <p:txBody>
          <a:bodyPr/>
          <a:lstStyle/>
          <a:p>
            <a:r>
              <a:rPr lang="en-US" smtClean="0"/>
              <a:t>What is the Practical Benefit?</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76200" y="228600"/>
            <a:ext cx="8991600" cy="838200"/>
          </a:xfrm>
          <a:prstGeom prst="rect">
            <a:avLst/>
          </a:prstGeom>
          <a:noFill/>
          <a:ln w="9525">
            <a:noFill/>
            <a:miter lim="800000"/>
            <a:headEnd/>
            <a:tailEnd/>
          </a:ln>
        </p:spPr>
        <p:txBody>
          <a:bodyPr/>
          <a:lstStyle/>
          <a:p>
            <a:r>
              <a:rPr lang="en-US" sz="4000" dirty="0" smtClean="0">
                <a:solidFill>
                  <a:schemeClr val="tx2"/>
                </a:solidFill>
                <a:latin typeface="+mj-lt"/>
                <a:ea typeface="+mj-ea"/>
                <a:cs typeface="+mj-cs"/>
              </a:rPr>
              <a:t>WRF-based Forecasts of Lightning Threat</a:t>
            </a:r>
          </a:p>
          <a:p>
            <a:pPr algn="ctr"/>
            <a:r>
              <a:rPr lang="en-US" sz="1600" b="1" dirty="0" smtClean="0">
                <a:solidFill>
                  <a:schemeClr val="tx2"/>
                </a:solidFill>
                <a:latin typeface="Tw Cen MT" pitchFamily="34" charset="0"/>
              </a:rPr>
              <a:t>E</a:t>
            </a:r>
            <a:r>
              <a:rPr lang="en-US" sz="1600" b="1" dirty="0">
                <a:solidFill>
                  <a:schemeClr val="tx2"/>
                </a:solidFill>
                <a:latin typeface="Tw Cen MT" pitchFamily="34" charset="0"/>
              </a:rPr>
              <a:t>. </a:t>
            </a:r>
            <a:r>
              <a:rPr lang="en-US" sz="1600" b="1" dirty="0" err="1">
                <a:solidFill>
                  <a:schemeClr val="tx2"/>
                </a:solidFill>
                <a:latin typeface="Tw Cen MT" pitchFamily="34" charset="0"/>
              </a:rPr>
              <a:t>McCaul</a:t>
            </a:r>
            <a:r>
              <a:rPr lang="en-US" sz="1600" b="1" dirty="0">
                <a:solidFill>
                  <a:schemeClr val="tx2"/>
                </a:solidFill>
                <a:latin typeface="Tw Cen MT" pitchFamily="34" charset="0"/>
              </a:rPr>
              <a:t>, USRA,  and S. Goodman, NOAA</a:t>
            </a:r>
            <a:endParaRPr lang="en-US" sz="2400" b="1" dirty="0">
              <a:solidFill>
                <a:schemeClr val="tx2"/>
              </a:solidFill>
              <a:latin typeface="Tw Cen MT" pitchFamily="34" charset="0"/>
            </a:endParaRPr>
          </a:p>
        </p:txBody>
      </p:sp>
      <p:sp>
        <p:nvSpPr>
          <p:cNvPr id="28674" name="Rectangle 6"/>
          <p:cNvSpPr>
            <a:spLocks noChangeArrowheads="1"/>
          </p:cNvSpPr>
          <p:nvPr/>
        </p:nvSpPr>
        <p:spPr bwMode="auto">
          <a:xfrm>
            <a:off x="152400" y="1219200"/>
            <a:ext cx="4876800" cy="2819400"/>
          </a:xfrm>
          <a:prstGeom prst="rect">
            <a:avLst/>
          </a:prstGeom>
          <a:noFill/>
          <a:ln w="9525">
            <a:noFill/>
            <a:miter lim="800000"/>
            <a:headEnd/>
            <a:tailEnd/>
          </a:ln>
        </p:spPr>
        <p:txBody>
          <a:bodyPr/>
          <a:lstStyle/>
          <a:p>
            <a:pPr>
              <a:spcBef>
                <a:spcPct val="50000"/>
              </a:spcBef>
              <a:buClr>
                <a:srgbClr val="FF0000"/>
              </a:buClr>
              <a:buFont typeface="Wingdings" pitchFamily="2" charset="2"/>
              <a:buNone/>
            </a:pPr>
            <a:r>
              <a:rPr lang="en-US" b="1" dirty="0" smtClean="0">
                <a:latin typeface="+mn-lt"/>
              </a:rPr>
              <a:t>GOALS</a:t>
            </a:r>
            <a:endParaRPr lang="en-US" b="1" dirty="0">
              <a:latin typeface="+mn-lt"/>
            </a:endParaRPr>
          </a:p>
          <a:p>
            <a:pPr>
              <a:buClr>
                <a:srgbClr val="FF0000"/>
              </a:buClr>
              <a:buFont typeface="Wingdings" pitchFamily="2" charset="2"/>
              <a:buNone/>
            </a:pPr>
            <a:r>
              <a:rPr lang="en-US" dirty="0">
                <a:latin typeface="+mn-lt"/>
              </a:rPr>
              <a:t>To apply the </a:t>
            </a:r>
            <a:r>
              <a:rPr lang="en-US" dirty="0" err="1">
                <a:latin typeface="+mn-lt"/>
              </a:rPr>
              <a:t>McCaul</a:t>
            </a:r>
            <a:r>
              <a:rPr lang="en-US" dirty="0">
                <a:latin typeface="+mn-lt"/>
              </a:rPr>
              <a:t> et al lightning forecast algorithm to CAPS WRF ensembles to examine robustness</a:t>
            </a:r>
          </a:p>
          <a:p>
            <a:pPr>
              <a:buClr>
                <a:srgbClr val="FF0000"/>
              </a:buClr>
              <a:buFont typeface="Wingdings" pitchFamily="2" charset="2"/>
              <a:buNone/>
            </a:pPr>
            <a:endParaRPr lang="en-US" dirty="0">
              <a:latin typeface="+mn-lt"/>
            </a:endParaRPr>
          </a:p>
          <a:p>
            <a:pPr>
              <a:buClr>
                <a:srgbClr val="FF0000"/>
              </a:buClr>
              <a:buFont typeface="Wingdings" pitchFamily="2" charset="2"/>
              <a:buNone/>
            </a:pPr>
            <a:r>
              <a:rPr lang="en-US" b="1" dirty="0" smtClean="0">
                <a:latin typeface="+mn-lt"/>
              </a:rPr>
              <a:t>APPROACH</a:t>
            </a:r>
          </a:p>
          <a:p>
            <a:pPr>
              <a:buFont typeface="Arial" charset="0"/>
              <a:buChar char="•"/>
            </a:pPr>
            <a:r>
              <a:rPr lang="en-US" dirty="0" smtClean="0">
                <a:latin typeface="+mn-lt"/>
              </a:rPr>
              <a:t> apply </a:t>
            </a:r>
            <a:r>
              <a:rPr lang="en-US" dirty="0">
                <a:latin typeface="+mn-lt"/>
              </a:rPr>
              <a:t>lightning </a:t>
            </a:r>
            <a:r>
              <a:rPr lang="en-US" dirty="0" err="1" smtClean="0">
                <a:latin typeface="+mn-lt"/>
              </a:rPr>
              <a:t>algor</a:t>
            </a:r>
            <a:r>
              <a:rPr lang="en-US" dirty="0" smtClean="0">
                <a:latin typeface="+mn-lt"/>
              </a:rPr>
              <a:t>. </a:t>
            </a:r>
            <a:r>
              <a:rPr lang="en-US" dirty="0">
                <a:latin typeface="+mn-lt"/>
              </a:rPr>
              <a:t>to some prototypical </a:t>
            </a:r>
            <a:r>
              <a:rPr lang="en-US" dirty="0" smtClean="0">
                <a:latin typeface="+mn-lt"/>
              </a:rPr>
              <a:t>event</a:t>
            </a:r>
          </a:p>
          <a:p>
            <a:pPr>
              <a:buFont typeface="Arial" charset="0"/>
              <a:buChar char="•"/>
            </a:pPr>
            <a:r>
              <a:rPr lang="en-US" dirty="0" smtClean="0">
                <a:latin typeface="+mn-lt"/>
              </a:rPr>
              <a:t> modify calibrations using NALMA data, if needed</a:t>
            </a:r>
          </a:p>
          <a:p>
            <a:pPr>
              <a:buFont typeface="Arial" charset="0"/>
              <a:buChar char="•"/>
            </a:pPr>
            <a:r>
              <a:rPr lang="en-US" dirty="0" smtClean="0">
                <a:latin typeface="+mn-lt"/>
              </a:rPr>
              <a:t> examine scale sensitivity of the two threat fields</a:t>
            </a:r>
          </a:p>
          <a:p>
            <a:pPr>
              <a:buFont typeface="Arial" charset="0"/>
              <a:buChar char="•"/>
            </a:pPr>
            <a:r>
              <a:rPr lang="en-US" dirty="0" smtClean="0">
                <a:latin typeface="+mn-lt"/>
              </a:rPr>
              <a:t> examine statistical envelope of inferred lightning </a:t>
            </a:r>
          </a:p>
        </p:txBody>
      </p:sp>
      <p:sp>
        <p:nvSpPr>
          <p:cNvPr id="28675" name="Text Box 11"/>
          <p:cNvSpPr txBox="1">
            <a:spLocks noChangeArrowheads="1"/>
          </p:cNvSpPr>
          <p:nvPr/>
        </p:nvSpPr>
        <p:spPr bwMode="auto">
          <a:xfrm>
            <a:off x="152400" y="4114800"/>
            <a:ext cx="8686800" cy="2446824"/>
          </a:xfrm>
          <a:prstGeom prst="rect">
            <a:avLst/>
          </a:prstGeom>
          <a:noFill/>
          <a:ln w="9525">
            <a:noFill/>
            <a:miter lim="800000"/>
            <a:headEnd/>
            <a:tailEnd/>
          </a:ln>
        </p:spPr>
        <p:txBody>
          <a:bodyPr wrap="square">
            <a:spAutoFit/>
          </a:bodyPr>
          <a:lstStyle/>
          <a:p>
            <a:pPr>
              <a:spcBef>
                <a:spcPct val="50000"/>
              </a:spcBef>
            </a:pPr>
            <a:r>
              <a:rPr lang="en-US" b="1" dirty="0">
                <a:latin typeface="+mn-lt"/>
              </a:rPr>
              <a:t>RECENT </a:t>
            </a:r>
            <a:r>
              <a:rPr lang="en-US" b="1" dirty="0" smtClean="0">
                <a:latin typeface="+mn-lt"/>
              </a:rPr>
              <a:t>RESULTS</a:t>
            </a:r>
            <a:br>
              <a:rPr lang="en-US" b="1" dirty="0" smtClean="0">
                <a:latin typeface="+mn-lt"/>
              </a:rPr>
            </a:br>
            <a:r>
              <a:rPr lang="en-US" dirty="0" smtClean="0">
                <a:latin typeface="+mn-lt"/>
              </a:rPr>
              <a:t>- Completed </a:t>
            </a:r>
            <a:r>
              <a:rPr lang="en-US" dirty="0">
                <a:latin typeface="+mn-lt"/>
              </a:rPr>
              <a:t>first-pass analysis of CAPS WRF ensemble fields for 2 May </a:t>
            </a:r>
            <a:r>
              <a:rPr lang="en-US" dirty="0" smtClean="0">
                <a:latin typeface="+mn-lt"/>
              </a:rPr>
              <a:t>2008</a:t>
            </a:r>
          </a:p>
          <a:p>
            <a:pPr>
              <a:spcBef>
                <a:spcPct val="50000"/>
              </a:spcBef>
              <a:buFontTx/>
              <a:buChar char="-"/>
            </a:pPr>
            <a:r>
              <a:rPr lang="en-US" dirty="0" smtClean="0">
                <a:latin typeface="+mn-lt"/>
              </a:rPr>
              <a:t>Threat1 </a:t>
            </a:r>
            <a:r>
              <a:rPr lang="en-US" dirty="0">
                <a:latin typeface="+mn-lt"/>
              </a:rPr>
              <a:t>(based on </a:t>
            </a:r>
            <a:r>
              <a:rPr lang="en-US" dirty="0" err="1">
                <a:latin typeface="+mn-lt"/>
              </a:rPr>
              <a:t>graupel</a:t>
            </a:r>
            <a:r>
              <a:rPr lang="en-US" dirty="0">
                <a:latin typeface="+mn-lt"/>
              </a:rPr>
              <a:t> flux) more scale sensitive than VII; LMA data uncertain (range)</a:t>
            </a:r>
          </a:p>
          <a:p>
            <a:pPr>
              <a:spcBef>
                <a:spcPct val="50000"/>
              </a:spcBef>
            </a:pPr>
            <a:r>
              <a:rPr lang="en-US" b="1" dirty="0">
                <a:latin typeface="+mn-lt"/>
              </a:rPr>
              <a:t>FUTURE </a:t>
            </a:r>
            <a:r>
              <a:rPr lang="en-US" b="1" dirty="0" smtClean="0">
                <a:latin typeface="+mn-lt"/>
              </a:rPr>
              <a:t>WORK</a:t>
            </a:r>
            <a:br>
              <a:rPr lang="en-US" b="1" dirty="0" smtClean="0">
                <a:latin typeface="+mn-lt"/>
              </a:rPr>
            </a:br>
            <a:r>
              <a:rPr lang="en-US" dirty="0" smtClean="0">
                <a:latin typeface="+mn-lt"/>
              </a:rPr>
              <a:t>- Apply </a:t>
            </a:r>
            <a:r>
              <a:rPr lang="en-US" dirty="0">
                <a:latin typeface="+mn-lt"/>
              </a:rPr>
              <a:t>technique to additional dates to confirm preliminary findings for storms closer to </a:t>
            </a:r>
            <a:r>
              <a:rPr lang="en-US" dirty="0" smtClean="0">
                <a:latin typeface="+mn-lt"/>
              </a:rPr>
              <a:t>LMA</a:t>
            </a:r>
          </a:p>
          <a:p>
            <a:pPr>
              <a:spcBef>
                <a:spcPct val="50000"/>
              </a:spcBef>
            </a:pPr>
            <a:r>
              <a:rPr lang="en-US" dirty="0" smtClean="0">
                <a:latin typeface="+mn-lt"/>
              </a:rPr>
              <a:t>- Extend </a:t>
            </a:r>
            <a:r>
              <a:rPr lang="en-US" dirty="0">
                <a:latin typeface="+mn-lt"/>
              </a:rPr>
              <a:t>technique to analysis of CIMSS ABI WRF hemispheric simulation of 4 June 2005 event</a:t>
            </a:r>
          </a:p>
        </p:txBody>
      </p:sp>
      <p:sp>
        <p:nvSpPr>
          <p:cNvPr id="28676" name="Text Box 16"/>
          <p:cNvSpPr txBox="1">
            <a:spLocks noChangeArrowheads="1"/>
          </p:cNvSpPr>
          <p:nvPr/>
        </p:nvSpPr>
        <p:spPr bwMode="auto">
          <a:xfrm>
            <a:off x="5410200" y="3976688"/>
            <a:ext cx="3352800" cy="366712"/>
          </a:xfrm>
          <a:prstGeom prst="rect">
            <a:avLst/>
          </a:prstGeom>
          <a:noFill/>
          <a:ln w="9525">
            <a:noFill/>
            <a:miter lim="800000"/>
            <a:headEnd/>
            <a:tailEnd/>
          </a:ln>
        </p:spPr>
        <p:txBody>
          <a:bodyPr>
            <a:spAutoFit/>
          </a:bodyPr>
          <a:lstStyle/>
          <a:p>
            <a:r>
              <a:rPr lang="en-US" dirty="0">
                <a:latin typeface="Tw Cen MT" pitchFamily="34" charset="0"/>
              </a:rPr>
              <a:t>  Sample 24 hr LTG forecast</a:t>
            </a:r>
          </a:p>
        </p:txBody>
      </p:sp>
      <p:pic>
        <p:nvPicPr>
          <p:cNvPr id="28677" name="Picture 17" descr="thr2_p2_h24.gif                                                000B5AD0Macintosh HD                   BAFD2A12:"/>
          <p:cNvPicPr>
            <a:picLocks noChangeAspect="1" noChangeArrowheads="1"/>
          </p:cNvPicPr>
          <p:nvPr/>
        </p:nvPicPr>
        <p:blipFill>
          <a:blip r:embed="rId3" cstate="print"/>
          <a:srcRect/>
          <a:stretch>
            <a:fillRect/>
          </a:stretch>
        </p:blipFill>
        <p:spPr bwMode="auto">
          <a:xfrm>
            <a:off x="5105400" y="1152525"/>
            <a:ext cx="3733800" cy="288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TITLE_TAG" val="What are the Practical Benefits"/>
  <p:tag name="ARTICULATE_SLIDE_PAUSE" val="0"/>
  <p:tag name="ARTICULATE_NAV_LEVEL" val="1"/>
  <p:tag name="ARTICULATE_PLAYLIST_ID" val="-1"/>
  <p:tag name="ELAPSEDTIME" val="48.344"/>
  <p:tag name="AUDIO_ID" val="397"/>
  <p:tag name="TIMELINE" val="10.2/18.4/27.5/33.8/36.5/38.9/41.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1451</TotalTime>
  <Words>1209</Words>
  <Application>Microsoft Office PowerPoint</Application>
  <PresentationFormat>On-screen Show (4:3)</PresentationFormat>
  <Paragraphs>188</Paragraphs>
  <Slides>15</Slides>
  <Notes>15</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GOES-R Proving Ground NASA/SPoRT Update</vt:lpstr>
      <vt:lpstr>SPoRT Plan Outline – 2009/10</vt:lpstr>
      <vt:lpstr>Transition Efforts</vt:lpstr>
      <vt:lpstr>SPoRT South/Southeast Focus for GOES-R Products</vt:lpstr>
      <vt:lpstr>SPoRT South/Southeast Focus for GOES-R Products</vt:lpstr>
      <vt:lpstr>Contributed Expertise</vt:lpstr>
      <vt:lpstr>GLM Proxy Product from LMA data</vt:lpstr>
      <vt:lpstr>What is the Practical Benefit?</vt:lpstr>
      <vt:lpstr>Slide 9</vt:lpstr>
      <vt:lpstr>Evaluation of Products</vt:lpstr>
      <vt:lpstr>Slide 11</vt:lpstr>
      <vt:lpstr>Slide 12</vt:lpstr>
      <vt:lpstr>Slide 13</vt:lpstr>
      <vt:lpstr>Slide 14</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GOES-R Proving Ground NASA/SPoRT Update</dc:title>
  <dc:creator>Kevin Fuell</dc:creator>
  <cp:lastModifiedBy>fuell</cp:lastModifiedBy>
  <cp:revision>30</cp:revision>
  <dcterms:created xsi:type="dcterms:W3CDTF">2009-05-11T15:58:32Z</dcterms:created>
  <dcterms:modified xsi:type="dcterms:W3CDTF">2009-05-15T15:33:23Z</dcterms:modified>
</cp:coreProperties>
</file>