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Default Extension="doc" ContentType="application/msword"/>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7"/>
  </p:notesMasterIdLst>
  <p:handoutMasterIdLst>
    <p:handoutMasterId r:id="rId48"/>
  </p:handoutMasterIdLst>
  <p:sldIdLst>
    <p:sldId id="408" r:id="rId2"/>
    <p:sldId id="518" r:id="rId3"/>
    <p:sldId id="504" r:id="rId4"/>
    <p:sldId id="526" r:id="rId5"/>
    <p:sldId id="506" r:id="rId6"/>
    <p:sldId id="494" r:id="rId7"/>
    <p:sldId id="500" r:id="rId8"/>
    <p:sldId id="498" r:id="rId9"/>
    <p:sldId id="499" r:id="rId10"/>
    <p:sldId id="437" r:id="rId11"/>
    <p:sldId id="495" r:id="rId12"/>
    <p:sldId id="497" r:id="rId13"/>
    <p:sldId id="507" r:id="rId14"/>
    <p:sldId id="509" r:id="rId15"/>
    <p:sldId id="491" r:id="rId16"/>
    <p:sldId id="510" r:id="rId17"/>
    <p:sldId id="512" r:id="rId18"/>
    <p:sldId id="517" r:id="rId19"/>
    <p:sldId id="514" r:id="rId20"/>
    <p:sldId id="513" r:id="rId21"/>
    <p:sldId id="515" r:id="rId22"/>
    <p:sldId id="516" r:id="rId23"/>
    <p:sldId id="519" r:id="rId24"/>
    <p:sldId id="462" r:id="rId25"/>
    <p:sldId id="473" r:id="rId26"/>
    <p:sldId id="425" r:id="rId27"/>
    <p:sldId id="493" r:id="rId28"/>
    <p:sldId id="469" r:id="rId29"/>
    <p:sldId id="490" r:id="rId30"/>
    <p:sldId id="488" r:id="rId31"/>
    <p:sldId id="489" r:id="rId32"/>
    <p:sldId id="521" r:id="rId33"/>
    <p:sldId id="522" r:id="rId34"/>
    <p:sldId id="463" r:id="rId35"/>
    <p:sldId id="480" r:id="rId36"/>
    <p:sldId id="486" r:id="rId37"/>
    <p:sldId id="466" r:id="rId38"/>
    <p:sldId id="492" r:id="rId39"/>
    <p:sldId id="468" r:id="rId40"/>
    <p:sldId id="417" r:id="rId41"/>
    <p:sldId id="419" r:id="rId42"/>
    <p:sldId id="482" r:id="rId43"/>
    <p:sldId id="485" r:id="rId44"/>
    <p:sldId id="467" r:id="rId45"/>
    <p:sldId id="524" r:id="rId46"/>
  </p:sldIdLst>
  <p:sldSz cx="9144000" cy="6858000" type="screen4x3"/>
  <p:notesSz cx="6996113" cy="9282113"/>
  <p:defaultTextStyle>
    <a:defPPr>
      <a:defRPr lang="en-US"/>
    </a:defPPr>
    <a:lvl1pPr algn="l"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0000"/>
    <a:srgbClr val="0066FF"/>
    <a:srgbClr val="FFFF00"/>
    <a:srgbClr val="33CC33"/>
    <a:srgbClr val="00FF00"/>
    <a:srgbClr val="99FF66"/>
    <a:srgbClr val="FF66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p:scale>
          <a:sx n="75" d="100"/>
          <a:sy n="75" d="100"/>
        </p:scale>
        <p:origin x="-1338" y="-282"/>
      </p:cViewPr>
      <p:guideLst>
        <p:guide orient="horz" pos="2167"/>
        <p:guide pos="2880"/>
      </p:guideLst>
    </p:cSldViewPr>
  </p:slideViewPr>
  <p:notesTextViewPr>
    <p:cViewPr>
      <p:scale>
        <a:sx n="100" d="100"/>
        <a:sy n="100" d="100"/>
      </p:scale>
      <p:origin x="0" y="0"/>
    </p:cViewPr>
  </p:notesTextViewPr>
  <p:sorterViewPr>
    <p:cViewPr>
      <p:scale>
        <a:sx n="66" d="100"/>
        <a:sy n="66" d="100"/>
      </p:scale>
      <p:origin x="0" y="1428"/>
    </p:cViewPr>
  </p:sorterViewPr>
  <p:notesViewPr>
    <p:cSldViewPr snapToGrid="0" showGuides="1">
      <p:cViewPr varScale="1">
        <p:scale>
          <a:sx n="64" d="100"/>
          <a:sy n="64" d="100"/>
        </p:scale>
        <p:origin x="-2724" y="-102"/>
      </p:cViewPr>
      <p:guideLst>
        <p:guide orient="horz" pos="2924"/>
        <p:guide pos="22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image" Target="../media/image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3032125" cy="465138"/>
          </a:xfrm>
          <a:prstGeom prst="rect">
            <a:avLst/>
          </a:prstGeom>
          <a:noFill/>
          <a:ln w="9525">
            <a:noFill/>
            <a:miter lim="800000"/>
            <a:headEnd/>
            <a:tailEnd/>
          </a:ln>
        </p:spPr>
        <p:txBody>
          <a:bodyPr vert="horz" wrap="square" lIns="92252" tIns="46127" rIns="92252" bIns="46127" numCol="1" anchor="t" anchorCtr="0" compatLnSpc="1">
            <a:prstTxWarp prst="textNoShape">
              <a:avLst/>
            </a:prstTxWarp>
          </a:bodyPr>
          <a:lstStyle>
            <a:lvl1pPr defTabSz="922338">
              <a:defRPr sz="1300"/>
            </a:lvl1pPr>
          </a:lstStyle>
          <a:p>
            <a:pPr>
              <a:defRPr/>
            </a:pPr>
            <a:endParaRPr lang="en-US"/>
          </a:p>
        </p:txBody>
      </p:sp>
      <p:sp>
        <p:nvSpPr>
          <p:cNvPr id="41987" name="Rectangle 3"/>
          <p:cNvSpPr>
            <a:spLocks noGrp="1" noChangeArrowheads="1"/>
          </p:cNvSpPr>
          <p:nvPr>
            <p:ph type="dt" sz="quarter" idx="1"/>
          </p:nvPr>
        </p:nvSpPr>
        <p:spPr bwMode="auto">
          <a:xfrm>
            <a:off x="3962400" y="0"/>
            <a:ext cx="3032125" cy="465138"/>
          </a:xfrm>
          <a:prstGeom prst="rect">
            <a:avLst/>
          </a:prstGeom>
          <a:noFill/>
          <a:ln w="9525">
            <a:noFill/>
            <a:miter lim="800000"/>
            <a:headEnd/>
            <a:tailEnd/>
          </a:ln>
        </p:spPr>
        <p:txBody>
          <a:bodyPr vert="horz" wrap="square" lIns="92252" tIns="46127" rIns="92252" bIns="46127" numCol="1" anchor="t" anchorCtr="0" compatLnSpc="1">
            <a:prstTxWarp prst="textNoShape">
              <a:avLst/>
            </a:prstTxWarp>
          </a:bodyPr>
          <a:lstStyle>
            <a:lvl1pPr algn="r" defTabSz="922338">
              <a:defRPr sz="1300"/>
            </a:lvl1pPr>
          </a:lstStyle>
          <a:p>
            <a:pPr>
              <a:defRPr/>
            </a:pPr>
            <a:fld id="{532A3C70-C5B2-40CD-A416-3CE5A4CBBF78}" type="datetime1">
              <a:rPr lang="en-US"/>
              <a:pPr>
                <a:defRPr/>
              </a:pPr>
              <a:t>8/18/2009</a:t>
            </a:fld>
            <a:endParaRPr lang="en-US"/>
          </a:p>
        </p:txBody>
      </p:sp>
      <p:sp>
        <p:nvSpPr>
          <p:cNvPr id="41988" name="Rectangle 4"/>
          <p:cNvSpPr>
            <a:spLocks noGrp="1" noChangeArrowheads="1"/>
          </p:cNvSpPr>
          <p:nvPr>
            <p:ph type="ftr" sz="quarter" idx="2"/>
          </p:nvPr>
        </p:nvSpPr>
        <p:spPr bwMode="auto">
          <a:xfrm>
            <a:off x="0" y="8815388"/>
            <a:ext cx="3032125" cy="465137"/>
          </a:xfrm>
          <a:prstGeom prst="rect">
            <a:avLst/>
          </a:prstGeom>
          <a:noFill/>
          <a:ln w="9525">
            <a:noFill/>
            <a:miter lim="800000"/>
            <a:headEnd/>
            <a:tailEnd/>
          </a:ln>
        </p:spPr>
        <p:txBody>
          <a:bodyPr vert="horz" wrap="square" lIns="92252" tIns="46127" rIns="92252" bIns="46127" numCol="1" anchor="b" anchorCtr="0" compatLnSpc="1">
            <a:prstTxWarp prst="textNoShape">
              <a:avLst/>
            </a:prstTxWarp>
          </a:bodyPr>
          <a:lstStyle>
            <a:lvl1pPr defTabSz="922338">
              <a:defRPr sz="1300"/>
            </a:lvl1pPr>
          </a:lstStyle>
          <a:p>
            <a:pPr>
              <a:defRPr/>
            </a:pPr>
            <a:endParaRPr lang="en-US"/>
          </a:p>
        </p:txBody>
      </p:sp>
      <p:sp>
        <p:nvSpPr>
          <p:cNvPr id="41989" name="Rectangle 5"/>
          <p:cNvSpPr>
            <a:spLocks noGrp="1" noChangeArrowheads="1"/>
          </p:cNvSpPr>
          <p:nvPr>
            <p:ph type="sldNum" sz="quarter" idx="3"/>
          </p:nvPr>
        </p:nvSpPr>
        <p:spPr bwMode="auto">
          <a:xfrm>
            <a:off x="3962400" y="8815388"/>
            <a:ext cx="3032125" cy="465137"/>
          </a:xfrm>
          <a:prstGeom prst="rect">
            <a:avLst/>
          </a:prstGeom>
          <a:noFill/>
          <a:ln w="9525">
            <a:noFill/>
            <a:miter lim="800000"/>
            <a:headEnd/>
            <a:tailEnd/>
          </a:ln>
        </p:spPr>
        <p:txBody>
          <a:bodyPr vert="horz" wrap="square" lIns="92252" tIns="46127" rIns="92252" bIns="46127" numCol="1" anchor="b" anchorCtr="0" compatLnSpc="1">
            <a:prstTxWarp prst="textNoShape">
              <a:avLst/>
            </a:prstTxWarp>
          </a:bodyPr>
          <a:lstStyle>
            <a:lvl1pPr algn="r" defTabSz="922338">
              <a:defRPr sz="1300"/>
            </a:lvl1pPr>
          </a:lstStyle>
          <a:p>
            <a:pPr>
              <a:defRPr/>
            </a:pPr>
            <a:fld id="{1C852816-0A10-4615-AF0C-6BC0F417A12F}"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2125" cy="465138"/>
          </a:xfrm>
          <a:prstGeom prst="rect">
            <a:avLst/>
          </a:prstGeom>
          <a:noFill/>
          <a:ln w="9525">
            <a:noFill/>
            <a:miter lim="800000"/>
            <a:headEnd/>
            <a:tailEnd/>
          </a:ln>
        </p:spPr>
        <p:txBody>
          <a:bodyPr vert="horz" wrap="square" lIns="92252" tIns="46127" rIns="92252" bIns="46127" numCol="1" anchor="t" anchorCtr="0" compatLnSpc="1">
            <a:prstTxWarp prst="textNoShape">
              <a:avLst/>
            </a:prstTxWarp>
          </a:bodyPr>
          <a:lstStyle>
            <a:lvl1pPr defTabSz="922338">
              <a:defRPr sz="1300"/>
            </a:lvl1pPr>
          </a:lstStyle>
          <a:p>
            <a:pPr>
              <a:defRPr/>
            </a:pPr>
            <a:endParaRPr lang="en-US"/>
          </a:p>
        </p:txBody>
      </p:sp>
      <p:sp>
        <p:nvSpPr>
          <p:cNvPr id="4099" name="Rectangle 3"/>
          <p:cNvSpPr>
            <a:spLocks noGrp="1" noChangeArrowheads="1"/>
          </p:cNvSpPr>
          <p:nvPr>
            <p:ph type="dt" idx="1"/>
          </p:nvPr>
        </p:nvSpPr>
        <p:spPr bwMode="auto">
          <a:xfrm>
            <a:off x="3962400" y="0"/>
            <a:ext cx="3032125" cy="465138"/>
          </a:xfrm>
          <a:prstGeom prst="rect">
            <a:avLst/>
          </a:prstGeom>
          <a:noFill/>
          <a:ln w="9525">
            <a:noFill/>
            <a:miter lim="800000"/>
            <a:headEnd/>
            <a:tailEnd/>
          </a:ln>
        </p:spPr>
        <p:txBody>
          <a:bodyPr vert="horz" wrap="square" lIns="92252" tIns="46127" rIns="92252" bIns="46127" numCol="1" anchor="t" anchorCtr="0" compatLnSpc="1">
            <a:prstTxWarp prst="textNoShape">
              <a:avLst/>
            </a:prstTxWarp>
          </a:bodyPr>
          <a:lstStyle>
            <a:lvl1pPr algn="r" defTabSz="922338">
              <a:defRPr sz="1300"/>
            </a:lvl1pPr>
          </a:lstStyle>
          <a:p>
            <a:pPr>
              <a:defRPr/>
            </a:pPr>
            <a:fld id="{FF75B81D-A317-4058-811C-4D099F7F784F}" type="datetime1">
              <a:rPr lang="en-US"/>
              <a:pPr>
                <a:defRPr/>
              </a:pPr>
              <a:t>8/18/2009</a:t>
            </a:fld>
            <a:endParaRPr lang="en-US"/>
          </a:p>
        </p:txBody>
      </p:sp>
      <p:sp>
        <p:nvSpPr>
          <p:cNvPr id="26628" name="Rectangle 4"/>
          <p:cNvSpPr>
            <a:spLocks noGrp="1" noRot="1" noChangeAspect="1" noChangeArrowheads="1" noTextEdit="1"/>
          </p:cNvSpPr>
          <p:nvPr>
            <p:ph type="sldImg" idx="2"/>
          </p:nvPr>
        </p:nvSpPr>
        <p:spPr bwMode="auto">
          <a:xfrm>
            <a:off x="1179513" y="695325"/>
            <a:ext cx="4641850" cy="3481388"/>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0088" y="4410075"/>
            <a:ext cx="5595937" cy="4176713"/>
          </a:xfrm>
          <a:prstGeom prst="rect">
            <a:avLst/>
          </a:prstGeom>
          <a:noFill/>
          <a:ln w="9525">
            <a:noFill/>
            <a:miter lim="800000"/>
            <a:headEnd/>
            <a:tailEnd/>
          </a:ln>
        </p:spPr>
        <p:txBody>
          <a:bodyPr vert="horz" wrap="square" lIns="92252" tIns="46127" rIns="92252" bIns="4612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815388"/>
            <a:ext cx="3032125" cy="465137"/>
          </a:xfrm>
          <a:prstGeom prst="rect">
            <a:avLst/>
          </a:prstGeom>
          <a:noFill/>
          <a:ln w="9525">
            <a:noFill/>
            <a:miter lim="800000"/>
            <a:headEnd/>
            <a:tailEnd/>
          </a:ln>
        </p:spPr>
        <p:txBody>
          <a:bodyPr vert="horz" wrap="square" lIns="92252" tIns="46127" rIns="92252" bIns="46127" numCol="1" anchor="b" anchorCtr="0" compatLnSpc="1">
            <a:prstTxWarp prst="textNoShape">
              <a:avLst/>
            </a:prstTxWarp>
          </a:bodyPr>
          <a:lstStyle>
            <a:lvl1pPr defTabSz="922338">
              <a:defRPr sz="1300"/>
            </a:lvl1pPr>
          </a:lstStyle>
          <a:p>
            <a:pPr>
              <a:defRPr/>
            </a:pPr>
            <a:endParaRPr lang="en-US"/>
          </a:p>
        </p:txBody>
      </p:sp>
      <p:sp>
        <p:nvSpPr>
          <p:cNvPr id="4103" name="Rectangle 7"/>
          <p:cNvSpPr>
            <a:spLocks noGrp="1" noChangeArrowheads="1"/>
          </p:cNvSpPr>
          <p:nvPr>
            <p:ph type="sldNum" sz="quarter" idx="5"/>
          </p:nvPr>
        </p:nvSpPr>
        <p:spPr bwMode="auto">
          <a:xfrm>
            <a:off x="3962400" y="8815388"/>
            <a:ext cx="3032125" cy="465137"/>
          </a:xfrm>
          <a:prstGeom prst="rect">
            <a:avLst/>
          </a:prstGeom>
          <a:noFill/>
          <a:ln w="9525">
            <a:noFill/>
            <a:miter lim="800000"/>
            <a:headEnd/>
            <a:tailEnd/>
          </a:ln>
        </p:spPr>
        <p:txBody>
          <a:bodyPr vert="horz" wrap="square" lIns="92252" tIns="46127" rIns="92252" bIns="46127" numCol="1" anchor="b" anchorCtr="0" compatLnSpc="1">
            <a:prstTxWarp prst="textNoShape">
              <a:avLst/>
            </a:prstTxWarp>
          </a:bodyPr>
          <a:lstStyle>
            <a:lvl1pPr algn="r" defTabSz="922338">
              <a:defRPr sz="1300"/>
            </a:lvl1pPr>
          </a:lstStyle>
          <a:p>
            <a:pPr>
              <a:defRPr/>
            </a:pPr>
            <a:fld id="{9128E5D8-64D5-432A-8940-535102DAC6B5}" type="slidenum">
              <a:rPr lang="en-US"/>
              <a:pPr>
                <a:defRPr/>
              </a:pPr>
              <a:t>‹#›</a:t>
            </a:fld>
            <a:endParaRPr lang="en-US"/>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ＭＳ Ｐゴシック" pitchFamily="-65"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65"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14C88C-F268-4CC8-9BB5-A08A4A59EFCC}" type="slidenum">
              <a:rPr lang="en-US"/>
              <a:pPr/>
              <a:t>11</a:t>
            </a:fld>
            <a:endParaRPr lang="en-US"/>
          </a:p>
        </p:txBody>
      </p:sp>
      <p:sp>
        <p:nvSpPr>
          <p:cNvPr id="131074" name="Rectangle 2"/>
          <p:cNvSpPr>
            <a:spLocks noGrp="1" noRot="1" noChangeAspect="1" noChangeArrowheads="1" noTextEdit="1"/>
          </p:cNvSpPr>
          <p:nvPr>
            <p:ph type="sldImg"/>
          </p:nvPr>
        </p:nvSpPr>
        <p:spPr>
          <a:xfrm>
            <a:off x="1187450" y="681038"/>
            <a:ext cx="4648200" cy="3486150"/>
          </a:xfrm>
          <a:ln/>
        </p:spPr>
      </p:sp>
      <p:sp>
        <p:nvSpPr>
          <p:cNvPr id="131075" name="Rectangle 3"/>
          <p:cNvSpPr>
            <a:spLocks noGrp="1" noChangeArrowheads="1"/>
          </p:cNvSpPr>
          <p:nvPr>
            <p:ph type="body" idx="1"/>
          </p:nvPr>
        </p:nvSpPr>
        <p:spPr>
          <a:xfrm>
            <a:off x="926337" y="4394501"/>
            <a:ext cx="5169350" cy="4167282"/>
          </a:xfrm>
        </p:spPr>
        <p:txBody>
          <a:bodyPr lIns="91606" tIns="45802" rIns="91606" bIns="45802"/>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FF75B81D-A317-4058-811C-4D099F7F784F}" type="datetime1">
              <a:rPr lang="en-US" smtClean="0"/>
              <a:pPr>
                <a:defRPr/>
              </a:pPr>
              <a:t>8/18/2009</a:t>
            </a:fld>
            <a:endParaRPr lang="en-US"/>
          </a:p>
        </p:txBody>
      </p:sp>
      <p:sp>
        <p:nvSpPr>
          <p:cNvPr id="5" name="Slide Number Placeholder 4"/>
          <p:cNvSpPr>
            <a:spLocks noGrp="1"/>
          </p:cNvSpPr>
          <p:nvPr>
            <p:ph type="sldNum" sz="quarter" idx="11"/>
          </p:nvPr>
        </p:nvSpPr>
        <p:spPr/>
        <p:txBody>
          <a:bodyPr/>
          <a:lstStyle/>
          <a:p>
            <a:pPr>
              <a:defRPr/>
            </a:pPr>
            <a:fld id="{9128E5D8-64D5-432A-8940-535102DAC6B5}"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FF75B81D-A317-4058-811C-4D099F7F784F}" type="datetime1">
              <a:rPr lang="en-US" smtClean="0"/>
              <a:pPr>
                <a:defRPr/>
              </a:pPr>
              <a:t>8/18/2009</a:t>
            </a:fld>
            <a:endParaRPr lang="en-US"/>
          </a:p>
        </p:txBody>
      </p:sp>
      <p:sp>
        <p:nvSpPr>
          <p:cNvPr id="5" name="Slide Number Placeholder 4"/>
          <p:cNvSpPr>
            <a:spLocks noGrp="1"/>
          </p:cNvSpPr>
          <p:nvPr>
            <p:ph type="sldNum" sz="quarter" idx="11"/>
          </p:nvPr>
        </p:nvSpPr>
        <p:spPr/>
        <p:txBody>
          <a:bodyPr/>
          <a:lstStyle/>
          <a:p>
            <a:pPr>
              <a:defRPr/>
            </a:pPr>
            <a:fld id="{9128E5D8-64D5-432A-8940-535102DAC6B5}"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pPr defTabSz="928688"/>
            <a:fld id="{D847EC5F-DDD3-435E-A491-4B1C6721476C}" type="slidenum">
              <a:rPr lang="en-US" smtClean="0">
                <a:latin typeface="Arial" pitchFamily="34" charset="0"/>
              </a:rPr>
              <a:pPr defTabSz="928688"/>
              <a:t>14</a:t>
            </a:fld>
            <a:endParaRPr lang="en-US" smtClean="0">
              <a:latin typeface="Arial" pitchFamily="34"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4162" name="Rectangle 2"/>
          <p:cNvSpPr>
            <a:spLocks noGrp="1" noRot="1" noChangeAspect="1" noChangeArrowheads="1" noTextEdit="1"/>
          </p:cNvSpPr>
          <p:nvPr>
            <p:ph type="sldImg"/>
          </p:nvPr>
        </p:nvSpPr>
        <p:spPr>
          <a:ln/>
        </p:spPr>
      </p:sp>
      <p:sp>
        <p:nvSpPr>
          <p:cNvPr id="2524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FF75B81D-A317-4058-811C-4D099F7F784F}" type="datetime1">
              <a:rPr lang="en-US" smtClean="0"/>
              <a:pPr>
                <a:defRPr/>
              </a:pPr>
              <a:t>8/18/2009</a:t>
            </a:fld>
            <a:endParaRPr lang="en-US"/>
          </a:p>
        </p:txBody>
      </p:sp>
      <p:sp>
        <p:nvSpPr>
          <p:cNvPr id="5" name="Slide Number Placeholder 4"/>
          <p:cNvSpPr>
            <a:spLocks noGrp="1"/>
          </p:cNvSpPr>
          <p:nvPr>
            <p:ph type="sldNum" sz="quarter" idx="11"/>
          </p:nvPr>
        </p:nvSpPr>
        <p:spPr/>
        <p:txBody>
          <a:bodyPr/>
          <a:lstStyle/>
          <a:p>
            <a:pPr>
              <a:defRPr/>
            </a:pPr>
            <a:fld id="{9128E5D8-64D5-432A-8940-535102DAC6B5}"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FF75B81D-A317-4058-811C-4D099F7F784F}" type="datetime1">
              <a:rPr lang="en-US" smtClean="0"/>
              <a:pPr>
                <a:defRPr/>
              </a:pPr>
              <a:t>8/18/2009</a:t>
            </a:fld>
            <a:endParaRPr lang="en-US"/>
          </a:p>
        </p:txBody>
      </p:sp>
      <p:sp>
        <p:nvSpPr>
          <p:cNvPr id="5" name="Slide Number Placeholder 4"/>
          <p:cNvSpPr>
            <a:spLocks noGrp="1"/>
          </p:cNvSpPr>
          <p:nvPr>
            <p:ph type="sldNum" sz="quarter" idx="11"/>
          </p:nvPr>
        </p:nvSpPr>
        <p:spPr/>
        <p:txBody>
          <a:bodyPr/>
          <a:lstStyle/>
          <a:p>
            <a:pPr>
              <a:defRPr/>
            </a:pPr>
            <a:fld id="{9128E5D8-64D5-432A-8940-535102DAC6B5}"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FF75B81D-A317-4058-811C-4D099F7F784F}" type="datetime1">
              <a:rPr lang="en-US" smtClean="0"/>
              <a:pPr>
                <a:defRPr/>
              </a:pPr>
              <a:t>8/18/2009</a:t>
            </a:fld>
            <a:endParaRPr lang="en-US"/>
          </a:p>
        </p:txBody>
      </p:sp>
      <p:sp>
        <p:nvSpPr>
          <p:cNvPr id="5" name="Slide Number Placeholder 4"/>
          <p:cNvSpPr>
            <a:spLocks noGrp="1"/>
          </p:cNvSpPr>
          <p:nvPr>
            <p:ph type="sldNum" sz="quarter" idx="11"/>
          </p:nvPr>
        </p:nvSpPr>
        <p:spPr/>
        <p:txBody>
          <a:bodyPr/>
          <a:lstStyle/>
          <a:p>
            <a:pPr>
              <a:defRPr/>
            </a:pPr>
            <a:fld id="{9128E5D8-64D5-432A-8940-535102DAC6B5}"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FF75B81D-A317-4058-811C-4D099F7F784F}" type="datetime1">
              <a:rPr lang="en-US" smtClean="0"/>
              <a:pPr>
                <a:defRPr/>
              </a:pPr>
              <a:t>8/18/2009</a:t>
            </a:fld>
            <a:endParaRPr lang="en-US"/>
          </a:p>
        </p:txBody>
      </p:sp>
      <p:sp>
        <p:nvSpPr>
          <p:cNvPr id="5" name="Slide Number Placeholder 4"/>
          <p:cNvSpPr>
            <a:spLocks noGrp="1"/>
          </p:cNvSpPr>
          <p:nvPr>
            <p:ph type="sldNum" sz="quarter" idx="11"/>
          </p:nvPr>
        </p:nvSpPr>
        <p:spPr/>
        <p:txBody>
          <a:bodyPr/>
          <a:lstStyle/>
          <a:p>
            <a:pPr>
              <a:defRPr/>
            </a:pPr>
            <a:fld id="{9128E5D8-64D5-432A-8940-535102DAC6B5}"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FF75B81D-A317-4058-811C-4D099F7F784F}" type="datetime1">
              <a:rPr lang="en-US" smtClean="0"/>
              <a:pPr>
                <a:defRPr/>
              </a:pPr>
              <a:t>8/18/2009</a:t>
            </a:fld>
            <a:endParaRPr lang="en-US"/>
          </a:p>
        </p:txBody>
      </p:sp>
      <p:sp>
        <p:nvSpPr>
          <p:cNvPr id="5" name="Slide Number Placeholder 4"/>
          <p:cNvSpPr>
            <a:spLocks noGrp="1"/>
          </p:cNvSpPr>
          <p:nvPr>
            <p:ph type="sldNum" sz="quarter" idx="11"/>
          </p:nvPr>
        </p:nvSpPr>
        <p:spPr/>
        <p:txBody>
          <a:bodyPr/>
          <a:lstStyle/>
          <a:p>
            <a:pPr>
              <a:defRPr/>
            </a:pPr>
            <a:fld id="{9128E5D8-64D5-432A-8940-535102DAC6B5}"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FF75B81D-A317-4058-811C-4D099F7F784F}" type="datetime1">
              <a:rPr lang="en-US" smtClean="0"/>
              <a:pPr>
                <a:defRPr/>
              </a:pPr>
              <a:t>8/18/2009</a:t>
            </a:fld>
            <a:endParaRPr lang="en-US"/>
          </a:p>
        </p:txBody>
      </p:sp>
      <p:sp>
        <p:nvSpPr>
          <p:cNvPr id="5" name="Slide Number Placeholder 4"/>
          <p:cNvSpPr>
            <a:spLocks noGrp="1"/>
          </p:cNvSpPr>
          <p:nvPr>
            <p:ph type="sldNum" sz="quarter" idx="11"/>
          </p:nvPr>
        </p:nvSpPr>
        <p:spPr/>
        <p:txBody>
          <a:bodyPr/>
          <a:lstStyle/>
          <a:p>
            <a:pPr>
              <a:defRPr/>
            </a:pPr>
            <a:fld id="{9128E5D8-64D5-432A-8940-535102DAC6B5}"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FF75B81D-A317-4058-811C-4D099F7F784F}" type="datetime1">
              <a:rPr lang="en-US" smtClean="0"/>
              <a:pPr>
                <a:defRPr/>
              </a:pPr>
              <a:t>8/18/2009</a:t>
            </a:fld>
            <a:endParaRPr lang="en-US"/>
          </a:p>
        </p:txBody>
      </p:sp>
      <p:sp>
        <p:nvSpPr>
          <p:cNvPr id="5" name="Slide Number Placeholder 4"/>
          <p:cNvSpPr>
            <a:spLocks noGrp="1"/>
          </p:cNvSpPr>
          <p:nvPr>
            <p:ph type="sldNum" sz="quarter" idx="11"/>
          </p:nvPr>
        </p:nvSpPr>
        <p:spPr/>
        <p:txBody>
          <a:bodyPr/>
          <a:lstStyle/>
          <a:p>
            <a:pPr>
              <a:defRPr/>
            </a:pPr>
            <a:fld id="{9128E5D8-64D5-432A-8940-535102DAC6B5}"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pPr eaLnBrk="1" hangingPunct="1">
              <a:spcBef>
                <a:spcPct val="0"/>
              </a:spcBef>
            </a:pPr>
            <a:endParaRPr lang="en-US" smtClean="0">
              <a:latin typeface="Arial" pitchFamily="34" charset="0"/>
            </a:endParaRPr>
          </a:p>
        </p:txBody>
      </p:sp>
      <p:sp>
        <p:nvSpPr>
          <p:cNvPr id="33796" name="Slide Number Placeholder 3"/>
          <p:cNvSpPr>
            <a:spLocks noGrp="1"/>
          </p:cNvSpPr>
          <p:nvPr>
            <p:ph type="sldNum" sz="quarter" idx="5"/>
          </p:nvPr>
        </p:nvSpPr>
        <p:spPr>
          <a:noFill/>
        </p:spPr>
        <p:txBody>
          <a:bodyPr/>
          <a:lstStyle/>
          <a:p>
            <a:pPr defTabSz="928688"/>
            <a:fld id="{2383DDAA-2F68-4F17-951B-B86F84B13E29}" type="slidenum">
              <a:rPr lang="en-US" smtClean="0">
                <a:latin typeface="Arial" pitchFamily="34" charset="0"/>
              </a:rPr>
              <a:pPr defTabSz="928688"/>
              <a:t>22</a:t>
            </a:fld>
            <a:endParaRPr 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FF75B81D-A317-4058-811C-4D099F7F784F}" type="datetime1">
              <a:rPr lang="en-US" smtClean="0"/>
              <a:pPr>
                <a:defRPr/>
              </a:pPr>
              <a:t>8/18/2009</a:t>
            </a:fld>
            <a:endParaRPr lang="en-US"/>
          </a:p>
        </p:txBody>
      </p:sp>
      <p:sp>
        <p:nvSpPr>
          <p:cNvPr id="5" name="Slide Number Placeholder 4"/>
          <p:cNvSpPr>
            <a:spLocks noGrp="1"/>
          </p:cNvSpPr>
          <p:nvPr>
            <p:ph type="sldNum" sz="quarter" idx="11"/>
          </p:nvPr>
        </p:nvSpPr>
        <p:spPr/>
        <p:txBody>
          <a:bodyPr/>
          <a:lstStyle/>
          <a:p>
            <a:pPr>
              <a:defRPr/>
            </a:pPr>
            <a:fld id="{9128E5D8-64D5-432A-8940-535102DAC6B5}"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962400" y="8782050"/>
            <a:ext cx="3033713" cy="463550"/>
          </a:xfrm>
          <a:prstGeom prst="rect">
            <a:avLst/>
          </a:prstGeom>
          <a:noFill/>
          <a:ln w="9525">
            <a:noFill/>
            <a:miter lim="800000"/>
            <a:headEnd/>
            <a:tailEnd/>
          </a:ln>
        </p:spPr>
        <p:txBody>
          <a:bodyPr lIns="93128" tIns="46565" rIns="93128" bIns="46565" anchor="b"/>
          <a:lstStyle/>
          <a:p>
            <a:pPr algn="r" defTabSz="931863" eaLnBrk="0" hangingPunct="0"/>
            <a:fld id="{00A117B2-3950-4C64-910C-CB004C45A33A}" type="slidenum">
              <a:rPr lang="en-US" sz="1200">
                <a:latin typeface="Times New Roman" pitchFamily="-65" charset="0"/>
              </a:rPr>
              <a:pPr algn="r" defTabSz="931863" eaLnBrk="0" hangingPunct="0"/>
              <a:t>25</a:t>
            </a:fld>
            <a:endParaRPr lang="en-US" sz="1200">
              <a:latin typeface="Times New Roman" pitchFamily="-65" charset="0"/>
            </a:endParaRPr>
          </a:p>
        </p:txBody>
      </p:sp>
      <p:sp>
        <p:nvSpPr>
          <p:cNvPr id="33795" name="Rectangle 2"/>
          <p:cNvSpPr>
            <a:spLocks noGrp="1" noRot="1" noChangeAspect="1" noChangeArrowheads="1" noTextEdit="1"/>
          </p:cNvSpPr>
          <p:nvPr>
            <p:ph type="sldImg"/>
          </p:nvPr>
        </p:nvSpPr>
        <p:spPr>
          <a:xfrm>
            <a:off x="1177925" y="695325"/>
            <a:ext cx="4641850" cy="3481388"/>
          </a:xfrm>
          <a:ln/>
        </p:spPr>
      </p:sp>
      <p:sp>
        <p:nvSpPr>
          <p:cNvPr id="33796" name="Rectangle 3"/>
          <p:cNvSpPr>
            <a:spLocks noGrp="1" noChangeArrowheads="1"/>
          </p:cNvSpPr>
          <p:nvPr>
            <p:ph type="body" idx="1"/>
          </p:nvPr>
        </p:nvSpPr>
        <p:spPr>
          <a:noFill/>
          <a:ln/>
        </p:spPr>
        <p:txBody>
          <a:bodyPr lIns="91406" tIns="45705" rIns="91406" bIns="45705"/>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179513" y="696913"/>
            <a:ext cx="4638675" cy="3479800"/>
          </a:xfrm>
          <a:ln/>
        </p:spPr>
      </p:sp>
      <p:sp>
        <p:nvSpPr>
          <p:cNvPr id="38915" name="Rectangle 3"/>
          <p:cNvSpPr>
            <a:spLocks noGrp="1" noChangeArrowheads="1"/>
          </p:cNvSpPr>
          <p:nvPr>
            <p:ph type="body" idx="1"/>
          </p:nvPr>
        </p:nvSpPr>
        <p:spPr>
          <a:xfrm>
            <a:off x="700088" y="4408488"/>
            <a:ext cx="5595937" cy="4176712"/>
          </a:xfrm>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pPr defTabSz="928688"/>
            <a:fld id="{B95BBCAA-EE2A-4D64-A4E8-37396F1C1C7D}" type="slidenum">
              <a:rPr lang="en-US" smtClean="0">
                <a:latin typeface="Arial" pitchFamily="34" charset="0"/>
              </a:rPr>
              <a:pPr defTabSz="928688"/>
              <a:t>3</a:t>
            </a:fld>
            <a:endParaRPr lang="en-US" smtClean="0">
              <a:latin typeface="Arial" pitchFamily="34" charset="0"/>
            </a:endParaRPr>
          </a:p>
        </p:txBody>
      </p:sp>
      <p:sp>
        <p:nvSpPr>
          <p:cNvPr id="29699" name="Rectangle 7"/>
          <p:cNvSpPr txBox="1">
            <a:spLocks noGrp="1" noChangeArrowheads="1"/>
          </p:cNvSpPr>
          <p:nvPr/>
        </p:nvSpPr>
        <p:spPr bwMode="auto">
          <a:xfrm>
            <a:off x="3962400" y="8815388"/>
            <a:ext cx="3032125" cy="465137"/>
          </a:xfrm>
          <a:prstGeom prst="rect">
            <a:avLst/>
          </a:prstGeom>
          <a:noFill/>
          <a:ln w="9525">
            <a:noFill/>
            <a:miter lim="800000"/>
            <a:headEnd/>
            <a:tailEnd/>
          </a:ln>
        </p:spPr>
        <p:txBody>
          <a:bodyPr lIns="92838" tIns="46420" rIns="92838" bIns="46420" anchor="b"/>
          <a:lstStyle/>
          <a:p>
            <a:pPr algn="r" defTabSz="925513"/>
            <a:fld id="{7B6787D0-5DBE-4FB0-A4DD-85DC6958F99C}" type="slidenum">
              <a:rPr lang="en-US" sz="1100"/>
              <a:pPr algn="r" defTabSz="925513"/>
              <a:t>3</a:t>
            </a:fld>
            <a:endParaRPr lang="en-US" sz="1100"/>
          </a:p>
        </p:txBody>
      </p:sp>
      <p:sp>
        <p:nvSpPr>
          <p:cNvPr id="29700" name="Rectangle 2"/>
          <p:cNvSpPr>
            <a:spLocks noGrp="1" noRot="1" noChangeAspect="1" noChangeArrowheads="1" noTextEdit="1"/>
          </p:cNvSpPr>
          <p:nvPr>
            <p:ph type="sldImg"/>
          </p:nvPr>
        </p:nvSpPr>
        <p:spPr>
          <a:ln/>
        </p:spPr>
      </p:sp>
      <p:sp>
        <p:nvSpPr>
          <p:cNvPr id="29701" name="Rectangle 3"/>
          <p:cNvSpPr>
            <a:spLocks noGrp="1" noChangeArrowheads="1"/>
          </p:cNvSpPr>
          <p:nvPr>
            <p:ph type="body" idx="1"/>
          </p:nvPr>
        </p:nvSpPr>
        <p:spPr>
          <a:xfrm>
            <a:off x="700088" y="4410075"/>
            <a:ext cx="5597525" cy="4176713"/>
          </a:xfrm>
          <a:noFill/>
          <a:ln/>
        </p:spPr>
        <p:txBody>
          <a:bodyPr lIns="92838" tIns="46420" rIns="92838" bIns="46420"/>
          <a:lstStyle/>
          <a:p>
            <a:pPr eaLnBrk="1" hangingPunct="1"/>
            <a:endParaRPr lang="en-US"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FF75B81D-A317-4058-811C-4D099F7F784F}" type="datetime1">
              <a:rPr lang="en-US" smtClean="0"/>
              <a:pPr>
                <a:defRPr/>
              </a:pPr>
              <a:t>8/18/2009</a:t>
            </a:fld>
            <a:endParaRPr lang="en-US"/>
          </a:p>
        </p:txBody>
      </p:sp>
      <p:sp>
        <p:nvSpPr>
          <p:cNvPr id="5" name="Slide Number Placeholder 4"/>
          <p:cNvSpPr>
            <a:spLocks noGrp="1"/>
          </p:cNvSpPr>
          <p:nvPr>
            <p:ph type="sldNum" sz="quarter" idx="11"/>
          </p:nvPr>
        </p:nvSpPr>
        <p:spPr/>
        <p:txBody>
          <a:bodyPr/>
          <a:lstStyle/>
          <a:p>
            <a:pPr>
              <a:defRPr/>
            </a:pPr>
            <a:fld id="{9128E5D8-64D5-432A-8940-535102DAC6B5}"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FF75B81D-A317-4058-811C-4D099F7F784F}" type="datetime1">
              <a:rPr lang="en-US" smtClean="0"/>
              <a:pPr>
                <a:defRPr/>
              </a:pPr>
              <a:t>8/18/2009</a:t>
            </a:fld>
            <a:endParaRPr lang="en-US"/>
          </a:p>
        </p:txBody>
      </p:sp>
      <p:sp>
        <p:nvSpPr>
          <p:cNvPr id="5" name="Slide Number Placeholder 4"/>
          <p:cNvSpPr>
            <a:spLocks noGrp="1"/>
          </p:cNvSpPr>
          <p:nvPr>
            <p:ph type="sldNum" sz="quarter" idx="11"/>
          </p:nvPr>
        </p:nvSpPr>
        <p:spPr/>
        <p:txBody>
          <a:bodyPr/>
          <a:lstStyle/>
          <a:p>
            <a:pPr>
              <a:defRPr/>
            </a:pPr>
            <a:fld id="{9128E5D8-64D5-432A-8940-535102DAC6B5}"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FF75B81D-A317-4058-811C-4D099F7F784F}" type="datetime1">
              <a:rPr lang="en-US" smtClean="0"/>
              <a:pPr>
                <a:defRPr/>
              </a:pPr>
              <a:t>8/18/2009</a:t>
            </a:fld>
            <a:endParaRPr lang="en-US"/>
          </a:p>
        </p:txBody>
      </p:sp>
      <p:sp>
        <p:nvSpPr>
          <p:cNvPr id="5" name="Slide Number Placeholder 4"/>
          <p:cNvSpPr>
            <a:spLocks noGrp="1"/>
          </p:cNvSpPr>
          <p:nvPr>
            <p:ph type="sldNum" sz="quarter" idx="11"/>
          </p:nvPr>
        </p:nvSpPr>
        <p:spPr/>
        <p:txBody>
          <a:bodyPr/>
          <a:lstStyle/>
          <a:p>
            <a:pPr>
              <a:defRPr/>
            </a:pPr>
            <a:fld id="{9128E5D8-64D5-432A-8940-535102DAC6B5}"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FF75B81D-A317-4058-811C-4D099F7F784F}" type="datetime1">
              <a:rPr lang="en-US" smtClean="0"/>
              <a:pPr>
                <a:defRPr/>
              </a:pPr>
              <a:t>8/18/2009</a:t>
            </a:fld>
            <a:endParaRPr lang="en-US"/>
          </a:p>
        </p:txBody>
      </p:sp>
      <p:sp>
        <p:nvSpPr>
          <p:cNvPr id="5" name="Slide Number Placeholder 4"/>
          <p:cNvSpPr>
            <a:spLocks noGrp="1"/>
          </p:cNvSpPr>
          <p:nvPr>
            <p:ph type="sldNum" sz="quarter" idx="11"/>
          </p:nvPr>
        </p:nvSpPr>
        <p:spPr/>
        <p:txBody>
          <a:bodyPr/>
          <a:lstStyle/>
          <a:p>
            <a:pPr>
              <a:defRPr/>
            </a:pPr>
            <a:fld id="{9128E5D8-64D5-432A-8940-535102DAC6B5}"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77925" y="696913"/>
            <a:ext cx="4641850" cy="3481387"/>
          </a:xfrm>
          <a:ln/>
        </p:spPr>
      </p:sp>
      <p:sp>
        <p:nvSpPr>
          <p:cNvPr id="39939" name="Rectangle 3"/>
          <p:cNvSpPr>
            <a:spLocks noGrp="1" noChangeArrowheads="1"/>
          </p:cNvSpPr>
          <p:nvPr>
            <p:ph type="body" idx="1"/>
          </p:nvPr>
        </p:nvSpPr>
        <p:spPr>
          <a:xfrm>
            <a:off x="700088" y="4410075"/>
            <a:ext cx="5595937" cy="4175125"/>
          </a:xfrm>
          <a:noFill/>
          <a:ln/>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1179513" y="696913"/>
            <a:ext cx="4638675" cy="3479800"/>
          </a:xfrm>
          <a:ln/>
        </p:spPr>
      </p:sp>
      <p:sp>
        <p:nvSpPr>
          <p:cNvPr id="40963" name="Notes Placeholder 2"/>
          <p:cNvSpPr>
            <a:spLocks noGrp="1"/>
          </p:cNvSpPr>
          <p:nvPr>
            <p:ph type="body" idx="1"/>
          </p:nvPr>
        </p:nvSpPr>
        <p:spPr>
          <a:xfrm>
            <a:off x="700088" y="4408488"/>
            <a:ext cx="5595937" cy="4176712"/>
          </a:xfrm>
          <a:noFill/>
          <a:ln/>
        </p:spPr>
        <p:txBody>
          <a:bodyPr lIns="93003" tIns="46501" rIns="93003" bIns="46501"/>
          <a:lstStyle/>
          <a:p>
            <a:pPr defTabSz="457200">
              <a:spcBef>
                <a:spcPct val="0"/>
              </a:spcBef>
            </a:pPr>
            <a:endParaRPr lang="en-US" smtClean="0"/>
          </a:p>
        </p:txBody>
      </p:sp>
      <p:sp>
        <p:nvSpPr>
          <p:cNvPr id="40964" name="Slide Number Placeholder 3"/>
          <p:cNvSpPr txBox="1">
            <a:spLocks noGrp="1"/>
          </p:cNvSpPr>
          <p:nvPr/>
        </p:nvSpPr>
        <p:spPr bwMode="auto">
          <a:xfrm>
            <a:off x="3962400" y="8816975"/>
            <a:ext cx="3032125" cy="463550"/>
          </a:xfrm>
          <a:prstGeom prst="rect">
            <a:avLst/>
          </a:prstGeom>
          <a:noFill/>
          <a:ln w="9525">
            <a:noFill/>
            <a:miter lim="800000"/>
            <a:headEnd/>
            <a:tailEnd/>
          </a:ln>
        </p:spPr>
        <p:txBody>
          <a:bodyPr lIns="93003" tIns="46501" rIns="93003" bIns="46501" anchor="b"/>
          <a:lstStyle/>
          <a:p>
            <a:pPr algn="r" defTabSz="463550"/>
            <a:fld id="{C8EFEEDF-DF1A-4515-A28F-FC3D689A55AD}" type="slidenum">
              <a:rPr lang="en-US" sz="1200"/>
              <a:pPr algn="r" defTabSz="463550"/>
              <a:t>35</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FF75B81D-A317-4058-811C-4D099F7F784F}" type="datetime1">
              <a:rPr lang="en-US" smtClean="0"/>
              <a:pPr>
                <a:defRPr/>
              </a:pPr>
              <a:t>8/18/2009</a:t>
            </a:fld>
            <a:endParaRPr lang="en-US"/>
          </a:p>
        </p:txBody>
      </p:sp>
      <p:sp>
        <p:nvSpPr>
          <p:cNvPr id="5" name="Slide Number Placeholder 4"/>
          <p:cNvSpPr>
            <a:spLocks noGrp="1"/>
          </p:cNvSpPr>
          <p:nvPr>
            <p:ph type="sldNum" sz="quarter" idx="11"/>
          </p:nvPr>
        </p:nvSpPr>
        <p:spPr/>
        <p:txBody>
          <a:bodyPr/>
          <a:lstStyle/>
          <a:p>
            <a:pPr>
              <a:defRPr/>
            </a:pPr>
            <a:fld id="{9128E5D8-64D5-432A-8940-535102DAC6B5}"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1177925" y="696913"/>
            <a:ext cx="4641850" cy="3481387"/>
          </a:xfrm>
          <a:ln/>
        </p:spPr>
      </p:sp>
      <p:sp>
        <p:nvSpPr>
          <p:cNvPr id="44035" name="Rectangle 3"/>
          <p:cNvSpPr>
            <a:spLocks noGrp="1" noChangeArrowheads="1"/>
          </p:cNvSpPr>
          <p:nvPr>
            <p:ph type="body" idx="1"/>
          </p:nvPr>
        </p:nvSpPr>
        <p:spPr>
          <a:xfrm>
            <a:off x="700088" y="4410075"/>
            <a:ext cx="5595937" cy="4175125"/>
          </a:xfrm>
          <a:noFill/>
          <a:ln/>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5186" name="Rectangle 2"/>
          <p:cNvSpPr>
            <a:spLocks noGrp="1" noRot="1" noChangeAspect="1" noChangeArrowheads="1" noTextEdit="1"/>
          </p:cNvSpPr>
          <p:nvPr>
            <p:ph type="sldImg"/>
          </p:nvPr>
        </p:nvSpPr>
        <p:spPr>
          <a:ln/>
        </p:spPr>
      </p:sp>
      <p:sp>
        <p:nvSpPr>
          <p:cNvPr id="2525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962247" y="8816105"/>
            <a:ext cx="3032283" cy="464423"/>
          </a:xfrm>
          <a:prstGeom prst="rect">
            <a:avLst/>
          </a:prstGeom>
          <a:noFill/>
          <a:ln w="9525">
            <a:noFill/>
            <a:miter lim="800000"/>
            <a:headEnd/>
            <a:tailEnd/>
          </a:ln>
        </p:spPr>
        <p:txBody>
          <a:bodyPr lIns="93004" tIns="46503" rIns="93004" bIns="46503" anchor="b"/>
          <a:lstStyle/>
          <a:p>
            <a:pPr algn="r" defTabSz="930186"/>
            <a:fld id="{D972823A-944B-4EE3-8DCA-D5930373DD5F}" type="slidenum">
              <a:rPr lang="en-US" sz="1200"/>
              <a:pPr algn="r" defTabSz="930186"/>
              <a:t>4</a:t>
            </a:fld>
            <a:endParaRPr lang="en-US" sz="1200" dirty="0"/>
          </a:p>
        </p:txBody>
      </p:sp>
      <p:sp>
        <p:nvSpPr>
          <p:cNvPr id="63491" name="Rectangle 2"/>
          <p:cNvSpPr>
            <a:spLocks noRot="1" noChangeArrowheads="1" noTextEdit="1"/>
          </p:cNvSpPr>
          <p:nvPr>
            <p:ph type="sldImg"/>
          </p:nvPr>
        </p:nvSpPr>
        <p:spPr>
          <a:ln/>
        </p:spPr>
      </p:sp>
      <p:sp>
        <p:nvSpPr>
          <p:cNvPr id="63492" name="Rectangle 3"/>
          <p:cNvSpPr>
            <a:spLocks noGrp="1" noChangeArrowheads="1"/>
          </p:cNvSpPr>
          <p:nvPr>
            <p:ph type="body" idx="1"/>
          </p:nvPr>
        </p:nvSpPr>
        <p:spPr>
          <a:noFill/>
          <a:ln/>
        </p:spPr>
        <p:txBody>
          <a:bodyPr lIns="93004" tIns="46503" rIns="93004" bIns="46503"/>
          <a:lstStyle/>
          <a:p>
            <a:endParaRPr lang="en-US"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1179513" y="696913"/>
            <a:ext cx="4638675" cy="3479800"/>
          </a:xfrm>
          <a:ln/>
        </p:spPr>
      </p:sp>
      <p:sp>
        <p:nvSpPr>
          <p:cNvPr id="41987" name="Rectangle 3"/>
          <p:cNvSpPr>
            <a:spLocks noGrp="1" noChangeArrowheads="1"/>
          </p:cNvSpPr>
          <p:nvPr>
            <p:ph type="body" idx="1"/>
          </p:nvPr>
        </p:nvSpPr>
        <p:spPr>
          <a:xfrm>
            <a:off x="700088" y="4408488"/>
            <a:ext cx="5595937" cy="4176712"/>
          </a:xfrm>
          <a:noFill/>
          <a:ln/>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1177925" y="696913"/>
            <a:ext cx="4641850" cy="3481387"/>
          </a:xfrm>
          <a:ln/>
        </p:spPr>
      </p:sp>
      <p:sp>
        <p:nvSpPr>
          <p:cNvPr id="50179" name="Rectangle 3"/>
          <p:cNvSpPr>
            <a:spLocks noGrp="1" noChangeArrowheads="1"/>
          </p:cNvSpPr>
          <p:nvPr>
            <p:ph type="body" idx="1"/>
          </p:nvPr>
        </p:nvSpPr>
        <p:spPr>
          <a:xfrm>
            <a:off x="700088" y="4410075"/>
            <a:ext cx="5595937" cy="4175125"/>
          </a:xfrm>
          <a:noFill/>
          <a:ln/>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10F820E9-D559-41CE-8C53-D9139D0456A7}" type="slidenum">
              <a:rPr lang="en-US" smtClean="0">
                <a:latin typeface="Arial" pitchFamily="34" charset="0"/>
              </a:rPr>
              <a:pPr/>
              <a:t>45</a:t>
            </a:fld>
            <a:endParaRPr lang="en-US" smtClean="0">
              <a:latin typeface="Arial" pitchFamily="34" charset="0"/>
            </a:endParaRPr>
          </a:p>
        </p:txBody>
      </p:sp>
      <p:sp>
        <p:nvSpPr>
          <p:cNvPr id="62467" name="Rectangle 2"/>
          <p:cNvSpPr>
            <a:spLocks noGrp="1" noRot="1" noChangeAspect="1" noChangeArrowheads="1" noTextEdit="1"/>
          </p:cNvSpPr>
          <p:nvPr>
            <p:ph type="sldImg"/>
          </p:nvPr>
        </p:nvSpPr>
        <p:spPr>
          <a:xfrm>
            <a:off x="1178693" y="695842"/>
            <a:ext cx="4638727" cy="3480792"/>
          </a:xfrm>
          <a:ln/>
        </p:spPr>
      </p:sp>
      <p:sp>
        <p:nvSpPr>
          <p:cNvPr id="62468" name="Rectangle 3"/>
          <p:cNvSpPr>
            <a:spLocks noGrp="1" noChangeArrowheads="1"/>
          </p:cNvSpPr>
          <p:nvPr>
            <p:ph type="body" idx="1"/>
          </p:nvPr>
        </p:nvSpPr>
        <p:spPr>
          <a:xfrm>
            <a:off x="700245" y="4409638"/>
            <a:ext cx="5597208" cy="4176634"/>
          </a:xfrm>
          <a:noFill/>
          <a:ln/>
        </p:spPr>
        <p:txBody>
          <a:bodyPr/>
          <a:lstStyle/>
          <a:p>
            <a:pPr eaLnBrk="1" hangingPunct="1">
              <a:lnSpc>
                <a:spcPct val="80000"/>
              </a:lnSpc>
              <a:spcBef>
                <a:spcPct val="15000"/>
              </a:spcBef>
            </a:pPr>
            <a:r>
              <a:rPr lang="en-US" dirty="0" smtClean="0">
                <a:latin typeface="Arial" pitchFamily="34" charset="0"/>
              </a:rPr>
              <a:t>GOES-R is well Poised to Succeed</a:t>
            </a:r>
          </a:p>
          <a:p>
            <a:pPr eaLnBrk="1" hangingPunct="1">
              <a:lnSpc>
                <a:spcPct val="80000"/>
              </a:lnSpc>
              <a:spcBef>
                <a:spcPct val="15000"/>
              </a:spcBef>
            </a:pPr>
            <a:endParaRPr lang="en-US" dirty="0" smtClean="0">
              <a:latin typeface="Arial" pitchFamily="34" charset="0"/>
            </a:endParaRPr>
          </a:p>
          <a:p>
            <a:pPr eaLnBrk="1" hangingPunct="1">
              <a:lnSpc>
                <a:spcPct val="80000"/>
              </a:lnSpc>
              <a:spcBef>
                <a:spcPct val="15000"/>
              </a:spcBef>
            </a:pPr>
            <a:r>
              <a:rPr lang="en-US" dirty="0" smtClean="0">
                <a:latin typeface="Arial" pitchFamily="34" charset="0"/>
              </a:rPr>
              <a:t>GOES-R Program Office combines NASA satellite acquisition experience with NOAA ground acquisition experience at a single site at Goddard Space Flight Center under integrated Program Management authority</a:t>
            </a:r>
          </a:p>
          <a:p>
            <a:pPr eaLnBrk="1" hangingPunct="1">
              <a:lnSpc>
                <a:spcPct val="80000"/>
              </a:lnSpc>
              <a:spcBef>
                <a:spcPct val="15000"/>
              </a:spcBef>
            </a:pPr>
            <a:endParaRPr lang="en-US" dirty="0" smtClean="0">
              <a:latin typeface="Arial" pitchFamily="34" charset="0"/>
            </a:endParaRPr>
          </a:p>
          <a:p>
            <a:pPr eaLnBrk="1" hangingPunct="1">
              <a:lnSpc>
                <a:spcPct val="80000"/>
              </a:lnSpc>
              <a:spcBef>
                <a:spcPct val="15000"/>
              </a:spcBef>
            </a:pPr>
            <a:r>
              <a:rPr lang="en-US" dirty="0" smtClean="0">
                <a:latin typeface="Arial" pitchFamily="34" charset="0"/>
              </a:rPr>
              <a:t>Cost estimation at 80% confidence </a:t>
            </a:r>
          </a:p>
          <a:p>
            <a:pPr lvl="1" eaLnBrk="1" hangingPunct="1">
              <a:lnSpc>
                <a:spcPct val="80000"/>
              </a:lnSpc>
              <a:spcBef>
                <a:spcPct val="15000"/>
              </a:spcBef>
            </a:pPr>
            <a:r>
              <a:rPr lang="en-US" dirty="0" smtClean="0">
                <a:latin typeface="Arial" pitchFamily="34" charset="0"/>
              </a:rPr>
              <a:t>Reconciled with Independent Cost Estimate</a:t>
            </a:r>
          </a:p>
          <a:p>
            <a:pPr lvl="1" eaLnBrk="1" hangingPunct="1">
              <a:lnSpc>
                <a:spcPct val="80000"/>
              </a:lnSpc>
              <a:spcBef>
                <a:spcPct val="15000"/>
              </a:spcBef>
            </a:pPr>
            <a:r>
              <a:rPr lang="en-US" dirty="0" smtClean="0">
                <a:latin typeface="Arial" pitchFamily="34" charset="0"/>
              </a:rPr>
              <a:t>Validated by Independent Review Team</a:t>
            </a:r>
          </a:p>
          <a:p>
            <a:pPr eaLnBrk="1" hangingPunct="1">
              <a:lnSpc>
                <a:spcPct val="80000"/>
              </a:lnSpc>
              <a:spcBef>
                <a:spcPct val="15000"/>
              </a:spcBef>
            </a:pPr>
            <a:endParaRPr lang="en-US" dirty="0" smtClean="0">
              <a:latin typeface="Arial" pitchFamily="34" charset="0"/>
            </a:endParaRPr>
          </a:p>
          <a:p>
            <a:pPr eaLnBrk="1" hangingPunct="1">
              <a:lnSpc>
                <a:spcPct val="80000"/>
              </a:lnSpc>
              <a:spcBef>
                <a:spcPct val="15000"/>
              </a:spcBef>
            </a:pPr>
            <a:r>
              <a:rPr lang="en-US" dirty="0" smtClean="0">
                <a:latin typeface="Arial" pitchFamily="34" charset="0"/>
              </a:rPr>
              <a:t>Sufficient resources to execute requirements</a:t>
            </a:r>
          </a:p>
          <a:p>
            <a:pPr lvl="1" eaLnBrk="1" hangingPunct="1">
              <a:lnSpc>
                <a:spcPct val="80000"/>
              </a:lnSpc>
              <a:spcBef>
                <a:spcPct val="15000"/>
              </a:spcBef>
            </a:pPr>
            <a:r>
              <a:rPr lang="en-US" dirty="0" smtClean="0">
                <a:latin typeface="Arial" pitchFamily="34" charset="0"/>
              </a:rPr>
              <a:t>Risk reduction commenced early with longest lead time instruments</a:t>
            </a:r>
          </a:p>
          <a:p>
            <a:pPr lvl="1" eaLnBrk="1" hangingPunct="1">
              <a:lnSpc>
                <a:spcPct val="80000"/>
              </a:lnSpc>
              <a:spcBef>
                <a:spcPct val="15000"/>
              </a:spcBef>
            </a:pPr>
            <a:r>
              <a:rPr lang="en-US" dirty="0" smtClean="0">
                <a:latin typeface="Arial" pitchFamily="34" charset="0"/>
              </a:rPr>
              <a:t>Prioritized operational requirements, lower priority instrument development cancelled to match available resources</a:t>
            </a:r>
          </a:p>
          <a:p>
            <a:pPr eaLnBrk="1" hangingPunct="1">
              <a:lnSpc>
                <a:spcPct val="80000"/>
              </a:lnSpc>
              <a:spcBef>
                <a:spcPct val="15000"/>
              </a:spcBef>
            </a:pPr>
            <a:endParaRPr lang="en-US" dirty="0" smtClean="0">
              <a:latin typeface="Arial" pitchFamily="34" charset="0"/>
            </a:endParaRPr>
          </a:p>
          <a:p>
            <a:pPr eaLnBrk="1" hangingPunct="1">
              <a:lnSpc>
                <a:spcPct val="80000"/>
              </a:lnSpc>
              <a:spcBef>
                <a:spcPct val="15000"/>
              </a:spcBef>
            </a:pPr>
            <a:r>
              <a:rPr lang="en-US" dirty="0" smtClean="0">
                <a:latin typeface="Arial" pitchFamily="34" charset="0"/>
              </a:rPr>
              <a:t>Realistic schedule in place to satisfy performance and cost requirements</a:t>
            </a:r>
          </a:p>
          <a:p>
            <a:pPr lvl="1" eaLnBrk="1" hangingPunct="1">
              <a:lnSpc>
                <a:spcPct val="80000"/>
              </a:lnSpc>
              <a:spcBef>
                <a:spcPct val="15000"/>
              </a:spcBef>
            </a:pPr>
            <a:r>
              <a:rPr lang="en-US" dirty="0" smtClean="0">
                <a:latin typeface="Arial" pitchFamily="34" charset="0"/>
              </a:rPr>
              <a:t>Critical technology developments have good cost and schedule margin</a:t>
            </a:r>
          </a:p>
          <a:p>
            <a:pPr lvl="1" eaLnBrk="1" hangingPunct="1">
              <a:lnSpc>
                <a:spcPct val="80000"/>
              </a:lnSpc>
              <a:spcBef>
                <a:spcPct val="15000"/>
              </a:spcBef>
            </a:pPr>
            <a:r>
              <a:rPr lang="en-US" dirty="0" smtClean="0">
                <a:latin typeface="Arial" pitchFamily="34" charset="0"/>
              </a:rPr>
              <a:t>Prototype being developed early allowing for assurance of technology readiness</a:t>
            </a:r>
          </a:p>
          <a:p>
            <a:pPr eaLnBrk="1" hangingPunct="1"/>
            <a:endParaRPr lang="en-US" sz="1600" b="1" dirty="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FF75B81D-A317-4058-811C-4D099F7F784F}" type="datetime1">
              <a:rPr lang="en-US" smtClean="0"/>
              <a:pPr>
                <a:defRPr/>
              </a:pPr>
              <a:t>8/18/2009</a:t>
            </a:fld>
            <a:endParaRPr lang="en-US"/>
          </a:p>
        </p:txBody>
      </p:sp>
      <p:sp>
        <p:nvSpPr>
          <p:cNvPr id="5" name="Slide Number Placeholder 4"/>
          <p:cNvSpPr>
            <a:spLocks noGrp="1"/>
          </p:cNvSpPr>
          <p:nvPr>
            <p:ph type="sldNum" sz="quarter" idx="11"/>
          </p:nvPr>
        </p:nvSpPr>
        <p:spPr/>
        <p:txBody>
          <a:bodyPr/>
          <a:lstStyle/>
          <a:p>
            <a:pPr>
              <a:defRPr/>
            </a:pPr>
            <a:fld id="{9128E5D8-64D5-432A-8940-535102DAC6B5}"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FF75B81D-A317-4058-811C-4D099F7F784F}" type="datetime1">
              <a:rPr lang="en-US" smtClean="0"/>
              <a:pPr>
                <a:defRPr/>
              </a:pPr>
              <a:t>8/18/2009</a:t>
            </a:fld>
            <a:endParaRPr lang="en-US"/>
          </a:p>
        </p:txBody>
      </p:sp>
      <p:sp>
        <p:nvSpPr>
          <p:cNvPr id="5" name="Slide Number Placeholder 4"/>
          <p:cNvSpPr>
            <a:spLocks noGrp="1"/>
          </p:cNvSpPr>
          <p:nvPr>
            <p:ph type="sldNum" sz="quarter" idx="11"/>
          </p:nvPr>
        </p:nvSpPr>
        <p:spPr/>
        <p:txBody>
          <a:bodyPr/>
          <a:lstStyle/>
          <a:p>
            <a:pPr>
              <a:defRPr/>
            </a:pPr>
            <a:fld id="{9128E5D8-64D5-432A-8940-535102DAC6B5}"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FF2B2A-DE8F-4743-8249-D6FA4E86992C}" type="slidenum">
              <a:rPr lang="en-US"/>
              <a:pPr/>
              <a:t>7</a:t>
            </a:fld>
            <a:endParaRPr lang="en-US"/>
          </a:p>
        </p:txBody>
      </p:sp>
      <p:sp>
        <p:nvSpPr>
          <p:cNvPr id="168962" name="Rectangle 2"/>
          <p:cNvSpPr>
            <a:spLocks noGrp="1" noRot="1" noChangeAspect="1" noChangeArrowheads="1" noTextEdit="1"/>
          </p:cNvSpPr>
          <p:nvPr>
            <p:ph type="sldImg"/>
          </p:nvPr>
        </p:nvSpPr>
        <p:spPr>
          <a:xfrm>
            <a:off x="1179513" y="698500"/>
            <a:ext cx="4638675" cy="3479800"/>
          </a:xfrm>
          <a:ln/>
        </p:spPr>
      </p:sp>
      <p:sp>
        <p:nvSpPr>
          <p:cNvPr id="168963" name="Rectangle 3"/>
          <p:cNvSpPr>
            <a:spLocks noGrp="1" noChangeArrowheads="1"/>
          </p:cNvSpPr>
          <p:nvPr>
            <p:ph type="body" idx="1"/>
          </p:nvPr>
        </p:nvSpPr>
        <p:spPr>
          <a:xfrm>
            <a:off x="699612" y="4409004"/>
            <a:ext cx="5596890" cy="4175340"/>
          </a:xfrm>
        </p:spPr>
        <p:txBody>
          <a:bodyPr/>
          <a:lstStyle/>
          <a:p>
            <a:r>
              <a:rPr lang="en-US"/>
              <a:t>Schmit, T. J., M. M. Gunshor, W. P. Menzel, J. J. Gurka, J. Li, and A. S. Bachmeier, 2005: Introducing the next-generation Advanced Baseline Imager on GOES-R. </a:t>
            </a:r>
            <a:r>
              <a:rPr lang="en-US" i="1"/>
              <a:t>Bull. Amer. Meteor. Soc</a:t>
            </a:r>
            <a:r>
              <a:rPr lang="en-US"/>
              <a:t>., </a:t>
            </a:r>
            <a:r>
              <a:rPr lang="en-US" b="1"/>
              <a:t>86</a:t>
            </a:r>
            <a:r>
              <a:rPr lang="en-US"/>
              <a:t>, 1079-1096.</a:t>
            </a:r>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BAD7BF-0720-407B-AF8B-6B512BBEA639}" type="slidenum">
              <a:rPr lang="en-US"/>
              <a:pPr/>
              <a:t>8</a:t>
            </a:fld>
            <a:endParaRPr lang="en-US"/>
          </a:p>
        </p:txBody>
      </p:sp>
      <p:sp>
        <p:nvSpPr>
          <p:cNvPr id="162818" name="Rectangle 2"/>
          <p:cNvSpPr>
            <a:spLocks noGrp="1" noRot="1" noChangeAspect="1" noChangeArrowheads="1" noTextEdit="1"/>
          </p:cNvSpPr>
          <p:nvPr>
            <p:ph type="sldImg"/>
          </p:nvPr>
        </p:nvSpPr>
        <p:spPr>
          <a:xfrm>
            <a:off x="1179513" y="698500"/>
            <a:ext cx="4638675" cy="3479800"/>
          </a:xfrm>
          <a:ln/>
        </p:spPr>
      </p:sp>
      <p:sp>
        <p:nvSpPr>
          <p:cNvPr id="162819" name="Rectangle 3"/>
          <p:cNvSpPr>
            <a:spLocks noGrp="1" noChangeArrowheads="1"/>
          </p:cNvSpPr>
          <p:nvPr>
            <p:ph type="body" idx="1"/>
          </p:nvPr>
        </p:nvSpPr>
        <p:spPr>
          <a:xfrm>
            <a:off x="699612" y="4409004"/>
            <a:ext cx="5596890" cy="4175340"/>
          </a:xfrm>
        </p:spPr>
        <p:txBody>
          <a:bodyPr/>
          <a:lstStyle/>
          <a:p>
            <a:r>
              <a:rPr lang="en-US"/>
              <a:t>Schmit, T. J., M. M. Gunshor, W. P. Menzel, J. J. Gurka, J. Li, and A. S. Bachmeier, 2005: Introducing the next-generation Advanced Baseline Imager on GOES-R. </a:t>
            </a:r>
            <a:r>
              <a:rPr lang="en-US" i="1"/>
              <a:t>Bull. Amer. Meteor. Soc</a:t>
            </a:r>
            <a:r>
              <a:rPr lang="en-US"/>
              <a:t>., </a:t>
            </a:r>
            <a:r>
              <a:rPr lang="en-US" b="1"/>
              <a:t>86</a:t>
            </a:r>
            <a:r>
              <a:rPr lang="en-US"/>
              <a:t>, 1079-1096.</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E321BE-36E4-44DD-BA17-D1225E446B2B}" type="slidenum">
              <a:rPr lang="en-US"/>
              <a:pPr/>
              <a:t>9</a:t>
            </a:fld>
            <a:endParaRPr lang="en-US"/>
          </a:p>
        </p:txBody>
      </p:sp>
      <p:sp>
        <p:nvSpPr>
          <p:cNvPr id="164866" name="Rectangle 2"/>
          <p:cNvSpPr>
            <a:spLocks noGrp="1" noRot="1" noChangeAspect="1" noChangeArrowheads="1" noTextEdit="1"/>
          </p:cNvSpPr>
          <p:nvPr>
            <p:ph type="sldImg"/>
          </p:nvPr>
        </p:nvSpPr>
        <p:spPr>
          <a:xfrm>
            <a:off x="1179513" y="698500"/>
            <a:ext cx="4638675" cy="3479800"/>
          </a:xfrm>
          <a:ln/>
        </p:spPr>
      </p:sp>
      <p:sp>
        <p:nvSpPr>
          <p:cNvPr id="164867" name="Rectangle 3"/>
          <p:cNvSpPr>
            <a:spLocks noGrp="1" noChangeArrowheads="1"/>
          </p:cNvSpPr>
          <p:nvPr>
            <p:ph type="body" idx="1"/>
          </p:nvPr>
        </p:nvSpPr>
        <p:spPr>
          <a:xfrm>
            <a:off x="699612" y="4409004"/>
            <a:ext cx="5596890" cy="4175340"/>
          </a:xfrm>
        </p:spPr>
        <p:txBody>
          <a:bodyPr/>
          <a:lstStyle/>
          <a:p>
            <a:r>
              <a:rPr lang="en-US"/>
              <a:t>Schmit, T. J., M. M. Gunshor, W. P. Menzel, J. J. Gurka, J. Li, and A. S. Bachmeier, 2005: Introducing the next-generation Advanced Baseline Imager on GOES-R. </a:t>
            </a:r>
            <a:r>
              <a:rPr lang="en-US" i="1"/>
              <a:t>Bull. Amer. Meteor. Soc</a:t>
            </a:r>
            <a:r>
              <a:rPr lang="en-US"/>
              <a:t>., </a:t>
            </a:r>
            <a:r>
              <a:rPr lang="en-US" b="1"/>
              <a:t>86</a:t>
            </a:r>
            <a:r>
              <a:rPr lang="en-US"/>
              <a:t>, 1079-1096.</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B9AB3E72-EF49-4EC1-9956-8292676ABEAA}"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fld id="{C74CD537-65E0-443C-AA66-8970220F5133}" type="datetime1">
              <a:rPr lang="en-US"/>
              <a:pPr>
                <a:defRPr/>
              </a:pPr>
              <a:t>8/18/2009</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DCBA50C9-E0E3-4D9A-976A-86774A1F6789}"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fld id="{0DDF8367-F8A4-4832-9929-A6C136838102}" type="datetime1">
              <a:rPr lang="en-US"/>
              <a:pPr>
                <a:defRPr/>
              </a:pPr>
              <a:t>8/18/2009</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6A1146CD-3882-4643-9150-580BD2EBD839}"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fld id="{D6B3AEE5-7A99-4935-81EE-5724CF142695}" type="datetime1">
              <a:rPr lang="en-US"/>
              <a:pPr>
                <a:defRPr/>
              </a:pPr>
              <a:t>8/18/2009</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5791200" cy="5635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1889AF38-73B9-4274-B841-13E8D5AE588D}"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fld id="{C69EB062-FB59-4C8D-B76A-8427C05579E2}" type="datetime1">
              <a:rPr lang="en-US"/>
              <a:pPr>
                <a:defRPr/>
              </a:pPr>
              <a:t>8/18/2009</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GOES-R Program Office</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A1170F-6FE1-4006-8F21-400C9C2227C6}"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_Title Slide">
    <p:bg>
      <p:bgPr>
        <a:solidFill>
          <a:schemeClr val="tx1"/>
        </a:solidFill>
        <a:effectLst/>
      </p:bgPr>
    </p:bg>
    <p:spTree>
      <p:nvGrpSpPr>
        <p:cNvPr id="1" name=""/>
        <p:cNvGrpSpPr/>
        <p:nvPr/>
      </p:nvGrpSpPr>
      <p:grpSpPr>
        <a:xfrm>
          <a:off x="0" y="0"/>
          <a:ext cx="0" cy="0"/>
          <a:chOff x="0" y="0"/>
          <a:chExt cx="0" cy="0"/>
        </a:xfrm>
      </p:grpSpPr>
      <p:pic>
        <p:nvPicPr>
          <p:cNvPr id="2" name="Picture 4" descr="NOAA"/>
          <p:cNvPicPr preferRelativeResize="0">
            <a:picLocks noChangeAspect="1" noChangeArrowheads="1"/>
          </p:cNvPicPr>
          <p:nvPr userDrawn="1"/>
        </p:nvPicPr>
        <p:blipFill>
          <a:blip r:embed="rId2" cstate="print"/>
          <a:srcRect/>
          <a:stretch>
            <a:fillRect/>
          </a:stretch>
        </p:blipFill>
        <p:spPr bwMode="auto">
          <a:xfrm>
            <a:off x="7332663" y="100013"/>
            <a:ext cx="744537" cy="762000"/>
          </a:xfrm>
          <a:prstGeom prst="rect">
            <a:avLst/>
          </a:prstGeom>
          <a:noFill/>
          <a:ln w="9525">
            <a:noFill/>
            <a:miter lim="800000"/>
            <a:headEnd/>
            <a:tailEnd/>
          </a:ln>
        </p:spPr>
      </p:pic>
      <p:pic>
        <p:nvPicPr>
          <p:cNvPr id="3" name="Picture 5"/>
          <p:cNvPicPr>
            <a:picLocks noChangeAspect="1" noChangeArrowheads="1"/>
          </p:cNvPicPr>
          <p:nvPr userDrawn="1"/>
        </p:nvPicPr>
        <p:blipFill>
          <a:blip r:embed="rId3" cstate="print">
            <a:clrChange>
              <a:clrFrom>
                <a:srgbClr val="000000"/>
              </a:clrFrom>
              <a:clrTo>
                <a:srgbClr val="000000">
                  <a:alpha val="0"/>
                </a:srgbClr>
              </a:clrTo>
            </a:clrChange>
          </a:blip>
          <a:srcRect l="9375" t="8333" r="21875" b="12500"/>
          <a:stretch>
            <a:fillRect/>
          </a:stretch>
        </p:blipFill>
        <p:spPr bwMode="auto">
          <a:xfrm>
            <a:off x="8077200" y="53975"/>
            <a:ext cx="990600" cy="855663"/>
          </a:xfrm>
          <a:prstGeom prst="rect">
            <a:avLst/>
          </a:prstGeom>
          <a:noFill/>
          <a:ln w="9525">
            <a:noFill/>
            <a:miter lim="800000"/>
            <a:headEnd/>
            <a:tailEnd/>
          </a:ln>
        </p:spPr>
      </p:pic>
      <p:grpSp>
        <p:nvGrpSpPr>
          <p:cNvPr id="4" name="Group 8"/>
          <p:cNvGrpSpPr>
            <a:grpSpLocks/>
          </p:cNvGrpSpPr>
          <p:nvPr userDrawn="1"/>
        </p:nvGrpSpPr>
        <p:grpSpPr bwMode="auto">
          <a:xfrm>
            <a:off x="0" y="0"/>
            <a:ext cx="1447800" cy="965200"/>
            <a:chOff x="0" y="0"/>
            <a:chExt cx="912" cy="608"/>
          </a:xfrm>
        </p:grpSpPr>
        <p:sp>
          <p:nvSpPr>
            <p:cNvPr id="5" name="Oval 7"/>
            <p:cNvSpPr>
              <a:spLocks noChangeArrowheads="1"/>
            </p:cNvSpPr>
            <p:nvPr userDrawn="1"/>
          </p:nvSpPr>
          <p:spPr bwMode="auto">
            <a:xfrm>
              <a:off x="72" y="88"/>
              <a:ext cx="768" cy="432"/>
            </a:xfrm>
            <a:prstGeom prst="ellipse">
              <a:avLst/>
            </a:prstGeom>
            <a:solidFill>
              <a:schemeClr val="bg1"/>
            </a:solidFill>
            <a:ln w="9525">
              <a:noFill/>
              <a:round/>
              <a:headEnd/>
              <a:tailEnd/>
            </a:ln>
            <a:effectLst/>
          </p:spPr>
          <p:txBody>
            <a:bodyPr wrap="none" anchor="ctr"/>
            <a:lstStyle/>
            <a:p>
              <a:pPr>
                <a:defRPr/>
              </a:pPr>
              <a:endParaRPr lang="en-US">
                <a:latin typeface="Arial" charset="0"/>
              </a:endParaRPr>
            </a:p>
          </p:txBody>
        </p:sp>
        <p:pic>
          <p:nvPicPr>
            <p:cNvPr id="6" name="Picture 14" descr="GOES-R NOAA-NASA Approved Logo"/>
            <p:cNvPicPr>
              <a:picLocks noChangeAspect="1" noChangeArrowheads="1"/>
            </p:cNvPicPr>
            <p:nvPr userDrawn="1"/>
          </p:nvPicPr>
          <p:blipFill>
            <a:blip r:embed="rId4" cstate="print">
              <a:clrChange>
                <a:clrFrom>
                  <a:srgbClr val="FFFFFF"/>
                </a:clrFrom>
                <a:clrTo>
                  <a:srgbClr val="FFFFFF">
                    <a:alpha val="0"/>
                  </a:srgbClr>
                </a:clrTo>
              </a:clrChange>
            </a:blip>
            <a:srcRect/>
            <a:stretch>
              <a:fillRect/>
            </a:stretch>
          </p:blipFill>
          <p:spPr bwMode="auto">
            <a:xfrm>
              <a:off x="0" y="0"/>
              <a:ext cx="912" cy="608"/>
            </a:xfrm>
            <a:prstGeom prst="rect">
              <a:avLst/>
            </a:prstGeom>
            <a:noFill/>
            <a:ln w="9525">
              <a:noFill/>
              <a:miter lim="800000"/>
              <a:headEnd/>
              <a:tailEnd/>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D3307074-109C-4553-9D2E-A153854A205E}"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fld id="{B0569729-5DE4-44C0-96C0-6DDF6A2EA81E}" type="datetime1">
              <a:rPr lang="en-US"/>
              <a:pPr>
                <a:defRPr/>
              </a:pPr>
              <a:t>8/18/2009</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0739BE6C-8D53-4F76-81C5-522C0752C2AE}"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fld id="{0740C789-36F1-4A1C-826C-FE210C719BBA}" type="datetime1">
              <a:rPr lang="en-US"/>
              <a:pPr>
                <a:defRPr/>
              </a:pPr>
              <a:t>8/18/2009</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0BD15269-E040-4E27-9354-D5EC41829FED}" type="slidenum">
              <a:rPr lang="en-US"/>
              <a:pPr>
                <a:defRPr/>
              </a:pPr>
              <a:t>‹#›</a:t>
            </a:fld>
            <a:endParaRPr lang="en-US"/>
          </a:p>
        </p:txBody>
      </p:sp>
      <p:sp>
        <p:nvSpPr>
          <p:cNvPr id="7" name="Rectangle 10"/>
          <p:cNvSpPr>
            <a:spLocks noGrp="1" noChangeArrowheads="1"/>
          </p:cNvSpPr>
          <p:nvPr>
            <p:ph type="dt" sz="half" idx="12"/>
          </p:nvPr>
        </p:nvSpPr>
        <p:spPr>
          <a:ln/>
        </p:spPr>
        <p:txBody>
          <a:bodyPr/>
          <a:lstStyle>
            <a:lvl1pPr>
              <a:defRPr/>
            </a:lvl1pPr>
          </a:lstStyle>
          <a:p>
            <a:pPr>
              <a:defRPr/>
            </a:pPr>
            <a:fld id="{2CA5963B-181D-486E-AADD-BA9EEB4D425E}" type="datetime1">
              <a:rPr lang="en-US"/>
              <a:pPr>
                <a:defRPr/>
              </a:pPr>
              <a:t>8/18/2009</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2466B1CB-4A1B-4590-8487-BC583BA07D30}" type="slidenum">
              <a:rPr lang="en-US"/>
              <a:pPr>
                <a:defRPr/>
              </a:pPr>
              <a:t>‹#›</a:t>
            </a:fld>
            <a:endParaRPr lang="en-US"/>
          </a:p>
        </p:txBody>
      </p:sp>
      <p:sp>
        <p:nvSpPr>
          <p:cNvPr id="9" name="Rectangle 10"/>
          <p:cNvSpPr>
            <a:spLocks noGrp="1" noChangeArrowheads="1"/>
          </p:cNvSpPr>
          <p:nvPr>
            <p:ph type="dt" sz="half" idx="12"/>
          </p:nvPr>
        </p:nvSpPr>
        <p:spPr>
          <a:ln/>
        </p:spPr>
        <p:txBody>
          <a:bodyPr/>
          <a:lstStyle>
            <a:lvl1pPr>
              <a:defRPr/>
            </a:lvl1pPr>
          </a:lstStyle>
          <a:p>
            <a:pPr>
              <a:defRPr/>
            </a:pPr>
            <a:fld id="{29C9D07F-9ABE-4781-8CB3-A306F9C00EBB}" type="datetime1">
              <a:rPr lang="en-US"/>
              <a:pPr>
                <a:defRPr/>
              </a:pPr>
              <a:t>8/18/2009</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089F7F07-7CCD-47B9-B5BF-7C2BCD665ED5}" type="slidenum">
              <a:rPr lang="en-US"/>
              <a:pPr>
                <a:defRPr/>
              </a:pPr>
              <a:t>‹#›</a:t>
            </a:fld>
            <a:endParaRPr lang="en-US"/>
          </a:p>
        </p:txBody>
      </p:sp>
      <p:sp>
        <p:nvSpPr>
          <p:cNvPr id="5" name="Rectangle 10"/>
          <p:cNvSpPr>
            <a:spLocks noGrp="1" noChangeArrowheads="1"/>
          </p:cNvSpPr>
          <p:nvPr>
            <p:ph type="dt" sz="half" idx="12"/>
          </p:nvPr>
        </p:nvSpPr>
        <p:spPr>
          <a:ln/>
        </p:spPr>
        <p:txBody>
          <a:bodyPr/>
          <a:lstStyle>
            <a:lvl1pPr>
              <a:defRPr/>
            </a:lvl1pPr>
          </a:lstStyle>
          <a:p>
            <a:pPr>
              <a:defRPr/>
            </a:pPr>
            <a:fld id="{1FFD6DE1-E1BD-44B1-B9AE-06BC6C825F95}" type="datetime1">
              <a:rPr lang="en-US"/>
              <a:pPr>
                <a:defRPr/>
              </a:pPr>
              <a:t>8/18/2009</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E7131CF4-C4D7-4E20-AACD-7A2ABDFDA3E3}" type="slidenum">
              <a:rPr lang="en-US"/>
              <a:pPr>
                <a:defRPr/>
              </a:pPr>
              <a:t>‹#›</a:t>
            </a:fld>
            <a:endParaRPr lang="en-US"/>
          </a:p>
        </p:txBody>
      </p:sp>
      <p:sp>
        <p:nvSpPr>
          <p:cNvPr id="4" name="Rectangle 10"/>
          <p:cNvSpPr>
            <a:spLocks noGrp="1" noChangeArrowheads="1"/>
          </p:cNvSpPr>
          <p:nvPr>
            <p:ph type="dt" sz="half" idx="12"/>
          </p:nvPr>
        </p:nvSpPr>
        <p:spPr>
          <a:ln/>
        </p:spPr>
        <p:txBody>
          <a:bodyPr/>
          <a:lstStyle>
            <a:lvl1pPr>
              <a:defRPr/>
            </a:lvl1pPr>
          </a:lstStyle>
          <a:p>
            <a:pPr>
              <a:defRPr/>
            </a:pPr>
            <a:fld id="{383D0919-05DB-4925-AC5F-8DD8D9CECD63}" type="datetime1">
              <a:rPr lang="en-US"/>
              <a:pPr>
                <a:defRPr/>
              </a:pPr>
              <a:t>8/18/2009</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42B3004D-D89F-4C16-B01A-7B713EC86F46}" type="slidenum">
              <a:rPr lang="en-US"/>
              <a:pPr>
                <a:defRPr/>
              </a:pPr>
              <a:t>‹#›</a:t>
            </a:fld>
            <a:endParaRPr lang="en-US"/>
          </a:p>
        </p:txBody>
      </p:sp>
      <p:sp>
        <p:nvSpPr>
          <p:cNvPr id="7" name="Rectangle 10"/>
          <p:cNvSpPr>
            <a:spLocks noGrp="1" noChangeArrowheads="1"/>
          </p:cNvSpPr>
          <p:nvPr>
            <p:ph type="dt" sz="half" idx="12"/>
          </p:nvPr>
        </p:nvSpPr>
        <p:spPr>
          <a:ln/>
        </p:spPr>
        <p:txBody>
          <a:bodyPr/>
          <a:lstStyle>
            <a:lvl1pPr>
              <a:defRPr/>
            </a:lvl1pPr>
          </a:lstStyle>
          <a:p>
            <a:pPr>
              <a:defRPr/>
            </a:pPr>
            <a:fld id="{D125F7D7-BD17-4392-AC4A-5483F74C7E5A}" type="datetime1">
              <a:rPr lang="en-US"/>
              <a:pPr>
                <a:defRPr/>
              </a:pPr>
              <a:t>8/18/2009</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2744DF43-82C2-4C05-98C7-5E4FACEF8E2A}" type="slidenum">
              <a:rPr lang="en-US"/>
              <a:pPr>
                <a:defRPr/>
              </a:pPr>
              <a:t>‹#›</a:t>
            </a:fld>
            <a:endParaRPr lang="en-US"/>
          </a:p>
        </p:txBody>
      </p:sp>
      <p:sp>
        <p:nvSpPr>
          <p:cNvPr id="7" name="Rectangle 10"/>
          <p:cNvSpPr>
            <a:spLocks noGrp="1" noChangeArrowheads="1"/>
          </p:cNvSpPr>
          <p:nvPr>
            <p:ph type="dt" sz="half" idx="12"/>
          </p:nvPr>
        </p:nvSpPr>
        <p:spPr>
          <a:ln/>
        </p:spPr>
        <p:txBody>
          <a:bodyPr/>
          <a:lstStyle>
            <a:lvl1pPr>
              <a:defRPr/>
            </a:lvl1pPr>
          </a:lstStyle>
          <a:p>
            <a:pPr>
              <a:defRPr/>
            </a:pPr>
            <a:fld id="{AA96C7FF-28F6-444D-9994-A2D5182627DF}" type="datetime1">
              <a:rPr lang="en-US"/>
              <a:pPr>
                <a:defRPr/>
              </a:pPr>
              <a:t>8/18/2009</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0" y="169863"/>
            <a:ext cx="57912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a:lvl1pPr>
          </a:lstStyle>
          <a:p>
            <a:pPr>
              <a:defRPr/>
            </a:pPr>
            <a:r>
              <a:rPr lang="en-US"/>
              <a:t>NOAA Testbed USWRP Workshop, April 28-29, 2009</a:t>
            </a:r>
          </a:p>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817B9DB-6D2E-43DD-BCD2-9B2C1A04762B}" type="slidenum">
              <a:rPr lang="en-US"/>
              <a:pPr>
                <a:defRPr/>
              </a:pPr>
              <a:t>‹#›</a:t>
            </a:fld>
            <a:endParaRPr lang="en-US"/>
          </a:p>
        </p:txBody>
      </p:sp>
      <p:pic>
        <p:nvPicPr>
          <p:cNvPr id="1030" name="Picture 7" descr="NOAA logo"/>
          <p:cNvPicPr>
            <a:picLocks noChangeAspect="1" noChangeArrowheads="1"/>
          </p:cNvPicPr>
          <p:nvPr/>
        </p:nvPicPr>
        <p:blipFill>
          <a:blip r:embed="rId16" cstate="print"/>
          <a:srcRect/>
          <a:stretch>
            <a:fillRect/>
          </a:stretch>
        </p:blipFill>
        <p:spPr bwMode="auto">
          <a:xfrm>
            <a:off x="8004175" y="41275"/>
            <a:ext cx="914400" cy="914400"/>
          </a:xfrm>
          <a:prstGeom prst="rect">
            <a:avLst/>
          </a:prstGeom>
          <a:noFill/>
          <a:ln w="9525">
            <a:noFill/>
            <a:miter lim="800000"/>
            <a:headEnd/>
            <a:tailEnd/>
          </a:ln>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smtClean="0"/>
            </a:lvl1pPr>
          </a:lstStyle>
          <a:p>
            <a:pPr>
              <a:defRPr/>
            </a:pPr>
            <a:fld id="{868E37C5-3B59-4D80-AF78-43089DC1B300}" type="datetime1">
              <a:rPr lang="en-US"/>
              <a:pPr>
                <a:defRPr/>
              </a:pPr>
              <a:t>8/18/2009</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hf sldNum="0" hdr="0" ftr="0" dt="0"/>
  <p:txStyles>
    <p:titleStyle>
      <a:lvl1pPr algn="ctr" rtl="0" eaLnBrk="0" fontAlgn="base" hangingPunct="0">
        <a:spcBef>
          <a:spcPct val="0"/>
        </a:spcBef>
        <a:spcAft>
          <a:spcPct val="0"/>
        </a:spcAft>
        <a:defRPr sz="3200" b="1">
          <a:solidFill>
            <a:srgbClr val="0033CC"/>
          </a:solidFill>
          <a:latin typeface="Book Antiqua" pitchFamily="-65" charset="0"/>
          <a:ea typeface="ＭＳ Ｐゴシック" pitchFamily="-65" charset="-128"/>
          <a:cs typeface="+mj-cs"/>
        </a:defRPr>
      </a:lvl1pPr>
      <a:lvl2pPr algn="ctr" rtl="0" eaLnBrk="0" fontAlgn="base" hangingPunct="0">
        <a:spcBef>
          <a:spcPct val="0"/>
        </a:spcBef>
        <a:spcAft>
          <a:spcPct val="0"/>
        </a:spcAft>
        <a:defRPr sz="3200" b="1">
          <a:solidFill>
            <a:srgbClr val="0033CC"/>
          </a:solidFill>
          <a:latin typeface="Book Antiqua" pitchFamily="-65" charset="0"/>
          <a:ea typeface="ＭＳ Ｐゴシック" pitchFamily="-65" charset="-128"/>
        </a:defRPr>
      </a:lvl2pPr>
      <a:lvl3pPr algn="ctr" rtl="0" eaLnBrk="0" fontAlgn="base" hangingPunct="0">
        <a:spcBef>
          <a:spcPct val="0"/>
        </a:spcBef>
        <a:spcAft>
          <a:spcPct val="0"/>
        </a:spcAft>
        <a:defRPr sz="3200" b="1">
          <a:solidFill>
            <a:srgbClr val="0033CC"/>
          </a:solidFill>
          <a:latin typeface="Book Antiqua" pitchFamily="-65" charset="0"/>
          <a:ea typeface="ＭＳ Ｐゴシック" pitchFamily="-65" charset="-128"/>
        </a:defRPr>
      </a:lvl3pPr>
      <a:lvl4pPr algn="ctr" rtl="0" eaLnBrk="0" fontAlgn="base" hangingPunct="0">
        <a:spcBef>
          <a:spcPct val="0"/>
        </a:spcBef>
        <a:spcAft>
          <a:spcPct val="0"/>
        </a:spcAft>
        <a:defRPr sz="3200" b="1">
          <a:solidFill>
            <a:srgbClr val="0033CC"/>
          </a:solidFill>
          <a:latin typeface="Book Antiqua" pitchFamily="-65" charset="0"/>
          <a:ea typeface="ＭＳ Ｐゴシック" pitchFamily="-65" charset="-128"/>
        </a:defRPr>
      </a:lvl4pPr>
      <a:lvl5pPr algn="ctr" rtl="0" eaLnBrk="0" fontAlgn="base" hangingPunct="0">
        <a:spcBef>
          <a:spcPct val="0"/>
        </a:spcBef>
        <a:spcAft>
          <a:spcPct val="0"/>
        </a:spcAft>
        <a:defRPr sz="3200" b="1">
          <a:solidFill>
            <a:srgbClr val="0033CC"/>
          </a:solidFill>
          <a:latin typeface="Book Antiqua" pitchFamily="-65" charset="0"/>
          <a:ea typeface="ＭＳ Ｐゴシック" pitchFamily="-65" charset="-128"/>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ＭＳ Ｐゴシック" pitchFamily="-65" charset="-128"/>
          <a:cs typeface="+mn-cs"/>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video" Target="file:///C:\Documents%20and%20Settings\sjgoodma\My%20Documents\GOES-R%20Proving%20Ground\Alaska%20PG\stroud_OK%20combined.avi" TargetMode="Externa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w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wmf"/><Relationship Id="rId10" Type="http://schemas.openxmlformats.org/officeDocument/2006/relationships/image" Target="../media/image31.jpeg"/><Relationship Id="rId4" Type="http://schemas.openxmlformats.org/officeDocument/2006/relationships/image" Target="../media/image25.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6.gi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2.bin"/><Relationship Id="rId5" Type="http://schemas.openxmlformats.org/officeDocument/2006/relationships/image" Target="../media/image35.pn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file:///C:\Documents%20and%20Settings\rcrivera\My%20Documents\GOES-R\Conferences\Maryland%20Science%20Roundtable%20Sep%202008\Imax195x.mpg" TargetMode="Externa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Microsoft_Office_Word_97_-_2003_Document4.doc"/><Relationship Id="rId5" Type="http://schemas.openxmlformats.org/officeDocument/2006/relationships/oleObject" Target="../embeddings/Microsoft_Office_Word_97_-_2003_Document3.doc"/><Relationship Id="rId4" Type="http://schemas.openxmlformats.org/officeDocument/2006/relationships/oleObject" Target="../embeddings/Microsoft_Office_Word_97_-_2003_Document2.doc"/></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png"/><Relationship Id="rId18" Type="http://schemas.openxmlformats.org/officeDocument/2006/relationships/image" Target="../media/image71.jpe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jpeg"/><Relationship Id="rId17" Type="http://schemas.openxmlformats.org/officeDocument/2006/relationships/image" Target="../media/image70.jpeg"/><Relationship Id="rId2" Type="http://schemas.openxmlformats.org/officeDocument/2006/relationships/notesSlide" Target="../notesSlides/notesSlide37.xml"/><Relationship Id="rId16"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jpeg"/><Relationship Id="rId5" Type="http://schemas.openxmlformats.org/officeDocument/2006/relationships/image" Target="../media/image58.png"/><Relationship Id="rId15" Type="http://schemas.openxmlformats.org/officeDocument/2006/relationships/image" Target="../media/image68.jpeg"/><Relationship Id="rId10" Type="http://schemas.openxmlformats.org/officeDocument/2006/relationships/image" Target="../media/image63.jpe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Saba%20high%20speed%20video.mp4"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cimss.ssec.wisc.edu/goes/blog/archives/2228" TargetMode="External"/><Relationship Id="rId5" Type="http://schemas.openxmlformats.org/officeDocument/2006/relationships/image" Target="../media/image83.png"/><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jpeg"/><Relationship Id="rId4" Type="http://schemas.openxmlformats.org/officeDocument/2006/relationships/image" Target="../media/image85.png"/><Relationship Id="rId9" Type="http://schemas.openxmlformats.org/officeDocument/2006/relationships/image" Target="../media/image90.png"/></Relationships>
</file>

<file path=ppt/slides/_rels/slide45.xml.rels><?xml version="1.0" encoding="UTF-8" standalone="yes"?>
<Relationships xmlns="http://schemas.openxmlformats.org/package/2006/relationships"><Relationship Id="rId8" Type="http://schemas.openxmlformats.org/officeDocument/2006/relationships/image" Target="../media/image97.emf"/><Relationship Id="rId13" Type="http://schemas.openxmlformats.org/officeDocument/2006/relationships/image" Target="../media/image102.emf"/><Relationship Id="rId18" Type="http://schemas.openxmlformats.org/officeDocument/2006/relationships/image" Target="../media/image107.emf"/><Relationship Id="rId3" Type="http://schemas.openxmlformats.org/officeDocument/2006/relationships/image" Target="../media/image92.emf"/><Relationship Id="rId7" Type="http://schemas.openxmlformats.org/officeDocument/2006/relationships/image" Target="../media/image96.emf"/><Relationship Id="rId12" Type="http://schemas.openxmlformats.org/officeDocument/2006/relationships/image" Target="../media/image101.emf"/><Relationship Id="rId17" Type="http://schemas.openxmlformats.org/officeDocument/2006/relationships/image" Target="../media/image106.emf"/><Relationship Id="rId2" Type="http://schemas.openxmlformats.org/officeDocument/2006/relationships/notesSlide" Target="../notesSlides/notesSlide45.xml"/><Relationship Id="rId16" Type="http://schemas.openxmlformats.org/officeDocument/2006/relationships/image" Target="../media/image105.emf"/><Relationship Id="rId1" Type="http://schemas.openxmlformats.org/officeDocument/2006/relationships/slideLayout" Target="../slideLayouts/slideLayout14.xml"/><Relationship Id="rId6" Type="http://schemas.openxmlformats.org/officeDocument/2006/relationships/image" Target="../media/image95.emf"/><Relationship Id="rId11" Type="http://schemas.openxmlformats.org/officeDocument/2006/relationships/image" Target="../media/image100.emf"/><Relationship Id="rId5" Type="http://schemas.openxmlformats.org/officeDocument/2006/relationships/image" Target="../media/image94.emf"/><Relationship Id="rId15" Type="http://schemas.openxmlformats.org/officeDocument/2006/relationships/image" Target="../media/image104.emf"/><Relationship Id="rId10" Type="http://schemas.openxmlformats.org/officeDocument/2006/relationships/image" Target="../media/image99.emf"/><Relationship Id="rId19" Type="http://schemas.openxmlformats.org/officeDocument/2006/relationships/image" Target="../media/image46.jpeg"/><Relationship Id="rId4" Type="http://schemas.openxmlformats.org/officeDocument/2006/relationships/image" Target="../media/image93.emf"/><Relationship Id="rId9" Type="http://schemas.openxmlformats.org/officeDocument/2006/relationships/image" Target="../media/image98.emf"/><Relationship Id="rId14" Type="http://schemas.openxmlformats.org/officeDocument/2006/relationships/image" Target="../media/image103.emf"/></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oleObject" Target="../embeddings/Microsoft_Office_Word_97_-_2003_Document1.doc"/></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17500" y="1146175"/>
            <a:ext cx="8140700" cy="1470025"/>
          </a:xfrm>
        </p:spPr>
        <p:txBody>
          <a:bodyPr/>
          <a:lstStyle/>
          <a:p>
            <a:r>
              <a:rPr lang="en-US" sz="4400" dirty="0" smtClean="0"/>
              <a:t>The GOES-R Proving Ground:</a:t>
            </a:r>
            <a:br>
              <a:rPr lang="en-US" sz="4400" dirty="0" smtClean="0"/>
            </a:br>
            <a:r>
              <a:rPr lang="en-US" sz="3600" dirty="0" smtClean="0"/>
              <a:t>Goals, Objectives, Purpose and Scope</a:t>
            </a:r>
            <a:r>
              <a:rPr lang="en-US" sz="4400" dirty="0" smtClean="0"/>
              <a:t> </a:t>
            </a:r>
          </a:p>
        </p:txBody>
      </p:sp>
      <p:sp>
        <p:nvSpPr>
          <p:cNvPr id="2051" name="Rectangle 4"/>
          <p:cNvSpPr>
            <a:spLocks noGrp="1" noChangeArrowheads="1"/>
          </p:cNvSpPr>
          <p:nvPr>
            <p:ph type="subTitle" idx="1"/>
          </p:nvPr>
        </p:nvSpPr>
        <p:spPr>
          <a:xfrm>
            <a:off x="603250" y="3171825"/>
            <a:ext cx="7937500" cy="1752600"/>
          </a:xfrm>
        </p:spPr>
        <p:txBody>
          <a:bodyPr/>
          <a:lstStyle/>
          <a:p>
            <a:pPr>
              <a:lnSpc>
                <a:spcPct val="90000"/>
              </a:lnSpc>
            </a:pPr>
            <a:r>
              <a:rPr lang="en-US" sz="2400" dirty="0" smtClean="0"/>
              <a:t>Greg Mandt, Steve Goodman, Jim Gurka</a:t>
            </a:r>
          </a:p>
          <a:p>
            <a:pPr>
              <a:lnSpc>
                <a:spcPct val="90000"/>
              </a:lnSpc>
            </a:pPr>
            <a:endParaRPr lang="en-US" sz="2400" dirty="0" smtClean="0"/>
          </a:p>
          <a:p>
            <a:pPr>
              <a:lnSpc>
                <a:spcPct val="90000"/>
              </a:lnSpc>
            </a:pPr>
            <a:r>
              <a:rPr lang="en-US" sz="2400" dirty="0" smtClean="0"/>
              <a:t>GOES-R Program Office</a:t>
            </a:r>
          </a:p>
          <a:p>
            <a:pPr>
              <a:lnSpc>
                <a:spcPct val="90000"/>
              </a:lnSpc>
            </a:pPr>
            <a:r>
              <a:rPr lang="en-US" sz="1800" dirty="0" smtClean="0"/>
              <a:t>(with contributions from NESDIS/</a:t>
            </a:r>
            <a:r>
              <a:rPr lang="en-US" sz="1800" dirty="0" err="1" smtClean="0"/>
              <a:t>STaR</a:t>
            </a:r>
            <a:r>
              <a:rPr lang="en-US" sz="1800" dirty="0" smtClean="0"/>
              <a:t>, CIMSS, CIRA, </a:t>
            </a:r>
            <a:r>
              <a:rPr lang="en-US" sz="1800" dirty="0" err="1" smtClean="0"/>
              <a:t>SPoRT</a:t>
            </a:r>
            <a:r>
              <a:rPr lang="en-US" sz="1800" dirty="0" smtClean="0"/>
              <a:t>, NWS)</a:t>
            </a:r>
          </a:p>
          <a:p>
            <a:pPr>
              <a:lnSpc>
                <a:spcPct val="90000"/>
              </a:lnSpc>
            </a:pPr>
            <a:endParaRPr lang="en-US" sz="2400" dirty="0" smtClean="0"/>
          </a:p>
          <a:p>
            <a:pPr>
              <a:lnSpc>
                <a:spcPct val="90000"/>
              </a:lnSpc>
            </a:pPr>
            <a:r>
              <a:rPr lang="en-US" sz="2400" dirty="0" smtClean="0"/>
              <a:t>High Latitude and Arctic Proving Ground Meeting</a:t>
            </a:r>
          </a:p>
          <a:p>
            <a:pPr>
              <a:lnSpc>
                <a:spcPct val="90000"/>
              </a:lnSpc>
            </a:pPr>
            <a:r>
              <a:rPr lang="en-US" sz="2400" dirty="0" smtClean="0"/>
              <a:t>University of Alaska-Fairbanks</a:t>
            </a:r>
          </a:p>
          <a:p>
            <a:pPr>
              <a:lnSpc>
                <a:spcPct val="90000"/>
              </a:lnSpc>
            </a:pPr>
            <a:endParaRPr lang="en-US" sz="2400" dirty="0" smtClean="0"/>
          </a:p>
          <a:p>
            <a:pPr>
              <a:lnSpc>
                <a:spcPct val="90000"/>
              </a:lnSpc>
            </a:pPr>
            <a:r>
              <a:rPr lang="en-US" sz="2400" dirty="0" smtClean="0"/>
              <a:t>August 18, 2009</a:t>
            </a:r>
          </a:p>
        </p:txBody>
      </p:sp>
      <p:pic>
        <p:nvPicPr>
          <p:cNvPr id="2052" name="Picture 13" descr="GOES-R_Color_L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20638"/>
            <a:ext cx="1663700" cy="1109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57150" y="1216025"/>
            <a:ext cx="9144000" cy="5545138"/>
            <a:chOff x="0" y="610"/>
            <a:chExt cx="5760" cy="3493"/>
          </a:xfrm>
        </p:grpSpPr>
        <p:pic>
          <p:nvPicPr>
            <p:cNvPr id="13334" name="Picture 3" descr="ABI_16panel_France_11Apr2004_newvis_53p"/>
            <p:cNvPicPr>
              <a:picLocks noChangeAspect="1" noChangeArrowheads="1"/>
            </p:cNvPicPr>
            <p:nvPr/>
          </p:nvPicPr>
          <p:blipFill>
            <a:blip r:embed="rId3" cstate="print"/>
            <a:srcRect/>
            <a:stretch>
              <a:fillRect/>
            </a:stretch>
          </p:blipFill>
          <p:spPr bwMode="auto">
            <a:xfrm>
              <a:off x="0" y="624"/>
              <a:ext cx="5760" cy="3479"/>
            </a:xfrm>
            <a:prstGeom prst="rect">
              <a:avLst/>
            </a:prstGeom>
            <a:noFill/>
            <a:ln w="9525">
              <a:noFill/>
              <a:miter lim="800000"/>
              <a:headEnd/>
              <a:tailEnd/>
            </a:ln>
          </p:spPr>
        </p:pic>
        <p:sp>
          <p:nvSpPr>
            <p:cNvPr id="13335" name="Line 4"/>
            <p:cNvSpPr>
              <a:spLocks noChangeShapeType="1"/>
            </p:cNvSpPr>
            <p:nvPr/>
          </p:nvSpPr>
          <p:spPr bwMode="auto">
            <a:xfrm flipH="1">
              <a:off x="1321" y="617"/>
              <a:ext cx="7" cy="3264"/>
            </a:xfrm>
            <a:prstGeom prst="line">
              <a:avLst/>
            </a:prstGeom>
            <a:noFill/>
            <a:ln w="38100">
              <a:solidFill>
                <a:schemeClr val="tx1"/>
              </a:solidFill>
              <a:round/>
              <a:headEnd/>
              <a:tailEnd/>
            </a:ln>
          </p:spPr>
          <p:txBody>
            <a:bodyPr/>
            <a:lstStyle/>
            <a:p>
              <a:endParaRPr lang="en-US"/>
            </a:p>
          </p:txBody>
        </p:sp>
        <p:sp>
          <p:nvSpPr>
            <p:cNvPr id="13336" name="Line 5"/>
            <p:cNvSpPr>
              <a:spLocks noChangeShapeType="1"/>
            </p:cNvSpPr>
            <p:nvPr/>
          </p:nvSpPr>
          <p:spPr bwMode="auto">
            <a:xfrm>
              <a:off x="2651" y="610"/>
              <a:ext cx="8" cy="3264"/>
            </a:xfrm>
            <a:prstGeom prst="line">
              <a:avLst/>
            </a:prstGeom>
            <a:noFill/>
            <a:ln w="38100">
              <a:solidFill>
                <a:schemeClr val="tx1"/>
              </a:solidFill>
              <a:round/>
              <a:headEnd/>
              <a:tailEnd/>
            </a:ln>
          </p:spPr>
          <p:txBody>
            <a:bodyPr/>
            <a:lstStyle/>
            <a:p>
              <a:endParaRPr lang="en-US"/>
            </a:p>
          </p:txBody>
        </p:sp>
        <p:sp>
          <p:nvSpPr>
            <p:cNvPr id="13337" name="Line 6"/>
            <p:cNvSpPr>
              <a:spLocks noChangeShapeType="1"/>
            </p:cNvSpPr>
            <p:nvPr/>
          </p:nvSpPr>
          <p:spPr bwMode="auto">
            <a:xfrm flipH="1">
              <a:off x="3976" y="610"/>
              <a:ext cx="7" cy="3264"/>
            </a:xfrm>
            <a:prstGeom prst="line">
              <a:avLst/>
            </a:prstGeom>
            <a:noFill/>
            <a:ln w="38100">
              <a:solidFill>
                <a:schemeClr val="tx1"/>
              </a:solidFill>
              <a:round/>
              <a:headEnd/>
              <a:tailEnd/>
            </a:ln>
          </p:spPr>
          <p:txBody>
            <a:bodyPr/>
            <a:lstStyle/>
            <a:p>
              <a:endParaRPr lang="en-US"/>
            </a:p>
          </p:txBody>
        </p:sp>
        <p:sp>
          <p:nvSpPr>
            <p:cNvPr id="13338" name="Line 7"/>
            <p:cNvSpPr>
              <a:spLocks noChangeShapeType="1"/>
            </p:cNvSpPr>
            <p:nvPr/>
          </p:nvSpPr>
          <p:spPr bwMode="auto">
            <a:xfrm flipH="1">
              <a:off x="5302" y="630"/>
              <a:ext cx="7" cy="3264"/>
            </a:xfrm>
            <a:prstGeom prst="line">
              <a:avLst/>
            </a:prstGeom>
            <a:noFill/>
            <a:ln w="38100">
              <a:solidFill>
                <a:schemeClr val="tx1"/>
              </a:solidFill>
              <a:round/>
              <a:headEnd/>
              <a:tailEnd/>
            </a:ln>
          </p:spPr>
          <p:txBody>
            <a:bodyPr/>
            <a:lstStyle/>
            <a:p>
              <a:endParaRPr lang="en-US"/>
            </a:p>
          </p:txBody>
        </p:sp>
      </p:grpSp>
      <p:sp>
        <p:nvSpPr>
          <p:cNvPr id="13315" name="Rectangle 8"/>
          <p:cNvSpPr>
            <a:spLocks noGrp="1" noChangeArrowheads="1"/>
          </p:cNvSpPr>
          <p:nvPr>
            <p:ph type="title"/>
          </p:nvPr>
        </p:nvSpPr>
        <p:spPr>
          <a:xfrm>
            <a:off x="0" y="0"/>
            <a:ext cx="9144000" cy="1143000"/>
          </a:xfrm>
        </p:spPr>
        <p:txBody>
          <a:bodyPr/>
          <a:lstStyle/>
          <a:p>
            <a:r>
              <a:rPr lang="en-US" sz="3600" smtClean="0"/>
              <a:t>“ABI” Proxy Data from Current Satellites</a:t>
            </a:r>
          </a:p>
        </p:txBody>
      </p:sp>
      <p:sp>
        <p:nvSpPr>
          <p:cNvPr id="13316" name="Rectangle 9"/>
          <p:cNvSpPr>
            <a:spLocks noGrp="1" noChangeArrowheads="1"/>
          </p:cNvSpPr>
          <p:nvPr>
            <p:ph type="body" idx="1"/>
          </p:nvPr>
        </p:nvSpPr>
        <p:spPr>
          <a:xfrm>
            <a:off x="169863" y="1344613"/>
            <a:ext cx="8677275" cy="5513387"/>
          </a:xfrm>
        </p:spPr>
        <p:txBody>
          <a:bodyPr/>
          <a:lstStyle/>
          <a:p>
            <a:endParaRPr lang="en-US" sz="2200" dirty="0" smtClean="0"/>
          </a:p>
        </p:txBody>
      </p:sp>
      <p:sp>
        <p:nvSpPr>
          <p:cNvPr id="421898" name="Text Box 10"/>
          <p:cNvSpPr txBox="1">
            <a:spLocks noChangeArrowheads="1"/>
          </p:cNvSpPr>
          <p:nvPr/>
        </p:nvSpPr>
        <p:spPr bwMode="auto">
          <a:xfrm>
            <a:off x="365125" y="1657350"/>
            <a:ext cx="1301750" cy="457200"/>
          </a:xfrm>
          <a:prstGeom prst="rect">
            <a:avLst/>
          </a:prstGeom>
          <a:noFill/>
          <a:ln w="9525">
            <a:noFill/>
            <a:miter lim="800000"/>
            <a:headEnd/>
            <a:tailEnd/>
          </a:ln>
          <a:effectLst/>
        </p:spPr>
        <p:txBody>
          <a:bodyPr wrap="none">
            <a:spAutoFit/>
          </a:bodyPr>
          <a:lstStyle/>
          <a:p>
            <a:pPr>
              <a:defRPr/>
            </a:pPr>
            <a:r>
              <a:rPr lang="en-US" sz="2400" b="1">
                <a:solidFill>
                  <a:srgbClr val="FFFF00"/>
                </a:solidFill>
                <a:effectLst>
                  <a:outerShdw blurRad="38100" dist="38100" dir="2700000" algn="tl">
                    <a:srgbClr val="C0C0C0"/>
                  </a:outerShdw>
                </a:effectLst>
                <a:latin typeface="Times New Roman" pitchFamily="-65" charset="0"/>
              </a:rPr>
              <a:t>Aerosols</a:t>
            </a:r>
          </a:p>
        </p:txBody>
      </p:sp>
      <p:sp>
        <p:nvSpPr>
          <p:cNvPr id="421899" name="Text Box 11"/>
          <p:cNvSpPr txBox="1">
            <a:spLocks noChangeArrowheads="1"/>
          </p:cNvSpPr>
          <p:nvPr/>
        </p:nvSpPr>
        <p:spPr bwMode="auto">
          <a:xfrm>
            <a:off x="4784725" y="1657350"/>
            <a:ext cx="1589088" cy="457200"/>
          </a:xfrm>
          <a:prstGeom prst="rect">
            <a:avLst/>
          </a:prstGeom>
          <a:noFill/>
          <a:ln w="9525">
            <a:noFill/>
            <a:miter lim="800000"/>
            <a:headEnd/>
            <a:tailEnd/>
          </a:ln>
          <a:effectLst/>
        </p:spPr>
        <p:txBody>
          <a:bodyPr wrap="none">
            <a:spAutoFit/>
          </a:bodyPr>
          <a:lstStyle/>
          <a:p>
            <a:pPr>
              <a:defRPr/>
            </a:pPr>
            <a:r>
              <a:rPr lang="en-US" sz="2400" b="1">
                <a:solidFill>
                  <a:srgbClr val="FFFF00"/>
                </a:solidFill>
                <a:effectLst>
                  <a:outerShdw blurRad="38100" dist="38100" dir="2700000" algn="tl">
                    <a:srgbClr val="C0C0C0"/>
                  </a:outerShdw>
                </a:effectLst>
                <a:latin typeface="Times New Roman" pitchFamily="-65" charset="0"/>
              </a:rPr>
              <a:t>Vegetation</a:t>
            </a:r>
          </a:p>
        </p:txBody>
      </p:sp>
      <p:sp>
        <p:nvSpPr>
          <p:cNvPr id="13319" name="Text Box 12"/>
          <p:cNvSpPr txBox="1">
            <a:spLocks noChangeArrowheads="1"/>
          </p:cNvSpPr>
          <p:nvPr/>
        </p:nvSpPr>
        <p:spPr bwMode="auto">
          <a:xfrm>
            <a:off x="6738938" y="1371600"/>
            <a:ext cx="1123950" cy="822325"/>
          </a:xfrm>
          <a:prstGeom prst="rect">
            <a:avLst/>
          </a:prstGeom>
          <a:noFill/>
          <a:ln w="9525">
            <a:noFill/>
            <a:miter lim="800000"/>
            <a:headEnd/>
            <a:tailEnd/>
          </a:ln>
        </p:spPr>
        <p:txBody>
          <a:bodyPr wrap="none">
            <a:spAutoFit/>
          </a:bodyPr>
          <a:lstStyle/>
          <a:p>
            <a:r>
              <a:rPr lang="en-US" sz="2400" b="1">
                <a:solidFill>
                  <a:schemeClr val="bg1"/>
                </a:solidFill>
                <a:latin typeface="Times New Roman" pitchFamily="-65" charset="0"/>
              </a:rPr>
              <a:t>Cirrus </a:t>
            </a:r>
          </a:p>
          <a:p>
            <a:r>
              <a:rPr lang="en-US" sz="2400" b="1">
                <a:solidFill>
                  <a:schemeClr val="bg1"/>
                </a:solidFill>
                <a:latin typeface="Times New Roman" pitchFamily="-65" charset="0"/>
              </a:rPr>
              <a:t>Clouds</a:t>
            </a:r>
          </a:p>
        </p:txBody>
      </p:sp>
      <p:sp>
        <p:nvSpPr>
          <p:cNvPr id="421901" name="Text Box 13"/>
          <p:cNvSpPr txBox="1">
            <a:spLocks noChangeArrowheads="1"/>
          </p:cNvSpPr>
          <p:nvPr/>
        </p:nvSpPr>
        <p:spPr bwMode="auto">
          <a:xfrm>
            <a:off x="669925" y="2590800"/>
            <a:ext cx="1235075" cy="1187450"/>
          </a:xfrm>
          <a:prstGeom prst="rect">
            <a:avLst/>
          </a:prstGeom>
          <a:noFill/>
          <a:ln w="9525">
            <a:noFill/>
            <a:miter lim="800000"/>
            <a:headEnd/>
            <a:tailEnd/>
          </a:ln>
          <a:effectLst/>
        </p:spPr>
        <p:txBody>
          <a:bodyPr>
            <a:spAutoFit/>
          </a:bodyPr>
          <a:lstStyle/>
          <a:p>
            <a:pPr>
              <a:defRPr/>
            </a:pPr>
            <a:r>
              <a:rPr lang="en-US" sz="2400" b="1">
                <a:solidFill>
                  <a:srgbClr val="FFFF00"/>
                </a:solidFill>
                <a:effectLst>
                  <a:outerShdw blurRad="38100" dist="38100" dir="2700000" algn="tl">
                    <a:srgbClr val="C0C0C0"/>
                  </a:outerShdw>
                </a:effectLst>
                <a:latin typeface="Times New Roman" pitchFamily="-65" charset="0"/>
              </a:rPr>
              <a:t>Snow, Cloud phase</a:t>
            </a:r>
          </a:p>
        </p:txBody>
      </p:sp>
      <p:sp>
        <p:nvSpPr>
          <p:cNvPr id="421902" name="Text Box 14"/>
          <p:cNvSpPr txBox="1">
            <a:spLocks noChangeArrowheads="1"/>
          </p:cNvSpPr>
          <p:nvPr/>
        </p:nvSpPr>
        <p:spPr bwMode="auto">
          <a:xfrm>
            <a:off x="2422525" y="3063875"/>
            <a:ext cx="1746250" cy="457200"/>
          </a:xfrm>
          <a:prstGeom prst="rect">
            <a:avLst/>
          </a:prstGeom>
          <a:noFill/>
          <a:ln w="9525">
            <a:noFill/>
            <a:miter lim="800000"/>
            <a:headEnd/>
            <a:tailEnd/>
          </a:ln>
          <a:effectLst/>
        </p:spPr>
        <p:txBody>
          <a:bodyPr wrap="none">
            <a:spAutoFit/>
          </a:bodyPr>
          <a:lstStyle/>
          <a:p>
            <a:pPr>
              <a:defRPr/>
            </a:pPr>
            <a:r>
              <a:rPr lang="en-US" sz="2400" b="1">
                <a:solidFill>
                  <a:srgbClr val="FFFF00"/>
                </a:solidFill>
                <a:effectLst>
                  <a:outerShdw blurRad="38100" dist="38100" dir="2700000" algn="tl">
                    <a:srgbClr val="C0C0C0"/>
                  </a:outerShdw>
                </a:effectLst>
                <a:latin typeface="Times New Roman" pitchFamily="-65" charset="0"/>
              </a:rPr>
              <a:t>Particle size</a:t>
            </a:r>
          </a:p>
        </p:txBody>
      </p:sp>
      <p:sp>
        <p:nvSpPr>
          <p:cNvPr id="13322" name="Text Box 15"/>
          <p:cNvSpPr txBox="1">
            <a:spLocks noChangeArrowheads="1"/>
          </p:cNvSpPr>
          <p:nvPr/>
        </p:nvSpPr>
        <p:spPr bwMode="auto">
          <a:xfrm>
            <a:off x="76200" y="4308475"/>
            <a:ext cx="1919288" cy="457200"/>
          </a:xfrm>
          <a:prstGeom prst="rect">
            <a:avLst/>
          </a:prstGeom>
          <a:noFill/>
          <a:ln w="9525">
            <a:noFill/>
            <a:miter lim="800000"/>
            <a:headEnd/>
            <a:tailEnd/>
          </a:ln>
        </p:spPr>
        <p:txBody>
          <a:bodyPr wrap="none">
            <a:spAutoFit/>
          </a:bodyPr>
          <a:lstStyle/>
          <a:p>
            <a:r>
              <a:rPr lang="en-US" sz="2400" b="1">
                <a:latin typeface="Times New Roman" pitchFamily="-65" charset="0"/>
              </a:rPr>
              <a:t>Water Vapor</a:t>
            </a:r>
          </a:p>
        </p:txBody>
      </p:sp>
      <p:sp>
        <p:nvSpPr>
          <p:cNvPr id="13323" name="Text Box 16"/>
          <p:cNvSpPr txBox="1">
            <a:spLocks noChangeArrowheads="1"/>
          </p:cNvSpPr>
          <p:nvPr/>
        </p:nvSpPr>
        <p:spPr bwMode="auto">
          <a:xfrm>
            <a:off x="2020888" y="4038600"/>
            <a:ext cx="2246312" cy="822325"/>
          </a:xfrm>
          <a:prstGeom prst="rect">
            <a:avLst/>
          </a:prstGeom>
          <a:noFill/>
          <a:ln w="9525">
            <a:noFill/>
            <a:miter lim="800000"/>
            <a:headEnd/>
            <a:tailEnd/>
          </a:ln>
        </p:spPr>
        <p:txBody>
          <a:bodyPr>
            <a:spAutoFit/>
          </a:bodyPr>
          <a:lstStyle/>
          <a:p>
            <a:pPr algn="ctr"/>
            <a:r>
              <a:rPr lang="en-US" sz="2400" b="1">
                <a:latin typeface="Times New Roman" pitchFamily="-65" charset="0"/>
              </a:rPr>
              <a:t>WV, Upper-level SO2</a:t>
            </a:r>
          </a:p>
        </p:txBody>
      </p:sp>
      <p:sp>
        <p:nvSpPr>
          <p:cNvPr id="13324" name="Text Box 17"/>
          <p:cNvSpPr txBox="1">
            <a:spLocks noChangeArrowheads="1"/>
          </p:cNvSpPr>
          <p:nvPr/>
        </p:nvSpPr>
        <p:spPr bwMode="auto">
          <a:xfrm>
            <a:off x="4572000" y="4038600"/>
            <a:ext cx="1803400" cy="822325"/>
          </a:xfrm>
          <a:prstGeom prst="rect">
            <a:avLst/>
          </a:prstGeom>
          <a:noFill/>
          <a:ln w="9525">
            <a:noFill/>
            <a:miter lim="800000"/>
            <a:headEnd/>
            <a:tailEnd/>
          </a:ln>
        </p:spPr>
        <p:txBody>
          <a:bodyPr wrap="none">
            <a:spAutoFit/>
          </a:bodyPr>
          <a:lstStyle/>
          <a:p>
            <a:r>
              <a:rPr lang="en-US" sz="2400" b="1">
                <a:latin typeface="Times New Roman" pitchFamily="-65" charset="0"/>
              </a:rPr>
              <a:t>Vol. Ash, </a:t>
            </a:r>
          </a:p>
          <a:p>
            <a:r>
              <a:rPr lang="en-US" sz="2400" b="1">
                <a:latin typeface="Times New Roman" pitchFamily="-65" charset="0"/>
              </a:rPr>
              <a:t>Cloud phase</a:t>
            </a:r>
          </a:p>
        </p:txBody>
      </p:sp>
      <p:sp>
        <p:nvSpPr>
          <p:cNvPr id="13325" name="Text Box 18"/>
          <p:cNvSpPr txBox="1">
            <a:spLocks noChangeArrowheads="1"/>
          </p:cNvSpPr>
          <p:nvPr/>
        </p:nvSpPr>
        <p:spPr bwMode="auto">
          <a:xfrm>
            <a:off x="6491288" y="4419600"/>
            <a:ext cx="1782762" cy="457200"/>
          </a:xfrm>
          <a:prstGeom prst="rect">
            <a:avLst/>
          </a:prstGeom>
          <a:noFill/>
          <a:ln w="9525">
            <a:noFill/>
            <a:miter lim="800000"/>
            <a:headEnd/>
            <a:tailEnd/>
          </a:ln>
        </p:spPr>
        <p:txBody>
          <a:bodyPr wrap="none">
            <a:spAutoFit/>
          </a:bodyPr>
          <a:lstStyle/>
          <a:p>
            <a:r>
              <a:rPr lang="en-US" sz="2400" b="1">
                <a:latin typeface="Times New Roman" pitchFamily="-65" charset="0"/>
              </a:rPr>
              <a:t>Total Ozone</a:t>
            </a:r>
          </a:p>
        </p:txBody>
      </p:sp>
      <p:sp>
        <p:nvSpPr>
          <p:cNvPr id="13326" name="Text Box 19"/>
          <p:cNvSpPr txBox="1">
            <a:spLocks noChangeArrowheads="1"/>
          </p:cNvSpPr>
          <p:nvPr/>
        </p:nvSpPr>
        <p:spPr bwMode="auto">
          <a:xfrm>
            <a:off x="4703763" y="5410200"/>
            <a:ext cx="1452562" cy="822325"/>
          </a:xfrm>
          <a:prstGeom prst="rect">
            <a:avLst/>
          </a:prstGeom>
          <a:noFill/>
          <a:ln w="9525">
            <a:noFill/>
            <a:miter lim="800000"/>
            <a:headEnd/>
            <a:tailEnd/>
          </a:ln>
        </p:spPr>
        <p:txBody>
          <a:bodyPr wrap="none">
            <a:spAutoFit/>
          </a:bodyPr>
          <a:lstStyle/>
          <a:p>
            <a:pPr algn="ctr"/>
            <a:r>
              <a:rPr lang="en-US" sz="2400" b="1">
                <a:latin typeface="Times New Roman" pitchFamily="-65" charset="0"/>
              </a:rPr>
              <a:t>Low-level</a:t>
            </a:r>
          </a:p>
          <a:p>
            <a:pPr algn="ctr"/>
            <a:r>
              <a:rPr lang="en-US" sz="2400" b="1">
                <a:latin typeface="Times New Roman" pitchFamily="-65" charset="0"/>
              </a:rPr>
              <a:t>Moisture</a:t>
            </a:r>
          </a:p>
        </p:txBody>
      </p:sp>
      <p:sp>
        <p:nvSpPr>
          <p:cNvPr id="13327" name="Text Box 20"/>
          <p:cNvSpPr txBox="1">
            <a:spLocks noChangeArrowheads="1"/>
          </p:cNvSpPr>
          <p:nvPr/>
        </p:nvSpPr>
        <p:spPr bwMode="auto">
          <a:xfrm>
            <a:off x="-82550" y="5445125"/>
            <a:ext cx="2292350" cy="822325"/>
          </a:xfrm>
          <a:prstGeom prst="rect">
            <a:avLst/>
          </a:prstGeom>
          <a:noFill/>
          <a:ln w="9525">
            <a:noFill/>
            <a:miter lim="800000"/>
            <a:headEnd/>
            <a:tailEnd/>
          </a:ln>
        </p:spPr>
        <p:txBody>
          <a:bodyPr wrap="none">
            <a:spAutoFit/>
          </a:bodyPr>
          <a:lstStyle/>
          <a:p>
            <a:pPr algn="ctr"/>
            <a:r>
              <a:rPr lang="en-US" sz="2400" b="1" dirty="0">
                <a:latin typeface="Times New Roman" pitchFamily="-65" charset="0"/>
              </a:rPr>
              <a:t>Surface</a:t>
            </a:r>
          </a:p>
          <a:p>
            <a:pPr algn="ctr"/>
            <a:r>
              <a:rPr lang="en-US" sz="2400" b="1" dirty="0">
                <a:latin typeface="Times New Roman" pitchFamily="-65" charset="0"/>
              </a:rPr>
              <a:t> features, clouds</a:t>
            </a:r>
          </a:p>
        </p:txBody>
      </p:sp>
      <p:sp>
        <p:nvSpPr>
          <p:cNvPr id="13328" name="Text Box 21"/>
          <p:cNvSpPr txBox="1">
            <a:spLocks noChangeArrowheads="1"/>
          </p:cNvSpPr>
          <p:nvPr/>
        </p:nvSpPr>
        <p:spPr bwMode="auto">
          <a:xfrm>
            <a:off x="2359025" y="5445125"/>
            <a:ext cx="1538288" cy="822325"/>
          </a:xfrm>
          <a:prstGeom prst="rect">
            <a:avLst/>
          </a:prstGeom>
          <a:noFill/>
          <a:ln w="9525">
            <a:noFill/>
            <a:miter lim="800000"/>
            <a:headEnd/>
            <a:tailEnd/>
          </a:ln>
        </p:spPr>
        <p:txBody>
          <a:bodyPr wrap="none">
            <a:spAutoFit/>
          </a:bodyPr>
          <a:lstStyle/>
          <a:p>
            <a:pPr algn="ctr"/>
            <a:r>
              <a:rPr lang="en-US" sz="2400" b="1">
                <a:latin typeface="Times New Roman" pitchFamily="-65" charset="0"/>
              </a:rPr>
              <a:t>Heritage, </a:t>
            </a:r>
          </a:p>
          <a:p>
            <a:pPr algn="ctr"/>
            <a:r>
              <a:rPr lang="en-US" sz="2400" b="1">
                <a:latin typeface="Times New Roman" pitchFamily="-65" charset="0"/>
              </a:rPr>
              <a:t>clouds, etc</a:t>
            </a:r>
          </a:p>
        </p:txBody>
      </p:sp>
      <p:sp>
        <p:nvSpPr>
          <p:cNvPr id="13329" name="Text Box 22"/>
          <p:cNvSpPr txBox="1">
            <a:spLocks noChangeArrowheads="1"/>
          </p:cNvSpPr>
          <p:nvPr/>
        </p:nvSpPr>
        <p:spPr bwMode="auto">
          <a:xfrm>
            <a:off x="4699000" y="2835275"/>
            <a:ext cx="1714500" cy="822325"/>
          </a:xfrm>
          <a:prstGeom prst="rect">
            <a:avLst/>
          </a:prstGeom>
          <a:noFill/>
          <a:ln w="9525">
            <a:noFill/>
            <a:miter lim="800000"/>
            <a:headEnd/>
            <a:tailEnd/>
          </a:ln>
        </p:spPr>
        <p:txBody>
          <a:bodyPr wrap="none">
            <a:spAutoFit/>
          </a:bodyPr>
          <a:lstStyle/>
          <a:p>
            <a:pPr algn="ctr"/>
            <a:r>
              <a:rPr lang="en-US" sz="2400" b="1">
                <a:latin typeface="Times New Roman" pitchFamily="-65" charset="0"/>
              </a:rPr>
              <a:t>Fog, Fires,  </a:t>
            </a:r>
          </a:p>
          <a:p>
            <a:pPr algn="ctr"/>
            <a:r>
              <a:rPr lang="en-US" sz="2400" b="1">
                <a:latin typeface="Times New Roman" pitchFamily="-65" charset="0"/>
              </a:rPr>
              <a:t>clouds, etc</a:t>
            </a:r>
          </a:p>
        </p:txBody>
      </p:sp>
      <p:sp>
        <p:nvSpPr>
          <p:cNvPr id="13330" name="Text Box 23"/>
          <p:cNvSpPr txBox="1">
            <a:spLocks noChangeArrowheads="1"/>
          </p:cNvSpPr>
          <p:nvPr/>
        </p:nvSpPr>
        <p:spPr bwMode="auto">
          <a:xfrm>
            <a:off x="6400800" y="2971800"/>
            <a:ext cx="1919288" cy="457200"/>
          </a:xfrm>
          <a:prstGeom prst="rect">
            <a:avLst/>
          </a:prstGeom>
          <a:noFill/>
          <a:ln w="9525">
            <a:noFill/>
            <a:miter lim="800000"/>
            <a:headEnd/>
            <a:tailEnd/>
          </a:ln>
        </p:spPr>
        <p:txBody>
          <a:bodyPr wrap="none">
            <a:spAutoFit/>
          </a:bodyPr>
          <a:lstStyle/>
          <a:p>
            <a:r>
              <a:rPr lang="en-US" sz="2400" b="1">
                <a:latin typeface="Times New Roman" pitchFamily="-65" charset="0"/>
              </a:rPr>
              <a:t>Water Vapor</a:t>
            </a:r>
          </a:p>
        </p:txBody>
      </p:sp>
      <p:sp>
        <p:nvSpPr>
          <p:cNvPr id="13331" name="Text Box 24"/>
          <p:cNvSpPr txBox="1">
            <a:spLocks noChangeArrowheads="1"/>
          </p:cNvSpPr>
          <p:nvPr/>
        </p:nvSpPr>
        <p:spPr bwMode="auto">
          <a:xfrm>
            <a:off x="6762750" y="5638800"/>
            <a:ext cx="1100138" cy="457200"/>
          </a:xfrm>
          <a:prstGeom prst="rect">
            <a:avLst/>
          </a:prstGeom>
          <a:noFill/>
          <a:ln w="9525">
            <a:noFill/>
            <a:miter lim="800000"/>
            <a:headEnd/>
            <a:tailEnd/>
          </a:ln>
        </p:spPr>
        <p:txBody>
          <a:bodyPr wrap="none">
            <a:spAutoFit/>
          </a:bodyPr>
          <a:lstStyle/>
          <a:p>
            <a:r>
              <a:rPr lang="en-US" sz="2400" b="1">
                <a:latin typeface="Times New Roman" pitchFamily="-65" charset="0"/>
              </a:rPr>
              <a:t>Clouds</a:t>
            </a:r>
          </a:p>
        </p:txBody>
      </p:sp>
      <p:sp>
        <p:nvSpPr>
          <p:cNvPr id="13332" name="Text Box 25"/>
          <p:cNvSpPr txBox="1">
            <a:spLocks noChangeArrowheads="1"/>
          </p:cNvSpPr>
          <p:nvPr/>
        </p:nvSpPr>
        <p:spPr bwMode="auto">
          <a:xfrm>
            <a:off x="2438400" y="1403350"/>
            <a:ext cx="1538288" cy="822325"/>
          </a:xfrm>
          <a:prstGeom prst="rect">
            <a:avLst/>
          </a:prstGeom>
          <a:noFill/>
          <a:ln w="9525">
            <a:noFill/>
            <a:miter lim="800000"/>
            <a:headEnd/>
            <a:tailEnd/>
          </a:ln>
        </p:spPr>
        <p:txBody>
          <a:bodyPr wrap="none">
            <a:spAutoFit/>
          </a:bodyPr>
          <a:lstStyle/>
          <a:p>
            <a:pPr algn="ctr"/>
            <a:r>
              <a:rPr lang="en-US" sz="2400" b="1">
                <a:solidFill>
                  <a:schemeClr val="bg1"/>
                </a:solidFill>
                <a:latin typeface="Times New Roman" pitchFamily="-65" charset="0"/>
              </a:rPr>
              <a:t>Heritage, </a:t>
            </a:r>
          </a:p>
          <a:p>
            <a:pPr algn="ctr"/>
            <a:r>
              <a:rPr lang="en-US" sz="2400" b="1">
                <a:solidFill>
                  <a:schemeClr val="bg1"/>
                </a:solidFill>
                <a:latin typeface="Times New Roman" pitchFamily="-65" charset="0"/>
              </a:rPr>
              <a:t>clouds, etc</a:t>
            </a:r>
          </a:p>
        </p:txBody>
      </p:sp>
      <p:sp>
        <p:nvSpPr>
          <p:cNvPr id="13333" name="Line 26"/>
          <p:cNvSpPr>
            <a:spLocks noChangeShapeType="1"/>
          </p:cNvSpPr>
          <p:nvPr/>
        </p:nvSpPr>
        <p:spPr bwMode="auto">
          <a:xfrm>
            <a:off x="381000" y="10033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088B1EAE-A1EA-458F-84FA-674C41662467}" type="slidenum">
              <a:rPr lang="en-US"/>
              <a:pPr/>
              <a:t>11</a:t>
            </a:fld>
            <a:endParaRPr lang="en-US"/>
          </a:p>
        </p:txBody>
      </p:sp>
      <p:sp>
        <p:nvSpPr>
          <p:cNvPr id="130050" name="Rectangle 2"/>
          <p:cNvSpPr>
            <a:spLocks noGrp="1" noChangeArrowheads="1"/>
          </p:cNvSpPr>
          <p:nvPr>
            <p:ph type="ctrTitle"/>
          </p:nvPr>
        </p:nvSpPr>
        <p:spPr>
          <a:xfrm>
            <a:off x="127000" y="0"/>
            <a:ext cx="8915400" cy="800100"/>
          </a:xfrm>
        </p:spPr>
        <p:txBody>
          <a:bodyPr/>
          <a:lstStyle/>
          <a:p>
            <a:r>
              <a:rPr lang="en-US" sz="3600" b="1" dirty="0"/>
              <a:t>The Advanced Baseline </a:t>
            </a:r>
            <a:r>
              <a:rPr lang="en-US" sz="3600" b="1" dirty="0" smtClean="0"/>
              <a:t>Imager</a:t>
            </a:r>
            <a:endParaRPr lang="en-US" sz="3600" b="1" dirty="0"/>
          </a:p>
        </p:txBody>
      </p:sp>
      <p:sp>
        <p:nvSpPr>
          <p:cNvPr id="130051" name="Text Box 3"/>
          <p:cNvSpPr txBox="1">
            <a:spLocks noChangeArrowheads="1"/>
          </p:cNvSpPr>
          <p:nvPr/>
        </p:nvSpPr>
        <p:spPr bwMode="auto">
          <a:xfrm>
            <a:off x="76200" y="838200"/>
            <a:ext cx="9144000" cy="5632311"/>
          </a:xfrm>
          <a:prstGeom prst="rect">
            <a:avLst/>
          </a:prstGeom>
          <a:noFill/>
          <a:ln w="9525">
            <a:noFill/>
            <a:miter lim="800000"/>
            <a:headEnd/>
            <a:tailEnd/>
          </a:ln>
          <a:effectLst/>
        </p:spPr>
        <p:txBody>
          <a:bodyPr>
            <a:spAutoFit/>
          </a:bodyPr>
          <a:lstStyle/>
          <a:p>
            <a:pPr defTabSz="568325" eaLnBrk="0" hangingPunct="0"/>
            <a:r>
              <a:rPr lang="en-US" sz="2400" b="1" dirty="0"/>
              <a:t>				  			ABI				Current</a:t>
            </a:r>
          </a:p>
          <a:p>
            <a:pPr defTabSz="568325" eaLnBrk="0" hangingPunct="0"/>
            <a:endParaRPr lang="en-US" sz="1200" b="1" dirty="0"/>
          </a:p>
          <a:p>
            <a:pPr defTabSz="568325" eaLnBrk="0" hangingPunct="0"/>
            <a:r>
              <a:rPr lang="en-US" sz="2400" b="1" dirty="0"/>
              <a:t>Spectral Coverage</a:t>
            </a:r>
            <a:r>
              <a:rPr lang="en-US" sz="2400" dirty="0"/>
              <a:t>				</a:t>
            </a:r>
          </a:p>
          <a:p>
            <a:pPr defTabSz="568325" eaLnBrk="0" hangingPunct="0"/>
            <a:r>
              <a:rPr lang="en-US" sz="2400" dirty="0"/>
              <a:t>							16 bands		5 bands</a:t>
            </a:r>
          </a:p>
          <a:p>
            <a:pPr defTabSz="568325" eaLnBrk="0" hangingPunct="0"/>
            <a:endParaRPr lang="en-US" sz="1200" b="1" dirty="0"/>
          </a:p>
          <a:p>
            <a:pPr defTabSz="568325" eaLnBrk="0" hangingPunct="0"/>
            <a:r>
              <a:rPr lang="en-US" sz="2400" b="1" dirty="0"/>
              <a:t>Spatial resolution </a:t>
            </a:r>
            <a:r>
              <a:rPr lang="en-US" sz="2400" dirty="0"/>
              <a:t>	</a:t>
            </a:r>
          </a:p>
          <a:p>
            <a:pPr defTabSz="568325" eaLnBrk="0" hangingPunct="0"/>
            <a:r>
              <a:rPr lang="en-US" sz="2400" dirty="0"/>
              <a:t>	0.64 </a:t>
            </a:r>
            <a:r>
              <a:rPr lang="en-US" sz="2400" dirty="0">
                <a:latin typeface="Symbol" pitchFamily="18" charset="2"/>
              </a:rPr>
              <a:t>m</a:t>
            </a:r>
            <a:r>
              <a:rPr lang="en-US" sz="2400" dirty="0"/>
              <a:t>m Visible 			0.5 km 			Approx. 1 km</a:t>
            </a:r>
          </a:p>
          <a:p>
            <a:pPr defTabSz="568325" eaLnBrk="0" hangingPunct="0"/>
            <a:r>
              <a:rPr lang="en-US" sz="2400" dirty="0"/>
              <a:t>	Other Visible/near-IR	1.0 km			n/a</a:t>
            </a:r>
          </a:p>
          <a:p>
            <a:pPr defTabSz="568325" eaLnBrk="0" hangingPunct="0"/>
            <a:r>
              <a:rPr lang="en-US" sz="2400" dirty="0"/>
              <a:t>	Bands (&gt;2 </a:t>
            </a:r>
            <a:r>
              <a:rPr lang="en-US" sz="2400" dirty="0">
                <a:latin typeface="Symbol" pitchFamily="18" charset="2"/>
              </a:rPr>
              <a:t>m</a:t>
            </a:r>
            <a:r>
              <a:rPr lang="en-US" sz="2400" dirty="0"/>
              <a:t>m)			2 km			Approx. 4 km</a:t>
            </a:r>
          </a:p>
          <a:p>
            <a:pPr defTabSz="568325" eaLnBrk="0" hangingPunct="0"/>
            <a:endParaRPr lang="en-US" sz="1200" dirty="0"/>
          </a:p>
          <a:p>
            <a:pPr defTabSz="568325" eaLnBrk="0" hangingPunct="0"/>
            <a:r>
              <a:rPr lang="en-US" sz="2400" b="1" dirty="0"/>
              <a:t>Spatial coverage	</a:t>
            </a:r>
          </a:p>
          <a:p>
            <a:pPr defTabSz="568325" eaLnBrk="0" hangingPunct="0"/>
            <a:r>
              <a:rPr lang="en-US" sz="2400" b="1" dirty="0"/>
              <a:t>	</a:t>
            </a:r>
            <a:r>
              <a:rPr lang="en-US" sz="2400" dirty="0"/>
              <a:t>Full disk					4 per hour		Scheduled (3 </a:t>
            </a:r>
            <a:r>
              <a:rPr lang="en-US" sz="2400" dirty="0" err="1"/>
              <a:t>hrly</a:t>
            </a:r>
            <a:r>
              <a:rPr lang="en-US" sz="2400" dirty="0"/>
              <a:t>)</a:t>
            </a:r>
            <a:endParaRPr lang="en-US" dirty="0"/>
          </a:p>
          <a:p>
            <a:pPr defTabSz="568325" eaLnBrk="0" hangingPunct="0"/>
            <a:r>
              <a:rPr lang="en-US" sz="2400" dirty="0"/>
              <a:t>	CONUS        			12 per hour		~4 per hour</a:t>
            </a:r>
          </a:p>
          <a:p>
            <a:pPr defTabSz="568325" eaLnBrk="0" hangingPunct="0"/>
            <a:r>
              <a:rPr lang="en-US" sz="2400" dirty="0"/>
              <a:t>	Mesoscale				Every 30 sec	n/a</a:t>
            </a:r>
          </a:p>
          <a:p>
            <a:pPr defTabSz="568325" eaLnBrk="0" hangingPunct="0"/>
            <a:endParaRPr lang="en-US" sz="1200" dirty="0"/>
          </a:p>
          <a:p>
            <a:pPr defTabSz="568325" eaLnBrk="0" hangingPunct="0"/>
            <a:r>
              <a:rPr lang="en-US" sz="2400" b="1" dirty="0"/>
              <a:t>Visible (reflective bands) 	</a:t>
            </a:r>
          </a:p>
          <a:p>
            <a:pPr defTabSz="568325" eaLnBrk="0" hangingPunct="0"/>
            <a:r>
              <a:rPr lang="en-US" sz="2400" b="1" dirty="0"/>
              <a:t>	</a:t>
            </a:r>
            <a:r>
              <a:rPr lang="en-US" sz="2400" dirty="0"/>
              <a:t>On-orbit calibration</a:t>
            </a:r>
            <a:r>
              <a:rPr lang="en-US" sz="2400" b="1" dirty="0"/>
              <a:t>		</a:t>
            </a:r>
            <a:r>
              <a:rPr lang="en-US" sz="2400" dirty="0"/>
              <a:t>Yes				No	</a:t>
            </a:r>
            <a:endParaRPr lang="en-US" sz="1200" dirty="0"/>
          </a:p>
        </p:txBody>
      </p:sp>
      <p:sp>
        <p:nvSpPr>
          <p:cNvPr id="5" name="Line 5"/>
          <p:cNvSpPr>
            <a:spLocks noChangeShapeType="1"/>
          </p:cNvSpPr>
          <p:nvPr/>
        </p:nvSpPr>
        <p:spPr bwMode="auto">
          <a:xfrm>
            <a:off x="457200" y="800100"/>
            <a:ext cx="8229600" cy="0"/>
          </a:xfrm>
          <a:prstGeom prst="line">
            <a:avLst/>
          </a:prstGeom>
          <a:noFill/>
          <a:ln w="50800" cmpd="dbl">
            <a:solidFill>
              <a:srgbClr val="003399"/>
            </a:solidFill>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 name="Slide Number Placeholder 5"/>
          <p:cNvSpPr>
            <a:spLocks noGrp="1"/>
          </p:cNvSpPr>
          <p:nvPr>
            <p:ph type="sldNum" sz="quarter" idx="12"/>
          </p:nvPr>
        </p:nvSpPr>
        <p:spPr/>
        <p:txBody>
          <a:bodyPr/>
          <a:lstStyle/>
          <a:p>
            <a:fld id="{6A482F9C-A833-4D91-8CE7-796832BFBD7F}" type="slidenum">
              <a:rPr lang="en-US"/>
              <a:pPr/>
              <a:t>12</a:t>
            </a:fld>
            <a:endParaRPr lang="en-US"/>
          </a:p>
        </p:txBody>
      </p:sp>
      <p:sp>
        <p:nvSpPr>
          <p:cNvPr id="156674" name="Rectangle 2"/>
          <p:cNvSpPr>
            <a:spLocks noGrp="1" noChangeArrowheads="1"/>
          </p:cNvSpPr>
          <p:nvPr>
            <p:ph type="title"/>
          </p:nvPr>
        </p:nvSpPr>
        <p:spPr>
          <a:xfrm>
            <a:off x="304800" y="152400"/>
            <a:ext cx="8458200" cy="723900"/>
          </a:xfrm>
        </p:spPr>
        <p:txBody>
          <a:bodyPr/>
          <a:lstStyle/>
          <a:p>
            <a:r>
              <a:rPr lang="en-US" dirty="0"/>
              <a:t>Imager Coverage in ~30 minutes </a:t>
            </a:r>
          </a:p>
        </p:txBody>
      </p:sp>
      <p:graphicFrame>
        <p:nvGraphicFramePr>
          <p:cNvPr id="156675" name="Group 3"/>
          <p:cNvGraphicFramePr>
            <a:graphicFrameLocks noGrp="1"/>
          </p:cNvGraphicFramePr>
          <p:nvPr>
            <p:ph idx="1"/>
          </p:nvPr>
        </p:nvGraphicFramePr>
        <p:xfrm>
          <a:off x="762000" y="1600200"/>
          <a:ext cx="7772400" cy="2743962"/>
        </p:xfrm>
        <a:graphic>
          <a:graphicData uri="http://schemas.openxmlformats.org/drawingml/2006/table">
            <a:tbl>
              <a:tblPr/>
              <a:tblGrid>
                <a:gridCol w="2362200"/>
                <a:gridCol w="2819400"/>
                <a:gridCol w="2590800"/>
              </a:tblGrid>
              <a:tr h="822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rPr>
                        <a:t>Current Imager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(Rapid Scan mode)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rPr>
                        <a:t>Future Imager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(“Flex” mode)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rPr>
                        <a:t>Full Disk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8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rPr>
                        <a:t>Northern Hemi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6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rPr>
                        <a:t>CONUS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rPr>
                        <a:t>Mesoscale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rPr>
                        <a:t>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56701" name="Picture 29" descr="SAMPLE_ABI_FD"/>
          <p:cNvPicPr>
            <a:picLocks noChangeAspect="1" noChangeArrowheads="1"/>
          </p:cNvPicPr>
          <p:nvPr/>
        </p:nvPicPr>
        <p:blipFill>
          <a:blip r:embed="rId3" cstate="print"/>
          <a:srcRect/>
          <a:stretch>
            <a:fillRect/>
          </a:stretch>
        </p:blipFill>
        <p:spPr bwMode="auto">
          <a:xfrm>
            <a:off x="304800" y="4800600"/>
            <a:ext cx="1828800" cy="1371600"/>
          </a:xfrm>
          <a:prstGeom prst="rect">
            <a:avLst/>
          </a:prstGeom>
          <a:noFill/>
        </p:spPr>
      </p:pic>
      <p:pic>
        <p:nvPicPr>
          <p:cNvPr id="156702" name="Picture 30" descr="SAMPLE_ABI_CONUS"/>
          <p:cNvPicPr>
            <a:picLocks noChangeAspect="1" noChangeArrowheads="1"/>
          </p:cNvPicPr>
          <p:nvPr/>
        </p:nvPicPr>
        <p:blipFill>
          <a:blip r:embed="rId4" cstate="print"/>
          <a:srcRect/>
          <a:stretch>
            <a:fillRect/>
          </a:stretch>
        </p:blipFill>
        <p:spPr bwMode="auto">
          <a:xfrm>
            <a:off x="4800600" y="4800600"/>
            <a:ext cx="1828800" cy="1371600"/>
          </a:xfrm>
          <a:prstGeom prst="rect">
            <a:avLst/>
          </a:prstGeom>
          <a:noFill/>
        </p:spPr>
      </p:pic>
      <p:pic>
        <p:nvPicPr>
          <p:cNvPr id="156703" name="Picture 31" descr="SAMPLE_ABI_MS"/>
          <p:cNvPicPr>
            <a:picLocks noChangeAspect="1" noChangeArrowheads="1"/>
          </p:cNvPicPr>
          <p:nvPr/>
        </p:nvPicPr>
        <p:blipFill>
          <a:blip r:embed="rId5" cstate="print"/>
          <a:srcRect/>
          <a:stretch>
            <a:fillRect/>
          </a:stretch>
        </p:blipFill>
        <p:spPr bwMode="auto">
          <a:xfrm>
            <a:off x="6934200" y="4800600"/>
            <a:ext cx="1828800" cy="1371600"/>
          </a:xfrm>
          <a:prstGeom prst="rect">
            <a:avLst/>
          </a:prstGeom>
          <a:noFill/>
        </p:spPr>
      </p:pic>
      <p:sp>
        <p:nvSpPr>
          <p:cNvPr id="156704" name="Text Box 32"/>
          <p:cNvSpPr txBox="1">
            <a:spLocks noChangeArrowheads="1"/>
          </p:cNvSpPr>
          <p:nvPr/>
        </p:nvSpPr>
        <p:spPr bwMode="auto">
          <a:xfrm>
            <a:off x="470163" y="6172200"/>
            <a:ext cx="1390124" cy="461665"/>
          </a:xfrm>
          <a:prstGeom prst="rect">
            <a:avLst/>
          </a:prstGeom>
          <a:noFill/>
          <a:ln w="9525">
            <a:noFill/>
            <a:miter lim="800000"/>
            <a:headEnd/>
            <a:tailEnd/>
          </a:ln>
          <a:effectLst/>
        </p:spPr>
        <p:txBody>
          <a:bodyPr wrap="none">
            <a:spAutoFit/>
          </a:bodyPr>
          <a:lstStyle/>
          <a:p>
            <a:pPr algn="ctr"/>
            <a:r>
              <a:rPr lang="en-US" sz="2400" b="1" dirty="0">
                <a:solidFill>
                  <a:srgbClr val="0033CC"/>
                </a:solidFill>
                <a:latin typeface="Times New Roman" pitchFamily="18" charset="0"/>
              </a:rPr>
              <a:t>Full Disk</a:t>
            </a:r>
          </a:p>
        </p:txBody>
      </p:sp>
      <p:sp>
        <p:nvSpPr>
          <p:cNvPr id="156705" name="Text Box 33"/>
          <p:cNvSpPr txBox="1">
            <a:spLocks noChangeArrowheads="1"/>
          </p:cNvSpPr>
          <p:nvPr/>
        </p:nvSpPr>
        <p:spPr bwMode="auto">
          <a:xfrm>
            <a:off x="2447303" y="6172200"/>
            <a:ext cx="2144370" cy="461665"/>
          </a:xfrm>
          <a:prstGeom prst="rect">
            <a:avLst/>
          </a:prstGeom>
          <a:noFill/>
          <a:ln w="9525">
            <a:noFill/>
            <a:miter lim="800000"/>
            <a:headEnd/>
            <a:tailEnd/>
          </a:ln>
          <a:effectLst/>
        </p:spPr>
        <p:txBody>
          <a:bodyPr wrap="none">
            <a:spAutoFit/>
          </a:bodyPr>
          <a:lstStyle/>
          <a:p>
            <a:pPr algn="ctr"/>
            <a:r>
              <a:rPr lang="en-US" sz="2400" b="1">
                <a:solidFill>
                  <a:srgbClr val="0033CC"/>
                </a:solidFill>
                <a:latin typeface="Times New Roman" pitchFamily="18" charset="0"/>
              </a:rPr>
              <a:t>N. Hemisphere</a:t>
            </a:r>
          </a:p>
        </p:txBody>
      </p:sp>
      <p:sp>
        <p:nvSpPr>
          <p:cNvPr id="156706" name="Text Box 34"/>
          <p:cNvSpPr txBox="1">
            <a:spLocks noChangeArrowheads="1"/>
          </p:cNvSpPr>
          <p:nvPr/>
        </p:nvSpPr>
        <p:spPr bwMode="auto">
          <a:xfrm>
            <a:off x="4994357" y="6172200"/>
            <a:ext cx="1263487" cy="461665"/>
          </a:xfrm>
          <a:prstGeom prst="rect">
            <a:avLst/>
          </a:prstGeom>
          <a:noFill/>
          <a:ln w="9525">
            <a:noFill/>
            <a:miter lim="800000"/>
            <a:headEnd/>
            <a:tailEnd/>
          </a:ln>
          <a:effectLst/>
        </p:spPr>
        <p:txBody>
          <a:bodyPr wrap="none">
            <a:spAutoFit/>
          </a:bodyPr>
          <a:lstStyle/>
          <a:p>
            <a:pPr algn="ctr"/>
            <a:r>
              <a:rPr lang="en-US" sz="2400" b="1">
                <a:solidFill>
                  <a:srgbClr val="0033CC"/>
                </a:solidFill>
                <a:latin typeface="Times New Roman" pitchFamily="18" charset="0"/>
              </a:rPr>
              <a:t>CONUS</a:t>
            </a:r>
          </a:p>
        </p:txBody>
      </p:sp>
      <p:sp>
        <p:nvSpPr>
          <p:cNvPr id="156707" name="Text Box 35"/>
          <p:cNvSpPr txBox="1">
            <a:spLocks noChangeArrowheads="1"/>
          </p:cNvSpPr>
          <p:nvPr/>
        </p:nvSpPr>
        <p:spPr bwMode="auto">
          <a:xfrm>
            <a:off x="7223570" y="6172200"/>
            <a:ext cx="1516762" cy="461665"/>
          </a:xfrm>
          <a:prstGeom prst="rect">
            <a:avLst/>
          </a:prstGeom>
          <a:noFill/>
          <a:ln w="9525">
            <a:noFill/>
            <a:miter lim="800000"/>
            <a:headEnd/>
            <a:tailEnd/>
          </a:ln>
          <a:effectLst/>
        </p:spPr>
        <p:txBody>
          <a:bodyPr wrap="none">
            <a:spAutoFit/>
          </a:bodyPr>
          <a:lstStyle/>
          <a:p>
            <a:pPr algn="ctr"/>
            <a:r>
              <a:rPr lang="en-US" sz="2400" b="1">
                <a:solidFill>
                  <a:srgbClr val="0033CC"/>
                </a:solidFill>
                <a:latin typeface="Times New Roman" pitchFamily="18" charset="0"/>
              </a:rPr>
              <a:t>Mesoscale</a:t>
            </a:r>
          </a:p>
        </p:txBody>
      </p:sp>
      <p:grpSp>
        <p:nvGrpSpPr>
          <p:cNvPr id="2" name="Group 36"/>
          <p:cNvGrpSpPr>
            <a:grpSpLocks/>
          </p:cNvGrpSpPr>
          <p:nvPr/>
        </p:nvGrpSpPr>
        <p:grpSpPr bwMode="auto">
          <a:xfrm>
            <a:off x="2590800" y="4800600"/>
            <a:ext cx="1828800" cy="1371600"/>
            <a:chOff x="1632" y="3024"/>
            <a:chExt cx="1152" cy="864"/>
          </a:xfrm>
        </p:grpSpPr>
        <p:grpSp>
          <p:nvGrpSpPr>
            <p:cNvPr id="3" name="Group 37"/>
            <p:cNvGrpSpPr>
              <a:grpSpLocks/>
            </p:cNvGrpSpPr>
            <p:nvPr/>
          </p:nvGrpSpPr>
          <p:grpSpPr bwMode="auto">
            <a:xfrm>
              <a:off x="1632" y="3024"/>
              <a:ext cx="1152" cy="864"/>
              <a:chOff x="1632" y="3024"/>
              <a:chExt cx="1152" cy="864"/>
            </a:xfrm>
          </p:grpSpPr>
          <p:pic>
            <p:nvPicPr>
              <p:cNvPr id="156710" name="Picture 38" descr="SAMPLE_ABI_FD"/>
              <p:cNvPicPr>
                <a:picLocks noChangeAspect="1" noChangeArrowheads="1"/>
              </p:cNvPicPr>
              <p:nvPr/>
            </p:nvPicPr>
            <p:blipFill>
              <a:blip r:embed="rId3" cstate="print"/>
              <a:srcRect/>
              <a:stretch>
                <a:fillRect/>
              </a:stretch>
            </p:blipFill>
            <p:spPr bwMode="auto">
              <a:xfrm>
                <a:off x="1632" y="3024"/>
                <a:ext cx="1152" cy="864"/>
              </a:xfrm>
              <a:prstGeom prst="rect">
                <a:avLst/>
              </a:prstGeom>
              <a:noFill/>
            </p:spPr>
          </p:pic>
          <p:sp>
            <p:nvSpPr>
              <p:cNvPr id="156711" name="Rectangle 39"/>
              <p:cNvSpPr>
                <a:spLocks noChangeArrowheads="1"/>
              </p:cNvSpPr>
              <p:nvPr/>
            </p:nvSpPr>
            <p:spPr bwMode="auto">
              <a:xfrm>
                <a:off x="1632" y="3072"/>
                <a:ext cx="240" cy="432"/>
              </a:xfrm>
              <a:prstGeom prst="rect">
                <a:avLst/>
              </a:prstGeom>
              <a:solidFill>
                <a:schemeClr val="tx2"/>
              </a:solidFill>
              <a:ln w="9525">
                <a:solidFill>
                  <a:schemeClr val="tx1"/>
                </a:solidFill>
                <a:miter lim="800000"/>
                <a:headEnd/>
                <a:tailEnd/>
              </a:ln>
              <a:effectLst/>
            </p:spPr>
            <p:txBody>
              <a:bodyPr wrap="none" anchor="ctr"/>
              <a:lstStyle/>
              <a:p>
                <a:endParaRPr lang="en-US"/>
              </a:p>
            </p:txBody>
          </p:sp>
          <p:sp>
            <p:nvSpPr>
              <p:cNvPr id="156712" name="Rectangle 40"/>
              <p:cNvSpPr>
                <a:spLocks noChangeArrowheads="1"/>
              </p:cNvSpPr>
              <p:nvPr/>
            </p:nvSpPr>
            <p:spPr bwMode="auto">
              <a:xfrm>
                <a:off x="1632" y="3456"/>
                <a:ext cx="1152" cy="432"/>
              </a:xfrm>
              <a:prstGeom prst="rect">
                <a:avLst/>
              </a:prstGeom>
              <a:solidFill>
                <a:schemeClr val="tx2"/>
              </a:solidFill>
              <a:ln w="9525">
                <a:solidFill>
                  <a:schemeClr val="tx1"/>
                </a:solidFill>
                <a:miter lim="800000"/>
                <a:headEnd/>
                <a:tailEnd/>
              </a:ln>
              <a:effectLst/>
            </p:spPr>
            <p:txBody>
              <a:bodyPr wrap="none" anchor="ctr"/>
              <a:lstStyle/>
              <a:p>
                <a:endParaRPr lang="en-US"/>
              </a:p>
            </p:txBody>
          </p:sp>
          <p:sp>
            <p:nvSpPr>
              <p:cNvPr id="156713" name="Rectangle 41"/>
              <p:cNvSpPr>
                <a:spLocks noChangeArrowheads="1"/>
              </p:cNvSpPr>
              <p:nvPr/>
            </p:nvSpPr>
            <p:spPr bwMode="auto">
              <a:xfrm>
                <a:off x="2592" y="3072"/>
                <a:ext cx="192" cy="432"/>
              </a:xfrm>
              <a:prstGeom prst="rect">
                <a:avLst/>
              </a:prstGeom>
              <a:solidFill>
                <a:schemeClr val="tx2"/>
              </a:solidFill>
              <a:ln w="9525">
                <a:solidFill>
                  <a:schemeClr val="tx1"/>
                </a:solidFill>
                <a:miter lim="800000"/>
                <a:headEnd/>
                <a:tailEnd/>
              </a:ln>
              <a:effectLst/>
            </p:spPr>
            <p:txBody>
              <a:bodyPr wrap="none" anchor="ctr"/>
              <a:lstStyle/>
              <a:p>
                <a:endParaRPr lang="en-US"/>
              </a:p>
            </p:txBody>
          </p:sp>
        </p:grpSp>
        <p:pic>
          <p:nvPicPr>
            <p:cNvPr id="156714" name="Picture 42" descr="SAMPLE_ABI_CONUS"/>
            <p:cNvPicPr>
              <a:picLocks noChangeAspect="1" noChangeArrowheads="1"/>
            </p:cNvPicPr>
            <p:nvPr/>
          </p:nvPicPr>
          <p:blipFill>
            <a:blip r:embed="rId4" cstate="print"/>
            <a:srcRect t="50000"/>
            <a:stretch>
              <a:fillRect/>
            </a:stretch>
          </p:blipFill>
          <p:spPr bwMode="auto">
            <a:xfrm>
              <a:off x="1632" y="3456"/>
              <a:ext cx="1152" cy="432"/>
            </a:xfrm>
            <a:prstGeom prst="rect">
              <a:avLst/>
            </a:prstGeom>
            <a:noFill/>
          </p:spPr>
        </p:pic>
        <p:pic>
          <p:nvPicPr>
            <p:cNvPr id="156715" name="Picture 43" descr="SAMPLE_ABI_CONUS"/>
            <p:cNvPicPr>
              <a:picLocks noChangeAspect="1" noChangeArrowheads="1"/>
            </p:cNvPicPr>
            <p:nvPr/>
          </p:nvPicPr>
          <p:blipFill>
            <a:blip r:embed="rId4" cstate="print"/>
            <a:srcRect l="66667"/>
            <a:stretch>
              <a:fillRect/>
            </a:stretch>
          </p:blipFill>
          <p:spPr bwMode="auto">
            <a:xfrm>
              <a:off x="2400" y="3024"/>
              <a:ext cx="384" cy="864"/>
            </a:xfrm>
            <a:prstGeom prst="rect">
              <a:avLst/>
            </a:prstGeom>
            <a:noFill/>
          </p:spPr>
        </p:pic>
      </p:grpSp>
      <p:sp>
        <p:nvSpPr>
          <p:cNvPr id="20" name="Line 5"/>
          <p:cNvSpPr>
            <a:spLocks noChangeShapeType="1"/>
          </p:cNvSpPr>
          <p:nvPr/>
        </p:nvSpPr>
        <p:spPr bwMode="auto">
          <a:xfrm>
            <a:off x="457200" y="800100"/>
            <a:ext cx="8229600" cy="0"/>
          </a:xfrm>
          <a:prstGeom prst="line">
            <a:avLst/>
          </a:prstGeom>
          <a:noFill/>
          <a:ln w="50800" cmpd="dbl">
            <a:solidFill>
              <a:srgbClr val="003399"/>
            </a:solidFill>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11"/>
          <p:cNvSpPr txBox="1">
            <a:spLocks noChangeArrowheads="1"/>
          </p:cNvSpPr>
          <p:nvPr/>
        </p:nvSpPr>
        <p:spPr>
          <a:xfrm>
            <a:off x="1371600" y="161925"/>
            <a:ext cx="5943600" cy="752475"/>
          </a:xfrm>
          <a:prstGeom prst="rect">
            <a:avLst/>
          </a:prstGeom>
        </p:spPr>
        <p:txBody>
          <a:bodyPr/>
          <a:lstStyle/>
          <a:p>
            <a:pPr algn="ctr">
              <a:defRPr/>
            </a:pPr>
            <a:r>
              <a:rPr lang="en-US" sz="2800" kern="0" dirty="0">
                <a:solidFill>
                  <a:schemeClr val="tx2"/>
                </a:solidFill>
                <a:latin typeface="+mj-lt"/>
                <a:ea typeface="+mj-ea"/>
                <a:cs typeface="+mj-cs"/>
              </a:rPr>
              <a:t>ABI PTM Integration and Test</a:t>
            </a:r>
          </a:p>
        </p:txBody>
      </p:sp>
      <p:pic>
        <p:nvPicPr>
          <p:cNvPr id="15366" name="Picture 9" descr="ABI_SU_Prior to Modal Test.JPG"/>
          <p:cNvPicPr>
            <a:picLocks noChangeAspect="1"/>
          </p:cNvPicPr>
          <p:nvPr/>
        </p:nvPicPr>
        <p:blipFill>
          <a:blip r:embed="rId3" cstate="print"/>
          <a:srcRect/>
          <a:stretch>
            <a:fillRect/>
          </a:stretch>
        </p:blipFill>
        <p:spPr bwMode="auto">
          <a:xfrm>
            <a:off x="1042988" y="1247775"/>
            <a:ext cx="6910387" cy="5181600"/>
          </a:xfrm>
          <a:prstGeom prst="rect">
            <a:avLst/>
          </a:prstGeom>
          <a:noFill/>
          <a:ln w="9525">
            <a:noFill/>
            <a:miter lim="800000"/>
            <a:headEnd/>
            <a:tailEnd/>
          </a:ln>
        </p:spPr>
      </p:pic>
      <p:sp>
        <p:nvSpPr>
          <p:cNvPr id="15367" name="Slide Number Placeholder 7"/>
          <p:cNvSpPr>
            <a:spLocks noGrp="1"/>
          </p:cNvSpPr>
          <p:nvPr>
            <p:ph type="sldNum" sz="quarter" idx="12"/>
          </p:nvPr>
        </p:nvSpPr>
        <p:spPr>
          <a:noFill/>
        </p:spPr>
        <p:txBody>
          <a:bodyPr/>
          <a:lstStyle/>
          <a:p>
            <a:fld id="{07C64E10-F48A-43F2-B98D-9DBB9ACE53C6}" type="slidenum">
              <a:rPr lang="en-US" smtClean="0">
                <a:latin typeface="Arial" pitchFamily="34" charset="0"/>
              </a:rPr>
              <a:pPr/>
              <a:t>13</a:t>
            </a:fld>
            <a:endParaRPr lang="en-US" smtClean="0">
              <a:latin typeface="Arial" pitchFamily="34" charset="0"/>
            </a:endParaRPr>
          </a:p>
        </p:txBody>
      </p:sp>
      <p:sp>
        <p:nvSpPr>
          <p:cNvPr id="15368" name="Date Placeholder 8"/>
          <p:cNvSpPr>
            <a:spLocks noGrp="1"/>
          </p:cNvSpPr>
          <p:nvPr>
            <p:ph type="dt" sz="quarter" idx="10"/>
          </p:nvPr>
        </p:nvSpPr>
        <p:spPr>
          <a:noFill/>
        </p:spPr>
        <p:txBody>
          <a:bodyPr/>
          <a:lstStyle/>
          <a:p>
            <a:r>
              <a:rPr lang="en-US">
                <a:latin typeface="Arial" pitchFamily="34" charset="0"/>
              </a:rPr>
              <a:t>GOES-R Program Office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Slide Number Placeholder 6"/>
          <p:cNvSpPr>
            <a:spLocks noGrp="1"/>
          </p:cNvSpPr>
          <p:nvPr>
            <p:ph type="sldNum" sz="quarter" idx="12"/>
          </p:nvPr>
        </p:nvSpPr>
        <p:spPr>
          <a:noFill/>
        </p:spPr>
        <p:txBody>
          <a:bodyPr/>
          <a:lstStyle/>
          <a:p>
            <a:fld id="{317FB52F-670D-4BD1-BD4A-14D0B506D418}" type="slidenum">
              <a:rPr lang="en-US" smtClean="0">
                <a:latin typeface="Arial" pitchFamily="34" charset="0"/>
              </a:rPr>
              <a:pPr/>
              <a:t>14</a:t>
            </a:fld>
            <a:endParaRPr lang="en-US" smtClean="0">
              <a:latin typeface="Arial" pitchFamily="34" charset="0"/>
            </a:endParaRPr>
          </a:p>
        </p:txBody>
      </p:sp>
      <p:sp>
        <p:nvSpPr>
          <p:cNvPr id="17411" name="Rectangle 2"/>
          <p:cNvSpPr>
            <a:spLocks noGrp="1" noChangeArrowheads="1"/>
          </p:cNvSpPr>
          <p:nvPr>
            <p:ph type="title"/>
          </p:nvPr>
        </p:nvSpPr>
        <p:spPr>
          <a:xfrm>
            <a:off x="1371600" y="142875"/>
            <a:ext cx="5943600" cy="790575"/>
          </a:xfrm>
        </p:spPr>
        <p:txBody>
          <a:bodyPr/>
          <a:lstStyle/>
          <a:p>
            <a:pPr eaLnBrk="1" hangingPunct="1"/>
            <a:r>
              <a:rPr lang="en-US" smtClean="0"/>
              <a:t>Geostationary </a:t>
            </a:r>
            <a:br>
              <a:rPr lang="en-US" smtClean="0"/>
            </a:br>
            <a:r>
              <a:rPr lang="en-US" smtClean="0"/>
              <a:t>Lightning Mapper (GLM)</a:t>
            </a:r>
          </a:p>
        </p:txBody>
      </p:sp>
      <p:sp>
        <p:nvSpPr>
          <p:cNvPr id="15365" name="Rectangle 3"/>
          <p:cNvSpPr>
            <a:spLocks noGrp="1" noChangeArrowheads="1"/>
          </p:cNvSpPr>
          <p:nvPr>
            <p:ph type="body" sz="half" idx="1"/>
          </p:nvPr>
        </p:nvSpPr>
        <p:spPr>
          <a:xfrm>
            <a:off x="481012" y="1469231"/>
            <a:ext cx="8181975" cy="3941763"/>
          </a:xfrm>
        </p:spPr>
        <p:txBody>
          <a:bodyPr/>
          <a:lstStyle/>
          <a:p>
            <a:pPr marL="304800" indent="-304800" eaLnBrk="1" hangingPunct="1">
              <a:defRPr/>
            </a:pPr>
            <a:r>
              <a:rPr lang="en-US" sz="2400" dirty="0" smtClean="0"/>
              <a:t>GLM is a new capability for the GOES Program</a:t>
            </a:r>
          </a:p>
          <a:p>
            <a:pPr marL="304800" indent="-304800" eaLnBrk="1" hangingPunct="1">
              <a:defRPr/>
            </a:pPr>
            <a:r>
              <a:rPr lang="en-US" sz="2400" dirty="0" smtClean="0"/>
              <a:t>In process of developing Engineering Unit (EU)</a:t>
            </a:r>
            <a:endParaRPr lang="en-US" sz="2000" dirty="0" smtClean="0"/>
          </a:p>
          <a:p>
            <a:pPr marL="690563" lvl="1" indent="-457200">
              <a:lnSpc>
                <a:spcPct val="105000"/>
              </a:lnSpc>
              <a:buFontTx/>
              <a:buChar char="•"/>
              <a:defRPr/>
            </a:pPr>
            <a:r>
              <a:rPr lang="en-US" sz="2000" dirty="0" smtClean="0"/>
              <a:t>Completed reviews of electronics boards and released schematics</a:t>
            </a:r>
          </a:p>
          <a:p>
            <a:pPr marL="690563" lvl="1" indent="-457200">
              <a:lnSpc>
                <a:spcPct val="105000"/>
              </a:lnSpc>
              <a:buFontTx/>
              <a:buChar char="•"/>
              <a:defRPr/>
            </a:pPr>
            <a:r>
              <a:rPr lang="en-US" sz="2000" dirty="0" err="1" smtClean="0"/>
              <a:t>Brassboard</a:t>
            </a:r>
            <a:r>
              <a:rPr lang="en-US" sz="2000" dirty="0" smtClean="0"/>
              <a:t> and EU procurements underway</a:t>
            </a:r>
            <a:endParaRPr lang="en-US" sz="1800" dirty="0" smtClean="0"/>
          </a:p>
          <a:p>
            <a:pPr marL="290513" indent="-457200">
              <a:lnSpc>
                <a:spcPct val="105000"/>
              </a:lnSpc>
              <a:defRPr/>
            </a:pPr>
            <a:r>
              <a:rPr lang="en-US" sz="2400" dirty="0" smtClean="0"/>
              <a:t>Critical Design Review  03/2010</a:t>
            </a:r>
          </a:p>
        </p:txBody>
      </p:sp>
      <p:sp>
        <p:nvSpPr>
          <p:cNvPr id="17416" name="Date Placeholder 8"/>
          <p:cNvSpPr>
            <a:spLocks noGrp="1"/>
          </p:cNvSpPr>
          <p:nvPr>
            <p:ph type="dt" sz="quarter" idx="10"/>
          </p:nvPr>
        </p:nvSpPr>
        <p:spPr>
          <a:noFill/>
        </p:spPr>
        <p:txBody>
          <a:bodyPr/>
          <a:lstStyle/>
          <a:p>
            <a:r>
              <a:rPr lang="en-US">
                <a:latin typeface="Arial" pitchFamily="34" charset="0"/>
              </a:rPr>
              <a:t>GOES-R Program Office</a:t>
            </a:r>
          </a:p>
        </p:txBody>
      </p:sp>
      <p:pic>
        <p:nvPicPr>
          <p:cNvPr id="6" name="stroud_OK combined.avi">
            <a:hlinkClick r:id="" action="ppaction://media"/>
          </p:cNvPr>
          <p:cNvPicPr>
            <a:picLocks noRot="1" noChangeAspect="1"/>
          </p:cNvPicPr>
          <p:nvPr>
            <a:videoFile r:link="rId1"/>
          </p:nvPr>
        </p:nvPicPr>
        <p:blipFill>
          <a:blip r:embed="rId4" cstate="print"/>
          <a:stretch>
            <a:fillRect/>
          </a:stretch>
        </p:blipFill>
        <p:spPr>
          <a:xfrm>
            <a:off x="5538995" y="3924300"/>
            <a:ext cx="3452605" cy="2590801"/>
          </a:xfrm>
          <a:prstGeom prst="rect">
            <a:avLst/>
          </a:prstGeom>
        </p:spPr>
      </p:pic>
      <p:sp>
        <p:nvSpPr>
          <p:cNvPr id="7" name="TextBox 6"/>
          <p:cNvSpPr txBox="1"/>
          <p:nvPr/>
        </p:nvSpPr>
        <p:spPr>
          <a:xfrm>
            <a:off x="6845300" y="6519446"/>
            <a:ext cx="1165704" cy="338554"/>
          </a:xfrm>
          <a:prstGeom prst="rect">
            <a:avLst/>
          </a:prstGeom>
          <a:noFill/>
        </p:spPr>
        <p:txBody>
          <a:bodyPr wrap="none" rtlCol="0">
            <a:spAutoFit/>
          </a:bodyPr>
          <a:lstStyle/>
          <a:p>
            <a:r>
              <a:rPr lang="en-US" sz="1600" dirty="0" smtClean="0"/>
              <a:t>TRMM LIS</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p:cTn id="12"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fld id="{E3BBD0DC-C6CE-4590-8014-E8C4E35A43F3}" type="slidenum">
              <a:rPr lang="en-US"/>
              <a:pPr/>
              <a:t>15</a:t>
            </a:fld>
            <a:endParaRPr lang="en-US"/>
          </a:p>
        </p:txBody>
      </p:sp>
      <p:sp>
        <p:nvSpPr>
          <p:cNvPr id="2520066" name="Rectangle 2"/>
          <p:cNvSpPr>
            <a:spLocks noGrp="1" noChangeArrowheads="1"/>
          </p:cNvSpPr>
          <p:nvPr>
            <p:ph type="title"/>
          </p:nvPr>
        </p:nvSpPr>
        <p:spPr>
          <a:xfrm>
            <a:off x="647700" y="152400"/>
            <a:ext cx="7848600" cy="685800"/>
          </a:xfrm>
        </p:spPr>
        <p:txBody>
          <a:bodyPr/>
          <a:lstStyle/>
          <a:p>
            <a:r>
              <a:rPr lang="en-US" dirty="0">
                <a:solidFill>
                  <a:srgbClr val="000099"/>
                </a:solidFill>
              </a:rPr>
              <a:t>GOES-R+S Combined FOV</a:t>
            </a:r>
          </a:p>
        </p:txBody>
      </p:sp>
      <p:pic>
        <p:nvPicPr>
          <p:cNvPr id="2520067" name="Picture 3" descr="GOES_E_W_GLM fov combined"/>
          <p:cNvPicPr>
            <a:picLocks noGrp="1" noChangeAspect="1" noChangeArrowheads="1"/>
          </p:cNvPicPr>
          <p:nvPr>
            <p:ph idx="1"/>
          </p:nvPr>
        </p:nvPicPr>
        <p:blipFill>
          <a:blip r:embed="rId3" cstate="print"/>
          <a:srcRect/>
          <a:stretch>
            <a:fillRect/>
          </a:stretch>
        </p:blipFill>
        <p:spPr>
          <a:xfrm>
            <a:off x="2614929" y="1478359"/>
            <a:ext cx="6277611" cy="3923507"/>
          </a:xfrm>
          <a:noFill/>
          <a:ln/>
        </p:spPr>
      </p:pic>
      <p:sp>
        <p:nvSpPr>
          <p:cNvPr id="2520068" name="Text Box 4"/>
          <p:cNvSpPr txBox="1">
            <a:spLocks noChangeArrowheads="1"/>
          </p:cNvSpPr>
          <p:nvPr/>
        </p:nvSpPr>
        <p:spPr bwMode="auto">
          <a:xfrm>
            <a:off x="2654300" y="5499100"/>
            <a:ext cx="6197600" cy="369332"/>
          </a:xfrm>
          <a:prstGeom prst="rect">
            <a:avLst/>
          </a:prstGeom>
          <a:noFill/>
          <a:ln w="12700">
            <a:noFill/>
            <a:miter lim="800000"/>
            <a:headEnd/>
            <a:tailEnd/>
          </a:ln>
          <a:effectLst/>
        </p:spPr>
        <p:txBody>
          <a:bodyPr wrap="square">
            <a:spAutoFit/>
          </a:bodyPr>
          <a:lstStyle/>
          <a:p>
            <a:pPr algn="ctr"/>
            <a:r>
              <a:rPr lang="en-US" b="0" dirty="0"/>
              <a:t>LIS/OTD Combined Lightning 1997-2005</a:t>
            </a:r>
          </a:p>
        </p:txBody>
      </p:sp>
      <p:sp>
        <p:nvSpPr>
          <p:cNvPr id="2520069" name="Line 5"/>
          <p:cNvSpPr>
            <a:spLocks noChangeShapeType="1"/>
          </p:cNvSpPr>
          <p:nvPr/>
        </p:nvSpPr>
        <p:spPr bwMode="auto">
          <a:xfrm>
            <a:off x="457200" y="838200"/>
            <a:ext cx="8229600" cy="0"/>
          </a:xfrm>
          <a:prstGeom prst="line">
            <a:avLst/>
          </a:prstGeom>
          <a:noFill/>
          <a:ln w="50800" cmpd="dbl">
            <a:solidFill>
              <a:srgbClr val="003399"/>
            </a:solidFill>
            <a:round/>
            <a:headEnd/>
            <a:tailEnd/>
          </a:ln>
          <a:effectLst/>
        </p:spPr>
        <p:txBody>
          <a:bodyPr/>
          <a:lstStyle/>
          <a:p>
            <a:endParaRPr lang="en-US"/>
          </a:p>
        </p:txBody>
      </p:sp>
      <p:sp>
        <p:nvSpPr>
          <p:cNvPr id="2520071" name="Text Box 7"/>
          <p:cNvSpPr txBox="1">
            <a:spLocks noChangeArrowheads="1"/>
          </p:cNvSpPr>
          <p:nvPr/>
        </p:nvSpPr>
        <p:spPr bwMode="auto">
          <a:xfrm>
            <a:off x="76200" y="1511300"/>
            <a:ext cx="2578100" cy="4031873"/>
          </a:xfrm>
          <a:prstGeom prst="rect">
            <a:avLst/>
          </a:prstGeom>
          <a:noFill/>
          <a:ln w="12700">
            <a:noFill/>
            <a:miter lim="800000"/>
            <a:headEnd/>
            <a:tailEnd/>
          </a:ln>
          <a:effectLst/>
        </p:spPr>
        <p:txBody>
          <a:bodyPr wrap="square">
            <a:spAutoFit/>
          </a:bodyPr>
          <a:lstStyle/>
          <a:p>
            <a:pPr>
              <a:spcBef>
                <a:spcPct val="20000"/>
              </a:spcBef>
            </a:pPr>
            <a:r>
              <a:rPr lang="en-US" sz="1600" dirty="0"/>
              <a:t> </a:t>
            </a:r>
            <a:r>
              <a:rPr lang="en-US" sz="1600" u="sng" dirty="0"/>
              <a:t>GLM Characteristics</a:t>
            </a:r>
          </a:p>
          <a:p>
            <a:pPr>
              <a:spcBef>
                <a:spcPct val="20000"/>
              </a:spcBef>
              <a:buFontTx/>
              <a:buChar char="•"/>
            </a:pPr>
            <a:r>
              <a:rPr lang="en-US" sz="1600" dirty="0"/>
              <a:t>Staring CCD imager (1372x1300 pixels)</a:t>
            </a:r>
          </a:p>
          <a:p>
            <a:pPr>
              <a:spcBef>
                <a:spcPct val="20000"/>
              </a:spcBef>
              <a:buFontTx/>
              <a:buChar char="•"/>
            </a:pPr>
            <a:r>
              <a:rPr lang="en-US" sz="1600" dirty="0"/>
              <a:t>Near uniform spatial resolution</a:t>
            </a:r>
          </a:p>
          <a:p>
            <a:pPr lvl="1">
              <a:spcBef>
                <a:spcPct val="20000"/>
              </a:spcBef>
            </a:pPr>
            <a:r>
              <a:rPr lang="en-US" sz="1600" dirty="0"/>
              <a:t>- 8 km nadir</a:t>
            </a:r>
          </a:p>
          <a:p>
            <a:pPr lvl="1">
              <a:spcBef>
                <a:spcPct val="20000"/>
              </a:spcBef>
            </a:pPr>
            <a:r>
              <a:rPr lang="en-US" sz="1600" dirty="0"/>
              <a:t>- 12 km edge </a:t>
            </a:r>
            <a:r>
              <a:rPr lang="en-US" sz="1600" dirty="0" err="1"/>
              <a:t>fov</a:t>
            </a:r>
            <a:endParaRPr lang="en-US" sz="1600" dirty="0"/>
          </a:p>
          <a:p>
            <a:pPr>
              <a:spcBef>
                <a:spcPct val="20000"/>
              </a:spcBef>
              <a:buFontTx/>
              <a:buChar char="•"/>
            </a:pPr>
            <a:r>
              <a:rPr lang="en-US" sz="1600" dirty="0"/>
              <a:t> Single band 777.4 nm</a:t>
            </a:r>
          </a:p>
          <a:p>
            <a:pPr>
              <a:spcBef>
                <a:spcPct val="20000"/>
              </a:spcBef>
              <a:buFontTx/>
              <a:buChar char="•"/>
            </a:pPr>
            <a:r>
              <a:rPr lang="en-US" sz="1600" dirty="0"/>
              <a:t> Simple commanding</a:t>
            </a:r>
          </a:p>
          <a:p>
            <a:pPr>
              <a:spcBef>
                <a:spcPct val="20000"/>
              </a:spcBef>
              <a:buFontTx/>
              <a:buChar char="•"/>
            </a:pPr>
            <a:r>
              <a:rPr lang="en-US" sz="1600" dirty="0"/>
              <a:t> Adaptive </a:t>
            </a:r>
            <a:r>
              <a:rPr lang="en-US" sz="1600" dirty="0" err="1"/>
              <a:t>thresholding</a:t>
            </a:r>
            <a:endParaRPr lang="en-US" sz="1600" dirty="0"/>
          </a:p>
          <a:p>
            <a:pPr>
              <a:spcBef>
                <a:spcPct val="20000"/>
              </a:spcBef>
              <a:buFontTx/>
              <a:buChar char="•"/>
            </a:pPr>
            <a:r>
              <a:rPr lang="en-US" sz="1600" dirty="0"/>
              <a:t> 2 ms frame rate</a:t>
            </a:r>
          </a:p>
          <a:p>
            <a:pPr>
              <a:spcBef>
                <a:spcPct val="20000"/>
              </a:spcBef>
              <a:buFontTx/>
              <a:buChar char="•"/>
            </a:pPr>
            <a:r>
              <a:rPr lang="en-US" sz="1600" dirty="0"/>
              <a:t> </a:t>
            </a:r>
            <a:r>
              <a:rPr lang="en-US" sz="1600" dirty="0" smtClean="0"/>
              <a:t>7.7 </a:t>
            </a:r>
            <a:r>
              <a:rPr lang="en-US" sz="1600" dirty="0"/>
              <a:t>Mbps downlink data rate</a:t>
            </a:r>
          </a:p>
          <a:p>
            <a:pPr>
              <a:spcBef>
                <a:spcPct val="20000"/>
              </a:spcBef>
              <a:buFontTx/>
              <a:buChar char="•"/>
            </a:pPr>
            <a:r>
              <a:rPr lang="en-US" sz="1600" dirty="0"/>
              <a:t> </a:t>
            </a:r>
            <a:r>
              <a:rPr lang="en-US" sz="1600" dirty="0" smtClean="0"/>
              <a:t>&lt; 20 </a:t>
            </a:r>
            <a:r>
              <a:rPr lang="en-US" sz="1600" dirty="0"/>
              <a:t>sec product latency</a:t>
            </a:r>
          </a:p>
        </p:txBody>
      </p:sp>
      <p:sp>
        <p:nvSpPr>
          <p:cNvPr id="174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smtClean="0"/>
              <a:t>Geostationary Lightning </a:t>
            </a:r>
            <a:r>
              <a:rPr lang="en-US" dirty="0" err="1" smtClean="0"/>
              <a:t>Mapper</a:t>
            </a:r>
            <a:r>
              <a:rPr lang="en-US" dirty="0" smtClean="0"/>
              <a:t> (GLM)</a:t>
            </a:r>
          </a:p>
        </p:txBody>
      </p:sp>
      <p:sp>
        <p:nvSpPr>
          <p:cNvPr id="18435" name="Text Placeholder 2"/>
          <p:cNvSpPr>
            <a:spLocks noGrp="1"/>
          </p:cNvSpPr>
          <p:nvPr>
            <p:ph type="body" sz="half" idx="1"/>
          </p:nvPr>
        </p:nvSpPr>
        <p:spPr/>
        <p:txBody>
          <a:bodyPr/>
          <a:lstStyle/>
          <a:p>
            <a:endParaRPr lang="en-US" smtClean="0"/>
          </a:p>
        </p:txBody>
      </p:sp>
      <p:sp>
        <p:nvSpPr>
          <p:cNvPr id="18436" name="Content Placeholder 3"/>
          <p:cNvSpPr>
            <a:spLocks noGrp="1"/>
          </p:cNvSpPr>
          <p:nvPr>
            <p:ph sz="half" idx="2"/>
          </p:nvPr>
        </p:nvSpPr>
        <p:spPr/>
        <p:txBody>
          <a:bodyPr/>
          <a:lstStyle/>
          <a:p>
            <a:endParaRPr lang="en-US" smtClean="0"/>
          </a:p>
        </p:txBody>
      </p:sp>
      <p:sp>
        <p:nvSpPr>
          <p:cNvPr id="18437" name="Slide Number Placeholder 5"/>
          <p:cNvSpPr>
            <a:spLocks noGrp="1"/>
          </p:cNvSpPr>
          <p:nvPr>
            <p:ph type="sldNum" sz="quarter" idx="12"/>
          </p:nvPr>
        </p:nvSpPr>
        <p:spPr>
          <a:noFill/>
        </p:spPr>
        <p:txBody>
          <a:bodyPr/>
          <a:lstStyle/>
          <a:p>
            <a:fld id="{382A4F6E-D6DE-4BEE-86C4-C3791915A8D5}" type="slidenum">
              <a:rPr lang="en-US" smtClean="0">
                <a:latin typeface="Arial" pitchFamily="34" charset="0"/>
              </a:rPr>
              <a:pPr/>
              <a:t>16</a:t>
            </a:fld>
            <a:endParaRPr lang="en-US" smtClean="0">
              <a:latin typeface="Arial" pitchFamily="34" charset="0"/>
            </a:endParaRPr>
          </a:p>
        </p:txBody>
      </p:sp>
      <p:sp>
        <p:nvSpPr>
          <p:cNvPr id="18438" name="Slide Number Placeholder 5"/>
          <p:cNvSpPr txBox="1">
            <a:spLocks/>
          </p:cNvSpPr>
          <p:nvPr/>
        </p:nvSpPr>
        <p:spPr bwMode="auto">
          <a:xfrm>
            <a:off x="6810375" y="6499225"/>
            <a:ext cx="2133600" cy="244475"/>
          </a:xfrm>
          <a:prstGeom prst="rect">
            <a:avLst/>
          </a:prstGeom>
          <a:noFill/>
          <a:ln w="9525">
            <a:noFill/>
            <a:miter lim="800000"/>
            <a:headEnd/>
            <a:tailEnd/>
          </a:ln>
        </p:spPr>
        <p:txBody>
          <a:bodyPr/>
          <a:lstStyle/>
          <a:p>
            <a:pPr algn="r"/>
            <a:fld id="{22052122-FEAE-40DD-A1E5-492A8DB79C5B}" type="slidenum">
              <a:rPr lang="en-US" sz="1200"/>
              <a:pPr algn="r"/>
              <a:t>16</a:t>
            </a:fld>
            <a:endParaRPr lang="en-US" sz="1200"/>
          </a:p>
        </p:txBody>
      </p:sp>
      <p:grpSp>
        <p:nvGrpSpPr>
          <p:cNvPr id="2" name="Group 37"/>
          <p:cNvGrpSpPr>
            <a:grpSpLocks/>
          </p:cNvGrpSpPr>
          <p:nvPr/>
        </p:nvGrpSpPr>
        <p:grpSpPr bwMode="auto">
          <a:xfrm>
            <a:off x="533400" y="1238250"/>
            <a:ext cx="8039100" cy="5294313"/>
            <a:chOff x="533400" y="1238250"/>
            <a:chExt cx="8039100" cy="5294313"/>
          </a:xfrm>
        </p:grpSpPr>
        <p:pic>
          <p:nvPicPr>
            <p:cNvPr id="18470" name="Picture 2"/>
            <p:cNvPicPr>
              <a:picLocks noChangeAspect="1" noChangeArrowheads="1"/>
            </p:cNvPicPr>
            <p:nvPr/>
          </p:nvPicPr>
          <p:blipFill>
            <a:blip r:embed="rId3" cstate="print"/>
            <a:srcRect/>
            <a:stretch>
              <a:fillRect/>
            </a:stretch>
          </p:blipFill>
          <p:spPr bwMode="blackWhite">
            <a:xfrm>
              <a:off x="533400" y="1238250"/>
              <a:ext cx="8039100" cy="5088854"/>
            </a:xfrm>
            <a:prstGeom prst="rect">
              <a:avLst/>
            </a:prstGeom>
            <a:noFill/>
            <a:ln w="12700" algn="ctr">
              <a:noFill/>
              <a:miter lim="800000"/>
              <a:headEnd/>
              <a:tailEnd/>
            </a:ln>
          </p:spPr>
        </p:pic>
        <p:pic>
          <p:nvPicPr>
            <p:cNvPr id="18471" name="Picture 4"/>
            <p:cNvPicPr>
              <a:picLocks noChangeAspect="1" noChangeArrowheads="1"/>
            </p:cNvPicPr>
            <p:nvPr/>
          </p:nvPicPr>
          <p:blipFill>
            <a:blip r:embed="rId4" cstate="print"/>
            <a:srcRect l="16940" t="3387" r="30321" b="11212"/>
            <a:stretch>
              <a:fillRect/>
            </a:stretch>
          </p:blipFill>
          <p:spPr bwMode="blackWhite">
            <a:xfrm>
              <a:off x="5238802" y="4297269"/>
              <a:ext cx="2208868" cy="2235294"/>
            </a:xfrm>
            <a:prstGeom prst="rect">
              <a:avLst/>
            </a:prstGeom>
            <a:noFill/>
            <a:ln w="12700" algn="ctr">
              <a:noFill/>
              <a:miter lim="800000"/>
              <a:headEnd/>
              <a:tailEnd/>
            </a:ln>
          </p:spPr>
        </p:pic>
      </p:grpSp>
      <p:sp>
        <p:nvSpPr>
          <p:cNvPr id="18440" name="TextBox 8"/>
          <p:cNvSpPr txBox="1">
            <a:spLocks noChangeArrowheads="1"/>
          </p:cNvSpPr>
          <p:nvPr/>
        </p:nvSpPr>
        <p:spPr bwMode="auto">
          <a:xfrm>
            <a:off x="1266825" y="1571625"/>
            <a:ext cx="1981200" cy="457200"/>
          </a:xfrm>
          <a:prstGeom prst="rect">
            <a:avLst/>
          </a:prstGeom>
          <a:noFill/>
          <a:ln w="9525">
            <a:noFill/>
            <a:miter lim="800000"/>
            <a:headEnd/>
            <a:tailEnd/>
          </a:ln>
        </p:spPr>
        <p:txBody>
          <a:bodyPr>
            <a:spAutoFit/>
          </a:bodyPr>
          <a:lstStyle/>
          <a:p>
            <a:pPr eaLnBrk="0" hangingPunct="0"/>
            <a:r>
              <a:rPr lang="en-US" sz="2400">
                <a:latin typeface="Helvetica" pitchFamily="34" charset="0"/>
              </a:rPr>
              <a:t>Sensor Unit</a:t>
            </a:r>
          </a:p>
        </p:txBody>
      </p:sp>
      <p:sp>
        <p:nvSpPr>
          <p:cNvPr id="18441" name="TextBox 9"/>
          <p:cNvSpPr txBox="1">
            <a:spLocks noChangeArrowheads="1"/>
          </p:cNvSpPr>
          <p:nvPr/>
        </p:nvSpPr>
        <p:spPr bwMode="auto">
          <a:xfrm>
            <a:off x="7077075" y="5813425"/>
            <a:ext cx="1866900" cy="830263"/>
          </a:xfrm>
          <a:prstGeom prst="rect">
            <a:avLst/>
          </a:prstGeom>
          <a:noFill/>
          <a:ln w="9525">
            <a:noFill/>
            <a:miter lim="800000"/>
            <a:headEnd/>
            <a:tailEnd/>
          </a:ln>
        </p:spPr>
        <p:txBody>
          <a:bodyPr>
            <a:spAutoFit/>
          </a:bodyPr>
          <a:lstStyle/>
          <a:p>
            <a:pPr eaLnBrk="0" hangingPunct="0"/>
            <a:r>
              <a:rPr lang="en-US" sz="2400">
                <a:latin typeface="Helvetica" pitchFamily="34" charset="0"/>
              </a:rPr>
              <a:t>ElectronicsUnit</a:t>
            </a:r>
          </a:p>
        </p:txBody>
      </p:sp>
      <p:sp>
        <p:nvSpPr>
          <p:cNvPr id="18442" name="Text Box 10"/>
          <p:cNvSpPr txBox="1">
            <a:spLocks noChangeArrowheads="1"/>
          </p:cNvSpPr>
          <p:nvPr/>
        </p:nvSpPr>
        <p:spPr bwMode="auto">
          <a:xfrm>
            <a:off x="8020050" y="3333750"/>
            <a:ext cx="1143000" cy="396875"/>
          </a:xfrm>
          <a:prstGeom prst="rect">
            <a:avLst/>
          </a:prstGeom>
          <a:noFill/>
          <a:ln w="50800" algn="ctr">
            <a:noFill/>
            <a:miter lim="800000"/>
            <a:headEnd/>
            <a:tailEnd/>
          </a:ln>
        </p:spPr>
        <p:txBody>
          <a:bodyPr>
            <a:spAutoFit/>
          </a:bodyPr>
          <a:lstStyle/>
          <a:p>
            <a:pPr>
              <a:spcBef>
                <a:spcPct val="50000"/>
              </a:spcBef>
            </a:pPr>
            <a:r>
              <a:rPr lang="en-US" sz="1000"/>
              <a:t>Debris Cover (one time use)</a:t>
            </a:r>
          </a:p>
        </p:txBody>
      </p:sp>
      <p:sp>
        <p:nvSpPr>
          <p:cNvPr id="18443" name="Line 11"/>
          <p:cNvSpPr>
            <a:spLocks noChangeShapeType="1"/>
          </p:cNvSpPr>
          <p:nvPr/>
        </p:nvSpPr>
        <p:spPr bwMode="auto">
          <a:xfrm flipV="1">
            <a:off x="8001000" y="3581400"/>
            <a:ext cx="152400" cy="381000"/>
          </a:xfrm>
          <a:prstGeom prst="line">
            <a:avLst/>
          </a:prstGeom>
          <a:noFill/>
          <a:ln w="12700">
            <a:solidFill>
              <a:schemeClr val="tx1"/>
            </a:solidFill>
            <a:round/>
            <a:headEnd type="triangle" w="med" len="med"/>
            <a:tailEnd/>
          </a:ln>
        </p:spPr>
        <p:txBody>
          <a:bodyPr/>
          <a:lstStyle/>
          <a:p>
            <a:endParaRPr lang="en-US"/>
          </a:p>
        </p:txBody>
      </p:sp>
      <p:sp>
        <p:nvSpPr>
          <p:cNvPr id="18444" name="Text Box 12"/>
          <p:cNvSpPr txBox="1">
            <a:spLocks noChangeArrowheads="1"/>
          </p:cNvSpPr>
          <p:nvPr/>
        </p:nvSpPr>
        <p:spPr bwMode="auto">
          <a:xfrm>
            <a:off x="5429250" y="1600200"/>
            <a:ext cx="1143000" cy="244475"/>
          </a:xfrm>
          <a:prstGeom prst="rect">
            <a:avLst/>
          </a:prstGeom>
          <a:noFill/>
          <a:ln w="50800" algn="ctr">
            <a:noFill/>
            <a:miter lim="800000"/>
            <a:headEnd/>
            <a:tailEnd/>
          </a:ln>
        </p:spPr>
        <p:txBody>
          <a:bodyPr>
            <a:spAutoFit/>
          </a:bodyPr>
          <a:lstStyle/>
          <a:p>
            <a:pPr>
              <a:spcBef>
                <a:spcPct val="50000"/>
              </a:spcBef>
            </a:pPr>
            <a:r>
              <a:rPr lang="en-US" sz="1000"/>
              <a:t>Baffle</a:t>
            </a:r>
          </a:p>
        </p:txBody>
      </p:sp>
      <p:sp>
        <p:nvSpPr>
          <p:cNvPr id="18445" name="Text Box 14"/>
          <p:cNvSpPr txBox="1">
            <a:spLocks noChangeArrowheads="1"/>
          </p:cNvSpPr>
          <p:nvPr/>
        </p:nvSpPr>
        <p:spPr bwMode="auto">
          <a:xfrm>
            <a:off x="3352800" y="5610225"/>
            <a:ext cx="1143000" cy="244475"/>
          </a:xfrm>
          <a:prstGeom prst="rect">
            <a:avLst/>
          </a:prstGeom>
          <a:noFill/>
          <a:ln w="50800" algn="ctr">
            <a:noFill/>
            <a:miter lim="800000"/>
            <a:headEnd/>
            <a:tailEnd/>
          </a:ln>
        </p:spPr>
        <p:txBody>
          <a:bodyPr>
            <a:spAutoFit/>
          </a:bodyPr>
          <a:lstStyle/>
          <a:p>
            <a:pPr>
              <a:spcBef>
                <a:spcPct val="50000"/>
              </a:spcBef>
            </a:pPr>
            <a:r>
              <a:rPr lang="en-US" sz="1000"/>
              <a:t>Focal Plane</a:t>
            </a:r>
          </a:p>
        </p:txBody>
      </p:sp>
      <p:sp>
        <p:nvSpPr>
          <p:cNvPr id="18446" name="Line 15"/>
          <p:cNvSpPr>
            <a:spLocks noChangeShapeType="1"/>
          </p:cNvSpPr>
          <p:nvPr/>
        </p:nvSpPr>
        <p:spPr bwMode="auto">
          <a:xfrm flipH="1" flipV="1">
            <a:off x="2438400" y="4572000"/>
            <a:ext cx="1447800" cy="1066800"/>
          </a:xfrm>
          <a:prstGeom prst="line">
            <a:avLst/>
          </a:prstGeom>
          <a:noFill/>
          <a:ln w="12700">
            <a:solidFill>
              <a:schemeClr val="tx1"/>
            </a:solidFill>
            <a:round/>
            <a:headEnd/>
            <a:tailEnd type="triangle" w="med" len="med"/>
          </a:ln>
        </p:spPr>
        <p:txBody>
          <a:bodyPr/>
          <a:lstStyle/>
          <a:p>
            <a:endParaRPr lang="en-US"/>
          </a:p>
        </p:txBody>
      </p:sp>
      <p:sp>
        <p:nvSpPr>
          <p:cNvPr id="18447" name="Text Box 16"/>
          <p:cNvSpPr txBox="1">
            <a:spLocks noChangeArrowheads="1"/>
          </p:cNvSpPr>
          <p:nvPr/>
        </p:nvSpPr>
        <p:spPr bwMode="auto">
          <a:xfrm>
            <a:off x="3657600" y="2362200"/>
            <a:ext cx="1143000" cy="244475"/>
          </a:xfrm>
          <a:prstGeom prst="rect">
            <a:avLst/>
          </a:prstGeom>
          <a:noFill/>
          <a:ln w="50800" algn="ctr">
            <a:noFill/>
            <a:miter lim="800000"/>
            <a:headEnd/>
            <a:tailEnd/>
          </a:ln>
        </p:spPr>
        <p:txBody>
          <a:bodyPr>
            <a:spAutoFit/>
          </a:bodyPr>
          <a:lstStyle/>
          <a:p>
            <a:pPr>
              <a:spcBef>
                <a:spcPct val="50000"/>
              </a:spcBef>
            </a:pPr>
            <a:r>
              <a:rPr lang="en-US" sz="1000"/>
              <a:t>Lens Assembly</a:t>
            </a:r>
          </a:p>
        </p:txBody>
      </p:sp>
      <p:sp>
        <p:nvSpPr>
          <p:cNvPr id="18448" name="Line 17"/>
          <p:cNvSpPr>
            <a:spLocks noChangeShapeType="1"/>
          </p:cNvSpPr>
          <p:nvPr/>
        </p:nvSpPr>
        <p:spPr bwMode="auto">
          <a:xfrm flipH="1">
            <a:off x="4038600" y="2590800"/>
            <a:ext cx="228600" cy="838200"/>
          </a:xfrm>
          <a:prstGeom prst="line">
            <a:avLst/>
          </a:prstGeom>
          <a:noFill/>
          <a:ln w="12700">
            <a:solidFill>
              <a:schemeClr val="tx1"/>
            </a:solidFill>
            <a:round/>
            <a:headEnd/>
            <a:tailEnd type="triangle" w="med" len="med"/>
          </a:ln>
        </p:spPr>
        <p:txBody>
          <a:bodyPr/>
          <a:lstStyle/>
          <a:p>
            <a:endParaRPr lang="en-US"/>
          </a:p>
        </p:txBody>
      </p:sp>
      <p:sp>
        <p:nvSpPr>
          <p:cNvPr id="18449" name="Text Box 18"/>
          <p:cNvSpPr txBox="1">
            <a:spLocks noChangeArrowheads="1"/>
          </p:cNvSpPr>
          <p:nvPr/>
        </p:nvSpPr>
        <p:spPr bwMode="auto">
          <a:xfrm>
            <a:off x="1028700" y="2286000"/>
            <a:ext cx="914400" cy="396875"/>
          </a:xfrm>
          <a:prstGeom prst="rect">
            <a:avLst/>
          </a:prstGeom>
          <a:noFill/>
          <a:ln w="50800" algn="ctr">
            <a:noFill/>
            <a:miter lim="800000"/>
            <a:headEnd/>
            <a:tailEnd/>
          </a:ln>
        </p:spPr>
        <p:txBody>
          <a:bodyPr>
            <a:spAutoFit/>
          </a:bodyPr>
          <a:lstStyle/>
          <a:p>
            <a:pPr>
              <a:spcBef>
                <a:spcPct val="50000"/>
              </a:spcBef>
            </a:pPr>
            <a:r>
              <a:rPr lang="en-US" sz="1000"/>
              <a:t>Heat Pipes +Y interface</a:t>
            </a:r>
          </a:p>
        </p:txBody>
      </p:sp>
      <p:sp>
        <p:nvSpPr>
          <p:cNvPr id="18450" name="Line 19"/>
          <p:cNvSpPr>
            <a:spLocks noChangeShapeType="1"/>
          </p:cNvSpPr>
          <p:nvPr/>
        </p:nvSpPr>
        <p:spPr bwMode="auto">
          <a:xfrm>
            <a:off x="1524000" y="2667000"/>
            <a:ext cx="76200" cy="457200"/>
          </a:xfrm>
          <a:prstGeom prst="line">
            <a:avLst/>
          </a:prstGeom>
          <a:noFill/>
          <a:ln w="12700">
            <a:solidFill>
              <a:schemeClr val="tx1"/>
            </a:solidFill>
            <a:round/>
            <a:headEnd/>
            <a:tailEnd type="triangle" w="med" len="med"/>
          </a:ln>
        </p:spPr>
        <p:txBody>
          <a:bodyPr/>
          <a:lstStyle/>
          <a:p>
            <a:endParaRPr lang="en-US"/>
          </a:p>
        </p:txBody>
      </p:sp>
      <p:sp>
        <p:nvSpPr>
          <p:cNvPr id="18451" name="Text Box 20"/>
          <p:cNvSpPr txBox="1">
            <a:spLocks noChangeArrowheads="1"/>
          </p:cNvSpPr>
          <p:nvPr/>
        </p:nvSpPr>
        <p:spPr bwMode="auto">
          <a:xfrm>
            <a:off x="2486025" y="2314575"/>
            <a:ext cx="1143000" cy="244475"/>
          </a:xfrm>
          <a:prstGeom prst="rect">
            <a:avLst/>
          </a:prstGeom>
          <a:noFill/>
          <a:ln w="50800" algn="ctr">
            <a:noFill/>
            <a:miter lim="800000"/>
            <a:headEnd/>
            <a:tailEnd/>
          </a:ln>
        </p:spPr>
        <p:txBody>
          <a:bodyPr>
            <a:spAutoFit/>
          </a:bodyPr>
          <a:lstStyle/>
          <a:p>
            <a:pPr>
              <a:spcBef>
                <a:spcPct val="50000"/>
              </a:spcBef>
            </a:pPr>
            <a:r>
              <a:rPr lang="en-US" sz="1000"/>
              <a:t>Metering Tube</a:t>
            </a:r>
          </a:p>
        </p:txBody>
      </p:sp>
      <p:sp>
        <p:nvSpPr>
          <p:cNvPr id="18452" name="Line 21"/>
          <p:cNvSpPr>
            <a:spLocks noChangeShapeType="1"/>
          </p:cNvSpPr>
          <p:nvPr/>
        </p:nvSpPr>
        <p:spPr bwMode="auto">
          <a:xfrm>
            <a:off x="3048000" y="2590800"/>
            <a:ext cx="152400" cy="1143000"/>
          </a:xfrm>
          <a:prstGeom prst="line">
            <a:avLst/>
          </a:prstGeom>
          <a:noFill/>
          <a:ln w="12700">
            <a:solidFill>
              <a:schemeClr val="tx1"/>
            </a:solidFill>
            <a:round/>
            <a:headEnd/>
            <a:tailEnd type="triangle" w="med" len="med"/>
          </a:ln>
        </p:spPr>
        <p:txBody>
          <a:bodyPr/>
          <a:lstStyle/>
          <a:p>
            <a:endParaRPr lang="en-US"/>
          </a:p>
        </p:txBody>
      </p:sp>
      <p:sp>
        <p:nvSpPr>
          <p:cNvPr id="18453" name="Text Box 22"/>
          <p:cNvSpPr txBox="1">
            <a:spLocks noChangeArrowheads="1"/>
          </p:cNvSpPr>
          <p:nvPr/>
        </p:nvSpPr>
        <p:spPr bwMode="auto">
          <a:xfrm>
            <a:off x="4114800" y="5334000"/>
            <a:ext cx="1143000" cy="396875"/>
          </a:xfrm>
          <a:prstGeom prst="rect">
            <a:avLst/>
          </a:prstGeom>
          <a:noFill/>
          <a:ln w="50800" algn="ctr">
            <a:noFill/>
            <a:miter lim="800000"/>
            <a:headEnd/>
            <a:tailEnd/>
          </a:ln>
        </p:spPr>
        <p:txBody>
          <a:bodyPr>
            <a:spAutoFit/>
          </a:bodyPr>
          <a:lstStyle/>
          <a:p>
            <a:pPr>
              <a:spcBef>
                <a:spcPct val="50000"/>
              </a:spcBef>
            </a:pPr>
            <a:r>
              <a:rPr lang="en-US" sz="1000"/>
              <a:t>Hexapod struts (composite)</a:t>
            </a:r>
          </a:p>
        </p:txBody>
      </p:sp>
      <p:sp>
        <p:nvSpPr>
          <p:cNvPr id="18454" name="Line 23"/>
          <p:cNvSpPr>
            <a:spLocks noChangeShapeType="1"/>
          </p:cNvSpPr>
          <p:nvPr/>
        </p:nvSpPr>
        <p:spPr bwMode="auto">
          <a:xfrm flipH="1" flipV="1">
            <a:off x="3352800" y="4953000"/>
            <a:ext cx="1219200" cy="381000"/>
          </a:xfrm>
          <a:prstGeom prst="line">
            <a:avLst/>
          </a:prstGeom>
          <a:noFill/>
          <a:ln w="12700">
            <a:solidFill>
              <a:schemeClr val="tx1"/>
            </a:solidFill>
            <a:round/>
            <a:headEnd/>
            <a:tailEnd type="triangle" w="med" len="med"/>
          </a:ln>
        </p:spPr>
        <p:txBody>
          <a:bodyPr/>
          <a:lstStyle/>
          <a:p>
            <a:endParaRPr lang="en-US"/>
          </a:p>
        </p:txBody>
      </p:sp>
      <p:sp>
        <p:nvSpPr>
          <p:cNvPr id="18455" name="Line 24"/>
          <p:cNvSpPr>
            <a:spLocks noChangeShapeType="1"/>
          </p:cNvSpPr>
          <p:nvPr/>
        </p:nvSpPr>
        <p:spPr bwMode="auto">
          <a:xfrm>
            <a:off x="2133600" y="2286000"/>
            <a:ext cx="228600" cy="914400"/>
          </a:xfrm>
          <a:prstGeom prst="line">
            <a:avLst/>
          </a:prstGeom>
          <a:noFill/>
          <a:ln w="12700">
            <a:solidFill>
              <a:schemeClr val="tx1"/>
            </a:solidFill>
            <a:round/>
            <a:headEnd/>
            <a:tailEnd type="triangle" w="med" len="med"/>
          </a:ln>
        </p:spPr>
        <p:txBody>
          <a:bodyPr/>
          <a:lstStyle/>
          <a:p>
            <a:endParaRPr lang="en-US"/>
          </a:p>
        </p:txBody>
      </p:sp>
      <p:sp>
        <p:nvSpPr>
          <p:cNvPr id="18456" name="Text Box 25"/>
          <p:cNvSpPr txBox="1">
            <a:spLocks noChangeArrowheads="1"/>
          </p:cNvSpPr>
          <p:nvPr/>
        </p:nvSpPr>
        <p:spPr bwMode="auto">
          <a:xfrm>
            <a:off x="1571625" y="2066925"/>
            <a:ext cx="1143000" cy="244475"/>
          </a:xfrm>
          <a:prstGeom prst="rect">
            <a:avLst/>
          </a:prstGeom>
          <a:noFill/>
          <a:ln w="50800" algn="ctr">
            <a:noFill/>
            <a:miter lim="800000"/>
            <a:headEnd/>
            <a:tailEnd/>
          </a:ln>
        </p:spPr>
        <p:txBody>
          <a:bodyPr>
            <a:spAutoFit/>
          </a:bodyPr>
          <a:lstStyle/>
          <a:p>
            <a:pPr>
              <a:spcBef>
                <a:spcPct val="50000"/>
              </a:spcBef>
            </a:pPr>
            <a:r>
              <a:rPr lang="en-US" sz="1000"/>
              <a:t>Thermal Shroud</a:t>
            </a:r>
          </a:p>
        </p:txBody>
      </p:sp>
      <p:sp>
        <p:nvSpPr>
          <p:cNvPr id="18457" name="Line 26"/>
          <p:cNvSpPr>
            <a:spLocks noChangeShapeType="1"/>
          </p:cNvSpPr>
          <p:nvPr/>
        </p:nvSpPr>
        <p:spPr bwMode="auto">
          <a:xfrm>
            <a:off x="685800" y="4038600"/>
            <a:ext cx="1143000" cy="304800"/>
          </a:xfrm>
          <a:prstGeom prst="line">
            <a:avLst/>
          </a:prstGeom>
          <a:noFill/>
          <a:ln w="12700">
            <a:solidFill>
              <a:schemeClr val="tx1"/>
            </a:solidFill>
            <a:round/>
            <a:headEnd/>
            <a:tailEnd type="triangle" w="med" len="med"/>
          </a:ln>
        </p:spPr>
        <p:txBody>
          <a:bodyPr/>
          <a:lstStyle/>
          <a:p>
            <a:endParaRPr lang="en-US"/>
          </a:p>
        </p:txBody>
      </p:sp>
      <p:sp>
        <p:nvSpPr>
          <p:cNvPr id="18458" name="Text Box 27"/>
          <p:cNvSpPr txBox="1">
            <a:spLocks noChangeArrowheads="1"/>
          </p:cNvSpPr>
          <p:nvPr/>
        </p:nvSpPr>
        <p:spPr bwMode="auto">
          <a:xfrm>
            <a:off x="152400" y="3819525"/>
            <a:ext cx="1143000" cy="244475"/>
          </a:xfrm>
          <a:prstGeom prst="rect">
            <a:avLst/>
          </a:prstGeom>
          <a:noFill/>
          <a:ln w="50800" algn="ctr">
            <a:noFill/>
            <a:miter lim="800000"/>
            <a:headEnd/>
            <a:tailEnd/>
          </a:ln>
        </p:spPr>
        <p:txBody>
          <a:bodyPr>
            <a:spAutoFit/>
          </a:bodyPr>
          <a:lstStyle/>
          <a:p>
            <a:pPr>
              <a:spcBef>
                <a:spcPct val="50000"/>
              </a:spcBef>
            </a:pPr>
            <a:r>
              <a:rPr lang="en-US" sz="1000"/>
              <a:t>SU Electronics</a:t>
            </a:r>
          </a:p>
        </p:txBody>
      </p:sp>
      <p:sp>
        <p:nvSpPr>
          <p:cNvPr id="18459" name="Line 28"/>
          <p:cNvSpPr>
            <a:spLocks noChangeShapeType="1"/>
          </p:cNvSpPr>
          <p:nvPr/>
        </p:nvSpPr>
        <p:spPr bwMode="auto">
          <a:xfrm>
            <a:off x="3657600" y="2133600"/>
            <a:ext cx="152400" cy="1447800"/>
          </a:xfrm>
          <a:prstGeom prst="line">
            <a:avLst/>
          </a:prstGeom>
          <a:noFill/>
          <a:ln w="12700">
            <a:solidFill>
              <a:schemeClr val="tx1"/>
            </a:solidFill>
            <a:round/>
            <a:headEnd/>
            <a:tailEnd type="triangle" w="med" len="med"/>
          </a:ln>
        </p:spPr>
        <p:txBody>
          <a:bodyPr/>
          <a:lstStyle/>
          <a:p>
            <a:endParaRPr lang="en-US"/>
          </a:p>
        </p:txBody>
      </p:sp>
      <p:sp>
        <p:nvSpPr>
          <p:cNvPr id="18460" name="Text Box 29"/>
          <p:cNvSpPr txBox="1">
            <a:spLocks noChangeArrowheads="1"/>
          </p:cNvSpPr>
          <p:nvPr/>
        </p:nvSpPr>
        <p:spPr bwMode="auto">
          <a:xfrm>
            <a:off x="3028950" y="1914525"/>
            <a:ext cx="1257300" cy="244475"/>
          </a:xfrm>
          <a:prstGeom prst="rect">
            <a:avLst/>
          </a:prstGeom>
          <a:noFill/>
          <a:ln w="50800" algn="ctr">
            <a:noFill/>
            <a:miter lim="800000"/>
            <a:headEnd/>
            <a:tailEnd/>
          </a:ln>
        </p:spPr>
        <p:txBody>
          <a:bodyPr>
            <a:spAutoFit/>
          </a:bodyPr>
          <a:lstStyle/>
          <a:p>
            <a:pPr>
              <a:spcBef>
                <a:spcPct val="50000"/>
              </a:spcBef>
            </a:pPr>
            <a:r>
              <a:rPr lang="en-US" sz="1000"/>
              <a:t>Narrow Band filter</a:t>
            </a:r>
          </a:p>
        </p:txBody>
      </p:sp>
      <p:sp>
        <p:nvSpPr>
          <p:cNvPr id="18461" name="Line 30"/>
          <p:cNvSpPr>
            <a:spLocks noChangeShapeType="1"/>
          </p:cNvSpPr>
          <p:nvPr/>
        </p:nvSpPr>
        <p:spPr bwMode="auto">
          <a:xfrm rot="10800000">
            <a:off x="5105400" y="3810000"/>
            <a:ext cx="609600" cy="381000"/>
          </a:xfrm>
          <a:prstGeom prst="line">
            <a:avLst/>
          </a:prstGeom>
          <a:noFill/>
          <a:ln w="12700">
            <a:solidFill>
              <a:schemeClr val="tx1"/>
            </a:solidFill>
            <a:round/>
            <a:headEnd/>
            <a:tailEnd type="triangle" w="med" len="med"/>
          </a:ln>
        </p:spPr>
        <p:txBody>
          <a:bodyPr/>
          <a:lstStyle/>
          <a:p>
            <a:endParaRPr lang="en-US"/>
          </a:p>
        </p:txBody>
      </p:sp>
      <p:sp>
        <p:nvSpPr>
          <p:cNvPr id="18462" name="Text Box 31"/>
          <p:cNvSpPr txBox="1">
            <a:spLocks noChangeArrowheads="1"/>
          </p:cNvSpPr>
          <p:nvPr/>
        </p:nvSpPr>
        <p:spPr bwMode="auto">
          <a:xfrm>
            <a:off x="5629275" y="4086225"/>
            <a:ext cx="1381125" cy="244475"/>
          </a:xfrm>
          <a:prstGeom prst="rect">
            <a:avLst/>
          </a:prstGeom>
          <a:noFill/>
          <a:ln w="50800" algn="ctr">
            <a:noFill/>
            <a:miter lim="800000"/>
            <a:headEnd/>
            <a:tailEnd/>
          </a:ln>
        </p:spPr>
        <p:txBody>
          <a:bodyPr>
            <a:spAutoFit/>
          </a:bodyPr>
          <a:lstStyle/>
          <a:p>
            <a:pPr>
              <a:spcBef>
                <a:spcPct val="50000"/>
              </a:spcBef>
            </a:pPr>
            <a:r>
              <a:rPr lang="en-US" sz="1000"/>
              <a:t>Solar Blocking Filter</a:t>
            </a:r>
          </a:p>
        </p:txBody>
      </p:sp>
      <p:sp>
        <p:nvSpPr>
          <p:cNvPr id="18463" name="Line 32"/>
          <p:cNvSpPr>
            <a:spLocks noChangeShapeType="1"/>
          </p:cNvSpPr>
          <p:nvPr/>
        </p:nvSpPr>
        <p:spPr bwMode="auto">
          <a:xfrm>
            <a:off x="4800600" y="2133600"/>
            <a:ext cx="228600" cy="1066800"/>
          </a:xfrm>
          <a:prstGeom prst="line">
            <a:avLst/>
          </a:prstGeom>
          <a:noFill/>
          <a:ln w="12700">
            <a:solidFill>
              <a:schemeClr val="tx1"/>
            </a:solidFill>
            <a:prstDash val="dash"/>
            <a:round/>
            <a:headEnd/>
            <a:tailEnd type="triangle" w="med" len="med"/>
          </a:ln>
        </p:spPr>
        <p:txBody>
          <a:bodyPr/>
          <a:lstStyle/>
          <a:p>
            <a:endParaRPr lang="en-US"/>
          </a:p>
        </p:txBody>
      </p:sp>
      <p:sp>
        <p:nvSpPr>
          <p:cNvPr id="18464" name="Text Box 33"/>
          <p:cNvSpPr txBox="1">
            <a:spLocks noChangeArrowheads="1"/>
          </p:cNvSpPr>
          <p:nvPr/>
        </p:nvSpPr>
        <p:spPr bwMode="auto">
          <a:xfrm>
            <a:off x="4171950" y="1762125"/>
            <a:ext cx="1257300" cy="396875"/>
          </a:xfrm>
          <a:prstGeom prst="rect">
            <a:avLst/>
          </a:prstGeom>
          <a:noFill/>
          <a:ln w="50800" algn="ctr">
            <a:noFill/>
            <a:miter lim="800000"/>
            <a:headEnd/>
            <a:tailEnd/>
          </a:ln>
        </p:spPr>
        <p:txBody>
          <a:bodyPr>
            <a:spAutoFit/>
          </a:bodyPr>
          <a:lstStyle/>
          <a:p>
            <a:pPr>
              <a:spcBef>
                <a:spcPct val="50000"/>
              </a:spcBef>
            </a:pPr>
            <a:r>
              <a:rPr lang="en-US" sz="1000"/>
              <a:t>Solar Rejection filter (not depicted)</a:t>
            </a:r>
          </a:p>
        </p:txBody>
      </p:sp>
      <p:sp>
        <p:nvSpPr>
          <p:cNvPr id="18465" name="Line 35"/>
          <p:cNvSpPr>
            <a:spLocks noChangeShapeType="1"/>
          </p:cNvSpPr>
          <p:nvPr/>
        </p:nvSpPr>
        <p:spPr bwMode="auto">
          <a:xfrm>
            <a:off x="6019800" y="1828800"/>
            <a:ext cx="152400" cy="457200"/>
          </a:xfrm>
          <a:prstGeom prst="line">
            <a:avLst/>
          </a:prstGeom>
          <a:noFill/>
          <a:ln w="12700">
            <a:solidFill>
              <a:schemeClr val="tx1"/>
            </a:solidFill>
            <a:round/>
            <a:headEnd/>
            <a:tailEnd type="triangle" w="med" len="med"/>
          </a:ln>
        </p:spPr>
        <p:txBody>
          <a:bodyPr/>
          <a:lstStyle/>
          <a:p>
            <a:endParaRPr lang="en-US"/>
          </a:p>
        </p:txBody>
      </p:sp>
      <p:sp>
        <p:nvSpPr>
          <p:cNvPr id="40" name="Line 5"/>
          <p:cNvSpPr>
            <a:spLocks noChangeShapeType="1"/>
          </p:cNvSpPr>
          <p:nvPr/>
        </p:nvSpPr>
        <p:spPr bwMode="auto">
          <a:xfrm>
            <a:off x="457200" y="1003300"/>
            <a:ext cx="8229600" cy="0"/>
          </a:xfrm>
          <a:prstGeom prst="line">
            <a:avLst/>
          </a:prstGeom>
          <a:noFill/>
          <a:ln w="50800" cmpd="dbl">
            <a:solidFill>
              <a:srgbClr val="003399"/>
            </a:solidFill>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44500" y="190500"/>
            <a:ext cx="8242300" cy="787400"/>
          </a:xfrm>
        </p:spPr>
        <p:txBody>
          <a:bodyPr/>
          <a:lstStyle/>
          <a:p>
            <a:r>
              <a:rPr lang="en-US" dirty="0" smtClean="0"/>
              <a:t>Space Environment In-Situ Suite (SEISS)</a:t>
            </a:r>
            <a:br>
              <a:rPr lang="en-US" dirty="0" smtClean="0"/>
            </a:br>
            <a:endParaRPr lang="en-US" dirty="0" smtClean="0"/>
          </a:p>
        </p:txBody>
      </p:sp>
      <p:sp>
        <p:nvSpPr>
          <p:cNvPr id="19459" name="Rectangle 3"/>
          <p:cNvSpPr>
            <a:spLocks noGrp="1" noChangeArrowheads="1"/>
          </p:cNvSpPr>
          <p:nvPr>
            <p:ph type="body" idx="1"/>
          </p:nvPr>
        </p:nvSpPr>
        <p:spPr>
          <a:xfrm>
            <a:off x="0" y="990600"/>
            <a:ext cx="6858000" cy="4762500"/>
          </a:xfrm>
        </p:spPr>
        <p:txBody>
          <a:bodyPr/>
          <a:lstStyle/>
          <a:p>
            <a:pPr lvl="1"/>
            <a:endParaRPr lang="en-US" sz="1400" dirty="0" smtClean="0"/>
          </a:p>
          <a:p>
            <a:pPr lvl="1">
              <a:buFontTx/>
              <a:buNone/>
            </a:pPr>
            <a:r>
              <a:rPr lang="en-US" sz="2400" dirty="0" smtClean="0"/>
              <a:t>SEISS</a:t>
            </a:r>
          </a:p>
          <a:p>
            <a:pPr lvl="2"/>
            <a:r>
              <a:rPr lang="en-US" dirty="0" smtClean="0"/>
              <a:t>Monitors solar, galactic and in situ electrons, proton  and alpha particle fluxes     </a:t>
            </a:r>
          </a:p>
          <a:p>
            <a:pPr lvl="2"/>
            <a:r>
              <a:rPr lang="en-US" dirty="0" err="1" smtClean="0"/>
              <a:t>Brassboard</a:t>
            </a:r>
            <a:r>
              <a:rPr lang="en-US" dirty="0" smtClean="0"/>
              <a:t> builds progressing well</a:t>
            </a:r>
          </a:p>
          <a:p>
            <a:pPr lvl="2"/>
            <a:r>
              <a:rPr lang="en-US" dirty="0" smtClean="0"/>
              <a:t>Critical Design Review planned for Spring 2010</a:t>
            </a:r>
          </a:p>
          <a:p>
            <a:pPr lvl="2"/>
            <a:endParaRPr lang="en-US" dirty="0" smtClean="0"/>
          </a:p>
          <a:p>
            <a:pPr lvl="2"/>
            <a:endParaRPr lang="en-US" dirty="0" smtClean="0"/>
          </a:p>
          <a:p>
            <a:pPr lvl="1"/>
            <a:endParaRPr lang="en-US" sz="1400" dirty="0" smtClean="0"/>
          </a:p>
          <a:p>
            <a:pPr lvl="1"/>
            <a:endParaRPr lang="en-US" sz="1400" dirty="0" smtClean="0"/>
          </a:p>
          <a:p>
            <a:pPr lvl="1"/>
            <a:endParaRPr lang="en-US" sz="1400" dirty="0" smtClean="0"/>
          </a:p>
          <a:p>
            <a:pPr lvl="1"/>
            <a:endParaRPr lang="en-US" sz="1400" dirty="0" smtClean="0"/>
          </a:p>
          <a:p>
            <a:pPr lvl="1"/>
            <a:endParaRPr lang="en-US" sz="1400" dirty="0" smtClean="0"/>
          </a:p>
          <a:p>
            <a:pPr lvl="1"/>
            <a:endParaRPr lang="en-US" sz="1400" dirty="0" smtClean="0"/>
          </a:p>
          <a:p>
            <a:pPr lvl="1"/>
            <a:endParaRPr lang="en-US" sz="1400" dirty="0" smtClean="0"/>
          </a:p>
          <a:p>
            <a:pPr lvl="1"/>
            <a:endParaRPr lang="en-US" sz="1400" dirty="0" smtClean="0"/>
          </a:p>
          <a:p>
            <a:pPr lvl="1"/>
            <a:endParaRPr lang="en-US" sz="1400" dirty="0" smtClean="0"/>
          </a:p>
          <a:p>
            <a:pPr lvl="1"/>
            <a:endParaRPr lang="en-US" sz="1400" dirty="0" smtClean="0"/>
          </a:p>
          <a:p>
            <a:pPr lvl="1"/>
            <a:endParaRPr lang="en-US" sz="1400" dirty="0" smtClean="0"/>
          </a:p>
          <a:p>
            <a:endParaRPr lang="en-US" sz="1400" dirty="0" smtClean="0"/>
          </a:p>
        </p:txBody>
      </p:sp>
      <p:sp>
        <p:nvSpPr>
          <p:cNvPr id="19460" name="Slide Number Placeholder 5"/>
          <p:cNvSpPr>
            <a:spLocks noGrp="1"/>
          </p:cNvSpPr>
          <p:nvPr>
            <p:ph type="sldNum" sz="quarter" idx="12"/>
          </p:nvPr>
        </p:nvSpPr>
        <p:spPr>
          <a:noFill/>
        </p:spPr>
        <p:txBody>
          <a:bodyPr/>
          <a:lstStyle/>
          <a:p>
            <a:fld id="{D3F3B178-DB3E-48B5-8D45-549F6611D89B}" type="slidenum">
              <a:rPr lang="en-US" smtClean="0">
                <a:latin typeface="Arial" pitchFamily="34" charset="0"/>
              </a:rPr>
              <a:pPr/>
              <a:t>17</a:t>
            </a:fld>
            <a:endParaRPr lang="en-US" smtClean="0">
              <a:latin typeface="Arial" pitchFamily="34" charset="0"/>
            </a:endParaRPr>
          </a:p>
        </p:txBody>
      </p:sp>
      <p:pic>
        <p:nvPicPr>
          <p:cNvPr id="19464" name="Picture 7" descr="Triquad image"/>
          <p:cNvPicPr>
            <a:picLocks noChangeAspect="1" noChangeArrowheads="1"/>
          </p:cNvPicPr>
          <p:nvPr/>
        </p:nvPicPr>
        <p:blipFill>
          <a:blip r:embed="rId3" cstate="print"/>
          <a:srcRect/>
          <a:stretch>
            <a:fillRect/>
          </a:stretch>
        </p:blipFill>
        <p:spPr bwMode="auto">
          <a:xfrm>
            <a:off x="6810375" y="1371600"/>
            <a:ext cx="1960563" cy="1735138"/>
          </a:xfrm>
          <a:prstGeom prst="rect">
            <a:avLst/>
          </a:prstGeom>
          <a:noFill/>
          <a:ln w="9525">
            <a:noFill/>
            <a:miter lim="800000"/>
            <a:headEnd/>
            <a:tailEnd/>
          </a:ln>
        </p:spPr>
      </p:pic>
      <p:pic>
        <p:nvPicPr>
          <p:cNvPr id="19465" name="Picture 4"/>
          <p:cNvPicPr>
            <a:picLocks noChangeAspect="1" noChangeArrowheads="1"/>
          </p:cNvPicPr>
          <p:nvPr/>
        </p:nvPicPr>
        <p:blipFill>
          <a:blip r:embed="rId4" cstate="print"/>
          <a:srcRect/>
          <a:stretch>
            <a:fillRect/>
          </a:stretch>
        </p:blipFill>
        <p:spPr bwMode="auto">
          <a:xfrm>
            <a:off x="1087438" y="5722938"/>
            <a:ext cx="1000125" cy="735012"/>
          </a:xfrm>
          <a:prstGeom prst="rect">
            <a:avLst/>
          </a:prstGeom>
          <a:noFill/>
          <a:ln w="50800" algn="ctr">
            <a:noFill/>
            <a:miter lim="800000"/>
            <a:headEnd/>
            <a:tailEnd/>
          </a:ln>
        </p:spPr>
      </p:pic>
      <p:pic>
        <p:nvPicPr>
          <p:cNvPr id="19466" name="Picture 5"/>
          <p:cNvPicPr>
            <a:picLocks noChangeAspect="1" noChangeArrowheads="1"/>
          </p:cNvPicPr>
          <p:nvPr/>
        </p:nvPicPr>
        <p:blipFill>
          <a:blip r:embed="rId5" cstate="print"/>
          <a:srcRect/>
          <a:stretch>
            <a:fillRect/>
          </a:stretch>
        </p:blipFill>
        <p:spPr bwMode="auto">
          <a:xfrm rot="5400000">
            <a:off x="2382838" y="5592763"/>
            <a:ext cx="765175" cy="803275"/>
          </a:xfrm>
          <a:prstGeom prst="rect">
            <a:avLst/>
          </a:prstGeom>
          <a:noFill/>
          <a:ln w="9525">
            <a:noFill/>
            <a:miter lim="800000"/>
            <a:headEnd/>
            <a:tailEnd/>
          </a:ln>
        </p:spPr>
      </p:pic>
      <p:pic>
        <p:nvPicPr>
          <p:cNvPr id="19467" name="Picture 6"/>
          <p:cNvPicPr>
            <a:picLocks noChangeAspect="1" noChangeArrowheads="1"/>
          </p:cNvPicPr>
          <p:nvPr/>
        </p:nvPicPr>
        <p:blipFill>
          <a:blip r:embed="rId6" cstate="print"/>
          <a:srcRect/>
          <a:stretch>
            <a:fillRect/>
          </a:stretch>
        </p:blipFill>
        <p:spPr bwMode="auto">
          <a:xfrm>
            <a:off x="3424238" y="5613400"/>
            <a:ext cx="949325" cy="706438"/>
          </a:xfrm>
          <a:prstGeom prst="rect">
            <a:avLst/>
          </a:prstGeom>
          <a:noFill/>
          <a:ln w="50800" algn="ctr">
            <a:noFill/>
            <a:miter lim="800000"/>
            <a:headEnd/>
            <a:tailEnd/>
          </a:ln>
        </p:spPr>
      </p:pic>
      <p:pic>
        <p:nvPicPr>
          <p:cNvPr id="19468" name="Picture 7"/>
          <p:cNvPicPr>
            <a:picLocks noChangeAspect="1" noChangeArrowheads="1"/>
          </p:cNvPicPr>
          <p:nvPr/>
        </p:nvPicPr>
        <p:blipFill>
          <a:blip r:embed="rId7" cstate="print"/>
          <a:srcRect/>
          <a:stretch>
            <a:fillRect/>
          </a:stretch>
        </p:blipFill>
        <p:spPr bwMode="auto">
          <a:xfrm rot="5400000">
            <a:off x="4864101" y="5526087"/>
            <a:ext cx="698500" cy="866775"/>
          </a:xfrm>
          <a:prstGeom prst="rect">
            <a:avLst/>
          </a:prstGeom>
          <a:noFill/>
          <a:ln w="9525">
            <a:noFill/>
            <a:miter lim="800000"/>
            <a:headEnd/>
            <a:tailEnd/>
          </a:ln>
        </p:spPr>
      </p:pic>
      <p:pic>
        <p:nvPicPr>
          <p:cNvPr id="19469" name="Picture 10" descr="ehis instrument iso 4.jpg"/>
          <p:cNvPicPr>
            <a:picLocks noChangeAspect="1"/>
          </p:cNvPicPr>
          <p:nvPr/>
        </p:nvPicPr>
        <p:blipFill>
          <a:blip r:embed="rId8" cstate="print"/>
          <a:srcRect/>
          <a:stretch>
            <a:fillRect/>
          </a:stretch>
        </p:blipFill>
        <p:spPr bwMode="auto">
          <a:xfrm>
            <a:off x="5983288" y="5622925"/>
            <a:ext cx="847725" cy="717550"/>
          </a:xfrm>
          <a:prstGeom prst="rect">
            <a:avLst/>
          </a:prstGeom>
          <a:noFill/>
          <a:ln w="9525">
            <a:noFill/>
            <a:miter lim="800000"/>
            <a:headEnd/>
            <a:tailEnd/>
          </a:ln>
        </p:spPr>
      </p:pic>
      <p:pic>
        <p:nvPicPr>
          <p:cNvPr id="19470" name="Picture 9"/>
          <p:cNvPicPr>
            <a:picLocks noChangeAspect="1" noChangeArrowheads="1"/>
          </p:cNvPicPr>
          <p:nvPr/>
        </p:nvPicPr>
        <p:blipFill>
          <a:blip r:embed="rId9" cstate="print"/>
          <a:srcRect/>
          <a:stretch>
            <a:fillRect/>
          </a:stretch>
        </p:blipFill>
        <p:spPr bwMode="auto">
          <a:xfrm>
            <a:off x="7326313" y="5622925"/>
            <a:ext cx="777875" cy="698500"/>
          </a:xfrm>
          <a:prstGeom prst="rect">
            <a:avLst/>
          </a:prstGeom>
          <a:noFill/>
          <a:ln w="9525">
            <a:noFill/>
            <a:miter lim="800000"/>
            <a:headEnd/>
            <a:tailEnd/>
          </a:ln>
        </p:spPr>
      </p:pic>
      <p:sp>
        <p:nvSpPr>
          <p:cNvPr id="19471" name="Rectangle 10"/>
          <p:cNvSpPr>
            <a:spLocks noChangeArrowheads="1"/>
          </p:cNvSpPr>
          <p:nvPr/>
        </p:nvSpPr>
        <p:spPr bwMode="auto">
          <a:xfrm>
            <a:off x="1382713" y="6446838"/>
            <a:ext cx="657225" cy="244475"/>
          </a:xfrm>
          <a:prstGeom prst="rect">
            <a:avLst/>
          </a:prstGeom>
          <a:noFill/>
          <a:ln w="9525">
            <a:noFill/>
            <a:miter lim="800000"/>
            <a:headEnd/>
            <a:tailEnd/>
          </a:ln>
        </p:spPr>
        <p:txBody>
          <a:bodyPr wrap="none">
            <a:spAutoFit/>
          </a:bodyPr>
          <a:lstStyle/>
          <a:p>
            <a:pPr eaLnBrk="0" hangingPunct="0"/>
            <a:r>
              <a:rPr lang="en-US" sz="1000" b="1"/>
              <a:t>MPS-Lo</a:t>
            </a:r>
          </a:p>
        </p:txBody>
      </p:sp>
      <p:sp>
        <p:nvSpPr>
          <p:cNvPr id="19472" name="Rectangle 11"/>
          <p:cNvSpPr>
            <a:spLocks noChangeArrowheads="1"/>
          </p:cNvSpPr>
          <p:nvPr/>
        </p:nvSpPr>
        <p:spPr bwMode="auto">
          <a:xfrm>
            <a:off x="2551113" y="6405563"/>
            <a:ext cx="628650" cy="244475"/>
          </a:xfrm>
          <a:prstGeom prst="rect">
            <a:avLst/>
          </a:prstGeom>
          <a:noFill/>
          <a:ln w="9525">
            <a:noFill/>
            <a:miter lim="800000"/>
            <a:headEnd/>
            <a:tailEnd/>
          </a:ln>
        </p:spPr>
        <p:txBody>
          <a:bodyPr wrap="none">
            <a:spAutoFit/>
          </a:bodyPr>
          <a:lstStyle/>
          <a:p>
            <a:pPr eaLnBrk="0" hangingPunct="0"/>
            <a:r>
              <a:rPr lang="en-US" sz="1000" b="1"/>
              <a:t>MPS-Hi</a:t>
            </a:r>
          </a:p>
        </p:txBody>
      </p:sp>
      <p:sp>
        <p:nvSpPr>
          <p:cNvPr id="19473" name="Rectangle 12"/>
          <p:cNvSpPr>
            <a:spLocks noChangeArrowheads="1"/>
          </p:cNvSpPr>
          <p:nvPr/>
        </p:nvSpPr>
        <p:spPr bwMode="auto">
          <a:xfrm>
            <a:off x="3627438" y="6380163"/>
            <a:ext cx="647700" cy="244475"/>
          </a:xfrm>
          <a:prstGeom prst="rect">
            <a:avLst/>
          </a:prstGeom>
          <a:noFill/>
          <a:ln w="9525">
            <a:noFill/>
            <a:miter lim="800000"/>
            <a:headEnd/>
            <a:tailEnd/>
          </a:ln>
        </p:spPr>
        <p:txBody>
          <a:bodyPr wrap="none">
            <a:spAutoFit/>
          </a:bodyPr>
          <a:lstStyle/>
          <a:p>
            <a:pPr eaLnBrk="0" hangingPunct="0"/>
            <a:r>
              <a:rPr lang="en-US" sz="1000" b="1"/>
              <a:t>SGPS-1</a:t>
            </a:r>
          </a:p>
        </p:txBody>
      </p:sp>
      <p:sp>
        <p:nvSpPr>
          <p:cNvPr id="19474" name="Rectangle 13"/>
          <p:cNvSpPr>
            <a:spLocks noChangeArrowheads="1"/>
          </p:cNvSpPr>
          <p:nvPr/>
        </p:nvSpPr>
        <p:spPr bwMode="auto">
          <a:xfrm>
            <a:off x="4932363" y="6388100"/>
            <a:ext cx="647700" cy="244475"/>
          </a:xfrm>
          <a:prstGeom prst="rect">
            <a:avLst/>
          </a:prstGeom>
          <a:noFill/>
          <a:ln w="9525">
            <a:noFill/>
            <a:miter lim="800000"/>
            <a:headEnd/>
            <a:tailEnd/>
          </a:ln>
        </p:spPr>
        <p:txBody>
          <a:bodyPr wrap="none">
            <a:spAutoFit/>
          </a:bodyPr>
          <a:lstStyle/>
          <a:p>
            <a:pPr eaLnBrk="0" hangingPunct="0"/>
            <a:r>
              <a:rPr lang="en-US" sz="1000" b="1"/>
              <a:t>SGPS-2</a:t>
            </a:r>
          </a:p>
        </p:txBody>
      </p:sp>
      <p:sp>
        <p:nvSpPr>
          <p:cNvPr id="19475" name="Rectangle 14"/>
          <p:cNvSpPr>
            <a:spLocks noChangeArrowheads="1"/>
          </p:cNvSpPr>
          <p:nvPr/>
        </p:nvSpPr>
        <p:spPr bwMode="auto">
          <a:xfrm>
            <a:off x="6224588" y="6396038"/>
            <a:ext cx="479425" cy="244475"/>
          </a:xfrm>
          <a:prstGeom prst="rect">
            <a:avLst/>
          </a:prstGeom>
          <a:noFill/>
          <a:ln w="9525">
            <a:noFill/>
            <a:miter lim="800000"/>
            <a:headEnd/>
            <a:tailEnd/>
          </a:ln>
        </p:spPr>
        <p:txBody>
          <a:bodyPr wrap="none">
            <a:spAutoFit/>
          </a:bodyPr>
          <a:lstStyle/>
          <a:p>
            <a:pPr eaLnBrk="0" hangingPunct="0"/>
            <a:r>
              <a:rPr lang="en-US" sz="1000" b="1"/>
              <a:t>EHIS</a:t>
            </a:r>
          </a:p>
        </p:txBody>
      </p:sp>
      <p:sp>
        <p:nvSpPr>
          <p:cNvPr id="19476" name="Rectangle 15"/>
          <p:cNvSpPr>
            <a:spLocks noChangeArrowheads="1"/>
          </p:cNvSpPr>
          <p:nvPr/>
        </p:nvSpPr>
        <p:spPr bwMode="auto">
          <a:xfrm>
            <a:off x="7539038" y="6421438"/>
            <a:ext cx="450850" cy="244475"/>
          </a:xfrm>
          <a:prstGeom prst="rect">
            <a:avLst/>
          </a:prstGeom>
          <a:noFill/>
          <a:ln w="9525">
            <a:noFill/>
            <a:miter lim="800000"/>
            <a:headEnd/>
            <a:tailEnd/>
          </a:ln>
        </p:spPr>
        <p:txBody>
          <a:bodyPr wrap="none">
            <a:spAutoFit/>
          </a:bodyPr>
          <a:lstStyle/>
          <a:p>
            <a:pPr eaLnBrk="0" hangingPunct="0"/>
            <a:r>
              <a:rPr lang="en-US" sz="1000" b="1"/>
              <a:t>DPU</a:t>
            </a:r>
          </a:p>
        </p:txBody>
      </p:sp>
      <p:pic>
        <p:nvPicPr>
          <p:cNvPr id="19477" name="Picture 21" descr="SEISS-D-SY029_PMSR-14_2009_06_04_Page_027.jpg"/>
          <p:cNvPicPr>
            <a:picLocks noChangeAspect="1"/>
          </p:cNvPicPr>
          <p:nvPr/>
        </p:nvPicPr>
        <p:blipFill>
          <a:blip r:embed="rId10" cstate="print"/>
          <a:srcRect l="15868" t="19226" r="16479" b="15556"/>
          <a:stretch>
            <a:fillRect/>
          </a:stretch>
        </p:blipFill>
        <p:spPr bwMode="auto">
          <a:xfrm>
            <a:off x="6716713" y="3209925"/>
            <a:ext cx="2089150" cy="1555750"/>
          </a:xfrm>
          <a:prstGeom prst="rect">
            <a:avLst/>
          </a:prstGeom>
          <a:noFill/>
          <a:ln w="9525">
            <a:noFill/>
            <a:miter lim="800000"/>
            <a:headEnd/>
            <a:tailEnd/>
          </a:ln>
        </p:spPr>
      </p:pic>
      <p:sp>
        <p:nvSpPr>
          <p:cNvPr id="23" name="Line 5"/>
          <p:cNvSpPr>
            <a:spLocks noChangeShapeType="1"/>
          </p:cNvSpPr>
          <p:nvPr/>
        </p:nvSpPr>
        <p:spPr bwMode="auto">
          <a:xfrm>
            <a:off x="457200" y="736600"/>
            <a:ext cx="8229600" cy="0"/>
          </a:xfrm>
          <a:prstGeom prst="line">
            <a:avLst/>
          </a:prstGeom>
          <a:noFill/>
          <a:ln w="50800" cmpd="dbl">
            <a:solidFill>
              <a:srgbClr val="003399"/>
            </a:solidFill>
            <a:round/>
            <a:headEnd/>
            <a:tailEnd/>
          </a:ln>
          <a:effectLst/>
        </p:spPr>
        <p:txBody>
          <a:bodyPr/>
          <a:lstStyle/>
          <a:p>
            <a:endParaRPr lang="en-US"/>
          </a:p>
        </p:txBody>
      </p:sp>
      <p:grpSp>
        <p:nvGrpSpPr>
          <p:cNvPr id="30" name="Group 16"/>
          <p:cNvGrpSpPr>
            <a:grpSpLocks/>
          </p:cNvGrpSpPr>
          <p:nvPr/>
        </p:nvGrpSpPr>
        <p:grpSpPr bwMode="auto">
          <a:xfrm>
            <a:off x="266700" y="2981324"/>
            <a:ext cx="6210300" cy="2466975"/>
            <a:chOff x="228600" y="1676399"/>
            <a:chExt cx="6096000" cy="3329821"/>
          </a:xfrm>
        </p:grpSpPr>
        <p:pic>
          <p:nvPicPr>
            <p:cNvPr id="31" name="Picture 13"/>
            <p:cNvPicPr>
              <a:picLocks noChangeAspect="1" noChangeArrowheads="1"/>
            </p:cNvPicPr>
            <p:nvPr/>
          </p:nvPicPr>
          <p:blipFill>
            <a:blip r:embed="rId11" cstate="print"/>
            <a:srcRect/>
            <a:stretch>
              <a:fillRect/>
            </a:stretch>
          </p:blipFill>
          <p:spPr bwMode="auto">
            <a:xfrm>
              <a:off x="228600" y="1676399"/>
              <a:ext cx="6096000" cy="3329821"/>
            </a:xfrm>
            <a:prstGeom prst="rect">
              <a:avLst/>
            </a:prstGeom>
            <a:noFill/>
            <a:ln w="9525">
              <a:noFill/>
              <a:miter lim="800000"/>
              <a:headEnd/>
              <a:tailEnd/>
            </a:ln>
          </p:spPr>
        </p:pic>
        <p:sp>
          <p:nvSpPr>
            <p:cNvPr id="32" name="TextBox 12"/>
            <p:cNvSpPr txBox="1">
              <a:spLocks noChangeArrowheads="1"/>
            </p:cNvSpPr>
            <p:nvPr/>
          </p:nvSpPr>
          <p:spPr bwMode="auto">
            <a:xfrm>
              <a:off x="1371600" y="2590800"/>
              <a:ext cx="2514600" cy="261610"/>
            </a:xfrm>
            <a:prstGeom prst="rect">
              <a:avLst/>
            </a:prstGeom>
            <a:noFill/>
            <a:ln w="9525">
              <a:noFill/>
              <a:miter lim="800000"/>
              <a:headEnd/>
              <a:tailEnd/>
            </a:ln>
          </p:spPr>
          <p:txBody>
            <a:bodyPr>
              <a:spAutoFit/>
            </a:bodyPr>
            <a:lstStyle/>
            <a:p>
              <a:r>
                <a:rPr lang="en-US" sz="1100">
                  <a:solidFill>
                    <a:srgbClr val="FFFF00"/>
                  </a:solidFill>
                </a:rPr>
                <a:t>Hi energy Magnetospheric particles </a:t>
              </a:r>
            </a:p>
          </p:txBody>
        </p:sp>
        <p:sp>
          <p:nvSpPr>
            <p:cNvPr id="33" name="TextBox 13"/>
            <p:cNvSpPr txBox="1">
              <a:spLocks noChangeArrowheads="1"/>
            </p:cNvSpPr>
            <p:nvPr/>
          </p:nvSpPr>
          <p:spPr bwMode="auto">
            <a:xfrm>
              <a:off x="1371600" y="2938790"/>
              <a:ext cx="2514600" cy="261610"/>
            </a:xfrm>
            <a:prstGeom prst="rect">
              <a:avLst/>
            </a:prstGeom>
            <a:noFill/>
            <a:ln w="9525">
              <a:noFill/>
              <a:miter lim="800000"/>
              <a:headEnd/>
              <a:tailEnd/>
            </a:ln>
          </p:spPr>
          <p:txBody>
            <a:bodyPr>
              <a:spAutoFit/>
            </a:bodyPr>
            <a:lstStyle/>
            <a:p>
              <a:r>
                <a:rPr lang="en-US" sz="1100">
                  <a:solidFill>
                    <a:srgbClr val="FFFF00"/>
                  </a:solidFill>
                </a:rPr>
                <a:t>Low energy Magnetospheric particles </a:t>
              </a:r>
            </a:p>
          </p:txBody>
        </p:sp>
        <p:sp>
          <p:nvSpPr>
            <p:cNvPr id="34" name="TextBox 14"/>
            <p:cNvSpPr txBox="1">
              <a:spLocks noChangeArrowheads="1"/>
            </p:cNvSpPr>
            <p:nvPr/>
          </p:nvSpPr>
          <p:spPr bwMode="auto">
            <a:xfrm>
              <a:off x="1371600" y="3243590"/>
              <a:ext cx="2514600" cy="261610"/>
            </a:xfrm>
            <a:prstGeom prst="rect">
              <a:avLst/>
            </a:prstGeom>
            <a:noFill/>
            <a:ln w="9525">
              <a:noFill/>
              <a:miter lim="800000"/>
              <a:headEnd/>
              <a:tailEnd/>
            </a:ln>
          </p:spPr>
          <p:txBody>
            <a:bodyPr>
              <a:spAutoFit/>
            </a:bodyPr>
            <a:lstStyle/>
            <a:p>
              <a:r>
                <a:rPr lang="en-US" sz="1100">
                  <a:solidFill>
                    <a:srgbClr val="FFFF00"/>
                  </a:solidFill>
                </a:rPr>
                <a:t>Solar and Galactic protons </a:t>
              </a:r>
            </a:p>
          </p:txBody>
        </p:sp>
        <p:sp>
          <p:nvSpPr>
            <p:cNvPr id="35" name="TextBox 15"/>
            <p:cNvSpPr txBox="1">
              <a:spLocks noChangeArrowheads="1"/>
            </p:cNvSpPr>
            <p:nvPr/>
          </p:nvSpPr>
          <p:spPr bwMode="auto">
            <a:xfrm>
              <a:off x="1371600" y="3548390"/>
              <a:ext cx="2514600" cy="261610"/>
            </a:xfrm>
            <a:prstGeom prst="rect">
              <a:avLst/>
            </a:prstGeom>
            <a:noFill/>
            <a:ln w="9525">
              <a:noFill/>
              <a:miter lim="800000"/>
              <a:headEnd/>
              <a:tailEnd/>
            </a:ln>
          </p:spPr>
          <p:txBody>
            <a:bodyPr>
              <a:spAutoFit/>
            </a:bodyPr>
            <a:lstStyle/>
            <a:p>
              <a:r>
                <a:rPr lang="en-US" sz="1100">
                  <a:solidFill>
                    <a:srgbClr val="FFFF00"/>
                  </a:solidFill>
                </a:rPr>
                <a:t>Extreme Heavy Ions</a:t>
              </a: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1" name="Title 1"/>
          <p:cNvSpPr>
            <a:spLocks noGrp="1"/>
          </p:cNvSpPr>
          <p:nvPr>
            <p:ph type="title"/>
          </p:nvPr>
        </p:nvSpPr>
        <p:spPr>
          <a:xfrm>
            <a:off x="457200" y="0"/>
            <a:ext cx="7772400" cy="1143000"/>
          </a:xfrm>
        </p:spPr>
        <p:txBody>
          <a:bodyPr/>
          <a:lstStyle/>
          <a:p>
            <a:r>
              <a:rPr lang="en-US" smtClean="0"/>
              <a:t>Extreme Ultraviolet and</a:t>
            </a:r>
            <a:br>
              <a:rPr lang="en-US" smtClean="0"/>
            </a:br>
            <a:r>
              <a:rPr lang="en-US" smtClean="0"/>
              <a:t> X-ray Irradiance Suite (EXIS)</a:t>
            </a:r>
          </a:p>
        </p:txBody>
      </p:sp>
      <p:sp>
        <p:nvSpPr>
          <p:cNvPr id="2052" name="Slide Number Placeholder 4"/>
          <p:cNvSpPr>
            <a:spLocks noGrp="1"/>
          </p:cNvSpPr>
          <p:nvPr>
            <p:ph type="sldNum" sz="quarter" idx="12"/>
          </p:nvPr>
        </p:nvSpPr>
        <p:spPr>
          <a:noFill/>
        </p:spPr>
        <p:txBody>
          <a:bodyPr/>
          <a:lstStyle/>
          <a:p>
            <a:fld id="{74073146-743E-4696-8408-5E9F7CF06A87}" type="slidenum">
              <a:rPr lang="en-US" smtClean="0">
                <a:latin typeface="Arial" pitchFamily="34" charset="0"/>
              </a:rPr>
              <a:pPr/>
              <a:t>18</a:t>
            </a:fld>
            <a:endParaRPr lang="en-US" smtClean="0">
              <a:latin typeface="Arial" pitchFamily="34" charset="0"/>
            </a:endParaRPr>
          </a:p>
        </p:txBody>
      </p:sp>
      <p:sp>
        <p:nvSpPr>
          <p:cNvPr id="2053" name="Rectangle 2"/>
          <p:cNvSpPr>
            <a:spLocks noChangeArrowheads="1"/>
          </p:cNvSpPr>
          <p:nvPr/>
        </p:nvSpPr>
        <p:spPr bwMode="auto">
          <a:xfrm>
            <a:off x="685800" y="5410200"/>
            <a:ext cx="8153400" cy="990600"/>
          </a:xfrm>
          <a:prstGeom prst="rect">
            <a:avLst/>
          </a:prstGeom>
          <a:noFill/>
          <a:ln w="12700">
            <a:noFill/>
            <a:miter lim="800000"/>
            <a:headEnd/>
            <a:tailEnd/>
          </a:ln>
        </p:spPr>
        <p:txBody>
          <a:bodyPr lIns="90487" tIns="44450" rIns="90487" bIns="44450"/>
          <a:lstStyle/>
          <a:p>
            <a:pPr marL="228600" indent="-228600">
              <a:spcBef>
                <a:spcPct val="10000"/>
              </a:spcBef>
              <a:spcAft>
                <a:spcPct val="10000"/>
              </a:spcAft>
              <a:buFontTx/>
              <a:buChar char="•"/>
            </a:pPr>
            <a:endParaRPr lang="en-US" sz="1400"/>
          </a:p>
        </p:txBody>
      </p:sp>
      <p:grpSp>
        <p:nvGrpSpPr>
          <p:cNvPr id="2" name="Group 8"/>
          <p:cNvGrpSpPr>
            <a:grpSpLocks noChangeAspect="1"/>
          </p:cNvGrpSpPr>
          <p:nvPr/>
        </p:nvGrpSpPr>
        <p:grpSpPr bwMode="auto">
          <a:xfrm>
            <a:off x="276225" y="1066800"/>
            <a:ext cx="5253038" cy="3852863"/>
            <a:chOff x="276225" y="1039713"/>
            <a:chExt cx="8487776" cy="5875518"/>
          </a:xfrm>
        </p:grpSpPr>
        <p:grpSp>
          <p:nvGrpSpPr>
            <p:cNvPr id="3" name="Group 43"/>
            <p:cNvGrpSpPr>
              <a:grpSpLocks/>
            </p:cNvGrpSpPr>
            <p:nvPr/>
          </p:nvGrpSpPr>
          <p:grpSpPr bwMode="auto">
            <a:xfrm>
              <a:off x="276225" y="1039713"/>
              <a:ext cx="8487776" cy="5875518"/>
              <a:chOff x="276225" y="1039713"/>
              <a:chExt cx="8487776" cy="5875518"/>
            </a:xfrm>
          </p:grpSpPr>
          <p:sp>
            <p:nvSpPr>
              <p:cNvPr id="2064" name="Text Box 12"/>
              <p:cNvSpPr txBox="1">
                <a:spLocks noChangeArrowheads="1"/>
              </p:cNvSpPr>
              <p:nvPr/>
            </p:nvSpPr>
            <p:spPr bwMode="auto">
              <a:xfrm>
                <a:off x="7468601" y="4412337"/>
                <a:ext cx="1295400" cy="1155826"/>
              </a:xfrm>
              <a:prstGeom prst="rect">
                <a:avLst/>
              </a:prstGeom>
              <a:solidFill>
                <a:schemeClr val="bg1"/>
              </a:solidFill>
              <a:ln w="9525">
                <a:noFill/>
                <a:miter lim="800000"/>
                <a:headEnd/>
                <a:tailEnd/>
              </a:ln>
            </p:spPr>
            <p:txBody>
              <a:bodyPr>
                <a:spAutoFit/>
              </a:bodyPr>
              <a:lstStyle/>
              <a:p>
                <a:r>
                  <a:rPr lang="en-US" sz="1000"/>
                  <a:t>Channel C Thermal Radiator</a:t>
                </a:r>
              </a:p>
              <a:p>
                <a:endParaRPr lang="en-US"/>
              </a:p>
            </p:txBody>
          </p:sp>
          <p:grpSp>
            <p:nvGrpSpPr>
              <p:cNvPr id="4" name="Group 41"/>
              <p:cNvGrpSpPr>
                <a:grpSpLocks/>
              </p:cNvGrpSpPr>
              <p:nvPr/>
            </p:nvGrpSpPr>
            <p:grpSpPr bwMode="auto">
              <a:xfrm>
                <a:off x="276225" y="1039713"/>
                <a:ext cx="8446874" cy="5875518"/>
                <a:chOff x="276225" y="1039713"/>
                <a:chExt cx="8446874" cy="5875518"/>
              </a:xfrm>
            </p:grpSpPr>
            <p:pic>
              <p:nvPicPr>
                <p:cNvPr id="2066" name="Picture 37" descr="EXIS ISO.jpg"/>
                <p:cNvPicPr>
                  <a:picLocks noChangeAspect="1"/>
                </p:cNvPicPr>
                <p:nvPr/>
              </p:nvPicPr>
              <p:blipFill>
                <a:blip r:embed="rId4" cstate="print"/>
                <a:srcRect l="3786" t="5318" r="3981" b="7220"/>
                <a:stretch>
                  <a:fillRect/>
                </a:stretch>
              </p:blipFill>
              <p:spPr bwMode="auto">
                <a:xfrm>
                  <a:off x="1520825" y="1146175"/>
                  <a:ext cx="6221413" cy="5030788"/>
                </a:xfrm>
                <a:prstGeom prst="rect">
                  <a:avLst/>
                </a:prstGeom>
                <a:noFill/>
                <a:ln w="9525">
                  <a:noFill/>
                  <a:miter lim="800000"/>
                  <a:headEnd/>
                  <a:tailEnd/>
                </a:ln>
              </p:spPr>
            </p:pic>
            <p:grpSp>
              <p:nvGrpSpPr>
                <p:cNvPr id="5" name="Group 41"/>
                <p:cNvGrpSpPr>
                  <a:grpSpLocks/>
                </p:cNvGrpSpPr>
                <p:nvPr/>
              </p:nvGrpSpPr>
              <p:grpSpPr bwMode="auto">
                <a:xfrm>
                  <a:off x="1231897" y="3829050"/>
                  <a:ext cx="2684464" cy="2509838"/>
                  <a:chOff x="1231524" y="3829758"/>
                  <a:chExt cx="2684950" cy="2509742"/>
                </a:xfrm>
              </p:grpSpPr>
              <p:pic>
                <p:nvPicPr>
                  <p:cNvPr id="2094" name="Picture 37" descr="Picture 4.pn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rot="322118">
                    <a:off x="1504699" y="3829758"/>
                    <a:ext cx="2411775" cy="2298331"/>
                  </a:xfrm>
                  <a:prstGeom prst="rect">
                    <a:avLst/>
                  </a:prstGeom>
                  <a:noFill/>
                  <a:ln w="9525">
                    <a:noFill/>
                    <a:miter lim="800000"/>
                    <a:headEnd/>
                    <a:tailEnd/>
                  </a:ln>
                </p:spPr>
              </p:pic>
              <p:sp>
                <p:nvSpPr>
                  <p:cNvPr id="2095" name="Rectangle 38"/>
                  <p:cNvSpPr>
                    <a:spLocks noChangeArrowheads="1"/>
                  </p:cNvSpPr>
                  <p:nvPr/>
                </p:nvSpPr>
                <p:spPr bwMode="auto">
                  <a:xfrm>
                    <a:off x="1403686" y="5146842"/>
                    <a:ext cx="254000" cy="802105"/>
                  </a:xfrm>
                  <a:prstGeom prst="rect">
                    <a:avLst/>
                  </a:prstGeom>
                  <a:solidFill>
                    <a:schemeClr val="bg1"/>
                  </a:solidFill>
                  <a:ln w="9525">
                    <a:noFill/>
                    <a:round/>
                    <a:headEnd/>
                    <a:tailEnd/>
                  </a:ln>
                </p:spPr>
                <p:txBody>
                  <a:bodyPr/>
                  <a:lstStyle/>
                  <a:p>
                    <a:endParaRPr lang="en-US"/>
                  </a:p>
                </p:txBody>
              </p:sp>
              <p:sp>
                <p:nvSpPr>
                  <p:cNvPr id="2096" name="Rectangle 39"/>
                  <p:cNvSpPr>
                    <a:spLocks noChangeArrowheads="1"/>
                  </p:cNvSpPr>
                  <p:nvPr/>
                </p:nvSpPr>
                <p:spPr bwMode="auto">
                  <a:xfrm rot="-3404611">
                    <a:off x="1540217" y="5437248"/>
                    <a:ext cx="593559" cy="1210945"/>
                  </a:xfrm>
                  <a:prstGeom prst="rect">
                    <a:avLst/>
                  </a:prstGeom>
                  <a:solidFill>
                    <a:schemeClr val="bg1"/>
                  </a:solidFill>
                  <a:ln w="9525">
                    <a:noFill/>
                    <a:round/>
                    <a:headEnd/>
                    <a:tailEnd/>
                  </a:ln>
                </p:spPr>
                <p:txBody>
                  <a:bodyPr/>
                  <a:lstStyle/>
                  <a:p>
                    <a:endParaRPr lang="en-US"/>
                  </a:p>
                </p:txBody>
              </p:sp>
            </p:grpSp>
            <p:sp>
              <p:nvSpPr>
                <p:cNvPr id="2068" name="Text Box 10"/>
                <p:cNvSpPr txBox="1">
                  <a:spLocks noChangeArrowheads="1"/>
                </p:cNvSpPr>
                <p:nvPr/>
              </p:nvSpPr>
              <p:spPr bwMode="auto">
                <a:xfrm>
                  <a:off x="2871788" y="1909763"/>
                  <a:ext cx="1178617" cy="743032"/>
                </a:xfrm>
                <a:prstGeom prst="rect">
                  <a:avLst/>
                </a:prstGeom>
                <a:solidFill>
                  <a:schemeClr val="bg1"/>
                </a:solidFill>
                <a:ln w="9525">
                  <a:noFill/>
                  <a:miter lim="800000"/>
                  <a:headEnd/>
                  <a:tailEnd/>
                </a:ln>
              </p:spPr>
              <p:txBody>
                <a:bodyPr wrap="none">
                  <a:spAutoFit/>
                </a:bodyPr>
                <a:lstStyle/>
                <a:p>
                  <a:r>
                    <a:rPr lang="en-US" sz="1000"/>
                    <a:t>Purge Inlet</a:t>
                  </a:r>
                </a:p>
                <a:p>
                  <a:r>
                    <a:rPr lang="en-US" sz="1000"/>
                    <a:t>(near base</a:t>
                  </a:r>
                  <a:r>
                    <a:rPr lang="en-US"/>
                    <a:t>)</a:t>
                  </a:r>
                </a:p>
              </p:txBody>
            </p:sp>
            <p:sp>
              <p:nvSpPr>
                <p:cNvPr id="2069" name="Text Box 11"/>
                <p:cNvSpPr txBox="1">
                  <a:spLocks noChangeArrowheads="1"/>
                </p:cNvSpPr>
                <p:nvPr/>
              </p:nvSpPr>
              <p:spPr bwMode="auto">
                <a:xfrm>
                  <a:off x="3109913" y="1319213"/>
                  <a:ext cx="1811336" cy="536634"/>
                </a:xfrm>
                <a:prstGeom prst="rect">
                  <a:avLst/>
                </a:prstGeom>
                <a:noFill/>
                <a:ln w="9525">
                  <a:noFill/>
                  <a:miter lim="800000"/>
                  <a:headEnd/>
                  <a:tailEnd/>
                </a:ln>
              </p:spPr>
              <p:txBody>
                <a:bodyPr>
                  <a:spAutoFit/>
                </a:bodyPr>
                <a:lstStyle/>
                <a:p>
                  <a:r>
                    <a:rPr lang="en-US" sz="1000"/>
                    <a:t>Spacecraft Electrical</a:t>
                  </a:r>
                </a:p>
                <a:p>
                  <a:r>
                    <a:rPr lang="en-US" sz="1000"/>
                    <a:t>Interface (+Z axis)</a:t>
                  </a:r>
                </a:p>
              </p:txBody>
            </p:sp>
            <p:sp>
              <p:nvSpPr>
                <p:cNvPr id="2070" name="Text Box 12"/>
                <p:cNvSpPr txBox="1">
                  <a:spLocks noChangeArrowheads="1"/>
                </p:cNvSpPr>
                <p:nvPr/>
              </p:nvSpPr>
              <p:spPr bwMode="auto">
                <a:xfrm>
                  <a:off x="7056437" y="1039713"/>
                  <a:ext cx="1666662" cy="949429"/>
                </a:xfrm>
                <a:prstGeom prst="rect">
                  <a:avLst/>
                </a:prstGeom>
                <a:solidFill>
                  <a:schemeClr val="bg1"/>
                </a:solidFill>
                <a:ln w="9525">
                  <a:noFill/>
                  <a:miter lim="800000"/>
                  <a:headEnd/>
                  <a:tailEnd/>
                </a:ln>
              </p:spPr>
              <p:txBody>
                <a:bodyPr wrap="none">
                  <a:spAutoFit/>
                </a:bodyPr>
                <a:lstStyle/>
                <a:p>
                  <a:r>
                    <a:rPr lang="en-US"/>
                    <a:t> </a:t>
                  </a:r>
                  <a:r>
                    <a:rPr lang="en-US" sz="1000"/>
                    <a:t>Thermal Radiator</a:t>
                  </a:r>
                </a:p>
                <a:p>
                  <a:endParaRPr lang="en-US"/>
                </a:p>
              </p:txBody>
            </p:sp>
            <p:sp>
              <p:nvSpPr>
                <p:cNvPr id="2071" name="Text Box 14"/>
                <p:cNvSpPr txBox="1">
                  <a:spLocks noChangeArrowheads="1"/>
                </p:cNvSpPr>
                <p:nvPr/>
              </p:nvSpPr>
              <p:spPr bwMode="auto">
                <a:xfrm>
                  <a:off x="6126163" y="5867400"/>
                  <a:ext cx="1608611" cy="536634"/>
                </a:xfrm>
                <a:prstGeom prst="rect">
                  <a:avLst/>
                </a:prstGeom>
                <a:noFill/>
                <a:ln w="9525">
                  <a:noFill/>
                  <a:miter lim="800000"/>
                  <a:headEnd/>
                  <a:tailEnd/>
                </a:ln>
              </p:spPr>
              <p:txBody>
                <a:bodyPr wrap="none">
                  <a:spAutoFit/>
                </a:bodyPr>
                <a:lstStyle/>
                <a:p>
                  <a:r>
                    <a:rPr lang="en-US" sz="1000"/>
                    <a:t>Kinematic Mounts</a:t>
                  </a:r>
                </a:p>
                <a:p>
                  <a:r>
                    <a:rPr lang="en-US" sz="1000"/>
                    <a:t>S/C attachments</a:t>
                  </a:r>
                </a:p>
              </p:txBody>
            </p:sp>
            <p:graphicFrame>
              <p:nvGraphicFramePr>
                <p:cNvPr id="2050" name="Object 2"/>
                <p:cNvGraphicFramePr>
                  <a:graphicFrameLocks noChangeAspect="1"/>
                </p:cNvGraphicFramePr>
                <p:nvPr/>
              </p:nvGraphicFramePr>
              <p:xfrm>
                <a:off x="500062" y="5819775"/>
                <a:ext cx="563563" cy="558800"/>
              </p:xfrm>
              <a:graphic>
                <a:graphicData uri="http://schemas.openxmlformats.org/presentationml/2006/ole">
                  <p:oleObj spid="_x0000_s78850" name="Image" r:id="rId6" imgW="1053597" imgH="1041270" progId="">
                    <p:embed/>
                  </p:oleObj>
                </a:graphicData>
              </a:graphic>
            </p:graphicFrame>
            <p:sp>
              <p:nvSpPr>
                <p:cNvPr id="2072" name="Line 29"/>
                <p:cNvSpPr>
                  <a:spLocks noChangeShapeType="1"/>
                </p:cNvSpPr>
                <p:nvPr/>
              </p:nvSpPr>
              <p:spPr bwMode="auto">
                <a:xfrm>
                  <a:off x="887412" y="3960813"/>
                  <a:ext cx="1128713" cy="1708150"/>
                </a:xfrm>
                <a:prstGeom prst="line">
                  <a:avLst/>
                </a:prstGeom>
                <a:noFill/>
                <a:ln w="28575">
                  <a:solidFill>
                    <a:schemeClr val="accent2"/>
                  </a:solidFill>
                  <a:round/>
                  <a:headEnd/>
                  <a:tailEnd type="triangle" w="med" len="med"/>
                </a:ln>
              </p:spPr>
              <p:txBody>
                <a:bodyPr/>
                <a:lstStyle/>
                <a:p>
                  <a:endParaRPr lang="en-US"/>
                </a:p>
              </p:txBody>
            </p:sp>
            <p:sp>
              <p:nvSpPr>
                <p:cNvPr id="2073" name="Line 31"/>
                <p:cNvSpPr>
                  <a:spLocks noChangeShapeType="1"/>
                </p:cNvSpPr>
                <p:nvPr/>
              </p:nvSpPr>
              <p:spPr bwMode="auto">
                <a:xfrm flipH="1" flipV="1">
                  <a:off x="6588125" y="4854575"/>
                  <a:ext cx="468313" cy="1058863"/>
                </a:xfrm>
                <a:prstGeom prst="line">
                  <a:avLst/>
                </a:prstGeom>
                <a:noFill/>
                <a:ln w="28575">
                  <a:solidFill>
                    <a:schemeClr val="accent2"/>
                  </a:solidFill>
                  <a:round/>
                  <a:headEnd/>
                  <a:tailEnd type="triangle" w="med" len="med"/>
                </a:ln>
              </p:spPr>
              <p:txBody>
                <a:bodyPr/>
                <a:lstStyle/>
                <a:p>
                  <a:endParaRPr lang="en-US"/>
                </a:p>
              </p:txBody>
            </p:sp>
            <p:sp>
              <p:nvSpPr>
                <p:cNvPr id="2074" name="Line 33"/>
                <p:cNvSpPr>
                  <a:spLocks noChangeShapeType="1"/>
                </p:cNvSpPr>
                <p:nvPr/>
              </p:nvSpPr>
              <p:spPr bwMode="auto">
                <a:xfrm flipH="1" flipV="1">
                  <a:off x="4676775" y="5721350"/>
                  <a:ext cx="2341563" cy="204788"/>
                </a:xfrm>
                <a:prstGeom prst="line">
                  <a:avLst/>
                </a:prstGeom>
                <a:noFill/>
                <a:ln w="28575">
                  <a:solidFill>
                    <a:schemeClr val="accent2"/>
                  </a:solidFill>
                  <a:round/>
                  <a:headEnd/>
                  <a:tailEnd type="triangle" w="med" len="med"/>
                </a:ln>
              </p:spPr>
              <p:txBody>
                <a:bodyPr/>
                <a:lstStyle/>
                <a:p>
                  <a:endParaRPr lang="en-US"/>
                </a:p>
              </p:txBody>
            </p:sp>
            <p:sp>
              <p:nvSpPr>
                <p:cNvPr id="2075" name="Line 34"/>
                <p:cNvSpPr>
                  <a:spLocks noChangeShapeType="1"/>
                </p:cNvSpPr>
                <p:nvPr/>
              </p:nvSpPr>
              <p:spPr bwMode="auto">
                <a:xfrm>
                  <a:off x="3643313" y="2386013"/>
                  <a:ext cx="307975" cy="358775"/>
                </a:xfrm>
                <a:prstGeom prst="line">
                  <a:avLst/>
                </a:prstGeom>
                <a:noFill/>
                <a:ln w="28575">
                  <a:solidFill>
                    <a:schemeClr val="accent2"/>
                  </a:solidFill>
                  <a:round/>
                  <a:headEnd/>
                  <a:tailEnd/>
                </a:ln>
              </p:spPr>
              <p:txBody>
                <a:bodyPr/>
                <a:lstStyle/>
                <a:p>
                  <a:endParaRPr lang="en-US"/>
                </a:p>
              </p:txBody>
            </p:sp>
            <p:sp>
              <p:nvSpPr>
                <p:cNvPr id="2076" name="Line 39"/>
                <p:cNvSpPr>
                  <a:spLocks noChangeShapeType="1"/>
                </p:cNvSpPr>
                <p:nvPr/>
              </p:nvSpPr>
              <p:spPr bwMode="auto">
                <a:xfrm flipH="1">
                  <a:off x="7216775" y="1524000"/>
                  <a:ext cx="631825" cy="663575"/>
                </a:xfrm>
                <a:prstGeom prst="line">
                  <a:avLst/>
                </a:prstGeom>
                <a:noFill/>
                <a:ln w="28575">
                  <a:solidFill>
                    <a:schemeClr val="accent2"/>
                  </a:solidFill>
                  <a:round/>
                  <a:headEnd/>
                  <a:tailEnd type="triangle" w="med" len="med"/>
                </a:ln>
              </p:spPr>
              <p:txBody>
                <a:bodyPr/>
                <a:lstStyle/>
                <a:p>
                  <a:endParaRPr lang="en-US"/>
                </a:p>
              </p:txBody>
            </p:sp>
            <p:sp>
              <p:nvSpPr>
                <p:cNvPr id="2077" name="Text Box 41"/>
                <p:cNvSpPr txBox="1">
                  <a:spLocks noChangeArrowheads="1"/>
                </p:cNvSpPr>
                <p:nvPr/>
              </p:nvSpPr>
              <p:spPr bwMode="auto">
                <a:xfrm>
                  <a:off x="363537" y="3419475"/>
                  <a:ext cx="1056068" cy="536634"/>
                </a:xfrm>
                <a:prstGeom prst="rect">
                  <a:avLst/>
                </a:prstGeom>
                <a:noFill/>
                <a:ln w="9525">
                  <a:noFill/>
                  <a:miter lim="800000"/>
                  <a:headEnd/>
                  <a:tailEnd/>
                </a:ln>
              </p:spPr>
              <p:txBody>
                <a:bodyPr wrap="none">
                  <a:spAutoFit/>
                </a:bodyPr>
                <a:lstStyle/>
                <a:p>
                  <a:r>
                    <a:rPr lang="en-US" sz="1000"/>
                    <a:t>Instrument</a:t>
                  </a:r>
                </a:p>
                <a:p>
                  <a:r>
                    <a:rPr lang="en-US" sz="1000"/>
                    <a:t>Apertures</a:t>
                  </a:r>
                </a:p>
              </p:txBody>
            </p:sp>
            <p:sp>
              <p:nvSpPr>
                <p:cNvPr id="2078" name="Line 40"/>
                <p:cNvSpPr>
                  <a:spLocks noChangeShapeType="1"/>
                </p:cNvSpPr>
                <p:nvPr/>
              </p:nvSpPr>
              <p:spPr bwMode="auto">
                <a:xfrm flipH="1" flipV="1">
                  <a:off x="5875338" y="4038600"/>
                  <a:ext cx="1668462" cy="990600"/>
                </a:xfrm>
                <a:prstGeom prst="line">
                  <a:avLst/>
                </a:prstGeom>
                <a:noFill/>
                <a:ln w="28575">
                  <a:solidFill>
                    <a:schemeClr val="accent2"/>
                  </a:solidFill>
                  <a:round/>
                  <a:headEnd/>
                  <a:tailEnd type="triangle" w="med" len="med"/>
                </a:ln>
              </p:spPr>
              <p:txBody>
                <a:bodyPr/>
                <a:lstStyle/>
                <a:p>
                  <a:endParaRPr lang="en-US"/>
                </a:p>
              </p:txBody>
            </p:sp>
            <p:sp>
              <p:nvSpPr>
                <p:cNvPr id="2079" name="Line 48"/>
                <p:cNvSpPr>
                  <a:spLocks noChangeShapeType="1"/>
                </p:cNvSpPr>
                <p:nvPr/>
              </p:nvSpPr>
              <p:spPr bwMode="auto">
                <a:xfrm>
                  <a:off x="4660900" y="1695450"/>
                  <a:ext cx="431800" cy="442913"/>
                </a:xfrm>
                <a:prstGeom prst="line">
                  <a:avLst/>
                </a:prstGeom>
                <a:noFill/>
                <a:ln w="28575">
                  <a:solidFill>
                    <a:schemeClr val="accent2"/>
                  </a:solidFill>
                  <a:round/>
                  <a:headEnd/>
                  <a:tailEnd type="triangle" w="med" len="med"/>
                </a:ln>
              </p:spPr>
              <p:txBody>
                <a:bodyPr/>
                <a:lstStyle/>
                <a:p>
                  <a:endParaRPr lang="en-US"/>
                </a:p>
              </p:txBody>
            </p:sp>
            <p:sp>
              <p:nvSpPr>
                <p:cNvPr id="2080" name="Text Box 7"/>
                <p:cNvSpPr txBox="1">
                  <a:spLocks noChangeArrowheads="1"/>
                </p:cNvSpPr>
                <p:nvPr/>
              </p:nvSpPr>
              <p:spPr bwMode="auto">
                <a:xfrm>
                  <a:off x="1130300" y="2397125"/>
                  <a:ext cx="1554862" cy="330236"/>
                </a:xfrm>
                <a:prstGeom prst="rect">
                  <a:avLst/>
                </a:prstGeom>
                <a:noFill/>
                <a:ln w="9525">
                  <a:noFill/>
                  <a:miter lim="800000"/>
                  <a:headEnd/>
                  <a:tailEnd/>
                </a:ln>
              </p:spPr>
              <p:txBody>
                <a:bodyPr wrap="none">
                  <a:spAutoFit/>
                </a:bodyPr>
                <a:lstStyle/>
                <a:p>
                  <a:r>
                    <a:rPr lang="en-US" sz="1000"/>
                    <a:t>Filter Mechanism</a:t>
                  </a:r>
                </a:p>
              </p:txBody>
            </p:sp>
            <p:sp>
              <p:nvSpPr>
                <p:cNvPr id="2081" name="Text Box 7"/>
                <p:cNvSpPr txBox="1">
                  <a:spLocks noChangeArrowheads="1"/>
                </p:cNvSpPr>
                <p:nvPr/>
              </p:nvSpPr>
              <p:spPr bwMode="auto">
                <a:xfrm>
                  <a:off x="3397250" y="6172200"/>
                  <a:ext cx="1523999" cy="743031"/>
                </a:xfrm>
                <a:prstGeom prst="rect">
                  <a:avLst/>
                </a:prstGeom>
                <a:noFill/>
                <a:ln w="9525">
                  <a:noFill/>
                  <a:miter lim="800000"/>
                  <a:headEnd/>
                  <a:tailEnd/>
                </a:ln>
              </p:spPr>
              <p:txBody>
                <a:bodyPr>
                  <a:spAutoFit/>
                </a:bodyPr>
                <a:lstStyle/>
                <a:p>
                  <a:r>
                    <a:rPr lang="en-US" sz="1000"/>
                    <a:t>Door Mechanism</a:t>
                  </a:r>
                </a:p>
                <a:p>
                  <a:r>
                    <a:rPr lang="en-US" sz="1000"/>
                    <a:t>(Opens Inside)</a:t>
                  </a:r>
                </a:p>
              </p:txBody>
            </p:sp>
            <p:sp>
              <p:nvSpPr>
                <p:cNvPr id="2082" name="Line 28"/>
                <p:cNvSpPr>
                  <a:spLocks noChangeShapeType="1"/>
                </p:cNvSpPr>
                <p:nvPr/>
              </p:nvSpPr>
              <p:spPr bwMode="auto">
                <a:xfrm>
                  <a:off x="2212975" y="2690813"/>
                  <a:ext cx="938213" cy="1455737"/>
                </a:xfrm>
                <a:prstGeom prst="line">
                  <a:avLst/>
                </a:prstGeom>
                <a:noFill/>
                <a:ln w="28575">
                  <a:solidFill>
                    <a:schemeClr val="accent2"/>
                  </a:solidFill>
                  <a:round/>
                  <a:headEnd/>
                  <a:tailEnd type="triangle" w="med" len="med"/>
                </a:ln>
              </p:spPr>
              <p:txBody>
                <a:bodyPr/>
                <a:lstStyle/>
                <a:p>
                  <a:endParaRPr lang="en-US"/>
                </a:p>
              </p:txBody>
            </p:sp>
            <p:sp>
              <p:nvSpPr>
                <p:cNvPr id="2083" name="Line 33"/>
                <p:cNvSpPr>
                  <a:spLocks noChangeShapeType="1"/>
                </p:cNvSpPr>
                <p:nvPr/>
              </p:nvSpPr>
              <p:spPr bwMode="auto">
                <a:xfrm flipH="1" flipV="1">
                  <a:off x="2954338" y="5243513"/>
                  <a:ext cx="581025" cy="928687"/>
                </a:xfrm>
                <a:prstGeom prst="line">
                  <a:avLst/>
                </a:prstGeom>
                <a:noFill/>
                <a:ln w="28575">
                  <a:solidFill>
                    <a:schemeClr val="accent2"/>
                  </a:solidFill>
                  <a:round/>
                  <a:headEnd/>
                  <a:tailEnd type="triangle" w="med" len="med"/>
                </a:ln>
              </p:spPr>
              <p:txBody>
                <a:bodyPr/>
                <a:lstStyle/>
                <a:p>
                  <a:endParaRPr lang="en-US"/>
                </a:p>
              </p:txBody>
            </p:sp>
            <p:grpSp>
              <p:nvGrpSpPr>
                <p:cNvPr id="6" name="Group 32"/>
                <p:cNvGrpSpPr>
                  <a:grpSpLocks/>
                </p:cNvGrpSpPr>
                <p:nvPr/>
              </p:nvGrpSpPr>
              <p:grpSpPr bwMode="auto">
                <a:xfrm>
                  <a:off x="276225" y="1244600"/>
                  <a:ext cx="1295400" cy="1343799"/>
                  <a:chOff x="7010400" y="3352800"/>
                  <a:chExt cx="1295400" cy="1343799"/>
                </a:xfrm>
              </p:grpSpPr>
              <p:sp>
                <p:nvSpPr>
                  <p:cNvPr id="2088" name="Line 31"/>
                  <p:cNvSpPr>
                    <a:spLocks noChangeShapeType="1"/>
                  </p:cNvSpPr>
                  <p:nvPr/>
                </p:nvSpPr>
                <p:spPr bwMode="auto">
                  <a:xfrm flipH="1">
                    <a:off x="7380288" y="4343400"/>
                    <a:ext cx="544512" cy="268288"/>
                  </a:xfrm>
                  <a:prstGeom prst="line">
                    <a:avLst/>
                  </a:prstGeom>
                  <a:noFill/>
                  <a:ln w="9525">
                    <a:solidFill>
                      <a:schemeClr val="tx1"/>
                    </a:solidFill>
                    <a:round/>
                    <a:headEnd/>
                    <a:tailEnd type="triangle" w="med" len="med"/>
                  </a:ln>
                </p:spPr>
                <p:txBody>
                  <a:bodyPr/>
                  <a:lstStyle/>
                  <a:p>
                    <a:endParaRPr lang="en-US"/>
                  </a:p>
                </p:txBody>
              </p:sp>
              <p:sp>
                <p:nvSpPr>
                  <p:cNvPr id="2089" name="Line 33"/>
                  <p:cNvSpPr>
                    <a:spLocks noChangeShapeType="1"/>
                  </p:cNvSpPr>
                  <p:nvPr/>
                </p:nvSpPr>
                <p:spPr bwMode="auto">
                  <a:xfrm flipH="1" flipV="1">
                    <a:off x="7921625" y="3686175"/>
                    <a:ext cx="3175" cy="657225"/>
                  </a:xfrm>
                  <a:prstGeom prst="line">
                    <a:avLst/>
                  </a:prstGeom>
                  <a:noFill/>
                  <a:ln w="9525">
                    <a:solidFill>
                      <a:schemeClr val="tx1"/>
                    </a:solidFill>
                    <a:round/>
                    <a:headEnd/>
                    <a:tailEnd type="triangle" w="med" len="med"/>
                  </a:ln>
                </p:spPr>
                <p:txBody>
                  <a:bodyPr/>
                  <a:lstStyle/>
                  <a:p>
                    <a:endParaRPr lang="en-US"/>
                  </a:p>
                </p:txBody>
              </p:sp>
              <p:sp>
                <p:nvSpPr>
                  <p:cNvPr id="2090" name="Line 34"/>
                  <p:cNvSpPr>
                    <a:spLocks noChangeShapeType="1"/>
                  </p:cNvSpPr>
                  <p:nvPr/>
                </p:nvSpPr>
                <p:spPr bwMode="auto">
                  <a:xfrm flipH="1" flipV="1">
                    <a:off x="7419975" y="3937000"/>
                    <a:ext cx="477837" cy="357187"/>
                  </a:xfrm>
                  <a:prstGeom prst="line">
                    <a:avLst/>
                  </a:prstGeom>
                  <a:noFill/>
                  <a:ln w="9525">
                    <a:solidFill>
                      <a:schemeClr val="tx1"/>
                    </a:solidFill>
                    <a:round/>
                    <a:headEnd/>
                    <a:tailEnd type="triangle" w="med" len="med"/>
                  </a:ln>
                </p:spPr>
                <p:txBody>
                  <a:bodyPr/>
                  <a:lstStyle/>
                  <a:p>
                    <a:endParaRPr lang="en-US"/>
                  </a:p>
                </p:txBody>
              </p:sp>
              <p:sp>
                <p:nvSpPr>
                  <p:cNvPr id="2091" name="Text Box 35"/>
                  <p:cNvSpPr txBox="1">
                    <a:spLocks noChangeArrowheads="1"/>
                  </p:cNvSpPr>
                  <p:nvPr/>
                </p:nvSpPr>
                <p:spPr bwMode="auto">
                  <a:xfrm>
                    <a:off x="7010400" y="4419600"/>
                    <a:ext cx="533400" cy="276999"/>
                  </a:xfrm>
                  <a:prstGeom prst="rect">
                    <a:avLst/>
                  </a:prstGeom>
                  <a:noFill/>
                  <a:ln w="9525">
                    <a:noFill/>
                    <a:miter lim="800000"/>
                    <a:headEnd/>
                    <a:tailEnd/>
                  </a:ln>
                </p:spPr>
                <p:txBody>
                  <a:bodyPr>
                    <a:spAutoFit/>
                  </a:bodyPr>
                  <a:lstStyle/>
                  <a:p>
                    <a:pPr>
                      <a:spcBef>
                        <a:spcPct val="50000"/>
                      </a:spcBef>
                    </a:pPr>
                    <a:r>
                      <a:rPr lang="en-US" sz="1200"/>
                      <a:t>+X</a:t>
                    </a:r>
                  </a:p>
                </p:txBody>
              </p:sp>
              <p:sp>
                <p:nvSpPr>
                  <p:cNvPr id="2092" name="Text Box 36"/>
                  <p:cNvSpPr txBox="1">
                    <a:spLocks noChangeArrowheads="1"/>
                  </p:cNvSpPr>
                  <p:nvPr/>
                </p:nvSpPr>
                <p:spPr bwMode="auto">
                  <a:xfrm>
                    <a:off x="7772400" y="3352800"/>
                    <a:ext cx="533400" cy="276999"/>
                  </a:xfrm>
                  <a:prstGeom prst="rect">
                    <a:avLst/>
                  </a:prstGeom>
                  <a:noFill/>
                  <a:ln w="9525">
                    <a:noFill/>
                    <a:miter lim="800000"/>
                    <a:headEnd/>
                    <a:tailEnd/>
                  </a:ln>
                </p:spPr>
                <p:txBody>
                  <a:bodyPr>
                    <a:spAutoFit/>
                  </a:bodyPr>
                  <a:lstStyle/>
                  <a:p>
                    <a:pPr>
                      <a:spcBef>
                        <a:spcPct val="50000"/>
                      </a:spcBef>
                    </a:pPr>
                    <a:r>
                      <a:rPr lang="en-US" sz="1200"/>
                      <a:t>+Y</a:t>
                    </a:r>
                  </a:p>
                </p:txBody>
              </p:sp>
              <p:sp>
                <p:nvSpPr>
                  <p:cNvPr id="2093" name="Text Box 38"/>
                  <p:cNvSpPr txBox="1">
                    <a:spLocks noChangeArrowheads="1"/>
                  </p:cNvSpPr>
                  <p:nvPr/>
                </p:nvSpPr>
                <p:spPr bwMode="auto">
                  <a:xfrm>
                    <a:off x="7080250" y="3702050"/>
                    <a:ext cx="533400" cy="276999"/>
                  </a:xfrm>
                  <a:prstGeom prst="rect">
                    <a:avLst/>
                  </a:prstGeom>
                  <a:noFill/>
                  <a:ln w="9525">
                    <a:noFill/>
                    <a:miter lim="800000"/>
                    <a:headEnd/>
                    <a:tailEnd/>
                  </a:ln>
                </p:spPr>
                <p:txBody>
                  <a:bodyPr>
                    <a:spAutoFit/>
                  </a:bodyPr>
                  <a:lstStyle/>
                  <a:p>
                    <a:pPr>
                      <a:spcBef>
                        <a:spcPct val="50000"/>
                      </a:spcBef>
                    </a:pPr>
                    <a:r>
                      <a:rPr lang="en-US" sz="1200"/>
                      <a:t>+Z</a:t>
                    </a:r>
                  </a:p>
                </p:txBody>
              </p:sp>
            </p:grpSp>
            <p:sp>
              <p:nvSpPr>
                <p:cNvPr id="2085" name="Text Box 7"/>
                <p:cNvSpPr txBox="1">
                  <a:spLocks noChangeArrowheads="1"/>
                </p:cNvSpPr>
                <p:nvPr/>
              </p:nvSpPr>
              <p:spPr bwMode="auto">
                <a:xfrm>
                  <a:off x="5084763" y="5438775"/>
                  <a:ext cx="1464565" cy="330236"/>
                </a:xfrm>
                <a:prstGeom prst="rect">
                  <a:avLst/>
                </a:prstGeom>
                <a:solidFill>
                  <a:schemeClr val="bg1"/>
                </a:solidFill>
                <a:ln w="9525">
                  <a:noFill/>
                  <a:miter lim="800000"/>
                  <a:headEnd/>
                  <a:tailEnd/>
                </a:ln>
              </p:spPr>
              <p:txBody>
                <a:bodyPr wrap="none">
                  <a:spAutoFit/>
                </a:bodyPr>
                <a:lstStyle/>
                <a:p>
                  <a:r>
                    <a:rPr lang="en-US" sz="1000"/>
                    <a:t>Alignment Cube</a:t>
                  </a:r>
                </a:p>
              </p:txBody>
            </p:sp>
            <p:sp>
              <p:nvSpPr>
                <p:cNvPr id="2086" name="Line 29"/>
                <p:cNvSpPr>
                  <a:spLocks noChangeShapeType="1"/>
                </p:cNvSpPr>
                <p:nvPr/>
              </p:nvSpPr>
              <p:spPr bwMode="auto">
                <a:xfrm>
                  <a:off x="914400" y="3975100"/>
                  <a:ext cx="820737" cy="904875"/>
                </a:xfrm>
                <a:prstGeom prst="line">
                  <a:avLst/>
                </a:prstGeom>
                <a:noFill/>
                <a:ln w="28575">
                  <a:solidFill>
                    <a:schemeClr val="accent2"/>
                  </a:solidFill>
                  <a:round/>
                  <a:headEnd/>
                  <a:tailEnd type="triangle" w="med" len="med"/>
                </a:ln>
              </p:spPr>
              <p:txBody>
                <a:bodyPr/>
                <a:lstStyle/>
                <a:p>
                  <a:endParaRPr lang="en-US"/>
                </a:p>
              </p:txBody>
            </p:sp>
            <p:sp>
              <p:nvSpPr>
                <p:cNvPr id="2087" name="Line 29"/>
                <p:cNvSpPr>
                  <a:spLocks noChangeShapeType="1"/>
                </p:cNvSpPr>
                <p:nvPr/>
              </p:nvSpPr>
              <p:spPr bwMode="auto">
                <a:xfrm flipV="1">
                  <a:off x="969963" y="3910013"/>
                  <a:ext cx="1481137" cy="52387"/>
                </a:xfrm>
                <a:prstGeom prst="line">
                  <a:avLst/>
                </a:prstGeom>
                <a:noFill/>
                <a:ln w="28575">
                  <a:solidFill>
                    <a:schemeClr val="accent2"/>
                  </a:solidFill>
                  <a:round/>
                  <a:headEnd/>
                  <a:tailEnd type="triangle" w="med" len="med"/>
                </a:ln>
              </p:spPr>
              <p:txBody>
                <a:bodyPr/>
                <a:lstStyle/>
                <a:p>
                  <a:endParaRPr lang="en-US"/>
                </a:p>
              </p:txBody>
            </p:sp>
          </p:grpSp>
        </p:grpSp>
        <p:sp>
          <p:nvSpPr>
            <p:cNvPr id="2063" name="Line 28"/>
            <p:cNvSpPr>
              <a:spLocks noChangeShapeType="1"/>
            </p:cNvSpPr>
            <p:nvPr/>
          </p:nvSpPr>
          <p:spPr bwMode="auto">
            <a:xfrm flipH="1" flipV="1">
              <a:off x="4451350" y="4037013"/>
              <a:ext cx="690563" cy="1558925"/>
            </a:xfrm>
            <a:prstGeom prst="line">
              <a:avLst/>
            </a:prstGeom>
            <a:noFill/>
            <a:ln w="28575">
              <a:solidFill>
                <a:schemeClr val="accent2"/>
              </a:solidFill>
              <a:round/>
              <a:headEnd/>
              <a:tailEnd type="triangle" w="med" len="med"/>
            </a:ln>
          </p:spPr>
          <p:txBody>
            <a:bodyPr/>
            <a:lstStyle/>
            <a:p>
              <a:endParaRPr lang="en-US"/>
            </a:p>
          </p:txBody>
        </p:sp>
      </p:grpSp>
      <p:sp>
        <p:nvSpPr>
          <p:cNvPr id="2055" name="Rectangle 47"/>
          <p:cNvSpPr>
            <a:spLocks noChangeArrowheads="1"/>
          </p:cNvSpPr>
          <p:nvPr/>
        </p:nvSpPr>
        <p:spPr bwMode="auto">
          <a:xfrm>
            <a:off x="376238" y="5513388"/>
            <a:ext cx="8193087" cy="738187"/>
          </a:xfrm>
          <a:prstGeom prst="rect">
            <a:avLst/>
          </a:prstGeom>
          <a:noFill/>
          <a:ln w="9525">
            <a:noFill/>
            <a:miter lim="800000"/>
            <a:headEnd/>
            <a:tailEnd/>
          </a:ln>
        </p:spPr>
        <p:txBody>
          <a:bodyPr>
            <a:spAutoFit/>
          </a:bodyPr>
          <a:lstStyle/>
          <a:p>
            <a:pPr lvl="1"/>
            <a:r>
              <a:rPr lang="en-US" sz="1400"/>
              <a:t>Status</a:t>
            </a:r>
          </a:p>
          <a:p>
            <a:pPr lvl="1"/>
            <a:r>
              <a:rPr lang="en-US" sz="1400"/>
              <a:t>   -Engineering Test Unit build well underway</a:t>
            </a:r>
          </a:p>
          <a:p>
            <a:pPr lvl="1"/>
            <a:r>
              <a:rPr lang="en-US" sz="1400"/>
              <a:t>   -Critical Design Review 11/09</a:t>
            </a:r>
          </a:p>
        </p:txBody>
      </p:sp>
      <p:sp>
        <p:nvSpPr>
          <p:cNvPr id="2056" name="Rectangle 48"/>
          <p:cNvSpPr>
            <a:spLocks noChangeArrowheads="1"/>
          </p:cNvSpPr>
          <p:nvPr/>
        </p:nvSpPr>
        <p:spPr bwMode="auto">
          <a:xfrm>
            <a:off x="5303838" y="1419225"/>
            <a:ext cx="4572000" cy="738188"/>
          </a:xfrm>
          <a:prstGeom prst="rect">
            <a:avLst/>
          </a:prstGeom>
          <a:noFill/>
          <a:ln w="9525">
            <a:noFill/>
            <a:miter lim="800000"/>
            <a:headEnd/>
            <a:tailEnd/>
          </a:ln>
        </p:spPr>
        <p:txBody>
          <a:bodyPr>
            <a:spAutoFit/>
          </a:bodyPr>
          <a:lstStyle/>
          <a:p>
            <a:pPr lvl="1"/>
            <a:r>
              <a:rPr lang="en-US" sz="1400"/>
              <a:t>X-Ray Sensor (XRS) </a:t>
            </a:r>
          </a:p>
          <a:p>
            <a:pPr lvl="1"/>
            <a:r>
              <a:rPr lang="en-US" sz="1400"/>
              <a:t>-monitors whole-Sun X-ray irradiance in </a:t>
            </a:r>
          </a:p>
          <a:p>
            <a:pPr lvl="1"/>
            <a:r>
              <a:rPr lang="en-US" sz="1400"/>
              <a:t>      two bands</a:t>
            </a:r>
          </a:p>
        </p:txBody>
      </p:sp>
      <p:sp>
        <p:nvSpPr>
          <p:cNvPr id="2057" name="Rectangle 49"/>
          <p:cNvSpPr>
            <a:spLocks noChangeArrowheads="1"/>
          </p:cNvSpPr>
          <p:nvPr/>
        </p:nvSpPr>
        <p:spPr bwMode="auto">
          <a:xfrm>
            <a:off x="5303838" y="2365375"/>
            <a:ext cx="4797425" cy="739775"/>
          </a:xfrm>
          <a:prstGeom prst="rect">
            <a:avLst/>
          </a:prstGeom>
          <a:noFill/>
          <a:ln w="9525">
            <a:noFill/>
            <a:miter lim="800000"/>
            <a:headEnd/>
            <a:tailEnd/>
          </a:ln>
        </p:spPr>
        <p:txBody>
          <a:bodyPr>
            <a:spAutoFit/>
          </a:bodyPr>
          <a:lstStyle/>
          <a:p>
            <a:pPr lvl="1"/>
            <a:r>
              <a:rPr lang="en-US" sz="1400"/>
              <a:t>EUV Sensor (EUVS)</a:t>
            </a:r>
          </a:p>
          <a:p>
            <a:pPr lvl="1"/>
            <a:r>
              <a:rPr lang="en-US" sz="1400"/>
              <a:t> -monitors whole-Sun EUV irradiance in</a:t>
            </a:r>
          </a:p>
          <a:p>
            <a:pPr lvl="1"/>
            <a:r>
              <a:rPr lang="en-US" sz="1400"/>
              <a:t>      five bands </a:t>
            </a:r>
            <a:endParaRPr lang="en-US"/>
          </a:p>
        </p:txBody>
      </p:sp>
      <p:sp>
        <p:nvSpPr>
          <p:cNvPr id="49" name="Line 5"/>
          <p:cNvSpPr>
            <a:spLocks noChangeShapeType="1"/>
          </p:cNvSpPr>
          <p:nvPr/>
        </p:nvSpPr>
        <p:spPr bwMode="auto">
          <a:xfrm>
            <a:off x="457200" y="1104900"/>
            <a:ext cx="8229600" cy="0"/>
          </a:xfrm>
          <a:prstGeom prst="line">
            <a:avLst/>
          </a:prstGeom>
          <a:noFill/>
          <a:ln w="50800" cmpd="dbl">
            <a:solidFill>
              <a:srgbClr val="003399"/>
            </a:solidFill>
            <a:round/>
            <a:headEnd/>
            <a:tailEnd/>
          </a:ln>
          <a:effectLst/>
        </p:spPr>
        <p:txBody>
          <a:bodyPr/>
          <a:lstStyle/>
          <a:p>
            <a:endParaRPr lang="en-US"/>
          </a:p>
        </p:txBody>
      </p:sp>
      <p:pic>
        <p:nvPicPr>
          <p:cNvPr id="50" name="Picture 24" descr="sxi_orange_640x480"/>
          <p:cNvPicPr>
            <a:picLocks noChangeAspect="1" noChangeArrowheads="1" noCrop="1"/>
          </p:cNvPicPr>
          <p:nvPr/>
        </p:nvPicPr>
        <p:blipFill>
          <a:blip r:embed="rId7" cstate="print"/>
          <a:srcRect/>
          <a:stretch>
            <a:fillRect/>
          </a:stretch>
        </p:blipFill>
        <p:spPr bwMode="auto">
          <a:xfrm>
            <a:off x="5295899" y="4064000"/>
            <a:ext cx="3585519" cy="2489200"/>
          </a:xfrm>
          <a:prstGeom prst="rect">
            <a:avLst/>
          </a:prstGeom>
          <a:noFill/>
          <a:ln w="9525">
            <a:noFill/>
            <a:miter lim="800000"/>
            <a:headEnd/>
            <a:tailEnd/>
          </a:ln>
        </p:spPr>
      </p:pic>
      <p:sp>
        <p:nvSpPr>
          <p:cNvPr id="51" name="TextBox 50"/>
          <p:cNvSpPr txBox="1"/>
          <p:nvPr/>
        </p:nvSpPr>
        <p:spPr>
          <a:xfrm>
            <a:off x="6604000" y="6488668"/>
            <a:ext cx="1287532" cy="369332"/>
          </a:xfrm>
          <a:prstGeom prst="rect">
            <a:avLst/>
          </a:prstGeom>
          <a:noFill/>
        </p:spPr>
        <p:txBody>
          <a:bodyPr wrap="none" rtlCol="0">
            <a:spAutoFit/>
          </a:bodyPr>
          <a:lstStyle/>
          <a:p>
            <a:r>
              <a:rPr lang="en-US" dirty="0" smtClean="0"/>
              <a:t>GOES SXI</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Slide Number Placeholder 4"/>
          <p:cNvSpPr>
            <a:spLocks noGrp="1"/>
          </p:cNvSpPr>
          <p:nvPr>
            <p:ph type="sldNum" sz="quarter" idx="12"/>
          </p:nvPr>
        </p:nvSpPr>
        <p:spPr>
          <a:noFill/>
        </p:spPr>
        <p:txBody>
          <a:bodyPr/>
          <a:lstStyle/>
          <a:p>
            <a:fld id="{402C0522-5F34-438E-B85D-2E20CCA0D09E}" type="slidenum">
              <a:rPr lang="en-US" smtClean="0">
                <a:latin typeface="Arial" pitchFamily="34" charset="0"/>
              </a:rPr>
              <a:pPr/>
              <a:t>19</a:t>
            </a:fld>
            <a:endParaRPr lang="en-US" smtClean="0">
              <a:latin typeface="Arial" pitchFamily="34" charset="0"/>
            </a:endParaRPr>
          </a:p>
        </p:txBody>
      </p:sp>
      <p:sp>
        <p:nvSpPr>
          <p:cNvPr id="21507" name="Rectangle 54"/>
          <p:cNvSpPr>
            <a:spLocks noChangeArrowheads="1"/>
          </p:cNvSpPr>
          <p:nvPr/>
        </p:nvSpPr>
        <p:spPr bwMode="auto">
          <a:xfrm>
            <a:off x="3586163" y="2054225"/>
            <a:ext cx="3881437" cy="338138"/>
          </a:xfrm>
          <a:prstGeom prst="rect">
            <a:avLst/>
          </a:prstGeom>
          <a:noFill/>
          <a:ln w="9525" algn="ctr">
            <a:noFill/>
            <a:miter lim="800000"/>
            <a:headEnd/>
            <a:tailEnd/>
          </a:ln>
        </p:spPr>
        <p:txBody>
          <a:bodyPr>
            <a:spAutoFit/>
          </a:bodyPr>
          <a:lstStyle/>
          <a:p>
            <a:pPr algn="ctr"/>
            <a:r>
              <a:rPr lang="en-US" sz="1600"/>
              <a:t>GOES-R/SUVI Primary Mirror </a:t>
            </a:r>
          </a:p>
        </p:txBody>
      </p:sp>
      <p:pic>
        <p:nvPicPr>
          <p:cNvPr id="21508" name="Picture 2"/>
          <p:cNvPicPr>
            <a:picLocks noChangeAspect="1" noChangeArrowheads="1"/>
          </p:cNvPicPr>
          <p:nvPr/>
        </p:nvPicPr>
        <p:blipFill>
          <a:blip r:embed="rId4" cstate="print"/>
          <a:srcRect/>
          <a:stretch>
            <a:fillRect/>
          </a:stretch>
        </p:blipFill>
        <p:spPr bwMode="auto">
          <a:xfrm>
            <a:off x="3822700" y="2743200"/>
            <a:ext cx="3340100" cy="3233738"/>
          </a:xfrm>
          <a:prstGeom prst="rect">
            <a:avLst/>
          </a:prstGeom>
          <a:noFill/>
          <a:ln w="9525">
            <a:noFill/>
            <a:miter lim="800000"/>
            <a:headEnd/>
            <a:tailEnd/>
          </a:ln>
        </p:spPr>
      </p:pic>
      <p:sp>
        <p:nvSpPr>
          <p:cNvPr id="21509" name="TextBox 8"/>
          <p:cNvSpPr txBox="1">
            <a:spLocks noChangeArrowheads="1"/>
          </p:cNvSpPr>
          <p:nvPr/>
        </p:nvSpPr>
        <p:spPr bwMode="auto">
          <a:xfrm>
            <a:off x="7162800" y="3894138"/>
            <a:ext cx="1847850" cy="339725"/>
          </a:xfrm>
          <a:prstGeom prst="rect">
            <a:avLst/>
          </a:prstGeom>
          <a:noFill/>
          <a:ln w="9525">
            <a:noFill/>
            <a:miter lim="800000"/>
            <a:headEnd/>
            <a:tailEnd/>
          </a:ln>
        </p:spPr>
        <p:txBody>
          <a:bodyPr wrap="none">
            <a:spAutoFit/>
          </a:bodyPr>
          <a:lstStyle/>
          <a:p>
            <a:r>
              <a:rPr lang="en-US" sz="1600" i="1"/>
              <a:t>The 304Å coating </a:t>
            </a:r>
            <a:endParaRPr lang="en-US" sz="1600"/>
          </a:p>
        </p:txBody>
      </p:sp>
      <p:sp>
        <p:nvSpPr>
          <p:cNvPr id="21510" name="Rectangle 9"/>
          <p:cNvSpPr>
            <a:spLocks noChangeArrowheads="1"/>
          </p:cNvSpPr>
          <p:nvPr/>
        </p:nvSpPr>
        <p:spPr bwMode="auto">
          <a:xfrm>
            <a:off x="2212975" y="6196013"/>
            <a:ext cx="1847850" cy="338137"/>
          </a:xfrm>
          <a:prstGeom prst="rect">
            <a:avLst/>
          </a:prstGeom>
          <a:noFill/>
          <a:ln w="9525">
            <a:noFill/>
            <a:miter lim="800000"/>
            <a:headEnd/>
            <a:tailEnd/>
          </a:ln>
        </p:spPr>
        <p:txBody>
          <a:bodyPr wrap="none">
            <a:spAutoFit/>
          </a:bodyPr>
          <a:lstStyle/>
          <a:p>
            <a:r>
              <a:rPr lang="en-US" sz="1600" i="1"/>
              <a:t>The 195Å coating </a:t>
            </a:r>
            <a:endParaRPr lang="en-US" sz="1600"/>
          </a:p>
        </p:txBody>
      </p:sp>
      <p:sp>
        <p:nvSpPr>
          <p:cNvPr id="21511" name="Rectangle 10"/>
          <p:cNvSpPr>
            <a:spLocks noChangeArrowheads="1"/>
          </p:cNvSpPr>
          <p:nvPr/>
        </p:nvSpPr>
        <p:spPr bwMode="auto">
          <a:xfrm>
            <a:off x="7048500" y="6015038"/>
            <a:ext cx="1849438" cy="339725"/>
          </a:xfrm>
          <a:prstGeom prst="rect">
            <a:avLst/>
          </a:prstGeom>
          <a:noFill/>
          <a:ln w="9525">
            <a:noFill/>
            <a:miter lim="800000"/>
            <a:headEnd/>
            <a:tailEnd/>
          </a:ln>
        </p:spPr>
        <p:txBody>
          <a:bodyPr wrap="none">
            <a:spAutoFit/>
          </a:bodyPr>
          <a:lstStyle/>
          <a:p>
            <a:r>
              <a:rPr lang="en-US" sz="1600" i="1"/>
              <a:t>The 284Å coating </a:t>
            </a:r>
            <a:endParaRPr lang="en-US" sz="1600"/>
          </a:p>
        </p:txBody>
      </p:sp>
      <p:sp>
        <p:nvSpPr>
          <p:cNvPr id="21512" name="TextBox 11"/>
          <p:cNvSpPr txBox="1">
            <a:spLocks noChangeArrowheads="1"/>
          </p:cNvSpPr>
          <p:nvPr/>
        </p:nvSpPr>
        <p:spPr bwMode="auto">
          <a:xfrm>
            <a:off x="7162800" y="2392363"/>
            <a:ext cx="1735138" cy="338137"/>
          </a:xfrm>
          <a:prstGeom prst="rect">
            <a:avLst/>
          </a:prstGeom>
          <a:noFill/>
          <a:ln w="9525">
            <a:noFill/>
            <a:miter lim="800000"/>
            <a:headEnd/>
            <a:tailEnd/>
          </a:ln>
        </p:spPr>
        <p:txBody>
          <a:bodyPr wrap="none">
            <a:spAutoFit/>
          </a:bodyPr>
          <a:lstStyle/>
          <a:p>
            <a:r>
              <a:rPr lang="en-US" sz="1600" i="1"/>
              <a:t>The 94Å coating </a:t>
            </a:r>
            <a:endParaRPr lang="en-US" sz="1600"/>
          </a:p>
        </p:txBody>
      </p:sp>
      <p:cxnSp>
        <p:nvCxnSpPr>
          <p:cNvPr id="21513" name="Straight Arrow Connector 12"/>
          <p:cNvCxnSpPr>
            <a:cxnSpLocks noChangeShapeType="1"/>
          </p:cNvCxnSpPr>
          <p:nvPr/>
        </p:nvCxnSpPr>
        <p:spPr bwMode="auto">
          <a:xfrm rot="10800000" flipV="1">
            <a:off x="6591300" y="2743200"/>
            <a:ext cx="1219200" cy="363538"/>
          </a:xfrm>
          <a:prstGeom prst="straightConnector1">
            <a:avLst/>
          </a:prstGeom>
          <a:noFill/>
          <a:ln w="19050" algn="ctr">
            <a:solidFill>
              <a:schemeClr val="tx1"/>
            </a:solidFill>
            <a:round/>
            <a:headEnd/>
            <a:tailEnd type="arrow" w="med" len="med"/>
          </a:ln>
        </p:spPr>
      </p:cxnSp>
      <p:cxnSp>
        <p:nvCxnSpPr>
          <p:cNvPr id="21514" name="Straight Arrow Connector 13"/>
          <p:cNvCxnSpPr>
            <a:cxnSpLocks noChangeShapeType="1"/>
          </p:cNvCxnSpPr>
          <p:nvPr/>
        </p:nvCxnSpPr>
        <p:spPr bwMode="auto">
          <a:xfrm rot="10800000" flipV="1">
            <a:off x="7048500" y="4233863"/>
            <a:ext cx="533400" cy="117475"/>
          </a:xfrm>
          <a:prstGeom prst="straightConnector1">
            <a:avLst/>
          </a:prstGeom>
          <a:noFill/>
          <a:ln w="19050" algn="ctr">
            <a:solidFill>
              <a:schemeClr val="tx1"/>
            </a:solidFill>
            <a:round/>
            <a:headEnd/>
            <a:tailEnd type="arrow" w="med" len="med"/>
          </a:ln>
        </p:spPr>
      </p:cxnSp>
      <p:cxnSp>
        <p:nvCxnSpPr>
          <p:cNvPr id="21515" name="Straight Arrow Connector 14"/>
          <p:cNvCxnSpPr>
            <a:cxnSpLocks noChangeShapeType="1"/>
          </p:cNvCxnSpPr>
          <p:nvPr/>
        </p:nvCxnSpPr>
        <p:spPr bwMode="auto">
          <a:xfrm rot="10800000">
            <a:off x="6515100" y="5481638"/>
            <a:ext cx="1295400" cy="533400"/>
          </a:xfrm>
          <a:prstGeom prst="straightConnector1">
            <a:avLst/>
          </a:prstGeom>
          <a:noFill/>
          <a:ln w="19050" algn="ctr">
            <a:solidFill>
              <a:schemeClr val="tx1"/>
            </a:solidFill>
            <a:round/>
            <a:headEnd/>
            <a:tailEnd type="arrow" w="med" len="med"/>
          </a:ln>
        </p:spPr>
      </p:cxnSp>
      <p:cxnSp>
        <p:nvCxnSpPr>
          <p:cNvPr id="21516" name="Straight Arrow Connector 15"/>
          <p:cNvCxnSpPr>
            <a:cxnSpLocks noChangeShapeType="1"/>
          </p:cNvCxnSpPr>
          <p:nvPr/>
        </p:nvCxnSpPr>
        <p:spPr bwMode="auto">
          <a:xfrm rot="5400000" flipH="1" flipV="1">
            <a:off x="3717925" y="5481638"/>
            <a:ext cx="685800" cy="685800"/>
          </a:xfrm>
          <a:prstGeom prst="straightConnector1">
            <a:avLst/>
          </a:prstGeom>
          <a:noFill/>
          <a:ln w="19050" algn="ctr">
            <a:solidFill>
              <a:schemeClr val="tx1"/>
            </a:solidFill>
            <a:round/>
            <a:headEnd/>
            <a:tailEnd type="arrow" w="med" len="med"/>
          </a:ln>
        </p:spPr>
      </p:cxnSp>
      <p:sp>
        <p:nvSpPr>
          <p:cNvPr id="21517" name="Rectangle 16"/>
          <p:cNvSpPr>
            <a:spLocks noChangeArrowheads="1"/>
          </p:cNvSpPr>
          <p:nvPr/>
        </p:nvSpPr>
        <p:spPr bwMode="auto">
          <a:xfrm>
            <a:off x="228600" y="1117600"/>
            <a:ext cx="3429000" cy="1347788"/>
          </a:xfrm>
          <a:prstGeom prst="rect">
            <a:avLst/>
          </a:prstGeom>
          <a:noFill/>
          <a:ln w="9525">
            <a:noFill/>
            <a:miter lim="800000"/>
            <a:headEnd/>
            <a:tailEnd/>
          </a:ln>
        </p:spPr>
        <p:txBody>
          <a:bodyPr>
            <a:spAutoFit/>
          </a:bodyPr>
          <a:lstStyle/>
          <a:p>
            <a:r>
              <a:rPr lang="en-US" sz="1600" dirty="0"/>
              <a:t>Solar Ultraviolet Imager (SUVI)</a:t>
            </a:r>
          </a:p>
          <a:p>
            <a:pPr lvl="1" indent="-227013">
              <a:lnSpc>
                <a:spcPct val="90000"/>
              </a:lnSpc>
              <a:spcBef>
                <a:spcPct val="10000"/>
              </a:spcBef>
              <a:spcAft>
                <a:spcPct val="10000"/>
              </a:spcAft>
              <a:buFont typeface="Arial" pitchFamily="34" charset="0"/>
              <a:buChar char="•"/>
            </a:pPr>
            <a:r>
              <a:rPr lang="en-US" sz="1600" dirty="0"/>
              <a:t>9.4 to 30.4 </a:t>
            </a:r>
            <a:r>
              <a:rPr lang="en-US" sz="1600" dirty="0">
                <a:cs typeface="Arial" pitchFamily="34" charset="0"/>
              </a:rPr>
              <a:t>nm</a:t>
            </a:r>
            <a:r>
              <a:rPr lang="en-US" sz="1600" dirty="0"/>
              <a:t> (6 bands)</a:t>
            </a:r>
          </a:p>
          <a:p>
            <a:pPr lvl="1" indent="-227013">
              <a:lnSpc>
                <a:spcPct val="90000"/>
              </a:lnSpc>
              <a:spcBef>
                <a:spcPct val="10000"/>
              </a:spcBef>
              <a:spcAft>
                <a:spcPct val="10000"/>
              </a:spcAft>
              <a:buFont typeface="Arial" pitchFamily="34" charset="0"/>
              <a:buChar char="•"/>
            </a:pPr>
            <a:r>
              <a:rPr lang="en-US" sz="1600" dirty="0"/>
              <a:t>Structural Model build underway</a:t>
            </a:r>
          </a:p>
          <a:p>
            <a:pPr lvl="1" indent="-227013">
              <a:lnSpc>
                <a:spcPct val="90000"/>
              </a:lnSpc>
              <a:spcBef>
                <a:spcPct val="10000"/>
              </a:spcBef>
              <a:spcAft>
                <a:spcPct val="10000"/>
              </a:spcAft>
              <a:buFont typeface="Arial" pitchFamily="34" charset="0"/>
              <a:buChar char="•"/>
            </a:pPr>
            <a:r>
              <a:rPr lang="en-US" sz="1600" dirty="0"/>
              <a:t>Critical Design Review 12/09</a:t>
            </a:r>
          </a:p>
        </p:txBody>
      </p:sp>
      <p:sp>
        <p:nvSpPr>
          <p:cNvPr id="18448" name="Rectangle 17"/>
          <p:cNvSpPr>
            <a:spLocks noChangeArrowheads="1"/>
          </p:cNvSpPr>
          <p:nvPr/>
        </p:nvSpPr>
        <p:spPr bwMode="auto">
          <a:xfrm>
            <a:off x="1104900" y="152400"/>
            <a:ext cx="6438900" cy="584775"/>
          </a:xfrm>
          <a:prstGeom prst="rect">
            <a:avLst/>
          </a:prstGeom>
          <a:noFill/>
          <a:ln w="9525">
            <a:noFill/>
            <a:miter lim="800000"/>
            <a:headEnd/>
            <a:tailEnd/>
          </a:ln>
        </p:spPr>
        <p:txBody>
          <a:bodyPr>
            <a:spAutoFit/>
          </a:bodyPr>
          <a:lstStyle/>
          <a:p>
            <a:pPr algn="ctr">
              <a:defRPr/>
            </a:pPr>
            <a:r>
              <a:rPr lang="en-US" sz="3200" b="1" dirty="0">
                <a:solidFill>
                  <a:srgbClr val="0033CC"/>
                </a:solidFill>
                <a:latin typeface="Book Antiqua" pitchFamily="18" charset="0"/>
              </a:rPr>
              <a:t>Solar Ultraviolet </a:t>
            </a:r>
            <a:r>
              <a:rPr lang="en-US" sz="3200" b="1" dirty="0" smtClean="0">
                <a:solidFill>
                  <a:srgbClr val="0033CC"/>
                </a:solidFill>
                <a:latin typeface="Book Antiqua" pitchFamily="18" charset="0"/>
              </a:rPr>
              <a:t>Imager (SUVI</a:t>
            </a:r>
            <a:r>
              <a:rPr lang="en-US" sz="3200" b="1" dirty="0">
                <a:solidFill>
                  <a:srgbClr val="0033CC"/>
                </a:solidFill>
                <a:latin typeface="Book Antiqua" pitchFamily="18" charset="0"/>
              </a:rPr>
              <a:t>)</a:t>
            </a:r>
          </a:p>
        </p:txBody>
      </p:sp>
      <p:pic>
        <p:nvPicPr>
          <p:cNvPr id="21519" name="Picture 2"/>
          <p:cNvPicPr>
            <a:picLocks noChangeAspect="1" noChangeArrowheads="1"/>
          </p:cNvPicPr>
          <p:nvPr/>
        </p:nvPicPr>
        <p:blipFill>
          <a:blip r:embed="rId5" cstate="print"/>
          <a:srcRect l="2592" t="3474" r="2592" b="3474"/>
          <a:stretch>
            <a:fillRect/>
          </a:stretch>
        </p:blipFill>
        <p:spPr bwMode="auto">
          <a:xfrm>
            <a:off x="301625" y="2501900"/>
            <a:ext cx="3162300" cy="2359025"/>
          </a:xfrm>
          <a:prstGeom prst="rect">
            <a:avLst/>
          </a:prstGeom>
          <a:noFill/>
          <a:ln w="9525">
            <a:noFill/>
            <a:miter lim="800000"/>
            <a:headEnd/>
            <a:tailEnd/>
          </a:ln>
        </p:spPr>
      </p:pic>
      <p:sp>
        <p:nvSpPr>
          <p:cNvPr id="20" name="Line 5"/>
          <p:cNvSpPr>
            <a:spLocks noChangeShapeType="1"/>
          </p:cNvSpPr>
          <p:nvPr/>
        </p:nvSpPr>
        <p:spPr bwMode="auto">
          <a:xfrm>
            <a:off x="457200" y="812800"/>
            <a:ext cx="8229600" cy="0"/>
          </a:xfrm>
          <a:prstGeom prst="line">
            <a:avLst/>
          </a:prstGeom>
          <a:noFill/>
          <a:ln w="50800" cmpd="dbl">
            <a:solidFill>
              <a:srgbClr val="003399"/>
            </a:solidFill>
            <a:round/>
            <a:headEnd/>
            <a:tailEnd/>
          </a:ln>
          <a:effectLst/>
        </p:spPr>
        <p:txBody>
          <a:bodyPr/>
          <a:lstStyle/>
          <a:p>
            <a:endParaRPr lang="en-US"/>
          </a:p>
        </p:txBody>
      </p:sp>
      <p:pic>
        <p:nvPicPr>
          <p:cNvPr id="22" name="Imax195x.mpg">
            <a:hlinkClick r:id="" action="ppaction://media"/>
          </p:cNvPr>
          <p:cNvPicPr>
            <a:picLocks noRot="1" noChangeAspect="1" noChangeArrowheads="1"/>
          </p:cNvPicPr>
          <p:nvPr>
            <a:videoFile r:link="rId1"/>
          </p:nvPr>
        </p:nvPicPr>
        <p:blipFill>
          <a:blip r:embed="rId6" cstate="print"/>
          <a:srcRect/>
          <a:stretch>
            <a:fillRect/>
          </a:stretch>
        </p:blipFill>
        <p:spPr bwMode="auto">
          <a:xfrm>
            <a:off x="38100" y="5029200"/>
            <a:ext cx="1790700" cy="1790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2"/>
                                        </p:tgtEl>
                                      </p:cBhvr>
                                    </p:cmd>
                                  </p:childTnLst>
                                </p:cTn>
                              </p:par>
                            </p:childTnLst>
                          </p:cTn>
                        </p:par>
                      </p:childTnLst>
                    </p:cTn>
                  </p:par>
                </p:childTnLst>
              </p:cTn>
              <p:nextCondLst>
                <p:cond evt="onClick" delay="0">
                  <p:tgtEl>
                    <p:spTgt spid="22"/>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2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96863"/>
            <a:ext cx="8064500" cy="563562"/>
          </a:xfrm>
        </p:spPr>
        <p:txBody>
          <a:bodyPr/>
          <a:lstStyle/>
          <a:p>
            <a:r>
              <a:rPr lang="en-US" dirty="0" smtClean="0"/>
              <a:t>GOES-R Program: Overview and Status</a:t>
            </a:r>
            <a:endParaRPr lang="en-US" dirty="0"/>
          </a:p>
        </p:txBody>
      </p:sp>
      <p:pic>
        <p:nvPicPr>
          <p:cNvPr id="3" name="Picture 13" descr="GOES-R_Color_L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40853" y="1589882"/>
            <a:ext cx="5662294" cy="3776662"/>
          </a:xfrm>
          <a:prstGeom prst="rect">
            <a:avLst/>
          </a:prstGeom>
          <a:noFill/>
          <a:ln w="9525">
            <a:noFill/>
            <a:miter lim="800000"/>
            <a:headEnd/>
            <a:tailEnd/>
          </a:ln>
        </p:spPr>
      </p:pic>
      <p:sp>
        <p:nvSpPr>
          <p:cNvPr id="4" name="Line 5"/>
          <p:cNvSpPr>
            <a:spLocks noChangeShapeType="1"/>
          </p:cNvSpPr>
          <p:nvPr/>
        </p:nvSpPr>
        <p:spPr bwMode="auto">
          <a:xfrm>
            <a:off x="457200" y="1041400"/>
            <a:ext cx="8229600" cy="0"/>
          </a:xfrm>
          <a:prstGeom prst="line">
            <a:avLst/>
          </a:prstGeom>
          <a:noFill/>
          <a:ln w="50800" cmpd="dbl">
            <a:solidFill>
              <a:srgbClr val="003399"/>
            </a:solidFill>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371600" y="0"/>
            <a:ext cx="6248400" cy="800100"/>
          </a:xfrm>
        </p:spPr>
        <p:txBody>
          <a:bodyPr/>
          <a:lstStyle/>
          <a:p>
            <a:pPr eaLnBrk="1" hangingPunct="1"/>
            <a:r>
              <a:rPr lang="en-US" dirty="0" smtClean="0"/>
              <a:t>Satellite Configuration FOVs</a:t>
            </a:r>
          </a:p>
        </p:txBody>
      </p:sp>
      <p:pic>
        <p:nvPicPr>
          <p:cNvPr id="20483" name="Picture 3" descr="3"/>
          <p:cNvPicPr>
            <a:picLocks noChangeAspect="1" noChangeArrowheads="1"/>
          </p:cNvPicPr>
          <p:nvPr/>
        </p:nvPicPr>
        <p:blipFill>
          <a:blip r:embed="rId3" cstate="print">
            <a:lum bright="10000"/>
          </a:blip>
          <a:srcRect b="6250"/>
          <a:stretch>
            <a:fillRect/>
          </a:stretch>
        </p:blipFill>
        <p:spPr bwMode="auto">
          <a:xfrm>
            <a:off x="838200" y="1022350"/>
            <a:ext cx="7650163" cy="5378450"/>
          </a:xfrm>
          <a:prstGeom prst="rect">
            <a:avLst/>
          </a:prstGeom>
          <a:noFill/>
          <a:ln w="9525">
            <a:noFill/>
            <a:miter lim="800000"/>
            <a:headEnd/>
            <a:tailEnd/>
          </a:ln>
        </p:spPr>
      </p:pic>
      <p:sp>
        <p:nvSpPr>
          <p:cNvPr id="20484" name="Line 4"/>
          <p:cNvSpPr>
            <a:spLocks noChangeShapeType="1"/>
          </p:cNvSpPr>
          <p:nvPr/>
        </p:nvSpPr>
        <p:spPr bwMode="auto">
          <a:xfrm flipH="1" flipV="1">
            <a:off x="4114800" y="1447800"/>
            <a:ext cx="31750" cy="719138"/>
          </a:xfrm>
          <a:prstGeom prst="line">
            <a:avLst/>
          </a:prstGeom>
          <a:noFill/>
          <a:ln w="34925">
            <a:solidFill>
              <a:schemeClr val="bg1"/>
            </a:solidFill>
            <a:round/>
            <a:headEnd/>
            <a:tailEnd type="triangle" w="lg" len="lg"/>
          </a:ln>
        </p:spPr>
        <p:txBody>
          <a:bodyPr/>
          <a:lstStyle/>
          <a:p>
            <a:endParaRPr lang="en-US"/>
          </a:p>
        </p:txBody>
      </p:sp>
      <p:sp>
        <p:nvSpPr>
          <p:cNvPr id="20485" name="Line 5"/>
          <p:cNvSpPr>
            <a:spLocks noChangeShapeType="1"/>
          </p:cNvSpPr>
          <p:nvPr/>
        </p:nvSpPr>
        <p:spPr bwMode="auto">
          <a:xfrm>
            <a:off x="6099175" y="5046663"/>
            <a:ext cx="703263" cy="303212"/>
          </a:xfrm>
          <a:prstGeom prst="line">
            <a:avLst/>
          </a:prstGeom>
          <a:noFill/>
          <a:ln w="34925">
            <a:solidFill>
              <a:schemeClr val="bg1"/>
            </a:solidFill>
            <a:round/>
            <a:headEnd/>
            <a:tailEnd type="triangle" w="lg" len="lg"/>
          </a:ln>
        </p:spPr>
        <p:txBody>
          <a:bodyPr/>
          <a:lstStyle/>
          <a:p>
            <a:endParaRPr lang="en-US"/>
          </a:p>
        </p:txBody>
      </p:sp>
      <p:sp>
        <p:nvSpPr>
          <p:cNvPr id="20486" name="Line 6"/>
          <p:cNvSpPr>
            <a:spLocks noChangeShapeType="1"/>
          </p:cNvSpPr>
          <p:nvPr/>
        </p:nvSpPr>
        <p:spPr bwMode="auto">
          <a:xfrm flipH="1" flipV="1">
            <a:off x="1676400" y="2895600"/>
            <a:ext cx="666750" cy="285750"/>
          </a:xfrm>
          <a:prstGeom prst="line">
            <a:avLst/>
          </a:prstGeom>
          <a:noFill/>
          <a:ln w="34925">
            <a:solidFill>
              <a:schemeClr val="bg1"/>
            </a:solidFill>
            <a:round/>
            <a:headEnd/>
            <a:tailEnd type="triangle" w="lg" len="lg"/>
          </a:ln>
        </p:spPr>
        <p:txBody>
          <a:bodyPr/>
          <a:lstStyle/>
          <a:p>
            <a:endParaRPr lang="en-US"/>
          </a:p>
        </p:txBody>
      </p:sp>
      <p:sp>
        <p:nvSpPr>
          <p:cNvPr id="20487" name="Text Box 7"/>
          <p:cNvSpPr txBox="1">
            <a:spLocks noChangeArrowheads="1"/>
          </p:cNvSpPr>
          <p:nvPr/>
        </p:nvSpPr>
        <p:spPr bwMode="auto">
          <a:xfrm>
            <a:off x="3276600" y="1143000"/>
            <a:ext cx="1789113" cy="304800"/>
          </a:xfrm>
          <a:prstGeom prst="rect">
            <a:avLst/>
          </a:prstGeom>
          <a:noFill/>
          <a:ln w="9525">
            <a:noFill/>
            <a:miter lim="800000"/>
            <a:headEnd/>
            <a:tailEnd/>
          </a:ln>
        </p:spPr>
        <p:txBody>
          <a:bodyPr wrap="none">
            <a:spAutoFit/>
          </a:bodyPr>
          <a:lstStyle/>
          <a:p>
            <a:r>
              <a:rPr lang="en-US" sz="1400" dirty="0">
                <a:solidFill>
                  <a:schemeClr val="bg1"/>
                </a:solidFill>
              </a:rPr>
              <a:t>-Z (Anti-Earthward)</a:t>
            </a:r>
          </a:p>
        </p:txBody>
      </p:sp>
      <p:sp>
        <p:nvSpPr>
          <p:cNvPr id="20488" name="Text Box 8"/>
          <p:cNvSpPr txBox="1">
            <a:spLocks noChangeArrowheads="1"/>
          </p:cNvSpPr>
          <p:nvPr/>
        </p:nvSpPr>
        <p:spPr bwMode="auto">
          <a:xfrm>
            <a:off x="6973888" y="5281613"/>
            <a:ext cx="558800" cy="304800"/>
          </a:xfrm>
          <a:prstGeom prst="rect">
            <a:avLst/>
          </a:prstGeom>
          <a:noFill/>
          <a:ln w="9525">
            <a:noFill/>
            <a:miter lim="800000"/>
            <a:headEnd/>
            <a:tailEnd/>
          </a:ln>
        </p:spPr>
        <p:txBody>
          <a:bodyPr wrap="none">
            <a:spAutoFit/>
          </a:bodyPr>
          <a:lstStyle/>
          <a:p>
            <a:r>
              <a:rPr lang="en-US" sz="1400">
                <a:solidFill>
                  <a:schemeClr val="bg1"/>
                </a:solidFill>
              </a:rPr>
              <a:t>East</a:t>
            </a:r>
          </a:p>
        </p:txBody>
      </p:sp>
      <p:sp>
        <p:nvSpPr>
          <p:cNvPr id="20489" name="Text Box 9"/>
          <p:cNvSpPr txBox="1">
            <a:spLocks noChangeArrowheads="1"/>
          </p:cNvSpPr>
          <p:nvPr/>
        </p:nvSpPr>
        <p:spPr bwMode="auto">
          <a:xfrm>
            <a:off x="990600" y="2514600"/>
            <a:ext cx="608013" cy="304800"/>
          </a:xfrm>
          <a:prstGeom prst="rect">
            <a:avLst/>
          </a:prstGeom>
          <a:noFill/>
          <a:ln w="9525">
            <a:noFill/>
            <a:miter lim="800000"/>
            <a:headEnd/>
            <a:tailEnd/>
          </a:ln>
        </p:spPr>
        <p:txBody>
          <a:bodyPr wrap="none">
            <a:spAutoFit/>
          </a:bodyPr>
          <a:lstStyle/>
          <a:p>
            <a:r>
              <a:rPr lang="en-US" sz="1400">
                <a:solidFill>
                  <a:schemeClr val="bg1"/>
                </a:solidFill>
              </a:rPr>
              <a:t>West</a:t>
            </a:r>
          </a:p>
        </p:txBody>
      </p:sp>
      <p:sp>
        <p:nvSpPr>
          <p:cNvPr id="20490" name="Line 10"/>
          <p:cNvSpPr>
            <a:spLocks noChangeShapeType="1"/>
          </p:cNvSpPr>
          <p:nvPr/>
        </p:nvSpPr>
        <p:spPr bwMode="auto">
          <a:xfrm flipV="1">
            <a:off x="6696075" y="1751013"/>
            <a:ext cx="512763" cy="403225"/>
          </a:xfrm>
          <a:prstGeom prst="line">
            <a:avLst/>
          </a:prstGeom>
          <a:noFill/>
          <a:ln w="34925">
            <a:solidFill>
              <a:schemeClr val="bg1"/>
            </a:solidFill>
            <a:round/>
            <a:headEnd/>
            <a:tailEnd type="triangle" w="lg" len="lg"/>
          </a:ln>
        </p:spPr>
        <p:txBody>
          <a:bodyPr/>
          <a:lstStyle/>
          <a:p>
            <a:endParaRPr lang="en-US"/>
          </a:p>
        </p:txBody>
      </p:sp>
      <p:sp>
        <p:nvSpPr>
          <p:cNvPr id="20491" name="Text Box 11"/>
          <p:cNvSpPr txBox="1">
            <a:spLocks noChangeArrowheads="1"/>
          </p:cNvSpPr>
          <p:nvPr/>
        </p:nvSpPr>
        <p:spPr bwMode="auto">
          <a:xfrm>
            <a:off x="7094538" y="1379538"/>
            <a:ext cx="657225" cy="304800"/>
          </a:xfrm>
          <a:prstGeom prst="rect">
            <a:avLst/>
          </a:prstGeom>
          <a:noFill/>
          <a:ln w="9525">
            <a:noFill/>
            <a:miter lim="800000"/>
            <a:headEnd/>
            <a:tailEnd/>
          </a:ln>
        </p:spPr>
        <p:txBody>
          <a:bodyPr wrap="none">
            <a:spAutoFit/>
          </a:bodyPr>
          <a:lstStyle/>
          <a:p>
            <a:r>
              <a:rPr lang="en-US" sz="1400">
                <a:solidFill>
                  <a:schemeClr val="bg1"/>
                </a:solidFill>
              </a:rPr>
              <a:t>North</a:t>
            </a:r>
          </a:p>
        </p:txBody>
      </p:sp>
      <p:sp>
        <p:nvSpPr>
          <p:cNvPr id="20492" name="Text Box 12"/>
          <p:cNvSpPr txBox="1">
            <a:spLocks noChangeArrowheads="1"/>
          </p:cNvSpPr>
          <p:nvPr/>
        </p:nvSpPr>
        <p:spPr bwMode="auto">
          <a:xfrm>
            <a:off x="6096000" y="3276600"/>
            <a:ext cx="990600" cy="304800"/>
          </a:xfrm>
          <a:prstGeom prst="rect">
            <a:avLst/>
          </a:prstGeom>
          <a:noFill/>
          <a:ln w="9525">
            <a:noFill/>
            <a:miter lim="800000"/>
            <a:headEnd/>
            <a:tailEnd/>
          </a:ln>
        </p:spPr>
        <p:txBody>
          <a:bodyPr>
            <a:spAutoFit/>
          </a:bodyPr>
          <a:lstStyle/>
          <a:p>
            <a:r>
              <a:rPr lang="en-US" sz="1400">
                <a:solidFill>
                  <a:srgbClr val="FFFF00"/>
                </a:solidFill>
              </a:rPr>
              <a:t>MPS-LO</a:t>
            </a:r>
          </a:p>
        </p:txBody>
      </p:sp>
      <p:sp>
        <p:nvSpPr>
          <p:cNvPr id="20493" name="Line 13"/>
          <p:cNvSpPr>
            <a:spLocks noChangeShapeType="1"/>
          </p:cNvSpPr>
          <p:nvPr/>
        </p:nvSpPr>
        <p:spPr bwMode="auto">
          <a:xfrm flipH="1">
            <a:off x="5257800" y="3505200"/>
            <a:ext cx="838200" cy="457200"/>
          </a:xfrm>
          <a:prstGeom prst="line">
            <a:avLst/>
          </a:prstGeom>
          <a:noFill/>
          <a:ln w="25400">
            <a:solidFill>
              <a:srgbClr val="FFFF00"/>
            </a:solidFill>
            <a:round/>
            <a:headEnd/>
            <a:tailEnd type="triangle" w="med" len="med"/>
          </a:ln>
        </p:spPr>
        <p:txBody>
          <a:bodyPr lIns="45712" tIns="45712" rIns="45712" bIns="45712" anchor="ctr"/>
          <a:lstStyle/>
          <a:p>
            <a:endParaRPr lang="en-US"/>
          </a:p>
        </p:txBody>
      </p:sp>
      <p:sp>
        <p:nvSpPr>
          <p:cNvPr id="20494" name="Text Box 14"/>
          <p:cNvSpPr txBox="1">
            <a:spLocks noChangeArrowheads="1"/>
          </p:cNvSpPr>
          <p:nvPr/>
        </p:nvSpPr>
        <p:spPr bwMode="auto">
          <a:xfrm>
            <a:off x="6172200" y="3733800"/>
            <a:ext cx="990600" cy="304800"/>
          </a:xfrm>
          <a:prstGeom prst="rect">
            <a:avLst/>
          </a:prstGeom>
          <a:noFill/>
          <a:ln w="9525">
            <a:noFill/>
            <a:miter lim="800000"/>
            <a:headEnd/>
            <a:tailEnd/>
          </a:ln>
        </p:spPr>
        <p:txBody>
          <a:bodyPr>
            <a:spAutoFit/>
          </a:bodyPr>
          <a:lstStyle/>
          <a:p>
            <a:r>
              <a:rPr lang="en-US" sz="1400">
                <a:solidFill>
                  <a:srgbClr val="FFFF00"/>
                </a:solidFill>
              </a:rPr>
              <a:t>SGPS 1</a:t>
            </a:r>
          </a:p>
        </p:txBody>
      </p:sp>
      <p:sp>
        <p:nvSpPr>
          <p:cNvPr id="20495" name="Line 15"/>
          <p:cNvSpPr>
            <a:spLocks noChangeShapeType="1"/>
          </p:cNvSpPr>
          <p:nvPr/>
        </p:nvSpPr>
        <p:spPr bwMode="auto">
          <a:xfrm flipH="1">
            <a:off x="5257800" y="3886200"/>
            <a:ext cx="990600" cy="457200"/>
          </a:xfrm>
          <a:prstGeom prst="line">
            <a:avLst/>
          </a:prstGeom>
          <a:noFill/>
          <a:ln w="25400">
            <a:solidFill>
              <a:srgbClr val="FFFF00"/>
            </a:solidFill>
            <a:round/>
            <a:headEnd/>
            <a:tailEnd type="triangle" w="med" len="med"/>
          </a:ln>
        </p:spPr>
        <p:txBody>
          <a:bodyPr lIns="45712" tIns="45712" rIns="45712" bIns="45712" anchor="ctr"/>
          <a:lstStyle/>
          <a:p>
            <a:endParaRPr lang="en-US"/>
          </a:p>
        </p:txBody>
      </p:sp>
      <p:sp>
        <p:nvSpPr>
          <p:cNvPr id="20496" name="Text Box 16"/>
          <p:cNvSpPr txBox="1">
            <a:spLocks noChangeArrowheads="1"/>
          </p:cNvSpPr>
          <p:nvPr/>
        </p:nvSpPr>
        <p:spPr bwMode="auto">
          <a:xfrm>
            <a:off x="5486400" y="1828800"/>
            <a:ext cx="990600" cy="304800"/>
          </a:xfrm>
          <a:prstGeom prst="rect">
            <a:avLst/>
          </a:prstGeom>
          <a:noFill/>
          <a:ln w="9525">
            <a:noFill/>
            <a:miter lim="800000"/>
            <a:headEnd/>
            <a:tailEnd/>
          </a:ln>
        </p:spPr>
        <p:txBody>
          <a:bodyPr>
            <a:spAutoFit/>
          </a:bodyPr>
          <a:lstStyle/>
          <a:p>
            <a:r>
              <a:rPr lang="en-US" sz="1400">
                <a:solidFill>
                  <a:srgbClr val="FFFF00"/>
                </a:solidFill>
              </a:rPr>
              <a:t>EHIS</a:t>
            </a:r>
          </a:p>
        </p:txBody>
      </p:sp>
      <p:sp>
        <p:nvSpPr>
          <p:cNvPr id="20497" name="Line 17"/>
          <p:cNvSpPr>
            <a:spLocks noChangeShapeType="1"/>
          </p:cNvSpPr>
          <p:nvPr/>
        </p:nvSpPr>
        <p:spPr bwMode="auto">
          <a:xfrm flipH="1">
            <a:off x="5257800" y="2133600"/>
            <a:ext cx="457200" cy="762000"/>
          </a:xfrm>
          <a:prstGeom prst="line">
            <a:avLst/>
          </a:prstGeom>
          <a:noFill/>
          <a:ln w="25400">
            <a:solidFill>
              <a:srgbClr val="FFFF00"/>
            </a:solidFill>
            <a:round/>
            <a:headEnd/>
            <a:tailEnd type="triangle" w="med" len="med"/>
          </a:ln>
        </p:spPr>
        <p:txBody>
          <a:bodyPr lIns="45712" tIns="45712" rIns="45712" bIns="45712" anchor="ctr"/>
          <a:lstStyle/>
          <a:p>
            <a:endParaRPr lang="en-US"/>
          </a:p>
        </p:txBody>
      </p:sp>
      <p:sp>
        <p:nvSpPr>
          <p:cNvPr id="20498" name="Text Box 18"/>
          <p:cNvSpPr txBox="1">
            <a:spLocks noChangeArrowheads="1"/>
          </p:cNvSpPr>
          <p:nvPr/>
        </p:nvSpPr>
        <p:spPr bwMode="auto">
          <a:xfrm>
            <a:off x="2057400" y="2514600"/>
            <a:ext cx="990600" cy="304800"/>
          </a:xfrm>
          <a:prstGeom prst="rect">
            <a:avLst/>
          </a:prstGeom>
          <a:noFill/>
          <a:ln w="9525">
            <a:noFill/>
            <a:miter lim="800000"/>
            <a:headEnd/>
            <a:tailEnd/>
          </a:ln>
        </p:spPr>
        <p:txBody>
          <a:bodyPr>
            <a:spAutoFit/>
          </a:bodyPr>
          <a:lstStyle/>
          <a:p>
            <a:r>
              <a:rPr lang="en-US" sz="1400">
                <a:solidFill>
                  <a:srgbClr val="FFFF00"/>
                </a:solidFill>
              </a:rPr>
              <a:t>SGPS 2</a:t>
            </a:r>
          </a:p>
        </p:txBody>
      </p:sp>
      <p:sp>
        <p:nvSpPr>
          <p:cNvPr id="20499" name="Line 19"/>
          <p:cNvSpPr>
            <a:spLocks noChangeShapeType="1"/>
          </p:cNvSpPr>
          <p:nvPr/>
        </p:nvSpPr>
        <p:spPr bwMode="auto">
          <a:xfrm>
            <a:off x="2514600" y="2819400"/>
            <a:ext cx="533400" cy="381000"/>
          </a:xfrm>
          <a:prstGeom prst="line">
            <a:avLst/>
          </a:prstGeom>
          <a:noFill/>
          <a:ln w="25400">
            <a:solidFill>
              <a:srgbClr val="FFFF00"/>
            </a:solidFill>
            <a:round/>
            <a:headEnd/>
            <a:tailEnd type="triangle" w="med" len="med"/>
          </a:ln>
        </p:spPr>
        <p:txBody>
          <a:bodyPr lIns="45712" tIns="45712" rIns="45712" bIns="45712" anchor="ctr"/>
          <a:lstStyle/>
          <a:p>
            <a:endParaRPr lang="en-US"/>
          </a:p>
        </p:txBody>
      </p:sp>
      <p:sp>
        <p:nvSpPr>
          <p:cNvPr id="20500" name="Text Box 20"/>
          <p:cNvSpPr txBox="1">
            <a:spLocks noChangeArrowheads="1"/>
          </p:cNvSpPr>
          <p:nvPr/>
        </p:nvSpPr>
        <p:spPr bwMode="auto">
          <a:xfrm>
            <a:off x="2590800" y="1828800"/>
            <a:ext cx="990600" cy="304800"/>
          </a:xfrm>
          <a:prstGeom prst="rect">
            <a:avLst/>
          </a:prstGeom>
          <a:noFill/>
          <a:ln w="9525">
            <a:noFill/>
            <a:miter lim="800000"/>
            <a:headEnd/>
            <a:tailEnd/>
          </a:ln>
        </p:spPr>
        <p:txBody>
          <a:bodyPr>
            <a:spAutoFit/>
          </a:bodyPr>
          <a:lstStyle/>
          <a:p>
            <a:r>
              <a:rPr lang="en-US" sz="1400">
                <a:solidFill>
                  <a:srgbClr val="FFFF00"/>
                </a:solidFill>
              </a:rPr>
              <a:t>MPS-HI</a:t>
            </a:r>
          </a:p>
        </p:txBody>
      </p:sp>
      <p:sp>
        <p:nvSpPr>
          <p:cNvPr id="20501" name="Line 21"/>
          <p:cNvSpPr>
            <a:spLocks noChangeShapeType="1"/>
          </p:cNvSpPr>
          <p:nvPr/>
        </p:nvSpPr>
        <p:spPr bwMode="auto">
          <a:xfrm>
            <a:off x="3276600" y="2209800"/>
            <a:ext cx="914400" cy="838200"/>
          </a:xfrm>
          <a:prstGeom prst="line">
            <a:avLst/>
          </a:prstGeom>
          <a:noFill/>
          <a:ln w="25400">
            <a:solidFill>
              <a:srgbClr val="FFFF00"/>
            </a:solidFill>
            <a:round/>
            <a:headEnd/>
            <a:tailEnd type="triangle" w="med" len="med"/>
          </a:ln>
        </p:spPr>
        <p:txBody>
          <a:bodyPr lIns="45712" tIns="45712" rIns="45712" bIns="45712" anchor="ctr"/>
          <a:lstStyle/>
          <a:p>
            <a:endParaRPr lang="en-US"/>
          </a:p>
        </p:txBody>
      </p:sp>
      <p:sp>
        <p:nvSpPr>
          <p:cNvPr id="20502" name="Text Box 22"/>
          <p:cNvSpPr txBox="1">
            <a:spLocks noChangeArrowheads="1"/>
          </p:cNvSpPr>
          <p:nvPr/>
        </p:nvSpPr>
        <p:spPr bwMode="auto">
          <a:xfrm>
            <a:off x="3276600" y="5334000"/>
            <a:ext cx="990600" cy="304800"/>
          </a:xfrm>
          <a:prstGeom prst="rect">
            <a:avLst/>
          </a:prstGeom>
          <a:noFill/>
          <a:ln w="9525">
            <a:noFill/>
            <a:miter lim="800000"/>
            <a:headEnd/>
            <a:tailEnd/>
          </a:ln>
        </p:spPr>
        <p:txBody>
          <a:bodyPr>
            <a:spAutoFit/>
          </a:bodyPr>
          <a:lstStyle/>
          <a:p>
            <a:r>
              <a:rPr lang="en-US" sz="1400">
                <a:solidFill>
                  <a:srgbClr val="FFFF00"/>
                </a:solidFill>
              </a:rPr>
              <a:t>DPU</a:t>
            </a:r>
          </a:p>
        </p:txBody>
      </p:sp>
      <p:sp>
        <p:nvSpPr>
          <p:cNvPr id="20503" name="Line 23"/>
          <p:cNvSpPr>
            <a:spLocks noChangeShapeType="1"/>
          </p:cNvSpPr>
          <p:nvPr/>
        </p:nvSpPr>
        <p:spPr bwMode="auto">
          <a:xfrm flipV="1">
            <a:off x="3886200" y="5334000"/>
            <a:ext cx="457200" cy="152400"/>
          </a:xfrm>
          <a:prstGeom prst="line">
            <a:avLst/>
          </a:prstGeom>
          <a:noFill/>
          <a:ln w="25400">
            <a:solidFill>
              <a:srgbClr val="FFFF00"/>
            </a:solidFill>
            <a:round/>
            <a:headEnd/>
            <a:tailEnd type="triangle" w="med" len="med"/>
          </a:ln>
        </p:spPr>
        <p:txBody>
          <a:bodyPr lIns="45712" tIns="45712" rIns="45712" bIns="45712" anchor="ctr"/>
          <a:lstStyle/>
          <a:p>
            <a:endParaRPr lang="en-US"/>
          </a:p>
        </p:txBody>
      </p:sp>
      <p:sp>
        <p:nvSpPr>
          <p:cNvPr id="20507" name="Slide Number Placeholder 27"/>
          <p:cNvSpPr>
            <a:spLocks noGrp="1"/>
          </p:cNvSpPr>
          <p:nvPr>
            <p:ph type="sldNum" sz="quarter" idx="12"/>
          </p:nvPr>
        </p:nvSpPr>
        <p:spPr>
          <a:noFill/>
        </p:spPr>
        <p:txBody>
          <a:bodyPr/>
          <a:lstStyle/>
          <a:p>
            <a:fld id="{950854C8-C66F-4ACC-997C-B0656F3FD161}" type="slidenum">
              <a:rPr lang="en-US" smtClean="0">
                <a:latin typeface="Arial" pitchFamily="34" charset="0"/>
              </a:rPr>
              <a:pPr/>
              <a:t>20</a:t>
            </a:fld>
            <a:endParaRPr lang="en-US" smtClean="0">
              <a:latin typeface="Arial" pitchFamily="34" charset="0"/>
            </a:endParaRPr>
          </a:p>
        </p:txBody>
      </p:sp>
      <p:sp>
        <p:nvSpPr>
          <p:cNvPr id="20508" name="Date Placeholder 28"/>
          <p:cNvSpPr>
            <a:spLocks noGrp="1"/>
          </p:cNvSpPr>
          <p:nvPr>
            <p:ph type="dt" sz="quarter" idx="10"/>
          </p:nvPr>
        </p:nvSpPr>
        <p:spPr>
          <a:noFill/>
        </p:spPr>
        <p:txBody>
          <a:bodyPr/>
          <a:lstStyle/>
          <a:p>
            <a:r>
              <a:rPr lang="en-US">
                <a:latin typeface="Arial" pitchFamily="34" charset="0"/>
              </a:rPr>
              <a:t>GOES-R Program Office</a:t>
            </a:r>
          </a:p>
        </p:txBody>
      </p:sp>
      <p:sp>
        <p:nvSpPr>
          <p:cNvPr id="29" name="Line 5"/>
          <p:cNvSpPr>
            <a:spLocks noChangeShapeType="1"/>
          </p:cNvSpPr>
          <p:nvPr/>
        </p:nvSpPr>
        <p:spPr bwMode="auto">
          <a:xfrm>
            <a:off x="457200" y="736600"/>
            <a:ext cx="8229600" cy="0"/>
          </a:xfrm>
          <a:prstGeom prst="line">
            <a:avLst/>
          </a:prstGeom>
          <a:noFill/>
          <a:ln w="50800" cmpd="dbl">
            <a:solidFill>
              <a:srgbClr val="003399"/>
            </a:solidFill>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5" name="TextBox 2"/>
          <p:cNvSpPr txBox="1">
            <a:spLocks noChangeArrowheads="1"/>
          </p:cNvSpPr>
          <p:nvPr/>
        </p:nvSpPr>
        <p:spPr bwMode="auto">
          <a:xfrm>
            <a:off x="1512888" y="152400"/>
            <a:ext cx="5581977" cy="584775"/>
          </a:xfrm>
          <a:prstGeom prst="rect">
            <a:avLst/>
          </a:prstGeom>
          <a:noFill/>
          <a:ln w="9525">
            <a:noFill/>
            <a:miter lim="800000"/>
            <a:headEnd/>
            <a:tailEnd/>
          </a:ln>
        </p:spPr>
        <p:txBody>
          <a:bodyPr wrap="none">
            <a:spAutoFit/>
          </a:bodyPr>
          <a:lstStyle/>
          <a:p>
            <a:r>
              <a:rPr lang="en-US" sz="3200" b="1" dirty="0">
                <a:solidFill>
                  <a:srgbClr val="0033CC"/>
                </a:solidFill>
                <a:latin typeface="Book Antiqua" pitchFamily="18" charset="0"/>
              </a:rPr>
              <a:t>GOES-R System Description</a:t>
            </a:r>
          </a:p>
        </p:txBody>
      </p:sp>
      <p:sp>
        <p:nvSpPr>
          <p:cNvPr id="3076" name="Slide Number Placeholder 3"/>
          <p:cNvSpPr>
            <a:spLocks noGrp="1"/>
          </p:cNvSpPr>
          <p:nvPr>
            <p:ph type="sldNum" sz="quarter" idx="12"/>
          </p:nvPr>
        </p:nvSpPr>
        <p:spPr>
          <a:noFill/>
        </p:spPr>
        <p:txBody>
          <a:bodyPr/>
          <a:lstStyle/>
          <a:p>
            <a:fld id="{97F2BBBE-2F77-47DD-9130-FE3641DB1FFF}" type="slidenum">
              <a:rPr lang="en-US" smtClean="0">
                <a:latin typeface="Arial" pitchFamily="34" charset="0"/>
              </a:rPr>
              <a:pPr/>
              <a:t>21</a:t>
            </a:fld>
            <a:endParaRPr lang="en-US" smtClean="0">
              <a:latin typeface="Arial" pitchFamily="34" charset="0"/>
            </a:endParaRPr>
          </a:p>
        </p:txBody>
      </p:sp>
      <p:pic>
        <p:nvPicPr>
          <p:cNvPr id="3080" name="Picture 9"/>
          <p:cNvPicPr>
            <a:picLocks noChangeAspect="1" noChangeArrowheads="1"/>
          </p:cNvPicPr>
          <p:nvPr/>
        </p:nvPicPr>
        <p:blipFill>
          <a:blip r:embed="rId3" cstate="print"/>
          <a:srcRect/>
          <a:stretch>
            <a:fillRect/>
          </a:stretch>
        </p:blipFill>
        <p:spPr bwMode="auto">
          <a:xfrm>
            <a:off x="704850" y="911225"/>
            <a:ext cx="7734300" cy="5038725"/>
          </a:xfrm>
          <a:prstGeom prst="rect">
            <a:avLst/>
          </a:prstGeom>
          <a:noFill/>
          <a:ln w="9525">
            <a:noFill/>
            <a:miter lim="800000"/>
            <a:headEnd/>
            <a:tailEnd/>
          </a:ln>
        </p:spPr>
      </p:pic>
      <p:sp>
        <p:nvSpPr>
          <p:cNvPr id="3081" name="TextBox 108"/>
          <p:cNvSpPr txBox="1">
            <a:spLocks noChangeArrowheads="1"/>
          </p:cNvSpPr>
          <p:nvPr/>
        </p:nvSpPr>
        <p:spPr bwMode="auto">
          <a:xfrm>
            <a:off x="7380288" y="5791200"/>
            <a:ext cx="1200150" cy="461963"/>
          </a:xfrm>
          <a:prstGeom prst="rect">
            <a:avLst/>
          </a:prstGeom>
          <a:noFill/>
          <a:ln w="9525">
            <a:noFill/>
            <a:miter lim="800000"/>
            <a:headEnd/>
            <a:tailEnd/>
          </a:ln>
        </p:spPr>
        <p:txBody>
          <a:bodyPr wrap="none">
            <a:spAutoFit/>
          </a:bodyPr>
          <a:lstStyle/>
          <a:p>
            <a:r>
              <a:rPr lang="en-US" sz="1200">
                <a:solidFill>
                  <a:srgbClr val="0070C0"/>
                </a:solidFill>
              </a:rPr>
              <a:t>Blue</a:t>
            </a:r>
            <a:r>
              <a:rPr lang="en-US" sz="1200"/>
              <a:t> – Primary</a:t>
            </a:r>
          </a:p>
          <a:p>
            <a:r>
              <a:rPr lang="en-US" sz="1200">
                <a:solidFill>
                  <a:srgbClr val="FF0000"/>
                </a:solidFill>
              </a:rPr>
              <a:t>Red</a:t>
            </a:r>
            <a:r>
              <a:rPr lang="en-US" sz="1200"/>
              <a:t> – Back-up</a:t>
            </a:r>
          </a:p>
        </p:txBody>
      </p:sp>
      <p:sp>
        <p:nvSpPr>
          <p:cNvPr id="3082" name="Date Placeholder 109"/>
          <p:cNvSpPr>
            <a:spLocks noGrp="1"/>
          </p:cNvSpPr>
          <p:nvPr>
            <p:ph type="dt" sz="quarter" idx="10"/>
          </p:nvPr>
        </p:nvSpPr>
        <p:spPr>
          <a:noFill/>
        </p:spPr>
        <p:txBody>
          <a:bodyPr/>
          <a:lstStyle/>
          <a:p>
            <a:r>
              <a:rPr lang="en-US">
                <a:latin typeface="Arial" pitchFamily="34" charset="0"/>
              </a:rPr>
              <a:t>GOES-R Program Office</a:t>
            </a:r>
          </a:p>
        </p:txBody>
      </p:sp>
      <p:sp>
        <p:nvSpPr>
          <p:cNvPr id="3074" name="AutoShape 10"/>
          <p:cNvSpPr>
            <a:spLocks noChangeAspect="1" noChangeArrowheads="1"/>
          </p:cNvSpPr>
          <p:nvPr/>
        </p:nvSpPr>
        <p:spPr bwMode="auto">
          <a:xfrm>
            <a:off x="704850" y="911225"/>
            <a:ext cx="7734300" cy="5038725"/>
          </a:xfrm>
          <a:prstGeom prst="rect">
            <a:avLst/>
          </a:prstGeom>
          <a:noFill/>
        </p:spPr>
        <p:txBody>
          <a:bodyPr/>
          <a:lstStyle/>
          <a:p>
            <a:endParaRPr lang="en-US"/>
          </a:p>
        </p:txBody>
      </p:sp>
      <p:sp>
        <p:nvSpPr>
          <p:cNvPr id="11" name="Line 5"/>
          <p:cNvSpPr>
            <a:spLocks noChangeShapeType="1"/>
          </p:cNvSpPr>
          <p:nvPr/>
        </p:nvSpPr>
        <p:spPr bwMode="auto">
          <a:xfrm>
            <a:off x="457200" y="736600"/>
            <a:ext cx="8229600" cy="0"/>
          </a:xfrm>
          <a:prstGeom prst="line">
            <a:avLst/>
          </a:prstGeom>
          <a:noFill/>
          <a:ln w="50800" cmpd="dbl">
            <a:solidFill>
              <a:srgbClr val="003399"/>
            </a:solidFill>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2"/>
          <p:cNvSpPr txBox="1">
            <a:spLocks noChangeArrowheads="1"/>
          </p:cNvSpPr>
          <p:nvPr/>
        </p:nvSpPr>
        <p:spPr>
          <a:xfrm>
            <a:off x="457200" y="-76200"/>
            <a:ext cx="8229600" cy="927100"/>
          </a:xfrm>
          <a:prstGeom prst="rect">
            <a:avLst/>
          </a:prstGeom>
        </p:spPr>
        <p:txBody>
          <a:bodyPr anchor="ctr">
            <a:normAutofit/>
          </a:bodyPr>
          <a:lstStyle/>
          <a:p>
            <a:pPr algn="ctr" fontAlgn="auto">
              <a:spcBef>
                <a:spcPts val="0"/>
              </a:spcBef>
              <a:spcAft>
                <a:spcPts val="0"/>
              </a:spcAft>
              <a:defRPr/>
            </a:pPr>
            <a:r>
              <a:rPr lang="en-US" sz="3600" b="1" dirty="0">
                <a:solidFill>
                  <a:srgbClr val="0033CC"/>
                </a:solidFill>
                <a:latin typeface="Book Antiqua" pitchFamily="18" charset="0"/>
                <a:ea typeface="+mj-ea"/>
                <a:cs typeface="+mj-cs"/>
              </a:rPr>
              <a:t>Antenna System Sites </a:t>
            </a:r>
          </a:p>
        </p:txBody>
      </p:sp>
      <p:pic>
        <p:nvPicPr>
          <p:cNvPr id="22531" name="Picture 11" descr="NOAA-2.JPG"/>
          <p:cNvPicPr>
            <a:picLocks noChangeAspect="1"/>
          </p:cNvPicPr>
          <p:nvPr/>
        </p:nvPicPr>
        <p:blipFill>
          <a:blip r:embed="rId3" cstate="print"/>
          <a:srcRect/>
          <a:stretch>
            <a:fillRect/>
          </a:stretch>
        </p:blipFill>
        <p:spPr bwMode="auto">
          <a:xfrm>
            <a:off x="228600" y="1066800"/>
            <a:ext cx="3898900" cy="2590800"/>
          </a:xfrm>
          <a:prstGeom prst="rect">
            <a:avLst/>
          </a:prstGeom>
          <a:noFill/>
          <a:ln w="9525">
            <a:noFill/>
            <a:miter lim="800000"/>
            <a:headEnd/>
            <a:tailEnd/>
          </a:ln>
        </p:spPr>
      </p:pic>
      <p:pic>
        <p:nvPicPr>
          <p:cNvPr id="22532" name="Picture 4"/>
          <p:cNvPicPr>
            <a:picLocks noChangeAspect="1" noChangeArrowheads="1"/>
          </p:cNvPicPr>
          <p:nvPr/>
        </p:nvPicPr>
        <p:blipFill>
          <a:blip r:embed="rId4" cstate="print"/>
          <a:srcRect l="20210" t="43295" r="17993" b="7352"/>
          <a:stretch>
            <a:fillRect/>
          </a:stretch>
        </p:blipFill>
        <p:spPr bwMode="auto">
          <a:xfrm>
            <a:off x="228600" y="4038600"/>
            <a:ext cx="4906963" cy="2449513"/>
          </a:xfrm>
          <a:prstGeom prst="rect">
            <a:avLst/>
          </a:prstGeom>
          <a:noFill/>
          <a:ln w="9525" algn="ctr">
            <a:noFill/>
            <a:miter lim="800000"/>
            <a:headEnd/>
            <a:tailEnd/>
          </a:ln>
        </p:spPr>
      </p:pic>
      <p:pic>
        <p:nvPicPr>
          <p:cNvPr id="22533" name="Picture 10" descr="spac0522.jpg"/>
          <p:cNvPicPr preferRelativeResize="0">
            <a:picLocks noChangeAspect="1"/>
          </p:cNvPicPr>
          <p:nvPr/>
        </p:nvPicPr>
        <p:blipFill>
          <a:blip r:embed="rId5" cstate="print"/>
          <a:srcRect/>
          <a:stretch>
            <a:fillRect/>
          </a:stretch>
        </p:blipFill>
        <p:spPr bwMode="auto">
          <a:xfrm>
            <a:off x="5486400" y="4343400"/>
            <a:ext cx="3278188" cy="2133600"/>
          </a:xfrm>
          <a:prstGeom prst="rect">
            <a:avLst/>
          </a:prstGeom>
          <a:noFill/>
          <a:ln w="9525">
            <a:noFill/>
            <a:miter lim="800000"/>
            <a:headEnd/>
            <a:tailEnd/>
          </a:ln>
        </p:spPr>
      </p:pic>
      <p:sp>
        <p:nvSpPr>
          <p:cNvPr id="18" name="Octagon 17"/>
          <p:cNvSpPr/>
          <p:nvPr/>
        </p:nvSpPr>
        <p:spPr>
          <a:xfrm>
            <a:off x="1752600" y="4953000"/>
            <a:ext cx="304800" cy="304800"/>
          </a:xfrm>
          <a:prstGeom prst="octagon">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ctagon 18"/>
          <p:cNvSpPr/>
          <p:nvPr/>
        </p:nvSpPr>
        <p:spPr>
          <a:xfrm>
            <a:off x="1371600" y="5181600"/>
            <a:ext cx="228600" cy="228600"/>
          </a:xfrm>
          <a:prstGeom prst="octagon">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ctagon 19"/>
          <p:cNvSpPr/>
          <p:nvPr/>
        </p:nvSpPr>
        <p:spPr>
          <a:xfrm>
            <a:off x="1066800" y="5791200"/>
            <a:ext cx="228600" cy="228600"/>
          </a:xfrm>
          <a:prstGeom prst="octagon">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2537" name="Picture 2"/>
          <p:cNvPicPr>
            <a:picLocks noChangeAspect="1" noChangeArrowheads="1"/>
          </p:cNvPicPr>
          <p:nvPr/>
        </p:nvPicPr>
        <p:blipFill>
          <a:blip r:embed="rId6" cstate="print"/>
          <a:srcRect l="26189" t="33167" r="29234" b="8356"/>
          <a:stretch>
            <a:fillRect/>
          </a:stretch>
        </p:blipFill>
        <p:spPr bwMode="auto">
          <a:xfrm>
            <a:off x="5324475" y="990600"/>
            <a:ext cx="3438525" cy="2819400"/>
          </a:xfrm>
          <a:prstGeom prst="rect">
            <a:avLst/>
          </a:prstGeom>
          <a:noFill/>
          <a:ln w="9525" algn="ctr">
            <a:noFill/>
            <a:miter lim="800000"/>
            <a:headEnd/>
            <a:tailEnd/>
          </a:ln>
        </p:spPr>
      </p:pic>
      <p:sp>
        <p:nvSpPr>
          <p:cNvPr id="22538" name="TextBox 21"/>
          <p:cNvSpPr txBox="1">
            <a:spLocks noChangeArrowheads="1"/>
          </p:cNvSpPr>
          <p:nvPr/>
        </p:nvSpPr>
        <p:spPr bwMode="auto">
          <a:xfrm>
            <a:off x="352425" y="3657600"/>
            <a:ext cx="3686175" cy="369888"/>
          </a:xfrm>
          <a:prstGeom prst="rect">
            <a:avLst/>
          </a:prstGeom>
          <a:noFill/>
          <a:ln w="9525">
            <a:noFill/>
            <a:miter lim="800000"/>
            <a:headEnd/>
            <a:tailEnd/>
          </a:ln>
        </p:spPr>
        <p:txBody>
          <a:bodyPr wrap="none">
            <a:spAutoFit/>
          </a:bodyPr>
          <a:lstStyle/>
          <a:p>
            <a:r>
              <a:rPr lang="en-US"/>
              <a:t>NOAA Satellite Operations Facility</a:t>
            </a:r>
          </a:p>
        </p:txBody>
      </p:sp>
      <p:sp>
        <p:nvSpPr>
          <p:cNvPr id="22539" name="TextBox 22"/>
          <p:cNvSpPr txBox="1">
            <a:spLocks noChangeArrowheads="1"/>
          </p:cNvSpPr>
          <p:nvPr/>
        </p:nvSpPr>
        <p:spPr bwMode="auto">
          <a:xfrm>
            <a:off x="5105400" y="3810000"/>
            <a:ext cx="4133850" cy="369888"/>
          </a:xfrm>
          <a:prstGeom prst="rect">
            <a:avLst/>
          </a:prstGeom>
          <a:noFill/>
          <a:ln w="9525">
            <a:noFill/>
            <a:miter lim="800000"/>
            <a:headEnd/>
            <a:tailEnd/>
          </a:ln>
        </p:spPr>
        <p:txBody>
          <a:bodyPr wrap="none">
            <a:spAutoFit/>
          </a:bodyPr>
          <a:lstStyle/>
          <a:p>
            <a:r>
              <a:rPr lang="en-US"/>
              <a:t>Remote Backup Facility – possible site</a:t>
            </a:r>
          </a:p>
        </p:txBody>
      </p:sp>
      <p:sp>
        <p:nvSpPr>
          <p:cNvPr id="22540" name="TextBox 23"/>
          <p:cNvSpPr txBox="1">
            <a:spLocks noChangeArrowheads="1"/>
          </p:cNvSpPr>
          <p:nvPr/>
        </p:nvSpPr>
        <p:spPr bwMode="auto">
          <a:xfrm>
            <a:off x="1905000" y="6477000"/>
            <a:ext cx="4843463" cy="369888"/>
          </a:xfrm>
          <a:prstGeom prst="rect">
            <a:avLst/>
          </a:prstGeom>
          <a:noFill/>
          <a:ln w="9525">
            <a:noFill/>
            <a:miter lim="800000"/>
            <a:headEnd/>
            <a:tailEnd/>
          </a:ln>
        </p:spPr>
        <p:txBody>
          <a:bodyPr wrap="none">
            <a:spAutoFit/>
          </a:bodyPr>
          <a:lstStyle/>
          <a:p>
            <a:r>
              <a:rPr lang="en-US"/>
              <a:t>Wallops Command &amp; Data Acquisition Station</a:t>
            </a:r>
          </a:p>
        </p:txBody>
      </p:sp>
      <p:sp>
        <p:nvSpPr>
          <p:cNvPr id="16" name="Line 5"/>
          <p:cNvSpPr>
            <a:spLocks noChangeShapeType="1"/>
          </p:cNvSpPr>
          <p:nvPr/>
        </p:nvSpPr>
        <p:spPr bwMode="auto">
          <a:xfrm>
            <a:off x="457200" y="736600"/>
            <a:ext cx="8229600" cy="0"/>
          </a:xfrm>
          <a:prstGeom prst="line">
            <a:avLst/>
          </a:prstGeom>
          <a:noFill/>
          <a:ln w="50800" cmpd="dbl">
            <a:solidFill>
              <a:srgbClr val="003399"/>
            </a:solidFill>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96863"/>
            <a:ext cx="8064500" cy="563562"/>
          </a:xfrm>
        </p:spPr>
        <p:txBody>
          <a:bodyPr/>
          <a:lstStyle/>
          <a:p>
            <a:r>
              <a:rPr lang="en-US" dirty="0" smtClean="0"/>
              <a:t>GOES-R Program: Proving Ground</a:t>
            </a:r>
            <a:endParaRPr lang="en-US" dirty="0"/>
          </a:p>
        </p:txBody>
      </p:sp>
      <p:sp>
        <p:nvSpPr>
          <p:cNvPr id="4" name="Line 5"/>
          <p:cNvSpPr>
            <a:spLocks noChangeShapeType="1"/>
          </p:cNvSpPr>
          <p:nvPr/>
        </p:nvSpPr>
        <p:spPr bwMode="auto">
          <a:xfrm>
            <a:off x="457200" y="1041400"/>
            <a:ext cx="8229600" cy="0"/>
          </a:xfrm>
          <a:prstGeom prst="line">
            <a:avLst/>
          </a:prstGeom>
          <a:noFill/>
          <a:ln w="50800" cmpd="dbl">
            <a:solidFill>
              <a:srgbClr val="003399"/>
            </a:solidFill>
            <a:round/>
            <a:headEnd/>
            <a:tailEnd/>
          </a:ln>
          <a:effectLst/>
        </p:spPr>
        <p:txBody>
          <a:bodyPr/>
          <a:lstStyle/>
          <a:p>
            <a:endParaRPr lang="en-US"/>
          </a:p>
        </p:txBody>
      </p:sp>
      <p:sp>
        <p:nvSpPr>
          <p:cNvPr id="7" name="Rectangle 6"/>
          <p:cNvSpPr/>
          <p:nvPr/>
        </p:nvSpPr>
        <p:spPr>
          <a:xfrm>
            <a:off x="0" y="5481935"/>
            <a:ext cx="9144000"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Proving Ground Framework</a:t>
            </a:r>
            <a:endPar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8" name="Picture 33" descr="GOES-R_Color_L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66900" y="1636713"/>
            <a:ext cx="5410200" cy="360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17500" y="347663"/>
            <a:ext cx="8509000" cy="563562"/>
          </a:xfrm>
        </p:spPr>
        <p:txBody>
          <a:bodyPr/>
          <a:lstStyle/>
          <a:p>
            <a:r>
              <a:rPr lang="en-US" sz="3600" smtClean="0"/>
              <a:t>GOES-R Proving Ground</a:t>
            </a:r>
          </a:p>
        </p:txBody>
      </p:sp>
      <p:sp>
        <p:nvSpPr>
          <p:cNvPr id="6147" name="Rectangle 3"/>
          <p:cNvSpPr>
            <a:spLocks noGrp="1" noChangeArrowheads="1"/>
          </p:cNvSpPr>
          <p:nvPr>
            <p:ph type="body" idx="1"/>
          </p:nvPr>
        </p:nvSpPr>
        <p:spPr>
          <a:xfrm>
            <a:off x="457200" y="1270000"/>
            <a:ext cx="8229600" cy="5588000"/>
          </a:xfrm>
        </p:spPr>
        <p:txBody>
          <a:bodyPr/>
          <a:lstStyle/>
          <a:p>
            <a:pPr lvl="1"/>
            <a:r>
              <a:rPr lang="en-US" sz="2400" smtClean="0">
                <a:latin typeface="Times New Roman" pitchFamily="-65" charset="0"/>
                <a:sym typeface="WP Greek Century" pitchFamily="2" charset="2"/>
              </a:rPr>
              <a:t>Place where technologies and ideas are tested and proven before being fielded in operations</a:t>
            </a:r>
          </a:p>
          <a:p>
            <a:pPr lvl="1"/>
            <a:r>
              <a:rPr lang="en-US" sz="2400" smtClean="0">
                <a:latin typeface="Times New Roman" pitchFamily="-65" charset="0"/>
                <a:sym typeface="WP Greek Century" pitchFamily="2" charset="2"/>
              </a:rPr>
              <a:t>Evaluates how infusion of technology or process in forecast environment impacts operations</a:t>
            </a:r>
          </a:p>
          <a:p>
            <a:pPr lvl="1"/>
            <a:r>
              <a:rPr lang="en-US" sz="2400" smtClean="0">
                <a:latin typeface="Times New Roman" pitchFamily="-65" charset="0"/>
                <a:sym typeface="WP Greek Century" pitchFamily="2" charset="2"/>
              </a:rPr>
              <a:t>Integrates technology or process with other available tools</a:t>
            </a:r>
          </a:p>
          <a:p>
            <a:pPr lvl="1"/>
            <a:r>
              <a:rPr lang="en-US" sz="2400" smtClean="0">
                <a:latin typeface="Times New Roman" pitchFamily="-65" charset="0"/>
                <a:sym typeface="WP Greek Century" pitchFamily="2" charset="2"/>
              </a:rPr>
              <a:t>User readiness risk mitigation</a:t>
            </a:r>
          </a:p>
          <a:p>
            <a:pPr lvl="1"/>
            <a:r>
              <a:rPr lang="en-US" sz="2400" smtClean="0">
                <a:latin typeface="Times New Roman" pitchFamily="-65" charset="0"/>
                <a:sym typeface="WP Greek Century" pitchFamily="2" charset="2"/>
              </a:rPr>
              <a:t>Key component: operational testing by those independent of the development process</a:t>
            </a:r>
          </a:p>
          <a:p>
            <a:pPr lvl="1"/>
            <a:r>
              <a:rPr lang="en-US" sz="2400" smtClean="0">
                <a:latin typeface="Times New Roman" pitchFamily="-65" charset="0"/>
                <a:sym typeface="WP Greek Century" pitchFamily="2" charset="2"/>
              </a:rPr>
              <a:t>Key Benefit: users more accepting of fielded technology</a:t>
            </a:r>
          </a:p>
          <a:p>
            <a:pPr lvl="2"/>
            <a:r>
              <a:rPr lang="en-US" sz="2400" smtClean="0">
                <a:latin typeface="Times New Roman" pitchFamily="-65" charset="0"/>
                <a:sym typeface="WP Greek Century" pitchFamily="2" charset="2"/>
              </a:rPr>
              <a:t>They have had a say in the design</a:t>
            </a:r>
          </a:p>
          <a:p>
            <a:pPr lvl="2"/>
            <a:r>
              <a:rPr lang="en-US" sz="2400" smtClean="0">
                <a:latin typeface="Times New Roman" pitchFamily="-65" charset="0"/>
                <a:sym typeface="WP Greek Century" pitchFamily="2" charset="2"/>
              </a:rPr>
              <a:t>Design better fits an identified need</a:t>
            </a:r>
          </a:p>
        </p:txBody>
      </p:sp>
      <p:sp>
        <p:nvSpPr>
          <p:cNvPr id="6148" name="Line 4"/>
          <p:cNvSpPr>
            <a:spLocks noChangeShapeType="1"/>
          </p:cNvSpPr>
          <p:nvPr/>
        </p:nvSpPr>
        <p:spPr bwMode="auto">
          <a:xfrm>
            <a:off x="381000" y="10541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4"/>
          <p:cNvSpPr txBox="1">
            <a:spLocks noGrp="1" noChangeArrowheads="1"/>
          </p:cNvSpPr>
          <p:nvPr/>
        </p:nvSpPr>
        <p:spPr bwMode="auto">
          <a:xfrm>
            <a:off x="7010400" y="6564313"/>
            <a:ext cx="2133600" cy="293687"/>
          </a:xfrm>
          <a:prstGeom prst="rect">
            <a:avLst/>
          </a:prstGeom>
          <a:noFill/>
          <a:ln w="9525">
            <a:noFill/>
            <a:miter lim="800000"/>
            <a:headEnd/>
            <a:tailEnd/>
          </a:ln>
        </p:spPr>
        <p:txBody>
          <a:bodyPr anchor="b"/>
          <a:lstStyle/>
          <a:p>
            <a:pPr algn="r"/>
            <a:fld id="{FCC5EBAB-77C8-4285-BEC2-24CC692DDF23}" type="slidenum">
              <a:rPr lang="en-US" sz="1200"/>
              <a:pPr algn="r"/>
              <a:t>25</a:t>
            </a:fld>
            <a:endParaRPr lang="en-US" sz="1200"/>
          </a:p>
        </p:txBody>
      </p:sp>
      <p:graphicFrame>
        <p:nvGraphicFramePr>
          <p:cNvPr id="494629" name="Group 37"/>
          <p:cNvGraphicFramePr>
            <a:graphicFrameLocks noGrp="1"/>
          </p:cNvGraphicFramePr>
          <p:nvPr/>
        </p:nvGraphicFramePr>
        <p:xfrm>
          <a:off x="257175" y="1304925"/>
          <a:ext cx="8547100" cy="4572000"/>
        </p:xfrm>
        <a:graphic>
          <a:graphicData uri="http://schemas.openxmlformats.org/drawingml/2006/table">
            <a:tbl>
              <a:tblPr/>
              <a:tblGrid>
                <a:gridCol w="1208088"/>
                <a:gridCol w="982662"/>
                <a:gridCol w="2514600"/>
                <a:gridCol w="1714500"/>
                <a:gridCol w="2127250"/>
              </a:tblGrid>
              <a:tr h="2841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dirty="0" smtClean="0">
                        <a:ln>
                          <a:noFill/>
                        </a:ln>
                        <a:solidFill>
                          <a:schemeClr val="tx1"/>
                        </a:solidFill>
                        <a:effectLst/>
                        <a:latin typeface="Arial" charset="0"/>
                        <a:ea typeface="ＭＳ Ｐゴシック" pitchFamily="-65" charset="-128"/>
                        <a:cs typeface="Times New Roman" pitchFamily="-65"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ea typeface="ＭＳ Ｐゴシック" pitchFamily="-65" charset="-128"/>
                          <a:cs typeface="Times New Roman" pitchFamily="-65" charset="0"/>
                        </a:rPr>
                        <a:t>Rank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65" charset="-128"/>
                          <a:cs typeface="Times New Roman" pitchFamily="-65" charset="0"/>
                        </a:rPr>
                        <a:t>Risk</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65" charset="-128"/>
                          <a:cs typeface="Times New Roman" pitchFamily="-65" charset="0"/>
                        </a:rPr>
                        <a:t>ID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65" charset="-128"/>
                          <a:cs typeface="Times New Roman" pitchFamily="-65" charset="0"/>
                        </a:rPr>
                        <a:t>Risk Statement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rPr>
                        <a:t>(Condition; Consequence)</a:t>
                      </a:r>
                      <a:endParaRPr kumimoji="0" lang="en-US" sz="900" b="1"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65" charset="-128"/>
                          <a:cs typeface="Times New Roman" pitchFamily="-65" charset="0"/>
                        </a:rPr>
                        <a:t>Approach/Plan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65" charset="-128"/>
                          <a:cs typeface="Times New Roman" pitchFamily="-65" charset="0"/>
                        </a:rPr>
                        <a:t>Status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78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1" i="0" u="sng" strike="noStrike" cap="none" normalizeH="0" baseline="0" smtClean="0">
                          <a:ln>
                            <a:noFill/>
                          </a:ln>
                          <a:solidFill>
                            <a:schemeClr val="tx1"/>
                          </a:solidFill>
                          <a:effectLst/>
                          <a:latin typeface="Arial" charset="0"/>
                          <a:ea typeface="ＭＳ Ｐゴシック" pitchFamily="-65" charset="-128"/>
                          <a:cs typeface="Times New Roman" pitchFamily="-65"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65" charset="-128"/>
                          <a:cs typeface="Times New Roman" pitchFamily="-65" charset="0"/>
                        </a:rPr>
                        <a:t>GP0-33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65" charset="-128"/>
                          <a:cs typeface="Times New Roman" pitchFamily="-65" charset="0"/>
                        </a:rPr>
                        <a:t>GOES-R User Readiness</a:t>
                      </a:r>
                      <a:endPar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65" charset="-128"/>
                          <a:cs typeface="Times New Roman" pitchFamily="-65" charset="0"/>
                        </a:rPr>
                        <a:t>If</a:t>
                      </a:r>
                      <a:r>
                        <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rPr>
                        <a:t> user or NOAA infrastructure upgrades necessary to ensure compatibility with GOES-R are not adequately identified, prioritized, developed, and funded to coincide with planned deployment schedules; </a:t>
                      </a:r>
                      <a:endParaRPr kumimoji="0" lang="en-US" sz="900" b="1" i="1"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65" charset="-128"/>
                          <a:cs typeface="Times New Roman" pitchFamily="-65" charset="0"/>
                        </a:rPr>
                        <a:t>Then</a:t>
                      </a:r>
                      <a:r>
                        <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rPr>
                        <a:t>, there is a possibility that specific users will be unable to use the data products from lack of available infrastructure or from incompatibility with data distribution to meet increased performance needs resulting in schedule delays and cost impacts;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65" charset="-128"/>
                          <a:cs typeface="Times New Roman" pitchFamily="-65" charset="0"/>
                        </a:rPr>
                        <a:t>Risk Owner</a:t>
                      </a:r>
                      <a:r>
                        <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rPr>
                        <a:t>:  Steve Goodman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65" charset="-128"/>
                          <a:cs typeface="Times New Roman" pitchFamily="-65" charset="0"/>
                        </a:rPr>
                        <a:t>Mitigation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smtClean="0">
                        <a:ln>
                          <a:noFill/>
                        </a:ln>
                        <a:solidFill>
                          <a:schemeClr val="tx1"/>
                        </a:solidFill>
                        <a:effectLst/>
                        <a:latin typeface="Arial" charset="0"/>
                        <a:ea typeface="ＭＳ Ｐゴシック" pitchFamily="-65" charset="-128"/>
                      </a:endParaRPr>
                    </a:p>
                    <a:p>
                      <a:pPr marL="0" marR="0" lvl="0" indent="0" algn="l" defTabSz="914400" rtl="0" eaLnBrk="0" fontAlgn="base" latinLnBrk="0" hangingPunct="0">
                        <a:lnSpc>
                          <a:spcPct val="100000"/>
                        </a:lnSpc>
                        <a:spcBef>
                          <a:spcPct val="0"/>
                        </a:spcBef>
                        <a:spcAft>
                          <a:spcPct val="0"/>
                        </a:spcAft>
                        <a:buClrTx/>
                        <a:buSzTx/>
                        <a:buFont typeface="Wingdings" pitchFamily="-65" charset="2"/>
                        <a:buChar char="ü"/>
                        <a:tabLst/>
                      </a:pPr>
                      <a:r>
                        <a:rPr kumimoji="0" lang="en-US" sz="900" b="0" i="0" u="none" strike="noStrike" cap="none" normalizeH="0" baseline="0" smtClean="0">
                          <a:ln>
                            <a:noFill/>
                          </a:ln>
                          <a:solidFill>
                            <a:schemeClr val="tx1"/>
                          </a:solidFill>
                          <a:effectLst/>
                          <a:latin typeface="Arial" charset="0"/>
                          <a:ea typeface="ＭＳ Ｐゴシック" pitchFamily="-65" charset="-128"/>
                        </a:rPr>
                        <a:t>1. Interface Requirements Definition &amp; Coordination </a:t>
                      </a:r>
                    </a:p>
                    <a:p>
                      <a:pPr marL="0" marR="0" lvl="0" indent="0" algn="l" defTabSz="914400" rtl="0" eaLnBrk="0" fontAlgn="base" latinLnBrk="0" hangingPunct="0">
                        <a:lnSpc>
                          <a:spcPct val="100000"/>
                        </a:lnSpc>
                        <a:spcBef>
                          <a:spcPct val="0"/>
                        </a:spcBef>
                        <a:spcAft>
                          <a:spcPct val="0"/>
                        </a:spcAft>
                        <a:buClrTx/>
                        <a:buSzTx/>
                        <a:buFont typeface="Wingdings" pitchFamily="-65" charset="2"/>
                        <a:buChar char="ü"/>
                        <a:tabLst/>
                      </a:pPr>
                      <a:r>
                        <a:rPr kumimoji="0" lang="en-US" sz="900" b="0" i="0" u="none" strike="noStrike" cap="none" normalizeH="0" baseline="0" smtClean="0">
                          <a:ln>
                            <a:noFill/>
                          </a:ln>
                          <a:solidFill>
                            <a:schemeClr val="tx1"/>
                          </a:solidFill>
                          <a:effectLst/>
                          <a:latin typeface="Arial" charset="0"/>
                          <a:ea typeface="ＭＳ Ｐゴシック" pitchFamily="-65" charset="-128"/>
                        </a:rPr>
                        <a:t>a. Interface Requirements Docs (IRDs)  (Aug. 2008)</a:t>
                      </a:r>
                    </a:p>
                    <a:p>
                      <a:pPr marL="0" marR="0" lvl="0" indent="0" algn="l" defTabSz="914400" rtl="0" eaLnBrk="0" fontAlgn="base" latinLnBrk="0" hangingPunct="0">
                        <a:lnSpc>
                          <a:spcPct val="100000"/>
                        </a:lnSpc>
                        <a:spcBef>
                          <a:spcPct val="0"/>
                        </a:spcBef>
                        <a:spcAft>
                          <a:spcPct val="0"/>
                        </a:spcAft>
                        <a:buClrTx/>
                        <a:buSzTx/>
                        <a:buFont typeface="Wingdings" pitchFamily="-65" charset="2"/>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endParaRPr>
                    </a:p>
                    <a:p>
                      <a:pPr marL="0" marR="0" lvl="0" indent="0" algn="l" defTabSz="914400" rtl="0" eaLnBrk="0" fontAlgn="base" latinLnBrk="0" hangingPunct="0">
                        <a:lnSpc>
                          <a:spcPct val="100000"/>
                        </a:lnSpc>
                        <a:spcBef>
                          <a:spcPct val="0"/>
                        </a:spcBef>
                        <a:spcAft>
                          <a:spcPct val="0"/>
                        </a:spcAft>
                        <a:buClrTx/>
                        <a:buSzTx/>
                        <a:buFont typeface="Wingdings" pitchFamily="-65" charset="2"/>
                        <a:buNone/>
                        <a:tabLst/>
                      </a:pPr>
                      <a:r>
                        <a:rPr kumimoji="0" lang="en-US" sz="900" b="0" i="0" u="none" strike="noStrike" cap="none" normalizeH="0" baseline="0" smtClean="0">
                          <a:ln>
                            <a:noFill/>
                          </a:ln>
                          <a:solidFill>
                            <a:schemeClr val="tx1"/>
                          </a:solidFill>
                          <a:effectLst/>
                          <a:latin typeface="Arial" charset="0"/>
                          <a:ea typeface="ＭＳ Ｐゴシック" pitchFamily="-65" charset="-128"/>
                        </a:rPr>
                        <a:t>   b. GOES-R User Readiness Plan Development &amp; Approval (Sep. 2009)</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endParaRPr>
                    </a:p>
                    <a:p>
                      <a:pPr marL="0" marR="0" lvl="0" indent="0" algn="l" defTabSz="914400" rtl="0" eaLnBrk="0" fontAlgn="base" latinLnBrk="0" hangingPunct="0">
                        <a:lnSpc>
                          <a:spcPct val="100000"/>
                        </a:lnSpc>
                        <a:spcBef>
                          <a:spcPct val="0"/>
                        </a:spcBef>
                        <a:spcAft>
                          <a:spcPct val="0"/>
                        </a:spcAft>
                        <a:buClrTx/>
                        <a:buSzTx/>
                        <a:buFont typeface="Wingdings" pitchFamily="-65" charset="2"/>
                        <a:buNone/>
                        <a:tabLst/>
                      </a:pPr>
                      <a:r>
                        <a:rPr kumimoji="0" lang="en-US" sz="900" b="0" i="0" u="none" strike="noStrike" cap="none" normalizeH="0" baseline="0" smtClean="0">
                          <a:ln>
                            <a:noFill/>
                          </a:ln>
                          <a:solidFill>
                            <a:schemeClr val="tx1"/>
                          </a:solidFill>
                          <a:effectLst/>
                          <a:latin typeface="Arial" charset="0"/>
                          <a:ea typeface="ＭＳ Ｐゴシック" pitchFamily="-65" charset="-128"/>
                        </a:rPr>
                        <a:t>2. External (to GOES-R) Orgs. (OSO, AWG, OSD) Communication &amp; Collaboration from Design thru. Deployment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Arial" charset="0"/>
                          <a:ea typeface="ＭＳ Ｐゴシック" pitchFamily="-65" charset="-128"/>
                        </a:rPr>
                        <a:t>3. GOES-R Proving Grounds &amp; User Community Training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endParaRPr>
                    </a:p>
                    <a:p>
                      <a:pPr marL="0" marR="0" lvl="0" indent="0" algn="l" defTabSz="914400" rtl="0" eaLnBrk="0" fontAlgn="base" latinLnBrk="0" hangingPunct="0">
                        <a:lnSpc>
                          <a:spcPct val="100000"/>
                        </a:lnSpc>
                        <a:spcBef>
                          <a:spcPct val="0"/>
                        </a:spcBef>
                        <a:spcAft>
                          <a:spcPct val="0"/>
                        </a:spcAft>
                        <a:buClrTx/>
                        <a:buSzTx/>
                        <a:buFont typeface="Wingdings" pitchFamily="-65" charset="2"/>
                        <a:buChar char="ü"/>
                        <a:tabLst/>
                      </a:pPr>
                      <a:r>
                        <a:rPr kumimoji="0" lang="en-US" sz="900" b="0" i="0" u="none" strike="noStrike" cap="none" normalizeH="0" baseline="0" smtClean="0">
                          <a:ln>
                            <a:noFill/>
                          </a:ln>
                          <a:solidFill>
                            <a:schemeClr val="tx1"/>
                          </a:solidFill>
                          <a:effectLst/>
                          <a:latin typeface="Arial" charset="0"/>
                          <a:ea typeface="ＭＳ Ｐゴシック" pitchFamily="-65" charset="-128"/>
                        </a:rPr>
                        <a:t>4. User Community Outreach &amp; Conferences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Arial" charset="0"/>
                          <a:ea typeface="ＭＳ Ｐゴシック" pitchFamily="-65" charset="-128"/>
                        </a:rPr>
                        <a:t>5. NOAA/User Orgs. Resources and Schedule Commitments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ea typeface="ＭＳ Ｐゴシック" pitchFamily="-65" charset="-128"/>
                          <a:cs typeface="Times New Roman" pitchFamily="-65" charset="0"/>
                        </a:rPr>
                        <a:t>GOES-R User Readiness Plan to consolidate and document all user interface &amp; readiness activities and coordination.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sng" strike="noStrike" cap="none" normalizeH="0" baseline="0" dirty="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sng" strike="noStrike" cap="none" normalizeH="0" baseline="0" dirty="0" smtClean="0">
                          <a:ln>
                            <a:noFill/>
                          </a:ln>
                          <a:solidFill>
                            <a:schemeClr val="tx1"/>
                          </a:solidFill>
                          <a:effectLst/>
                          <a:latin typeface="Arial" charset="0"/>
                          <a:ea typeface="ＭＳ Ｐゴシック" pitchFamily="-65" charset="-128"/>
                          <a:cs typeface="Times New Roman" pitchFamily="-65" charset="0"/>
                        </a:rPr>
                        <a:t>Conferences, Workshops, and other forums will continue to be used to provide user community with information and transition planning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sng" strike="noStrike" cap="none" normalizeH="0" baseline="0" dirty="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ea typeface="ＭＳ Ｐゴシック" pitchFamily="-65" charset="-128"/>
                          <a:cs typeface="Times New Roman" pitchFamily="-65" charset="0"/>
                        </a:rPr>
                        <a:t>Major event being planned includes the GOES Users Conference (November, 2009)</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sng" strike="noStrike" cap="none" normalizeH="0" baseline="0" dirty="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1" i="0" u="sng" strike="noStrike" cap="none" normalizeH="0" baseline="0" dirty="0" smtClean="0">
                          <a:ln>
                            <a:noFill/>
                          </a:ln>
                          <a:solidFill>
                            <a:srgbClr val="0033CC"/>
                          </a:solidFill>
                          <a:effectLst/>
                          <a:latin typeface="Arial" charset="0"/>
                          <a:ea typeface="ＭＳ Ｐゴシック" pitchFamily="-65" charset="-128"/>
                          <a:cs typeface="Times New Roman" pitchFamily="-65" charset="0"/>
                        </a:rPr>
                        <a:t>GOES-R Proving Ground</a:t>
                      </a:r>
                      <a:r>
                        <a:rPr kumimoji="0" lang="en-US" sz="900" b="0" i="0" u="none" strike="noStrike" cap="none" normalizeH="0" baseline="0" dirty="0" smtClean="0">
                          <a:ln>
                            <a:noFill/>
                          </a:ln>
                          <a:solidFill>
                            <a:schemeClr val="tx1"/>
                          </a:solidFill>
                          <a:effectLst/>
                          <a:latin typeface="Arial" charset="0"/>
                          <a:ea typeface="ＭＳ Ｐゴシック" pitchFamily="-65" charset="-128"/>
                          <a:cs typeface="Times New Roman" pitchFamily="-65" charset="0"/>
                        </a:rPr>
                        <a:t> concept is being initiated to allow for the research-to-operations. Focus is on forecaster/</a:t>
                      </a:r>
                      <a:r>
                        <a:rPr kumimoji="0" lang="en-US" sz="900" b="1" i="0" u="none" strike="noStrike" cap="none" normalizeH="0" baseline="0" dirty="0" smtClean="0">
                          <a:ln>
                            <a:noFill/>
                          </a:ln>
                          <a:solidFill>
                            <a:srgbClr val="0033CC"/>
                          </a:solidFill>
                          <a:effectLst/>
                          <a:latin typeface="Arial" charset="0"/>
                          <a:ea typeface="ＭＳ Ｐゴシック" pitchFamily="-65" charset="-128"/>
                          <a:cs typeface="Times New Roman" pitchFamily="-65" charset="0"/>
                        </a:rPr>
                        <a:t>AWIPS-2 </a:t>
                      </a:r>
                      <a:r>
                        <a:rPr kumimoji="0" lang="en-US" sz="900" b="0" i="0" u="none" strike="noStrike" cap="none" normalizeH="0" baseline="0" dirty="0" smtClean="0">
                          <a:ln>
                            <a:noFill/>
                          </a:ln>
                          <a:solidFill>
                            <a:schemeClr val="tx1"/>
                          </a:solidFill>
                          <a:effectLst/>
                          <a:latin typeface="Arial" charset="0"/>
                          <a:ea typeface="ＭＳ Ｐゴシック" pitchFamily="-65" charset="-128"/>
                          <a:cs typeface="Times New Roman" pitchFamily="-65" charset="0"/>
                        </a:rPr>
                        <a:t>to prepare for the GOES-R information, to get real-world experience by leveraging existing resources, and to evaluate product tailoring.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ea typeface="ＭＳ Ｐゴシック" pitchFamily="-65" charset="-128"/>
                          <a:cs typeface="Times New Roman" pitchFamily="-65" charset="0"/>
                        </a:rPr>
                        <a:t>Participated in NOAA </a:t>
                      </a:r>
                      <a:r>
                        <a:rPr kumimoji="0" lang="en-US" sz="900" b="0" i="0" u="none" strike="noStrike" cap="none" normalizeH="0" baseline="0" dirty="0" smtClean="0">
                          <a:ln>
                            <a:noFill/>
                          </a:ln>
                          <a:solidFill>
                            <a:srgbClr val="0033CC"/>
                          </a:solidFill>
                          <a:effectLst/>
                          <a:latin typeface="Arial" charset="0"/>
                          <a:ea typeface="ＭＳ Ｐゴシック" pitchFamily="-65" charset="-128"/>
                          <a:cs typeface="Times New Roman" pitchFamily="-65" charset="0"/>
                        </a:rPr>
                        <a:t>Hazardous Weather Test Bed (HWT)</a:t>
                      </a:r>
                      <a:r>
                        <a:rPr kumimoji="0" lang="en-US" sz="900" b="0" i="0" u="none" strike="noStrike" cap="none" normalizeH="0" baseline="0" dirty="0" smtClean="0">
                          <a:ln>
                            <a:noFill/>
                          </a:ln>
                          <a:solidFill>
                            <a:schemeClr val="tx1"/>
                          </a:solidFill>
                          <a:effectLst/>
                          <a:latin typeface="Arial" charset="0"/>
                          <a:ea typeface="ＭＳ Ｐゴシック" pitchFamily="-65" charset="-128"/>
                          <a:cs typeface="Times New Roman" pitchFamily="-65" charset="0"/>
                        </a:rPr>
                        <a:t>  PG Spring Experiment Demonstration. (SPC/NSSL/VORTEX-2)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2841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65" charset="-128"/>
                          <a:cs typeface="Times New Roman" pitchFamily="-65" charset="0"/>
                        </a:rPr>
                        <a:t>Criticality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65" charset="-128"/>
                          <a:cs typeface="Times New Roman" pitchFamily="-65" charset="0"/>
                        </a:rPr>
                        <a:t>Planned Closure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r>
              <a:tr h="17208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rPr>
                        <a:t>2x4</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rPr>
                        <a:t>Long-Term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charset="0"/>
                        <a:ea typeface="ＭＳ Ｐゴシック" pitchFamily="-65" charset="-128"/>
                        <a:cs typeface="Times New Roman" pitchFamily="-65"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r>
            </a:tbl>
          </a:graphicData>
        </a:graphic>
      </p:graphicFrame>
      <p:sp>
        <p:nvSpPr>
          <p:cNvPr id="8221" name="Rectangle 29"/>
          <p:cNvSpPr>
            <a:spLocks noChangeArrowheads="1"/>
          </p:cNvSpPr>
          <p:nvPr/>
        </p:nvSpPr>
        <p:spPr bwMode="auto">
          <a:xfrm>
            <a:off x="533400" y="2622550"/>
            <a:ext cx="623888" cy="263525"/>
          </a:xfrm>
          <a:prstGeom prst="rect">
            <a:avLst/>
          </a:prstGeom>
          <a:solidFill>
            <a:srgbClr val="FFFF00"/>
          </a:solidFill>
          <a:ln w="25400">
            <a:solidFill>
              <a:schemeClr val="tx1"/>
            </a:solidFill>
            <a:miter lim="800000"/>
            <a:headEnd/>
            <a:tailEnd/>
          </a:ln>
        </p:spPr>
        <p:txBody>
          <a:bodyPr wrap="none" anchor="ctr"/>
          <a:lstStyle/>
          <a:p>
            <a:pPr algn="ctr" eaLnBrk="0" hangingPunct="0"/>
            <a:r>
              <a:rPr lang="en-US" sz="1600" b="1">
                <a:solidFill>
                  <a:srgbClr val="000000"/>
                </a:solidFill>
              </a:rPr>
              <a:t>M</a:t>
            </a:r>
          </a:p>
        </p:txBody>
      </p:sp>
      <p:sp>
        <p:nvSpPr>
          <p:cNvPr id="8222" name="Rectangle 2"/>
          <p:cNvSpPr>
            <a:spLocks noChangeArrowheads="1"/>
          </p:cNvSpPr>
          <p:nvPr/>
        </p:nvSpPr>
        <p:spPr bwMode="auto">
          <a:xfrm>
            <a:off x="685800" y="273050"/>
            <a:ext cx="7772400" cy="746125"/>
          </a:xfrm>
          <a:prstGeom prst="rect">
            <a:avLst/>
          </a:prstGeom>
          <a:noFill/>
          <a:ln w="9525">
            <a:noFill/>
            <a:miter lim="800000"/>
            <a:headEnd/>
            <a:tailEnd/>
          </a:ln>
        </p:spPr>
        <p:txBody>
          <a:bodyPr anchor="ctr"/>
          <a:lstStyle/>
          <a:p>
            <a:pPr algn="ctr" eaLnBrk="0" hangingPunct="0"/>
            <a:r>
              <a:rPr lang="en-US" sz="3200" b="1">
                <a:solidFill>
                  <a:srgbClr val="0033CC"/>
                </a:solidFill>
                <a:latin typeface="Book Antiqua" pitchFamily="-65" charset="0"/>
                <a:cs typeface="Times New Roman" pitchFamily="-65" charset="0"/>
              </a:rPr>
              <a:t>GOES-R Program Risks: User Readiness</a:t>
            </a:r>
            <a:endParaRPr lang="en-US" sz="3200" b="1">
              <a:solidFill>
                <a:srgbClr val="0033CC"/>
              </a:solidFill>
              <a:latin typeface="Book Antiqua" pitchFamily="-65" charset="0"/>
            </a:endParaRPr>
          </a:p>
        </p:txBody>
      </p:sp>
      <p:grpSp>
        <p:nvGrpSpPr>
          <p:cNvPr id="8223" name="Group 273"/>
          <p:cNvGrpSpPr>
            <a:grpSpLocks/>
          </p:cNvGrpSpPr>
          <p:nvPr/>
        </p:nvGrpSpPr>
        <p:grpSpPr bwMode="auto">
          <a:xfrm>
            <a:off x="757238" y="3133725"/>
            <a:ext cx="212725" cy="122238"/>
            <a:chOff x="2794" y="1395"/>
            <a:chExt cx="134" cy="77"/>
          </a:xfrm>
        </p:grpSpPr>
        <p:sp>
          <p:nvSpPr>
            <p:cNvPr id="8226" name="Freeform 274"/>
            <p:cNvSpPr>
              <a:spLocks/>
            </p:cNvSpPr>
            <p:nvPr/>
          </p:nvSpPr>
          <p:spPr bwMode="auto">
            <a:xfrm>
              <a:off x="2794" y="1395"/>
              <a:ext cx="134" cy="77"/>
            </a:xfrm>
            <a:custGeom>
              <a:avLst/>
              <a:gdLst>
                <a:gd name="T0" fmla="*/ 0 w 134"/>
                <a:gd name="T1" fmla="*/ 38 h 77"/>
                <a:gd name="T2" fmla="*/ 27 w 134"/>
                <a:gd name="T3" fmla="*/ 77 h 77"/>
                <a:gd name="T4" fmla="*/ 27 w 134"/>
                <a:gd name="T5" fmla="*/ 58 h 77"/>
                <a:gd name="T6" fmla="*/ 107 w 134"/>
                <a:gd name="T7" fmla="*/ 58 h 77"/>
                <a:gd name="T8" fmla="*/ 107 w 134"/>
                <a:gd name="T9" fmla="*/ 77 h 77"/>
                <a:gd name="T10" fmla="*/ 134 w 134"/>
                <a:gd name="T11" fmla="*/ 38 h 77"/>
                <a:gd name="T12" fmla="*/ 107 w 134"/>
                <a:gd name="T13" fmla="*/ 0 h 77"/>
                <a:gd name="T14" fmla="*/ 107 w 134"/>
                <a:gd name="T15" fmla="*/ 19 h 77"/>
                <a:gd name="T16" fmla="*/ 27 w 134"/>
                <a:gd name="T17" fmla="*/ 19 h 77"/>
                <a:gd name="T18" fmla="*/ 27 w 134"/>
                <a:gd name="T19" fmla="*/ 0 h 77"/>
                <a:gd name="T20" fmla="*/ 0 w 134"/>
                <a:gd name="T21" fmla="*/ 38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4"/>
                <a:gd name="T34" fmla="*/ 0 h 77"/>
                <a:gd name="T35" fmla="*/ 134 w 134"/>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4" h="77">
                  <a:moveTo>
                    <a:pt x="0" y="38"/>
                  </a:moveTo>
                  <a:lnTo>
                    <a:pt x="27" y="77"/>
                  </a:lnTo>
                  <a:lnTo>
                    <a:pt x="27" y="58"/>
                  </a:lnTo>
                  <a:lnTo>
                    <a:pt x="107" y="58"/>
                  </a:lnTo>
                  <a:lnTo>
                    <a:pt x="107" y="77"/>
                  </a:lnTo>
                  <a:lnTo>
                    <a:pt x="134" y="38"/>
                  </a:lnTo>
                  <a:lnTo>
                    <a:pt x="107" y="0"/>
                  </a:lnTo>
                  <a:lnTo>
                    <a:pt x="107" y="19"/>
                  </a:lnTo>
                  <a:lnTo>
                    <a:pt x="27" y="19"/>
                  </a:lnTo>
                  <a:lnTo>
                    <a:pt x="27" y="0"/>
                  </a:lnTo>
                  <a:lnTo>
                    <a:pt x="0" y="38"/>
                  </a:lnTo>
                  <a:close/>
                </a:path>
              </a:pathLst>
            </a:custGeom>
            <a:solidFill>
              <a:srgbClr val="00CC99"/>
            </a:solidFill>
            <a:ln w="9525">
              <a:noFill/>
              <a:round/>
              <a:headEnd/>
              <a:tailEnd/>
            </a:ln>
          </p:spPr>
          <p:txBody>
            <a:bodyPr/>
            <a:lstStyle/>
            <a:p>
              <a:endParaRPr lang="en-US"/>
            </a:p>
          </p:txBody>
        </p:sp>
        <p:sp>
          <p:nvSpPr>
            <p:cNvPr id="8227" name="Freeform 275"/>
            <p:cNvSpPr>
              <a:spLocks/>
            </p:cNvSpPr>
            <p:nvPr/>
          </p:nvSpPr>
          <p:spPr bwMode="auto">
            <a:xfrm>
              <a:off x="2794" y="1395"/>
              <a:ext cx="134" cy="77"/>
            </a:xfrm>
            <a:custGeom>
              <a:avLst/>
              <a:gdLst>
                <a:gd name="T0" fmla="*/ 0 w 134"/>
                <a:gd name="T1" fmla="*/ 38 h 77"/>
                <a:gd name="T2" fmla="*/ 27 w 134"/>
                <a:gd name="T3" fmla="*/ 77 h 77"/>
                <a:gd name="T4" fmla="*/ 27 w 134"/>
                <a:gd name="T5" fmla="*/ 58 h 77"/>
                <a:gd name="T6" fmla="*/ 107 w 134"/>
                <a:gd name="T7" fmla="*/ 58 h 77"/>
                <a:gd name="T8" fmla="*/ 107 w 134"/>
                <a:gd name="T9" fmla="*/ 77 h 77"/>
                <a:gd name="T10" fmla="*/ 134 w 134"/>
                <a:gd name="T11" fmla="*/ 38 h 77"/>
                <a:gd name="T12" fmla="*/ 107 w 134"/>
                <a:gd name="T13" fmla="*/ 0 h 77"/>
                <a:gd name="T14" fmla="*/ 107 w 134"/>
                <a:gd name="T15" fmla="*/ 19 h 77"/>
                <a:gd name="T16" fmla="*/ 27 w 134"/>
                <a:gd name="T17" fmla="*/ 19 h 77"/>
                <a:gd name="T18" fmla="*/ 27 w 134"/>
                <a:gd name="T19" fmla="*/ 0 h 77"/>
                <a:gd name="T20" fmla="*/ 0 w 134"/>
                <a:gd name="T21" fmla="*/ 38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4"/>
                <a:gd name="T34" fmla="*/ 0 h 77"/>
                <a:gd name="T35" fmla="*/ 134 w 134"/>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4" h="77">
                  <a:moveTo>
                    <a:pt x="0" y="38"/>
                  </a:moveTo>
                  <a:lnTo>
                    <a:pt x="27" y="77"/>
                  </a:lnTo>
                  <a:lnTo>
                    <a:pt x="27" y="58"/>
                  </a:lnTo>
                  <a:lnTo>
                    <a:pt x="107" y="58"/>
                  </a:lnTo>
                  <a:lnTo>
                    <a:pt x="107" y="77"/>
                  </a:lnTo>
                  <a:lnTo>
                    <a:pt x="134" y="38"/>
                  </a:lnTo>
                  <a:lnTo>
                    <a:pt x="107" y="0"/>
                  </a:lnTo>
                  <a:lnTo>
                    <a:pt x="107" y="19"/>
                  </a:lnTo>
                  <a:lnTo>
                    <a:pt x="27" y="19"/>
                  </a:lnTo>
                  <a:lnTo>
                    <a:pt x="27" y="0"/>
                  </a:lnTo>
                  <a:lnTo>
                    <a:pt x="0" y="38"/>
                  </a:lnTo>
                  <a:close/>
                </a:path>
              </a:pathLst>
            </a:custGeom>
            <a:noFill/>
            <a:ln w="9525" cap="rnd">
              <a:solidFill>
                <a:srgbClr val="000000"/>
              </a:solidFill>
              <a:round/>
              <a:headEnd/>
              <a:tailEnd/>
            </a:ln>
          </p:spPr>
          <p:txBody>
            <a:bodyPr/>
            <a:lstStyle/>
            <a:p>
              <a:endParaRPr lang="en-US"/>
            </a:p>
          </p:txBody>
        </p:sp>
      </p:grpSp>
      <p:sp>
        <p:nvSpPr>
          <p:cNvPr id="8224" name="Text Box 35"/>
          <p:cNvSpPr txBox="1">
            <a:spLocks noChangeArrowheads="1"/>
          </p:cNvSpPr>
          <p:nvPr/>
        </p:nvSpPr>
        <p:spPr bwMode="auto">
          <a:xfrm>
            <a:off x="7151688" y="1292225"/>
            <a:ext cx="1263650" cy="366713"/>
          </a:xfrm>
          <a:prstGeom prst="rect">
            <a:avLst/>
          </a:prstGeom>
          <a:noFill/>
          <a:ln w="9525">
            <a:noFill/>
            <a:miter lim="800000"/>
            <a:headEnd/>
            <a:tailEnd/>
          </a:ln>
        </p:spPr>
        <p:txBody>
          <a:bodyPr wrap="none">
            <a:spAutoFit/>
          </a:bodyPr>
          <a:lstStyle/>
          <a:p>
            <a:r>
              <a:rPr lang="en-US" b="1">
                <a:solidFill>
                  <a:srgbClr val="0033CC"/>
                </a:solidFill>
              </a:rPr>
              <a:t>Mitigation</a:t>
            </a:r>
          </a:p>
        </p:txBody>
      </p:sp>
      <p:sp>
        <p:nvSpPr>
          <p:cNvPr id="8225" name="Line 36"/>
          <p:cNvSpPr>
            <a:spLocks noChangeShapeType="1"/>
          </p:cNvSpPr>
          <p:nvPr/>
        </p:nvSpPr>
        <p:spPr bwMode="auto">
          <a:xfrm>
            <a:off x="381000" y="10541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17500" y="347663"/>
            <a:ext cx="8509000" cy="563562"/>
          </a:xfrm>
        </p:spPr>
        <p:txBody>
          <a:bodyPr/>
          <a:lstStyle/>
          <a:p>
            <a:r>
              <a:rPr lang="en-US" sz="3600" smtClean="0"/>
              <a:t>Proving Ground Mission Statement</a:t>
            </a:r>
          </a:p>
        </p:txBody>
      </p:sp>
      <p:sp>
        <p:nvSpPr>
          <p:cNvPr id="5123" name="Line 4"/>
          <p:cNvSpPr>
            <a:spLocks noChangeShapeType="1"/>
          </p:cNvSpPr>
          <p:nvPr/>
        </p:nvSpPr>
        <p:spPr bwMode="auto">
          <a:xfrm>
            <a:off x="457200" y="966788"/>
            <a:ext cx="8229600" cy="0"/>
          </a:xfrm>
          <a:prstGeom prst="line">
            <a:avLst/>
          </a:prstGeom>
          <a:noFill/>
          <a:ln w="50800" cmpd="dbl">
            <a:solidFill>
              <a:srgbClr val="003399"/>
            </a:solidFill>
            <a:round/>
            <a:headEnd/>
            <a:tailEnd/>
          </a:ln>
        </p:spPr>
        <p:txBody>
          <a:bodyPr/>
          <a:lstStyle/>
          <a:p>
            <a:endParaRPr lang="en-US"/>
          </a:p>
        </p:txBody>
      </p:sp>
      <p:sp>
        <p:nvSpPr>
          <p:cNvPr id="5124" name="Rectangle 5"/>
          <p:cNvSpPr>
            <a:spLocks noChangeArrowheads="1"/>
          </p:cNvSpPr>
          <p:nvPr/>
        </p:nvSpPr>
        <p:spPr bwMode="auto">
          <a:xfrm>
            <a:off x="220663" y="1101725"/>
            <a:ext cx="8702675" cy="5995988"/>
          </a:xfrm>
          <a:prstGeom prst="rect">
            <a:avLst/>
          </a:prstGeom>
          <a:noFill/>
          <a:ln w="9525">
            <a:noFill/>
            <a:miter lim="800000"/>
            <a:headEnd/>
            <a:tailEnd/>
          </a:ln>
        </p:spPr>
        <p:txBody>
          <a:bodyPr/>
          <a:lstStyle/>
          <a:p>
            <a:pPr marL="342900" indent="-342900" algn="ctr" eaLnBrk="0" hangingPunct="0">
              <a:lnSpc>
                <a:spcPct val="80000"/>
              </a:lnSpc>
            </a:pPr>
            <a:r>
              <a:rPr lang="en-US" sz="2000">
                <a:sym typeface="WP Greek Century" pitchFamily="2" charset="2"/>
              </a:rPr>
              <a:t>The GOES-R Proving Ground engages NWS in pre-operational demonstrations of selected capabilities of next generation GOES</a:t>
            </a:r>
          </a:p>
          <a:p>
            <a:pPr marL="342900" indent="-342900" eaLnBrk="0" hangingPunct="0">
              <a:lnSpc>
                <a:spcPct val="90000"/>
              </a:lnSpc>
            </a:pPr>
            <a:endParaRPr lang="en-US" sz="2000">
              <a:sym typeface="WP Greek Century" pitchFamily="2" charset="2"/>
            </a:endParaRPr>
          </a:p>
          <a:p>
            <a:pPr marL="342900" indent="-342900" eaLnBrk="0" hangingPunct="0">
              <a:lnSpc>
                <a:spcPct val="90000"/>
              </a:lnSpc>
              <a:spcBef>
                <a:spcPct val="20000"/>
              </a:spcBef>
              <a:buFontTx/>
              <a:buChar char="•"/>
            </a:pPr>
            <a:r>
              <a:rPr lang="en-US" sz="2000">
                <a:solidFill>
                  <a:srgbClr val="FF0000"/>
                </a:solidFill>
                <a:sym typeface="WP Greek Century" pitchFamily="2" charset="2"/>
              </a:rPr>
              <a:t>Objective is to bridge the gap between research and operations by:</a:t>
            </a:r>
            <a:r>
              <a:rPr lang="en-US" sz="2400">
                <a:solidFill>
                  <a:srgbClr val="FF0000"/>
                </a:solidFill>
                <a:sym typeface="WP Greek Century" pitchFamily="2" charset="2"/>
              </a:rPr>
              <a:t> </a:t>
            </a:r>
          </a:p>
          <a:p>
            <a:pPr marL="742950" lvl="1" indent="-285750" eaLnBrk="0" hangingPunct="0">
              <a:spcBef>
                <a:spcPct val="20000"/>
              </a:spcBef>
              <a:buFontTx/>
              <a:buChar char="–"/>
            </a:pPr>
            <a:r>
              <a:rPr lang="en-US">
                <a:sym typeface="WP Greek Century" pitchFamily="2" charset="2"/>
              </a:rPr>
              <a:t>Utilizing current systems (satellite, terrestrial, or model/synthetic) to emulate  future GOES-R capabilities</a:t>
            </a:r>
            <a:endParaRPr lang="en-US">
              <a:solidFill>
                <a:srgbClr val="FF0000"/>
              </a:solidFill>
              <a:sym typeface="WP Greek Century" pitchFamily="2" charset="2"/>
            </a:endParaRPr>
          </a:p>
          <a:p>
            <a:pPr marL="742950" lvl="1" indent="-285750" eaLnBrk="0" hangingPunct="0">
              <a:lnSpc>
                <a:spcPct val="90000"/>
              </a:lnSpc>
              <a:spcBef>
                <a:spcPct val="20000"/>
              </a:spcBef>
              <a:buFontTx/>
              <a:buChar char="–"/>
            </a:pPr>
            <a:r>
              <a:rPr lang="en-US">
                <a:sym typeface="WP Greek Century" pitchFamily="2" charset="2"/>
              </a:rPr>
              <a:t>Infusing GOES-R products and techniques into NWS operations with emphasis on AWIPS and transitioning to AWIPS-II. </a:t>
            </a:r>
          </a:p>
          <a:p>
            <a:pPr marL="742950" lvl="1" indent="-285750" eaLnBrk="0" hangingPunct="0">
              <a:lnSpc>
                <a:spcPct val="90000"/>
              </a:lnSpc>
              <a:spcBef>
                <a:spcPct val="20000"/>
              </a:spcBef>
              <a:buFontTx/>
              <a:buChar char="–"/>
            </a:pPr>
            <a:r>
              <a:rPr lang="en-US">
                <a:sym typeface="WP Greek Century" pitchFamily="2" charset="2"/>
              </a:rPr>
              <a:t>Engaging in a dialogue to provide feedback to developers from users </a:t>
            </a:r>
          </a:p>
          <a:p>
            <a:pPr marL="742950" lvl="1" indent="-285750" eaLnBrk="0" hangingPunct="0">
              <a:lnSpc>
                <a:spcPct val="90000"/>
              </a:lnSpc>
              <a:spcBef>
                <a:spcPct val="20000"/>
              </a:spcBef>
              <a:buFontTx/>
              <a:buChar char="–"/>
            </a:pPr>
            <a:endParaRPr lang="en-US">
              <a:sym typeface="WP Greek Century" pitchFamily="2" charset="2"/>
            </a:endParaRPr>
          </a:p>
          <a:p>
            <a:pPr marL="342900" indent="-342900" eaLnBrk="0" hangingPunct="0">
              <a:lnSpc>
                <a:spcPct val="90000"/>
              </a:lnSpc>
              <a:spcBef>
                <a:spcPct val="20000"/>
              </a:spcBef>
              <a:buFontTx/>
              <a:buChar char="•"/>
            </a:pPr>
            <a:r>
              <a:rPr lang="en-US" sz="2000">
                <a:solidFill>
                  <a:srgbClr val="FF0000"/>
                </a:solidFill>
                <a:sym typeface="WP Greek Century" pitchFamily="2" charset="2"/>
              </a:rPr>
              <a:t>The Proving Ground accomplishes its mission through:</a:t>
            </a:r>
          </a:p>
          <a:p>
            <a:pPr marL="742950" lvl="1" indent="-285750" eaLnBrk="0" hangingPunct="0">
              <a:spcBef>
                <a:spcPct val="20000"/>
              </a:spcBef>
              <a:buFontTx/>
              <a:buChar char="–"/>
            </a:pPr>
            <a:r>
              <a:rPr lang="en-US">
                <a:sym typeface="WP Greek Century" pitchFamily="2" charset="2"/>
              </a:rPr>
              <a:t>Sustained interaction between developers and end users for training, product evaluation, and solicitation of user feedback.</a:t>
            </a:r>
          </a:p>
          <a:p>
            <a:pPr marL="742950" lvl="1" indent="-285750" eaLnBrk="0" hangingPunct="0">
              <a:lnSpc>
                <a:spcPct val="90000"/>
              </a:lnSpc>
              <a:spcBef>
                <a:spcPct val="20000"/>
              </a:spcBef>
              <a:buFontTx/>
              <a:buChar char="–"/>
            </a:pPr>
            <a:r>
              <a:rPr lang="en-US">
                <a:sym typeface="WP Greek Century" pitchFamily="2" charset="2"/>
              </a:rPr>
              <a:t>Close coordination with GOES-R Algorithm Working Group (AWG) and Risk Reduction programs as sources of demonstration products, promoting a smooth transition to operations</a:t>
            </a:r>
          </a:p>
          <a:p>
            <a:pPr marL="342900" indent="-342900" eaLnBrk="0" hangingPunct="0">
              <a:lnSpc>
                <a:spcPct val="90000"/>
              </a:lnSpc>
              <a:spcBef>
                <a:spcPct val="20000"/>
              </a:spcBef>
            </a:pPr>
            <a:endParaRPr lang="en-US" sz="2400">
              <a:sym typeface="WP Greek Century" pitchFamily="2" charset="2"/>
            </a:endParaRPr>
          </a:p>
        </p:txBody>
      </p:sp>
      <p:sp>
        <p:nvSpPr>
          <p:cNvPr id="5125" name="Text Box 7"/>
          <p:cNvSpPr txBox="1">
            <a:spLocks noChangeArrowheads="1"/>
          </p:cNvSpPr>
          <p:nvPr/>
        </p:nvSpPr>
        <p:spPr bwMode="auto">
          <a:xfrm>
            <a:off x="187325" y="5951538"/>
            <a:ext cx="8785225" cy="650875"/>
          </a:xfrm>
          <a:prstGeom prst="rect">
            <a:avLst/>
          </a:prstGeom>
          <a:solidFill>
            <a:srgbClr val="00B0F0"/>
          </a:solidFill>
          <a:ln w="9525">
            <a:solidFill>
              <a:schemeClr val="tx1"/>
            </a:solidFill>
            <a:miter lim="800000"/>
            <a:headEnd/>
            <a:tailEnd/>
          </a:ln>
        </p:spPr>
        <p:txBody>
          <a:bodyPr>
            <a:spAutoFit/>
          </a:bodyPr>
          <a:lstStyle/>
          <a:p>
            <a:r>
              <a:rPr lang="en-US" dirty="0">
                <a:sym typeface="WP Greek Century" pitchFamily="2" charset="2"/>
              </a:rPr>
              <a:t>Intended outcomes are Day-1 readiness and maximum utilization for both the developers and users of GOES-R products, and an effective transition to operations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17500" y="169863"/>
            <a:ext cx="8509000" cy="563562"/>
          </a:xfrm>
        </p:spPr>
        <p:txBody>
          <a:bodyPr/>
          <a:lstStyle/>
          <a:p>
            <a:r>
              <a:rPr lang="en-US" sz="3600" dirty="0" smtClean="0"/>
              <a:t>Proving  Ground Program Plan</a:t>
            </a:r>
          </a:p>
        </p:txBody>
      </p:sp>
      <p:sp>
        <p:nvSpPr>
          <p:cNvPr id="5123" name="Line 4"/>
          <p:cNvSpPr>
            <a:spLocks noChangeShapeType="1"/>
          </p:cNvSpPr>
          <p:nvPr/>
        </p:nvSpPr>
        <p:spPr bwMode="auto">
          <a:xfrm>
            <a:off x="457200" y="788988"/>
            <a:ext cx="8229600" cy="0"/>
          </a:xfrm>
          <a:prstGeom prst="line">
            <a:avLst/>
          </a:prstGeom>
          <a:noFill/>
          <a:ln w="50800" cmpd="dbl">
            <a:solidFill>
              <a:srgbClr val="003399"/>
            </a:solidFill>
            <a:round/>
            <a:headEnd/>
            <a:tailEnd/>
          </a:ln>
        </p:spPr>
        <p:txBody>
          <a:bodyPr/>
          <a:lstStyle/>
          <a:p>
            <a:endParaRPr lang="en-US"/>
          </a:p>
        </p:txBody>
      </p:sp>
      <p:sp>
        <p:nvSpPr>
          <p:cNvPr id="5124" name="Rectangle 5"/>
          <p:cNvSpPr>
            <a:spLocks noChangeArrowheads="1"/>
          </p:cNvSpPr>
          <p:nvPr/>
        </p:nvSpPr>
        <p:spPr bwMode="auto">
          <a:xfrm>
            <a:off x="220662" y="823912"/>
            <a:ext cx="8702675" cy="5995988"/>
          </a:xfrm>
          <a:prstGeom prst="rect">
            <a:avLst/>
          </a:prstGeom>
          <a:noFill/>
          <a:ln w="9525">
            <a:noFill/>
            <a:miter lim="800000"/>
            <a:headEnd/>
            <a:tailEnd/>
          </a:ln>
        </p:spPr>
        <p:txBody>
          <a:bodyPr/>
          <a:lstStyle/>
          <a:p>
            <a:pPr marL="91440" indent="-342900" eaLnBrk="0" hangingPunct="0"/>
            <a:r>
              <a:rPr lang="en-US" sz="2400" dirty="0" smtClean="0">
                <a:sym typeface="WP Greek Century" pitchFamily="2" charset="2"/>
              </a:rPr>
              <a:t>Purpose</a:t>
            </a:r>
            <a:endParaRPr lang="en-US" sz="2400" dirty="0">
              <a:sym typeface="WP Greek Century" pitchFamily="2" charset="2"/>
            </a:endParaRPr>
          </a:p>
          <a:p>
            <a:pPr marL="91440" indent="-342900" eaLnBrk="0" hangingPunct="0"/>
            <a:endParaRPr lang="en-US" sz="2000" dirty="0">
              <a:sym typeface="WP Greek Century" pitchFamily="2" charset="2"/>
            </a:endParaRPr>
          </a:p>
          <a:p>
            <a:pPr marL="91440" lvl="0">
              <a:buFont typeface="Arial" pitchFamily="34" charset="0"/>
              <a:buChar char="•"/>
            </a:pPr>
            <a:r>
              <a:rPr lang="en-US" sz="2000" dirty="0" smtClean="0"/>
              <a:t>  Document the vision and objectives of the Proving Ground program and concept.</a:t>
            </a:r>
          </a:p>
          <a:p>
            <a:pPr marL="91440" lvl="0">
              <a:buFont typeface="Arial" pitchFamily="34" charset="0"/>
              <a:buChar char="•"/>
            </a:pPr>
            <a:r>
              <a:rPr lang="en-US" sz="2000" dirty="0" smtClean="0"/>
              <a:t>  Provide the top-level plan for describing the overall scope and management approach for the program.</a:t>
            </a:r>
          </a:p>
          <a:p>
            <a:pPr marL="91440" lvl="0">
              <a:buFont typeface="Arial" pitchFamily="34" charset="0"/>
              <a:buChar char="•"/>
            </a:pPr>
            <a:r>
              <a:rPr lang="en-US" sz="2000" dirty="0" smtClean="0"/>
              <a:t>  Identify key decision points and checkpoints for effective management control. </a:t>
            </a:r>
          </a:p>
          <a:p>
            <a:pPr marL="91440" lvl="0">
              <a:buFont typeface="Arial" pitchFamily="34" charset="0"/>
              <a:buChar char="•"/>
            </a:pPr>
            <a:endParaRPr lang="en-US" sz="2000" dirty="0" smtClean="0"/>
          </a:p>
          <a:p>
            <a:pPr marL="91440" lvl="0"/>
            <a:r>
              <a:rPr lang="en-US" sz="2400" dirty="0" smtClean="0"/>
              <a:t>Scope</a:t>
            </a:r>
          </a:p>
          <a:p>
            <a:pPr marL="91440" lvl="0">
              <a:buFont typeface="Arial" pitchFamily="34" charset="0"/>
              <a:buChar char="•"/>
            </a:pPr>
            <a:endParaRPr lang="en-US" sz="2000" dirty="0" smtClean="0"/>
          </a:p>
          <a:p>
            <a:pPr marL="91440" lvl="0">
              <a:buFont typeface="Arial" pitchFamily="34" charset="0"/>
              <a:buChar char="•"/>
            </a:pPr>
            <a:r>
              <a:rPr lang="en-US" sz="2000" dirty="0" smtClean="0"/>
              <a:t>  Identify those functions necessary to pre-operationally demonstrate selected capabilities of the next generation GOES satellites.</a:t>
            </a:r>
          </a:p>
          <a:p>
            <a:pPr marL="91440" lvl="0">
              <a:buFont typeface="Arial" pitchFamily="34" charset="0"/>
              <a:buChar char="•"/>
            </a:pPr>
            <a:r>
              <a:rPr lang="en-US" sz="2000" dirty="0" smtClean="0"/>
              <a:t>  Prioritize products- who, what, where and when demonstrated.</a:t>
            </a:r>
          </a:p>
          <a:p>
            <a:pPr marL="91440" lvl="0">
              <a:buFont typeface="Arial" pitchFamily="34" charset="0"/>
              <a:buChar char="•"/>
            </a:pPr>
            <a:r>
              <a:rPr lang="en-US" sz="2000" dirty="0" smtClean="0"/>
              <a:t>  The demonstration proving ground will be the agency test bed that will feed other activity planning.</a:t>
            </a:r>
          </a:p>
          <a:p>
            <a:pPr marL="91440" lvl="0">
              <a:buFont typeface="Arial" pitchFamily="34" charset="0"/>
              <a:buChar char="•"/>
            </a:pPr>
            <a:r>
              <a:rPr lang="en-US" sz="2000" dirty="0" smtClean="0"/>
              <a:t>  The plan will document the linkages with the GOES-R AWG Baseline/Option-2 Products and Risk Reduction (Decision Aids, Product Tailoring, Product Enhancements) </a:t>
            </a:r>
            <a:endParaRPr lang="en-US" sz="20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17500" y="347663"/>
            <a:ext cx="8509000" cy="563562"/>
          </a:xfrm>
        </p:spPr>
        <p:txBody>
          <a:bodyPr/>
          <a:lstStyle/>
          <a:p>
            <a:r>
              <a:rPr lang="en-US" sz="3600" smtClean="0"/>
              <a:t>Proving Ground Organization</a:t>
            </a:r>
          </a:p>
        </p:txBody>
      </p:sp>
      <p:sp>
        <p:nvSpPr>
          <p:cNvPr id="11267" name="Line 4"/>
          <p:cNvSpPr>
            <a:spLocks noChangeShapeType="1"/>
          </p:cNvSpPr>
          <p:nvPr/>
        </p:nvSpPr>
        <p:spPr bwMode="auto">
          <a:xfrm>
            <a:off x="381000" y="1054100"/>
            <a:ext cx="8229600" cy="0"/>
          </a:xfrm>
          <a:prstGeom prst="line">
            <a:avLst/>
          </a:prstGeom>
          <a:noFill/>
          <a:ln w="50800" cmpd="dbl">
            <a:solidFill>
              <a:srgbClr val="003399"/>
            </a:solidFill>
            <a:round/>
            <a:headEnd/>
            <a:tailEnd/>
          </a:ln>
        </p:spPr>
        <p:txBody>
          <a:bodyPr/>
          <a:lstStyle/>
          <a:p>
            <a:endParaRPr lang="en-US"/>
          </a:p>
        </p:txBody>
      </p:sp>
      <p:sp>
        <p:nvSpPr>
          <p:cNvPr id="11268" name="Text Box 6"/>
          <p:cNvSpPr txBox="1">
            <a:spLocks noChangeArrowheads="1"/>
          </p:cNvSpPr>
          <p:nvPr/>
        </p:nvSpPr>
        <p:spPr bwMode="auto">
          <a:xfrm>
            <a:off x="358775" y="1547813"/>
            <a:ext cx="7143750" cy="5035550"/>
          </a:xfrm>
          <a:prstGeom prst="rect">
            <a:avLst/>
          </a:prstGeom>
          <a:noFill/>
          <a:ln w="9525">
            <a:noFill/>
            <a:miter lim="800000"/>
            <a:headEnd/>
            <a:tailEnd/>
          </a:ln>
        </p:spPr>
        <p:txBody>
          <a:bodyPr wrap="none">
            <a:spAutoFit/>
          </a:bodyPr>
          <a:lstStyle/>
          <a:p>
            <a:r>
              <a:rPr lang="en-US" b="1" dirty="0"/>
              <a:t>Executive Board: </a:t>
            </a:r>
          </a:p>
          <a:p>
            <a:r>
              <a:rPr lang="en-US" dirty="0"/>
              <a:t>Steve Goodman (Chair)- NESDIS/GOES-R Senior Program Scientist</a:t>
            </a:r>
          </a:p>
          <a:p>
            <a:r>
              <a:rPr lang="en-US" dirty="0"/>
              <a:t>Jim Gurka- NESDIS/GOES-R Ground Segment Project Scientist</a:t>
            </a:r>
          </a:p>
          <a:p>
            <a:r>
              <a:rPr lang="en-US" dirty="0"/>
              <a:t>Jaime Daniels-NESDIS/STAR/GOES-R AWG </a:t>
            </a:r>
          </a:p>
          <a:p>
            <a:r>
              <a:rPr lang="en-US" dirty="0"/>
              <a:t>Mark DeMaria-NESDIS/STAR/ GOES-R Risk Reduction</a:t>
            </a:r>
          </a:p>
          <a:p>
            <a:r>
              <a:rPr lang="en-US" dirty="0"/>
              <a:t>Tim Schmit-NESDIS/STAR/ASPB</a:t>
            </a:r>
          </a:p>
          <a:p>
            <a:r>
              <a:rPr lang="en-US" dirty="0" smtClean="0"/>
              <a:t>Mike Johnson (Kevin Schrab)- </a:t>
            </a:r>
            <a:r>
              <a:rPr lang="en-US" dirty="0"/>
              <a:t>NWS</a:t>
            </a:r>
          </a:p>
          <a:p>
            <a:endParaRPr lang="en-US" dirty="0"/>
          </a:p>
          <a:p>
            <a:r>
              <a:rPr lang="en-US" b="1" dirty="0"/>
              <a:t>Advisory Team:</a:t>
            </a:r>
            <a:r>
              <a:rPr lang="en-US" dirty="0"/>
              <a:t> </a:t>
            </a:r>
          </a:p>
          <a:p>
            <a:r>
              <a:rPr lang="en-US" dirty="0"/>
              <a:t>Tony Mostek-NWS/COMET</a:t>
            </a:r>
          </a:p>
          <a:p>
            <a:r>
              <a:rPr lang="en-US" dirty="0"/>
              <a:t>Russ Schneider- NWS/NCEP/SPC</a:t>
            </a:r>
          </a:p>
          <a:p>
            <a:r>
              <a:rPr lang="en-US" dirty="0"/>
              <a:t>Gary Hufford- NWS Alaska Region </a:t>
            </a:r>
          </a:p>
          <a:p>
            <a:r>
              <a:rPr lang="en-US" dirty="0"/>
              <a:t>Shanna Pitter- PPI, NWS WW Goal Team</a:t>
            </a:r>
          </a:p>
          <a:p>
            <a:r>
              <a:rPr lang="en-US" dirty="0"/>
              <a:t>Cecilia Miner- NWS, C&amp;T Goal Team</a:t>
            </a:r>
          </a:p>
          <a:p>
            <a:r>
              <a:rPr lang="en-US" dirty="0"/>
              <a:t>Steve Miller- CIRA</a:t>
            </a:r>
          </a:p>
          <a:p>
            <a:r>
              <a:rPr lang="en-US" dirty="0"/>
              <a:t>Wayne Feltz-CIMSS</a:t>
            </a:r>
          </a:p>
          <a:p>
            <a:r>
              <a:rPr lang="en-US" dirty="0"/>
              <a:t>Shobha Kondragunta-NESDIS/STAR AQ IPT</a:t>
            </a:r>
          </a:p>
          <a:p>
            <a:r>
              <a:rPr lang="en-US" dirty="0"/>
              <a:t>Gary Jedlovec-NASA </a:t>
            </a:r>
            <a:r>
              <a:rPr lang="en-US" dirty="0" err="1"/>
              <a:t>SPoRT</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descr="USA Flat"/>
          <p:cNvPicPr>
            <a:picLocks noChangeAspect="1" noChangeArrowheads="1"/>
          </p:cNvPicPr>
          <p:nvPr/>
        </p:nvPicPr>
        <p:blipFill>
          <a:blip r:embed="rId3" cstate="print"/>
          <a:srcRect/>
          <a:stretch>
            <a:fillRect/>
          </a:stretch>
        </p:blipFill>
        <p:spPr bwMode="auto">
          <a:xfrm>
            <a:off x="1792288" y="1916113"/>
            <a:ext cx="5557837" cy="4078287"/>
          </a:xfrm>
          <a:prstGeom prst="rect">
            <a:avLst/>
          </a:prstGeom>
          <a:noFill/>
          <a:ln w="9525">
            <a:noFill/>
            <a:miter lim="800000"/>
            <a:headEnd/>
            <a:tailEnd/>
          </a:ln>
        </p:spPr>
      </p:pic>
      <p:sp>
        <p:nvSpPr>
          <p:cNvPr id="515075" name="Rectangle 7"/>
          <p:cNvSpPr>
            <a:spLocks noChangeArrowheads="1"/>
          </p:cNvSpPr>
          <p:nvPr/>
        </p:nvSpPr>
        <p:spPr bwMode="auto">
          <a:xfrm>
            <a:off x="1344613" y="4403725"/>
            <a:ext cx="987425" cy="446088"/>
          </a:xfrm>
          <a:prstGeom prst="rect">
            <a:avLst/>
          </a:prstGeom>
          <a:noFill/>
          <a:ln w="9525" algn="ctr">
            <a:noFill/>
            <a:miter lim="800000"/>
            <a:headEnd/>
            <a:tailEnd/>
          </a:ln>
          <a:effectLst>
            <a:outerShdw dist="12700" algn="ctr" rotWithShape="0">
              <a:srgbClr val="000000"/>
            </a:outerShdw>
          </a:effectLst>
        </p:spPr>
        <p:txBody>
          <a:bodyPr wrap="none" lIns="84216" tIns="42108" rIns="84216" bIns="42108" anchor="ctr"/>
          <a:lstStyle/>
          <a:p>
            <a:pPr algn="r" defTabSz="841375">
              <a:lnSpc>
                <a:spcPct val="80000"/>
              </a:lnSpc>
              <a:spcBef>
                <a:spcPct val="20000"/>
              </a:spcBef>
              <a:defRPr/>
            </a:pPr>
            <a:r>
              <a:rPr lang="en-US" sz="1000" b="1">
                <a:cs typeface="Times New Roman" pitchFamily="18" charset="0"/>
              </a:rPr>
              <a:t>NWS Alaska Region</a:t>
            </a:r>
          </a:p>
          <a:p>
            <a:pPr algn="r" defTabSz="841375">
              <a:lnSpc>
                <a:spcPct val="80000"/>
              </a:lnSpc>
              <a:spcBef>
                <a:spcPct val="20000"/>
              </a:spcBef>
              <a:defRPr/>
            </a:pPr>
            <a:r>
              <a:rPr lang="en-US" sz="800" b="1">
                <a:cs typeface="Times New Roman" pitchFamily="18" charset="0"/>
              </a:rPr>
              <a:t>Anchorage, Alaska</a:t>
            </a:r>
          </a:p>
        </p:txBody>
      </p:sp>
      <p:sp>
        <p:nvSpPr>
          <p:cNvPr id="13316" name="Rectangle 21"/>
          <p:cNvSpPr>
            <a:spLocks noChangeAspect="1" noChangeArrowheads="1"/>
          </p:cNvSpPr>
          <p:nvPr/>
        </p:nvSpPr>
        <p:spPr bwMode="auto">
          <a:xfrm>
            <a:off x="7292975" y="2655888"/>
            <a:ext cx="1588" cy="1587"/>
          </a:xfrm>
          <a:prstGeom prst="rect">
            <a:avLst/>
          </a:prstGeom>
          <a:noFill/>
          <a:ln w="9525" algn="ctr">
            <a:noFill/>
            <a:miter lim="800000"/>
            <a:headEnd/>
            <a:tailEnd/>
          </a:ln>
        </p:spPr>
        <p:txBody>
          <a:bodyPr wrap="none" lIns="0" tIns="0" rIns="0" bIns="0"/>
          <a:lstStyle/>
          <a:p>
            <a:pPr defTabSz="841375"/>
            <a:endParaRPr lang="en-US" sz="1000">
              <a:cs typeface="Times New Roman" pitchFamily="-65" charset="0"/>
            </a:endParaRPr>
          </a:p>
        </p:txBody>
      </p:sp>
      <p:sp>
        <p:nvSpPr>
          <p:cNvPr id="13317" name="Rectangle 25"/>
          <p:cNvSpPr>
            <a:spLocks noChangeArrowheads="1"/>
          </p:cNvSpPr>
          <p:nvPr/>
        </p:nvSpPr>
        <p:spPr bwMode="auto">
          <a:xfrm>
            <a:off x="7543800" y="1495425"/>
            <a:ext cx="917575" cy="487363"/>
          </a:xfrm>
          <a:prstGeom prst="rect">
            <a:avLst/>
          </a:prstGeom>
          <a:noFill/>
          <a:ln w="9525" algn="ctr">
            <a:noFill/>
            <a:miter lim="800000"/>
            <a:headEnd/>
            <a:tailEnd/>
          </a:ln>
        </p:spPr>
        <p:txBody>
          <a:bodyPr wrap="none" lIns="84216" tIns="42108" rIns="84216" bIns="42108" anchor="ctr"/>
          <a:lstStyle/>
          <a:p>
            <a:pPr algn="ctr" defTabSz="841375"/>
            <a:endParaRPr lang="en-US" sz="1000">
              <a:cs typeface="Times New Roman" pitchFamily="-65" charset="0"/>
            </a:endParaRPr>
          </a:p>
        </p:txBody>
      </p:sp>
      <p:sp>
        <p:nvSpPr>
          <p:cNvPr id="13318" name="AutoShape 29"/>
          <p:cNvSpPr>
            <a:spLocks noChangeArrowheads="1"/>
          </p:cNvSpPr>
          <p:nvPr/>
        </p:nvSpPr>
        <p:spPr bwMode="auto">
          <a:xfrm>
            <a:off x="2906713" y="5275263"/>
            <a:ext cx="109537" cy="106362"/>
          </a:xfrm>
          <a:custGeom>
            <a:avLst/>
            <a:gdLst>
              <a:gd name="T0" fmla="*/ 54769 w 109538"/>
              <a:gd name="T1" fmla="*/ 0 h 106363"/>
              <a:gd name="T2" fmla="*/ 0 w 109538"/>
              <a:gd name="T3" fmla="*/ 40627 h 106363"/>
              <a:gd name="T4" fmla="*/ 20920 w 109538"/>
              <a:gd name="T5" fmla="*/ 106362 h 106363"/>
              <a:gd name="T6" fmla="*/ 88617 w 109538"/>
              <a:gd name="T7" fmla="*/ 106362 h 106363"/>
              <a:gd name="T8" fmla="*/ 109537 w 109538"/>
              <a:gd name="T9" fmla="*/ 40627 h 106363"/>
              <a:gd name="T10" fmla="*/ 17694720 60000 65536"/>
              <a:gd name="T11" fmla="*/ 11796480 60000 65536"/>
              <a:gd name="T12" fmla="*/ 5898240 60000 65536"/>
              <a:gd name="T13" fmla="*/ 5898240 60000 65536"/>
              <a:gd name="T14" fmla="*/ 0 60000 65536"/>
              <a:gd name="T15" fmla="*/ 33849 w 109538"/>
              <a:gd name="T16" fmla="*/ 40627 h 106363"/>
              <a:gd name="T17" fmla="*/ 75689 w 109538"/>
              <a:gd name="T18" fmla="*/ 81254 h 106363"/>
            </a:gdLst>
            <a:ahLst/>
            <a:cxnLst>
              <a:cxn ang="T10">
                <a:pos x="T0" y="T1"/>
              </a:cxn>
              <a:cxn ang="T11">
                <a:pos x="T2" y="T3"/>
              </a:cxn>
              <a:cxn ang="T12">
                <a:pos x="T4" y="T5"/>
              </a:cxn>
              <a:cxn ang="T13">
                <a:pos x="T6" y="T7"/>
              </a:cxn>
              <a:cxn ang="T14">
                <a:pos x="T8" y="T9"/>
              </a:cxn>
            </a:cxnLst>
            <a:rect l="T15" t="T16" r="T17" b="T18"/>
            <a:pathLst>
              <a:path w="109538" h="106363">
                <a:moveTo>
                  <a:pt x="0" y="40627"/>
                </a:moveTo>
                <a:lnTo>
                  <a:pt x="41840" y="40627"/>
                </a:lnTo>
                <a:lnTo>
                  <a:pt x="54769" y="0"/>
                </a:lnTo>
                <a:lnTo>
                  <a:pt x="67698" y="40627"/>
                </a:lnTo>
                <a:lnTo>
                  <a:pt x="109538" y="40627"/>
                </a:lnTo>
                <a:lnTo>
                  <a:pt x="75689" y="65736"/>
                </a:lnTo>
                <a:lnTo>
                  <a:pt x="88618" y="106363"/>
                </a:lnTo>
                <a:lnTo>
                  <a:pt x="54769" y="81254"/>
                </a:lnTo>
                <a:lnTo>
                  <a:pt x="20920" y="106363"/>
                </a:lnTo>
                <a:lnTo>
                  <a:pt x="33849"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13319" name="AutoShape 31"/>
          <p:cNvSpPr>
            <a:spLocks noChangeArrowheads="1"/>
          </p:cNvSpPr>
          <p:nvPr/>
        </p:nvSpPr>
        <p:spPr bwMode="auto">
          <a:xfrm>
            <a:off x="3852863" y="3248025"/>
            <a:ext cx="111125" cy="106363"/>
          </a:xfrm>
          <a:custGeom>
            <a:avLst/>
            <a:gdLst>
              <a:gd name="T0" fmla="*/ 55563 w 111125"/>
              <a:gd name="T1" fmla="*/ 0 h 106363"/>
              <a:gd name="T2" fmla="*/ 0 w 111125"/>
              <a:gd name="T3" fmla="*/ 40627 h 106363"/>
              <a:gd name="T4" fmla="*/ 21223 w 111125"/>
              <a:gd name="T5" fmla="*/ 106363 h 106363"/>
              <a:gd name="T6" fmla="*/ 89902 w 111125"/>
              <a:gd name="T7" fmla="*/ 106363 h 106363"/>
              <a:gd name="T8" fmla="*/ 111125 w 111125"/>
              <a:gd name="T9" fmla="*/ 40627 h 106363"/>
              <a:gd name="T10" fmla="*/ 17694720 60000 65536"/>
              <a:gd name="T11" fmla="*/ 11796480 60000 65536"/>
              <a:gd name="T12" fmla="*/ 5898240 60000 65536"/>
              <a:gd name="T13" fmla="*/ 5898240 60000 65536"/>
              <a:gd name="T14" fmla="*/ 0 60000 65536"/>
              <a:gd name="T15" fmla="*/ 34340 w 111125"/>
              <a:gd name="T16" fmla="*/ 40627 h 106363"/>
              <a:gd name="T17" fmla="*/ 76785 w 111125"/>
              <a:gd name="T18" fmla="*/ 81254 h 106363"/>
            </a:gdLst>
            <a:ahLst/>
            <a:cxnLst>
              <a:cxn ang="T10">
                <a:pos x="T0" y="T1"/>
              </a:cxn>
              <a:cxn ang="T11">
                <a:pos x="T2" y="T3"/>
              </a:cxn>
              <a:cxn ang="T12">
                <a:pos x="T4" y="T5"/>
              </a:cxn>
              <a:cxn ang="T13">
                <a:pos x="T6" y="T7"/>
              </a:cxn>
              <a:cxn ang="T14">
                <a:pos x="T8" y="T9"/>
              </a:cxn>
            </a:cxnLst>
            <a:rect l="T15" t="T16" r="T17" b="T18"/>
            <a:pathLst>
              <a:path w="111125" h="106363">
                <a:moveTo>
                  <a:pt x="0" y="40627"/>
                </a:moveTo>
                <a:lnTo>
                  <a:pt x="42446" y="40627"/>
                </a:lnTo>
                <a:lnTo>
                  <a:pt x="55563" y="0"/>
                </a:lnTo>
                <a:lnTo>
                  <a:pt x="68679" y="40627"/>
                </a:lnTo>
                <a:lnTo>
                  <a:pt x="111125" y="40627"/>
                </a:lnTo>
                <a:lnTo>
                  <a:pt x="76785" y="65736"/>
                </a:lnTo>
                <a:lnTo>
                  <a:pt x="89902" y="106363"/>
                </a:lnTo>
                <a:lnTo>
                  <a:pt x="55563" y="81254"/>
                </a:lnTo>
                <a:lnTo>
                  <a:pt x="21223" y="106363"/>
                </a:lnTo>
                <a:lnTo>
                  <a:pt x="34340"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13320" name="AutoShape 32"/>
          <p:cNvSpPr>
            <a:spLocks noChangeArrowheads="1"/>
          </p:cNvSpPr>
          <p:nvPr/>
        </p:nvSpPr>
        <p:spPr bwMode="auto">
          <a:xfrm>
            <a:off x="5378450" y="2936875"/>
            <a:ext cx="112713" cy="106363"/>
          </a:xfrm>
          <a:custGeom>
            <a:avLst/>
            <a:gdLst>
              <a:gd name="T0" fmla="*/ 56357 w 112713"/>
              <a:gd name="T1" fmla="*/ 0 h 106363"/>
              <a:gd name="T2" fmla="*/ 0 w 112713"/>
              <a:gd name="T3" fmla="*/ 40627 h 106363"/>
              <a:gd name="T4" fmla="*/ 21526 w 112713"/>
              <a:gd name="T5" fmla="*/ 106363 h 106363"/>
              <a:gd name="T6" fmla="*/ 91187 w 112713"/>
              <a:gd name="T7" fmla="*/ 106363 h 106363"/>
              <a:gd name="T8" fmla="*/ 112713 w 112713"/>
              <a:gd name="T9" fmla="*/ 40627 h 106363"/>
              <a:gd name="T10" fmla="*/ 17694720 60000 65536"/>
              <a:gd name="T11" fmla="*/ 11796480 60000 65536"/>
              <a:gd name="T12" fmla="*/ 5898240 60000 65536"/>
              <a:gd name="T13" fmla="*/ 5898240 60000 65536"/>
              <a:gd name="T14" fmla="*/ 0 60000 65536"/>
              <a:gd name="T15" fmla="*/ 34831 w 112713"/>
              <a:gd name="T16" fmla="*/ 40627 h 106363"/>
              <a:gd name="T17" fmla="*/ 77882 w 112713"/>
              <a:gd name="T18" fmla="*/ 81254 h 106363"/>
            </a:gdLst>
            <a:ahLst/>
            <a:cxnLst>
              <a:cxn ang="T10">
                <a:pos x="T0" y="T1"/>
              </a:cxn>
              <a:cxn ang="T11">
                <a:pos x="T2" y="T3"/>
              </a:cxn>
              <a:cxn ang="T12">
                <a:pos x="T4" y="T5"/>
              </a:cxn>
              <a:cxn ang="T13">
                <a:pos x="T6" y="T7"/>
              </a:cxn>
              <a:cxn ang="T14">
                <a:pos x="T8" y="T9"/>
              </a:cxn>
            </a:cxnLst>
            <a:rect l="T15" t="T16" r="T17" b="T18"/>
            <a:pathLst>
              <a:path w="112713" h="106363">
                <a:moveTo>
                  <a:pt x="0" y="40627"/>
                </a:moveTo>
                <a:lnTo>
                  <a:pt x="43053" y="40627"/>
                </a:lnTo>
                <a:lnTo>
                  <a:pt x="56357" y="0"/>
                </a:lnTo>
                <a:lnTo>
                  <a:pt x="69660" y="40627"/>
                </a:lnTo>
                <a:lnTo>
                  <a:pt x="112713" y="40627"/>
                </a:lnTo>
                <a:lnTo>
                  <a:pt x="77882" y="65736"/>
                </a:lnTo>
                <a:lnTo>
                  <a:pt x="91187" y="106363"/>
                </a:lnTo>
                <a:lnTo>
                  <a:pt x="56357" y="81254"/>
                </a:lnTo>
                <a:lnTo>
                  <a:pt x="21526" y="106363"/>
                </a:lnTo>
                <a:lnTo>
                  <a:pt x="34831"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13321" name="AutoShape 33"/>
          <p:cNvSpPr>
            <a:spLocks noChangeArrowheads="1"/>
          </p:cNvSpPr>
          <p:nvPr/>
        </p:nvSpPr>
        <p:spPr bwMode="auto">
          <a:xfrm>
            <a:off x="6611938" y="3275013"/>
            <a:ext cx="112712" cy="109537"/>
          </a:xfrm>
          <a:custGeom>
            <a:avLst/>
            <a:gdLst>
              <a:gd name="T0" fmla="*/ 56356 w 112712"/>
              <a:gd name="T1" fmla="*/ 0 h 109537"/>
              <a:gd name="T2" fmla="*/ 0 w 112712"/>
              <a:gd name="T3" fmla="*/ 41839 h 109537"/>
              <a:gd name="T4" fmla="*/ 21526 w 112712"/>
              <a:gd name="T5" fmla="*/ 109537 h 109537"/>
              <a:gd name="T6" fmla="*/ 91186 w 112712"/>
              <a:gd name="T7" fmla="*/ 109537 h 109537"/>
              <a:gd name="T8" fmla="*/ 112712 w 112712"/>
              <a:gd name="T9" fmla="*/ 41839 h 109537"/>
              <a:gd name="T10" fmla="*/ 17694720 60000 65536"/>
              <a:gd name="T11" fmla="*/ 11796480 60000 65536"/>
              <a:gd name="T12" fmla="*/ 5898240 60000 65536"/>
              <a:gd name="T13" fmla="*/ 5898240 60000 65536"/>
              <a:gd name="T14" fmla="*/ 0 60000 65536"/>
              <a:gd name="T15" fmla="*/ 34830 w 112712"/>
              <a:gd name="T16" fmla="*/ 41840 h 109537"/>
              <a:gd name="T17" fmla="*/ 77882 w 112712"/>
              <a:gd name="T18" fmla="*/ 83678 h 109537"/>
            </a:gdLst>
            <a:ahLst/>
            <a:cxnLst>
              <a:cxn ang="T10">
                <a:pos x="T0" y="T1"/>
              </a:cxn>
              <a:cxn ang="T11">
                <a:pos x="T2" y="T3"/>
              </a:cxn>
              <a:cxn ang="T12">
                <a:pos x="T4" y="T5"/>
              </a:cxn>
              <a:cxn ang="T13">
                <a:pos x="T6" y="T7"/>
              </a:cxn>
              <a:cxn ang="T14">
                <a:pos x="T8" y="T9"/>
              </a:cxn>
            </a:cxnLst>
            <a:rect l="T15" t="T16" r="T17" b="T18"/>
            <a:pathLst>
              <a:path w="112712" h="109537">
                <a:moveTo>
                  <a:pt x="0" y="41839"/>
                </a:moveTo>
                <a:lnTo>
                  <a:pt x="43052" y="41840"/>
                </a:lnTo>
                <a:lnTo>
                  <a:pt x="56356" y="0"/>
                </a:lnTo>
                <a:lnTo>
                  <a:pt x="69660" y="41840"/>
                </a:lnTo>
                <a:lnTo>
                  <a:pt x="112712" y="41839"/>
                </a:lnTo>
                <a:lnTo>
                  <a:pt x="77882" y="67697"/>
                </a:lnTo>
                <a:lnTo>
                  <a:pt x="91186" y="109537"/>
                </a:lnTo>
                <a:lnTo>
                  <a:pt x="56356" y="83678"/>
                </a:lnTo>
                <a:lnTo>
                  <a:pt x="21526" y="109537"/>
                </a:lnTo>
                <a:lnTo>
                  <a:pt x="34830" y="67697"/>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515082" name="Rectangle 42"/>
          <p:cNvSpPr>
            <a:spLocks noChangeArrowheads="1"/>
          </p:cNvSpPr>
          <p:nvPr/>
        </p:nvSpPr>
        <p:spPr bwMode="auto">
          <a:xfrm>
            <a:off x="1743075" y="1274763"/>
            <a:ext cx="2673350" cy="458787"/>
          </a:xfrm>
          <a:prstGeom prst="rect">
            <a:avLst/>
          </a:prstGeom>
          <a:noFill/>
          <a:ln w="9525">
            <a:noFill/>
            <a:miter lim="800000"/>
            <a:headEnd/>
            <a:tailEnd/>
          </a:ln>
          <a:effectLst>
            <a:outerShdw dist="12700" algn="ctr" rotWithShape="0">
              <a:srgbClr val="000000"/>
            </a:outerShdw>
          </a:effectLst>
        </p:spPr>
        <p:txBody>
          <a:bodyPr>
            <a:spAutoFit/>
          </a:bodyPr>
          <a:lstStyle/>
          <a:p>
            <a:pPr algn="r">
              <a:lnSpc>
                <a:spcPct val="80000"/>
              </a:lnSpc>
              <a:spcBef>
                <a:spcPct val="20000"/>
              </a:spcBef>
              <a:defRPr/>
            </a:pPr>
            <a:r>
              <a:rPr lang="en-US" sz="1000" b="1">
                <a:cs typeface="Times New Roman" pitchFamily="18" charset="0"/>
              </a:rPr>
              <a:t>Cooperative Institute for Meteorological Satellite Studies</a:t>
            </a:r>
          </a:p>
          <a:p>
            <a:pPr algn="r">
              <a:lnSpc>
                <a:spcPct val="80000"/>
              </a:lnSpc>
              <a:spcBef>
                <a:spcPct val="20000"/>
              </a:spcBef>
              <a:defRPr/>
            </a:pPr>
            <a:r>
              <a:rPr lang="en-US" sz="800" b="1">
                <a:cs typeface="Times New Roman" pitchFamily="18" charset="0"/>
              </a:rPr>
              <a:t>Madison, Wisconsin</a:t>
            </a:r>
          </a:p>
        </p:txBody>
      </p:sp>
      <p:sp>
        <p:nvSpPr>
          <p:cNvPr id="515083" name="Rectangle 43"/>
          <p:cNvSpPr>
            <a:spLocks noChangeArrowheads="1"/>
          </p:cNvSpPr>
          <p:nvPr/>
        </p:nvSpPr>
        <p:spPr bwMode="auto">
          <a:xfrm>
            <a:off x="11113" y="1795463"/>
            <a:ext cx="2130425" cy="458787"/>
          </a:xfrm>
          <a:prstGeom prst="rect">
            <a:avLst/>
          </a:prstGeom>
          <a:noFill/>
          <a:ln w="9525">
            <a:noFill/>
            <a:miter lim="800000"/>
            <a:headEnd/>
            <a:tailEnd/>
          </a:ln>
          <a:effectLst>
            <a:outerShdw dist="12700" algn="ctr" rotWithShape="0">
              <a:srgbClr val="000000"/>
            </a:outerShdw>
          </a:effectLst>
        </p:spPr>
        <p:txBody>
          <a:bodyPr>
            <a:spAutoFit/>
          </a:bodyPr>
          <a:lstStyle/>
          <a:p>
            <a:pPr algn="r">
              <a:lnSpc>
                <a:spcPct val="80000"/>
              </a:lnSpc>
              <a:spcBef>
                <a:spcPct val="20000"/>
              </a:spcBef>
              <a:defRPr/>
            </a:pPr>
            <a:r>
              <a:rPr lang="en-US" sz="1000" b="1">
                <a:cs typeface="Times New Roman" pitchFamily="18" charset="0"/>
              </a:rPr>
              <a:t>Cooperative Institute for </a:t>
            </a:r>
            <a:br>
              <a:rPr lang="en-US" sz="1000" b="1">
                <a:cs typeface="Times New Roman" pitchFamily="18" charset="0"/>
              </a:rPr>
            </a:br>
            <a:r>
              <a:rPr lang="en-US" sz="1000" b="1">
                <a:cs typeface="Times New Roman" pitchFamily="18" charset="0"/>
              </a:rPr>
              <a:t>Research in the Atmosphere</a:t>
            </a:r>
            <a:r>
              <a:rPr lang="en-US" sz="900" b="1">
                <a:cs typeface="Times New Roman" pitchFamily="18" charset="0"/>
              </a:rPr>
              <a:t>  </a:t>
            </a:r>
          </a:p>
          <a:p>
            <a:pPr algn="r">
              <a:lnSpc>
                <a:spcPct val="80000"/>
              </a:lnSpc>
              <a:spcBef>
                <a:spcPct val="20000"/>
              </a:spcBef>
              <a:defRPr/>
            </a:pPr>
            <a:r>
              <a:rPr lang="en-US" sz="800" b="1">
                <a:cs typeface="Times New Roman" pitchFamily="18" charset="0"/>
              </a:rPr>
              <a:t>Fort Collins, Colorado</a:t>
            </a:r>
          </a:p>
        </p:txBody>
      </p:sp>
      <p:sp>
        <p:nvSpPr>
          <p:cNvPr id="13324" name="AutoShape 30"/>
          <p:cNvSpPr>
            <a:spLocks noChangeArrowheads="1"/>
          </p:cNvSpPr>
          <p:nvPr/>
        </p:nvSpPr>
        <p:spPr bwMode="auto">
          <a:xfrm>
            <a:off x="4641850" y="3924300"/>
            <a:ext cx="111125" cy="106363"/>
          </a:xfrm>
          <a:custGeom>
            <a:avLst/>
            <a:gdLst>
              <a:gd name="T0" fmla="*/ 55563 w 111125"/>
              <a:gd name="T1" fmla="*/ 0 h 106363"/>
              <a:gd name="T2" fmla="*/ 0 w 111125"/>
              <a:gd name="T3" fmla="*/ 40627 h 106363"/>
              <a:gd name="T4" fmla="*/ 21223 w 111125"/>
              <a:gd name="T5" fmla="*/ 106363 h 106363"/>
              <a:gd name="T6" fmla="*/ 89902 w 111125"/>
              <a:gd name="T7" fmla="*/ 106363 h 106363"/>
              <a:gd name="T8" fmla="*/ 111125 w 111125"/>
              <a:gd name="T9" fmla="*/ 40627 h 106363"/>
              <a:gd name="T10" fmla="*/ 17694720 60000 65536"/>
              <a:gd name="T11" fmla="*/ 11796480 60000 65536"/>
              <a:gd name="T12" fmla="*/ 5898240 60000 65536"/>
              <a:gd name="T13" fmla="*/ 5898240 60000 65536"/>
              <a:gd name="T14" fmla="*/ 0 60000 65536"/>
              <a:gd name="T15" fmla="*/ 34340 w 111125"/>
              <a:gd name="T16" fmla="*/ 40627 h 106363"/>
              <a:gd name="T17" fmla="*/ 76785 w 111125"/>
              <a:gd name="T18" fmla="*/ 81254 h 106363"/>
            </a:gdLst>
            <a:ahLst/>
            <a:cxnLst>
              <a:cxn ang="T10">
                <a:pos x="T0" y="T1"/>
              </a:cxn>
              <a:cxn ang="T11">
                <a:pos x="T2" y="T3"/>
              </a:cxn>
              <a:cxn ang="T12">
                <a:pos x="T4" y="T5"/>
              </a:cxn>
              <a:cxn ang="T13">
                <a:pos x="T6" y="T7"/>
              </a:cxn>
              <a:cxn ang="T14">
                <a:pos x="T8" y="T9"/>
              </a:cxn>
            </a:cxnLst>
            <a:rect l="T15" t="T16" r="T17" b="T18"/>
            <a:pathLst>
              <a:path w="111125" h="106363">
                <a:moveTo>
                  <a:pt x="0" y="40627"/>
                </a:moveTo>
                <a:lnTo>
                  <a:pt x="42446" y="40627"/>
                </a:lnTo>
                <a:lnTo>
                  <a:pt x="55563" y="0"/>
                </a:lnTo>
                <a:lnTo>
                  <a:pt x="68679" y="40627"/>
                </a:lnTo>
                <a:lnTo>
                  <a:pt x="111125" y="40627"/>
                </a:lnTo>
                <a:lnTo>
                  <a:pt x="76785" y="65736"/>
                </a:lnTo>
                <a:lnTo>
                  <a:pt x="89902" y="106363"/>
                </a:lnTo>
                <a:lnTo>
                  <a:pt x="55563" y="81254"/>
                </a:lnTo>
                <a:lnTo>
                  <a:pt x="21223" y="106363"/>
                </a:lnTo>
                <a:lnTo>
                  <a:pt x="34340"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515085" name="Rectangle 42"/>
          <p:cNvSpPr>
            <a:spLocks noChangeArrowheads="1"/>
          </p:cNvSpPr>
          <p:nvPr/>
        </p:nvSpPr>
        <p:spPr bwMode="auto">
          <a:xfrm>
            <a:off x="3157538" y="5492750"/>
            <a:ext cx="2890837" cy="1289050"/>
          </a:xfrm>
          <a:prstGeom prst="rect">
            <a:avLst/>
          </a:prstGeom>
          <a:noFill/>
          <a:ln w="9525">
            <a:noFill/>
            <a:miter lim="800000"/>
            <a:headEnd/>
            <a:tailEnd/>
          </a:ln>
          <a:effectLst>
            <a:outerShdw dist="12700" algn="ctr" rotWithShape="0">
              <a:srgbClr val="000000"/>
            </a:outerShdw>
          </a:effectLst>
        </p:spPr>
        <p:txBody>
          <a:bodyPr>
            <a:spAutoFit/>
          </a:bodyPr>
          <a:lstStyle/>
          <a:p>
            <a:pPr algn="r">
              <a:lnSpc>
                <a:spcPct val="80000"/>
              </a:lnSpc>
              <a:spcBef>
                <a:spcPct val="20000"/>
              </a:spcBef>
              <a:defRPr/>
            </a:pPr>
            <a:r>
              <a:rPr lang="en-US" sz="1000" b="1">
                <a:cs typeface="Times New Roman" pitchFamily="18" charset="0"/>
              </a:rPr>
              <a:t>NCEP Storm Prediction Center;</a:t>
            </a:r>
          </a:p>
          <a:p>
            <a:pPr algn="r">
              <a:lnSpc>
                <a:spcPct val="80000"/>
              </a:lnSpc>
              <a:spcBef>
                <a:spcPct val="20000"/>
              </a:spcBef>
              <a:defRPr/>
            </a:pPr>
            <a:r>
              <a:rPr lang="en-US" sz="1000" b="1">
                <a:cs typeface="Times New Roman" pitchFamily="18" charset="0"/>
              </a:rPr>
              <a:t>Norman, OK WFO;</a:t>
            </a:r>
          </a:p>
          <a:p>
            <a:pPr algn="r">
              <a:lnSpc>
                <a:spcPct val="80000"/>
              </a:lnSpc>
              <a:spcBef>
                <a:spcPct val="20000"/>
              </a:spcBef>
              <a:defRPr/>
            </a:pPr>
            <a:r>
              <a:rPr lang="en-US" sz="1000" b="1">
                <a:cs typeface="Times New Roman" pitchFamily="18" charset="0"/>
              </a:rPr>
              <a:t>National Severe Storms Laboratory;</a:t>
            </a:r>
          </a:p>
          <a:p>
            <a:pPr algn="r">
              <a:lnSpc>
                <a:spcPct val="80000"/>
              </a:lnSpc>
              <a:spcBef>
                <a:spcPct val="20000"/>
              </a:spcBef>
              <a:defRPr/>
            </a:pPr>
            <a:r>
              <a:rPr lang="en-US" sz="1000" b="1">
                <a:cs typeface="Times New Roman" pitchFamily="18" charset="0"/>
              </a:rPr>
              <a:t>University of Oklahoma;</a:t>
            </a:r>
          </a:p>
          <a:p>
            <a:pPr algn="r">
              <a:lnSpc>
                <a:spcPct val="80000"/>
              </a:lnSpc>
              <a:spcBef>
                <a:spcPct val="20000"/>
              </a:spcBef>
              <a:defRPr/>
            </a:pPr>
            <a:r>
              <a:rPr lang="en-US" sz="1000" b="1">
                <a:cs typeface="Times New Roman" pitchFamily="18" charset="0"/>
              </a:rPr>
              <a:t>Cooperative Institute for Mesoscale Meteorological Studies</a:t>
            </a:r>
          </a:p>
          <a:p>
            <a:pPr algn="r">
              <a:lnSpc>
                <a:spcPct val="80000"/>
              </a:lnSpc>
              <a:spcBef>
                <a:spcPct val="20000"/>
              </a:spcBef>
              <a:defRPr/>
            </a:pPr>
            <a:r>
              <a:rPr lang="en-US" sz="800" b="1">
                <a:cs typeface="Times New Roman" pitchFamily="18" charset="0"/>
              </a:rPr>
              <a:t>Norman, Oklahoma</a:t>
            </a:r>
          </a:p>
          <a:p>
            <a:pPr algn="r">
              <a:lnSpc>
                <a:spcPct val="80000"/>
              </a:lnSpc>
              <a:spcBef>
                <a:spcPct val="20000"/>
              </a:spcBef>
              <a:defRPr/>
            </a:pPr>
            <a:r>
              <a:rPr lang="en-US" sz="800" b="1">
                <a:cs typeface="Times New Roman" pitchFamily="18" charset="0"/>
              </a:rPr>
              <a:t>Hazardous Weather Testbed- Experimental Forecast and Warning Programs</a:t>
            </a:r>
          </a:p>
        </p:txBody>
      </p:sp>
      <p:sp>
        <p:nvSpPr>
          <p:cNvPr id="13326" name="AutoShape 30"/>
          <p:cNvSpPr>
            <a:spLocks noChangeArrowheads="1"/>
          </p:cNvSpPr>
          <p:nvPr/>
        </p:nvSpPr>
        <p:spPr bwMode="auto">
          <a:xfrm>
            <a:off x="6561138" y="5021263"/>
            <a:ext cx="111125" cy="106362"/>
          </a:xfrm>
          <a:custGeom>
            <a:avLst/>
            <a:gdLst>
              <a:gd name="T0" fmla="*/ 55563 w 111125"/>
              <a:gd name="T1" fmla="*/ 0 h 106363"/>
              <a:gd name="T2" fmla="*/ 0 w 111125"/>
              <a:gd name="T3" fmla="*/ 40627 h 106363"/>
              <a:gd name="T4" fmla="*/ 21223 w 111125"/>
              <a:gd name="T5" fmla="*/ 106362 h 106363"/>
              <a:gd name="T6" fmla="*/ 89902 w 111125"/>
              <a:gd name="T7" fmla="*/ 106362 h 106363"/>
              <a:gd name="T8" fmla="*/ 111125 w 111125"/>
              <a:gd name="T9" fmla="*/ 40627 h 106363"/>
              <a:gd name="T10" fmla="*/ 17694720 60000 65536"/>
              <a:gd name="T11" fmla="*/ 11796480 60000 65536"/>
              <a:gd name="T12" fmla="*/ 5898240 60000 65536"/>
              <a:gd name="T13" fmla="*/ 5898240 60000 65536"/>
              <a:gd name="T14" fmla="*/ 0 60000 65536"/>
              <a:gd name="T15" fmla="*/ 34340 w 111125"/>
              <a:gd name="T16" fmla="*/ 40627 h 106363"/>
              <a:gd name="T17" fmla="*/ 76785 w 111125"/>
              <a:gd name="T18" fmla="*/ 81254 h 106363"/>
            </a:gdLst>
            <a:ahLst/>
            <a:cxnLst>
              <a:cxn ang="T10">
                <a:pos x="T0" y="T1"/>
              </a:cxn>
              <a:cxn ang="T11">
                <a:pos x="T2" y="T3"/>
              </a:cxn>
              <a:cxn ang="T12">
                <a:pos x="T4" y="T5"/>
              </a:cxn>
              <a:cxn ang="T13">
                <a:pos x="T6" y="T7"/>
              </a:cxn>
              <a:cxn ang="T14">
                <a:pos x="T8" y="T9"/>
              </a:cxn>
            </a:cxnLst>
            <a:rect l="T15" t="T16" r="T17" b="T18"/>
            <a:pathLst>
              <a:path w="111125" h="106363">
                <a:moveTo>
                  <a:pt x="0" y="40627"/>
                </a:moveTo>
                <a:lnTo>
                  <a:pt x="42446" y="40627"/>
                </a:lnTo>
                <a:lnTo>
                  <a:pt x="55563" y="0"/>
                </a:lnTo>
                <a:lnTo>
                  <a:pt x="68679" y="40627"/>
                </a:lnTo>
                <a:lnTo>
                  <a:pt x="111125" y="40627"/>
                </a:lnTo>
                <a:lnTo>
                  <a:pt x="76785" y="65736"/>
                </a:lnTo>
                <a:lnTo>
                  <a:pt x="89902" y="106363"/>
                </a:lnTo>
                <a:lnTo>
                  <a:pt x="55563" y="81254"/>
                </a:lnTo>
                <a:lnTo>
                  <a:pt x="21223" y="106363"/>
                </a:lnTo>
                <a:lnTo>
                  <a:pt x="34340"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515087" name="Rectangle 42"/>
          <p:cNvSpPr>
            <a:spLocks noChangeArrowheads="1"/>
          </p:cNvSpPr>
          <p:nvPr/>
        </p:nvSpPr>
        <p:spPr bwMode="auto">
          <a:xfrm>
            <a:off x="6983413" y="4668838"/>
            <a:ext cx="2117725" cy="458787"/>
          </a:xfrm>
          <a:prstGeom prst="rect">
            <a:avLst/>
          </a:prstGeom>
          <a:noFill/>
          <a:ln w="9525">
            <a:noFill/>
            <a:miter lim="800000"/>
            <a:headEnd/>
            <a:tailEnd/>
          </a:ln>
          <a:effectLst>
            <a:outerShdw dist="12700" algn="ctr" rotWithShape="0">
              <a:srgbClr val="000000"/>
            </a:outerShdw>
          </a:effectLst>
        </p:spPr>
        <p:txBody>
          <a:bodyPr>
            <a:spAutoFit/>
          </a:bodyPr>
          <a:lstStyle/>
          <a:p>
            <a:pPr>
              <a:lnSpc>
                <a:spcPct val="80000"/>
              </a:lnSpc>
              <a:spcBef>
                <a:spcPct val="20000"/>
              </a:spcBef>
              <a:defRPr/>
            </a:pPr>
            <a:r>
              <a:rPr lang="en-US" sz="1000" b="1">
                <a:cs typeface="Times New Roman" pitchFamily="18" charset="0"/>
              </a:rPr>
              <a:t>NCEP Tropical Prediction Center Joint Hurricane Testbed</a:t>
            </a:r>
          </a:p>
          <a:p>
            <a:pPr>
              <a:lnSpc>
                <a:spcPct val="80000"/>
              </a:lnSpc>
              <a:spcBef>
                <a:spcPct val="20000"/>
              </a:spcBef>
              <a:defRPr/>
            </a:pPr>
            <a:r>
              <a:rPr lang="en-US" sz="800" b="1">
                <a:cs typeface="Times New Roman" pitchFamily="18" charset="0"/>
              </a:rPr>
              <a:t>Miami, Florida (Planned for FY2010)</a:t>
            </a:r>
          </a:p>
        </p:txBody>
      </p:sp>
      <p:sp>
        <p:nvSpPr>
          <p:cNvPr id="13328" name="AutoShape 32"/>
          <p:cNvSpPr>
            <a:spLocks noChangeArrowheads="1"/>
          </p:cNvSpPr>
          <p:nvPr/>
        </p:nvSpPr>
        <p:spPr bwMode="auto">
          <a:xfrm>
            <a:off x="5467350" y="2746375"/>
            <a:ext cx="112713" cy="106363"/>
          </a:xfrm>
          <a:custGeom>
            <a:avLst/>
            <a:gdLst>
              <a:gd name="T0" fmla="*/ 56357 w 112713"/>
              <a:gd name="T1" fmla="*/ 0 h 106363"/>
              <a:gd name="T2" fmla="*/ 0 w 112713"/>
              <a:gd name="T3" fmla="*/ 40627 h 106363"/>
              <a:gd name="T4" fmla="*/ 21526 w 112713"/>
              <a:gd name="T5" fmla="*/ 106363 h 106363"/>
              <a:gd name="T6" fmla="*/ 91187 w 112713"/>
              <a:gd name="T7" fmla="*/ 106363 h 106363"/>
              <a:gd name="T8" fmla="*/ 112713 w 112713"/>
              <a:gd name="T9" fmla="*/ 40627 h 106363"/>
              <a:gd name="T10" fmla="*/ 17694720 60000 65536"/>
              <a:gd name="T11" fmla="*/ 11796480 60000 65536"/>
              <a:gd name="T12" fmla="*/ 5898240 60000 65536"/>
              <a:gd name="T13" fmla="*/ 5898240 60000 65536"/>
              <a:gd name="T14" fmla="*/ 0 60000 65536"/>
              <a:gd name="T15" fmla="*/ 34831 w 112713"/>
              <a:gd name="T16" fmla="*/ 40627 h 106363"/>
              <a:gd name="T17" fmla="*/ 77882 w 112713"/>
              <a:gd name="T18" fmla="*/ 81254 h 106363"/>
            </a:gdLst>
            <a:ahLst/>
            <a:cxnLst>
              <a:cxn ang="T10">
                <a:pos x="T0" y="T1"/>
              </a:cxn>
              <a:cxn ang="T11">
                <a:pos x="T2" y="T3"/>
              </a:cxn>
              <a:cxn ang="T12">
                <a:pos x="T4" y="T5"/>
              </a:cxn>
              <a:cxn ang="T13">
                <a:pos x="T6" y="T7"/>
              </a:cxn>
              <a:cxn ang="T14">
                <a:pos x="T8" y="T9"/>
              </a:cxn>
            </a:cxnLst>
            <a:rect l="T15" t="T16" r="T17" b="T18"/>
            <a:pathLst>
              <a:path w="112713" h="106363">
                <a:moveTo>
                  <a:pt x="0" y="40627"/>
                </a:moveTo>
                <a:lnTo>
                  <a:pt x="43053" y="40627"/>
                </a:lnTo>
                <a:lnTo>
                  <a:pt x="56357" y="0"/>
                </a:lnTo>
                <a:lnTo>
                  <a:pt x="69660" y="40627"/>
                </a:lnTo>
                <a:lnTo>
                  <a:pt x="112713" y="40627"/>
                </a:lnTo>
                <a:lnTo>
                  <a:pt x="77882" y="65736"/>
                </a:lnTo>
                <a:lnTo>
                  <a:pt x="91187" y="106363"/>
                </a:lnTo>
                <a:lnTo>
                  <a:pt x="56357" y="81254"/>
                </a:lnTo>
                <a:lnTo>
                  <a:pt x="21526" y="106363"/>
                </a:lnTo>
                <a:lnTo>
                  <a:pt x="34831"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515089" name="Rectangle 42"/>
          <p:cNvSpPr>
            <a:spLocks noChangeArrowheads="1"/>
          </p:cNvSpPr>
          <p:nvPr/>
        </p:nvSpPr>
        <p:spPr bwMode="auto">
          <a:xfrm>
            <a:off x="2478088" y="841375"/>
            <a:ext cx="1981200" cy="214313"/>
          </a:xfrm>
          <a:prstGeom prst="rect">
            <a:avLst/>
          </a:prstGeom>
          <a:noFill/>
          <a:ln w="9525">
            <a:noFill/>
            <a:miter lim="800000"/>
            <a:headEnd/>
            <a:tailEnd/>
          </a:ln>
          <a:effectLst>
            <a:outerShdw dist="12700" algn="ctr" rotWithShape="0">
              <a:srgbClr val="000000"/>
            </a:outerShdw>
          </a:effectLst>
        </p:spPr>
        <p:txBody>
          <a:bodyPr>
            <a:spAutoFit/>
          </a:bodyPr>
          <a:lstStyle/>
          <a:p>
            <a:pPr algn="r">
              <a:lnSpc>
                <a:spcPct val="80000"/>
              </a:lnSpc>
              <a:spcBef>
                <a:spcPct val="20000"/>
              </a:spcBef>
              <a:defRPr/>
            </a:pPr>
            <a:r>
              <a:rPr lang="en-US" sz="1000" b="1">
                <a:cs typeface="Times New Roman" pitchFamily="18" charset="0"/>
              </a:rPr>
              <a:t>Green Bay, WI WFO</a:t>
            </a:r>
          </a:p>
        </p:txBody>
      </p:sp>
      <p:sp>
        <p:nvSpPr>
          <p:cNvPr id="515090" name="Rectangle 42"/>
          <p:cNvSpPr>
            <a:spLocks noChangeArrowheads="1"/>
          </p:cNvSpPr>
          <p:nvPr/>
        </p:nvSpPr>
        <p:spPr bwMode="auto">
          <a:xfrm>
            <a:off x="2478088" y="1073150"/>
            <a:ext cx="1981200" cy="214313"/>
          </a:xfrm>
          <a:prstGeom prst="rect">
            <a:avLst/>
          </a:prstGeom>
          <a:noFill/>
          <a:ln w="9525">
            <a:noFill/>
            <a:miter lim="800000"/>
            <a:headEnd/>
            <a:tailEnd/>
          </a:ln>
          <a:effectLst>
            <a:outerShdw dist="12700" algn="ctr" rotWithShape="0">
              <a:srgbClr val="000000"/>
            </a:outerShdw>
          </a:effectLst>
        </p:spPr>
        <p:txBody>
          <a:bodyPr>
            <a:spAutoFit/>
          </a:bodyPr>
          <a:lstStyle/>
          <a:p>
            <a:pPr algn="r">
              <a:lnSpc>
                <a:spcPct val="80000"/>
              </a:lnSpc>
              <a:spcBef>
                <a:spcPct val="20000"/>
              </a:spcBef>
              <a:defRPr/>
            </a:pPr>
            <a:r>
              <a:rPr lang="en-US" sz="1000" b="1">
                <a:cs typeface="Times New Roman" pitchFamily="18" charset="0"/>
              </a:rPr>
              <a:t>Sullivan, WI WFO</a:t>
            </a:r>
          </a:p>
        </p:txBody>
      </p:sp>
      <p:sp>
        <p:nvSpPr>
          <p:cNvPr id="515091" name="Rectangle 42"/>
          <p:cNvSpPr>
            <a:spLocks noChangeArrowheads="1"/>
          </p:cNvSpPr>
          <p:nvPr/>
        </p:nvSpPr>
        <p:spPr bwMode="auto">
          <a:xfrm>
            <a:off x="2759075" y="1836738"/>
            <a:ext cx="1700213" cy="214312"/>
          </a:xfrm>
          <a:prstGeom prst="rect">
            <a:avLst/>
          </a:prstGeom>
          <a:noFill/>
          <a:ln w="9525">
            <a:noFill/>
            <a:miter lim="800000"/>
            <a:headEnd/>
            <a:tailEnd/>
          </a:ln>
          <a:effectLst>
            <a:outerShdw dist="12700" algn="ctr" rotWithShape="0">
              <a:srgbClr val="000000"/>
            </a:outerShdw>
          </a:effectLst>
        </p:spPr>
        <p:txBody>
          <a:bodyPr>
            <a:spAutoFit/>
          </a:bodyPr>
          <a:lstStyle/>
          <a:p>
            <a:pPr algn="r">
              <a:lnSpc>
                <a:spcPct val="80000"/>
              </a:lnSpc>
              <a:spcBef>
                <a:spcPct val="20000"/>
              </a:spcBef>
              <a:defRPr/>
            </a:pPr>
            <a:r>
              <a:rPr lang="en-US" sz="1000" b="1">
                <a:cs typeface="Times New Roman" pitchFamily="18" charset="0"/>
              </a:rPr>
              <a:t>La Crosse, WI WFO</a:t>
            </a:r>
          </a:p>
        </p:txBody>
      </p:sp>
      <p:sp>
        <p:nvSpPr>
          <p:cNvPr id="13332" name="AutoShape 30"/>
          <p:cNvSpPr>
            <a:spLocks noChangeArrowheads="1"/>
          </p:cNvSpPr>
          <p:nvPr/>
        </p:nvSpPr>
        <p:spPr bwMode="auto">
          <a:xfrm>
            <a:off x="5708650" y="4005263"/>
            <a:ext cx="111125" cy="106362"/>
          </a:xfrm>
          <a:custGeom>
            <a:avLst/>
            <a:gdLst>
              <a:gd name="T0" fmla="*/ 55563 w 111125"/>
              <a:gd name="T1" fmla="*/ 0 h 106363"/>
              <a:gd name="T2" fmla="*/ 0 w 111125"/>
              <a:gd name="T3" fmla="*/ 40627 h 106363"/>
              <a:gd name="T4" fmla="*/ 21223 w 111125"/>
              <a:gd name="T5" fmla="*/ 106362 h 106363"/>
              <a:gd name="T6" fmla="*/ 89902 w 111125"/>
              <a:gd name="T7" fmla="*/ 106362 h 106363"/>
              <a:gd name="T8" fmla="*/ 111125 w 111125"/>
              <a:gd name="T9" fmla="*/ 40627 h 106363"/>
              <a:gd name="T10" fmla="*/ 17694720 60000 65536"/>
              <a:gd name="T11" fmla="*/ 11796480 60000 65536"/>
              <a:gd name="T12" fmla="*/ 5898240 60000 65536"/>
              <a:gd name="T13" fmla="*/ 5898240 60000 65536"/>
              <a:gd name="T14" fmla="*/ 0 60000 65536"/>
              <a:gd name="T15" fmla="*/ 34340 w 111125"/>
              <a:gd name="T16" fmla="*/ 40627 h 106363"/>
              <a:gd name="T17" fmla="*/ 76785 w 111125"/>
              <a:gd name="T18" fmla="*/ 81254 h 106363"/>
            </a:gdLst>
            <a:ahLst/>
            <a:cxnLst>
              <a:cxn ang="T10">
                <a:pos x="T0" y="T1"/>
              </a:cxn>
              <a:cxn ang="T11">
                <a:pos x="T2" y="T3"/>
              </a:cxn>
              <a:cxn ang="T12">
                <a:pos x="T4" y="T5"/>
              </a:cxn>
              <a:cxn ang="T13">
                <a:pos x="T6" y="T7"/>
              </a:cxn>
              <a:cxn ang="T14">
                <a:pos x="T8" y="T9"/>
              </a:cxn>
            </a:cxnLst>
            <a:rect l="T15" t="T16" r="T17" b="T18"/>
            <a:pathLst>
              <a:path w="111125" h="106363">
                <a:moveTo>
                  <a:pt x="0" y="40627"/>
                </a:moveTo>
                <a:lnTo>
                  <a:pt x="42446" y="40627"/>
                </a:lnTo>
                <a:lnTo>
                  <a:pt x="55563" y="0"/>
                </a:lnTo>
                <a:lnTo>
                  <a:pt x="68679" y="40627"/>
                </a:lnTo>
                <a:lnTo>
                  <a:pt x="111125" y="40627"/>
                </a:lnTo>
                <a:lnTo>
                  <a:pt x="76785" y="65736"/>
                </a:lnTo>
                <a:lnTo>
                  <a:pt x="89902" y="106363"/>
                </a:lnTo>
                <a:lnTo>
                  <a:pt x="55563" y="81254"/>
                </a:lnTo>
                <a:lnTo>
                  <a:pt x="21223" y="106363"/>
                </a:lnTo>
                <a:lnTo>
                  <a:pt x="34340"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515093" name="Rectangle 42"/>
          <p:cNvSpPr>
            <a:spLocks noChangeArrowheads="1"/>
          </p:cNvSpPr>
          <p:nvPr/>
        </p:nvSpPr>
        <p:spPr bwMode="auto">
          <a:xfrm>
            <a:off x="6745288" y="5492750"/>
            <a:ext cx="2297112" cy="763588"/>
          </a:xfrm>
          <a:prstGeom prst="rect">
            <a:avLst/>
          </a:prstGeom>
          <a:noFill/>
          <a:ln w="9525">
            <a:noFill/>
            <a:miter lim="800000"/>
            <a:headEnd/>
            <a:tailEnd/>
          </a:ln>
          <a:effectLst>
            <a:outerShdw dist="12700" algn="ctr" rotWithShape="0">
              <a:srgbClr val="000000"/>
            </a:outerShdw>
          </a:effectLst>
        </p:spPr>
        <p:txBody>
          <a:bodyPr>
            <a:spAutoFit/>
          </a:bodyPr>
          <a:lstStyle/>
          <a:p>
            <a:pPr>
              <a:lnSpc>
                <a:spcPct val="80000"/>
              </a:lnSpc>
              <a:spcBef>
                <a:spcPct val="20000"/>
              </a:spcBef>
              <a:defRPr/>
            </a:pPr>
            <a:r>
              <a:rPr lang="en-US" sz="1000" b="1">
                <a:cs typeface="Times New Roman" pitchFamily="18" charset="0"/>
              </a:rPr>
              <a:t>Huntsville, AL WFO</a:t>
            </a:r>
          </a:p>
          <a:p>
            <a:pPr>
              <a:lnSpc>
                <a:spcPct val="80000"/>
              </a:lnSpc>
              <a:spcBef>
                <a:spcPct val="20000"/>
              </a:spcBef>
              <a:defRPr/>
            </a:pPr>
            <a:r>
              <a:rPr lang="en-US" sz="1000" b="1">
                <a:cs typeface="Times New Roman" pitchFamily="18" charset="0"/>
              </a:rPr>
              <a:t>University of Alabama Huntsville</a:t>
            </a:r>
          </a:p>
          <a:p>
            <a:pPr>
              <a:lnSpc>
                <a:spcPct val="80000"/>
              </a:lnSpc>
              <a:spcBef>
                <a:spcPct val="20000"/>
              </a:spcBef>
              <a:defRPr/>
            </a:pPr>
            <a:r>
              <a:rPr lang="en-US" sz="1000" b="1">
                <a:cs typeface="Times New Roman" pitchFamily="18" charset="0"/>
              </a:rPr>
              <a:t>NASA Short-term Prediction Research and Transition Center</a:t>
            </a:r>
          </a:p>
          <a:p>
            <a:pPr>
              <a:lnSpc>
                <a:spcPct val="80000"/>
              </a:lnSpc>
              <a:spcBef>
                <a:spcPct val="20000"/>
              </a:spcBef>
              <a:defRPr/>
            </a:pPr>
            <a:r>
              <a:rPr lang="en-US" sz="800" b="1">
                <a:cs typeface="Times New Roman" pitchFamily="18" charset="0"/>
              </a:rPr>
              <a:t>Huntsville, AL</a:t>
            </a:r>
          </a:p>
        </p:txBody>
      </p:sp>
      <p:sp>
        <p:nvSpPr>
          <p:cNvPr id="13334" name="AutoShape 30"/>
          <p:cNvSpPr>
            <a:spLocks noChangeArrowheads="1"/>
          </p:cNvSpPr>
          <p:nvPr/>
        </p:nvSpPr>
        <p:spPr bwMode="auto">
          <a:xfrm>
            <a:off x="6477000" y="4721225"/>
            <a:ext cx="111125" cy="106363"/>
          </a:xfrm>
          <a:custGeom>
            <a:avLst/>
            <a:gdLst>
              <a:gd name="T0" fmla="*/ 55563 w 111125"/>
              <a:gd name="T1" fmla="*/ 0 h 106363"/>
              <a:gd name="T2" fmla="*/ 0 w 111125"/>
              <a:gd name="T3" fmla="*/ 40627 h 106363"/>
              <a:gd name="T4" fmla="*/ 21223 w 111125"/>
              <a:gd name="T5" fmla="*/ 106363 h 106363"/>
              <a:gd name="T6" fmla="*/ 89902 w 111125"/>
              <a:gd name="T7" fmla="*/ 106363 h 106363"/>
              <a:gd name="T8" fmla="*/ 111125 w 111125"/>
              <a:gd name="T9" fmla="*/ 40627 h 106363"/>
              <a:gd name="T10" fmla="*/ 17694720 60000 65536"/>
              <a:gd name="T11" fmla="*/ 11796480 60000 65536"/>
              <a:gd name="T12" fmla="*/ 5898240 60000 65536"/>
              <a:gd name="T13" fmla="*/ 5898240 60000 65536"/>
              <a:gd name="T14" fmla="*/ 0 60000 65536"/>
              <a:gd name="T15" fmla="*/ 34340 w 111125"/>
              <a:gd name="T16" fmla="*/ 40627 h 106363"/>
              <a:gd name="T17" fmla="*/ 76785 w 111125"/>
              <a:gd name="T18" fmla="*/ 81254 h 106363"/>
            </a:gdLst>
            <a:ahLst/>
            <a:cxnLst>
              <a:cxn ang="T10">
                <a:pos x="T0" y="T1"/>
              </a:cxn>
              <a:cxn ang="T11">
                <a:pos x="T2" y="T3"/>
              </a:cxn>
              <a:cxn ang="T12">
                <a:pos x="T4" y="T5"/>
              </a:cxn>
              <a:cxn ang="T13">
                <a:pos x="T6" y="T7"/>
              </a:cxn>
              <a:cxn ang="T14">
                <a:pos x="T8" y="T9"/>
              </a:cxn>
            </a:cxnLst>
            <a:rect l="T15" t="T16" r="T17" b="T18"/>
            <a:pathLst>
              <a:path w="111125" h="106363">
                <a:moveTo>
                  <a:pt x="0" y="40627"/>
                </a:moveTo>
                <a:lnTo>
                  <a:pt x="42446" y="40627"/>
                </a:lnTo>
                <a:lnTo>
                  <a:pt x="55563" y="0"/>
                </a:lnTo>
                <a:lnTo>
                  <a:pt x="68679" y="40627"/>
                </a:lnTo>
                <a:lnTo>
                  <a:pt x="111125" y="40627"/>
                </a:lnTo>
                <a:lnTo>
                  <a:pt x="76785" y="65736"/>
                </a:lnTo>
                <a:lnTo>
                  <a:pt x="89902" y="106363"/>
                </a:lnTo>
                <a:lnTo>
                  <a:pt x="55563" y="81254"/>
                </a:lnTo>
                <a:lnTo>
                  <a:pt x="21223" y="106363"/>
                </a:lnTo>
                <a:lnTo>
                  <a:pt x="34340"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515095" name="Rectangle 42"/>
          <p:cNvSpPr>
            <a:spLocks noChangeArrowheads="1"/>
          </p:cNvSpPr>
          <p:nvPr/>
        </p:nvSpPr>
        <p:spPr bwMode="auto">
          <a:xfrm>
            <a:off x="6975475" y="4329113"/>
            <a:ext cx="2168525" cy="366712"/>
          </a:xfrm>
          <a:prstGeom prst="rect">
            <a:avLst/>
          </a:prstGeom>
          <a:noFill/>
          <a:ln w="9525">
            <a:noFill/>
            <a:miter lim="800000"/>
            <a:headEnd/>
            <a:tailEnd/>
          </a:ln>
          <a:effectLst>
            <a:outerShdw dist="12700" algn="ctr" rotWithShape="0">
              <a:srgbClr val="000000"/>
            </a:outerShdw>
          </a:effectLst>
        </p:spPr>
        <p:txBody>
          <a:bodyPr>
            <a:spAutoFit/>
          </a:bodyPr>
          <a:lstStyle/>
          <a:p>
            <a:pPr>
              <a:lnSpc>
                <a:spcPct val="80000"/>
              </a:lnSpc>
              <a:spcBef>
                <a:spcPct val="20000"/>
              </a:spcBef>
              <a:defRPr/>
            </a:pPr>
            <a:r>
              <a:rPr lang="en-US" sz="1000" b="1">
                <a:cs typeface="Times New Roman" pitchFamily="18" charset="0"/>
              </a:rPr>
              <a:t>Melbourne, FL WFO</a:t>
            </a:r>
          </a:p>
          <a:p>
            <a:pPr>
              <a:lnSpc>
                <a:spcPct val="80000"/>
              </a:lnSpc>
              <a:spcBef>
                <a:spcPct val="20000"/>
              </a:spcBef>
              <a:defRPr/>
            </a:pPr>
            <a:r>
              <a:rPr lang="en-US" sz="1000" b="1">
                <a:cs typeface="Times New Roman" pitchFamily="18" charset="0"/>
              </a:rPr>
              <a:t>NASA Kennedy Space Center</a:t>
            </a:r>
            <a:endParaRPr lang="en-US" sz="900" b="1">
              <a:cs typeface="Times New Roman" pitchFamily="18" charset="0"/>
            </a:endParaRPr>
          </a:p>
        </p:txBody>
      </p:sp>
      <p:sp>
        <p:nvSpPr>
          <p:cNvPr id="13336" name="AutoShape 30"/>
          <p:cNvSpPr>
            <a:spLocks noChangeArrowheads="1"/>
          </p:cNvSpPr>
          <p:nvPr/>
        </p:nvSpPr>
        <p:spPr bwMode="auto">
          <a:xfrm>
            <a:off x="6510338" y="3354388"/>
            <a:ext cx="111125" cy="106362"/>
          </a:xfrm>
          <a:custGeom>
            <a:avLst/>
            <a:gdLst>
              <a:gd name="T0" fmla="*/ 55563 w 111125"/>
              <a:gd name="T1" fmla="*/ 0 h 106363"/>
              <a:gd name="T2" fmla="*/ 0 w 111125"/>
              <a:gd name="T3" fmla="*/ 40627 h 106363"/>
              <a:gd name="T4" fmla="*/ 21223 w 111125"/>
              <a:gd name="T5" fmla="*/ 106362 h 106363"/>
              <a:gd name="T6" fmla="*/ 89902 w 111125"/>
              <a:gd name="T7" fmla="*/ 106362 h 106363"/>
              <a:gd name="T8" fmla="*/ 111125 w 111125"/>
              <a:gd name="T9" fmla="*/ 40627 h 106363"/>
              <a:gd name="T10" fmla="*/ 17694720 60000 65536"/>
              <a:gd name="T11" fmla="*/ 11796480 60000 65536"/>
              <a:gd name="T12" fmla="*/ 5898240 60000 65536"/>
              <a:gd name="T13" fmla="*/ 5898240 60000 65536"/>
              <a:gd name="T14" fmla="*/ 0 60000 65536"/>
              <a:gd name="T15" fmla="*/ 34340 w 111125"/>
              <a:gd name="T16" fmla="*/ 40627 h 106363"/>
              <a:gd name="T17" fmla="*/ 76785 w 111125"/>
              <a:gd name="T18" fmla="*/ 81254 h 106363"/>
            </a:gdLst>
            <a:ahLst/>
            <a:cxnLst>
              <a:cxn ang="T10">
                <a:pos x="T0" y="T1"/>
              </a:cxn>
              <a:cxn ang="T11">
                <a:pos x="T2" y="T3"/>
              </a:cxn>
              <a:cxn ang="T12">
                <a:pos x="T4" y="T5"/>
              </a:cxn>
              <a:cxn ang="T13">
                <a:pos x="T6" y="T7"/>
              </a:cxn>
              <a:cxn ang="T14">
                <a:pos x="T8" y="T9"/>
              </a:cxn>
            </a:cxnLst>
            <a:rect l="T15" t="T16" r="T17" b="T18"/>
            <a:pathLst>
              <a:path w="111125" h="106363">
                <a:moveTo>
                  <a:pt x="0" y="40627"/>
                </a:moveTo>
                <a:lnTo>
                  <a:pt x="42446" y="40627"/>
                </a:lnTo>
                <a:lnTo>
                  <a:pt x="55563" y="0"/>
                </a:lnTo>
                <a:lnTo>
                  <a:pt x="68679" y="40627"/>
                </a:lnTo>
                <a:lnTo>
                  <a:pt x="111125" y="40627"/>
                </a:lnTo>
                <a:lnTo>
                  <a:pt x="76785" y="65736"/>
                </a:lnTo>
                <a:lnTo>
                  <a:pt x="89902" y="106363"/>
                </a:lnTo>
                <a:lnTo>
                  <a:pt x="55563" y="81254"/>
                </a:lnTo>
                <a:lnTo>
                  <a:pt x="21223" y="106363"/>
                </a:lnTo>
                <a:lnTo>
                  <a:pt x="34340"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515097" name="Rectangle 42"/>
          <p:cNvSpPr>
            <a:spLocks noChangeArrowheads="1"/>
          </p:cNvSpPr>
          <p:nvPr/>
        </p:nvSpPr>
        <p:spPr bwMode="auto">
          <a:xfrm>
            <a:off x="6224588" y="1300163"/>
            <a:ext cx="1528762" cy="214312"/>
          </a:xfrm>
          <a:prstGeom prst="rect">
            <a:avLst/>
          </a:prstGeom>
          <a:noFill/>
          <a:ln w="9525">
            <a:noFill/>
            <a:miter lim="800000"/>
            <a:headEnd/>
            <a:tailEnd/>
          </a:ln>
          <a:effectLst>
            <a:outerShdw dist="12700" algn="ctr" rotWithShape="0">
              <a:srgbClr val="000000"/>
            </a:outerShdw>
          </a:effectLst>
        </p:spPr>
        <p:txBody>
          <a:bodyPr>
            <a:spAutoFit/>
          </a:bodyPr>
          <a:lstStyle/>
          <a:p>
            <a:pPr>
              <a:lnSpc>
                <a:spcPct val="80000"/>
              </a:lnSpc>
              <a:spcBef>
                <a:spcPct val="20000"/>
              </a:spcBef>
              <a:defRPr/>
            </a:pPr>
            <a:r>
              <a:rPr lang="en-US" sz="1000" b="1">
                <a:cs typeface="Times New Roman" pitchFamily="18" charset="0"/>
              </a:rPr>
              <a:t>Sterling, VA WFO</a:t>
            </a:r>
          </a:p>
        </p:txBody>
      </p:sp>
      <p:sp>
        <p:nvSpPr>
          <p:cNvPr id="13338" name="AutoShape 31"/>
          <p:cNvSpPr>
            <a:spLocks noChangeArrowheads="1"/>
          </p:cNvSpPr>
          <p:nvPr/>
        </p:nvSpPr>
        <p:spPr bwMode="auto">
          <a:xfrm>
            <a:off x="3849688" y="3348038"/>
            <a:ext cx="111125" cy="106362"/>
          </a:xfrm>
          <a:custGeom>
            <a:avLst/>
            <a:gdLst>
              <a:gd name="T0" fmla="*/ 55563 w 111125"/>
              <a:gd name="T1" fmla="*/ 0 h 106363"/>
              <a:gd name="T2" fmla="*/ 0 w 111125"/>
              <a:gd name="T3" fmla="*/ 40627 h 106363"/>
              <a:gd name="T4" fmla="*/ 21223 w 111125"/>
              <a:gd name="T5" fmla="*/ 106362 h 106363"/>
              <a:gd name="T6" fmla="*/ 89902 w 111125"/>
              <a:gd name="T7" fmla="*/ 106362 h 106363"/>
              <a:gd name="T8" fmla="*/ 111125 w 111125"/>
              <a:gd name="T9" fmla="*/ 40627 h 106363"/>
              <a:gd name="T10" fmla="*/ 17694720 60000 65536"/>
              <a:gd name="T11" fmla="*/ 11796480 60000 65536"/>
              <a:gd name="T12" fmla="*/ 5898240 60000 65536"/>
              <a:gd name="T13" fmla="*/ 5898240 60000 65536"/>
              <a:gd name="T14" fmla="*/ 0 60000 65536"/>
              <a:gd name="T15" fmla="*/ 34340 w 111125"/>
              <a:gd name="T16" fmla="*/ 40627 h 106363"/>
              <a:gd name="T17" fmla="*/ 76785 w 111125"/>
              <a:gd name="T18" fmla="*/ 81254 h 106363"/>
            </a:gdLst>
            <a:ahLst/>
            <a:cxnLst>
              <a:cxn ang="T10">
                <a:pos x="T0" y="T1"/>
              </a:cxn>
              <a:cxn ang="T11">
                <a:pos x="T2" y="T3"/>
              </a:cxn>
              <a:cxn ang="T12">
                <a:pos x="T4" y="T5"/>
              </a:cxn>
              <a:cxn ang="T13">
                <a:pos x="T6" y="T7"/>
              </a:cxn>
              <a:cxn ang="T14">
                <a:pos x="T8" y="T9"/>
              </a:cxn>
            </a:cxnLst>
            <a:rect l="T15" t="T16" r="T17" b="T18"/>
            <a:pathLst>
              <a:path w="111125" h="106363">
                <a:moveTo>
                  <a:pt x="0" y="40627"/>
                </a:moveTo>
                <a:lnTo>
                  <a:pt x="42446" y="40627"/>
                </a:lnTo>
                <a:lnTo>
                  <a:pt x="55563" y="0"/>
                </a:lnTo>
                <a:lnTo>
                  <a:pt x="68679" y="40627"/>
                </a:lnTo>
                <a:lnTo>
                  <a:pt x="111125" y="40627"/>
                </a:lnTo>
                <a:lnTo>
                  <a:pt x="76785" y="65736"/>
                </a:lnTo>
                <a:lnTo>
                  <a:pt x="89902" y="106363"/>
                </a:lnTo>
                <a:lnTo>
                  <a:pt x="55563" y="81254"/>
                </a:lnTo>
                <a:lnTo>
                  <a:pt x="21223" y="106363"/>
                </a:lnTo>
                <a:lnTo>
                  <a:pt x="34340"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515099" name="Rectangle 42"/>
          <p:cNvSpPr>
            <a:spLocks noChangeArrowheads="1"/>
          </p:cNvSpPr>
          <p:nvPr/>
        </p:nvSpPr>
        <p:spPr bwMode="auto">
          <a:xfrm>
            <a:off x="176213" y="2335213"/>
            <a:ext cx="1438275" cy="214312"/>
          </a:xfrm>
          <a:prstGeom prst="rect">
            <a:avLst/>
          </a:prstGeom>
          <a:noFill/>
          <a:ln w="9525">
            <a:noFill/>
            <a:miter lim="800000"/>
            <a:headEnd/>
            <a:tailEnd/>
          </a:ln>
          <a:effectLst>
            <a:outerShdw dist="12700" algn="ctr" rotWithShape="0">
              <a:srgbClr val="000000"/>
            </a:outerShdw>
          </a:effectLst>
        </p:spPr>
        <p:txBody>
          <a:bodyPr>
            <a:spAutoFit/>
          </a:bodyPr>
          <a:lstStyle/>
          <a:p>
            <a:pPr algn="r">
              <a:lnSpc>
                <a:spcPct val="80000"/>
              </a:lnSpc>
              <a:spcBef>
                <a:spcPct val="20000"/>
              </a:spcBef>
              <a:defRPr/>
            </a:pPr>
            <a:r>
              <a:rPr lang="en-US" sz="1000" b="1">
                <a:cs typeface="Times New Roman" pitchFamily="18" charset="0"/>
              </a:rPr>
              <a:t>Boulder, CO WFO</a:t>
            </a:r>
            <a:endParaRPr lang="en-US" sz="900" b="1">
              <a:cs typeface="Times New Roman" pitchFamily="18" charset="0"/>
            </a:endParaRPr>
          </a:p>
        </p:txBody>
      </p:sp>
      <p:sp>
        <p:nvSpPr>
          <p:cNvPr id="13340" name="AutoShape 31"/>
          <p:cNvSpPr>
            <a:spLocks noChangeArrowheads="1"/>
          </p:cNvSpPr>
          <p:nvPr/>
        </p:nvSpPr>
        <p:spPr bwMode="auto">
          <a:xfrm>
            <a:off x="3879850" y="3149600"/>
            <a:ext cx="111125" cy="106363"/>
          </a:xfrm>
          <a:custGeom>
            <a:avLst/>
            <a:gdLst>
              <a:gd name="T0" fmla="*/ 55563 w 111125"/>
              <a:gd name="T1" fmla="*/ 0 h 106363"/>
              <a:gd name="T2" fmla="*/ 0 w 111125"/>
              <a:gd name="T3" fmla="*/ 40627 h 106363"/>
              <a:gd name="T4" fmla="*/ 21223 w 111125"/>
              <a:gd name="T5" fmla="*/ 106363 h 106363"/>
              <a:gd name="T6" fmla="*/ 89902 w 111125"/>
              <a:gd name="T7" fmla="*/ 106363 h 106363"/>
              <a:gd name="T8" fmla="*/ 111125 w 111125"/>
              <a:gd name="T9" fmla="*/ 40627 h 106363"/>
              <a:gd name="T10" fmla="*/ 17694720 60000 65536"/>
              <a:gd name="T11" fmla="*/ 11796480 60000 65536"/>
              <a:gd name="T12" fmla="*/ 5898240 60000 65536"/>
              <a:gd name="T13" fmla="*/ 5898240 60000 65536"/>
              <a:gd name="T14" fmla="*/ 0 60000 65536"/>
              <a:gd name="T15" fmla="*/ 34340 w 111125"/>
              <a:gd name="T16" fmla="*/ 40627 h 106363"/>
              <a:gd name="T17" fmla="*/ 76785 w 111125"/>
              <a:gd name="T18" fmla="*/ 81254 h 106363"/>
            </a:gdLst>
            <a:ahLst/>
            <a:cxnLst>
              <a:cxn ang="T10">
                <a:pos x="T0" y="T1"/>
              </a:cxn>
              <a:cxn ang="T11">
                <a:pos x="T2" y="T3"/>
              </a:cxn>
              <a:cxn ang="T12">
                <a:pos x="T4" y="T5"/>
              </a:cxn>
              <a:cxn ang="T13">
                <a:pos x="T6" y="T7"/>
              </a:cxn>
              <a:cxn ang="T14">
                <a:pos x="T8" y="T9"/>
              </a:cxn>
            </a:cxnLst>
            <a:rect l="T15" t="T16" r="T17" b="T18"/>
            <a:pathLst>
              <a:path w="111125" h="106363">
                <a:moveTo>
                  <a:pt x="0" y="40627"/>
                </a:moveTo>
                <a:lnTo>
                  <a:pt x="42446" y="40627"/>
                </a:lnTo>
                <a:lnTo>
                  <a:pt x="55563" y="0"/>
                </a:lnTo>
                <a:lnTo>
                  <a:pt x="68679" y="40627"/>
                </a:lnTo>
                <a:lnTo>
                  <a:pt x="111125" y="40627"/>
                </a:lnTo>
                <a:lnTo>
                  <a:pt x="76785" y="65736"/>
                </a:lnTo>
                <a:lnTo>
                  <a:pt x="89902" y="106363"/>
                </a:lnTo>
                <a:lnTo>
                  <a:pt x="55563" y="81254"/>
                </a:lnTo>
                <a:lnTo>
                  <a:pt x="21223" y="106363"/>
                </a:lnTo>
                <a:lnTo>
                  <a:pt x="34340"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515101" name="Rectangle 42"/>
          <p:cNvSpPr>
            <a:spLocks noChangeArrowheads="1"/>
          </p:cNvSpPr>
          <p:nvPr/>
        </p:nvSpPr>
        <p:spPr bwMode="auto">
          <a:xfrm>
            <a:off x="190500" y="1563688"/>
            <a:ext cx="1881188" cy="214312"/>
          </a:xfrm>
          <a:prstGeom prst="rect">
            <a:avLst/>
          </a:prstGeom>
          <a:noFill/>
          <a:ln w="9525">
            <a:noFill/>
            <a:miter lim="800000"/>
            <a:headEnd/>
            <a:tailEnd/>
          </a:ln>
          <a:effectLst>
            <a:outerShdw dist="12700" algn="ctr" rotWithShape="0">
              <a:srgbClr val="000000"/>
            </a:outerShdw>
          </a:effectLst>
        </p:spPr>
        <p:txBody>
          <a:bodyPr>
            <a:spAutoFit/>
          </a:bodyPr>
          <a:lstStyle/>
          <a:p>
            <a:pPr algn="r">
              <a:lnSpc>
                <a:spcPct val="80000"/>
              </a:lnSpc>
              <a:spcBef>
                <a:spcPct val="20000"/>
              </a:spcBef>
              <a:defRPr/>
            </a:pPr>
            <a:r>
              <a:rPr lang="en-US" sz="1000" b="1">
                <a:cs typeface="Times New Roman" pitchFamily="18" charset="0"/>
              </a:rPr>
              <a:t>Cheyenne, WY WFO</a:t>
            </a:r>
            <a:endParaRPr lang="en-US" sz="900" b="1">
              <a:cs typeface="Times New Roman" pitchFamily="18" charset="0"/>
            </a:endParaRPr>
          </a:p>
        </p:txBody>
      </p:sp>
      <p:sp>
        <p:nvSpPr>
          <p:cNvPr id="13342" name="AutoShape 31"/>
          <p:cNvSpPr>
            <a:spLocks noChangeArrowheads="1"/>
          </p:cNvSpPr>
          <p:nvPr/>
        </p:nvSpPr>
        <p:spPr bwMode="auto">
          <a:xfrm>
            <a:off x="2124075" y="2862263"/>
            <a:ext cx="111125" cy="106362"/>
          </a:xfrm>
          <a:custGeom>
            <a:avLst/>
            <a:gdLst>
              <a:gd name="T0" fmla="*/ 55563 w 111125"/>
              <a:gd name="T1" fmla="*/ 0 h 106363"/>
              <a:gd name="T2" fmla="*/ 0 w 111125"/>
              <a:gd name="T3" fmla="*/ 40627 h 106363"/>
              <a:gd name="T4" fmla="*/ 21223 w 111125"/>
              <a:gd name="T5" fmla="*/ 106362 h 106363"/>
              <a:gd name="T6" fmla="*/ 89902 w 111125"/>
              <a:gd name="T7" fmla="*/ 106362 h 106363"/>
              <a:gd name="T8" fmla="*/ 111125 w 111125"/>
              <a:gd name="T9" fmla="*/ 40627 h 106363"/>
              <a:gd name="T10" fmla="*/ 17694720 60000 65536"/>
              <a:gd name="T11" fmla="*/ 11796480 60000 65536"/>
              <a:gd name="T12" fmla="*/ 5898240 60000 65536"/>
              <a:gd name="T13" fmla="*/ 5898240 60000 65536"/>
              <a:gd name="T14" fmla="*/ 0 60000 65536"/>
              <a:gd name="T15" fmla="*/ 34340 w 111125"/>
              <a:gd name="T16" fmla="*/ 40627 h 106363"/>
              <a:gd name="T17" fmla="*/ 76785 w 111125"/>
              <a:gd name="T18" fmla="*/ 81254 h 106363"/>
            </a:gdLst>
            <a:ahLst/>
            <a:cxnLst>
              <a:cxn ang="T10">
                <a:pos x="T0" y="T1"/>
              </a:cxn>
              <a:cxn ang="T11">
                <a:pos x="T2" y="T3"/>
              </a:cxn>
              <a:cxn ang="T12">
                <a:pos x="T4" y="T5"/>
              </a:cxn>
              <a:cxn ang="T13">
                <a:pos x="T6" y="T7"/>
              </a:cxn>
              <a:cxn ang="T14">
                <a:pos x="T8" y="T9"/>
              </a:cxn>
            </a:cxnLst>
            <a:rect l="T15" t="T16" r="T17" b="T18"/>
            <a:pathLst>
              <a:path w="111125" h="106363">
                <a:moveTo>
                  <a:pt x="0" y="40627"/>
                </a:moveTo>
                <a:lnTo>
                  <a:pt x="42446" y="40627"/>
                </a:lnTo>
                <a:lnTo>
                  <a:pt x="55563" y="0"/>
                </a:lnTo>
                <a:lnTo>
                  <a:pt x="68679" y="40627"/>
                </a:lnTo>
                <a:lnTo>
                  <a:pt x="111125" y="40627"/>
                </a:lnTo>
                <a:lnTo>
                  <a:pt x="76785" y="65736"/>
                </a:lnTo>
                <a:lnTo>
                  <a:pt x="89902" y="106363"/>
                </a:lnTo>
                <a:lnTo>
                  <a:pt x="55563" y="81254"/>
                </a:lnTo>
                <a:lnTo>
                  <a:pt x="21223" y="106363"/>
                </a:lnTo>
                <a:lnTo>
                  <a:pt x="34340"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515103" name="Rectangle 42"/>
          <p:cNvSpPr>
            <a:spLocks noChangeArrowheads="1"/>
          </p:cNvSpPr>
          <p:nvPr/>
        </p:nvSpPr>
        <p:spPr bwMode="auto">
          <a:xfrm>
            <a:off x="169863" y="2811463"/>
            <a:ext cx="1444625" cy="214312"/>
          </a:xfrm>
          <a:prstGeom prst="rect">
            <a:avLst/>
          </a:prstGeom>
          <a:noFill/>
          <a:ln w="9525">
            <a:noFill/>
            <a:miter lim="800000"/>
            <a:headEnd/>
            <a:tailEnd/>
          </a:ln>
          <a:effectLst>
            <a:outerShdw dist="12700" algn="ctr" rotWithShape="0">
              <a:srgbClr val="000000"/>
            </a:outerShdw>
          </a:effectLst>
        </p:spPr>
        <p:txBody>
          <a:bodyPr>
            <a:spAutoFit/>
          </a:bodyPr>
          <a:lstStyle/>
          <a:p>
            <a:pPr algn="r">
              <a:lnSpc>
                <a:spcPct val="80000"/>
              </a:lnSpc>
              <a:spcBef>
                <a:spcPct val="20000"/>
              </a:spcBef>
              <a:defRPr/>
            </a:pPr>
            <a:r>
              <a:rPr lang="en-US" sz="1000" b="1">
                <a:cs typeface="Times New Roman" pitchFamily="18" charset="0"/>
              </a:rPr>
              <a:t>Eureka, CA WFO</a:t>
            </a:r>
            <a:endParaRPr lang="en-US" sz="900" b="1">
              <a:cs typeface="Times New Roman" pitchFamily="18" charset="0"/>
            </a:endParaRPr>
          </a:p>
        </p:txBody>
      </p:sp>
      <p:sp>
        <p:nvSpPr>
          <p:cNvPr id="13344" name="AutoShape 31"/>
          <p:cNvSpPr>
            <a:spLocks noChangeArrowheads="1"/>
          </p:cNvSpPr>
          <p:nvPr/>
        </p:nvSpPr>
        <p:spPr bwMode="auto">
          <a:xfrm>
            <a:off x="4860925" y="3375025"/>
            <a:ext cx="111125" cy="106363"/>
          </a:xfrm>
          <a:custGeom>
            <a:avLst/>
            <a:gdLst>
              <a:gd name="T0" fmla="*/ 55563 w 111125"/>
              <a:gd name="T1" fmla="*/ 0 h 106363"/>
              <a:gd name="T2" fmla="*/ 0 w 111125"/>
              <a:gd name="T3" fmla="*/ 40627 h 106363"/>
              <a:gd name="T4" fmla="*/ 21223 w 111125"/>
              <a:gd name="T5" fmla="*/ 106363 h 106363"/>
              <a:gd name="T6" fmla="*/ 89902 w 111125"/>
              <a:gd name="T7" fmla="*/ 106363 h 106363"/>
              <a:gd name="T8" fmla="*/ 111125 w 111125"/>
              <a:gd name="T9" fmla="*/ 40627 h 106363"/>
              <a:gd name="T10" fmla="*/ 17694720 60000 65536"/>
              <a:gd name="T11" fmla="*/ 11796480 60000 65536"/>
              <a:gd name="T12" fmla="*/ 5898240 60000 65536"/>
              <a:gd name="T13" fmla="*/ 5898240 60000 65536"/>
              <a:gd name="T14" fmla="*/ 0 60000 65536"/>
              <a:gd name="T15" fmla="*/ 34340 w 111125"/>
              <a:gd name="T16" fmla="*/ 40627 h 106363"/>
              <a:gd name="T17" fmla="*/ 76785 w 111125"/>
              <a:gd name="T18" fmla="*/ 81254 h 106363"/>
            </a:gdLst>
            <a:ahLst/>
            <a:cxnLst>
              <a:cxn ang="T10">
                <a:pos x="T0" y="T1"/>
              </a:cxn>
              <a:cxn ang="T11">
                <a:pos x="T2" y="T3"/>
              </a:cxn>
              <a:cxn ang="T12">
                <a:pos x="T4" y="T5"/>
              </a:cxn>
              <a:cxn ang="T13">
                <a:pos x="T6" y="T7"/>
              </a:cxn>
              <a:cxn ang="T14">
                <a:pos x="T8" y="T9"/>
              </a:cxn>
            </a:cxnLst>
            <a:rect l="T15" t="T16" r="T17" b="T18"/>
            <a:pathLst>
              <a:path w="111125" h="106363">
                <a:moveTo>
                  <a:pt x="0" y="40627"/>
                </a:moveTo>
                <a:lnTo>
                  <a:pt x="42446" y="40627"/>
                </a:lnTo>
                <a:lnTo>
                  <a:pt x="55563" y="0"/>
                </a:lnTo>
                <a:lnTo>
                  <a:pt x="68679" y="40627"/>
                </a:lnTo>
                <a:lnTo>
                  <a:pt x="111125" y="40627"/>
                </a:lnTo>
                <a:lnTo>
                  <a:pt x="76785" y="65736"/>
                </a:lnTo>
                <a:lnTo>
                  <a:pt x="89902" y="106363"/>
                </a:lnTo>
                <a:lnTo>
                  <a:pt x="55563" y="81254"/>
                </a:lnTo>
                <a:lnTo>
                  <a:pt x="21223" y="106363"/>
                </a:lnTo>
                <a:lnTo>
                  <a:pt x="34340"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515105" name="Rectangle 42"/>
          <p:cNvSpPr>
            <a:spLocks noChangeArrowheads="1"/>
          </p:cNvSpPr>
          <p:nvPr/>
        </p:nvSpPr>
        <p:spPr bwMode="auto">
          <a:xfrm>
            <a:off x="331788" y="3970338"/>
            <a:ext cx="1665287" cy="336550"/>
          </a:xfrm>
          <a:prstGeom prst="rect">
            <a:avLst/>
          </a:prstGeom>
          <a:noFill/>
          <a:ln w="9525">
            <a:noFill/>
            <a:miter lim="800000"/>
            <a:headEnd/>
            <a:tailEnd/>
          </a:ln>
          <a:effectLst>
            <a:outerShdw dist="12700" algn="ctr" rotWithShape="0">
              <a:srgbClr val="000000"/>
            </a:outerShdw>
          </a:effectLst>
        </p:spPr>
        <p:txBody>
          <a:bodyPr>
            <a:spAutoFit/>
          </a:bodyPr>
          <a:lstStyle/>
          <a:p>
            <a:pPr algn="r">
              <a:lnSpc>
                <a:spcPct val="80000"/>
              </a:lnSpc>
              <a:spcBef>
                <a:spcPct val="20000"/>
              </a:spcBef>
              <a:defRPr/>
            </a:pPr>
            <a:r>
              <a:rPr lang="en-US" sz="1000" b="1">
                <a:cs typeface="Times New Roman" pitchFamily="18" charset="0"/>
              </a:rPr>
              <a:t>NWS Central Region</a:t>
            </a:r>
          </a:p>
          <a:p>
            <a:pPr algn="r">
              <a:lnSpc>
                <a:spcPct val="80000"/>
              </a:lnSpc>
              <a:spcBef>
                <a:spcPct val="20000"/>
              </a:spcBef>
              <a:defRPr/>
            </a:pPr>
            <a:r>
              <a:rPr lang="en-US" sz="800" b="1">
                <a:cs typeface="Times New Roman" pitchFamily="18" charset="0"/>
              </a:rPr>
              <a:t>Kansas City, MO</a:t>
            </a:r>
          </a:p>
        </p:txBody>
      </p:sp>
      <p:sp>
        <p:nvSpPr>
          <p:cNvPr id="515106" name="Rectangle 42"/>
          <p:cNvSpPr>
            <a:spLocks noChangeArrowheads="1"/>
          </p:cNvSpPr>
          <p:nvPr/>
        </p:nvSpPr>
        <p:spPr bwMode="auto">
          <a:xfrm>
            <a:off x="6524625" y="1585913"/>
            <a:ext cx="2476500" cy="458787"/>
          </a:xfrm>
          <a:prstGeom prst="rect">
            <a:avLst/>
          </a:prstGeom>
          <a:noFill/>
          <a:ln w="9525">
            <a:noFill/>
            <a:miter lim="800000"/>
            <a:headEnd/>
            <a:tailEnd/>
          </a:ln>
          <a:effectLst>
            <a:outerShdw dist="12700" algn="ctr" rotWithShape="0">
              <a:srgbClr val="000000"/>
            </a:outerShdw>
          </a:effectLst>
        </p:spPr>
        <p:txBody>
          <a:bodyPr>
            <a:spAutoFit/>
          </a:bodyPr>
          <a:lstStyle/>
          <a:p>
            <a:pPr>
              <a:lnSpc>
                <a:spcPct val="80000"/>
              </a:lnSpc>
              <a:spcBef>
                <a:spcPct val="20000"/>
              </a:spcBef>
              <a:defRPr/>
            </a:pPr>
            <a:r>
              <a:rPr lang="en-US" sz="1000" b="1">
                <a:cs typeface="Times New Roman" pitchFamily="18" charset="0"/>
              </a:rPr>
              <a:t>Cooperative Remote Sensing Science and Technology Center</a:t>
            </a:r>
          </a:p>
          <a:p>
            <a:pPr>
              <a:lnSpc>
                <a:spcPct val="80000"/>
              </a:lnSpc>
              <a:spcBef>
                <a:spcPct val="20000"/>
              </a:spcBef>
              <a:defRPr/>
            </a:pPr>
            <a:r>
              <a:rPr lang="en-US" sz="800" b="1">
                <a:cs typeface="Times New Roman" pitchFamily="18" charset="0"/>
              </a:rPr>
              <a:t>New York, NY</a:t>
            </a:r>
          </a:p>
        </p:txBody>
      </p:sp>
      <p:sp>
        <p:nvSpPr>
          <p:cNvPr id="13347" name="Line 35"/>
          <p:cNvSpPr>
            <a:spLocks noChangeShapeType="1"/>
          </p:cNvSpPr>
          <p:nvPr/>
        </p:nvSpPr>
        <p:spPr bwMode="auto">
          <a:xfrm>
            <a:off x="1560513" y="2914650"/>
            <a:ext cx="511175" cy="0"/>
          </a:xfrm>
          <a:prstGeom prst="line">
            <a:avLst/>
          </a:prstGeom>
          <a:noFill/>
          <a:ln w="19050">
            <a:solidFill>
              <a:srgbClr val="FF6600"/>
            </a:solidFill>
            <a:round/>
            <a:headEnd/>
            <a:tailEnd/>
          </a:ln>
        </p:spPr>
        <p:txBody>
          <a:bodyPr/>
          <a:lstStyle/>
          <a:p>
            <a:endParaRPr lang="en-US"/>
          </a:p>
        </p:txBody>
      </p:sp>
      <p:sp>
        <p:nvSpPr>
          <p:cNvPr id="13348" name="Freeform 36"/>
          <p:cNvSpPr>
            <a:spLocks/>
          </p:cNvSpPr>
          <p:nvPr/>
        </p:nvSpPr>
        <p:spPr bwMode="auto">
          <a:xfrm>
            <a:off x="1574800" y="2438400"/>
            <a:ext cx="2276475" cy="974725"/>
          </a:xfrm>
          <a:custGeom>
            <a:avLst/>
            <a:gdLst>
              <a:gd name="T0" fmla="*/ 0 w 1434"/>
              <a:gd name="T1" fmla="*/ 0 h 614"/>
              <a:gd name="T2" fmla="*/ 264 w 1434"/>
              <a:gd name="T3" fmla="*/ 0 h 614"/>
              <a:gd name="T4" fmla="*/ 1434 w 1434"/>
              <a:gd name="T5" fmla="*/ 614 h 614"/>
              <a:gd name="T6" fmla="*/ 0 60000 65536"/>
              <a:gd name="T7" fmla="*/ 0 60000 65536"/>
              <a:gd name="T8" fmla="*/ 0 60000 65536"/>
              <a:gd name="T9" fmla="*/ 0 w 1434"/>
              <a:gd name="T10" fmla="*/ 0 h 614"/>
              <a:gd name="T11" fmla="*/ 1434 w 1434"/>
              <a:gd name="T12" fmla="*/ 614 h 614"/>
            </a:gdLst>
            <a:ahLst/>
            <a:cxnLst>
              <a:cxn ang="T6">
                <a:pos x="T0" y="T1"/>
              </a:cxn>
              <a:cxn ang="T7">
                <a:pos x="T2" y="T3"/>
              </a:cxn>
              <a:cxn ang="T8">
                <a:pos x="T4" y="T5"/>
              </a:cxn>
            </a:cxnLst>
            <a:rect l="T9" t="T10" r="T11" b="T12"/>
            <a:pathLst>
              <a:path w="1434" h="614">
                <a:moveTo>
                  <a:pt x="0" y="0"/>
                </a:moveTo>
                <a:lnTo>
                  <a:pt x="264" y="0"/>
                </a:lnTo>
                <a:lnTo>
                  <a:pt x="1434" y="614"/>
                </a:lnTo>
              </a:path>
            </a:pathLst>
          </a:custGeom>
          <a:noFill/>
          <a:ln w="19050" cmpd="sng">
            <a:solidFill>
              <a:srgbClr val="FF6600"/>
            </a:solidFill>
            <a:round/>
            <a:headEnd/>
            <a:tailEnd/>
          </a:ln>
        </p:spPr>
        <p:txBody>
          <a:bodyPr/>
          <a:lstStyle/>
          <a:p>
            <a:endParaRPr lang="en-US"/>
          </a:p>
        </p:txBody>
      </p:sp>
      <p:sp>
        <p:nvSpPr>
          <p:cNvPr id="13349" name="Freeform 37"/>
          <p:cNvSpPr>
            <a:spLocks/>
          </p:cNvSpPr>
          <p:nvPr/>
        </p:nvSpPr>
        <p:spPr bwMode="auto">
          <a:xfrm>
            <a:off x="2098675" y="2030413"/>
            <a:ext cx="1752600" cy="1243012"/>
          </a:xfrm>
          <a:custGeom>
            <a:avLst/>
            <a:gdLst>
              <a:gd name="T0" fmla="*/ 0 w 976"/>
              <a:gd name="T1" fmla="*/ 0 h 851"/>
              <a:gd name="T2" fmla="*/ 86 w 976"/>
              <a:gd name="T3" fmla="*/ 1 h 851"/>
              <a:gd name="T4" fmla="*/ 976 w 976"/>
              <a:gd name="T5" fmla="*/ 851 h 851"/>
              <a:gd name="T6" fmla="*/ 0 60000 65536"/>
              <a:gd name="T7" fmla="*/ 0 60000 65536"/>
              <a:gd name="T8" fmla="*/ 0 60000 65536"/>
              <a:gd name="T9" fmla="*/ 0 w 976"/>
              <a:gd name="T10" fmla="*/ 0 h 851"/>
              <a:gd name="T11" fmla="*/ 976 w 976"/>
              <a:gd name="T12" fmla="*/ 851 h 851"/>
            </a:gdLst>
            <a:ahLst/>
            <a:cxnLst>
              <a:cxn ang="T6">
                <a:pos x="T0" y="T1"/>
              </a:cxn>
              <a:cxn ang="T7">
                <a:pos x="T2" y="T3"/>
              </a:cxn>
              <a:cxn ang="T8">
                <a:pos x="T4" y="T5"/>
              </a:cxn>
            </a:cxnLst>
            <a:rect l="T9" t="T10" r="T11" b="T12"/>
            <a:pathLst>
              <a:path w="976" h="851">
                <a:moveTo>
                  <a:pt x="0" y="0"/>
                </a:moveTo>
                <a:lnTo>
                  <a:pt x="86" y="1"/>
                </a:lnTo>
                <a:lnTo>
                  <a:pt x="976" y="851"/>
                </a:lnTo>
              </a:path>
            </a:pathLst>
          </a:custGeom>
          <a:noFill/>
          <a:ln w="19050" cmpd="sng">
            <a:solidFill>
              <a:srgbClr val="FF6600"/>
            </a:solidFill>
            <a:round/>
            <a:headEnd/>
            <a:tailEnd/>
          </a:ln>
        </p:spPr>
        <p:txBody>
          <a:bodyPr/>
          <a:lstStyle/>
          <a:p>
            <a:endParaRPr lang="en-US"/>
          </a:p>
        </p:txBody>
      </p:sp>
      <p:sp>
        <p:nvSpPr>
          <p:cNvPr id="13350" name="Freeform 38"/>
          <p:cNvSpPr>
            <a:spLocks/>
          </p:cNvSpPr>
          <p:nvPr/>
        </p:nvSpPr>
        <p:spPr bwMode="auto">
          <a:xfrm>
            <a:off x="2032000" y="1663700"/>
            <a:ext cx="1855788" cy="1498600"/>
          </a:xfrm>
          <a:custGeom>
            <a:avLst/>
            <a:gdLst>
              <a:gd name="T0" fmla="*/ 0 w 1113"/>
              <a:gd name="T1" fmla="*/ 0 h 1120"/>
              <a:gd name="T2" fmla="*/ 86 w 1113"/>
              <a:gd name="T3" fmla="*/ 0 h 1120"/>
              <a:gd name="T4" fmla="*/ 1113 w 1113"/>
              <a:gd name="T5" fmla="*/ 1120 h 1120"/>
              <a:gd name="T6" fmla="*/ 0 60000 65536"/>
              <a:gd name="T7" fmla="*/ 0 60000 65536"/>
              <a:gd name="T8" fmla="*/ 0 60000 65536"/>
              <a:gd name="T9" fmla="*/ 0 w 1113"/>
              <a:gd name="T10" fmla="*/ 0 h 1120"/>
              <a:gd name="T11" fmla="*/ 1113 w 1113"/>
              <a:gd name="T12" fmla="*/ 1120 h 1120"/>
            </a:gdLst>
            <a:ahLst/>
            <a:cxnLst>
              <a:cxn ang="T6">
                <a:pos x="T0" y="T1"/>
              </a:cxn>
              <a:cxn ang="T7">
                <a:pos x="T2" y="T3"/>
              </a:cxn>
              <a:cxn ang="T8">
                <a:pos x="T4" y="T5"/>
              </a:cxn>
            </a:cxnLst>
            <a:rect l="T9" t="T10" r="T11" b="T12"/>
            <a:pathLst>
              <a:path w="1113" h="1120">
                <a:moveTo>
                  <a:pt x="0" y="0"/>
                </a:moveTo>
                <a:lnTo>
                  <a:pt x="86" y="0"/>
                </a:lnTo>
                <a:lnTo>
                  <a:pt x="1113" y="1120"/>
                </a:lnTo>
              </a:path>
            </a:pathLst>
          </a:custGeom>
          <a:noFill/>
          <a:ln w="19050" cmpd="sng">
            <a:solidFill>
              <a:srgbClr val="FF6600"/>
            </a:solidFill>
            <a:round/>
            <a:headEnd/>
            <a:tailEnd/>
          </a:ln>
        </p:spPr>
        <p:txBody>
          <a:bodyPr/>
          <a:lstStyle/>
          <a:p>
            <a:endParaRPr lang="en-US"/>
          </a:p>
        </p:txBody>
      </p:sp>
      <p:sp>
        <p:nvSpPr>
          <p:cNvPr id="13351" name="Freeform 39"/>
          <p:cNvSpPr>
            <a:spLocks/>
          </p:cNvSpPr>
          <p:nvPr/>
        </p:nvSpPr>
        <p:spPr bwMode="auto">
          <a:xfrm>
            <a:off x="4433888" y="946150"/>
            <a:ext cx="1041400" cy="1809750"/>
          </a:xfrm>
          <a:custGeom>
            <a:avLst/>
            <a:gdLst>
              <a:gd name="T0" fmla="*/ 0 w 656"/>
              <a:gd name="T1" fmla="*/ 1 h 868"/>
              <a:gd name="T2" fmla="*/ 142 w 656"/>
              <a:gd name="T3" fmla="*/ 0 h 868"/>
              <a:gd name="T4" fmla="*/ 656 w 656"/>
              <a:gd name="T5" fmla="*/ 868 h 868"/>
              <a:gd name="T6" fmla="*/ 0 60000 65536"/>
              <a:gd name="T7" fmla="*/ 0 60000 65536"/>
              <a:gd name="T8" fmla="*/ 0 60000 65536"/>
              <a:gd name="T9" fmla="*/ 0 w 656"/>
              <a:gd name="T10" fmla="*/ 0 h 868"/>
              <a:gd name="T11" fmla="*/ 656 w 656"/>
              <a:gd name="T12" fmla="*/ 868 h 868"/>
            </a:gdLst>
            <a:ahLst/>
            <a:cxnLst>
              <a:cxn ang="T6">
                <a:pos x="T0" y="T1"/>
              </a:cxn>
              <a:cxn ang="T7">
                <a:pos x="T2" y="T3"/>
              </a:cxn>
              <a:cxn ang="T8">
                <a:pos x="T4" y="T5"/>
              </a:cxn>
            </a:cxnLst>
            <a:rect l="T9" t="T10" r="T11" b="T12"/>
            <a:pathLst>
              <a:path w="656" h="868">
                <a:moveTo>
                  <a:pt x="0" y="1"/>
                </a:moveTo>
                <a:lnTo>
                  <a:pt x="142" y="0"/>
                </a:lnTo>
                <a:lnTo>
                  <a:pt x="656" y="868"/>
                </a:lnTo>
              </a:path>
            </a:pathLst>
          </a:custGeom>
          <a:noFill/>
          <a:ln w="19050" cmpd="sng">
            <a:solidFill>
              <a:srgbClr val="FF6600"/>
            </a:solidFill>
            <a:round/>
            <a:headEnd/>
            <a:tailEnd/>
          </a:ln>
        </p:spPr>
        <p:txBody>
          <a:bodyPr/>
          <a:lstStyle/>
          <a:p>
            <a:endParaRPr lang="en-US"/>
          </a:p>
        </p:txBody>
      </p:sp>
      <p:sp>
        <p:nvSpPr>
          <p:cNvPr id="13352" name="AutoShape 32"/>
          <p:cNvSpPr>
            <a:spLocks noChangeArrowheads="1"/>
          </p:cNvSpPr>
          <p:nvPr/>
        </p:nvSpPr>
        <p:spPr bwMode="auto">
          <a:xfrm>
            <a:off x="5461000" y="2911475"/>
            <a:ext cx="112713" cy="106363"/>
          </a:xfrm>
          <a:custGeom>
            <a:avLst/>
            <a:gdLst>
              <a:gd name="T0" fmla="*/ 56357 w 112713"/>
              <a:gd name="T1" fmla="*/ 0 h 106363"/>
              <a:gd name="T2" fmla="*/ 0 w 112713"/>
              <a:gd name="T3" fmla="*/ 40627 h 106363"/>
              <a:gd name="T4" fmla="*/ 21526 w 112713"/>
              <a:gd name="T5" fmla="*/ 106363 h 106363"/>
              <a:gd name="T6" fmla="*/ 91187 w 112713"/>
              <a:gd name="T7" fmla="*/ 106363 h 106363"/>
              <a:gd name="T8" fmla="*/ 112713 w 112713"/>
              <a:gd name="T9" fmla="*/ 40627 h 106363"/>
              <a:gd name="T10" fmla="*/ 17694720 60000 65536"/>
              <a:gd name="T11" fmla="*/ 11796480 60000 65536"/>
              <a:gd name="T12" fmla="*/ 5898240 60000 65536"/>
              <a:gd name="T13" fmla="*/ 5898240 60000 65536"/>
              <a:gd name="T14" fmla="*/ 0 60000 65536"/>
              <a:gd name="T15" fmla="*/ 34831 w 112713"/>
              <a:gd name="T16" fmla="*/ 40627 h 106363"/>
              <a:gd name="T17" fmla="*/ 77882 w 112713"/>
              <a:gd name="T18" fmla="*/ 81254 h 106363"/>
            </a:gdLst>
            <a:ahLst/>
            <a:cxnLst>
              <a:cxn ang="T10">
                <a:pos x="T0" y="T1"/>
              </a:cxn>
              <a:cxn ang="T11">
                <a:pos x="T2" y="T3"/>
              </a:cxn>
              <a:cxn ang="T12">
                <a:pos x="T4" y="T5"/>
              </a:cxn>
              <a:cxn ang="T13">
                <a:pos x="T6" y="T7"/>
              </a:cxn>
              <a:cxn ang="T14">
                <a:pos x="T8" y="T9"/>
              </a:cxn>
            </a:cxnLst>
            <a:rect l="T15" t="T16" r="T17" b="T18"/>
            <a:pathLst>
              <a:path w="112713" h="106363">
                <a:moveTo>
                  <a:pt x="0" y="40627"/>
                </a:moveTo>
                <a:lnTo>
                  <a:pt x="43053" y="40627"/>
                </a:lnTo>
                <a:lnTo>
                  <a:pt x="56357" y="0"/>
                </a:lnTo>
                <a:lnTo>
                  <a:pt x="69660" y="40627"/>
                </a:lnTo>
                <a:lnTo>
                  <a:pt x="112713" y="40627"/>
                </a:lnTo>
                <a:lnTo>
                  <a:pt x="77882" y="65736"/>
                </a:lnTo>
                <a:lnTo>
                  <a:pt x="91187" y="106363"/>
                </a:lnTo>
                <a:lnTo>
                  <a:pt x="56357" y="81254"/>
                </a:lnTo>
                <a:lnTo>
                  <a:pt x="21526" y="106363"/>
                </a:lnTo>
                <a:lnTo>
                  <a:pt x="34831"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13353" name="Freeform 41"/>
          <p:cNvSpPr>
            <a:spLocks/>
          </p:cNvSpPr>
          <p:nvPr/>
        </p:nvSpPr>
        <p:spPr bwMode="auto">
          <a:xfrm>
            <a:off x="4446588" y="1174750"/>
            <a:ext cx="1041400" cy="1765300"/>
          </a:xfrm>
          <a:custGeom>
            <a:avLst/>
            <a:gdLst>
              <a:gd name="T0" fmla="*/ 0 w 656"/>
              <a:gd name="T1" fmla="*/ 1 h 868"/>
              <a:gd name="T2" fmla="*/ 142 w 656"/>
              <a:gd name="T3" fmla="*/ 0 h 868"/>
              <a:gd name="T4" fmla="*/ 656 w 656"/>
              <a:gd name="T5" fmla="*/ 868 h 868"/>
              <a:gd name="T6" fmla="*/ 0 60000 65536"/>
              <a:gd name="T7" fmla="*/ 0 60000 65536"/>
              <a:gd name="T8" fmla="*/ 0 60000 65536"/>
              <a:gd name="T9" fmla="*/ 0 w 656"/>
              <a:gd name="T10" fmla="*/ 0 h 868"/>
              <a:gd name="T11" fmla="*/ 656 w 656"/>
              <a:gd name="T12" fmla="*/ 868 h 868"/>
            </a:gdLst>
            <a:ahLst/>
            <a:cxnLst>
              <a:cxn ang="T6">
                <a:pos x="T0" y="T1"/>
              </a:cxn>
              <a:cxn ang="T7">
                <a:pos x="T2" y="T3"/>
              </a:cxn>
              <a:cxn ang="T8">
                <a:pos x="T4" y="T5"/>
              </a:cxn>
            </a:cxnLst>
            <a:rect l="T9" t="T10" r="T11" b="T12"/>
            <a:pathLst>
              <a:path w="656" h="868">
                <a:moveTo>
                  <a:pt x="0" y="1"/>
                </a:moveTo>
                <a:lnTo>
                  <a:pt x="142" y="0"/>
                </a:lnTo>
                <a:lnTo>
                  <a:pt x="656" y="868"/>
                </a:lnTo>
              </a:path>
            </a:pathLst>
          </a:custGeom>
          <a:noFill/>
          <a:ln w="19050" cmpd="sng">
            <a:solidFill>
              <a:srgbClr val="FF6600"/>
            </a:solidFill>
            <a:round/>
            <a:headEnd/>
            <a:tailEnd/>
          </a:ln>
        </p:spPr>
        <p:txBody>
          <a:bodyPr/>
          <a:lstStyle/>
          <a:p>
            <a:endParaRPr lang="en-US"/>
          </a:p>
        </p:txBody>
      </p:sp>
      <p:sp>
        <p:nvSpPr>
          <p:cNvPr id="13354" name="AutoShape 32"/>
          <p:cNvSpPr>
            <a:spLocks noChangeArrowheads="1"/>
          </p:cNvSpPr>
          <p:nvPr/>
        </p:nvSpPr>
        <p:spPr bwMode="auto">
          <a:xfrm>
            <a:off x="5187950" y="2835275"/>
            <a:ext cx="112713" cy="106363"/>
          </a:xfrm>
          <a:custGeom>
            <a:avLst/>
            <a:gdLst>
              <a:gd name="T0" fmla="*/ 56357 w 112713"/>
              <a:gd name="T1" fmla="*/ 0 h 106363"/>
              <a:gd name="T2" fmla="*/ 0 w 112713"/>
              <a:gd name="T3" fmla="*/ 40627 h 106363"/>
              <a:gd name="T4" fmla="*/ 21526 w 112713"/>
              <a:gd name="T5" fmla="*/ 106363 h 106363"/>
              <a:gd name="T6" fmla="*/ 91187 w 112713"/>
              <a:gd name="T7" fmla="*/ 106363 h 106363"/>
              <a:gd name="T8" fmla="*/ 112713 w 112713"/>
              <a:gd name="T9" fmla="*/ 40627 h 106363"/>
              <a:gd name="T10" fmla="*/ 17694720 60000 65536"/>
              <a:gd name="T11" fmla="*/ 11796480 60000 65536"/>
              <a:gd name="T12" fmla="*/ 5898240 60000 65536"/>
              <a:gd name="T13" fmla="*/ 5898240 60000 65536"/>
              <a:gd name="T14" fmla="*/ 0 60000 65536"/>
              <a:gd name="T15" fmla="*/ 34831 w 112713"/>
              <a:gd name="T16" fmla="*/ 40627 h 106363"/>
              <a:gd name="T17" fmla="*/ 77882 w 112713"/>
              <a:gd name="T18" fmla="*/ 81254 h 106363"/>
            </a:gdLst>
            <a:ahLst/>
            <a:cxnLst>
              <a:cxn ang="T10">
                <a:pos x="T0" y="T1"/>
              </a:cxn>
              <a:cxn ang="T11">
                <a:pos x="T2" y="T3"/>
              </a:cxn>
              <a:cxn ang="T12">
                <a:pos x="T4" y="T5"/>
              </a:cxn>
              <a:cxn ang="T13">
                <a:pos x="T6" y="T7"/>
              </a:cxn>
              <a:cxn ang="T14">
                <a:pos x="T8" y="T9"/>
              </a:cxn>
            </a:cxnLst>
            <a:rect l="T15" t="T16" r="T17" b="T18"/>
            <a:pathLst>
              <a:path w="112713" h="106363">
                <a:moveTo>
                  <a:pt x="0" y="40627"/>
                </a:moveTo>
                <a:lnTo>
                  <a:pt x="43053" y="40627"/>
                </a:lnTo>
                <a:lnTo>
                  <a:pt x="56357" y="0"/>
                </a:lnTo>
                <a:lnTo>
                  <a:pt x="69660" y="40627"/>
                </a:lnTo>
                <a:lnTo>
                  <a:pt x="112713" y="40627"/>
                </a:lnTo>
                <a:lnTo>
                  <a:pt x="77882" y="65736"/>
                </a:lnTo>
                <a:lnTo>
                  <a:pt x="91187" y="106363"/>
                </a:lnTo>
                <a:lnTo>
                  <a:pt x="56357" y="81254"/>
                </a:lnTo>
                <a:lnTo>
                  <a:pt x="21526" y="106363"/>
                </a:lnTo>
                <a:lnTo>
                  <a:pt x="34831"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13355" name="Freeform 43"/>
          <p:cNvSpPr>
            <a:spLocks/>
          </p:cNvSpPr>
          <p:nvPr/>
        </p:nvSpPr>
        <p:spPr bwMode="auto">
          <a:xfrm>
            <a:off x="4427538" y="1916113"/>
            <a:ext cx="793750" cy="935037"/>
          </a:xfrm>
          <a:custGeom>
            <a:avLst/>
            <a:gdLst>
              <a:gd name="T0" fmla="*/ 0 w 656"/>
              <a:gd name="T1" fmla="*/ 1 h 868"/>
              <a:gd name="T2" fmla="*/ 142 w 656"/>
              <a:gd name="T3" fmla="*/ 0 h 868"/>
              <a:gd name="T4" fmla="*/ 656 w 656"/>
              <a:gd name="T5" fmla="*/ 868 h 868"/>
              <a:gd name="T6" fmla="*/ 0 60000 65536"/>
              <a:gd name="T7" fmla="*/ 0 60000 65536"/>
              <a:gd name="T8" fmla="*/ 0 60000 65536"/>
              <a:gd name="T9" fmla="*/ 0 w 656"/>
              <a:gd name="T10" fmla="*/ 0 h 868"/>
              <a:gd name="T11" fmla="*/ 656 w 656"/>
              <a:gd name="T12" fmla="*/ 868 h 868"/>
            </a:gdLst>
            <a:ahLst/>
            <a:cxnLst>
              <a:cxn ang="T6">
                <a:pos x="T0" y="T1"/>
              </a:cxn>
              <a:cxn ang="T7">
                <a:pos x="T2" y="T3"/>
              </a:cxn>
              <a:cxn ang="T8">
                <a:pos x="T4" y="T5"/>
              </a:cxn>
            </a:cxnLst>
            <a:rect l="T9" t="T10" r="T11" b="T12"/>
            <a:pathLst>
              <a:path w="656" h="868">
                <a:moveTo>
                  <a:pt x="0" y="1"/>
                </a:moveTo>
                <a:lnTo>
                  <a:pt x="142" y="0"/>
                </a:lnTo>
                <a:lnTo>
                  <a:pt x="656" y="868"/>
                </a:lnTo>
              </a:path>
            </a:pathLst>
          </a:custGeom>
          <a:noFill/>
          <a:ln w="19050" cmpd="sng">
            <a:solidFill>
              <a:srgbClr val="FF6600"/>
            </a:solidFill>
            <a:round/>
            <a:headEnd/>
            <a:tailEnd/>
          </a:ln>
        </p:spPr>
        <p:txBody>
          <a:bodyPr/>
          <a:lstStyle/>
          <a:p>
            <a:endParaRPr lang="en-US"/>
          </a:p>
        </p:txBody>
      </p:sp>
      <p:sp>
        <p:nvSpPr>
          <p:cNvPr id="13356" name="Freeform 44"/>
          <p:cNvSpPr>
            <a:spLocks/>
          </p:cNvSpPr>
          <p:nvPr/>
        </p:nvSpPr>
        <p:spPr bwMode="auto">
          <a:xfrm>
            <a:off x="4408488" y="1524000"/>
            <a:ext cx="1009650" cy="1447800"/>
          </a:xfrm>
          <a:custGeom>
            <a:avLst/>
            <a:gdLst>
              <a:gd name="T0" fmla="*/ 0 w 656"/>
              <a:gd name="T1" fmla="*/ 1 h 868"/>
              <a:gd name="T2" fmla="*/ 142 w 656"/>
              <a:gd name="T3" fmla="*/ 0 h 868"/>
              <a:gd name="T4" fmla="*/ 656 w 656"/>
              <a:gd name="T5" fmla="*/ 868 h 868"/>
              <a:gd name="T6" fmla="*/ 0 60000 65536"/>
              <a:gd name="T7" fmla="*/ 0 60000 65536"/>
              <a:gd name="T8" fmla="*/ 0 60000 65536"/>
              <a:gd name="T9" fmla="*/ 0 w 656"/>
              <a:gd name="T10" fmla="*/ 0 h 868"/>
              <a:gd name="T11" fmla="*/ 656 w 656"/>
              <a:gd name="T12" fmla="*/ 868 h 868"/>
            </a:gdLst>
            <a:ahLst/>
            <a:cxnLst>
              <a:cxn ang="T6">
                <a:pos x="T0" y="T1"/>
              </a:cxn>
              <a:cxn ang="T7">
                <a:pos x="T2" y="T3"/>
              </a:cxn>
              <a:cxn ang="T8">
                <a:pos x="T4" y="T5"/>
              </a:cxn>
            </a:cxnLst>
            <a:rect l="T9" t="T10" r="T11" b="T12"/>
            <a:pathLst>
              <a:path w="656" h="868">
                <a:moveTo>
                  <a:pt x="0" y="1"/>
                </a:moveTo>
                <a:lnTo>
                  <a:pt x="142" y="0"/>
                </a:lnTo>
                <a:lnTo>
                  <a:pt x="656" y="868"/>
                </a:lnTo>
              </a:path>
            </a:pathLst>
          </a:custGeom>
          <a:noFill/>
          <a:ln w="19050" cmpd="sng">
            <a:solidFill>
              <a:srgbClr val="FF6600"/>
            </a:solidFill>
            <a:round/>
            <a:headEnd/>
            <a:tailEnd/>
          </a:ln>
        </p:spPr>
        <p:txBody>
          <a:bodyPr/>
          <a:lstStyle/>
          <a:p>
            <a:endParaRPr lang="en-US"/>
          </a:p>
        </p:txBody>
      </p:sp>
      <p:sp>
        <p:nvSpPr>
          <p:cNvPr id="13357" name="Freeform 45"/>
          <p:cNvSpPr>
            <a:spLocks/>
          </p:cNvSpPr>
          <p:nvPr/>
        </p:nvSpPr>
        <p:spPr bwMode="auto">
          <a:xfrm>
            <a:off x="1968500" y="3438525"/>
            <a:ext cx="2898775" cy="722313"/>
          </a:xfrm>
          <a:custGeom>
            <a:avLst/>
            <a:gdLst>
              <a:gd name="T0" fmla="*/ 0 w 1826"/>
              <a:gd name="T1" fmla="*/ 294 h 294"/>
              <a:gd name="T2" fmla="*/ 244 w 1826"/>
              <a:gd name="T3" fmla="*/ 294 h 294"/>
              <a:gd name="T4" fmla="*/ 1826 w 1826"/>
              <a:gd name="T5" fmla="*/ 0 h 294"/>
              <a:gd name="T6" fmla="*/ 0 60000 65536"/>
              <a:gd name="T7" fmla="*/ 0 60000 65536"/>
              <a:gd name="T8" fmla="*/ 0 60000 65536"/>
              <a:gd name="T9" fmla="*/ 0 w 1826"/>
              <a:gd name="T10" fmla="*/ 0 h 294"/>
              <a:gd name="T11" fmla="*/ 1826 w 1826"/>
              <a:gd name="T12" fmla="*/ 294 h 294"/>
            </a:gdLst>
            <a:ahLst/>
            <a:cxnLst>
              <a:cxn ang="T6">
                <a:pos x="T0" y="T1"/>
              </a:cxn>
              <a:cxn ang="T7">
                <a:pos x="T2" y="T3"/>
              </a:cxn>
              <a:cxn ang="T8">
                <a:pos x="T4" y="T5"/>
              </a:cxn>
            </a:cxnLst>
            <a:rect l="T9" t="T10" r="T11" b="T12"/>
            <a:pathLst>
              <a:path w="1826" h="294">
                <a:moveTo>
                  <a:pt x="0" y="294"/>
                </a:moveTo>
                <a:lnTo>
                  <a:pt x="244" y="294"/>
                </a:lnTo>
                <a:lnTo>
                  <a:pt x="1826" y="0"/>
                </a:lnTo>
              </a:path>
            </a:pathLst>
          </a:custGeom>
          <a:noFill/>
          <a:ln w="19050" cmpd="sng">
            <a:solidFill>
              <a:srgbClr val="FF6600"/>
            </a:solidFill>
            <a:round/>
            <a:headEnd/>
            <a:tailEnd/>
          </a:ln>
        </p:spPr>
        <p:txBody>
          <a:bodyPr/>
          <a:lstStyle/>
          <a:p>
            <a:endParaRPr lang="en-US"/>
          </a:p>
        </p:txBody>
      </p:sp>
      <p:sp>
        <p:nvSpPr>
          <p:cNvPr id="13358" name="Freeform 46"/>
          <p:cNvSpPr>
            <a:spLocks/>
          </p:cNvSpPr>
          <p:nvPr/>
        </p:nvSpPr>
        <p:spPr bwMode="auto">
          <a:xfrm>
            <a:off x="4737100" y="4025900"/>
            <a:ext cx="1490663" cy="1690688"/>
          </a:xfrm>
          <a:custGeom>
            <a:avLst/>
            <a:gdLst>
              <a:gd name="T0" fmla="*/ 794 w 939"/>
              <a:gd name="T1" fmla="*/ 1065 h 1065"/>
              <a:gd name="T2" fmla="*/ 939 w 939"/>
              <a:gd name="T3" fmla="*/ 1065 h 1065"/>
              <a:gd name="T4" fmla="*/ 0 w 939"/>
              <a:gd name="T5" fmla="*/ 0 h 1065"/>
              <a:gd name="T6" fmla="*/ 0 60000 65536"/>
              <a:gd name="T7" fmla="*/ 0 60000 65536"/>
              <a:gd name="T8" fmla="*/ 0 60000 65536"/>
              <a:gd name="T9" fmla="*/ 0 w 939"/>
              <a:gd name="T10" fmla="*/ 0 h 1065"/>
              <a:gd name="T11" fmla="*/ 939 w 939"/>
              <a:gd name="T12" fmla="*/ 1065 h 1065"/>
            </a:gdLst>
            <a:ahLst/>
            <a:cxnLst>
              <a:cxn ang="T6">
                <a:pos x="T0" y="T1"/>
              </a:cxn>
              <a:cxn ang="T7">
                <a:pos x="T2" y="T3"/>
              </a:cxn>
              <a:cxn ang="T8">
                <a:pos x="T4" y="T5"/>
              </a:cxn>
            </a:cxnLst>
            <a:rect l="T9" t="T10" r="T11" b="T12"/>
            <a:pathLst>
              <a:path w="939" h="1065">
                <a:moveTo>
                  <a:pt x="794" y="1065"/>
                </a:moveTo>
                <a:lnTo>
                  <a:pt x="939" y="1065"/>
                </a:lnTo>
                <a:lnTo>
                  <a:pt x="0" y="0"/>
                </a:lnTo>
              </a:path>
            </a:pathLst>
          </a:custGeom>
          <a:noFill/>
          <a:ln w="19050" cmpd="sng">
            <a:solidFill>
              <a:srgbClr val="FF6600"/>
            </a:solidFill>
            <a:round/>
            <a:headEnd/>
            <a:tailEnd/>
          </a:ln>
        </p:spPr>
        <p:txBody>
          <a:bodyPr/>
          <a:lstStyle/>
          <a:p>
            <a:endParaRPr lang="en-US"/>
          </a:p>
        </p:txBody>
      </p:sp>
      <p:sp>
        <p:nvSpPr>
          <p:cNvPr id="13359" name="Text Box 47"/>
          <p:cNvSpPr txBox="1">
            <a:spLocks noChangeArrowheads="1"/>
          </p:cNvSpPr>
          <p:nvPr/>
        </p:nvSpPr>
        <p:spPr bwMode="auto">
          <a:xfrm>
            <a:off x="101600" y="5268913"/>
            <a:ext cx="2101850" cy="866775"/>
          </a:xfrm>
          <a:prstGeom prst="rect">
            <a:avLst/>
          </a:prstGeom>
          <a:solidFill>
            <a:srgbClr val="FFFFFF">
              <a:alpha val="79999"/>
            </a:srgbClr>
          </a:solidFill>
          <a:ln w="12700">
            <a:solidFill>
              <a:srgbClr val="000066"/>
            </a:solidFill>
            <a:miter lim="800000"/>
            <a:headEnd/>
            <a:tailEnd/>
          </a:ln>
        </p:spPr>
        <p:txBody>
          <a:bodyPr>
            <a:spAutoFit/>
          </a:bodyPr>
          <a:lstStyle/>
          <a:p>
            <a:pPr>
              <a:spcBef>
                <a:spcPct val="50000"/>
              </a:spcBef>
            </a:pPr>
            <a:r>
              <a:rPr lang="en-US" sz="1000" b="1">
                <a:solidFill>
                  <a:schemeClr val="bg2"/>
                </a:solidFill>
              </a:rPr>
              <a:t>NCEP</a:t>
            </a:r>
            <a:r>
              <a:rPr lang="en-US" sz="1000">
                <a:solidFill>
                  <a:schemeClr val="bg2"/>
                </a:solidFill>
              </a:rPr>
              <a:t>: National Centers for Environmental Prediction</a:t>
            </a:r>
          </a:p>
          <a:p>
            <a:pPr>
              <a:spcBef>
                <a:spcPct val="50000"/>
              </a:spcBef>
            </a:pPr>
            <a:r>
              <a:rPr lang="en-US" sz="1000" b="1">
                <a:solidFill>
                  <a:schemeClr val="bg2"/>
                </a:solidFill>
              </a:rPr>
              <a:t>NWS</a:t>
            </a:r>
            <a:r>
              <a:rPr lang="en-US" sz="1000">
                <a:solidFill>
                  <a:schemeClr val="bg2"/>
                </a:solidFill>
              </a:rPr>
              <a:t>: National Weather Service</a:t>
            </a:r>
          </a:p>
          <a:p>
            <a:pPr>
              <a:spcBef>
                <a:spcPct val="50000"/>
              </a:spcBef>
            </a:pPr>
            <a:r>
              <a:rPr lang="en-US" sz="1000" b="1">
                <a:solidFill>
                  <a:schemeClr val="bg2"/>
                </a:solidFill>
              </a:rPr>
              <a:t>WFO</a:t>
            </a:r>
            <a:r>
              <a:rPr lang="en-US" sz="1000">
                <a:solidFill>
                  <a:schemeClr val="bg2"/>
                </a:solidFill>
              </a:rPr>
              <a:t>: Weather Forecast Office</a:t>
            </a:r>
          </a:p>
        </p:txBody>
      </p:sp>
      <p:sp>
        <p:nvSpPr>
          <p:cNvPr id="13360" name="Freeform 48"/>
          <p:cNvSpPr>
            <a:spLocks/>
          </p:cNvSpPr>
          <p:nvPr/>
        </p:nvSpPr>
        <p:spPr bwMode="auto">
          <a:xfrm>
            <a:off x="5619750" y="1409700"/>
            <a:ext cx="914400" cy="1962150"/>
          </a:xfrm>
          <a:custGeom>
            <a:avLst/>
            <a:gdLst>
              <a:gd name="T0" fmla="*/ 400 w 576"/>
              <a:gd name="T1" fmla="*/ 0 h 1236"/>
              <a:gd name="T2" fmla="*/ 0 w 576"/>
              <a:gd name="T3" fmla="*/ 0 h 1236"/>
              <a:gd name="T4" fmla="*/ 576 w 576"/>
              <a:gd name="T5" fmla="*/ 1236 h 1236"/>
              <a:gd name="T6" fmla="*/ 0 60000 65536"/>
              <a:gd name="T7" fmla="*/ 0 60000 65536"/>
              <a:gd name="T8" fmla="*/ 0 60000 65536"/>
              <a:gd name="T9" fmla="*/ 0 w 576"/>
              <a:gd name="T10" fmla="*/ 0 h 1236"/>
              <a:gd name="T11" fmla="*/ 576 w 576"/>
              <a:gd name="T12" fmla="*/ 1236 h 1236"/>
            </a:gdLst>
            <a:ahLst/>
            <a:cxnLst>
              <a:cxn ang="T6">
                <a:pos x="T0" y="T1"/>
              </a:cxn>
              <a:cxn ang="T7">
                <a:pos x="T2" y="T3"/>
              </a:cxn>
              <a:cxn ang="T8">
                <a:pos x="T4" y="T5"/>
              </a:cxn>
            </a:cxnLst>
            <a:rect l="T9" t="T10" r="T11" b="T12"/>
            <a:pathLst>
              <a:path w="576" h="1236">
                <a:moveTo>
                  <a:pt x="400" y="0"/>
                </a:moveTo>
                <a:lnTo>
                  <a:pt x="0" y="0"/>
                </a:lnTo>
                <a:lnTo>
                  <a:pt x="576" y="1236"/>
                </a:lnTo>
              </a:path>
            </a:pathLst>
          </a:custGeom>
          <a:noFill/>
          <a:ln w="19050" cmpd="sng">
            <a:solidFill>
              <a:srgbClr val="FF6600"/>
            </a:solidFill>
            <a:round/>
            <a:headEnd/>
            <a:tailEnd/>
          </a:ln>
        </p:spPr>
        <p:txBody>
          <a:bodyPr/>
          <a:lstStyle/>
          <a:p>
            <a:endParaRPr lang="en-US"/>
          </a:p>
        </p:txBody>
      </p:sp>
      <p:sp>
        <p:nvSpPr>
          <p:cNvPr id="13361" name="AutoShape 30"/>
          <p:cNvSpPr>
            <a:spLocks noChangeArrowheads="1"/>
          </p:cNvSpPr>
          <p:nvPr/>
        </p:nvSpPr>
        <p:spPr bwMode="auto">
          <a:xfrm>
            <a:off x="6902450" y="2995613"/>
            <a:ext cx="111125" cy="106362"/>
          </a:xfrm>
          <a:custGeom>
            <a:avLst/>
            <a:gdLst>
              <a:gd name="T0" fmla="*/ 55563 w 111125"/>
              <a:gd name="T1" fmla="*/ 0 h 106363"/>
              <a:gd name="T2" fmla="*/ 0 w 111125"/>
              <a:gd name="T3" fmla="*/ 40627 h 106363"/>
              <a:gd name="T4" fmla="*/ 21223 w 111125"/>
              <a:gd name="T5" fmla="*/ 106362 h 106363"/>
              <a:gd name="T6" fmla="*/ 89902 w 111125"/>
              <a:gd name="T7" fmla="*/ 106362 h 106363"/>
              <a:gd name="T8" fmla="*/ 111125 w 111125"/>
              <a:gd name="T9" fmla="*/ 40627 h 106363"/>
              <a:gd name="T10" fmla="*/ 17694720 60000 65536"/>
              <a:gd name="T11" fmla="*/ 11796480 60000 65536"/>
              <a:gd name="T12" fmla="*/ 5898240 60000 65536"/>
              <a:gd name="T13" fmla="*/ 5898240 60000 65536"/>
              <a:gd name="T14" fmla="*/ 0 60000 65536"/>
              <a:gd name="T15" fmla="*/ 34340 w 111125"/>
              <a:gd name="T16" fmla="*/ 40627 h 106363"/>
              <a:gd name="T17" fmla="*/ 76785 w 111125"/>
              <a:gd name="T18" fmla="*/ 81254 h 106363"/>
            </a:gdLst>
            <a:ahLst/>
            <a:cxnLst>
              <a:cxn ang="T10">
                <a:pos x="T0" y="T1"/>
              </a:cxn>
              <a:cxn ang="T11">
                <a:pos x="T2" y="T3"/>
              </a:cxn>
              <a:cxn ang="T12">
                <a:pos x="T4" y="T5"/>
              </a:cxn>
              <a:cxn ang="T13">
                <a:pos x="T6" y="T7"/>
              </a:cxn>
              <a:cxn ang="T14">
                <a:pos x="T8" y="T9"/>
              </a:cxn>
            </a:cxnLst>
            <a:rect l="T15" t="T16" r="T17" b="T18"/>
            <a:pathLst>
              <a:path w="111125" h="106363">
                <a:moveTo>
                  <a:pt x="0" y="40627"/>
                </a:moveTo>
                <a:lnTo>
                  <a:pt x="42446" y="40627"/>
                </a:lnTo>
                <a:lnTo>
                  <a:pt x="55563" y="0"/>
                </a:lnTo>
                <a:lnTo>
                  <a:pt x="68679" y="40627"/>
                </a:lnTo>
                <a:lnTo>
                  <a:pt x="111125" y="40627"/>
                </a:lnTo>
                <a:lnTo>
                  <a:pt x="76785" y="65736"/>
                </a:lnTo>
                <a:lnTo>
                  <a:pt x="89902" y="106363"/>
                </a:lnTo>
                <a:lnTo>
                  <a:pt x="55563" y="81254"/>
                </a:lnTo>
                <a:lnTo>
                  <a:pt x="21223" y="106363"/>
                </a:lnTo>
                <a:lnTo>
                  <a:pt x="34340"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13362" name="Freeform 50"/>
          <p:cNvSpPr>
            <a:spLocks/>
          </p:cNvSpPr>
          <p:nvPr/>
        </p:nvSpPr>
        <p:spPr bwMode="auto">
          <a:xfrm>
            <a:off x="6345238" y="1744663"/>
            <a:ext cx="569912" cy="1271587"/>
          </a:xfrm>
          <a:custGeom>
            <a:avLst/>
            <a:gdLst>
              <a:gd name="T0" fmla="*/ 135 w 359"/>
              <a:gd name="T1" fmla="*/ 0 h 844"/>
              <a:gd name="T2" fmla="*/ 0 w 359"/>
              <a:gd name="T3" fmla="*/ 0 h 844"/>
              <a:gd name="T4" fmla="*/ 359 w 359"/>
              <a:gd name="T5" fmla="*/ 844 h 844"/>
              <a:gd name="T6" fmla="*/ 0 60000 65536"/>
              <a:gd name="T7" fmla="*/ 0 60000 65536"/>
              <a:gd name="T8" fmla="*/ 0 60000 65536"/>
              <a:gd name="T9" fmla="*/ 0 w 359"/>
              <a:gd name="T10" fmla="*/ 0 h 844"/>
              <a:gd name="T11" fmla="*/ 359 w 359"/>
              <a:gd name="T12" fmla="*/ 844 h 844"/>
            </a:gdLst>
            <a:ahLst/>
            <a:cxnLst>
              <a:cxn ang="T6">
                <a:pos x="T0" y="T1"/>
              </a:cxn>
              <a:cxn ang="T7">
                <a:pos x="T2" y="T3"/>
              </a:cxn>
              <a:cxn ang="T8">
                <a:pos x="T4" y="T5"/>
              </a:cxn>
            </a:cxnLst>
            <a:rect l="T9" t="T10" r="T11" b="T12"/>
            <a:pathLst>
              <a:path w="359" h="844">
                <a:moveTo>
                  <a:pt x="135" y="0"/>
                </a:moveTo>
                <a:lnTo>
                  <a:pt x="0" y="0"/>
                </a:lnTo>
                <a:lnTo>
                  <a:pt x="359" y="844"/>
                </a:lnTo>
              </a:path>
            </a:pathLst>
          </a:custGeom>
          <a:noFill/>
          <a:ln w="19050" cmpd="sng">
            <a:solidFill>
              <a:srgbClr val="FF6600"/>
            </a:solidFill>
            <a:round/>
            <a:headEnd/>
            <a:tailEnd/>
          </a:ln>
        </p:spPr>
        <p:txBody>
          <a:bodyPr/>
          <a:lstStyle/>
          <a:p>
            <a:endParaRPr lang="en-US"/>
          </a:p>
        </p:txBody>
      </p:sp>
      <p:sp>
        <p:nvSpPr>
          <p:cNvPr id="515123" name="Rectangle 51"/>
          <p:cNvSpPr>
            <a:spLocks noChangeArrowheads="1"/>
          </p:cNvSpPr>
          <p:nvPr/>
        </p:nvSpPr>
        <p:spPr bwMode="auto">
          <a:xfrm>
            <a:off x="7254875" y="2165350"/>
            <a:ext cx="1978025" cy="1738313"/>
          </a:xfrm>
          <a:prstGeom prst="rect">
            <a:avLst/>
          </a:prstGeom>
          <a:noFill/>
          <a:ln w="9525">
            <a:noFill/>
            <a:miter lim="800000"/>
            <a:headEnd/>
            <a:tailEnd/>
          </a:ln>
          <a:effectLst>
            <a:outerShdw dist="12700" algn="ctr" rotWithShape="0">
              <a:srgbClr val="000000"/>
            </a:outerShdw>
          </a:effectLst>
        </p:spPr>
        <p:txBody>
          <a:bodyPr>
            <a:spAutoFit/>
          </a:bodyPr>
          <a:lstStyle/>
          <a:p>
            <a:pPr>
              <a:defRPr/>
            </a:pPr>
            <a:r>
              <a:rPr lang="en-US" sz="1000" b="1"/>
              <a:t>NWS Headquarters;</a:t>
            </a:r>
            <a:br>
              <a:rPr lang="en-US" sz="1000" b="1"/>
            </a:br>
            <a:r>
              <a:rPr lang="en-US" sz="1000" b="1"/>
              <a:t>Cooperative Institute for </a:t>
            </a:r>
            <a:br>
              <a:rPr lang="en-US" sz="1000" b="1"/>
            </a:br>
            <a:r>
              <a:rPr lang="en-US" sz="1000" b="1"/>
              <a:t>Satellite Climate Studies; </a:t>
            </a:r>
            <a:br>
              <a:rPr lang="en-US" sz="1000" b="1"/>
            </a:br>
            <a:r>
              <a:rPr lang="en-US" sz="1000" b="1"/>
              <a:t>Center for Satellite </a:t>
            </a:r>
            <a:br>
              <a:rPr lang="en-US" sz="1000" b="1"/>
            </a:br>
            <a:r>
              <a:rPr lang="en-US" sz="1000" b="1"/>
              <a:t>Applications and Research; </a:t>
            </a:r>
            <a:br>
              <a:rPr lang="en-US" sz="1000" b="1"/>
            </a:br>
            <a:r>
              <a:rPr lang="en-US" sz="1000" b="1"/>
              <a:t>Office of Satellite Data </a:t>
            </a:r>
            <a:br>
              <a:rPr lang="en-US" sz="1000" b="1"/>
            </a:br>
            <a:r>
              <a:rPr lang="en-US" sz="1000" b="1"/>
              <a:t>Processing and Distribution;</a:t>
            </a:r>
            <a:br>
              <a:rPr lang="en-US" sz="1000" b="1"/>
            </a:br>
            <a:r>
              <a:rPr lang="en-US" sz="1000" b="1"/>
              <a:t>GOES-R Program Office;</a:t>
            </a:r>
          </a:p>
          <a:p>
            <a:pPr>
              <a:defRPr/>
            </a:pPr>
            <a:r>
              <a:rPr lang="en-US" sz="1000" b="1"/>
              <a:t>University of Maryland </a:t>
            </a:r>
            <a:br>
              <a:rPr lang="en-US" sz="1000" b="1"/>
            </a:br>
            <a:r>
              <a:rPr lang="en-US" sz="1000" b="1"/>
              <a:t>Baltimore County</a:t>
            </a:r>
          </a:p>
          <a:p>
            <a:pPr>
              <a:defRPr/>
            </a:pPr>
            <a:r>
              <a:rPr lang="en-US" sz="800" b="1"/>
              <a:t>Maryland</a:t>
            </a:r>
          </a:p>
        </p:txBody>
      </p:sp>
      <p:sp>
        <p:nvSpPr>
          <p:cNvPr id="13364" name="Line 52"/>
          <p:cNvSpPr>
            <a:spLocks noChangeShapeType="1"/>
          </p:cNvSpPr>
          <p:nvPr/>
        </p:nvSpPr>
        <p:spPr bwMode="auto">
          <a:xfrm flipV="1">
            <a:off x="6731000" y="3249613"/>
            <a:ext cx="484188" cy="76200"/>
          </a:xfrm>
          <a:prstGeom prst="line">
            <a:avLst/>
          </a:prstGeom>
          <a:noFill/>
          <a:ln w="19050">
            <a:solidFill>
              <a:srgbClr val="FF6600"/>
            </a:solidFill>
            <a:round/>
            <a:headEnd/>
            <a:tailEnd/>
          </a:ln>
        </p:spPr>
        <p:txBody>
          <a:bodyPr/>
          <a:lstStyle/>
          <a:p>
            <a:endParaRPr lang="en-US"/>
          </a:p>
        </p:txBody>
      </p:sp>
      <p:sp>
        <p:nvSpPr>
          <p:cNvPr id="13365" name="Freeform 53"/>
          <p:cNvSpPr>
            <a:spLocks/>
          </p:cNvSpPr>
          <p:nvPr/>
        </p:nvSpPr>
        <p:spPr bwMode="auto">
          <a:xfrm>
            <a:off x="5768975" y="4108450"/>
            <a:ext cx="1031875" cy="1606550"/>
          </a:xfrm>
          <a:custGeom>
            <a:avLst/>
            <a:gdLst>
              <a:gd name="T0" fmla="*/ 650 w 650"/>
              <a:gd name="T1" fmla="*/ 1012 h 1012"/>
              <a:gd name="T2" fmla="*/ 552 w 650"/>
              <a:gd name="T3" fmla="*/ 1011 h 1012"/>
              <a:gd name="T4" fmla="*/ 0 w 650"/>
              <a:gd name="T5" fmla="*/ 0 h 1012"/>
              <a:gd name="T6" fmla="*/ 0 60000 65536"/>
              <a:gd name="T7" fmla="*/ 0 60000 65536"/>
              <a:gd name="T8" fmla="*/ 0 60000 65536"/>
              <a:gd name="T9" fmla="*/ 0 w 650"/>
              <a:gd name="T10" fmla="*/ 0 h 1012"/>
              <a:gd name="T11" fmla="*/ 650 w 650"/>
              <a:gd name="T12" fmla="*/ 1012 h 1012"/>
            </a:gdLst>
            <a:ahLst/>
            <a:cxnLst>
              <a:cxn ang="T6">
                <a:pos x="T0" y="T1"/>
              </a:cxn>
              <a:cxn ang="T7">
                <a:pos x="T2" y="T3"/>
              </a:cxn>
              <a:cxn ang="T8">
                <a:pos x="T4" y="T5"/>
              </a:cxn>
            </a:cxnLst>
            <a:rect l="T9" t="T10" r="T11" b="T12"/>
            <a:pathLst>
              <a:path w="650" h="1012">
                <a:moveTo>
                  <a:pt x="650" y="1012"/>
                </a:moveTo>
                <a:lnTo>
                  <a:pt x="552" y="1011"/>
                </a:lnTo>
                <a:lnTo>
                  <a:pt x="0" y="0"/>
                </a:lnTo>
              </a:path>
            </a:pathLst>
          </a:custGeom>
          <a:noFill/>
          <a:ln w="19050" cmpd="sng">
            <a:solidFill>
              <a:srgbClr val="FF6600"/>
            </a:solidFill>
            <a:round/>
            <a:headEnd/>
            <a:tailEnd/>
          </a:ln>
        </p:spPr>
        <p:txBody>
          <a:bodyPr/>
          <a:lstStyle/>
          <a:p>
            <a:endParaRPr lang="en-US"/>
          </a:p>
        </p:txBody>
      </p:sp>
      <p:sp>
        <p:nvSpPr>
          <p:cNvPr id="13366" name="Freeform 54"/>
          <p:cNvSpPr>
            <a:spLocks/>
          </p:cNvSpPr>
          <p:nvPr/>
        </p:nvSpPr>
        <p:spPr bwMode="auto">
          <a:xfrm flipH="1">
            <a:off x="6569075" y="4449763"/>
            <a:ext cx="438150" cy="277812"/>
          </a:xfrm>
          <a:custGeom>
            <a:avLst/>
            <a:gdLst>
              <a:gd name="T0" fmla="*/ 0 w 656"/>
              <a:gd name="T1" fmla="*/ 1 h 868"/>
              <a:gd name="T2" fmla="*/ 142 w 656"/>
              <a:gd name="T3" fmla="*/ 0 h 868"/>
              <a:gd name="T4" fmla="*/ 656 w 656"/>
              <a:gd name="T5" fmla="*/ 868 h 868"/>
              <a:gd name="T6" fmla="*/ 0 60000 65536"/>
              <a:gd name="T7" fmla="*/ 0 60000 65536"/>
              <a:gd name="T8" fmla="*/ 0 60000 65536"/>
              <a:gd name="T9" fmla="*/ 0 w 656"/>
              <a:gd name="T10" fmla="*/ 0 h 868"/>
              <a:gd name="T11" fmla="*/ 656 w 656"/>
              <a:gd name="T12" fmla="*/ 868 h 868"/>
            </a:gdLst>
            <a:ahLst/>
            <a:cxnLst>
              <a:cxn ang="T6">
                <a:pos x="T0" y="T1"/>
              </a:cxn>
              <a:cxn ang="T7">
                <a:pos x="T2" y="T3"/>
              </a:cxn>
              <a:cxn ang="T8">
                <a:pos x="T4" y="T5"/>
              </a:cxn>
            </a:cxnLst>
            <a:rect l="T9" t="T10" r="T11" b="T12"/>
            <a:pathLst>
              <a:path w="656" h="868">
                <a:moveTo>
                  <a:pt x="0" y="1"/>
                </a:moveTo>
                <a:lnTo>
                  <a:pt x="142" y="0"/>
                </a:lnTo>
                <a:lnTo>
                  <a:pt x="656" y="868"/>
                </a:lnTo>
              </a:path>
            </a:pathLst>
          </a:custGeom>
          <a:noFill/>
          <a:ln w="19050" cmpd="sng">
            <a:solidFill>
              <a:srgbClr val="FF6600"/>
            </a:solidFill>
            <a:round/>
            <a:headEnd/>
            <a:tailEnd/>
          </a:ln>
        </p:spPr>
        <p:txBody>
          <a:bodyPr/>
          <a:lstStyle/>
          <a:p>
            <a:endParaRPr lang="en-US"/>
          </a:p>
        </p:txBody>
      </p:sp>
      <p:sp>
        <p:nvSpPr>
          <p:cNvPr id="13367" name="Freeform 55"/>
          <p:cNvSpPr>
            <a:spLocks/>
          </p:cNvSpPr>
          <p:nvPr/>
        </p:nvSpPr>
        <p:spPr bwMode="auto">
          <a:xfrm flipH="1">
            <a:off x="6656388" y="4833938"/>
            <a:ext cx="376237" cy="203200"/>
          </a:xfrm>
          <a:custGeom>
            <a:avLst/>
            <a:gdLst>
              <a:gd name="T0" fmla="*/ 0 w 656"/>
              <a:gd name="T1" fmla="*/ 1 h 868"/>
              <a:gd name="T2" fmla="*/ 142 w 656"/>
              <a:gd name="T3" fmla="*/ 0 h 868"/>
              <a:gd name="T4" fmla="*/ 656 w 656"/>
              <a:gd name="T5" fmla="*/ 868 h 868"/>
              <a:gd name="T6" fmla="*/ 0 60000 65536"/>
              <a:gd name="T7" fmla="*/ 0 60000 65536"/>
              <a:gd name="T8" fmla="*/ 0 60000 65536"/>
              <a:gd name="T9" fmla="*/ 0 w 656"/>
              <a:gd name="T10" fmla="*/ 0 h 868"/>
              <a:gd name="T11" fmla="*/ 656 w 656"/>
              <a:gd name="T12" fmla="*/ 868 h 868"/>
            </a:gdLst>
            <a:ahLst/>
            <a:cxnLst>
              <a:cxn ang="T6">
                <a:pos x="T0" y="T1"/>
              </a:cxn>
              <a:cxn ang="T7">
                <a:pos x="T2" y="T3"/>
              </a:cxn>
              <a:cxn ang="T8">
                <a:pos x="T4" y="T5"/>
              </a:cxn>
            </a:cxnLst>
            <a:rect l="T9" t="T10" r="T11" b="T12"/>
            <a:pathLst>
              <a:path w="656" h="868">
                <a:moveTo>
                  <a:pt x="0" y="1"/>
                </a:moveTo>
                <a:lnTo>
                  <a:pt x="142" y="0"/>
                </a:lnTo>
                <a:lnTo>
                  <a:pt x="656" y="868"/>
                </a:lnTo>
              </a:path>
            </a:pathLst>
          </a:custGeom>
          <a:noFill/>
          <a:ln w="19050" cmpd="sng">
            <a:solidFill>
              <a:srgbClr val="FF6600"/>
            </a:solidFill>
            <a:round/>
            <a:headEnd/>
            <a:tailEnd/>
          </a:ln>
        </p:spPr>
        <p:txBody>
          <a:bodyPr/>
          <a:lstStyle/>
          <a:p>
            <a:endParaRPr lang="en-US"/>
          </a:p>
        </p:txBody>
      </p:sp>
      <p:sp>
        <p:nvSpPr>
          <p:cNvPr id="13368" name="Freeform 56"/>
          <p:cNvSpPr>
            <a:spLocks/>
          </p:cNvSpPr>
          <p:nvPr/>
        </p:nvSpPr>
        <p:spPr bwMode="auto">
          <a:xfrm>
            <a:off x="2308225" y="4605338"/>
            <a:ext cx="615950" cy="685800"/>
          </a:xfrm>
          <a:custGeom>
            <a:avLst/>
            <a:gdLst>
              <a:gd name="T0" fmla="*/ 0 w 976"/>
              <a:gd name="T1" fmla="*/ 0 h 851"/>
              <a:gd name="T2" fmla="*/ 86 w 976"/>
              <a:gd name="T3" fmla="*/ 1 h 851"/>
              <a:gd name="T4" fmla="*/ 976 w 976"/>
              <a:gd name="T5" fmla="*/ 851 h 851"/>
              <a:gd name="T6" fmla="*/ 0 60000 65536"/>
              <a:gd name="T7" fmla="*/ 0 60000 65536"/>
              <a:gd name="T8" fmla="*/ 0 60000 65536"/>
              <a:gd name="T9" fmla="*/ 0 w 976"/>
              <a:gd name="T10" fmla="*/ 0 h 851"/>
              <a:gd name="T11" fmla="*/ 976 w 976"/>
              <a:gd name="T12" fmla="*/ 851 h 851"/>
            </a:gdLst>
            <a:ahLst/>
            <a:cxnLst>
              <a:cxn ang="T6">
                <a:pos x="T0" y="T1"/>
              </a:cxn>
              <a:cxn ang="T7">
                <a:pos x="T2" y="T3"/>
              </a:cxn>
              <a:cxn ang="T8">
                <a:pos x="T4" y="T5"/>
              </a:cxn>
            </a:cxnLst>
            <a:rect l="T9" t="T10" r="T11" b="T12"/>
            <a:pathLst>
              <a:path w="976" h="851">
                <a:moveTo>
                  <a:pt x="0" y="0"/>
                </a:moveTo>
                <a:lnTo>
                  <a:pt x="86" y="1"/>
                </a:lnTo>
                <a:lnTo>
                  <a:pt x="976" y="851"/>
                </a:lnTo>
              </a:path>
            </a:pathLst>
          </a:custGeom>
          <a:noFill/>
          <a:ln w="19050" cmpd="sng">
            <a:solidFill>
              <a:srgbClr val="FF6600"/>
            </a:solidFill>
            <a:round/>
            <a:headEnd/>
            <a:tailEnd/>
          </a:ln>
        </p:spPr>
        <p:txBody>
          <a:bodyPr/>
          <a:lstStyle/>
          <a:p>
            <a:endParaRPr lang="en-US"/>
          </a:p>
        </p:txBody>
      </p:sp>
      <p:sp>
        <p:nvSpPr>
          <p:cNvPr id="13369" name="Rectangle 57"/>
          <p:cNvSpPr>
            <a:spLocks noGrp="1" noChangeArrowheads="1"/>
          </p:cNvSpPr>
          <p:nvPr>
            <p:ph type="title"/>
          </p:nvPr>
        </p:nvSpPr>
        <p:spPr>
          <a:xfrm>
            <a:off x="457200" y="0"/>
            <a:ext cx="8229600" cy="685800"/>
          </a:xfrm>
          <a:noFill/>
        </p:spPr>
        <p:txBody>
          <a:bodyPr/>
          <a:lstStyle/>
          <a:p>
            <a:r>
              <a:rPr lang="en-US" sz="4000" smtClean="0">
                <a:latin typeface="Book Antiqua" pitchFamily="-65" charset="0"/>
              </a:rPr>
              <a:t>GOES-R Proving Ground Partners</a:t>
            </a:r>
          </a:p>
        </p:txBody>
      </p:sp>
      <p:sp>
        <p:nvSpPr>
          <p:cNvPr id="515130" name="Rectangle 7"/>
          <p:cNvSpPr>
            <a:spLocks noChangeArrowheads="1"/>
          </p:cNvSpPr>
          <p:nvPr/>
        </p:nvSpPr>
        <p:spPr bwMode="auto">
          <a:xfrm>
            <a:off x="3322638" y="4471988"/>
            <a:ext cx="987425" cy="446087"/>
          </a:xfrm>
          <a:prstGeom prst="rect">
            <a:avLst/>
          </a:prstGeom>
          <a:noFill/>
          <a:ln w="9525" algn="ctr">
            <a:noFill/>
            <a:miter lim="800000"/>
            <a:headEnd/>
            <a:tailEnd/>
          </a:ln>
          <a:effectLst>
            <a:outerShdw dist="12700" algn="ctr" rotWithShape="0">
              <a:srgbClr val="000000"/>
            </a:outerShdw>
          </a:effectLst>
        </p:spPr>
        <p:txBody>
          <a:bodyPr wrap="none" lIns="84216" tIns="42108" rIns="84216" bIns="42108" anchor="ctr"/>
          <a:lstStyle/>
          <a:p>
            <a:pPr algn="r" defTabSz="841375">
              <a:lnSpc>
                <a:spcPct val="80000"/>
              </a:lnSpc>
              <a:spcBef>
                <a:spcPct val="20000"/>
              </a:spcBef>
              <a:defRPr/>
            </a:pPr>
            <a:r>
              <a:rPr lang="en-US" sz="1000" b="1">
                <a:cs typeface="Times New Roman" pitchFamily="18" charset="0"/>
              </a:rPr>
              <a:t>NWS Pacific Region</a:t>
            </a:r>
          </a:p>
          <a:p>
            <a:pPr algn="r" defTabSz="841375">
              <a:lnSpc>
                <a:spcPct val="80000"/>
              </a:lnSpc>
              <a:spcBef>
                <a:spcPct val="20000"/>
              </a:spcBef>
              <a:defRPr/>
            </a:pPr>
            <a:r>
              <a:rPr lang="en-US" sz="800" b="1">
                <a:cs typeface="Times New Roman" pitchFamily="18" charset="0"/>
              </a:rPr>
              <a:t>Honolulu, Hawaii</a:t>
            </a:r>
          </a:p>
        </p:txBody>
      </p:sp>
      <p:sp>
        <p:nvSpPr>
          <p:cNvPr id="13371" name="AutoShape 29"/>
          <p:cNvSpPr>
            <a:spLocks noChangeArrowheads="1"/>
          </p:cNvSpPr>
          <p:nvPr/>
        </p:nvSpPr>
        <p:spPr bwMode="auto">
          <a:xfrm>
            <a:off x="3897313" y="4973638"/>
            <a:ext cx="109537" cy="106362"/>
          </a:xfrm>
          <a:custGeom>
            <a:avLst/>
            <a:gdLst>
              <a:gd name="T0" fmla="*/ 54769 w 109538"/>
              <a:gd name="T1" fmla="*/ 0 h 106363"/>
              <a:gd name="T2" fmla="*/ 0 w 109538"/>
              <a:gd name="T3" fmla="*/ 40627 h 106363"/>
              <a:gd name="T4" fmla="*/ 20920 w 109538"/>
              <a:gd name="T5" fmla="*/ 106362 h 106363"/>
              <a:gd name="T6" fmla="*/ 88617 w 109538"/>
              <a:gd name="T7" fmla="*/ 106362 h 106363"/>
              <a:gd name="T8" fmla="*/ 109537 w 109538"/>
              <a:gd name="T9" fmla="*/ 40627 h 106363"/>
              <a:gd name="T10" fmla="*/ 17694720 60000 65536"/>
              <a:gd name="T11" fmla="*/ 11796480 60000 65536"/>
              <a:gd name="T12" fmla="*/ 5898240 60000 65536"/>
              <a:gd name="T13" fmla="*/ 5898240 60000 65536"/>
              <a:gd name="T14" fmla="*/ 0 60000 65536"/>
              <a:gd name="T15" fmla="*/ 33849 w 109538"/>
              <a:gd name="T16" fmla="*/ 40627 h 106363"/>
              <a:gd name="T17" fmla="*/ 75689 w 109538"/>
              <a:gd name="T18" fmla="*/ 81254 h 106363"/>
            </a:gdLst>
            <a:ahLst/>
            <a:cxnLst>
              <a:cxn ang="T10">
                <a:pos x="T0" y="T1"/>
              </a:cxn>
              <a:cxn ang="T11">
                <a:pos x="T2" y="T3"/>
              </a:cxn>
              <a:cxn ang="T12">
                <a:pos x="T4" y="T5"/>
              </a:cxn>
              <a:cxn ang="T13">
                <a:pos x="T6" y="T7"/>
              </a:cxn>
              <a:cxn ang="T14">
                <a:pos x="T8" y="T9"/>
              </a:cxn>
            </a:cxnLst>
            <a:rect l="T15" t="T16" r="T17" b="T18"/>
            <a:pathLst>
              <a:path w="109538" h="106363">
                <a:moveTo>
                  <a:pt x="0" y="40627"/>
                </a:moveTo>
                <a:lnTo>
                  <a:pt x="41840" y="40627"/>
                </a:lnTo>
                <a:lnTo>
                  <a:pt x="54769" y="0"/>
                </a:lnTo>
                <a:lnTo>
                  <a:pt x="67698" y="40627"/>
                </a:lnTo>
                <a:lnTo>
                  <a:pt x="109538" y="40627"/>
                </a:lnTo>
                <a:lnTo>
                  <a:pt x="75689" y="65736"/>
                </a:lnTo>
                <a:lnTo>
                  <a:pt x="88618" y="106363"/>
                </a:lnTo>
                <a:lnTo>
                  <a:pt x="54769" y="81254"/>
                </a:lnTo>
                <a:lnTo>
                  <a:pt x="20920" y="106363"/>
                </a:lnTo>
                <a:lnTo>
                  <a:pt x="33849" y="65736"/>
                </a:lnTo>
                <a:close/>
              </a:path>
            </a:pathLst>
          </a:custGeom>
          <a:solidFill>
            <a:srgbClr val="00CC00"/>
          </a:solidFill>
          <a:ln w="3175">
            <a:solidFill>
              <a:srgbClr val="000000"/>
            </a:solidFill>
            <a:miter lim="800000"/>
            <a:headEnd/>
            <a:tailEnd/>
          </a:ln>
        </p:spPr>
        <p:txBody>
          <a:bodyPr wrap="none" anchor="ctr"/>
          <a:lstStyle/>
          <a:p>
            <a:endParaRPr lang="en-US"/>
          </a:p>
        </p:txBody>
      </p:sp>
      <p:grpSp>
        <p:nvGrpSpPr>
          <p:cNvPr id="2" name="Group 66"/>
          <p:cNvGrpSpPr>
            <a:grpSpLocks/>
          </p:cNvGrpSpPr>
          <p:nvPr/>
        </p:nvGrpSpPr>
        <p:grpSpPr bwMode="auto">
          <a:xfrm>
            <a:off x="4029075" y="4695825"/>
            <a:ext cx="419100" cy="309563"/>
            <a:chOff x="2556" y="2946"/>
            <a:chExt cx="246" cy="180"/>
          </a:xfrm>
        </p:grpSpPr>
        <p:sp>
          <p:nvSpPr>
            <p:cNvPr id="13377" name="Line 64"/>
            <p:cNvSpPr>
              <a:spLocks noChangeShapeType="1"/>
            </p:cNvSpPr>
            <p:nvPr/>
          </p:nvSpPr>
          <p:spPr bwMode="auto">
            <a:xfrm flipV="1">
              <a:off x="2706" y="2952"/>
              <a:ext cx="96" cy="6"/>
            </a:xfrm>
            <a:prstGeom prst="line">
              <a:avLst/>
            </a:prstGeom>
            <a:noFill/>
            <a:ln w="19050">
              <a:solidFill>
                <a:srgbClr val="FF6600"/>
              </a:solidFill>
              <a:round/>
              <a:headEnd/>
              <a:tailEnd/>
            </a:ln>
          </p:spPr>
          <p:txBody>
            <a:bodyPr/>
            <a:lstStyle/>
            <a:p>
              <a:endParaRPr lang="en-US"/>
            </a:p>
          </p:txBody>
        </p:sp>
        <p:sp>
          <p:nvSpPr>
            <p:cNvPr id="13378" name="Line 65"/>
            <p:cNvSpPr>
              <a:spLocks noChangeShapeType="1"/>
            </p:cNvSpPr>
            <p:nvPr/>
          </p:nvSpPr>
          <p:spPr bwMode="auto">
            <a:xfrm flipH="1">
              <a:off x="2556" y="2946"/>
              <a:ext cx="246" cy="180"/>
            </a:xfrm>
            <a:prstGeom prst="line">
              <a:avLst/>
            </a:prstGeom>
            <a:noFill/>
            <a:ln w="19050">
              <a:solidFill>
                <a:srgbClr val="FF6600"/>
              </a:solidFill>
              <a:round/>
              <a:headEnd/>
              <a:tailEnd/>
            </a:ln>
          </p:spPr>
          <p:txBody>
            <a:bodyPr/>
            <a:lstStyle/>
            <a:p>
              <a:endParaRPr lang="en-US"/>
            </a:p>
          </p:txBody>
        </p:sp>
      </p:grpSp>
      <p:sp>
        <p:nvSpPr>
          <p:cNvPr id="13373" name="Line 67"/>
          <p:cNvSpPr>
            <a:spLocks noChangeShapeType="1"/>
          </p:cNvSpPr>
          <p:nvPr/>
        </p:nvSpPr>
        <p:spPr bwMode="auto">
          <a:xfrm>
            <a:off x="457200" y="749300"/>
            <a:ext cx="8229600" cy="0"/>
          </a:xfrm>
          <a:prstGeom prst="line">
            <a:avLst/>
          </a:prstGeom>
          <a:noFill/>
          <a:ln w="50800" cmpd="dbl">
            <a:solidFill>
              <a:srgbClr val="003399"/>
            </a:solidFill>
            <a:round/>
            <a:headEnd/>
            <a:tailEnd/>
          </a:ln>
        </p:spPr>
        <p:txBody>
          <a:bodyPr/>
          <a:lstStyle/>
          <a:p>
            <a:endParaRPr lang="en-US"/>
          </a:p>
        </p:txBody>
      </p:sp>
      <p:sp>
        <p:nvSpPr>
          <p:cNvPr id="515140" name="Rectangle 42"/>
          <p:cNvSpPr>
            <a:spLocks noChangeArrowheads="1"/>
          </p:cNvSpPr>
          <p:nvPr/>
        </p:nvSpPr>
        <p:spPr bwMode="auto">
          <a:xfrm>
            <a:off x="6975475" y="3897313"/>
            <a:ext cx="2168525" cy="366712"/>
          </a:xfrm>
          <a:prstGeom prst="rect">
            <a:avLst/>
          </a:prstGeom>
          <a:noFill/>
          <a:ln w="9525">
            <a:noFill/>
            <a:miter lim="800000"/>
            <a:headEnd/>
            <a:tailEnd/>
          </a:ln>
          <a:effectLst>
            <a:outerShdw dist="12700" algn="ctr" rotWithShape="0">
              <a:srgbClr val="000000"/>
            </a:outerShdw>
          </a:effectLst>
        </p:spPr>
        <p:txBody>
          <a:bodyPr>
            <a:spAutoFit/>
          </a:bodyPr>
          <a:lstStyle/>
          <a:p>
            <a:pPr>
              <a:lnSpc>
                <a:spcPct val="80000"/>
              </a:lnSpc>
              <a:spcBef>
                <a:spcPct val="20000"/>
              </a:spcBef>
              <a:defRPr/>
            </a:pPr>
            <a:r>
              <a:rPr lang="en-US" sz="1000" b="1">
                <a:cs typeface="Times New Roman" pitchFamily="18" charset="0"/>
              </a:rPr>
              <a:t>EPA</a:t>
            </a:r>
          </a:p>
          <a:p>
            <a:pPr>
              <a:lnSpc>
                <a:spcPct val="80000"/>
              </a:lnSpc>
              <a:spcBef>
                <a:spcPct val="20000"/>
              </a:spcBef>
              <a:defRPr/>
            </a:pPr>
            <a:r>
              <a:rPr lang="en-US" sz="1000" b="1">
                <a:cs typeface="Times New Roman" pitchFamily="18" charset="0"/>
              </a:rPr>
              <a:t>Research Triangle Park, NC</a:t>
            </a:r>
            <a:endParaRPr lang="en-US" sz="900" b="1">
              <a:cs typeface="Times New Roman" pitchFamily="18" charset="0"/>
            </a:endParaRPr>
          </a:p>
        </p:txBody>
      </p:sp>
      <p:sp>
        <p:nvSpPr>
          <p:cNvPr id="13375" name="AutoShape 30"/>
          <p:cNvSpPr>
            <a:spLocks noChangeArrowheads="1"/>
          </p:cNvSpPr>
          <p:nvPr/>
        </p:nvSpPr>
        <p:spPr bwMode="auto">
          <a:xfrm>
            <a:off x="6540500" y="3717925"/>
            <a:ext cx="111125" cy="106363"/>
          </a:xfrm>
          <a:custGeom>
            <a:avLst/>
            <a:gdLst>
              <a:gd name="T0" fmla="*/ 55563 w 111125"/>
              <a:gd name="T1" fmla="*/ 0 h 106363"/>
              <a:gd name="T2" fmla="*/ 0 w 111125"/>
              <a:gd name="T3" fmla="*/ 40627 h 106363"/>
              <a:gd name="T4" fmla="*/ 21223 w 111125"/>
              <a:gd name="T5" fmla="*/ 106363 h 106363"/>
              <a:gd name="T6" fmla="*/ 89902 w 111125"/>
              <a:gd name="T7" fmla="*/ 106363 h 106363"/>
              <a:gd name="T8" fmla="*/ 111125 w 111125"/>
              <a:gd name="T9" fmla="*/ 40627 h 106363"/>
              <a:gd name="T10" fmla="*/ 17694720 60000 65536"/>
              <a:gd name="T11" fmla="*/ 11796480 60000 65536"/>
              <a:gd name="T12" fmla="*/ 5898240 60000 65536"/>
              <a:gd name="T13" fmla="*/ 5898240 60000 65536"/>
              <a:gd name="T14" fmla="*/ 0 60000 65536"/>
              <a:gd name="T15" fmla="*/ 34340 w 111125"/>
              <a:gd name="T16" fmla="*/ 40627 h 106363"/>
              <a:gd name="T17" fmla="*/ 76785 w 111125"/>
              <a:gd name="T18" fmla="*/ 81254 h 106363"/>
            </a:gdLst>
            <a:ahLst/>
            <a:cxnLst>
              <a:cxn ang="T10">
                <a:pos x="T0" y="T1"/>
              </a:cxn>
              <a:cxn ang="T11">
                <a:pos x="T2" y="T3"/>
              </a:cxn>
              <a:cxn ang="T12">
                <a:pos x="T4" y="T5"/>
              </a:cxn>
              <a:cxn ang="T13">
                <a:pos x="T6" y="T7"/>
              </a:cxn>
              <a:cxn ang="T14">
                <a:pos x="T8" y="T9"/>
              </a:cxn>
            </a:cxnLst>
            <a:rect l="T15" t="T16" r="T17" b="T18"/>
            <a:pathLst>
              <a:path w="111125" h="106363">
                <a:moveTo>
                  <a:pt x="0" y="40627"/>
                </a:moveTo>
                <a:lnTo>
                  <a:pt x="42446" y="40627"/>
                </a:lnTo>
                <a:lnTo>
                  <a:pt x="55563" y="0"/>
                </a:lnTo>
                <a:lnTo>
                  <a:pt x="68679" y="40627"/>
                </a:lnTo>
                <a:lnTo>
                  <a:pt x="111125" y="40627"/>
                </a:lnTo>
                <a:lnTo>
                  <a:pt x="76785" y="65736"/>
                </a:lnTo>
                <a:lnTo>
                  <a:pt x="89902" y="106363"/>
                </a:lnTo>
                <a:lnTo>
                  <a:pt x="55563" y="81254"/>
                </a:lnTo>
                <a:lnTo>
                  <a:pt x="21223" y="106363"/>
                </a:lnTo>
                <a:lnTo>
                  <a:pt x="34340"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13376" name="Freeform 70"/>
          <p:cNvSpPr>
            <a:spLocks/>
          </p:cNvSpPr>
          <p:nvPr/>
        </p:nvSpPr>
        <p:spPr bwMode="auto">
          <a:xfrm flipH="1" flipV="1">
            <a:off x="6656388" y="3795713"/>
            <a:ext cx="363537" cy="203200"/>
          </a:xfrm>
          <a:custGeom>
            <a:avLst/>
            <a:gdLst>
              <a:gd name="T0" fmla="*/ 0 w 656"/>
              <a:gd name="T1" fmla="*/ 1 h 868"/>
              <a:gd name="T2" fmla="*/ 142 w 656"/>
              <a:gd name="T3" fmla="*/ 0 h 868"/>
              <a:gd name="T4" fmla="*/ 656 w 656"/>
              <a:gd name="T5" fmla="*/ 868 h 868"/>
              <a:gd name="T6" fmla="*/ 0 60000 65536"/>
              <a:gd name="T7" fmla="*/ 0 60000 65536"/>
              <a:gd name="T8" fmla="*/ 0 60000 65536"/>
              <a:gd name="T9" fmla="*/ 0 w 656"/>
              <a:gd name="T10" fmla="*/ 0 h 868"/>
              <a:gd name="T11" fmla="*/ 656 w 656"/>
              <a:gd name="T12" fmla="*/ 868 h 868"/>
            </a:gdLst>
            <a:ahLst/>
            <a:cxnLst>
              <a:cxn ang="T6">
                <a:pos x="T0" y="T1"/>
              </a:cxn>
              <a:cxn ang="T7">
                <a:pos x="T2" y="T3"/>
              </a:cxn>
              <a:cxn ang="T8">
                <a:pos x="T4" y="T5"/>
              </a:cxn>
            </a:cxnLst>
            <a:rect l="T9" t="T10" r="T11" b="T12"/>
            <a:pathLst>
              <a:path w="656" h="868">
                <a:moveTo>
                  <a:pt x="0" y="1"/>
                </a:moveTo>
                <a:lnTo>
                  <a:pt x="142" y="0"/>
                </a:lnTo>
                <a:lnTo>
                  <a:pt x="656" y="868"/>
                </a:lnTo>
              </a:path>
            </a:pathLst>
          </a:custGeom>
          <a:noFill/>
          <a:ln w="19050" cmpd="sng">
            <a:solidFill>
              <a:srgbClr val="FF66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7" name="Rectangle 2"/>
          <p:cNvSpPr>
            <a:spLocks noGrp="1" noChangeArrowheads="1"/>
          </p:cNvSpPr>
          <p:nvPr>
            <p:ph type="title" idx="4294967295"/>
          </p:nvPr>
        </p:nvSpPr>
        <p:spPr>
          <a:xfrm>
            <a:off x="1371600" y="0"/>
            <a:ext cx="5943600" cy="946150"/>
          </a:xfrm>
        </p:spPr>
        <p:txBody>
          <a:bodyPr/>
          <a:lstStyle/>
          <a:p>
            <a:pPr eaLnBrk="1" hangingPunct="1"/>
            <a:r>
              <a:rPr lang="en-US" sz="2800" dirty="0" smtClean="0"/>
              <a:t>Continuity of GOES Operational </a:t>
            </a:r>
            <a:br>
              <a:rPr lang="en-US" sz="2800" dirty="0" smtClean="0"/>
            </a:br>
            <a:r>
              <a:rPr lang="en-US" sz="2800" dirty="0" smtClean="0"/>
              <a:t>Satellite Program</a:t>
            </a:r>
          </a:p>
        </p:txBody>
      </p:sp>
      <p:graphicFrame>
        <p:nvGraphicFramePr>
          <p:cNvPr id="1026" name="Object 2"/>
          <p:cNvGraphicFramePr>
            <a:graphicFrameLocks noChangeAspect="1"/>
          </p:cNvGraphicFramePr>
          <p:nvPr/>
        </p:nvGraphicFramePr>
        <p:xfrm>
          <a:off x="180975" y="1238250"/>
          <a:ext cx="8402638" cy="5267325"/>
        </p:xfrm>
        <a:graphic>
          <a:graphicData uri="http://schemas.openxmlformats.org/presentationml/2006/ole">
            <p:oleObj spid="_x0000_s76802" name="Acrobat Document" r:id="rId4" imgW="7543597" imgH="5829096" progId="AcroExch.Document.7">
              <p:embed/>
            </p:oleObj>
          </a:graphicData>
        </a:graphic>
      </p:graphicFrame>
      <p:pic>
        <p:nvPicPr>
          <p:cNvPr id="1028" name="Picture 10" descr="GOES-R NOAA-NASA Approved Logo"/>
          <p:cNvPicPr>
            <a:picLocks noChangeAspect="1" noChangeArrowheads="1"/>
          </p:cNvPicPr>
          <p:nvPr/>
        </p:nvPicPr>
        <p:blipFill>
          <a:blip r:embed="rId5" cstate="print"/>
          <a:srcRect/>
          <a:stretch>
            <a:fillRect/>
          </a:stretch>
        </p:blipFill>
        <p:spPr bwMode="auto">
          <a:xfrm>
            <a:off x="0" y="76200"/>
            <a:ext cx="1371600" cy="914400"/>
          </a:xfrm>
          <a:prstGeom prst="rect">
            <a:avLst/>
          </a:prstGeom>
          <a:noFill/>
          <a:ln w="9525">
            <a:noFill/>
            <a:miter lim="800000"/>
            <a:headEnd/>
            <a:tailEnd/>
          </a:ln>
        </p:spPr>
      </p:pic>
      <p:pic>
        <p:nvPicPr>
          <p:cNvPr id="1029" name="Picture 9" descr="NOAA logo"/>
          <p:cNvPicPr>
            <a:picLocks noChangeAspect="1" noChangeArrowheads="1"/>
          </p:cNvPicPr>
          <p:nvPr/>
        </p:nvPicPr>
        <p:blipFill>
          <a:blip r:embed="rId6" cstate="print"/>
          <a:srcRect/>
          <a:stretch>
            <a:fillRect/>
          </a:stretch>
        </p:blipFill>
        <p:spPr bwMode="auto">
          <a:xfrm>
            <a:off x="7315200" y="36513"/>
            <a:ext cx="914400" cy="914400"/>
          </a:xfrm>
          <a:prstGeom prst="rect">
            <a:avLst/>
          </a:prstGeom>
          <a:noFill/>
          <a:ln w="9525">
            <a:noFill/>
            <a:miter lim="800000"/>
            <a:headEnd/>
            <a:tailEnd/>
          </a:ln>
        </p:spPr>
      </p:pic>
      <p:pic>
        <p:nvPicPr>
          <p:cNvPr id="1030" name="Picture 11"/>
          <p:cNvPicPr>
            <a:picLocks noChangeAspect="1" noChangeArrowheads="1"/>
          </p:cNvPicPr>
          <p:nvPr/>
        </p:nvPicPr>
        <p:blipFill>
          <a:blip r:embed="rId7" cstate="print">
            <a:clrChange>
              <a:clrFrom>
                <a:srgbClr val="FFFFFF"/>
              </a:clrFrom>
              <a:clrTo>
                <a:srgbClr val="FFFFFF">
                  <a:alpha val="0"/>
                </a:srgbClr>
              </a:clrTo>
            </a:clrChange>
          </a:blip>
          <a:srcRect l="18645" r="15254"/>
          <a:stretch>
            <a:fillRect/>
          </a:stretch>
        </p:blipFill>
        <p:spPr bwMode="auto">
          <a:xfrm>
            <a:off x="8153400" y="-4763"/>
            <a:ext cx="990600" cy="995363"/>
          </a:xfrm>
          <a:prstGeom prst="rect">
            <a:avLst/>
          </a:prstGeom>
          <a:noFill/>
          <a:ln w="9525">
            <a:noFill/>
            <a:miter lim="800000"/>
            <a:headEnd/>
            <a:tailEnd/>
          </a:ln>
        </p:spPr>
      </p:pic>
      <p:sp>
        <p:nvSpPr>
          <p:cNvPr id="1031" name="Slide Number Placeholder 7"/>
          <p:cNvSpPr>
            <a:spLocks noGrp="1"/>
          </p:cNvSpPr>
          <p:nvPr>
            <p:ph type="sldNum" sz="quarter" idx="12"/>
          </p:nvPr>
        </p:nvSpPr>
        <p:spPr>
          <a:noFill/>
        </p:spPr>
        <p:txBody>
          <a:bodyPr/>
          <a:lstStyle/>
          <a:p>
            <a:fld id="{5B083363-8871-4B24-8639-36777940C397}" type="slidenum">
              <a:rPr lang="en-US" smtClean="0">
                <a:latin typeface="Arial" pitchFamily="34" charset="0"/>
              </a:rPr>
              <a:pPr/>
              <a:t>3</a:t>
            </a:fld>
            <a:endParaRPr lang="en-US" smtClean="0">
              <a:latin typeface="Arial" pitchFamily="34" charset="0"/>
            </a:endParaRPr>
          </a:p>
        </p:txBody>
      </p:sp>
      <p:sp>
        <p:nvSpPr>
          <p:cNvPr id="1032" name="Date Placeholder 8"/>
          <p:cNvSpPr>
            <a:spLocks noGrp="1"/>
          </p:cNvSpPr>
          <p:nvPr>
            <p:ph type="dt" sz="quarter" idx="10"/>
          </p:nvPr>
        </p:nvSpPr>
        <p:spPr>
          <a:noFill/>
        </p:spPr>
        <p:txBody>
          <a:bodyPr/>
          <a:lstStyle/>
          <a:p>
            <a:r>
              <a:rPr lang="en-US">
                <a:latin typeface="Arial" pitchFamily="34" charset="0"/>
              </a:rPr>
              <a:t>GOES-R Program Office</a:t>
            </a:r>
          </a:p>
        </p:txBody>
      </p:sp>
      <p:sp>
        <p:nvSpPr>
          <p:cNvPr id="9" name="Line 5"/>
          <p:cNvSpPr>
            <a:spLocks noChangeShapeType="1"/>
          </p:cNvSpPr>
          <p:nvPr/>
        </p:nvSpPr>
        <p:spPr bwMode="auto">
          <a:xfrm>
            <a:off x="457200" y="1041400"/>
            <a:ext cx="8229600" cy="0"/>
          </a:xfrm>
          <a:prstGeom prst="line">
            <a:avLst/>
          </a:prstGeom>
          <a:noFill/>
          <a:ln w="50800" cmpd="dbl">
            <a:solidFill>
              <a:srgbClr val="003399"/>
            </a:solidFill>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911225"/>
          </a:xfrm>
        </p:spPr>
        <p:txBody>
          <a:bodyPr/>
          <a:lstStyle/>
          <a:p>
            <a:r>
              <a:rPr lang="en-US" dirty="0" smtClean="0">
                <a:latin typeface="Calibri" pitchFamily="34" charset="0"/>
              </a:rPr>
              <a:t>GOES-R- Level-2 Baseline Products</a:t>
            </a:r>
            <a:br>
              <a:rPr lang="en-US" dirty="0" smtClean="0">
                <a:latin typeface="Calibri" pitchFamily="34" charset="0"/>
              </a:rPr>
            </a:br>
            <a:endParaRPr lang="en-US" dirty="0"/>
          </a:p>
        </p:txBody>
      </p:sp>
      <p:graphicFrame>
        <p:nvGraphicFramePr>
          <p:cNvPr id="3" name="Table 2"/>
          <p:cNvGraphicFramePr>
            <a:graphicFrameLocks noGrp="1"/>
          </p:cNvGraphicFramePr>
          <p:nvPr/>
        </p:nvGraphicFramePr>
        <p:xfrm>
          <a:off x="1206500" y="1236980"/>
          <a:ext cx="6731000" cy="4469865"/>
        </p:xfrm>
        <a:graphic>
          <a:graphicData uri="http://schemas.openxmlformats.org/drawingml/2006/table">
            <a:tbl>
              <a:tblPr firstRow="1" bandRow="1">
                <a:tableStyleId>{5C22544A-7EE6-4342-B048-85BDC9FD1C3A}</a:tableStyleId>
              </a:tblPr>
              <a:tblGrid>
                <a:gridCol w="1714500"/>
                <a:gridCol w="1651000"/>
                <a:gridCol w="1682750"/>
                <a:gridCol w="1682750"/>
              </a:tblGrid>
              <a:tr h="7208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Aerosol Detection (Including Smoke and Dust)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Cloud Top Height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Legacy Vertical Temperature Profile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Snow Cover</a:t>
                      </a:r>
                    </a:p>
                  </a:txBody>
                  <a:tcPr anchor="ctr"/>
                </a:tc>
              </a:tr>
              <a:tr h="7208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Aerosol Optical Depth: AOD &amp; Suspended Matter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Cloud Top Pressure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Derived Stability Indices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Fire/Hot Spot Characterization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anchor="ctr"/>
                </a:tc>
              </a:tr>
              <a:tr h="7208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Volcanic Ash: Detection and Height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Cloud Top Temperature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Total </a:t>
                      </a:r>
                      <a:r>
                        <a:rPr kumimoji="0" lang="en-US" sz="1400" b="0" i="0" u="none" strike="noStrike" cap="none" normalizeH="0" baseline="0" dirty="0" err="1" smtClean="0">
                          <a:ln>
                            <a:noFill/>
                          </a:ln>
                          <a:solidFill>
                            <a:schemeClr val="tx1"/>
                          </a:solidFill>
                          <a:effectLst/>
                          <a:latin typeface="Times New Roman" pitchFamily="18" charset="0"/>
                          <a:cs typeface="Times New Roman" pitchFamily="18" charset="0"/>
                        </a:rPr>
                        <a:t>Precipitable</a:t>
                      </a: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 Water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Land Surface (Skin) Temperature</a:t>
                      </a:r>
                    </a:p>
                  </a:txBody>
                  <a:tcPr anchor="ctr"/>
                </a:tc>
              </a:tr>
              <a:tr h="5105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Cloud and Moisture Imagery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Hurricane Intensity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Clear Sky Masks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Land Surface (Skin) Temperature</a:t>
                      </a:r>
                    </a:p>
                  </a:txBody>
                  <a:tcPr anchor="ctr"/>
                </a:tc>
              </a:tr>
              <a:tr h="5105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Cloud Optical Depth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*Lightning Detection: Events, Groups &amp; Flashes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Downward Shortwave Radiation: Surface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Seas Surface Temperature (Skin)</a:t>
                      </a:r>
                    </a:p>
                  </a:txBody>
                  <a:tcPr anchor="ctr"/>
                </a:tc>
              </a:tr>
              <a:tr h="3654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Cloud Particle Size Distribution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Rainfall Rate / QPE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Reflected Shortwave Radiation: TOA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Radiances</a:t>
                      </a:r>
                    </a:p>
                    <a:p>
                      <a:pPr algn="ctr"/>
                      <a:endParaRPr lang="en-US" sz="1400" dirty="0"/>
                    </a:p>
                  </a:txBody>
                  <a:tcPr anchor="ctr"/>
                </a:tc>
              </a:tr>
              <a:tr h="3654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Cloud Top Phase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Legacy Vertical Moisture Profile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Derived Motion Winds</a:t>
                      </a:r>
                    </a:p>
                  </a:txBody>
                  <a:tcPr anchor="ctr"/>
                </a:tc>
                <a:tc>
                  <a:txBody>
                    <a:bodyPr/>
                    <a:lstStyle/>
                    <a:p>
                      <a:pPr algn="ctr"/>
                      <a:endParaRPr lang="en-US" sz="1400" dirty="0"/>
                    </a:p>
                  </a:txBody>
                  <a:tcPr anchor="ctr"/>
                </a:tc>
              </a:tr>
            </a:tbl>
          </a:graphicData>
        </a:graphic>
      </p:graphicFrame>
      <p:sp>
        <p:nvSpPr>
          <p:cNvPr id="5" name="Line 4"/>
          <p:cNvSpPr>
            <a:spLocks noChangeShapeType="1"/>
          </p:cNvSpPr>
          <p:nvPr/>
        </p:nvSpPr>
        <p:spPr bwMode="auto">
          <a:xfrm>
            <a:off x="457200" y="877888"/>
            <a:ext cx="8229600" cy="0"/>
          </a:xfrm>
          <a:prstGeom prst="line">
            <a:avLst/>
          </a:prstGeom>
          <a:noFill/>
          <a:ln w="50800" cmpd="dbl">
            <a:solidFill>
              <a:srgbClr val="003399"/>
            </a:solidFill>
            <a:round/>
            <a:headEnd/>
            <a:tailEnd/>
          </a:ln>
        </p:spPr>
        <p:txBody>
          <a:bodyPr/>
          <a:lstStyle/>
          <a:p>
            <a:endParaRPr lang="en-US"/>
          </a:p>
        </p:txBody>
      </p:sp>
      <p:sp>
        <p:nvSpPr>
          <p:cNvPr id="6" name="TextBox 5"/>
          <p:cNvSpPr txBox="1"/>
          <p:nvPr/>
        </p:nvSpPr>
        <p:spPr>
          <a:xfrm>
            <a:off x="165184" y="6148169"/>
            <a:ext cx="8813631" cy="307777"/>
          </a:xfrm>
          <a:prstGeom prst="rect">
            <a:avLst/>
          </a:prstGeom>
          <a:noFill/>
        </p:spPr>
        <p:txBody>
          <a:bodyPr wrap="none" rtlCol="0">
            <a:spAutoFit/>
          </a:bodyPr>
          <a:lstStyle/>
          <a:p>
            <a:r>
              <a:rPr lang="en-US" sz="1400" dirty="0" smtClean="0"/>
              <a:t>*Lightning Detection-GLM provided, events is L1B Product: GRB provides all 3 Lightning Detection elements </a:t>
            </a:r>
            <a:endParaRPr lang="en-US" sz="1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911225"/>
          </a:xfrm>
        </p:spPr>
        <p:txBody>
          <a:bodyPr/>
          <a:lstStyle/>
          <a:p>
            <a:r>
              <a:rPr lang="en-US" dirty="0" smtClean="0">
                <a:latin typeface="Calibri" pitchFamily="34" charset="0"/>
              </a:rPr>
              <a:t>GOES-R- Level-2 Option 2 Products</a:t>
            </a:r>
            <a:br>
              <a:rPr lang="en-US" dirty="0" smtClean="0">
                <a:latin typeface="Calibri" pitchFamily="34" charset="0"/>
              </a:rPr>
            </a:br>
            <a:endParaRPr lang="en-US" dirty="0"/>
          </a:p>
        </p:txBody>
      </p:sp>
      <p:graphicFrame>
        <p:nvGraphicFramePr>
          <p:cNvPr id="3" name="Table 2"/>
          <p:cNvGraphicFramePr>
            <a:graphicFrameLocks noGrp="1"/>
          </p:cNvGraphicFramePr>
          <p:nvPr/>
        </p:nvGraphicFramePr>
        <p:xfrm>
          <a:off x="1206500" y="970280"/>
          <a:ext cx="6731000" cy="5750025"/>
        </p:xfrm>
        <a:graphic>
          <a:graphicData uri="http://schemas.openxmlformats.org/drawingml/2006/table">
            <a:tbl>
              <a:tblPr firstRow="1" bandRow="1">
                <a:tableStyleId>{5C22544A-7EE6-4342-B048-85BDC9FD1C3A}</a:tableStyleId>
              </a:tblPr>
              <a:tblGrid>
                <a:gridCol w="1371600"/>
                <a:gridCol w="1320800"/>
                <a:gridCol w="1346200"/>
                <a:gridCol w="1346200"/>
                <a:gridCol w="1346200"/>
              </a:tblGrid>
              <a:tr h="720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Aerosol Particle Size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Cloud Type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Rainfall Potential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Flood/Standing Water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Currents</a:t>
                      </a:r>
                    </a:p>
                  </a:txBody>
                  <a:tcPr anchor="ctr"/>
                </a:tc>
              </a:tr>
              <a:tr h="720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Aircraft Icing Threat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Convective Initiation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Absorbed Shortwave Radiation: Surface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Ice Cover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Currents: Offshore</a:t>
                      </a:r>
                    </a:p>
                  </a:txBody>
                  <a:tcPr anchor="ctr"/>
                </a:tc>
              </a:tr>
              <a:tr h="720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Cloud Ice Water Path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Enhanced “V” / Overshooting Top Detection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Downward </a:t>
                      </a:r>
                      <a:r>
                        <a:rPr kumimoji="0" lang="en-US" sz="1400" b="0" i="0" u="none" strike="noStrike" cap="none" normalizeH="0" baseline="0" dirty="0" err="1" smtClean="0">
                          <a:ln>
                            <a:noFill/>
                          </a:ln>
                          <a:solidFill>
                            <a:schemeClr val="tx1"/>
                          </a:solidFill>
                          <a:effectLst/>
                          <a:latin typeface="Times New Roman" pitchFamily="18" charset="0"/>
                          <a:cs typeface="Times New Roman" pitchFamily="18" charset="0"/>
                        </a:rPr>
                        <a:t>Longwave</a:t>
                      </a: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 Radiation: Surface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Snow Depth (over Plains)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Sea and Lake Ice: Age</a:t>
                      </a:r>
                    </a:p>
                  </a:txBody>
                  <a:tcPr anchor="ctr"/>
                </a:tc>
              </a:tr>
              <a:tr h="5105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Cloud Layers/Heights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Low Cloud and Fog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Upward </a:t>
                      </a:r>
                      <a:r>
                        <a:rPr kumimoji="0" lang="en-US" sz="1400" b="0" i="0" u="none" strike="noStrike" cap="none" normalizeH="0" baseline="0" dirty="0" err="1" smtClean="0">
                          <a:ln>
                            <a:noFill/>
                          </a:ln>
                          <a:solidFill>
                            <a:schemeClr val="tx1"/>
                          </a:solidFill>
                          <a:effectLst/>
                          <a:latin typeface="Times New Roman" pitchFamily="18" charset="0"/>
                          <a:cs typeface="Times New Roman" pitchFamily="18" charset="0"/>
                        </a:rPr>
                        <a:t>Longwave</a:t>
                      </a: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 Radiation: Surface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Surface </a:t>
                      </a:r>
                      <a:r>
                        <a:rPr kumimoji="0" lang="en-US" sz="1400" b="0" i="0" u="none" strike="noStrike" cap="none" normalizeH="0" baseline="0" dirty="0" err="1" smtClean="0">
                          <a:ln>
                            <a:noFill/>
                          </a:ln>
                          <a:solidFill>
                            <a:schemeClr val="tx1"/>
                          </a:solidFill>
                          <a:effectLst/>
                          <a:latin typeface="Times New Roman" pitchFamily="18" charset="0"/>
                          <a:cs typeface="Times New Roman" pitchFamily="18" charset="0"/>
                        </a:rPr>
                        <a:t>Albedo</a:t>
                      </a: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Sea and Lake Ice: Concentration</a:t>
                      </a:r>
                    </a:p>
                  </a:txBody>
                  <a:tcPr anchor="ctr"/>
                </a:tc>
              </a:tr>
              <a:tr h="5105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Cloud Liquid Water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err="1" smtClean="0">
                          <a:ln>
                            <a:noFill/>
                          </a:ln>
                          <a:solidFill>
                            <a:schemeClr val="tx1"/>
                          </a:solidFill>
                          <a:effectLst/>
                          <a:latin typeface="Times New Roman" pitchFamily="18" charset="0"/>
                          <a:cs typeface="Times New Roman" pitchFamily="18" charset="0"/>
                        </a:rPr>
                        <a:t>Tropopause</a:t>
                      </a: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 Folding Turbulence Prediction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Upward </a:t>
                      </a:r>
                      <a:r>
                        <a:rPr kumimoji="0" lang="en-US" sz="1400" b="0" i="0" u="none" strike="noStrike" cap="none" normalizeH="0" baseline="0" dirty="0" err="1" smtClean="0">
                          <a:ln>
                            <a:noFill/>
                          </a:ln>
                          <a:solidFill>
                            <a:schemeClr val="tx1"/>
                          </a:solidFill>
                          <a:effectLst/>
                          <a:latin typeface="Times New Roman" pitchFamily="18" charset="0"/>
                          <a:cs typeface="Times New Roman" pitchFamily="18" charset="0"/>
                        </a:rPr>
                        <a:t>Longwave</a:t>
                      </a: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 Radiation : TOA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 Surface Emissivity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Sea and Lake Ice: Motion</a:t>
                      </a:r>
                    </a:p>
                  </a:txBody>
                  <a:tcPr anchor="ctr"/>
                </a:tc>
              </a:tr>
              <a:tr h="3654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 Cloud Layers/Heights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Visibility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Ozone Total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Vegetation Fraction: Green </a:t>
                      </a:r>
                    </a:p>
                    <a:p>
                      <a:pPr algn="ctr"/>
                      <a:endParaRPr lang="en-US" sz="1400" dirty="0"/>
                    </a:p>
                  </a:txBody>
                  <a:tcPr anchor="ctr"/>
                </a:tc>
                <a:tc>
                  <a:txBody>
                    <a:bodyPr/>
                    <a:lstStyle/>
                    <a:p>
                      <a:pPr algn="ctr"/>
                      <a:endParaRPr lang="en-US" sz="1400" dirty="0"/>
                    </a:p>
                  </a:txBody>
                  <a:tcPr anchor="ctr"/>
                </a:tc>
              </a:tr>
              <a:tr h="3654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Cloud Liquid Water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Probability of Rainfall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SO</a:t>
                      </a:r>
                      <a:r>
                        <a:rPr kumimoji="0" lang="en-US" sz="1400" b="0" i="0" u="none" strike="noStrike" cap="none" normalizeH="0" baseline="-25000" dirty="0" smtClean="0">
                          <a:ln>
                            <a:noFill/>
                          </a:ln>
                          <a:solidFill>
                            <a:schemeClr val="tx1"/>
                          </a:solidFill>
                          <a:effectLst/>
                          <a:latin typeface="Times New Roman" pitchFamily="18" charset="0"/>
                          <a:cs typeface="Times New Roman" pitchFamily="18" charset="0"/>
                        </a:rPr>
                        <a:t>2</a:t>
                      </a: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 Detection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Vegetation Index</a:t>
                      </a:r>
                    </a:p>
                  </a:txBody>
                  <a:tcPr anchor="ctr"/>
                </a:tc>
                <a:tc>
                  <a:txBody>
                    <a:bodyPr/>
                    <a:lstStyle/>
                    <a:p>
                      <a:pPr algn="ctr"/>
                      <a:endParaRPr lang="en-US" sz="1400" dirty="0"/>
                    </a:p>
                  </a:txBody>
                  <a:tcPr anchor="ctr"/>
                </a:tc>
              </a:tr>
            </a:tbl>
          </a:graphicData>
        </a:graphic>
      </p:graphicFrame>
      <p:sp>
        <p:nvSpPr>
          <p:cNvPr id="4" name="Line 4"/>
          <p:cNvSpPr>
            <a:spLocks noChangeShapeType="1"/>
          </p:cNvSpPr>
          <p:nvPr/>
        </p:nvSpPr>
        <p:spPr bwMode="auto">
          <a:xfrm>
            <a:off x="457200" y="877888"/>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69863"/>
            <a:ext cx="5791200" cy="563562"/>
          </a:xfrm>
        </p:spPr>
        <p:txBody>
          <a:bodyPr/>
          <a:lstStyle/>
          <a:p>
            <a:r>
              <a:rPr lang="en-US" dirty="0" smtClean="0"/>
              <a:t>Space Weather Products</a:t>
            </a:r>
            <a:endParaRPr lang="en-US" dirty="0"/>
          </a:p>
        </p:txBody>
      </p:sp>
      <p:sp>
        <p:nvSpPr>
          <p:cNvPr id="808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0897" name="Object 1"/>
          <p:cNvGraphicFramePr>
            <a:graphicFrameLocks noChangeAspect="1"/>
          </p:cNvGraphicFramePr>
          <p:nvPr/>
        </p:nvGraphicFramePr>
        <p:xfrm>
          <a:off x="2222500" y="1308100"/>
          <a:ext cx="4660900" cy="1765300"/>
        </p:xfrm>
        <a:graphic>
          <a:graphicData uri="http://schemas.openxmlformats.org/presentationml/2006/ole">
            <p:oleObj spid="_x0000_s80897" name="Document" r:id="rId4" imgW="4674521" imgH="1767885" progId="Word.Document.8">
              <p:embed/>
            </p:oleObj>
          </a:graphicData>
        </a:graphic>
      </p:graphicFrame>
      <p:sp>
        <p:nvSpPr>
          <p:cNvPr id="809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0899" name="Object 3"/>
          <p:cNvGraphicFramePr>
            <a:graphicFrameLocks noChangeAspect="1"/>
          </p:cNvGraphicFramePr>
          <p:nvPr/>
        </p:nvGraphicFramePr>
        <p:xfrm>
          <a:off x="2222500" y="3263900"/>
          <a:ext cx="4660900" cy="901700"/>
        </p:xfrm>
        <a:graphic>
          <a:graphicData uri="http://schemas.openxmlformats.org/presentationml/2006/ole">
            <p:oleObj spid="_x0000_s80899" name="Document" r:id="rId5" imgW="4674521" imgH="907697" progId="Word.Document.8">
              <p:embed/>
            </p:oleObj>
          </a:graphicData>
        </a:graphic>
      </p:graphicFrame>
      <p:sp>
        <p:nvSpPr>
          <p:cNvPr id="809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0901" name="Object 5"/>
          <p:cNvGraphicFramePr>
            <a:graphicFrameLocks noChangeAspect="1"/>
          </p:cNvGraphicFramePr>
          <p:nvPr/>
        </p:nvGraphicFramePr>
        <p:xfrm>
          <a:off x="2222500" y="4292600"/>
          <a:ext cx="4660900" cy="1574800"/>
        </p:xfrm>
        <a:graphic>
          <a:graphicData uri="http://schemas.openxmlformats.org/presentationml/2006/ole">
            <p:oleObj spid="_x0000_s80901" name="Document" r:id="rId6" imgW="4674521" imgH="1579291" progId="Word.Document.8">
              <p:embed/>
            </p:oleObj>
          </a:graphicData>
        </a:graphic>
      </p:graphicFrame>
      <p:sp>
        <p:nvSpPr>
          <p:cNvPr id="9" name="Line 4"/>
          <p:cNvSpPr>
            <a:spLocks noChangeShapeType="1"/>
          </p:cNvSpPr>
          <p:nvPr/>
        </p:nvSpPr>
        <p:spPr bwMode="auto">
          <a:xfrm>
            <a:off x="457200" y="877888"/>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96863"/>
            <a:ext cx="8064500" cy="563562"/>
          </a:xfrm>
        </p:spPr>
        <p:txBody>
          <a:bodyPr/>
          <a:lstStyle/>
          <a:p>
            <a:r>
              <a:rPr lang="en-US" dirty="0" smtClean="0"/>
              <a:t>GOES-R Program: Proving Ground</a:t>
            </a:r>
            <a:endParaRPr lang="en-US" dirty="0"/>
          </a:p>
        </p:txBody>
      </p:sp>
      <p:sp>
        <p:nvSpPr>
          <p:cNvPr id="4" name="Line 5"/>
          <p:cNvSpPr>
            <a:spLocks noChangeShapeType="1"/>
          </p:cNvSpPr>
          <p:nvPr/>
        </p:nvSpPr>
        <p:spPr bwMode="auto">
          <a:xfrm>
            <a:off x="457200" y="1041400"/>
            <a:ext cx="8229600" cy="0"/>
          </a:xfrm>
          <a:prstGeom prst="line">
            <a:avLst/>
          </a:prstGeom>
          <a:noFill/>
          <a:ln w="50800" cmpd="dbl">
            <a:solidFill>
              <a:srgbClr val="003399"/>
            </a:solidFill>
            <a:round/>
            <a:headEnd/>
            <a:tailEnd/>
          </a:ln>
          <a:effectLst/>
        </p:spPr>
        <p:txBody>
          <a:bodyPr/>
          <a:lstStyle/>
          <a:p>
            <a:endParaRPr lang="en-US"/>
          </a:p>
        </p:txBody>
      </p:sp>
      <p:sp>
        <p:nvSpPr>
          <p:cNvPr id="7" name="Rectangle 6"/>
          <p:cNvSpPr/>
          <p:nvPr/>
        </p:nvSpPr>
        <p:spPr>
          <a:xfrm>
            <a:off x="0" y="5481935"/>
            <a:ext cx="9144000"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Proving Ground Examples</a:t>
            </a:r>
            <a:endPar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6" name="Picture 33" descr="GOES-R_Color_L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66900" y="1636713"/>
            <a:ext cx="5410200" cy="360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descr="080817_modis_sst"/>
          <p:cNvPicPr>
            <a:picLocks noChangeAspect="1" noChangeArrowheads="1"/>
          </p:cNvPicPr>
          <p:nvPr/>
        </p:nvPicPr>
        <p:blipFill>
          <a:blip r:embed="rId3" cstate="print"/>
          <a:srcRect/>
          <a:stretch>
            <a:fillRect/>
          </a:stretch>
        </p:blipFill>
        <p:spPr bwMode="auto">
          <a:xfrm>
            <a:off x="1509713" y="6350"/>
            <a:ext cx="7329487" cy="6910388"/>
          </a:xfrm>
          <a:prstGeom prst="rect">
            <a:avLst/>
          </a:prstGeom>
          <a:noFill/>
          <a:ln w="9525">
            <a:noFill/>
            <a:miter lim="800000"/>
            <a:headEnd/>
            <a:tailEnd/>
          </a:ln>
        </p:spPr>
      </p:pic>
      <p:sp>
        <p:nvSpPr>
          <p:cNvPr id="474115" name="Text Box 3"/>
          <p:cNvSpPr txBox="1">
            <a:spLocks noChangeArrowheads="1"/>
          </p:cNvSpPr>
          <p:nvPr/>
        </p:nvSpPr>
        <p:spPr bwMode="auto">
          <a:xfrm>
            <a:off x="457200" y="838200"/>
            <a:ext cx="5273675" cy="3387725"/>
          </a:xfrm>
          <a:prstGeom prst="rect">
            <a:avLst/>
          </a:prstGeom>
          <a:solidFill>
            <a:schemeClr val="accent1"/>
          </a:solidFill>
          <a:ln w="9525">
            <a:noFill/>
            <a:miter lim="800000"/>
            <a:headEnd/>
            <a:tailEnd/>
          </a:ln>
        </p:spPr>
        <p:txBody>
          <a:bodyPr>
            <a:spAutoFit/>
          </a:bodyPr>
          <a:lstStyle/>
          <a:p>
            <a:r>
              <a:rPr lang="en-US"/>
              <a:t>AREA FORECAST DISCUSSION </a:t>
            </a:r>
            <a:br>
              <a:rPr lang="en-US"/>
            </a:br>
            <a:r>
              <a:rPr lang="en-US"/>
              <a:t>NATIONAL WEATHER SERVICE MILWAUKEE/SULLIVAN WI </a:t>
            </a:r>
            <a:br>
              <a:rPr lang="en-US"/>
            </a:br>
            <a:r>
              <a:rPr lang="en-US"/>
              <a:t>159 PM CDT SUN AUG 17 2008 </a:t>
            </a:r>
            <a:br>
              <a:rPr lang="en-US"/>
            </a:br>
            <a:r>
              <a:rPr lang="en-US"/>
              <a:t/>
            </a:r>
            <a:br>
              <a:rPr lang="en-US"/>
            </a:br>
            <a:r>
              <a:rPr lang="en-US"/>
              <a:t>EVEN WITH THE WEST SURFACE WINDS 1622Z MODIS SHOWS WARM UPPER 60 DEGREE LAKE MICHIGAN TEMPS NEAR SHORE...WITH NO COOLER UPWELLING SEEN. WOULD HAVE THOUGHT TEMPS WOULD HAVE BEEN COOLER...BUT WINDS ARE WEAK.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4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5"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11" descr="accumcibli_20090227_1945UTC.png"/>
          <p:cNvPicPr>
            <a:picLocks noChangeAspect="1"/>
          </p:cNvPicPr>
          <p:nvPr/>
        </p:nvPicPr>
        <p:blipFill>
          <a:blip r:embed="rId3" cstate="print"/>
          <a:srcRect/>
          <a:stretch>
            <a:fillRect/>
          </a:stretch>
        </p:blipFill>
        <p:spPr bwMode="auto">
          <a:xfrm>
            <a:off x="2209800" y="609600"/>
            <a:ext cx="4724400" cy="3779838"/>
          </a:xfrm>
          <a:prstGeom prst="rect">
            <a:avLst/>
          </a:prstGeom>
          <a:noFill/>
          <a:ln w="9525">
            <a:noFill/>
            <a:miter lim="800000"/>
            <a:headEnd/>
            <a:tailEnd/>
          </a:ln>
        </p:spPr>
      </p:pic>
      <p:sp>
        <p:nvSpPr>
          <p:cNvPr id="15363" name="Title 3"/>
          <p:cNvSpPr>
            <a:spLocks noGrp="1"/>
          </p:cNvSpPr>
          <p:nvPr>
            <p:ph type="title" idx="4294967295"/>
          </p:nvPr>
        </p:nvSpPr>
        <p:spPr>
          <a:xfrm>
            <a:off x="381000" y="-76200"/>
            <a:ext cx="8229600" cy="762000"/>
          </a:xfrm>
        </p:spPr>
        <p:txBody>
          <a:bodyPr/>
          <a:lstStyle/>
          <a:p>
            <a:r>
              <a:rPr lang="en-US" sz="3600" smtClean="0"/>
              <a:t>Convective Initiation (CI) Trend</a:t>
            </a:r>
          </a:p>
        </p:txBody>
      </p:sp>
      <p:sp>
        <p:nvSpPr>
          <p:cNvPr id="15364" name="TextBox 25"/>
          <p:cNvSpPr txBox="1">
            <a:spLocks noChangeArrowheads="1"/>
          </p:cNvSpPr>
          <p:nvPr/>
        </p:nvSpPr>
        <p:spPr bwMode="auto">
          <a:xfrm>
            <a:off x="457200" y="5697538"/>
            <a:ext cx="2362200" cy="246062"/>
          </a:xfrm>
          <a:prstGeom prst="rect">
            <a:avLst/>
          </a:prstGeom>
          <a:noFill/>
          <a:ln w="9525">
            <a:noFill/>
            <a:miter lim="800000"/>
            <a:headEnd/>
            <a:tailEnd/>
          </a:ln>
        </p:spPr>
        <p:txBody>
          <a:bodyPr>
            <a:spAutoFit/>
          </a:bodyPr>
          <a:lstStyle/>
          <a:p>
            <a:pPr defTabSz="457200"/>
            <a:r>
              <a:rPr lang="en-US" sz="1000">
                <a:solidFill>
                  <a:srgbClr val="FFFFFF"/>
                </a:solidFill>
                <a:latin typeface="Calibri" pitchFamily="-65" charset="0"/>
              </a:rPr>
              <a:t>No echo around time of first CI indication</a:t>
            </a:r>
          </a:p>
        </p:txBody>
      </p:sp>
      <p:sp>
        <p:nvSpPr>
          <p:cNvPr id="15365" name="TextBox 10"/>
          <p:cNvSpPr txBox="1">
            <a:spLocks noChangeArrowheads="1"/>
          </p:cNvSpPr>
          <p:nvPr/>
        </p:nvSpPr>
        <p:spPr bwMode="auto">
          <a:xfrm>
            <a:off x="1752600" y="620713"/>
            <a:ext cx="5410200" cy="461962"/>
          </a:xfrm>
          <a:prstGeom prst="rect">
            <a:avLst/>
          </a:prstGeom>
          <a:solidFill>
            <a:schemeClr val="bg1"/>
          </a:solidFill>
          <a:ln w="9525">
            <a:noFill/>
            <a:miter lim="800000"/>
            <a:headEnd/>
            <a:tailEnd/>
          </a:ln>
        </p:spPr>
        <p:txBody>
          <a:bodyPr>
            <a:spAutoFit/>
          </a:bodyPr>
          <a:lstStyle/>
          <a:p>
            <a:pPr algn="ctr" defTabSz="457200"/>
            <a:r>
              <a:rPr lang="en-US">
                <a:latin typeface="Calibri" pitchFamily="-65" charset="0"/>
              </a:rPr>
              <a:t>CI TREND: 20090227 at 1945 UTC</a:t>
            </a:r>
          </a:p>
        </p:txBody>
      </p:sp>
      <p:pic>
        <p:nvPicPr>
          <p:cNvPr id="15366" name="Picture 12" descr="south_missvly_200902271854.gif"/>
          <p:cNvPicPr>
            <a:picLocks noChangeAspect="1"/>
          </p:cNvPicPr>
          <p:nvPr/>
        </p:nvPicPr>
        <p:blipFill>
          <a:blip r:embed="rId4" cstate="print"/>
          <a:srcRect/>
          <a:stretch>
            <a:fillRect/>
          </a:stretch>
        </p:blipFill>
        <p:spPr bwMode="auto">
          <a:xfrm>
            <a:off x="152400" y="4533900"/>
            <a:ext cx="2895600" cy="2171700"/>
          </a:xfrm>
          <a:prstGeom prst="rect">
            <a:avLst/>
          </a:prstGeom>
          <a:noFill/>
          <a:ln w="9525">
            <a:noFill/>
            <a:miter lim="800000"/>
            <a:headEnd/>
            <a:tailEnd/>
          </a:ln>
        </p:spPr>
      </p:pic>
      <p:pic>
        <p:nvPicPr>
          <p:cNvPr id="15367" name="Picture 13" descr="south_missvly_200902271926.gif"/>
          <p:cNvPicPr>
            <a:picLocks noChangeAspect="1"/>
          </p:cNvPicPr>
          <p:nvPr/>
        </p:nvPicPr>
        <p:blipFill>
          <a:blip r:embed="rId5" cstate="print"/>
          <a:srcRect/>
          <a:stretch>
            <a:fillRect/>
          </a:stretch>
        </p:blipFill>
        <p:spPr bwMode="auto">
          <a:xfrm>
            <a:off x="3124200" y="4533900"/>
            <a:ext cx="2895600" cy="2171700"/>
          </a:xfrm>
          <a:prstGeom prst="rect">
            <a:avLst/>
          </a:prstGeom>
          <a:noFill/>
          <a:ln w="9525">
            <a:noFill/>
            <a:miter lim="800000"/>
            <a:headEnd/>
            <a:tailEnd/>
          </a:ln>
        </p:spPr>
      </p:pic>
      <p:pic>
        <p:nvPicPr>
          <p:cNvPr id="15368" name="Picture 14" descr="south_missvly_200902271955.gif"/>
          <p:cNvPicPr>
            <a:picLocks noChangeAspect="1"/>
          </p:cNvPicPr>
          <p:nvPr/>
        </p:nvPicPr>
        <p:blipFill>
          <a:blip r:embed="rId6" cstate="print"/>
          <a:srcRect/>
          <a:stretch>
            <a:fillRect/>
          </a:stretch>
        </p:blipFill>
        <p:spPr bwMode="auto">
          <a:xfrm>
            <a:off x="6096000" y="4533900"/>
            <a:ext cx="2895600" cy="2171700"/>
          </a:xfrm>
          <a:prstGeom prst="rect">
            <a:avLst/>
          </a:prstGeom>
          <a:noFill/>
          <a:ln w="9525">
            <a:noFill/>
            <a:miter lim="800000"/>
            <a:headEnd/>
            <a:tailEnd/>
          </a:ln>
        </p:spPr>
      </p:pic>
      <p:sp>
        <p:nvSpPr>
          <p:cNvPr id="15369" name="TextBox 8"/>
          <p:cNvSpPr txBox="1">
            <a:spLocks noChangeArrowheads="1"/>
          </p:cNvSpPr>
          <p:nvPr/>
        </p:nvSpPr>
        <p:spPr bwMode="auto">
          <a:xfrm>
            <a:off x="304800" y="4414838"/>
            <a:ext cx="2514600" cy="461962"/>
          </a:xfrm>
          <a:prstGeom prst="rect">
            <a:avLst/>
          </a:prstGeom>
          <a:solidFill>
            <a:schemeClr val="bg1"/>
          </a:solidFill>
          <a:ln w="9525">
            <a:noFill/>
            <a:miter lim="800000"/>
            <a:headEnd/>
            <a:tailEnd/>
          </a:ln>
        </p:spPr>
        <p:txBody>
          <a:bodyPr>
            <a:spAutoFit/>
          </a:bodyPr>
          <a:lstStyle/>
          <a:p>
            <a:pPr algn="ctr" defTabSz="457200"/>
            <a:r>
              <a:rPr lang="en-US">
                <a:latin typeface="Calibri" pitchFamily="-65" charset="0"/>
              </a:rPr>
              <a:t>1854 UTC</a:t>
            </a:r>
          </a:p>
        </p:txBody>
      </p:sp>
      <p:sp>
        <p:nvSpPr>
          <p:cNvPr id="15370" name="TextBox 9"/>
          <p:cNvSpPr txBox="1">
            <a:spLocks noChangeArrowheads="1"/>
          </p:cNvSpPr>
          <p:nvPr/>
        </p:nvSpPr>
        <p:spPr bwMode="auto">
          <a:xfrm>
            <a:off x="3276600" y="4419600"/>
            <a:ext cx="2514600" cy="461963"/>
          </a:xfrm>
          <a:prstGeom prst="rect">
            <a:avLst/>
          </a:prstGeom>
          <a:solidFill>
            <a:schemeClr val="bg1"/>
          </a:solidFill>
          <a:ln w="9525">
            <a:noFill/>
            <a:miter lim="800000"/>
            <a:headEnd/>
            <a:tailEnd/>
          </a:ln>
        </p:spPr>
        <p:txBody>
          <a:bodyPr>
            <a:spAutoFit/>
          </a:bodyPr>
          <a:lstStyle/>
          <a:p>
            <a:pPr algn="ctr" defTabSz="457200"/>
            <a:r>
              <a:rPr lang="en-US">
                <a:latin typeface="Calibri" pitchFamily="-65" charset="0"/>
              </a:rPr>
              <a:t>1926 UTC</a:t>
            </a:r>
          </a:p>
        </p:txBody>
      </p:sp>
      <p:sp>
        <p:nvSpPr>
          <p:cNvPr id="15371" name="TextBox 15"/>
          <p:cNvSpPr txBox="1">
            <a:spLocks noChangeArrowheads="1"/>
          </p:cNvSpPr>
          <p:nvPr/>
        </p:nvSpPr>
        <p:spPr bwMode="auto">
          <a:xfrm>
            <a:off x="6172200" y="4419600"/>
            <a:ext cx="2514600" cy="461963"/>
          </a:xfrm>
          <a:prstGeom prst="rect">
            <a:avLst/>
          </a:prstGeom>
          <a:solidFill>
            <a:schemeClr val="bg1"/>
          </a:solidFill>
          <a:ln w="9525">
            <a:noFill/>
            <a:miter lim="800000"/>
            <a:headEnd/>
            <a:tailEnd/>
          </a:ln>
        </p:spPr>
        <p:txBody>
          <a:bodyPr>
            <a:spAutoFit/>
          </a:bodyPr>
          <a:lstStyle/>
          <a:p>
            <a:pPr algn="ctr" defTabSz="457200"/>
            <a:r>
              <a:rPr lang="en-US">
                <a:latin typeface="Calibri" pitchFamily="-65" charset="0"/>
              </a:rPr>
              <a:t>1955 UTC</a:t>
            </a:r>
          </a:p>
        </p:txBody>
      </p:sp>
      <p:sp>
        <p:nvSpPr>
          <p:cNvPr id="15372" name="Line 12"/>
          <p:cNvSpPr>
            <a:spLocks noChangeShapeType="1"/>
          </p:cNvSpPr>
          <p:nvPr/>
        </p:nvSpPr>
        <p:spPr bwMode="auto">
          <a:xfrm>
            <a:off x="381000" y="6223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mtClean="0"/>
              <a:t>Lessons Learned at SPC</a:t>
            </a:r>
          </a:p>
        </p:txBody>
      </p:sp>
      <p:sp>
        <p:nvSpPr>
          <p:cNvPr id="23555" name="Rectangle 3"/>
          <p:cNvSpPr>
            <a:spLocks noGrp="1" noChangeArrowheads="1"/>
          </p:cNvSpPr>
          <p:nvPr>
            <p:ph type="body" idx="1"/>
          </p:nvPr>
        </p:nvSpPr>
        <p:spPr>
          <a:xfrm>
            <a:off x="457200" y="1333500"/>
            <a:ext cx="8229600" cy="4525963"/>
          </a:xfrm>
        </p:spPr>
        <p:txBody>
          <a:bodyPr/>
          <a:lstStyle/>
          <a:p>
            <a:pPr>
              <a:lnSpc>
                <a:spcPct val="80000"/>
              </a:lnSpc>
            </a:pPr>
            <a:r>
              <a:rPr lang="en-US" sz="2800" dirty="0" smtClean="0">
                <a:solidFill>
                  <a:srgbClr val="990000"/>
                </a:solidFill>
              </a:rPr>
              <a:t>CI/CTC</a:t>
            </a:r>
          </a:p>
          <a:p>
            <a:pPr lvl="1">
              <a:lnSpc>
                <a:spcPct val="80000"/>
              </a:lnSpc>
            </a:pPr>
            <a:r>
              <a:rPr lang="en-US" dirty="0" smtClean="0">
                <a:solidFill>
                  <a:srgbClr val="000000"/>
                </a:solidFill>
              </a:rPr>
              <a:t>CTC is valuable product in itself- forecaster wants to see intermediate products- no black box</a:t>
            </a:r>
          </a:p>
          <a:p>
            <a:pPr lvl="1">
              <a:lnSpc>
                <a:spcPct val="80000"/>
              </a:lnSpc>
            </a:pPr>
            <a:r>
              <a:rPr lang="en-US" dirty="0" smtClean="0"/>
              <a:t>Poor over SE warm sector environments</a:t>
            </a:r>
          </a:p>
          <a:p>
            <a:pPr lvl="1">
              <a:lnSpc>
                <a:spcPct val="80000"/>
              </a:lnSpc>
            </a:pPr>
            <a:r>
              <a:rPr lang="en-US" dirty="0" smtClean="0"/>
              <a:t>Masked where thick cirrus present</a:t>
            </a:r>
          </a:p>
          <a:p>
            <a:pPr lvl="1">
              <a:lnSpc>
                <a:spcPct val="80000"/>
              </a:lnSpc>
            </a:pPr>
            <a:r>
              <a:rPr lang="en-US" dirty="0" smtClean="0"/>
              <a:t>Thin cirrus over land/water/water clouds and expanding edge false alarms</a:t>
            </a:r>
          </a:p>
          <a:p>
            <a:pPr lvl="1">
              <a:lnSpc>
                <a:spcPct val="80000"/>
              </a:lnSpc>
            </a:pPr>
            <a:r>
              <a:rPr lang="en-US" dirty="0" smtClean="0"/>
              <a:t>Avg. lead time ~15 minutes over radar (for successful </a:t>
            </a:r>
            <a:r>
              <a:rPr lang="en-US" dirty="0" err="1" smtClean="0"/>
              <a:t>nowcasts</a:t>
            </a:r>
            <a:r>
              <a:rPr lang="en-US" dirty="0" smtClean="0"/>
              <a:t>)</a:t>
            </a:r>
          </a:p>
          <a:p>
            <a:pPr lvl="1">
              <a:lnSpc>
                <a:spcPct val="80000"/>
              </a:lnSpc>
            </a:pPr>
            <a:r>
              <a:rPr lang="en-US" dirty="0" smtClean="0"/>
              <a:t>Full disk 30 min. scan limitations (false alarms/missed </a:t>
            </a:r>
            <a:r>
              <a:rPr lang="en-US" dirty="0" err="1" smtClean="0"/>
              <a:t>nowcasts</a:t>
            </a:r>
            <a:r>
              <a:rPr lang="en-US" dirty="0" smtClean="0"/>
              <a:t>)</a:t>
            </a:r>
          </a:p>
          <a:p>
            <a:pPr lvl="1">
              <a:lnSpc>
                <a:spcPct val="80000"/>
              </a:lnSpc>
            </a:pPr>
            <a:r>
              <a:rPr lang="en-US" dirty="0" smtClean="0"/>
              <a:t>Cloud detection limitations due to poor spatial/spectral resolution</a:t>
            </a:r>
          </a:p>
          <a:p>
            <a:pPr lvl="1">
              <a:lnSpc>
                <a:spcPct val="80000"/>
              </a:lnSpc>
            </a:pPr>
            <a:r>
              <a:rPr lang="en-US" dirty="0" smtClean="0"/>
              <a:t>Instantaneous fields more useful to forecasters than accumulated fields</a:t>
            </a:r>
          </a:p>
          <a:p>
            <a:pPr lvl="1">
              <a:lnSpc>
                <a:spcPct val="80000"/>
              </a:lnSpc>
            </a:pPr>
            <a:r>
              <a:rPr lang="en-US" dirty="0" smtClean="0"/>
              <a:t>Overlay on visible/IR essential to forecasters</a:t>
            </a:r>
          </a:p>
          <a:p>
            <a:pPr lvl="1">
              <a:lnSpc>
                <a:spcPct val="80000"/>
              </a:lnSpc>
            </a:pPr>
            <a:r>
              <a:rPr lang="en-US" dirty="0" smtClean="0"/>
              <a:t>Continue CTC after CI occurs (storm severity) interest from forecasters</a:t>
            </a:r>
          </a:p>
          <a:p>
            <a:pPr lvl="1">
              <a:lnSpc>
                <a:spcPct val="80000"/>
              </a:lnSpc>
            </a:pPr>
            <a:r>
              <a:rPr lang="en-US" dirty="0" smtClean="0"/>
              <a:t>Effective for terrain/</a:t>
            </a:r>
            <a:r>
              <a:rPr lang="en-US" dirty="0" err="1" smtClean="0"/>
              <a:t>dryline</a:t>
            </a:r>
            <a:r>
              <a:rPr lang="en-US" dirty="0" smtClean="0"/>
              <a:t> convection</a:t>
            </a:r>
          </a:p>
          <a:p>
            <a:pPr lvl="1">
              <a:lnSpc>
                <a:spcPct val="80000"/>
              </a:lnSpc>
            </a:pPr>
            <a:r>
              <a:rPr lang="en-US" dirty="0" smtClean="0"/>
              <a:t>CI misses some CTC signals</a:t>
            </a:r>
          </a:p>
          <a:p>
            <a:pPr lvl="1">
              <a:lnSpc>
                <a:spcPct val="80000"/>
              </a:lnSpc>
            </a:pPr>
            <a:r>
              <a:rPr lang="en-US" dirty="0" smtClean="0"/>
              <a:t>Works well in rapid scan operations</a:t>
            </a:r>
          </a:p>
        </p:txBody>
      </p:sp>
      <p:sp>
        <p:nvSpPr>
          <p:cNvPr id="4" name="Line 5"/>
          <p:cNvSpPr>
            <a:spLocks noChangeShapeType="1"/>
          </p:cNvSpPr>
          <p:nvPr/>
        </p:nvSpPr>
        <p:spPr bwMode="auto">
          <a:xfrm>
            <a:off x="457200" y="1041400"/>
            <a:ext cx="8229600" cy="0"/>
          </a:xfrm>
          <a:prstGeom prst="line">
            <a:avLst/>
          </a:prstGeom>
          <a:noFill/>
          <a:ln w="50800" cmpd="dbl">
            <a:solidFill>
              <a:srgbClr val="003399"/>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descr="KatrinaABIband16"/>
          <p:cNvPicPr>
            <a:picLocks noChangeAspect="1" noChangeArrowheads="1"/>
          </p:cNvPicPr>
          <p:nvPr/>
        </p:nvPicPr>
        <p:blipFill>
          <a:blip r:embed="rId3" cstate="print"/>
          <a:srcRect/>
          <a:stretch>
            <a:fillRect/>
          </a:stretch>
        </p:blipFill>
        <p:spPr bwMode="auto">
          <a:xfrm>
            <a:off x="6400800" y="5049838"/>
            <a:ext cx="1981200" cy="1808162"/>
          </a:xfrm>
          <a:prstGeom prst="rect">
            <a:avLst/>
          </a:prstGeom>
          <a:noFill/>
          <a:ln w="9525">
            <a:noFill/>
            <a:miter lim="800000"/>
            <a:headEnd/>
            <a:tailEnd/>
          </a:ln>
        </p:spPr>
      </p:pic>
      <p:pic>
        <p:nvPicPr>
          <p:cNvPr id="18435" name="Picture 3" descr="KatrinaABIband13"/>
          <p:cNvPicPr>
            <a:picLocks noChangeAspect="1" noChangeArrowheads="1"/>
          </p:cNvPicPr>
          <p:nvPr/>
        </p:nvPicPr>
        <p:blipFill>
          <a:blip r:embed="rId4" cstate="print"/>
          <a:srcRect/>
          <a:stretch>
            <a:fillRect/>
          </a:stretch>
        </p:blipFill>
        <p:spPr bwMode="auto">
          <a:xfrm>
            <a:off x="457200" y="5049838"/>
            <a:ext cx="1981200" cy="1808162"/>
          </a:xfrm>
          <a:prstGeom prst="rect">
            <a:avLst/>
          </a:prstGeom>
          <a:noFill/>
          <a:ln w="9525">
            <a:noFill/>
            <a:miter lim="800000"/>
            <a:headEnd/>
            <a:tailEnd/>
          </a:ln>
        </p:spPr>
      </p:pic>
      <p:pic>
        <p:nvPicPr>
          <p:cNvPr id="18436" name="Picture 4" descr="KatrinaABIband14"/>
          <p:cNvPicPr>
            <a:picLocks noChangeAspect="1" noChangeArrowheads="1"/>
          </p:cNvPicPr>
          <p:nvPr/>
        </p:nvPicPr>
        <p:blipFill>
          <a:blip r:embed="rId5" cstate="print"/>
          <a:srcRect/>
          <a:stretch>
            <a:fillRect/>
          </a:stretch>
        </p:blipFill>
        <p:spPr bwMode="auto">
          <a:xfrm>
            <a:off x="2438400" y="5049838"/>
            <a:ext cx="1981200" cy="1808162"/>
          </a:xfrm>
          <a:prstGeom prst="rect">
            <a:avLst/>
          </a:prstGeom>
          <a:noFill/>
          <a:ln w="9525">
            <a:noFill/>
            <a:miter lim="800000"/>
            <a:headEnd/>
            <a:tailEnd/>
          </a:ln>
        </p:spPr>
      </p:pic>
      <p:pic>
        <p:nvPicPr>
          <p:cNvPr id="18437" name="Picture 5" descr="KatrinaABIband15"/>
          <p:cNvPicPr>
            <a:picLocks noChangeAspect="1" noChangeArrowheads="1"/>
          </p:cNvPicPr>
          <p:nvPr/>
        </p:nvPicPr>
        <p:blipFill>
          <a:blip r:embed="rId6" cstate="print"/>
          <a:srcRect/>
          <a:stretch>
            <a:fillRect/>
          </a:stretch>
        </p:blipFill>
        <p:spPr bwMode="auto">
          <a:xfrm>
            <a:off x="4419600" y="5049838"/>
            <a:ext cx="1981200" cy="1808162"/>
          </a:xfrm>
          <a:prstGeom prst="rect">
            <a:avLst/>
          </a:prstGeom>
          <a:noFill/>
          <a:ln w="9525">
            <a:noFill/>
            <a:miter lim="800000"/>
            <a:headEnd/>
            <a:tailEnd/>
          </a:ln>
        </p:spPr>
      </p:pic>
      <p:pic>
        <p:nvPicPr>
          <p:cNvPr id="18438" name="Picture 6" descr="KatrinaABIband09"/>
          <p:cNvPicPr>
            <a:picLocks noChangeAspect="1" noChangeArrowheads="1"/>
          </p:cNvPicPr>
          <p:nvPr/>
        </p:nvPicPr>
        <p:blipFill>
          <a:blip r:embed="rId7" cstate="print"/>
          <a:srcRect/>
          <a:stretch>
            <a:fillRect/>
          </a:stretch>
        </p:blipFill>
        <p:spPr bwMode="auto">
          <a:xfrm>
            <a:off x="457200" y="3373438"/>
            <a:ext cx="1981200" cy="1808162"/>
          </a:xfrm>
          <a:prstGeom prst="rect">
            <a:avLst/>
          </a:prstGeom>
          <a:noFill/>
          <a:ln w="9525">
            <a:noFill/>
            <a:miter lim="800000"/>
            <a:headEnd/>
            <a:tailEnd/>
          </a:ln>
        </p:spPr>
      </p:pic>
      <p:pic>
        <p:nvPicPr>
          <p:cNvPr id="18439" name="Picture 7" descr="KatrinaABIband10"/>
          <p:cNvPicPr>
            <a:picLocks noChangeAspect="1" noChangeArrowheads="1"/>
          </p:cNvPicPr>
          <p:nvPr/>
        </p:nvPicPr>
        <p:blipFill>
          <a:blip r:embed="rId8" cstate="print"/>
          <a:srcRect/>
          <a:stretch>
            <a:fillRect/>
          </a:stretch>
        </p:blipFill>
        <p:spPr bwMode="auto">
          <a:xfrm>
            <a:off x="2438400" y="3373438"/>
            <a:ext cx="1981200" cy="1808162"/>
          </a:xfrm>
          <a:prstGeom prst="rect">
            <a:avLst/>
          </a:prstGeom>
          <a:noFill/>
          <a:ln w="9525">
            <a:noFill/>
            <a:miter lim="800000"/>
            <a:headEnd/>
            <a:tailEnd/>
          </a:ln>
        </p:spPr>
      </p:pic>
      <p:pic>
        <p:nvPicPr>
          <p:cNvPr id="18440" name="Picture 8" descr="KatrinaABIband11"/>
          <p:cNvPicPr>
            <a:picLocks noChangeAspect="1" noChangeArrowheads="1"/>
          </p:cNvPicPr>
          <p:nvPr/>
        </p:nvPicPr>
        <p:blipFill>
          <a:blip r:embed="rId9" cstate="print"/>
          <a:srcRect/>
          <a:stretch>
            <a:fillRect/>
          </a:stretch>
        </p:blipFill>
        <p:spPr bwMode="auto">
          <a:xfrm>
            <a:off x="4419600" y="3373438"/>
            <a:ext cx="1981200" cy="1808162"/>
          </a:xfrm>
          <a:prstGeom prst="rect">
            <a:avLst/>
          </a:prstGeom>
          <a:noFill/>
          <a:ln w="9525">
            <a:noFill/>
            <a:miter lim="800000"/>
            <a:headEnd/>
            <a:tailEnd/>
          </a:ln>
        </p:spPr>
      </p:pic>
      <p:pic>
        <p:nvPicPr>
          <p:cNvPr id="18441" name="Picture 9" descr="KatrinaABIband12"/>
          <p:cNvPicPr>
            <a:picLocks noChangeAspect="1" noChangeArrowheads="1"/>
          </p:cNvPicPr>
          <p:nvPr/>
        </p:nvPicPr>
        <p:blipFill>
          <a:blip r:embed="rId10" cstate="print"/>
          <a:srcRect/>
          <a:stretch>
            <a:fillRect/>
          </a:stretch>
        </p:blipFill>
        <p:spPr bwMode="auto">
          <a:xfrm>
            <a:off x="6400800" y="3373438"/>
            <a:ext cx="1981200" cy="1808162"/>
          </a:xfrm>
          <a:prstGeom prst="rect">
            <a:avLst/>
          </a:prstGeom>
          <a:noFill/>
          <a:ln w="9525">
            <a:noFill/>
            <a:miter lim="800000"/>
            <a:headEnd/>
            <a:tailEnd/>
          </a:ln>
        </p:spPr>
      </p:pic>
      <p:pic>
        <p:nvPicPr>
          <p:cNvPr id="18442" name="Picture 10" descr="KatrinaABIband05"/>
          <p:cNvPicPr>
            <a:picLocks noChangeAspect="1" noChangeArrowheads="1"/>
          </p:cNvPicPr>
          <p:nvPr/>
        </p:nvPicPr>
        <p:blipFill>
          <a:blip r:embed="rId11" cstate="print"/>
          <a:srcRect/>
          <a:stretch>
            <a:fillRect/>
          </a:stretch>
        </p:blipFill>
        <p:spPr bwMode="auto">
          <a:xfrm>
            <a:off x="457200" y="1697038"/>
            <a:ext cx="1981200" cy="1808162"/>
          </a:xfrm>
          <a:prstGeom prst="rect">
            <a:avLst/>
          </a:prstGeom>
          <a:noFill/>
          <a:ln w="9525">
            <a:noFill/>
            <a:miter lim="800000"/>
            <a:headEnd/>
            <a:tailEnd/>
          </a:ln>
        </p:spPr>
      </p:pic>
      <p:pic>
        <p:nvPicPr>
          <p:cNvPr id="18443" name="Picture 11" descr="KatrinaABIband06"/>
          <p:cNvPicPr>
            <a:picLocks noChangeAspect="1" noChangeArrowheads="1"/>
          </p:cNvPicPr>
          <p:nvPr/>
        </p:nvPicPr>
        <p:blipFill>
          <a:blip r:embed="rId12" cstate="print"/>
          <a:srcRect/>
          <a:stretch>
            <a:fillRect/>
          </a:stretch>
        </p:blipFill>
        <p:spPr bwMode="auto">
          <a:xfrm>
            <a:off x="2438400" y="1697038"/>
            <a:ext cx="1981200" cy="1808162"/>
          </a:xfrm>
          <a:prstGeom prst="rect">
            <a:avLst/>
          </a:prstGeom>
          <a:noFill/>
          <a:ln w="9525">
            <a:noFill/>
            <a:miter lim="800000"/>
            <a:headEnd/>
            <a:tailEnd/>
          </a:ln>
        </p:spPr>
      </p:pic>
      <p:pic>
        <p:nvPicPr>
          <p:cNvPr id="18444" name="Picture 12" descr="KatrinaABIband07"/>
          <p:cNvPicPr>
            <a:picLocks noChangeAspect="1" noChangeArrowheads="1"/>
          </p:cNvPicPr>
          <p:nvPr/>
        </p:nvPicPr>
        <p:blipFill>
          <a:blip r:embed="rId13" cstate="print"/>
          <a:srcRect/>
          <a:stretch>
            <a:fillRect/>
          </a:stretch>
        </p:blipFill>
        <p:spPr bwMode="auto">
          <a:xfrm>
            <a:off x="4419600" y="1697038"/>
            <a:ext cx="1981200" cy="1808162"/>
          </a:xfrm>
          <a:prstGeom prst="rect">
            <a:avLst/>
          </a:prstGeom>
          <a:noFill/>
          <a:ln w="9525">
            <a:noFill/>
            <a:miter lim="800000"/>
            <a:headEnd/>
            <a:tailEnd/>
          </a:ln>
        </p:spPr>
      </p:pic>
      <p:pic>
        <p:nvPicPr>
          <p:cNvPr id="18445" name="Picture 13" descr="KatrinaABIband08"/>
          <p:cNvPicPr>
            <a:picLocks noChangeAspect="1" noChangeArrowheads="1"/>
          </p:cNvPicPr>
          <p:nvPr/>
        </p:nvPicPr>
        <p:blipFill>
          <a:blip r:embed="rId14" cstate="print"/>
          <a:srcRect/>
          <a:stretch>
            <a:fillRect/>
          </a:stretch>
        </p:blipFill>
        <p:spPr bwMode="auto">
          <a:xfrm>
            <a:off x="6400800" y="1697038"/>
            <a:ext cx="1981200" cy="1808162"/>
          </a:xfrm>
          <a:prstGeom prst="rect">
            <a:avLst/>
          </a:prstGeom>
          <a:noFill/>
          <a:ln w="9525">
            <a:noFill/>
            <a:miter lim="800000"/>
            <a:headEnd/>
            <a:tailEnd/>
          </a:ln>
        </p:spPr>
      </p:pic>
      <p:pic>
        <p:nvPicPr>
          <p:cNvPr id="18446" name="Picture 14" descr="KatrinaABIband01"/>
          <p:cNvPicPr>
            <a:picLocks noChangeAspect="1" noChangeArrowheads="1"/>
          </p:cNvPicPr>
          <p:nvPr/>
        </p:nvPicPr>
        <p:blipFill>
          <a:blip r:embed="rId15" cstate="print"/>
          <a:srcRect/>
          <a:stretch>
            <a:fillRect/>
          </a:stretch>
        </p:blipFill>
        <p:spPr bwMode="auto">
          <a:xfrm>
            <a:off x="457200" y="0"/>
            <a:ext cx="1981200" cy="1808163"/>
          </a:xfrm>
          <a:prstGeom prst="rect">
            <a:avLst/>
          </a:prstGeom>
          <a:noFill/>
          <a:ln w="9525">
            <a:noFill/>
            <a:miter lim="800000"/>
            <a:headEnd/>
            <a:tailEnd/>
          </a:ln>
        </p:spPr>
      </p:pic>
      <p:pic>
        <p:nvPicPr>
          <p:cNvPr id="18447" name="Picture 15" descr="KatrinaABIband02"/>
          <p:cNvPicPr>
            <a:picLocks noChangeAspect="1" noChangeArrowheads="1"/>
          </p:cNvPicPr>
          <p:nvPr/>
        </p:nvPicPr>
        <p:blipFill>
          <a:blip r:embed="rId16" cstate="print"/>
          <a:srcRect/>
          <a:stretch>
            <a:fillRect/>
          </a:stretch>
        </p:blipFill>
        <p:spPr bwMode="auto">
          <a:xfrm>
            <a:off x="2438400" y="0"/>
            <a:ext cx="1981200" cy="1808163"/>
          </a:xfrm>
          <a:prstGeom prst="rect">
            <a:avLst/>
          </a:prstGeom>
          <a:noFill/>
          <a:ln w="9525">
            <a:noFill/>
            <a:miter lim="800000"/>
            <a:headEnd/>
            <a:tailEnd/>
          </a:ln>
        </p:spPr>
      </p:pic>
      <p:pic>
        <p:nvPicPr>
          <p:cNvPr id="18448" name="Picture 16" descr="KatrinaABIband03"/>
          <p:cNvPicPr>
            <a:picLocks noChangeAspect="1" noChangeArrowheads="1"/>
          </p:cNvPicPr>
          <p:nvPr/>
        </p:nvPicPr>
        <p:blipFill>
          <a:blip r:embed="rId17" cstate="print"/>
          <a:srcRect/>
          <a:stretch>
            <a:fillRect/>
          </a:stretch>
        </p:blipFill>
        <p:spPr bwMode="auto">
          <a:xfrm>
            <a:off x="4419600" y="0"/>
            <a:ext cx="1981200" cy="1808163"/>
          </a:xfrm>
          <a:prstGeom prst="rect">
            <a:avLst/>
          </a:prstGeom>
          <a:noFill/>
          <a:ln w="9525">
            <a:noFill/>
            <a:miter lim="800000"/>
            <a:headEnd/>
            <a:tailEnd/>
          </a:ln>
        </p:spPr>
      </p:pic>
      <p:pic>
        <p:nvPicPr>
          <p:cNvPr id="18449" name="Picture 17" descr="KatrinaABIband04"/>
          <p:cNvPicPr>
            <a:picLocks noChangeAspect="1" noChangeArrowheads="1"/>
          </p:cNvPicPr>
          <p:nvPr/>
        </p:nvPicPr>
        <p:blipFill>
          <a:blip r:embed="rId18" cstate="print"/>
          <a:srcRect/>
          <a:stretch>
            <a:fillRect/>
          </a:stretch>
        </p:blipFill>
        <p:spPr bwMode="auto">
          <a:xfrm>
            <a:off x="6400800" y="0"/>
            <a:ext cx="1981200" cy="1808163"/>
          </a:xfrm>
          <a:prstGeom prst="rect">
            <a:avLst/>
          </a:prstGeom>
          <a:noFill/>
          <a:ln w="9525">
            <a:noFill/>
            <a:miter lim="800000"/>
            <a:headEnd/>
            <a:tailEnd/>
          </a:ln>
        </p:spPr>
      </p:pic>
      <p:sp>
        <p:nvSpPr>
          <p:cNvPr id="18450" name="Text Box 18"/>
          <p:cNvSpPr txBox="1">
            <a:spLocks noChangeArrowheads="1"/>
          </p:cNvSpPr>
          <p:nvPr/>
        </p:nvSpPr>
        <p:spPr bwMode="auto">
          <a:xfrm>
            <a:off x="2438400" y="76200"/>
            <a:ext cx="1143000" cy="336550"/>
          </a:xfrm>
          <a:prstGeom prst="rect">
            <a:avLst/>
          </a:prstGeom>
          <a:noFill/>
          <a:ln w="9525">
            <a:noFill/>
            <a:miter lim="800000"/>
            <a:headEnd/>
            <a:tailEnd/>
          </a:ln>
        </p:spPr>
        <p:txBody>
          <a:bodyPr>
            <a:spAutoFit/>
          </a:bodyPr>
          <a:lstStyle/>
          <a:p>
            <a:pPr algn="r">
              <a:spcBef>
                <a:spcPct val="50000"/>
              </a:spcBef>
            </a:pPr>
            <a:r>
              <a:rPr lang="en-US" sz="1600" b="1">
                <a:solidFill>
                  <a:schemeClr val="bg1"/>
                </a:solidFill>
                <a:latin typeface="Times New Roman" pitchFamily="-65" charset="0"/>
              </a:rPr>
              <a:t>0.64 </a:t>
            </a:r>
            <a:r>
              <a:rPr lang="en-US" sz="1600" b="1">
                <a:solidFill>
                  <a:schemeClr val="bg1"/>
                </a:solidFill>
                <a:latin typeface="Times New Roman" pitchFamily="-65" charset="0"/>
                <a:sym typeface="Symbol" pitchFamily="-65" charset="2"/>
              </a:rPr>
              <a:t>m</a:t>
            </a:r>
            <a:endParaRPr lang="en-US" sz="1600" b="1">
              <a:solidFill>
                <a:schemeClr val="bg1"/>
              </a:solidFill>
              <a:latin typeface="Times New Roman" pitchFamily="-65" charset="0"/>
            </a:endParaRPr>
          </a:p>
        </p:txBody>
      </p:sp>
      <p:sp>
        <p:nvSpPr>
          <p:cNvPr id="18451" name="Text Box 19"/>
          <p:cNvSpPr txBox="1">
            <a:spLocks noChangeArrowheads="1"/>
          </p:cNvSpPr>
          <p:nvPr/>
        </p:nvSpPr>
        <p:spPr bwMode="auto">
          <a:xfrm>
            <a:off x="4419600" y="76200"/>
            <a:ext cx="1143000" cy="336550"/>
          </a:xfrm>
          <a:prstGeom prst="rect">
            <a:avLst/>
          </a:prstGeom>
          <a:noFill/>
          <a:ln w="9525">
            <a:noFill/>
            <a:miter lim="800000"/>
            <a:headEnd/>
            <a:tailEnd/>
          </a:ln>
        </p:spPr>
        <p:txBody>
          <a:bodyPr>
            <a:spAutoFit/>
          </a:bodyPr>
          <a:lstStyle/>
          <a:p>
            <a:pPr algn="r">
              <a:spcBef>
                <a:spcPct val="50000"/>
              </a:spcBef>
            </a:pPr>
            <a:r>
              <a:rPr lang="en-US" sz="1600" b="1">
                <a:solidFill>
                  <a:schemeClr val="bg1"/>
                </a:solidFill>
                <a:latin typeface="Times New Roman" pitchFamily="-65" charset="0"/>
              </a:rPr>
              <a:t>0.86 </a:t>
            </a:r>
            <a:r>
              <a:rPr lang="en-US" sz="1600" b="1">
                <a:solidFill>
                  <a:schemeClr val="bg1"/>
                </a:solidFill>
                <a:latin typeface="Times New Roman" pitchFamily="-65" charset="0"/>
                <a:sym typeface="Symbol" pitchFamily="-65" charset="2"/>
              </a:rPr>
              <a:t>m</a:t>
            </a:r>
            <a:endParaRPr lang="en-US" sz="1600" b="1">
              <a:solidFill>
                <a:schemeClr val="bg1"/>
              </a:solidFill>
              <a:latin typeface="Times New Roman" pitchFamily="-65" charset="0"/>
            </a:endParaRPr>
          </a:p>
        </p:txBody>
      </p:sp>
      <p:sp>
        <p:nvSpPr>
          <p:cNvPr id="18452" name="Text Box 20"/>
          <p:cNvSpPr txBox="1">
            <a:spLocks noChangeArrowheads="1"/>
          </p:cNvSpPr>
          <p:nvPr/>
        </p:nvSpPr>
        <p:spPr bwMode="auto">
          <a:xfrm>
            <a:off x="6324600" y="76200"/>
            <a:ext cx="1143000" cy="336550"/>
          </a:xfrm>
          <a:prstGeom prst="rect">
            <a:avLst/>
          </a:prstGeom>
          <a:noFill/>
          <a:ln w="9525">
            <a:noFill/>
            <a:miter lim="800000"/>
            <a:headEnd/>
            <a:tailEnd/>
          </a:ln>
        </p:spPr>
        <p:txBody>
          <a:bodyPr>
            <a:spAutoFit/>
          </a:bodyPr>
          <a:lstStyle/>
          <a:p>
            <a:pPr algn="r">
              <a:spcBef>
                <a:spcPct val="50000"/>
              </a:spcBef>
            </a:pPr>
            <a:r>
              <a:rPr lang="en-US" sz="1600" b="1">
                <a:solidFill>
                  <a:schemeClr val="bg1"/>
                </a:solidFill>
                <a:latin typeface="Times New Roman" pitchFamily="-65" charset="0"/>
              </a:rPr>
              <a:t>1.38 </a:t>
            </a:r>
            <a:r>
              <a:rPr lang="en-US" sz="1600" b="1">
                <a:solidFill>
                  <a:schemeClr val="bg1"/>
                </a:solidFill>
                <a:latin typeface="Times New Roman" pitchFamily="-65" charset="0"/>
                <a:sym typeface="Symbol" pitchFamily="-65" charset="2"/>
              </a:rPr>
              <a:t>m</a:t>
            </a:r>
            <a:endParaRPr lang="en-US" sz="1600" b="1">
              <a:solidFill>
                <a:schemeClr val="bg1"/>
              </a:solidFill>
              <a:latin typeface="Times New Roman" pitchFamily="-65" charset="0"/>
            </a:endParaRPr>
          </a:p>
        </p:txBody>
      </p:sp>
      <p:sp>
        <p:nvSpPr>
          <p:cNvPr id="18453" name="Text Box 21"/>
          <p:cNvSpPr txBox="1">
            <a:spLocks noChangeArrowheads="1"/>
          </p:cNvSpPr>
          <p:nvPr/>
        </p:nvSpPr>
        <p:spPr bwMode="auto">
          <a:xfrm>
            <a:off x="685800" y="1752600"/>
            <a:ext cx="1143000" cy="336550"/>
          </a:xfrm>
          <a:prstGeom prst="rect">
            <a:avLst/>
          </a:prstGeom>
          <a:noFill/>
          <a:ln w="9525">
            <a:noFill/>
            <a:miter lim="800000"/>
            <a:headEnd/>
            <a:tailEnd/>
          </a:ln>
        </p:spPr>
        <p:txBody>
          <a:bodyPr>
            <a:spAutoFit/>
          </a:bodyPr>
          <a:lstStyle/>
          <a:p>
            <a:pPr algn="r">
              <a:spcBef>
                <a:spcPct val="50000"/>
              </a:spcBef>
            </a:pPr>
            <a:r>
              <a:rPr lang="en-US" sz="1600" b="1">
                <a:solidFill>
                  <a:schemeClr val="bg1"/>
                </a:solidFill>
                <a:latin typeface="Times New Roman" pitchFamily="-65" charset="0"/>
              </a:rPr>
              <a:t>1.61 </a:t>
            </a:r>
            <a:r>
              <a:rPr lang="en-US" sz="1600" b="1">
                <a:solidFill>
                  <a:schemeClr val="bg1"/>
                </a:solidFill>
                <a:latin typeface="Times New Roman" pitchFamily="-65" charset="0"/>
                <a:sym typeface="Symbol" pitchFamily="-65" charset="2"/>
              </a:rPr>
              <a:t>m</a:t>
            </a:r>
            <a:endParaRPr lang="en-US" sz="1600" b="1">
              <a:solidFill>
                <a:schemeClr val="bg1"/>
              </a:solidFill>
              <a:latin typeface="Times New Roman" pitchFamily="-65" charset="0"/>
            </a:endParaRPr>
          </a:p>
        </p:txBody>
      </p:sp>
      <p:sp>
        <p:nvSpPr>
          <p:cNvPr id="18454" name="Text Box 22"/>
          <p:cNvSpPr txBox="1">
            <a:spLocks noChangeArrowheads="1"/>
          </p:cNvSpPr>
          <p:nvPr/>
        </p:nvSpPr>
        <p:spPr bwMode="auto">
          <a:xfrm>
            <a:off x="2514600" y="1752600"/>
            <a:ext cx="1143000" cy="336550"/>
          </a:xfrm>
          <a:prstGeom prst="rect">
            <a:avLst/>
          </a:prstGeom>
          <a:noFill/>
          <a:ln w="9525">
            <a:noFill/>
            <a:miter lim="800000"/>
            <a:headEnd/>
            <a:tailEnd/>
          </a:ln>
        </p:spPr>
        <p:txBody>
          <a:bodyPr>
            <a:spAutoFit/>
          </a:bodyPr>
          <a:lstStyle/>
          <a:p>
            <a:pPr algn="r">
              <a:spcBef>
                <a:spcPct val="50000"/>
              </a:spcBef>
            </a:pPr>
            <a:r>
              <a:rPr lang="en-US" sz="1600" b="1">
                <a:solidFill>
                  <a:schemeClr val="bg1"/>
                </a:solidFill>
                <a:latin typeface="Times New Roman" pitchFamily="-65" charset="0"/>
              </a:rPr>
              <a:t>2.26 </a:t>
            </a:r>
            <a:r>
              <a:rPr lang="en-US" sz="1600" b="1">
                <a:solidFill>
                  <a:schemeClr val="bg1"/>
                </a:solidFill>
                <a:latin typeface="Times New Roman" pitchFamily="-65" charset="0"/>
                <a:sym typeface="Symbol" pitchFamily="-65" charset="2"/>
              </a:rPr>
              <a:t>m</a:t>
            </a:r>
            <a:endParaRPr lang="en-US" sz="1600" b="1">
              <a:solidFill>
                <a:schemeClr val="bg1"/>
              </a:solidFill>
              <a:latin typeface="Times New Roman" pitchFamily="-65" charset="0"/>
            </a:endParaRPr>
          </a:p>
        </p:txBody>
      </p:sp>
      <p:sp>
        <p:nvSpPr>
          <p:cNvPr id="18455" name="Text Box 23"/>
          <p:cNvSpPr txBox="1">
            <a:spLocks noChangeArrowheads="1"/>
          </p:cNvSpPr>
          <p:nvPr/>
        </p:nvSpPr>
        <p:spPr bwMode="auto">
          <a:xfrm>
            <a:off x="4495800" y="1752600"/>
            <a:ext cx="1143000" cy="336550"/>
          </a:xfrm>
          <a:prstGeom prst="rect">
            <a:avLst/>
          </a:prstGeom>
          <a:noFill/>
          <a:ln w="9525">
            <a:noFill/>
            <a:miter lim="800000"/>
            <a:headEnd/>
            <a:tailEnd/>
          </a:ln>
        </p:spPr>
        <p:txBody>
          <a:bodyPr>
            <a:spAutoFit/>
          </a:bodyPr>
          <a:lstStyle/>
          <a:p>
            <a:pPr algn="r">
              <a:spcBef>
                <a:spcPct val="50000"/>
              </a:spcBef>
            </a:pPr>
            <a:r>
              <a:rPr lang="en-US" sz="1600" b="1">
                <a:solidFill>
                  <a:schemeClr val="bg1"/>
                </a:solidFill>
                <a:latin typeface="Times New Roman" pitchFamily="-65" charset="0"/>
              </a:rPr>
              <a:t>3.9 </a:t>
            </a:r>
            <a:r>
              <a:rPr lang="en-US" sz="1600" b="1">
                <a:solidFill>
                  <a:schemeClr val="bg1"/>
                </a:solidFill>
                <a:latin typeface="Times New Roman" pitchFamily="-65" charset="0"/>
                <a:sym typeface="Symbol" pitchFamily="-65" charset="2"/>
              </a:rPr>
              <a:t>m</a:t>
            </a:r>
            <a:endParaRPr lang="en-US" sz="1600" b="1">
              <a:solidFill>
                <a:schemeClr val="bg1"/>
              </a:solidFill>
              <a:latin typeface="Times New Roman" pitchFamily="-65" charset="0"/>
            </a:endParaRPr>
          </a:p>
        </p:txBody>
      </p:sp>
      <p:sp>
        <p:nvSpPr>
          <p:cNvPr id="18456" name="Text Box 24"/>
          <p:cNvSpPr txBox="1">
            <a:spLocks noChangeArrowheads="1"/>
          </p:cNvSpPr>
          <p:nvPr/>
        </p:nvSpPr>
        <p:spPr bwMode="auto">
          <a:xfrm>
            <a:off x="6400800" y="1752600"/>
            <a:ext cx="1143000" cy="336550"/>
          </a:xfrm>
          <a:prstGeom prst="rect">
            <a:avLst/>
          </a:prstGeom>
          <a:noFill/>
          <a:ln w="9525">
            <a:noFill/>
            <a:miter lim="800000"/>
            <a:headEnd/>
            <a:tailEnd/>
          </a:ln>
        </p:spPr>
        <p:txBody>
          <a:bodyPr>
            <a:spAutoFit/>
          </a:bodyPr>
          <a:lstStyle/>
          <a:p>
            <a:pPr algn="r">
              <a:spcBef>
                <a:spcPct val="50000"/>
              </a:spcBef>
            </a:pPr>
            <a:r>
              <a:rPr lang="en-US" sz="1600" b="1">
                <a:solidFill>
                  <a:schemeClr val="bg1"/>
                </a:solidFill>
                <a:latin typeface="Times New Roman" pitchFamily="-65" charset="0"/>
              </a:rPr>
              <a:t>6.19 </a:t>
            </a:r>
            <a:r>
              <a:rPr lang="en-US" sz="1600" b="1">
                <a:solidFill>
                  <a:schemeClr val="bg1"/>
                </a:solidFill>
                <a:latin typeface="Times New Roman" pitchFamily="-65" charset="0"/>
                <a:sym typeface="Symbol" pitchFamily="-65" charset="2"/>
              </a:rPr>
              <a:t>m</a:t>
            </a:r>
            <a:endParaRPr lang="en-US" sz="1600" b="1">
              <a:solidFill>
                <a:schemeClr val="bg1"/>
              </a:solidFill>
              <a:latin typeface="Times New Roman" pitchFamily="-65" charset="0"/>
            </a:endParaRPr>
          </a:p>
        </p:txBody>
      </p:sp>
      <p:sp>
        <p:nvSpPr>
          <p:cNvPr id="18457" name="Text Box 25"/>
          <p:cNvSpPr txBox="1">
            <a:spLocks noChangeArrowheads="1"/>
          </p:cNvSpPr>
          <p:nvPr/>
        </p:nvSpPr>
        <p:spPr bwMode="auto">
          <a:xfrm>
            <a:off x="609600" y="3505200"/>
            <a:ext cx="1143000" cy="336550"/>
          </a:xfrm>
          <a:prstGeom prst="rect">
            <a:avLst/>
          </a:prstGeom>
          <a:noFill/>
          <a:ln w="9525">
            <a:noFill/>
            <a:miter lim="800000"/>
            <a:headEnd/>
            <a:tailEnd/>
          </a:ln>
        </p:spPr>
        <p:txBody>
          <a:bodyPr>
            <a:spAutoFit/>
          </a:bodyPr>
          <a:lstStyle/>
          <a:p>
            <a:pPr algn="r">
              <a:spcBef>
                <a:spcPct val="50000"/>
              </a:spcBef>
            </a:pPr>
            <a:r>
              <a:rPr lang="en-US" sz="1600" b="1">
                <a:solidFill>
                  <a:schemeClr val="bg1"/>
                </a:solidFill>
                <a:latin typeface="Times New Roman" pitchFamily="-65" charset="0"/>
              </a:rPr>
              <a:t>6.95 </a:t>
            </a:r>
            <a:r>
              <a:rPr lang="en-US" sz="1600" b="1">
                <a:solidFill>
                  <a:schemeClr val="bg1"/>
                </a:solidFill>
                <a:latin typeface="Times New Roman" pitchFamily="-65" charset="0"/>
                <a:sym typeface="Symbol" pitchFamily="-65" charset="2"/>
              </a:rPr>
              <a:t>m</a:t>
            </a:r>
            <a:endParaRPr lang="en-US" sz="1600" b="1">
              <a:solidFill>
                <a:schemeClr val="bg1"/>
              </a:solidFill>
              <a:latin typeface="Times New Roman" pitchFamily="-65" charset="0"/>
            </a:endParaRPr>
          </a:p>
        </p:txBody>
      </p:sp>
      <p:sp>
        <p:nvSpPr>
          <p:cNvPr id="18458" name="Text Box 26"/>
          <p:cNvSpPr txBox="1">
            <a:spLocks noChangeArrowheads="1"/>
          </p:cNvSpPr>
          <p:nvPr/>
        </p:nvSpPr>
        <p:spPr bwMode="auto">
          <a:xfrm>
            <a:off x="2438400" y="3505200"/>
            <a:ext cx="1143000" cy="336550"/>
          </a:xfrm>
          <a:prstGeom prst="rect">
            <a:avLst/>
          </a:prstGeom>
          <a:noFill/>
          <a:ln w="9525">
            <a:noFill/>
            <a:miter lim="800000"/>
            <a:headEnd/>
            <a:tailEnd/>
          </a:ln>
        </p:spPr>
        <p:txBody>
          <a:bodyPr>
            <a:spAutoFit/>
          </a:bodyPr>
          <a:lstStyle/>
          <a:p>
            <a:pPr algn="r">
              <a:spcBef>
                <a:spcPct val="50000"/>
              </a:spcBef>
            </a:pPr>
            <a:r>
              <a:rPr lang="en-US" sz="1600" b="1">
                <a:solidFill>
                  <a:schemeClr val="bg1"/>
                </a:solidFill>
                <a:latin typeface="Times New Roman" pitchFamily="-65" charset="0"/>
              </a:rPr>
              <a:t>7.34 </a:t>
            </a:r>
            <a:r>
              <a:rPr lang="en-US" sz="1600" b="1">
                <a:solidFill>
                  <a:schemeClr val="bg1"/>
                </a:solidFill>
                <a:latin typeface="Times New Roman" pitchFamily="-65" charset="0"/>
                <a:sym typeface="Symbol" pitchFamily="-65" charset="2"/>
              </a:rPr>
              <a:t>m</a:t>
            </a:r>
            <a:endParaRPr lang="en-US" sz="1600" b="1">
              <a:solidFill>
                <a:schemeClr val="bg1"/>
              </a:solidFill>
              <a:latin typeface="Times New Roman" pitchFamily="-65" charset="0"/>
            </a:endParaRPr>
          </a:p>
        </p:txBody>
      </p:sp>
      <p:sp>
        <p:nvSpPr>
          <p:cNvPr id="18459" name="Text Box 27"/>
          <p:cNvSpPr txBox="1">
            <a:spLocks noChangeArrowheads="1"/>
          </p:cNvSpPr>
          <p:nvPr/>
        </p:nvSpPr>
        <p:spPr bwMode="auto">
          <a:xfrm>
            <a:off x="609600" y="76200"/>
            <a:ext cx="1143000" cy="336550"/>
          </a:xfrm>
          <a:prstGeom prst="rect">
            <a:avLst/>
          </a:prstGeom>
          <a:noFill/>
          <a:ln w="9525">
            <a:noFill/>
            <a:miter lim="800000"/>
            <a:headEnd/>
            <a:tailEnd/>
          </a:ln>
        </p:spPr>
        <p:txBody>
          <a:bodyPr>
            <a:spAutoFit/>
          </a:bodyPr>
          <a:lstStyle/>
          <a:p>
            <a:pPr algn="r">
              <a:spcBef>
                <a:spcPct val="50000"/>
              </a:spcBef>
            </a:pPr>
            <a:r>
              <a:rPr lang="en-US" sz="1600" b="1">
                <a:solidFill>
                  <a:schemeClr val="bg1"/>
                </a:solidFill>
                <a:latin typeface="Times New Roman" pitchFamily="-65" charset="0"/>
              </a:rPr>
              <a:t>0.47 </a:t>
            </a:r>
            <a:r>
              <a:rPr lang="en-US" sz="1600" b="1">
                <a:solidFill>
                  <a:schemeClr val="bg1"/>
                </a:solidFill>
                <a:latin typeface="Times New Roman" pitchFamily="-65" charset="0"/>
                <a:sym typeface="Symbol" pitchFamily="-65" charset="2"/>
              </a:rPr>
              <a:t>m</a:t>
            </a:r>
            <a:endParaRPr lang="en-US" sz="1600" b="1">
              <a:solidFill>
                <a:schemeClr val="bg1"/>
              </a:solidFill>
              <a:latin typeface="Times New Roman" pitchFamily="-65" charset="0"/>
            </a:endParaRPr>
          </a:p>
        </p:txBody>
      </p:sp>
      <p:sp>
        <p:nvSpPr>
          <p:cNvPr id="18460" name="Text Box 28"/>
          <p:cNvSpPr txBox="1">
            <a:spLocks noChangeArrowheads="1"/>
          </p:cNvSpPr>
          <p:nvPr/>
        </p:nvSpPr>
        <p:spPr bwMode="auto">
          <a:xfrm>
            <a:off x="4419600" y="3505200"/>
            <a:ext cx="1143000" cy="336550"/>
          </a:xfrm>
          <a:prstGeom prst="rect">
            <a:avLst/>
          </a:prstGeom>
          <a:noFill/>
          <a:ln w="9525">
            <a:noFill/>
            <a:miter lim="800000"/>
            <a:headEnd/>
            <a:tailEnd/>
          </a:ln>
        </p:spPr>
        <p:txBody>
          <a:bodyPr>
            <a:spAutoFit/>
          </a:bodyPr>
          <a:lstStyle/>
          <a:p>
            <a:pPr algn="r">
              <a:spcBef>
                <a:spcPct val="50000"/>
              </a:spcBef>
            </a:pPr>
            <a:r>
              <a:rPr lang="en-US" sz="1600" b="1">
                <a:solidFill>
                  <a:schemeClr val="bg1"/>
                </a:solidFill>
                <a:latin typeface="Times New Roman" pitchFamily="-65" charset="0"/>
              </a:rPr>
              <a:t>8.5 </a:t>
            </a:r>
            <a:r>
              <a:rPr lang="en-US" sz="1600" b="1">
                <a:solidFill>
                  <a:schemeClr val="bg1"/>
                </a:solidFill>
                <a:latin typeface="Times New Roman" pitchFamily="-65" charset="0"/>
                <a:sym typeface="Symbol" pitchFamily="-65" charset="2"/>
              </a:rPr>
              <a:t>m</a:t>
            </a:r>
            <a:endParaRPr lang="en-US" sz="1600" b="1">
              <a:solidFill>
                <a:schemeClr val="bg1"/>
              </a:solidFill>
              <a:latin typeface="Times New Roman" pitchFamily="-65" charset="0"/>
            </a:endParaRPr>
          </a:p>
        </p:txBody>
      </p:sp>
      <p:sp>
        <p:nvSpPr>
          <p:cNvPr id="18461" name="Text Box 29"/>
          <p:cNvSpPr txBox="1">
            <a:spLocks noChangeArrowheads="1"/>
          </p:cNvSpPr>
          <p:nvPr/>
        </p:nvSpPr>
        <p:spPr bwMode="auto">
          <a:xfrm>
            <a:off x="6400800" y="3505200"/>
            <a:ext cx="1143000" cy="336550"/>
          </a:xfrm>
          <a:prstGeom prst="rect">
            <a:avLst/>
          </a:prstGeom>
          <a:noFill/>
          <a:ln w="9525">
            <a:noFill/>
            <a:miter lim="800000"/>
            <a:headEnd/>
            <a:tailEnd/>
          </a:ln>
        </p:spPr>
        <p:txBody>
          <a:bodyPr>
            <a:spAutoFit/>
          </a:bodyPr>
          <a:lstStyle/>
          <a:p>
            <a:pPr algn="r">
              <a:spcBef>
                <a:spcPct val="50000"/>
              </a:spcBef>
            </a:pPr>
            <a:r>
              <a:rPr lang="en-US" sz="1600" b="1">
                <a:solidFill>
                  <a:schemeClr val="bg1"/>
                </a:solidFill>
                <a:latin typeface="Times New Roman" pitchFamily="-65" charset="0"/>
              </a:rPr>
              <a:t>9.61 </a:t>
            </a:r>
            <a:r>
              <a:rPr lang="en-US" sz="1600" b="1">
                <a:solidFill>
                  <a:schemeClr val="bg1"/>
                </a:solidFill>
                <a:latin typeface="Times New Roman" pitchFamily="-65" charset="0"/>
                <a:sym typeface="Symbol" pitchFamily="-65" charset="2"/>
              </a:rPr>
              <a:t>m</a:t>
            </a:r>
            <a:endParaRPr lang="en-US" sz="1600" b="1">
              <a:solidFill>
                <a:schemeClr val="bg1"/>
              </a:solidFill>
              <a:latin typeface="Times New Roman" pitchFamily="-65" charset="0"/>
            </a:endParaRPr>
          </a:p>
        </p:txBody>
      </p:sp>
      <p:sp>
        <p:nvSpPr>
          <p:cNvPr id="18462" name="Text Box 30"/>
          <p:cNvSpPr txBox="1">
            <a:spLocks noChangeArrowheads="1"/>
          </p:cNvSpPr>
          <p:nvPr/>
        </p:nvSpPr>
        <p:spPr bwMode="auto">
          <a:xfrm>
            <a:off x="381000" y="5137150"/>
            <a:ext cx="1371600" cy="336550"/>
          </a:xfrm>
          <a:prstGeom prst="rect">
            <a:avLst/>
          </a:prstGeom>
          <a:noFill/>
          <a:ln w="9525">
            <a:noFill/>
            <a:miter lim="800000"/>
            <a:headEnd/>
            <a:tailEnd/>
          </a:ln>
        </p:spPr>
        <p:txBody>
          <a:bodyPr>
            <a:spAutoFit/>
          </a:bodyPr>
          <a:lstStyle/>
          <a:p>
            <a:pPr algn="r">
              <a:spcBef>
                <a:spcPct val="50000"/>
              </a:spcBef>
            </a:pPr>
            <a:r>
              <a:rPr lang="en-US" sz="1600" b="1">
                <a:solidFill>
                  <a:schemeClr val="bg1"/>
                </a:solidFill>
                <a:latin typeface="Times New Roman" pitchFamily="-65" charset="0"/>
              </a:rPr>
              <a:t>10.35 </a:t>
            </a:r>
            <a:r>
              <a:rPr lang="en-US" sz="1600" b="1">
                <a:solidFill>
                  <a:schemeClr val="bg1"/>
                </a:solidFill>
                <a:latin typeface="Times New Roman" pitchFamily="-65" charset="0"/>
                <a:sym typeface="Symbol" pitchFamily="-65" charset="2"/>
              </a:rPr>
              <a:t>m</a:t>
            </a:r>
            <a:endParaRPr lang="en-US" sz="1600" b="1">
              <a:solidFill>
                <a:schemeClr val="bg1"/>
              </a:solidFill>
              <a:latin typeface="Times New Roman" pitchFamily="-65" charset="0"/>
            </a:endParaRPr>
          </a:p>
        </p:txBody>
      </p:sp>
      <p:sp>
        <p:nvSpPr>
          <p:cNvPr id="18463" name="Text Box 31"/>
          <p:cNvSpPr txBox="1">
            <a:spLocks noChangeArrowheads="1"/>
          </p:cNvSpPr>
          <p:nvPr/>
        </p:nvSpPr>
        <p:spPr bwMode="auto">
          <a:xfrm>
            <a:off x="2438400" y="5137150"/>
            <a:ext cx="1143000" cy="336550"/>
          </a:xfrm>
          <a:prstGeom prst="rect">
            <a:avLst/>
          </a:prstGeom>
          <a:noFill/>
          <a:ln w="9525">
            <a:noFill/>
            <a:miter lim="800000"/>
            <a:headEnd/>
            <a:tailEnd/>
          </a:ln>
        </p:spPr>
        <p:txBody>
          <a:bodyPr>
            <a:spAutoFit/>
          </a:bodyPr>
          <a:lstStyle/>
          <a:p>
            <a:pPr algn="r">
              <a:spcBef>
                <a:spcPct val="50000"/>
              </a:spcBef>
            </a:pPr>
            <a:r>
              <a:rPr lang="en-US" sz="1600" b="1">
                <a:solidFill>
                  <a:schemeClr val="bg1"/>
                </a:solidFill>
                <a:latin typeface="Times New Roman" pitchFamily="-65" charset="0"/>
              </a:rPr>
              <a:t>11.2 </a:t>
            </a:r>
            <a:r>
              <a:rPr lang="en-US" sz="1600" b="1">
                <a:solidFill>
                  <a:schemeClr val="bg1"/>
                </a:solidFill>
                <a:latin typeface="Times New Roman" pitchFamily="-65" charset="0"/>
                <a:sym typeface="Symbol" pitchFamily="-65" charset="2"/>
              </a:rPr>
              <a:t>m</a:t>
            </a:r>
            <a:endParaRPr lang="en-US" sz="1600" b="1">
              <a:solidFill>
                <a:schemeClr val="bg1"/>
              </a:solidFill>
              <a:latin typeface="Times New Roman" pitchFamily="-65" charset="0"/>
            </a:endParaRPr>
          </a:p>
        </p:txBody>
      </p:sp>
      <p:sp>
        <p:nvSpPr>
          <p:cNvPr id="18464" name="Text Box 32"/>
          <p:cNvSpPr txBox="1">
            <a:spLocks noChangeArrowheads="1"/>
          </p:cNvSpPr>
          <p:nvPr/>
        </p:nvSpPr>
        <p:spPr bwMode="auto">
          <a:xfrm>
            <a:off x="4419600" y="5137150"/>
            <a:ext cx="1143000" cy="336550"/>
          </a:xfrm>
          <a:prstGeom prst="rect">
            <a:avLst/>
          </a:prstGeom>
          <a:noFill/>
          <a:ln w="9525">
            <a:noFill/>
            <a:miter lim="800000"/>
            <a:headEnd/>
            <a:tailEnd/>
          </a:ln>
        </p:spPr>
        <p:txBody>
          <a:bodyPr>
            <a:spAutoFit/>
          </a:bodyPr>
          <a:lstStyle/>
          <a:p>
            <a:pPr algn="r">
              <a:spcBef>
                <a:spcPct val="50000"/>
              </a:spcBef>
            </a:pPr>
            <a:r>
              <a:rPr lang="en-US" sz="1600" b="1">
                <a:solidFill>
                  <a:schemeClr val="bg1"/>
                </a:solidFill>
                <a:latin typeface="Times New Roman" pitchFamily="-65" charset="0"/>
              </a:rPr>
              <a:t>12.3 </a:t>
            </a:r>
            <a:r>
              <a:rPr lang="en-US" sz="1600" b="1">
                <a:solidFill>
                  <a:schemeClr val="bg1"/>
                </a:solidFill>
                <a:latin typeface="Times New Roman" pitchFamily="-65" charset="0"/>
                <a:sym typeface="Symbol" pitchFamily="-65" charset="2"/>
              </a:rPr>
              <a:t>m</a:t>
            </a:r>
            <a:endParaRPr lang="en-US" sz="1600" b="1">
              <a:solidFill>
                <a:schemeClr val="bg1"/>
              </a:solidFill>
              <a:latin typeface="Times New Roman" pitchFamily="-65" charset="0"/>
            </a:endParaRPr>
          </a:p>
        </p:txBody>
      </p:sp>
      <p:sp>
        <p:nvSpPr>
          <p:cNvPr id="18465" name="Text Box 33"/>
          <p:cNvSpPr txBox="1">
            <a:spLocks noChangeArrowheads="1"/>
          </p:cNvSpPr>
          <p:nvPr/>
        </p:nvSpPr>
        <p:spPr bwMode="auto">
          <a:xfrm>
            <a:off x="6324600" y="5137150"/>
            <a:ext cx="1143000" cy="336550"/>
          </a:xfrm>
          <a:prstGeom prst="rect">
            <a:avLst/>
          </a:prstGeom>
          <a:noFill/>
          <a:ln w="9525">
            <a:noFill/>
            <a:miter lim="800000"/>
            <a:headEnd/>
            <a:tailEnd/>
          </a:ln>
        </p:spPr>
        <p:txBody>
          <a:bodyPr>
            <a:spAutoFit/>
          </a:bodyPr>
          <a:lstStyle/>
          <a:p>
            <a:pPr algn="r">
              <a:spcBef>
                <a:spcPct val="50000"/>
              </a:spcBef>
            </a:pPr>
            <a:r>
              <a:rPr lang="en-US" sz="1600" b="1">
                <a:solidFill>
                  <a:schemeClr val="bg1"/>
                </a:solidFill>
                <a:latin typeface="Times New Roman" pitchFamily="-65" charset="0"/>
              </a:rPr>
              <a:t>13.3 </a:t>
            </a:r>
            <a:r>
              <a:rPr lang="en-US" sz="1600" b="1">
                <a:solidFill>
                  <a:schemeClr val="bg1"/>
                </a:solidFill>
                <a:latin typeface="Times New Roman" pitchFamily="-65" charset="0"/>
                <a:sym typeface="Symbol" pitchFamily="-65" charset="2"/>
              </a:rPr>
              <a:t>m</a:t>
            </a:r>
            <a:endParaRPr lang="en-US" sz="1600" b="1">
              <a:solidFill>
                <a:schemeClr val="bg1"/>
              </a:solidFill>
              <a:latin typeface="Times New Roman" pitchFamily="-65" charset="0"/>
            </a:endParaRPr>
          </a:p>
        </p:txBody>
      </p:sp>
      <p:sp>
        <p:nvSpPr>
          <p:cNvPr id="18466" name="Text Box 34"/>
          <p:cNvSpPr txBox="1">
            <a:spLocks noChangeArrowheads="1"/>
          </p:cNvSpPr>
          <p:nvPr/>
        </p:nvSpPr>
        <p:spPr bwMode="auto">
          <a:xfrm rot="10800000">
            <a:off x="7938" y="809625"/>
            <a:ext cx="458787" cy="5057775"/>
          </a:xfrm>
          <a:prstGeom prst="rect">
            <a:avLst/>
          </a:prstGeom>
          <a:noFill/>
          <a:ln w="9525">
            <a:noFill/>
            <a:miter lim="800000"/>
            <a:headEnd/>
            <a:tailEnd/>
          </a:ln>
        </p:spPr>
        <p:txBody>
          <a:bodyPr vert="eaVert" wrap="none">
            <a:spAutoFit/>
          </a:bodyPr>
          <a:lstStyle/>
          <a:p>
            <a:r>
              <a:rPr lang="en-US"/>
              <a:t>AWG Proxy ABI Simulations of Hurricane Katrina</a:t>
            </a:r>
          </a:p>
        </p:txBody>
      </p:sp>
      <p:sp>
        <p:nvSpPr>
          <p:cNvPr id="18467" name="Text Box 35"/>
          <p:cNvSpPr txBox="1">
            <a:spLocks noChangeArrowheads="1"/>
          </p:cNvSpPr>
          <p:nvPr/>
        </p:nvSpPr>
        <p:spPr bwMode="auto">
          <a:xfrm rot="10800000">
            <a:off x="8691563" y="3117850"/>
            <a:ext cx="366712" cy="3589338"/>
          </a:xfrm>
          <a:prstGeom prst="rect">
            <a:avLst/>
          </a:prstGeom>
          <a:noFill/>
          <a:ln w="9525">
            <a:noFill/>
            <a:miter lim="800000"/>
            <a:headEnd/>
            <a:tailEnd/>
          </a:ln>
        </p:spPr>
        <p:txBody>
          <a:bodyPr vert="eaVert" wrap="none">
            <a:spAutoFit/>
          </a:bodyPr>
          <a:lstStyle/>
          <a:p>
            <a:r>
              <a:rPr lang="en-US" sz="1200"/>
              <a:t>NOAA/NESDIS  STAR and GOES-R Imagery Team</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fld id="{FEB2C0F2-95FF-4A08-89F3-C86A622F9F5B}" type="slidenum">
              <a:rPr lang="en-US"/>
              <a:pPr/>
              <a:t>38</a:t>
            </a:fld>
            <a:endParaRPr lang="en-US"/>
          </a:p>
        </p:txBody>
      </p:sp>
      <p:sp>
        <p:nvSpPr>
          <p:cNvPr id="2521090" name="Rectangle 2"/>
          <p:cNvSpPr>
            <a:spLocks noGrp="1" noChangeArrowheads="1"/>
          </p:cNvSpPr>
          <p:nvPr>
            <p:ph type="title"/>
          </p:nvPr>
        </p:nvSpPr>
        <p:spPr>
          <a:xfrm>
            <a:off x="292100" y="101600"/>
            <a:ext cx="8559800" cy="762000"/>
          </a:xfrm>
          <a:noFill/>
          <a:ln/>
        </p:spPr>
        <p:txBody>
          <a:bodyPr/>
          <a:lstStyle/>
          <a:p>
            <a:r>
              <a:rPr lang="en-US" sz="3200" dirty="0"/>
              <a:t>DCLMA Area Lightning Discharge Animation</a:t>
            </a:r>
          </a:p>
        </p:txBody>
      </p:sp>
      <p:sp>
        <p:nvSpPr>
          <p:cNvPr id="2521091" name="Text Box 3"/>
          <p:cNvSpPr txBox="1">
            <a:spLocks noChangeArrowheads="1"/>
          </p:cNvSpPr>
          <p:nvPr/>
        </p:nvSpPr>
        <p:spPr bwMode="auto">
          <a:xfrm>
            <a:off x="201613" y="1333500"/>
            <a:ext cx="2528887" cy="1616075"/>
          </a:xfrm>
          <a:prstGeom prst="rect">
            <a:avLst/>
          </a:prstGeom>
          <a:noFill/>
          <a:ln w="9525">
            <a:noFill/>
            <a:miter lim="800000"/>
            <a:headEnd/>
            <a:tailEnd/>
          </a:ln>
          <a:effectLst/>
        </p:spPr>
        <p:txBody>
          <a:bodyPr wrap="none">
            <a:spAutoFit/>
          </a:bodyPr>
          <a:lstStyle/>
          <a:p>
            <a:pPr eaLnBrk="1" hangingPunct="1">
              <a:buFontTx/>
              <a:buChar char="•"/>
            </a:pPr>
            <a:r>
              <a:rPr lang="en-US" sz="2000" b="0" dirty="0">
                <a:solidFill>
                  <a:schemeClr val="accent2"/>
                </a:solidFill>
              </a:rPr>
              <a:t> 2.2 sec hybrid flash</a:t>
            </a:r>
          </a:p>
          <a:p>
            <a:pPr eaLnBrk="1" hangingPunct="1">
              <a:buFontTx/>
              <a:buChar char="•"/>
            </a:pPr>
            <a:r>
              <a:rPr lang="en-US" sz="2000" b="0" dirty="0">
                <a:solidFill>
                  <a:schemeClr val="accent2"/>
                </a:solidFill>
              </a:rPr>
              <a:t> 50 km </a:t>
            </a:r>
            <a:r>
              <a:rPr lang="en-US" sz="2000" b="0" dirty="0" err="1">
                <a:solidFill>
                  <a:schemeClr val="accent2"/>
                </a:solidFill>
              </a:rPr>
              <a:t>horiz</a:t>
            </a:r>
            <a:r>
              <a:rPr lang="en-US" sz="2000" b="0" dirty="0">
                <a:solidFill>
                  <a:schemeClr val="accent2"/>
                </a:solidFill>
              </a:rPr>
              <a:t> extent</a:t>
            </a:r>
          </a:p>
          <a:p>
            <a:pPr eaLnBrk="1" hangingPunct="1">
              <a:buFontTx/>
              <a:buChar char="•"/>
            </a:pPr>
            <a:r>
              <a:rPr lang="en-US" sz="2000" b="0" dirty="0">
                <a:solidFill>
                  <a:schemeClr val="accent2"/>
                </a:solidFill>
              </a:rPr>
              <a:t> Initiation at 5.2 km</a:t>
            </a:r>
          </a:p>
          <a:p>
            <a:pPr eaLnBrk="1" hangingPunct="1">
              <a:buFontTx/>
              <a:buChar char="•"/>
            </a:pPr>
            <a:r>
              <a:rPr lang="en-US" sz="2000" b="0" dirty="0">
                <a:solidFill>
                  <a:schemeClr val="accent2"/>
                </a:solidFill>
              </a:rPr>
              <a:t> VHF Sources 2187</a:t>
            </a:r>
          </a:p>
          <a:p>
            <a:pPr eaLnBrk="1" hangingPunct="1">
              <a:buFontTx/>
              <a:buChar char="•"/>
            </a:pPr>
            <a:r>
              <a:rPr lang="en-US" sz="2000" b="0" dirty="0">
                <a:solidFill>
                  <a:schemeClr val="accent2"/>
                </a:solidFill>
              </a:rPr>
              <a:t> CG strike at 2 s</a:t>
            </a:r>
          </a:p>
        </p:txBody>
      </p:sp>
      <p:pic>
        <p:nvPicPr>
          <p:cNvPr id="2521092" name="Picture 4" descr="DCLMA Animated Flash2"/>
          <p:cNvPicPr>
            <a:picLocks noGrp="1" noChangeAspect="1" noChangeArrowheads="1" noCrop="1"/>
          </p:cNvPicPr>
          <p:nvPr>
            <p:ph idx="1"/>
          </p:nvPr>
        </p:nvPicPr>
        <p:blipFill>
          <a:blip r:embed="rId3" cstate="print"/>
          <a:srcRect/>
          <a:stretch>
            <a:fillRect/>
          </a:stretch>
        </p:blipFill>
        <p:spPr>
          <a:xfrm>
            <a:off x="2895600" y="1295400"/>
            <a:ext cx="5181600" cy="5181600"/>
          </a:xfrm>
        </p:spPr>
      </p:pic>
      <p:sp>
        <p:nvSpPr>
          <p:cNvPr id="2521093" name="Text Box 5"/>
          <p:cNvSpPr txBox="1">
            <a:spLocks noChangeArrowheads="1"/>
          </p:cNvSpPr>
          <p:nvPr/>
        </p:nvSpPr>
        <p:spPr bwMode="auto">
          <a:xfrm>
            <a:off x="7923212" y="6527800"/>
            <a:ext cx="1169988" cy="304800"/>
          </a:xfrm>
          <a:prstGeom prst="rect">
            <a:avLst/>
          </a:prstGeom>
          <a:noFill/>
          <a:ln w="9525">
            <a:noFill/>
            <a:miter lim="800000"/>
            <a:headEnd/>
            <a:tailEnd/>
          </a:ln>
          <a:effectLst/>
        </p:spPr>
        <p:txBody>
          <a:bodyPr wrap="none">
            <a:spAutoFit/>
          </a:bodyPr>
          <a:lstStyle/>
          <a:p>
            <a:pPr eaLnBrk="1" hangingPunct="1"/>
            <a:r>
              <a:rPr lang="en-US" sz="1400" b="0" dirty="0"/>
              <a:t>Animated gif</a:t>
            </a:r>
          </a:p>
        </p:txBody>
      </p:sp>
      <p:sp>
        <p:nvSpPr>
          <p:cNvPr id="2521094" name="Line 6"/>
          <p:cNvSpPr>
            <a:spLocks noChangeShapeType="1"/>
          </p:cNvSpPr>
          <p:nvPr/>
        </p:nvSpPr>
        <p:spPr bwMode="auto">
          <a:xfrm>
            <a:off x="381000" y="990600"/>
            <a:ext cx="8229600" cy="0"/>
          </a:xfrm>
          <a:prstGeom prst="line">
            <a:avLst/>
          </a:prstGeom>
          <a:noFill/>
          <a:ln w="50800" cmpd="dbl">
            <a:solidFill>
              <a:srgbClr val="003399"/>
            </a:solidFill>
            <a:round/>
            <a:headEnd/>
            <a:tailEnd/>
          </a:ln>
          <a:effectLst/>
        </p:spPr>
        <p:txBody>
          <a:bodyPr/>
          <a:lstStyle/>
          <a:p>
            <a:endParaRPr lang="en-US"/>
          </a:p>
        </p:txBody>
      </p:sp>
      <p:sp>
        <p:nvSpPr>
          <p:cNvPr id="15361" name="Film">
            <a:hlinkClick r:id="rId4" action="ppaction://hlinkfile"/>
          </p:cNvPr>
          <p:cNvSpPr>
            <a:spLocks noEditPoints="1" noChangeArrowheads="1"/>
          </p:cNvSpPr>
          <p:nvPr/>
        </p:nvSpPr>
        <p:spPr bwMode="auto">
          <a:xfrm>
            <a:off x="784225" y="5448300"/>
            <a:ext cx="866775" cy="8763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 name="Text Box 5"/>
          <p:cNvSpPr txBox="1">
            <a:spLocks noChangeArrowheads="1"/>
          </p:cNvSpPr>
          <p:nvPr/>
        </p:nvSpPr>
        <p:spPr bwMode="auto">
          <a:xfrm>
            <a:off x="608012" y="6350000"/>
            <a:ext cx="1399742" cy="307777"/>
          </a:xfrm>
          <a:prstGeom prst="rect">
            <a:avLst/>
          </a:prstGeom>
          <a:noFill/>
          <a:ln w="9525">
            <a:noFill/>
            <a:miter lim="800000"/>
            <a:headEnd/>
            <a:tailEnd/>
          </a:ln>
          <a:effectLst/>
        </p:spPr>
        <p:txBody>
          <a:bodyPr wrap="none">
            <a:spAutoFit/>
          </a:bodyPr>
          <a:lstStyle/>
          <a:p>
            <a:pPr eaLnBrk="1" hangingPunct="1"/>
            <a:r>
              <a:rPr lang="en-US" sz="1400" b="0" dirty="0" smtClean="0"/>
              <a:t>Saba Hyperlink</a:t>
            </a:r>
            <a:endParaRPr lang="en-US" sz="1400" b="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047750" y="76200"/>
            <a:ext cx="7048500" cy="563563"/>
          </a:xfrm>
        </p:spPr>
        <p:txBody>
          <a:bodyPr/>
          <a:lstStyle/>
          <a:p>
            <a:r>
              <a:rPr lang="en-US" sz="3600" smtClean="0"/>
              <a:t>GLM Proxy Data from OKLMA</a:t>
            </a:r>
          </a:p>
        </p:txBody>
      </p:sp>
      <p:pic>
        <p:nvPicPr>
          <p:cNvPr id="20483" name="Picture 5" descr="anim_TOTC_081209_OK"/>
          <p:cNvPicPr>
            <a:picLocks noChangeAspect="1" noChangeArrowheads="1" noCrop="1"/>
          </p:cNvPicPr>
          <p:nvPr/>
        </p:nvPicPr>
        <p:blipFill>
          <a:blip r:embed="rId3" cstate="print"/>
          <a:srcRect/>
          <a:stretch>
            <a:fillRect/>
          </a:stretch>
        </p:blipFill>
        <p:spPr bwMode="auto">
          <a:xfrm>
            <a:off x="1428750" y="812800"/>
            <a:ext cx="6286500" cy="5715000"/>
          </a:xfrm>
          <a:prstGeom prst="rect">
            <a:avLst/>
          </a:prstGeom>
          <a:noFill/>
          <a:ln w="9525">
            <a:noFill/>
            <a:miter lim="800000"/>
            <a:headEnd/>
            <a:tailEnd/>
          </a:ln>
        </p:spPr>
      </p:pic>
      <p:sp>
        <p:nvSpPr>
          <p:cNvPr id="20484" name="Line 6"/>
          <p:cNvSpPr>
            <a:spLocks noChangeShapeType="1"/>
          </p:cNvSpPr>
          <p:nvPr/>
        </p:nvSpPr>
        <p:spPr bwMode="auto">
          <a:xfrm>
            <a:off x="381000" y="6985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1104900" y="127000"/>
            <a:ext cx="6934200" cy="641350"/>
          </a:xfrm>
          <a:noFill/>
        </p:spPr>
        <p:txBody>
          <a:bodyPr anchor="t">
            <a:spAutoFit/>
          </a:bodyPr>
          <a:lstStyle/>
          <a:p>
            <a:r>
              <a:rPr lang="en-US" altLang="en-US" sz="3600" dirty="0" smtClean="0">
                <a:solidFill>
                  <a:schemeClr val="accent2"/>
                </a:solidFill>
              </a:rPr>
              <a:t>GOES-R Instruments</a:t>
            </a:r>
          </a:p>
        </p:txBody>
      </p:sp>
      <p:graphicFrame>
        <p:nvGraphicFramePr>
          <p:cNvPr id="153652" name="Group 52"/>
          <p:cNvGraphicFramePr>
            <a:graphicFrameLocks noGrp="1"/>
          </p:cNvGraphicFramePr>
          <p:nvPr>
            <p:ph idx="4294967295"/>
          </p:nvPr>
        </p:nvGraphicFramePr>
        <p:xfrm>
          <a:off x="142875" y="1374775"/>
          <a:ext cx="8853488" cy="4571048"/>
        </p:xfrm>
        <a:graphic>
          <a:graphicData uri="http://schemas.openxmlformats.org/drawingml/2006/table">
            <a:tbl>
              <a:tblPr/>
              <a:tblGrid>
                <a:gridCol w="1911350"/>
                <a:gridCol w="3622675"/>
                <a:gridCol w="1658938"/>
                <a:gridCol w="1660525"/>
              </a:tblGrid>
              <a:tr h="314325">
                <a:tc>
                  <a:txBody>
                    <a:bodyPr/>
                    <a:lstStyle/>
                    <a:p>
                      <a:pPr marL="0" marR="0" lvl="0" indent="0" algn="ctr" defTabSz="914400" rtl="0" eaLnBrk="0" fontAlgn="base" latinLnBrk="0" hangingPunct="0">
                        <a:lnSpc>
                          <a:spcPct val="10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Instrument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Function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Contractor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Status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622300">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Advanced Baseline Imager (ABI)</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200" b="1" i="1" u="none" strike="noStrike" cap="none" normalizeH="0" baseline="0" smtClean="0">
                          <a:ln>
                            <a:noFill/>
                          </a:ln>
                          <a:solidFill>
                            <a:schemeClr val="tx1"/>
                          </a:solidFill>
                          <a:effectLst/>
                          <a:latin typeface="Arial" charset="0"/>
                        </a:rPr>
                        <a:t>Primary Instrument:  </a:t>
                      </a:r>
                      <a:r>
                        <a:rPr kumimoji="0" lang="en-US" sz="1200" b="1" i="0" u="none" strike="noStrike" cap="none" normalizeH="0" baseline="0" smtClean="0">
                          <a:ln>
                            <a:noFill/>
                          </a:ln>
                          <a:solidFill>
                            <a:schemeClr val="tx1"/>
                          </a:solidFill>
                          <a:effectLst/>
                          <a:latin typeface="Arial" charset="0"/>
                        </a:rPr>
                        <a:t>Provides imagery of the Earth’s surface, atmosphere and ground cover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ITT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Engineering unit being fabricated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687388">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Geostationary Lightning Mapper (GLM)</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Detects the frequency and location of lightning activity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Lockheed Martin Space Systems Company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Preliminary design started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endParaRPr kumimoji="0" lang="en-US" sz="1200" b="1" i="0" u="none" strike="noStrike" cap="none" normalizeH="0" baseline="0" smtClean="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endParaRPr kumimoji="0" lang="en-US" sz="1200" b="1"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50000"/>
                        </a:spcBef>
                        <a:spcAft>
                          <a:spcPct val="0"/>
                        </a:spcAft>
                        <a:buClrTx/>
                        <a:buSzTx/>
                        <a:buFontTx/>
                        <a:buNone/>
                        <a:tabLst/>
                      </a:pPr>
                      <a:endParaRPr kumimoji="0" lang="en-US" sz="1200" b="1"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endParaRPr kumimoji="0" lang="en-US" sz="1200" b="1"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2B2B2"/>
                    </a:solidFill>
                  </a:tcPr>
                </a:tc>
              </a:tr>
              <a:tr h="558800">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Space Environmental In-Situ Suite (SEISS)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Monitors the space environment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Assurance Technology Corporation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Preliminary design started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558800">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Extreme Ultra Violet / </a:t>
                      </a:r>
                    </a:p>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X-Ray Irradiance Sensor (EXIS)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Provides real time measurement of solar activity.</a:t>
                      </a:r>
                    </a:p>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Observes the sun’s emissions and provides early detection and location of flares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Laboratory for Atmospheric and Space Physics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Preliminary design started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8800">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Solar Ultra Violet Imager (SUVI)</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0" fontAlgn="base" latinLnBrk="0" hangingPunct="0">
                        <a:lnSpc>
                          <a:spcPct val="100000"/>
                        </a:lnSpc>
                        <a:spcBef>
                          <a:spcPct val="5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Lockheed Martin Space Systems Company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Preliminary design started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558800">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Magnetometer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Measures the magnitude and direction of the Earth’s magnetic field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TBD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To be procured as part of spacecraft contract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Line 5"/>
          <p:cNvSpPr>
            <a:spLocks noChangeShapeType="1"/>
          </p:cNvSpPr>
          <p:nvPr/>
        </p:nvSpPr>
        <p:spPr bwMode="auto">
          <a:xfrm>
            <a:off x="457200" y="838200"/>
            <a:ext cx="8229600" cy="0"/>
          </a:xfrm>
          <a:prstGeom prst="line">
            <a:avLst/>
          </a:prstGeom>
          <a:noFill/>
          <a:ln w="50800" cmpd="dbl">
            <a:solidFill>
              <a:srgbClr val="003399"/>
            </a:solidFill>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76200" y="571500"/>
            <a:ext cx="8915400" cy="609600"/>
          </a:xfrm>
          <a:noFill/>
        </p:spPr>
        <p:txBody>
          <a:bodyPr/>
          <a:lstStyle/>
          <a:p>
            <a:r>
              <a:rPr lang="en-US" sz="3600" smtClean="0"/>
              <a:t>GLM Proxy Data</a:t>
            </a:r>
            <a:r>
              <a:rPr lang="en-US" sz="2800" smtClean="0"/>
              <a:t/>
            </a:r>
            <a:br>
              <a:rPr lang="en-US" sz="2800" smtClean="0"/>
            </a:br>
            <a:r>
              <a:rPr lang="en-US" sz="2800" smtClean="0"/>
              <a:t>DC Regional Storms November 16, 2006</a:t>
            </a:r>
            <a:br>
              <a:rPr lang="en-US" sz="2800" smtClean="0"/>
            </a:br>
            <a:r>
              <a:rPr lang="en-US" sz="2800" smtClean="0"/>
              <a:t>Resampled 5-min source density at 1 km and 10 km </a:t>
            </a:r>
          </a:p>
        </p:txBody>
      </p:sp>
      <p:pic>
        <p:nvPicPr>
          <p:cNvPr id="19459" name="Picture 3" descr="2006-11-16_1km_5min"/>
          <p:cNvPicPr>
            <a:picLocks noGrp="1" noChangeAspect="1" noChangeArrowheads="1"/>
          </p:cNvPicPr>
          <p:nvPr>
            <p:ph sz="half" idx="1"/>
          </p:nvPr>
        </p:nvPicPr>
        <p:blipFill>
          <a:blip r:embed="rId3" cstate="print"/>
          <a:srcRect/>
          <a:stretch>
            <a:fillRect/>
          </a:stretch>
        </p:blipFill>
        <p:spPr>
          <a:xfrm>
            <a:off x="457200" y="1843088"/>
            <a:ext cx="4038600" cy="4038600"/>
          </a:xfrm>
        </p:spPr>
      </p:pic>
      <p:pic>
        <p:nvPicPr>
          <p:cNvPr id="19460" name="Picture 4" descr="2006-11-16_10km_5min"/>
          <p:cNvPicPr>
            <a:picLocks noGrp="1" noChangeAspect="1" noChangeArrowheads="1"/>
          </p:cNvPicPr>
          <p:nvPr>
            <p:ph sz="half" idx="2"/>
          </p:nvPr>
        </p:nvPicPr>
        <p:blipFill>
          <a:blip r:embed="rId4" cstate="print"/>
          <a:srcRect/>
          <a:stretch>
            <a:fillRect/>
          </a:stretch>
        </p:blipFill>
        <p:spPr>
          <a:xfrm>
            <a:off x="4648200" y="1843088"/>
            <a:ext cx="4038600" cy="4038600"/>
          </a:xfrm>
        </p:spPr>
      </p:pic>
      <p:sp>
        <p:nvSpPr>
          <p:cNvPr id="19461" name="Text Box 5"/>
          <p:cNvSpPr txBox="1">
            <a:spLocks noChangeArrowheads="1"/>
          </p:cNvSpPr>
          <p:nvPr/>
        </p:nvSpPr>
        <p:spPr bwMode="auto">
          <a:xfrm>
            <a:off x="1219200" y="5954713"/>
            <a:ext cx="2679700" cy="396875"/>
          </a:xfrm>
          <a:prstGeom prst="rect">
            <a:avLst/>
          </a:prstGeom>
          <a:noFill/>
          <a:ln w="9525">
            <a:noFill/>
            <a:miter lim="800000"/>
            <a:headEnd/>
            <a:tailEnd/>
          </a:ln>
        </p:spPr>
        <p:txBody>
          <a:bodyPr wrap="none">
            <a:spAutoFit/>
          </a:bodyPr>
          <a:lstStyle/>
          <a:p>
            <a:r>
              <a:rPr lang="en-US" sz="2000" b="1">
                <a:solidFill>
                  <a:srgbClr val="000099"/>
                </a:solidFill>
              </a:rPr>
              <a:t>LMA 1 km resolution</a:t>
            </a:r>
          </a:p>
        </p:txBody>
      </p:sp>
      <p:sp>
        <p:nvSpPr>
          <p:cNvPr id="19462" name="Text Box 6"/>
          <p:cNvSpPr txBox="1">
            <a:spLocks noChangeArrowheads="1"/>
          </p:cNvSpPr>
          <p:nvPr/>
        </p:nvSpPr>
        <p:spPr bwMode="auto">
          <a:xfrm>
            <a:off x="4867275" y="5994400"/>
            <a:ext cx="3771900" cy="396875"/>
          </a:xfrm>
          <a:prstGeom prst="rect">
            <a:avLst/>
          </a:prstGeom>
          <a:noFill/>
          <a:ln w="9525">
            <a:noFill/>
            <a:miter lim="800000"/>
            <a:headEnd/>
            <a:tailEnd/>
          </a:ln>
        </p:spPr>
        <p:txBody>
          <a:bodyPr wrap="none">
            <a:spAutoFit/>
          </a:bodyPr>
          <a:lstStyle/>
          <a:p>
            <a:r>
              <a:rPr lang="en-US" sz="2000" b="1">
                <a:solidFill>
                  <a:srgbClr val="000099"/>
                </a:solidFill>
              </a:rPr>
              <a:t>LMA @ GLM 10 km resolution</a:t>
            </a:r>
          </a:p>
        </p:txBody>
      </p:sp>
      <p:sp>
        <p:nvSpPr>
          <p:cNvPr id="19463" name="Line 7"/>
          <p:cNvSpPr>
            <a:spLocks noChangeShapeType="1"/>
          </p:cNvSpPr>
          <p:nvPr/>
        </p:nvSpPr>
        <p:spPr bwMode="auto">
          <a:xfrm>
            <a:off x="381000" y="16256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descr="cell_jul04"/>
          <p:cNvPicPr>
            <a:picLocks noChangeAspect="1" noChangeArrowheads="1"/>
          </p:cNvPicPr>
          <p:nvPr/>
        </p:nvPicPr>
        <p:blipFill>
          <a:blip r:embed="rId3" cstate="print"/>
          <a:srcRect/>
          <a:stretch>
            <a:fillRect/>
          </a:stretch>
        </p:blipFill>
        <p:spPr bwMode="auto">
          <a:xfrm>
            <a:off x="152400" y="838200"/>
            <a:ext cx="8763000" cy="6019800"/>
          </a:xfrm>
          <a:prstGeom prst="rect">
            <a:avLst/>
          </a:prstGeom>
          <a:noFill/>
          <a:ln w="9525">
            <a:noFill/>
            <a:miter lim="800000"/>
            <a:headEnd/>
            <a:tailEnd/>
          </a:ln>
        </p:spPr>
      </p:pic>
      <p:grpSp>
        <p:nvGrpSpPr>
          <p:cNvPr id="21507" name="Group 3"/>
          <p:cNvGrpSpPr>
            <a:grpSpLocks/>
          </p:cNvGrpSpPr>
          <p:nvPr/>
        </p:nvGrpSpPr>
        <p:grpSpPr bwMode="auto">
          <a:xfrm>
            <a:off x="228600" y="1447800"/>
            <a:ext cx="8051800" cy="5162550"/>
            <a:chOff x="144" y="816"/>
            <a:chExt cx="5072" cy="3252"/>
          </a:xfrm>
        </p:grpSpPr>
        <p:grpSp>
          <p:nvGrpSpPr>
            <p:cNvPr id="21513" name="Group 4"/>
            <p:cNvGrpSpPr>
              <a:grpSpLocks/>
            </p:cNvGrpSpPr>
            <p:nvPr/>
          </p:nvGrpSpPr>
          <p:grpSpPr bwMode="auto">
            <a:xfrm>
              <a:off x="3120" y="1680"/>
              <a:ext cx="2096" cy="1509"/>
              <a:chOff x="3120" y="1680"/>
              <a:chExt cx="2096" cy="1509"/>
            </a:xfrm>
          </p:grpSpPr>
          <p:sp>
            <p:nvSpPr>
              <p:cNvPr id="21521" name="Text Box 5"/>
              <p:cNvSpPr txBox="1">
                <a:spLocks noChangeArrowheads="1"/>
              </p:cNvSpPr>
              <p:nvPr/>
            </p:nvSpPr>
            <p:spPr bwMode="auto">
              <a:xfrm>
                <a:off x="4018" y="2448"/>
                <a:ext cx="633" cy="250"/>
              </a:xfrm>
              <a:prstGeom prst="rect">
                <a:avLst/>
              </a:prstGeom>
              <a:noFill/>
              <a:ln w="9525">
                <a:noFill/>
                <a:miter lim="800000"/>
                <a:headEnd/>
                <a:tailEnd/>
              </a:ln>
            </p:spPr>
            <p:txBody>
              <a:bodyPr wrap="none">
                <a:spAutoFit/>
              </a:bodyPr>
              <a:lstStyle/>
              <a:p>
                <a:r>
                  <a:rPr lang="en-US" sz="2000">
                    <a:solidFill>
                      <a:srgbClr val="FFFFFF"/>
                    </a:solidFill>
                  </a:rPr>
                  <a:t>Cell S1</a:t>
                </a:r>
              </a:p>
            </p:txBody>
          </p:sp>
          <p:sp>
            <p:nvSpPr>
              <p:cNvPr id="21522" name="Line 6"/>
              <p:cNvSpPr>
                <a:spLocks noChangeShapeType="1"/>
              </p:cNvSpPr>
              <p:nvPr/>
            </p:nvSpPr>
            <p:spPr bwMode="auto">
              <a:xfrm flipH="1" flipV="1">
                <a:off x="3168" y="2304"/>
                <a:ext cx="48" cy="672"/>
              </a:xfrm>
              <a:prstGeom prst="line">
                <a:avLst/>
              </a:prstGeom>
              <a:noFill/>
              <a:ln w="38100">
                <a:solidFill>
                  <a:srgbClr val="FFFFFF"/>
                </a:solidFill>
                <a:round/>
                <a:headEnd/>
                <a:tailEnd type="triangle" w="med" len="med"/>
              </a:ln>
            </p:spPr>
            <p:txBody>
              <a:bodyPr/>
              <a:lstStyle/>
              <a:p>
                <a:endParaRPr lang="en-US"/>
              </a:p>
            </p:txBody>
          </p:sp>
          <p:sp>
            <p:nvSpPr>
              <p:cNvPr id="21523" name="Text Box 7"/>
              <p:cNvSpPr txBox="1">
                <a:spLocks noChangeArrowheads="1"/>
              </p:cNvSpPr>
              <p:nvPr/>
            </p:nvSpPr>
            <p:spPr bwMode="auto">
              <a:xfrm>
                <a:off x="3120" y="2939"/>
                <a:ext cx="1708" cy="250"/>
              </a:xfrm>
              <a:prstGeom prst="rect">
                <a:avLst/>
              </a:prstGeom>
              <a:noFill/>
              <a:ln w="9525">
                <a:noFill/>
                <a:miter lim="800000"/>
                <a:headEnd/>
                <a:tailEnd/>
              </a:ln>
            </p:spPr>
            <p:txBody>
              <a:bodyPr wrap="none">
                <a:spAutoFit/>
              </a:bodyPr>
              <a:lstStyle/>
              <a:p>
                <a:r>
                  <a:rPr lang="en-US" sz="2000">
                    <a:solidFill>
                      <a:srgbClr val="FFFFFF"/>
                    </a:solidFill>
                  </a:rPr>
                  <a:t>DC LMA total lightning</a:t>
                </a:r>
              </a:p>
            </p:txBody>
          </p:sp>
          <p:sp>
            <p:nvSpPr>
              <p:cNvPr id="21524" name="Line 8"/>
              <p:cNvSpPr>
                <a:spLocks noChangeShapeType="1"/>
              </p:cNvSpPr>
              <p:nvPr/>
            </p:nvSpPr>
            <p:spPr bwMode="auto">
              <a:xfrm flipH="1" flipV="1">
                <a:off x="3264" y="2256"/>
                <a:ext cx="720" cy="336"/>
              </a:xfrm>
              <a:prstGeom prst="line">
                <a:avLst/>
              </a:prstGeom>
              <a:noFill/>
              <a:ln w="38100">
                <a:solidFill>
                  <a:srgbClr val="FFFFFF"/>
                </a:solidFill>
                <a:round/>
                <a:headEnd/>
                <a:tailEnd type="triangle" w="med" len="med"/>
              </a:ln>
            </p:spPr>
            <p:txBody>
              <a:bodyPr/>
              <a:lstStyle/>
              <a:p>
                <a:endParaRPr lang="en-US"/>
              </a:p>
            </p:txBody>
          </p:sp>
          <p:sp>
            <p:nvSpPr>
              <p:cNvPr id="21525" name="Text Box 9"/>
              <p:cNvSpPr txBox="1">
                <a:spLocks noChangeArrowheads="1"/>
              </p:cNvSpPr>
              <p:nvPr/>
            </p:nvSpPr>
            <p:spPr bwMode="auto">
              <a:xfrm>
                <a:off x="3888" y="2064"/>
                <a:ext cx="1328" cy="250"/>
              </a:xfrm>
              <a:prstGeom prst="rect">
                <a:avLst/>
              </a:prstGeom>
              <a:noFill/>
              <a:ln w="9525">
                <a:noFill/>
                <a:miter lim="800000"/>
                <a:headEnd/>
                <a:tailEnd/>
              </a:ln>
            </p:spPr>
            <p:txBody>
              <a:bodyPr wrap="none">
                <a:spAutoFit/>
              </a:bodyPr>
              <a:lstStyle/>
              <a:p>
                <a:r>
                  <a:rPr lang="en-US" sz="2000">
                    <a:solidFill>
                      <a:srgbClr val="FFFFFF"/>
                    </a:solidFill>
                  </a:rPr>
                  <a:t>SCAN Cell Table</a:t>
                </a:r>
              </a:p>
            </p:txBody>
          </p:sp>
          <p:sp>
            <p:nvSpPr>
              <p:cNvPr id="21526" name="Line 10"/>
              <p:cNvSpPr>
                <a:spLocks noChangeShapeType="1"/>
              </p:cNvSpPr>
              <p:nvPr/>
            </p:nvSpPr>
            <p:spPr bwMode="auto">
              <a:xfrm flipV="1">
                <a:off x="4032" y="1680"/>
                <a:ext cx="96" cy="432"/>
              </a:xfrm>
              <a:prstGeom prst="line">
                <a:avLst/>
              </a:prstGeom>
              <a:noFill/>
              <a:ln w="38100">
                <a:solidFill>
                  <a:srgbClr val="FFFFFF"/>
                </a:solidFill>
                <a:round/>
                <a:headEnd/>
                <a:tailEnd type="triangle" w="med" len="med"/>
              </a:ln>
            </p:spPr>
            <p:txBody>
              <a:bodyPr/>
              <a:lstStyle/>
              <a:p>
                <a:endParaRPr lang="en-US"/>
              </a:p>
            </p:txBody>
          </p:sp>
        </p:grpSp>
        <p:grpSp>
          <p:nvGrpSpPr>
            <p:cNvPr id="21514" name="Group 11"/>
            <p:cNvGrpSpPr>
              <a:grpSpLocks/>
            </p:cNvGrpSpPr>
            <p:nvPr/>
          </p:nvGrpSpPr>
          <p:grpSpPr bwMode="auto">
            <a:xfrm>
              <a:off x="144" y="816"/>
              <a:ext cx="1776" cy="3252"/>
              <a:chOff x="144" y="816"/>
              <a:chExt cx="1776" cy="3252"/>
            </a:xfrm>
          </p:grpSpPr>
          <p:pic>
            <p:nvPicPr>
              <p:cNvPr id="21515" name="Picture 12" descr="s1cg"/>
              <p:cNvPicPr>
                <a:picLocks noChangeAspect="1" noChangeArrowheads="1"/>
              </p:cNvPicPr>
              <p:nvPr/>
            </p:nvPicPr>
            <p:blipFill>
              <a:blip r:embed="rId4" cstate="print"/>
              <a:srcRect/>
              <a:stretch>
                <a:fillRect/>
              </a:stretch>
            </p:blipFill>
            <p:spPr bwMode="auto">
              <a:xfrm>
                <a:off x="192" y="2976"/>
                <a:ext cx="1572" cy="1092"/>
              </a:xfrm>
              <a:prstGeom prst="rect">
                <a:avLst/>
              </a:prstGeom>
              <a:noFill/>
              <a:ln w="9525">
                <a:noFill/>
                <a:miter lim="800000"/>
                <a:headEnd/>
                <a:tailEnd/>
              </a:ln>
            </p:spPr>
          </p:pic>
          <p:sp>
            <p:nvSpPr>
              <p:cNvPr id="21516" name="Text Box 13"/>
              <p:cNvSpPr txBox="1">
                <a:spLocks noChangeArrowheads="1"/>
              </p:cNvSpPr>
              <p:nvPr/>
            </p:nvSpPr>
            <p:spPr bwMode="auto">
              <a:xfrm>
                <a:off x="405" y="3134"/>
                <a:ext cx="699" cy="326"/>
              </a:xfrm>
              <a:prstGeom prst="rect">
                <a:avLst/>
              </a:prstGeom>
              <a:noFill/>
              <a:ln w="9525">
                <a:noFill/>
                <a:miter lim="800000"/>
                <a:headEnd/>
                <a:tailEnd/>
              </a:ln>
            </p:spPr>
            <p:txBody>
              <a:bodyPr wrap="none">
                <a:spAutoFit/>
              </a:bodyPr>
              <a:lstStyle/>
              <a:p>
                <a:r>
                  <a:rPr lang="en-US" sz="1400" b="1">
                    <a:solidFill>
                      <a:schemeClr val="bg1"/>
                    </a:solidFill>
                  </a:rPr>
                  <a:t>Red &gt; 6</a:t>
                </a:r>
              </a:p>
              <a:p>
                <a:r>
                  <a:rPr lang="en-US" sz="1400" b="1">
                    <a:solidFill>
                      <a:schemeClr val="bg1"/>
                    </a:solidFill>
                  </a:rPr>
                  <a:t>Yellow: 2-6</a:t>
                </a:r>
              </a:p>
            </p:txBody>
          </p:sp>
          <p:pic>
            <p:nvPicPr>
              <p:cNvPr id="21517" name="Picture 14" descr="s1dbz"/>
              <p:cNvPicPr>
                <a:picLocks noChangeAspect="1" noChangeArrowheads="1"/>
              </p:cNvPicPr>
              <p:nvPr/>
            </p:nvPicPr>
            <p:blipFill>
              <a:blip r:embed="rId5" cstate="print"/>
              <a:srcRect/>
              <a:stretch>
                <a:fillRect/>
              </a:stretch>
            </p:blipFill>
            <p:spPr bwMode="auto">
              <a:xfrm>
                <a:off x="192" y="816"/>
                <a:ext cx="1572" cy="1092"/>
              </a:xfrm>
              <a:prstGeom prst="rect">
                <a:avLst/>
              </a:prstGeom>
              <a:noFill/>
              <a:ln w="9525">
                <a:noFill/>
                <a:miter lim="800000"/>
                <a:headEnd/>
                <a:tailEnd/>
              </a:ln>
            </p:spPr>
          </p:pic>
          <p:sp>
            <p:nvSpPr>
              <p:cNvPr id="21518" name="Text Box 15"/>
              <p:cNvSpPr txBox="1">
                <a:spLocks noChangeArrowheads="1"/>
              </p:cNvSpPr>
              <p:nvPr/>
            </p:nvSpPr>
            <p:spPr bwMode="auto">
              <a:xfrm>
                <a:off x="432" y="1152"/>
                <a:ext cx="578" cy="192"/>
              </a:xfrm>
              <a:prstGeom prst="rect">
                <a:avLst/>
              </a:prstGeom>
              <a:noFill/>
              <a:ln w="9525">
                <a:noFill/>
                <a:miter lim="800000"/>
                <a:headEnd/>
                <a:tailEnd/>
              </a:ln>
            </p:spPr>
            <p:txBody>
              <a:bodyPr wrap="none">
                <a:spAutoFit/>
              </a:bodyPr>
              <a:lstStyle/>
              <a:p>
                <a:r>
                  <a:rPr lang="en-US" sz="1400" b="1">
                    <a:solidFill>
                      <a:schemeClr val="bg1"/>
                    </a:solidFill>
                  </a:rPr>
                  <a:t>Red &gt; 60</a:t>
                </a:r>
              </a:p>
            </p:txBody>
          </p:sp>
          <p:pic>
            <p:nvPicPr>
              <p:cNvPr id="21519" name="Picture 16" descr="s1rfdiijj"/>
              <p:cNvPicPr>
                <a:picLocks noChangeAspect="1" noChangeArrowheads="1"/>
              </p:cNvPicPr>
              <p:nvPr/>
            </p:nvPicPr>
            <p:blipFill>
              <a:blip r:embed="rId6" cstate="print"/>
              <a:srcRect/>
              <a:stretch>
                <a:fillRect/>
              </a:stretch>
            </p:blipFill>
            <p:spPr bwMode="auto">
              <a:xfrm>
                <a:off x="144" y="1872"/>
                <a:ext cx="1632" cy="1075"/>
              </a:xfrm>
              <a:prstGeom prst="rect">
                <a:avLst/>
              </a:prstGeom>
              <a:noFill/>
              <a:ln w="9525">
                <a:noFill/>
                <a:miter lim="800000"/>
                <a:headEnd/>
                <a:tailEnd/>
              </a:ln>
            </p:spPr>
          </p:pic>
          <p:sp>
            <p:nvSpPr>
              <p:cNvPr id="21520" name="Text Box 17"/>
              <p:cNvSpPr txBox="1">
                <a:spLocks noChangeArrowheads="1"/>
              </p:cNvSpPr>
              <p:nvPr/>
            </p:nvSpPr>
            <p:spPr bwMode="auto">
              <a:xfrm>
                <a:off x="384" y="2064"/>
                <a:ext cx="1536" cy="594"/>
              </a:xfrm>
              <a:prstGeom prst="rect">
                <a:avLst/>
              </a:prstGeom>
              <a:noFill/>
              <a:ln w="9525">
                <a:noFill/>
                <a:miter lim="800000"/>
                <a:headEnd/>
                <a:tailEnd/>
              </a:ln>
            </p:spPr>
            <p:txBody>
              <a:bodyPr>
                <a:spAutoFit/>
              </a:bodyPr>
              <a:lstStyle/>
              <a:p>
                <a:r>
                  <a:rPr lang="en-US" sz="1400" b="1">
                    <a:solidFill>
                      <a:schemeClr val="bg1"/>
                    </a:solidFill>
                  </a:rPr>
                  <a:t>Red &gt; 6</a:t>
                </a:r>
              </a:p>
              <a:p>
                <a:r>
                  <a:rPr lang="en-US" sz="1400" b="1">
                    <a:solidFill>
                      <a:schemeClr val="bg1"/>
                    </a:solidFill>
                  </a:rPr>
                  <a:t>Yellow: 2-6</a:t>
                </a:r>
              </a:p>
              <a:p>
                <a:r>
                  <a:rPr lang="en-US" sz="1400" b="1">
                    <a:solidFill>
                      <a:schemeClr val="bg1"/>
                    </a:solidFill>
                  </a:rPr>
                  <a:t>White : 1-2</a:t>
                </a:r>
              </a:p>
              <a:p>
                <a:r>
                  <a:rPr lang="en-US" sz="1400" b="1">
                    <a:solidFill>
                      <a:schemeClr val="bg1"/>
                    </a:solidFill>
                  </a:rPr>
                  <a:t>Gray &lt; 1</a:t>
                </a:r>
              </a:p>
            </p:txBody>
          </p:sp>
        </p:grpSp>
      </p:grpSp>
      <p:pic>
        <p:nvPicPr>
          <p:cNvPr id="21508" name="Picture 18" descr="scantable"/>
          <p:cNvPicPr>
            <a:picLocks noChangeAspect="1" noChangeArrowheads="1"/>
          </p:cNvPicPr>
          <p:nvPr/>
        </p:nvPicPr>
        <p:blipFill>
          <a:blip r:embed="rId7" cstate="print"/>
          <a:srcRect/>
          <a:stretch>
            <a:fillRect/>
          </a:stretch>
        </p:blipFill>
        <p:spPr bwMode="auto">
          <a:xfrm>
            <a:off x="2819400" y="1447800"/>
            <a:ext cx="5715000" cy="1331913"/>
          </a:xfrm>
          <a:prstGeom prst="rect">
            <a:avLst/>
          </a:prstGeom>
          <a:noFill/>
          <a:ln w="9525">
            <a:noFill/>
            <a:miter lim="800000"/>
            <a:headEnd/>
            <a:tailEnd/>
          </a:ln>
        </p:spPr>
      </p:pic>
      <p:sp>
        <p:nvSpPr>
          <p:cNvPr id="21509" name="Rectangle 19"/>
          <p:cNvSpPr>
            <a:spLocks noChangeArrowheads="1"/>
          </p:cNvSpPr>
          <p:nvPr/>
        </p:nvSpPr>
        <p:spPr bwMode="auto">
          <a:xfrm>
            <a:off x="317500" y="79375"/>
            <a:ext cx="8458200" cy="685800"/>
          </a:xfrm>
          <a:prstGeom prst="rect">
            <a:avLst/>
          </a:prstGeom>
          <a:noFill/>
          <a:ln w="12700">
            <a:noFill/>
            <a:miter lim="800000"/>
            <a:headEnd/>
            <a:tailEnd/>
          </a:ln>
        </p:spPr>
        <p:txBody>
          <a:bodyPr anchor="ctr"/>
          <a:lstStyle/>
          <a:p>
            <a:pPr algn="ctr" eaLnBrk="0" hangingPunct="0">
              <a:lnSpc>
                <a:spcPct val="90000"/>
              </a:lnSpc>
            </a:pPr>
            <a:r>
              <a:rPr lang="en-US" sz="2400" b="1">
                <a:solidFill>
                  <a:srgbClr val="0033CC"/>
                </a:solidFill>
                <a:latin typeface="Book Antiqua" pitchFamily="-65" charset="0"/>
              </a:rPr>
              <a:t>GLM Lightning Jump Algorithm:</a:t>
            </a:r>
            <a:r>
              <a:rPr lang="en-US" sz="2400" b="1">
                <a:solidFill>
                  <a:srgbClr val="000099"/>
                </a:solidFill>
                <a:latin typeface="Book Antiqua" pitchFamily="-65" charset="0"/>
              </a:rPr>
              <a:t> </a:t>
            </a:r>
            <a:br>
              <a:rPr lang="en-US" sz="2400" b="1">
                <a:solidFill>
                  <a:srgbClr val="000099"/>
                </a:solidFill>
                <a:latin typeface="Book Antiqua" pitchFamily="-65" charset="0"/>
              </a:rPr>
            </a:br>
            <a:r>
              <a:rPr lang="en-US" sz="2400" b="1">
                <a:solidFill>
                  <a:srgbClr val="0033CC"/>
                </a:solidFill>
                <a:latin typeface="Book Antiqua" pitchFamily="-65" charset="0"/>
              </a:rPr>
              <a:t>Experimental Trending Implementation in AWIPS/SCAN</a:t>
            </a:r>
          </a:p>
        </p:txBody>
      </p:sp>
      <p:sp>
        <p:nvSpPr>
          <p:cNvPr id="21510" name="Line 20"/>
          <p:cNvSpPr>
            <a:spLocks noChangeShapeType="1"/>
          </p:cNvSpPr>
          <p:nvPr/>
        </p:nvSpPr>
        <p:spPr bwMode="auto">
          <a:xfrm>
            <a:off x="381000" y="806450"/>
            <a:ext cx="8229600" cy="0"/>
          </a:xfrm>
          <a:prstGeom prst="line">
            <a:avLst/>
          </a:prstGeom>
          <a:noFill/>
          <a:ln w="50800" cmpd="dbl">
            <a:solidFill>
              <a:srgbClr val="003399"/>
            </a:solidFill>
            <a:round/>
            <a:headEnd/>
            <a:tailEnd/>
          </a:ln>
        </p:spPr>
        <p:txBody>
          <a:bodyPr/>
          <a:lstStyle/>
          <a:p>
            <a:endParaRPr lang="en-US"/>
          </a:p>
        </p:txBody>
      </p:sp>
      <p:sp>
        <p:nvSpPr>
          <p:cNvPr id="21511" name="Rectangle 21"/>
          <p:cNvSpPr>
            <a:spLocks noChangeArrowheads="1"/>
          </p:cNvSpPr>
          <p:nvPr/>
        </p:nvSpPr>
        <p:spPr bwMode="auto">
          <a:xfrm>
            <a:off x="3008313" y="6296025"/>
            <a:ext cx="3087687" cy="396875"/>
          </a:xfrm>
          <a:prstGeom prst="rect">
            <a:avLst/>
          </a:prstGeom>
          <a:noFill/>
          <a:ln w="12700">
            <a:noFill/>
            <a:miter lim="800000"/>
            <a:headEnd/>
            <a:tailEnd/>
          </a:ln>
        </p:spPr>
        <p:txBody>
          <a:bodyPr wrap="none">
            <a:spAutoFit/>
          </a:bodyPr>
          <a:lstStyle/>
          <a:p>
            <a:pPr eaLnBrk="0" hangingPunct="0"/>
            <a:r>
              <a:rPr lang="en-US" sz="2000" b="1">
                <a:solidFill>
                  <a:srgbClr val="FFFFFF"/>
                </a:solidFill>
              </a:rPr>
              <a:t>(July 04, 2007 at 21:36Z)</a:t>
            </a:r>
          </a:p>
        </p:txBody>
      </p:sp>
      <p:sp>
        <p:nvSpPr>
          <p:cNvPr id="21512" name="Text Box 22"/>
          <p:cNvSpPr txBox="1">
            <a:spLocks noChangeArrowheads="1"/>
          </p:cNvSpPr>
          <p:nvPr/>
        </p:nvSpPr>
        <p:spPr bwMode="auto">
          <a:xfrm>
            <a:off x="5410200" y="6659563"/>
            <a:ext cx="1822450" cy="274637"/>
          </a:xfrm>
          <a:prstGeom prst="rect">
            <a:avLst/>
          </a:prstGeom>
          <a:noFill/>
          <a:ln w="12700">
            <a:noFill/>
            <a:miter lim="800000"/>
            <a:headEnd/>
            <a:tailEnd/>
          </a:ln>
        </p:spPr>
        <p:txBody>
          <a:bodyPr wrap="none">
            <a:spAutoFit/>
          </a:bodyPr>
          <a:lstStyle/>
          <a:p>
            <a:pPr eaLnBrk="0" hangingPunct="0"/>
            <a:r>
              <a:rPr lang="en-US" sz="1200"/>
              <a:t>Courtesy Momoudou Ba</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9"/>
          <p:cNvPicPr>
            <a:picLocks noChangeAspect="1" noChangeArrowheads="1"/>
          </p:cNvPicPr>
          <p:nvPr/>
        </p:nvPicPr>
        <p:blipFill>
          <a:blip r:embed="rId3" cstate="print"/>
          <a:srcRect/>
          <a:stretch>
            <a:fillRect/>
          </a:stretch>
        </p:blipFill>
        <p:spPr bwMode="auto">
          <a:xfrm>
            <a:off x="5838825" y="992188"/>
            <a:ext cx="1963738" cy="1946275"/>
          </a:xfrm>
          <a:prstGeom prst="rect">
            <a:avLst/>
          </a:prstGeom>
          <a:noFill/>
          <a:ln w="9525">
            <a:noFill/>
            <a:miter lim="800000"/>
            <a:headEnd/>
            <a:tailEnd/>
          </a:ln>
        </p:spPr>
      </p:pic>
      <p:sp>
        <p:nvSpPr>
          <p:cNvPr id="16387" name="Rectangle 2"/>
          <p:cNvSpPr>
            <a:spLocks noGrp="1" noChangeArrowheads="1"/>
          </p:cNvSpPr>
          <p:nvPr>
            <p:ph type="title"/>
          </p:nvPr>
        </p:nvSpPr>
        <p:spPr>
          <a:xfrm>
            <a:off x="-93663" y="-80963"/>
            <a:ext cx="8912226" cy="760413"/>
          </a:xfrm>
        </p:spPr>
        <p:txBody>
          <a:bodyPr rIns="35715" anchor="b"/>
          <a:lstStyle/>
          <a:p>
            <a:r>
              <a:rPr lang="en-US" dirty="0" smtClean="0"/>
              <a:t>Volcanic Ash</a:t>
            </a:r>
            <a:endParaRPr lang="en-US" dirty="0" smtClean="0"/>
          </a:p>
        </p:txBody>
      </p:sp>
      <p:sp>
        <p:nvSpPr>
          <p:cNvPr id="16388" name="Rectangle 3"/>
          <p:cNvSpPr>
            <a:spLocks noGrp="1" noChangeArrowheads="1"/>
          </p:cNvSpPr>
          <p:nvPr>
            <p:ph type="body" idx="1"/>
          </p:nvPr>
        </p:nvSpPr>
        <p:spPr>
          <a:xfrm>
            <a:off x="246063" y="5656263"/>
            <a:ext cx="5567362" cy="947737"/>
          </a:xfrm>
        </p:spPr>
        <p:txBody>
          <a:bodyPr rIns="35715"/>
          <a:lstStyle/>
          <a:p>
            <a:pPr>
              <a:buFontTx/>
              <a:buNone/>
            </a:pPr>
            <a:r>
              <a:rPr lang="en-US" sz="1600" smtClean="0">
                <a:solidFill>
                  <a:srgbClr val="0033CC"/>
                </a:solidFill>
              </a:rPr>
              <a:t>False-color RGB image along with 3 other volcanic retrieval products:  Ash loading,  Ash height,  and Ash effective radius.  </a:t>
            </a:r>
            <a:r>
              <a:rPr lang="en-US" sz="1600" i="1" smtClean="0">
                <a:solidFill>
                  <a:srgbClr val="0033CC"/>
                </a:solidFill>
              </a:rPr>
              <a:t>(produced by Mike Pavolonis, CIMSS/ASPB)</a:t>
            </a:r>
          </a:p>
        </p:txBody>
      </p:sp>
      <p:pic>
        <p:nvPicPr>
          <p:cNvPr id="16389" name="Picture 4"/>
          <p:cNvPicPr>
            <a:picLocks noChangeAspect="1" noChangeArrowheads="1"/>
          </p:cNvPicPr>
          <p:nvPr/>
        </p:nvPicPr>
        <p:blipFill>
          <a:blip r:embed="rId4" cstate="print"/>
          <a:srcRect/>
          <a:stretch>
            <a:fillRect/>
          </a:stretch>
        </p:blipFill>
        <p:spPr bwMode="auto">
          <a:xfrm>
            <a:off x="455613" y="873125"/>
            <a:ext cx="5305425" cy="4676775"/>
          </a:xfrm>
          <a:prstGeom prst="rect">
            <a:avLst/>
          </a:prstGeom>
          <a:noFill/>
          <a:ln w="12700">
            <a:noFill/>
            <a:miter lim="800000"/>
            <a:headEnd/>
            <a:tailEnd/>
          </a:ln>
        </p:spPr>
      </p:pic>
      <p:sp>
        <p:nvSpPr>
          <p:cNvPr id="16390" name="Text Box 5"/>
          <p:cNvSpPr txBox="1">
            <a:spLocks noChangeArrowheads="1"/>
          </p:cNvSpPr>
          <p:nvPr/>
        </p:nvSpPr>
        <p:spPr bwMode="auto">
          <a:xfrm>
            <a:off x="5965825" y="3932238"/>
            <a:ext cx="3127375" cy="2292350"/>
          </a:xfrm>
          <a:prstGeom prst="rect">
            <a:avLst/>
          </a:prstGeom>
          <a:noFill/>
          <a:ln w="9525">
            <a:solidFill>
              <a:schemeClr val="tx1"/>
            </a:solidFill>
            <a:miter lim="800000"/>
            <a:headEnd/>
            <a:tailEnd/>
          </a:ln>
        </p:spPr>
        <p:txBody>
          <a:bodyPr>
            <a:spAutoFit/>
          </a:bodyPr>
          <a:lstStyle/>
          <a:p>
            <a:r>
              <a:rPr lang="en-US" sz="1200"/>
              <a:t>Mt. Redoubt has had more than 20 major eruptions since Sunday morning March 22, 2009.  The eruptions have created a continuous major ash plume that has disrupted aviation across the State of Alaska. Rapid scan products of GOES imagery provided new insight on the eruptive activity of the mountain. NWS forecasters were able to use this insight to provide better information for warnings and advisories issued to the public and aviation communities. </a:t>
            </a:r>
          </a:p>
        </p:txBody>
      </p:sp>
      <p:sp>
        <p:nvSpPr>
          <p:cNvPr id="16391" name="Line 6"/>
          <p:cNvSpPr>
            <a:spLocks noChangeShapeType="1"/>
          </p:cNvSpPr>
          <p:nvPr/>
        </p:nvSpPr>
        <p:spPr bwMode="auto">
          <a:xfrm>
            <a:off x="381000" y="685800"/>
            <a:ext cx="8229600" cy="0"/>
          </a:xfrm>
          <a:prstGeom prst="line">
            <a:avLst/>
          </a:prstGeom>
          <a:noFill/>
          <a:ln w="50800" cmpd="dbl">
            <a:solidFill>
              <a:srgbClr val="003399"/>
            </a:solidFill>
            <a:round/>
            <a:headEnd/>
            <a:tailEnd/>
          </a:ln>
        </p:spPr>
        <p:txBody>
          <a:bodyPr/>
          <a:lstStyle/>
          <a:p>
            <a:endParaRPr lang="en-US"/>
          </a:p>
        </p:txBody>
      </p:sp>
      <p:pic>
        <p:nvPicPr>
          <p:cNvPr id="16392" name="Picture 7" descr="Redoubt Volcano 090326_mtsat_vis_anim"/>
          <p:cNvPicPr>
            <a:picLocks noChangeAspect="1" noChangeArrowheads="1" noCrop="1"/>
          </p:cNvPicPr>
          <p:nvPr/>
        </p:nvPicPr>
        <p:blipFill>
          <a:blip r:embed="rId5" cstate="print"/>
          <a:srcRect/>
          <a:stretch>
            <a:fillRect/>
          </a:stretch>
        </p:blipFill>
        <p:spPr bwMode="auto">
          <a:xfrm>
            <a:off x="6972300" y="2214563"/>
            <a:ext cx="2159000" cy="1619250"/>
          </a:xfrm>
          <a:prstGeom prst="rect">
            <a:avLst/>
          </a:prstGeom>
          <a:noFill/>
          <a:ln w="9525">
            <a:noFill/>
            <a:miter lim="800000"/>
            <a:headEnd/>
            <a:tailEnd/>
          </a:ln>
        </p:spPr>
      </p:pic>
      <p:sp>
        <p:nvSpPr>
          <p:cNvPr id="16393" name="Text Box 8"/>
          <p:cNvSpPr txBox="1">
            <a:spLocks noChangeArrowheads="1"/>
          </p:cNvSpPr>
          <p:nvPr/>
        </p:nvSpPr>
        <p:spPr bwMode="auto">
          <a:xfrm>
            <a:off x="1825625" y="6450013"/>
            <a:ext cx="5429250" cy="366712"/>
          </a:xfrm>
          <a:prstGeom prst="rect">
            <a:avLst/>
          </a:prstGeom>
          <a:noFill/>
          <a:ln w="9525">
            <a:noFill/>
            <a:miter lim="800000"/>
            <a:headEnd/>
            <a:tailEnd/>
          </a:ln>
        </p:spPr>
        <p:txBody>
          <a:bodyPr wrap="none">
            <a:spAutoFit/>
          </a:bodyPr>
          <a:lstStyle/>
          <a:p>
            <a:r>
              <a:rPr lang="en-US">
                <a:hlinkClick r:id="rId6"/>
              </a:rPr>
              <a:t>http://cimss.ssec.wisc.edu/goes/blog/archives/2228</a:t>
            </a:r>
            <a:r>
              <a:rPr lang="en-US"/>
              <a:t> </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17500" y="347663"/>
            <a:ext cx="8509000" cy="563562"/>
          </a:xfrm>
        </p:spPr>
        <p:txBody>
          <a:bodyPr/>
          <a:lstStyle/>
          <a:p>
            <a:r>
              <a:rPr lang="en-US" sz="4000" smtClean="0"/>
              <a:t>Summary</a:t>
            </a:r>
          </a:p>
        </p:txBody>
      </p:sp>
      <p:sp>
        <p:nvSpPr>
          <p:cNvPr id="22531" name="Rectangle 3"/>
          <p:cNvSpPr>
            <a:spLocks noGrp="1" noChangeArrowheads="1"/>
          </p:cNvSpPr>
          <p:nvPr>
            <p:ph type="body" idx="1"/>
          </p:nvPr>
        </p:nvSpPr>
        <p:spPr>
          <a:xfrm>
            <a:off x="0" y="1270000"/>
            <a:ext cx="9144000" cy="5588000"/>
          </a:xfrm>
        </p:spPr>
        <p:txBody>
          <a:bodyPr/>
          <a:lstStyle/>
          <a:p>
            <a:pPr lvl="2"/>
            <a:r>
              <a:rPr lang="en-US" sz="2400" dirty="0" smtClean="0">
                <a:solidFill>
                  <a:srgbClr val="0033CC"/>
                </a:solidFill>
                <a:latin typeface="Times New Roman" pitchFamily="-65" charset="0"/>
                <a:sym typeface="WP Greek Century" pitchFamily="2" charset="2"/>
              </a:rPr>
              <a:t>Program Plan under development</a:t>
            </a:r>
          </a:p>
          <a:p>
            <a:pPr lvl="2"/>
            <a:r>
              <a:rPr lang="en-US" sz="2400" dirty="0" smtClean="0">
                <a:solidFill>
                  <a:srgbClr val="0033CC"/>
                </a:solidFill>
                <a:latin typeface="Times New Roman" pitchFamily="-65" charset="0"/>
                <a:sym typeface="WP Greek Century" pitchFamily="2" charset="2"/>
              </a:rPr>
              <a:t>Phase I spin-up at CIMSS, CIRA (2008)</a:t>
            </a:r>
          </a:p>
          <a:p>
            <a:pPr lvl="2"/>
            <a:r>
              <a:rPr lang="en-US" sz="2400" dirty="0" smtClean="0">
                <a:solidFill>
                  <a:srgbClr val="0033CC"/>
                </a:solidFill>
                <a:latin typeface="Times New Roman" pitchFamily="-65" charset="0"/>
                <a:sym typeface="WP Greek Century" pitchFamily="2" charset="2"/>
              </a:rPr>
              <a:t>Phase II added </a:t>
            </a:r>
            <a:r>
              <a:rPr lang="en-US" sz="2400" dirty="0" err="1" smtClean="0">
                <a:solidFill>
                  <a:srgbClr val="0033CC"/>
                </a:solidFill>
                <a:latin typeface="Times New Roman" pitchFamily="-65" charset="0"/>
                <a:sym typeface="WP Greek Century" pitchFamily="2" charset="2"/>
              </a:rPr>
              <a:t>SPoRT</a:t>
            </a:r>
            <a:r>
              <a:rPr lang="en-US" sz="2400" dirty="0" smtClean="0">
                <a:solidFill>
                  <a:srgbClr val="0033CC"/>
                </a:solidFill>
                <a:latin typeface="Times New Roman" pitchFamily="-65" charset="0"/>
                <a:sym typeface="WP Greek Century" pitchFamily="2" charset="2"/>
              </a:rPr>
              <a:t>, AQ, Alaska, Pacific</a:t>
            </a:r>
          </a:p>
          <a:p>
            <a:pPr lvl="3"/>
            <a:r>
              <a:rPr lang="en-US" sz="2000" dirty="0" smtClean="0">
                <a:solidFill>
                  <a:srgbClr val="0033CC"/>
                </a:solidFill>
                <a:latin typeface="Times New Roman" pitchFamily="-65" charset="0"/>
                <a:sym typeface="WP Greek Century" pitchFamily="2" charset="2"/>
              </a:rPr>
              <a:t>HWT IOP with VORTEX-2 (2009, 2010)</a:t>
            </a:r>
          </a:p>
          <a:p>
            <a:pPr lvl="3"/>
            <a:r>
              <a:rPr lang="en-US" sz="2000" dirty="0" smtClean="0">
                <a:solidFill>
                  <a:srgbClr val="0033CC"/>
                </a:solidFill>
                <a:latin typeface="Times New Roman" pitchFamily="-65" charset="0"/>
                <a:sym typeface="WP Greek Century" pitchFamily="2" charset="2"/>
              </a:rPr>
              <a:t>JHT IOP with GRIP (NASA), PREDICT (NSF) 2010</a:t>
            </a:r>
          </a:p>
          <a:p>
            <a:pPr lvl="2"/>
            <a:r>
              <a:rPr lang="en-US" sz="2400" dirty="0" smtClean="0">
                <a:solidFill>
                  <a:srgbClr val="0033CC"/>
                </a:solidFill>
                <a:latin typeface="Times New Roman" pitchFamily="-65" charset="0"/>
                <a:sym typeface="WP Greek Century" pitchFamily="2" charset="2"/>
              </a:rPr>
              <a:t>Need real time and archived events (AWIPS2, WES)</a:t>
            </a:r>
          </a:p>
          <a:p>
            <a:pPr lvl="2"/>
            <a:r>
              <a:rPr lang="en-US" sz="2400" dirty="0" smtClean="0">
                <a:solidFill>
                  <a:srgbClr val="0033CC"/>
                </a:solidFill>
                <a:latin typeface="Times New Roman" pitchFamily="-65" charset="0"/>
                <a:sym typeface="WP Greek Century" pitchFamily="2" charset="2"/>
              </a:rPr>
              <a:t>PG is the ultimate tool for user interaction</a:t>
            </a:r>
          </a:p>
          <a:p>
            <a:pPr lvl="2"/>
            <a:r>
              <a:rPr lang="en-US" sz="2400" dirty="0" smtClean="0">
                <a:solidFill>
                  <a:srgbClr val="0033CC"/>
                </a:solidFill>
                <a:latin typeface="Times New Roman" pitchFamily="-65" charset="0"/>
                <a:sym typeface="WP Greek Century" pitchFamily="2" charset="2"/>
              </a:rPr>
              <a:t>Must maintain focus on clear path to operations</a:t>
            </a:r>
          </a:p>
          <a:p>
            <a:pPr lvl="2"/>
            <a:r>
              <a:rPr lang="en-US" sz="2400" dirty="0" smtClean="0">
                <a:solidFill>
                  <a:srgbClr val="0033CC"/>
                </a:solidFill>
                <a:latin typeface="Times New Roman" pitchFamily="-65" charset="0"/>
                <a:sym typeface="WP Greek Century" pitchFamily="2" charset="2"/>
              </a:rPr>
              <a:t>Ensuring pathway into operations by developing GOES-R proxy products for the AWIPS2 environment</a:t>
            </a:r>
          </a:p>
          <a:p>
            <a:pPr lvl="2"/>
            <a:r>
              <a:rPr lang="en-US" sz="2400" dirty="0" smtClean="0">
                <a:solidFill>
                  <a:srgbClr val="0033CC"/>
                </a:solidFill>
                <a:latin typeface="Times New Roman" pitchFamily="-65" charset="0"/>
                <a:sym typeface="WP Greek Century" pitchFamily="2" charset="2"/>
              </a:rPr>
              <a:t>Existing and Planned collaborations with NOAA </a:t>
            </a:r>
            <a:r>
              <a:rPr lang="en-US" sz="2400" dirty="0" err="1" smtClean="0">
                <a:solidFill>
                  <a:srgbClr val="0033CC"/>
                </a:solidFill>
                <a:latin typeface="Times New Roman" pitchFamily="-65" charset="0"/>
                <a:sym typeface="WP Greek Century" pitchFamily="2" charset="2"/>
              </a:rPr>
              <a:t>Testbeds</a:t>
            </a:r>
            <a:r>
              <a:rPr lang="en-US" sz="2400" dirty="0" smtClean="0">
                <a:solidFill>
                  <a:srgbClr val="0033CC"/>
                </a:solidFill>
                <a:latin typeface="Times New Roman" pitchFamily="-65" charset="0"/>
                <a:sym typeface="WP Greek Century" pitchFamily="2" charset="2"/>
              </a:rPr>
              <a:t>- HWT, JHT, DTC, HMT, others (Aviation </a:t>
            </a:r>
            <a:r>
              <a:rPr lang="en-US" sz="2400" dirty="0" err="1" smtClean="0">
                <a:solidFill>
                  <a:srgbClr val="0033CC"/>
                </a:solidFill>
                <a:latin typeface="Times New Roman" pitchFamily="-65" charset="0"/>
                <a:sym typeface="WP Greek Century" pitchFamily="2" charset="2"/>
              </a:rPr>
              <a:t>Testbed</a:t>
            </a:r>
            <a:r>
              <a:rPr lang="en-US" sz="2400" dirty="0" smtClean="0">
                <a:solidFill>
                  <a:srgbClr val="0033CC"/>
                </a:solidFill>
                <a:latin typeface="Times New Roman" pitchFamily="-65" charset="0"/>
                <a:sym typeface="WP Greek Century" pitchFamily="2" charset="2"/>
              </a:rPr>
              <a:t>)</a:t>
            </a:r>
          </a:p>
        </p:txBody>
      </p:sp>
      <p:sp>
        <p:nvSpPr>
          <p:cNvPr id="22532" name="Line 4"/>
          <p:cNvSpPr>
            <a:spLocks noChangeShapeType="1"/>
          </p:cNvSpPr>
          <p:nvPr/>
        </p:nvSpPr>
        <p:spPr bwMode="auto">
          <a:xfrm>
            <a:off x="381000" y="10541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descr="NASA Logo"/>
          <p:cNvPicPr>
            <a:picLocks noChangeAspect="1" noChangeArrowheads="1"/>
          </p:cNvPicPr>
          <p:nvPr/>
        </p:nvPicPr>
        <p:blipFill>
          <a:blip r:embed="rId3" cstate="print"/>
          <a:srcRect/>
          <a:stretch>
            <a:fillRect/>
          </a:stretch>
        </p:blipFill>
        <p:spPr bwMode="auto">
          <a:xfrm>
            <a:off x="8239125" y="4224338"/>
            <a:ext cx="609600" cy="508000"/>
          </a:xfrm>
          <a:prstGeom prst="rect">
            <a:avLst/>
          </a:prstGeom>
          <a:noFill/>
          <a:ln w="9525">
            <a:noFill/>
            <a:miter lim="800000"/>
            <a:headEnd/>
            <a:tailEnd/>
          </a:ln>
        </p:spPr>
      </p:pic>
      <p:pic>
        <p:nvPicPr>
          <p:cNvPr id="25603" name="Picture 3" descr="NOAA_bp copy"/>
          <p:cNvPicPr>
            <a:picLocks noChangeAspect="1" noChangeArrowheads="1"/>
          </p:cNvPicPr>
          <p:nvPr/>
        </p:nvPicPr>
        <p:blipFill>
          <a:blip r:embed="rId4" cstate="print"/>
          <a:srcRect/>
          <a:stretch>
            <a:fillRect/>
          </a:stretch>
        </p:blipFill>
        <p:spPr bwMode="auto">
          <a:xfrm>
            <a:off x="8256588" y="3505200"/>
            <a:ext cx="563562" cy="565150"/>
          </a:xfrm>
          <a:prstGeom prst="rect">
            <a:avLst/>
          </a:prstGeom>
          <a:noFill/>
          <a:ln w="9525">
            <a:noFill/>
            <a:miter lim="800000"/>
            <a:headEnd/>
            <a:tailEnd/>
          </a:ln>
        </p:spPr>
      </p:pic>
      <p:sp>
        <p:nvSpPr>
          <p:cNvPr id="482308" name="Text Box 4"/>
          <p:cNvSpPr txBox="1">
            <a:spLocks noChangeArrowheads="1"/>
          </p:cNvSpPr>
          <p:nvPr/>
        </p:nvSpPr>
        <p:spPr bwMode="auto">
          <a:xfrm>
            <a:off x="1390650" y="233363"/>
            <a:ext cx="8229600" cy="579437"/>
          </a:xfrm>
          <a:prstGeom prst="rect">
            <a:avLst/>
          </a:prstGeom>
          <a:noFill/>
          <a:ln w="9525">
            <a:noFill/>
            <a:miter lim="800000"/>
            <a:headEnd/>
            <a:tailEnd/>
          </a:ln>
          <a:effectLst/>
        </p:spPr>
        <p:txBody>
          <a:bodyPr>
            <a:spAutoFit/>
          </a:bodyPr>
          <a:lstStyle/>
          <a:p>
            <a:pPr>
              <a:spcBef>
                <a:spcPct val="50000"/>
              </a:spcBef>
              <a:defRPr/>
            </a:pPr>
            <a:r>
              <a:rPr lang="en-US" sz="3200" b="1">
                <a:solidFill>
                  <a:srgbClr val="000099"/>
                </a:solidFill>
                <a:effectLst>
                  <a:outerShdw blurRad="38100" dist="38100" dir="2700000" algn="tl">
                    <a:srgbClr val="C0C0C0"/>
                  </a:outerShdw>
                </a:effectLst>
                <a:latin typeface="Felix Titling" pitchFamily="82" charset="0"/>
              </a:rPr>
              <a:t>6</a:t>
            </a:r>
            <a:r>
              <a:rPr lang="en-US" sz="3200" b="1" baseline="30000">
                <a:solidFill>
                  <a:srgbClr val="000099"/>
                </a:solidFill>
                <a:effectLst>
                  <a:outerShdw blurRad="38100" dist="38100" dir="2700000" algn="tl">
                    <a:srgbClr val="C0C0C0"/>
                  </a:outerShdw>
                </a:effectLst>
                <a:latin typeface="Felix Titling" pitchFamily="82" charset="0"/>
              </a:rPr>
              <a:t>th</a:t>
            </a:r>
            <a:r>
              <a:rPr lang="en-US" sz="3200" b="1">
                <a:solidFill>
                  <a:srgbClr val="000099"/>
                </a:solidFill>
                <a:effectLst>
                  <a:outerShdw blurRad="38100" dist="38100" dir="2700000" algn="tl">
                    <a:srgbClr val="C0C0C0"/>
                  </a:outerShdw>
                </a:effectLst>
                <a:latin typeface="Felix Titling" pitchFamily="82" charset="0"/>
              </a:rPr>
              <a:t> GOES Users’</a:t>
            </a:r>
            <a:r>
              <a:rPr lang="en-US" sz="32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Felix Titling" pitchFamily="82" charset="0"/>
              </a:rPr>
              <a:t> </a:t>
            </a:r>
            <a:r>
              <a:rPr lang="en-US" sz="3200" b="1">
                <a:solidFill>
                  <a:srgbClr val="000099"/>
                </a:solidFill>
                <a:effectLst>
                  <a:outerShdw blurRad="38100" dist="38100" dir="2700000" algn="tl">
                    <a:srgbClr val="C0C0C0"/>
                  </a:outerShdw>
                </a:effectLst>
                <a:latin typeface="Felix Titling" pitchFamily="82" charset="0"/>
              </a:rPr>
              <a:t>Conference</a:t>
            </a:r>
          </a:p>
        </p:txBody>
      </p:sp>
      <p:sp>
        <p:nvSpPr>
          <p:cNvPr id="482309" name="Text Box 5"/>
          <p:cNvSpPr txBox="1">
            <a:spLocks noChangeArrowheads="1"/>
          </p:cNvSpPr>
          <p:nvPr/>
        </p:nvSpPr>
        <p:spPr bwMode="auto">
          <a:xfrm>
            <a:off x="0" y="5802313"/>
            <a:ext cx="9144000" cy="396875"/>
          </a:xfrm>
          <a:prstGeom prst="rect">
            <a:avLst/>
          </a:prstGeom>
          <a:noFill/>
          <a:ln w="9525">
            <a:noFill/>
            <a:miter lim="800000"/>
            <a:headEnd/>
            <a:tailEnd/>
          </a:ln>
          <a:effectLst/>
        </p:spPr>
        <p:txBody>
          <a:bodyPr>
            <a:spAutoFit/>
          </a:bodyPr>
          <a:lstStyle/>
          <a:p>
            <a:pPr algn="ctr">
              <a:spcBef>
                <a:spcPct val="50000"/>
              </a:spcBef>
              <a:defRPr/>
            </a:pPr>
            <a:r>
              <a:rPr lang="en-US" sz="2000" b="1" u="sng">
                <a:solidFill>
                  <a:srgbClr val="FF0000"/>
                </a:solidFill>
                <a:effectLst>
                  <a:outerShdw blurRad="38100" dist="38100" dir="2700000" algn="tl">
                    <a:srgbClr val="C0C0C0"/>
                  </a:outerShdw>
                </a:effectLst>
                <a:latin typeface="Maiandra GD" pitchFamily="34" charset="0"/>
              </a:rPr>
              <a:t>G</a:t>
            </a:r>
            <a:r>
              <a:rPr lang="en-US" sz="2000" b="1">
                <a:solidFill>
                  <a:srgbClr val="FF0000"/>
                </a:solidFill>
                <a:effectLst>
                  <a:outerShdw blurRad="38100" dist="38100" dir="2700000" algn="tl">
                    <a:srgbClr val="C0C0C0"/>
                  </a:outerShdw>
                </a:effectLst>
                <a:latin typeface="Maiandra GD" pitchFamily="34" charset="0"/>
              </a:rPr>
              <a:t>eostationary </a:t>
            </a:r>
            <a:r>
              <a:rPr lang="en-US" sz="2000" b="1" u="sng">
                <a:solidFill>
                  <a:srgbClr val="FF0000"/>
                </a:solidFill>
                <a:effectLst>
                  <a:outerShdw blurRad="38100" dist="38100" dir="2700000" algn="tl">
                    <a:srgbClr val="C0C0C0"/>
                  </a:outerShdw>
                </a:effectLst>
                <a:latin typeface="Maiandra GD" pitchFamily="34" charset="0"/>
              </a:rPr>
              <a:t>O</a:t>
            </a:r>
            <a:r>
              <a:rPr lang="en-US" sz="2000" b="1">
                <a:solidFill>
                  <a:srgbClr val="FF0000"/>
                </a:solidFill>
                <a:effectLst>
                  <a:outerShdw blurRad="38100" dist="38100" dir="2700000" algn="tl">
                    <a:srgbClr val="C0C0C0"/>
                  </a:outerShdw>
                </a:effectLst>
                <a:latin typeface="Maiandra GD" pitchFamily="34" charset="0"/>
              </a:rPr>
              <a:t>perational </a:t>
            </a:r>
            <a:r>
              <a:rPr lang="en-US" sz="2000" b="1" u="sng">
                <a:solidFill>
                  <a:srgbClr val="FF0000"/>
                </a:solidFill>
                <a:effectLst>
                  <a:outerShdw blurRad="38100" dist="38100" dir="2700000" algn="tl">
                    <a:srgbClr val="C0C0C0"/>
                  </a:outerShdw>
                </a:effectLst>
                <a:latin typeface="Maiandra GD" pitchFamily="34" charset="0"/>
              </a:rPr>
              <a:t>E</a:t>
            </a:r>
            <a:r>
              <a:rPr lang="en-US" sz="2000" b="1">
                <a:solidFill>
                  <a:srgbClr val="FF0000"/>
                </a:solidFill>
                <a:effectLst>
                  <a:outerShdw blurRad="38100" dist="38100" dir="2700000" algn="tl">
                    <a:srgbClr val="C0C0C0"/>
                  </a:outerShdw>
                </a:effectLst>
                <a:latin typeface="Maiandra GD" pitchFamily="34" charset="0"/>
              </a:rPr>
              <a:t>nvironmental </a:t>
            </a:r>
            <a:r>
              <a:rPr lang="en-US" sz="2000" b="1" u="sng">
                <a:solidFill>
                  <a:srgbClr val="FF0000"/>
                </a:solidFill>
                <a:effectLst>
                  <a:outerShdw blurRad="38100" dist="38100" dir="2700000" algn="tl">
                    <a:srgbClr val="C0C0C0"/>
                  </a:outerShdw>
                </a:effectLst>
                <a:latin typeface="Maiandra GD" pitchFamily="34" charset="0"/>
              </a:rPr>
              <a:t>S</a:t>
            </a:r>
            <a:r>
              <a:rPr lang="en-US" sz="2000" b="1">
                <a:solidFill>
                  <a:srgbClr val="FF0000"/>
                </a:solidFill>
                <a:effectLst>
                  <a:outerShdw blurRad="38100" dist="38100" dir="2700000" algn="tl">
                    <a:srgbClr val="C0C0C0"/>
                  </a:outerShdw>
                </a:effectLst>
                <a:latin typeface="Maiandra GD" pitchFamily="34" charset="0"/>
              </a:rPr>
              <a:t>atellites: http://www.goes-r.gov</a:t>
            </a:r>
            <a:endParaRPr lang="en-US" sz="1500" b="1">
              <a:solidFill>
                <a:srgbClr val="FF0000"/>
              </a:solidFill>
              <a:effectLst>
                <a:outerShdw blurRad="38100" dist="38100" dir="2700000" algn="tl">
                  <a:srgbClr val="C0C0C0"/>
                </a:outerShdw>
              </a:effectLst>
              <a:latin typeface="Maiandra GD" pitchFamily="34" charset="0"/>
            </a:endParaRPr>
          </a:p>
        </p:txBody>
      </p:sp>
      <p:sp>
        <p:nvSpPr>
          <p:cNvPr id="482310" name="Text Box 6"/>
          <p:cNvSpPr txBox="1">
            <a:spLocks noChangeArrowheads="1"/>
          </p:cNvSpPr>
          <p:nvPr/>
        </p:nvSpPr>
        <p:spPr bwMode="auto">
          <a:xfrm>
            <a:off x="0" y="6521450"/>
            <a:ext cx="9144000" cy="336550"/>
          </a:xfrm>
          <a:prstGeom prst="rect">
            <a:avLst/>
          </a:prstGeom>
          <a:solidFill>
            <a:srgbClr val="000099"/>
          </a:solidFill>
          <a:ln w="9525">
            <a:noFill/>
            <a:miter lim="800000"/>
            <a:headEnd/>
            <a:tailEnd/>
          </a:ln>
          <a:effectLst/>
        </p:spPr>
        <p:txBody>
          <a:bodyPr>
            <a:spAutoFit/>
          </a:bodyPr>
          <a:lstStyle/>
          <a:p>
            <a:pPr algn="ctr">
              <a:defRPr/>
            </a:pPr>
            <a:r>
              <a:rPr lang="en-US" sz="1600" b="1">
                <a:solidFill>
                  <a:srgbClr val="FFCC00"/>
                </a:solidFill>
                <a:effectLst>
                  <a:outerShdw blurRad="38100" dist="38100" dir="2700000" algn="tl">
                    <a:srgbClr val="000000"/>
                  </a:outerShdw>
                </a:effectLst>
                <a:latin typeface="Maiandra GD" pitchFamily="34" charset="0"/>
              </a:rPr>
              <a:t>Special Event on 2 November:  50th Anniversary of the 1st Meteorological Satellite Experiment</a:t>
            </a:r>
          </a:p>
        </p:txBody>
      </p:sp>
      <p:pic>
        <p:nvPicPr>
          <p:cNvPr id="25607" name="Picture 7" descr="SSEC_logo"/>
          <p:cNvPicPr>
            <a:picLocks noChangeAspect="1" noChangeArrowheads="1"/>
          </p:cNvPicPr>
          <p:nvPr/>
        </p:nvPicPr>
        <p:blipFill>
          <a:blip r:embed="rId5" cstate="print"/>
          <a:srcRect/>
          <a:stretch>
            <a:fillRect/>
          </a:stretch>
        </p:blipFill>
        <p:spPr bwMode="auto">
          <a:xfrm>
            <a:off x="8248650" y="4953000"/>
            <a:ext cx="609600" cy="431800"/>
          </a:xfrm>
          <a:prstGeom prst="rect">
            <a:avLst/>
          </a:prstGeom>
          <a:noFill/>
          <a:ln w="9525">
            <a:noFill/>
            <a:miter lim="800000"/>
            <a:headEnd/>
            <a:tailEnd/>
          </a:ln>
        </p:spPr>
      </p:pic>
      <p:pic>
        <p:nvPicPr>
          <p:cNvPr id="25608" name="Picture 8" descr="kat_abi_simulated"/>
          <p:cNvPicPr>
            <a:picLocks noChangeAspect="1" noChangeArrowheads="1"/>
          </p:cNvPicPr>
          <p:nvPr/>
        </p:nvPicPr>
        <p:blipFill>
          <a:blip r:embed="rId6" cstate="print"/>
          <a:srcRect/>
          <a:stretch>
            <a:fillRect/>
          </a:stretch>
        </p:blipFill>
        <p:spPr bwMode="auto">
          <a:xfrm>
            <a:off x="381000" y="1524000"/>
            <a:ext cx="1069975" cy="1295400"/>
          </a:xfrm>
          <a:prstGeom prst="rect">
            <a:avLst/>
          </a:prstGeom>
          <a:noFill/>
          <a:ln w="12700">
            <a:solidFill>
              <a:schemeClr val="tx1"/>
            </a:solidFill>
            <a:miter lim="800000"/>
            <a:headEnd/>
            <a:tailEnd/>
          </a:ln>
        </p:spPr>
      </p:pic>
      <p:grpSp>
        <p:nvGrpSpPr>
          <p:cNvPr id="25609" name="Group 9"/>
          <p:cNvGrpSpPr>
            <a:grpSpLocks/>
          </p:cNvGrpSpPr>
          <p:nvPr/>
        </p:nvGrpSpPr>
        <p:grpSpPr bwMode="auto">
          <a:xfrm>
            <a:off x="228600" y="4238625"/>
            <a:ext cx="1295400" cy="1295400"/>
            <a:chOff x="4704" y="2688"/>
            <a:chExt cx="816" cy="816"/>
          </a:xfrm>
        </p:grpSpPr>
        <p:pic>
          <p:nvPicPr>
            <p:cNvPr id="482314" name="Picture 10" descr="Sun3512"/>
            <p:cNvPicPr>
              <a:picLocks noChangeAspect="1" noChangeArrowheads="1"/>
            </p:cNvPicPr>
            <p:nvPr/>
          </p:nvPicPr>
          <p:blipFill>
            <a:blip r:embed="rId7" cstate="print"/>
            <a:srcRect t="2724" b="4684"/>
            <a:stretch>
              <a:fillRect/>
            </a:stretch>
          </p:blipFill>
          <p:spPr bwMode="auto">
            <a:xfrm>
              <a:off x="4782" y="2736"/>
              <a:ext cx="707" cy="690"/>
            </a:xfrm>
            <a:prstGeom prst="rect">
              <a:avLst/>
            </a:prstGeom>
            <a:noFill/>
            <a:ln w="9525">
              <a:solidFill>
                <a:srgbClr val="000000"/>
              </a:solidFill>
              <a:miter lim="800000"/>
              <a:headEnd/>
              <a:tailEnd/>
            </a:ln>
            <a:effectLst>
              <a:outerShdw blurRad="63500" dist="107763" dir="8100000" algn="ctr" rotWithShape="0">
                <a:srgbClr val="000000">
                  <a:alpha val="50000"/>
                </a:srgbClr>
              </a:outerShdw>
            </a:effectLst>
          </p:spPr>
        </p:pic>
        <p:sp>
          <p:nvSpPr>
            <p:cNvPr id="25617" name="Rectangle 11"/>
            <p:cNvSpPr>
              <a:spLocks noChangeArrowheads="1"/>
            </p:cNvSpPr>
            <p:nvPr/>
          </p:nvSpPr>
          <p:spPr bwMode="auto">
            <a:xfrm>
              <a:off x="4704" y="2688"/>
              <a:ext cx="78" cy="816"/>
            </a:xfrm>
            <a:prstGeom prst="rect">
              <a:avLst/>
            </a:prstGeom>
            <a:solidFill>
              <a:schemeClr val="bg1"/>
            </a:solidFill>
            <a:ln w="9525">
              <a:noFill/>
              <a:miter lim="800000"/>
              <a:headEnd/>
              <a:tailEnd/>
            </a:ln>
          </p:spPr>
          <p:txBody>
            <a:bodyPr wrap="none" anchor="ctr"/>
            <a:lstStyle/>
            <a:p>
              <a:endParaRPr lang="en-US"/>
            </a:p>
          </p:txBody>
        </p:sp>
        <p:sp>
          <p:nvSpPr>
            <p:cNvPr id="25618" name="Rectangle 12"/>
            <p:cNvSpPr>
              <a:spLocks noChangeArrowheads="1"/>
            </p:cNvSpPr>
            <p:nvPr/>
          </p:nvSpPr>
          <p:spPr bwMode="auto">
            <a:xfrm>
              <a:off x="4760" y="3432"/>
              <a:ext cx="760" cy="72"/>
            </a:xfrm>
            <a:prstGeom prst="rect">
              <a:avLst/>
            </a:prstGeom>
            <a:solidFill>
              <a:schemeClr val="bg1"/>
            </a:solidFill>
            <a:ln w="9525">
              <a:noFill/>
              <a:miter lim="800000"/>
              <a:headEnd/>
              <a:tailEnd/>
            </a:ln>
          </p:spPr>
          <p:txBody>
            <a:bodyPr wrap="none" anchor="ctr"/>
            <a:lstStyle/>
            <a:p>
              <a:endParaRPr lang="en-US"/>
            </a:p>
          </p:txBody>
        </p:sp>
      </p:grpSp>
      <p:grpSp>
        <p:nvGrpSpPr>
          <p:cNvPr id="25610" name="Group 13"/>
          <p:cNvGrpSpPr>
            <a:grpSpLocks/>
          </p:cNvGrpSpPr>
          <p:nvPr/>
        </p:nvGrpSpPr>
        <p:grpSpPr bwMode="auto">
          <a:xfrm>
            <a:off x="2033588" y="1508125"/>
            <a:ext cx="5815012" cy="3902075"/>
            <a:chOff x="1091" y="1008"/>
            <a:chExt cx="3576" cy="2448"/>
          </a:xfrm>
        </p:grpSpPr>
        <p:pic>
          <p:nvPicPr>
            <p:cNvPr id="25614" name="Picture 14" descr="Monona Terrace_Lake Front"/>
            <p:cNvPicPr>
              <a:picLocks noChangeAspect="1" noChangeArrowheads="1"/>
            </p:cNvPicPr>
            <p:nvPr/>
          </p:nvPicPr>
          <p:blipFill>
            <a:blip r:embed="rId8" cstate="print"/>
            <a:srcRect b="12534"/>
            <a:stretch>
              <a:fillRect/>
            </a:stretch>
          </p:blipFill>
          <p:spPr bwMode="auto">
            <a:xfrm>
              <a:off x="1091" y="1032"/>
              <a:ext cx="3576" cy="2424"/>
            </a:xfrm>
            <a:prstGeom prst="rect">
              <a:avLst/>
            </a:prstGeom>
            <a:noFill/>
            <a:ln w="38100">
              <a:solidFill>
                <a:srgbClr val="333399"/>
              </a:solidFill>
              <a:miter lim="800000"/>
              <a:headEnd/>
              <a:tailEnd/>
            </a:ln>
          </p:spPr>
        </p:pic>
        <p:sp>
          <p:nvSpPr>
            <p:cNvPr id="482319" name="Text Box 15"/>
            <p:cNvSpPr txBox="1">
              <a:spLocks noChangeArrowheads="1"/>
            </p:cNvSpPr>
            <p:nvPr/>
          </p:nvSpPr>
          <p:spPr bwMode="auto">
            <a:xfrm>
              <a:off x="1911" y="1008"/>
              <a:ext cx="2756" cy="707"/>
            </a:xfrm>
            <a:prstGeom prst="rect">
              <a:avLst/>
            </a:prstGeom>
            <a:noFill/>
            <a:ln w="9525">
              <a:noFill/>
              <a:miter lim="800000"/>
              <a:headEnd/>
              <a:tailEnd/>
            </a:ln>
            <a:effectLst/>
          </p:spPr>
          <p:txBody>
            <a:bodyPr>
              <a:spAutoFit/>
            </a:bodyPr>
            <a:lstStyle/>
            <a:p>
              <a:pPr algn="r">
                <a:spcBef>
                  <a:spcPct val="20000"/>
                </a:spcBef>
                <a:defRPr/>
              </a:pPr>
              <a:r>
                <a:rPr lang="en-US" sz="2000" b="1">
                  <a:solidFill>
                    <a:srgbClr val="333399"/>
                  </a:solidFill>
                  <a:effectLst>
                    <a:outerShdw blurRad="38100" dist="38100" dir="2700000" algn="tl">
                      <a:srgbClr val="C0C0C0"/>
                    </a:outerShdw>
                  </a:effectLst>
                  <a:latin typeface="Maiandra GD" pitchFamily="34" charset="0"/>
                </a:rPr>
                <a:t>3-5 November 2009</a:t>
              </a:r>
            </a:p>
            <a:p>
              <a:pPr algn="r">
                <a:spcBef>
                  <a:spcPct val="20000"/>
                </a:spcBef>
                <a:defRPr/>
              </a:pPr>
              <a:r>
                <a:rPr lang="en-US" sz="2000" b="1">
                  <a:solidFill>
                    <a:srgbClr val="333399"/>
                  </a:solidFill>
                  <a:effectLst>
                    <a:outerShdw blurRad="38100" dist="38100" dir="2700000" algn="tl">
                      <a:srgbClr val="C0C0C0"/>
                    </a:outerShdw>
                  </a:effectLst>
                  <a:latin typeface="Maiandra GD" pitchFamily="34" charset="0"/>
                </a:rPr>
                <a:t>Monona Terrace Convention Center</a:t>
              </a:r>
            </a:p>
            <a:p>
              <a:pPr algn="r">
                <a:spcBef>
                  <a:spcPct val="20000"/>
                </a:spcBef>
                <a:defRPr/>
              </a:pPr>
              <a:r>
                <a:rPr lang="en-US" sz="2000" b="1">
                  <a:solidFill>
                    <a:srgbClr val="333399"/>
                  </a:solidFill>
                  <a:effectLst>
                    <a:outerShdw blurRad="38100" dist="38100" dir="2700000" algn="tl">
                      <a:srgbClr val="C0C0C0"/>
                    </a:outerShdw>
                  </a:effectLst>
                  <a:latin typeface="Maiandra GD" pitchFamily="34" charset="0"/>
                </a:rPr>
                <a:t>Madison, Wisconsin</a:t>
              </a:r>
            </a:p>
          </p:txBody>
        </p:sp>
      </p:grpSp>
      <p:sp>
        <p:nvSpPr>
          <p:cNvPr id="25611" name="Text Box 16"/>
          <p:cNvSpPr txBox="1">
            <a:spLocks noChangeArrowheads="1"/>
          </p:cNvSpPr>
          <p:nvPr/>
        </p:nvSpPr>
        <p:spPr bwMode="auto">
          <a:xfrm>
            <a:off x="1916113" y="1066800"/>
            <a:ext cx="6019800" cy="366713"/>
          </a:xfrm>
          <a:prstGeom prst="rect">
            <a:avLst/>
          </a:prstGeom>
          <a:noFill/>
          <a:ln w="9525">
            <a:noFill/>
            <a:miter lim="800000"/>
            <a:headEnd/>
            <a:tailEnd/>
          </a:ln>
        </p:spPr>
        <p:txBody>
          <a:bodyPr>
            <a:spAutoFit/>
          </a:bodyPr>
          <a:lstStyle/>
          <a:p>
            <a:pPr algn="ctr">
              <a:spcBef>
                <a:spcPct val="50000"/>
              </a:spcBef>
            </a:pPr>
            <a:r>
              <a:rPr lang="en-US" b="1">
                <a:solidFill>
                  <a:srgbClr val="000099"/>
                </a:solidFill>
                <a:latin typeface="Maiandra GD" pitchFamily="34" charset="0"/>
              </a:rPr>
              <a:t>http://cimss.ssec.wisc.edu/goes_r/meetings/guc2009/</a:t>
            </a:r>
          </a:p>
        </p:txBody>
      </p:sp>
      <p:pic>
        <p:nvPicPr>
          <p:cNvPr id="25612" name="Picture 17" descr="GOES_E_W_no_cor"/>
          <p:cNvPicPr>
            <a:picLocks noChangeAspect="1" noChangeArrowheads="1"/>
          </p:cNvPicPr>
          <p:nvPr/>
        </p:nvPicPr>
        <p:blipFill>
          <a:blip r:embed="rId9" cstate="print"/>
          <a:srcRect/>
          <a:stretch>
            <a:fillRect/>
          </a:stretch>
        </p:blipFill>
        <p:spPr bwMode="auto">
          <a:xfrm>
            <a:off x="185738" y="3125788"/>
            <a:ext cx="1462087" cy="912812"/>
          </a:xfrm>
          <a:prstGeom prst="rect">
            <a:avLst/>
          </a:prstGeom>
          <a:noFill/>
          <a:ln w="12700">
            <a:solidFill>
              <a:schemeClr val="tx1"/>
            </a:solidFill>
            <a:miter lim="800000"/>
            <a:headEnd/>
            <a:tailEnd/>
          </a:ln>
        </p:spPr>
      </p:pic>
      <p:pic>
        <p:nvPicPr>
          <p:cNvPr id="25613" name="Picture 13" descr="GOES-R_Color_Lg"/>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0" y="431800"/>
            <a:ext cx="1295400" cy="86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4497388" y="9167813"/>
            <a:ext cx="80962" cy="1587"/>
          </a:xfrm>
          <a:prstGeom prst="rect">
            <a:avLst/>
          </a:prstGeom>
          <a:noFill/>
          <a:ln w="9525">
            <a:noFill/>
            <a:miter lim="800000"/>
            <a:headEnd/>
            <a:tailEnd/>
          </a:ln>
        </p:spPr>
      </p:pic>
      <p:pic>
        <p:nvPicPr>
          <p:cNvPr id="27651" name="Picture 3"/>
          <p:cNvPicPr>
            <a:picLocks noChangeAspect="1" noChangeArrowheads="1"/>
          </p:cNvPicPr>
          <p:nvPr/>
        </p:nvPicPr>
        <p:blipFill>
          <a:blip r:embed="rId4" cstate="print"/>
          <a:srcRect/>
          <a:stretch>
            <a:fillRect/>
          </a:stretch>
        </p:blipFill>
        <p:spPr bwMode="auto">
          <a:xfrm>
            <a:off x="4578350" y="9167813"/>
            <a:ext cx="53975" cy="1587"/>
          </a:xfrm>
          <a:prstGeom prst="rect">
            <a:avLst/>
          </a:prstGeom>
          <a:noFill/>
          <a:ln w="9525">
            <a:noFill/>
            <a:miter lim="800000"/>
            <a:headEnd/>
            <a:tailEnd/>
          </a:ln>
        </p:spPr>
      </p:pic>
      <p:pic>
        <p:nvPicPr>
          <p:cNvPr id="27652" name="Picture 4"/>
          <p:cNvPicPr>
            <a:picLocks noChangeAspect="1" noChangeArrowheads="1"/>
          </p:cNvPicPr>
          <p:nvPr/>
        </p:nvPicPr>
        <p:blipFill>
          <a:blip r:embed="rId5" cstate="print"/>
          <a:srcRect/>
          <a:stretch>
            <a:fillRect/>
          </a:stretch>
        </p:blipFill>
        <p:spPr bwMode="auto">
          <a:xfrm>
            <a:off x="4632325" y="9167813"/>
            <a:ext cx="26988" cy="1587"/>
          </a:xfrm>
          <a:prstGeom prst="rect">
            <a:avLst/>
          </a:prstGeom>
          <a:noFill/>
          <a:ln w="9525">
            <a:noFill/>
            <a:miter lim="800000"/>
            <a:headEnd/>
            <a:tailEnd/>
          </a:ln>
        </p:spPr>
      </p:pic>
      <p:pic>
        <p:nvPicPr>
          <p:cNvPr id="27653" name="Picture 5"/>
          <p:cNvPicPr>
            <a:picLocks noChangeAspect="1" noChangeArrowheads="1"/>
          </p:cNvPicPr>
          <p:nvPr/>
        </p:nvPicPr>
        <p:blipFill>
          <a:blip r:embed="rId6" cstate="print"/>
          <a:srcRect/>
          <a:stretch>
            <a:fillRect/>
          </a:stretch>
        </p:blipFill>
        <p:spPr bwMode="auto">
          <a:xfrm>
            <a:off x="4659313" y="9167813"/>
            <a:ext cx="79375" cy="1587"/>
          </a:xfrm>
          <a:prstGeom prst="rect">
            <a:avLst/>
          </a:prstGeom>
          <a:noFill/>
          <a:ln w="9525">
            <a:noFill/>
            <a:miter lim="800000"/>
            <a:headEnd/>
            <a:tailEnd/>
          </a:ln>
        </p:spPr>
      </p:pic>
      <p:pic>
        <p:nvPicPr>
          <p:cNvPr id="27654" name="Picture 6"/>
          <p:cNvPicPr>
            <a:picLocks noChangeAspect="1" noChangeArrowheads="1"/>
          </p:cNvPicPr>
          <p:nvPr/>
        </p:nvPicPr>
        <p:blipFill>
          <a:blip r:embed="rId7" cstate="print"/>
          <a:srcRect/>
          <a:stretch>
            <a:fillRect/>
          </a:stretch>
        </p:blipFill>
        <p:spPr bwMode="auto">
          <a:xfrm>
            <a:off x="4738688" y="9167813"/>
            <a:ext cx="109537" cy="1587"/>
          </a:xfrm>
          <a:prstGeom prst="rect">
            <a:avLst/>
          </a:prstGeom>
          <a:noFill/>
          <a:ln w="9525">
            <a:noFill/>
            <a:miter lim="800000"/>
            <a:headEnd/>
            <a:tailEnd/>
          </a:ln>
        </p:spPr>
      </p:pic>
      <p:pic>
        <p:nvPicPr>
          <p:cNvPr id="27655" name="Picture 7"/>
          <p:cNvPicPr>
            <a:picLocks noChangeAspect="1" noChangeArrowheads="1"/>
          </p:cNvPicPr>
          <p:nvPr/>
        </p:nvPicPr>
        <p:blipFill>
          <a:blip r:embed="rId8" cstate="print"/>
          <a:srcRect/>
          <a:stretch>
            <a:fillRect/>
          </a:stretch>
        </p:blipFill>
        <p:spPr bwMode="auto">
          <a:xfrm>
            <a:off x="4848225" y="9167813"/>
            <a:ext cx="25400" cy="1587"/>
          </a:xfrm>
          <a:prstGeom prst="rect">
            <a:avLst/>
          </a:prstGeom>
          <a:noFill/>
          <a:ln w="9525">
            <a:noFill/>
            <a:miter lim="800000"/>
            <a:headEnd/>
            <a:tailEnd/>
          </a:ln>
        </p:spPr>
      </p:pic>
      <p:pic>
        <p:nvPicPr>
          <p:cNvPr id="27656" name="Picture 8"/>
          <p:cNvPicPr>
            <a:picLocks noChangeAspect="1" noChangeArrowheads="1"/>
          </p:cNvPicPr>
          <p:nvPr/>
        </p:nvPicPr>
        <p:blipFill>
          <a:blip r:embed="rId9" cstate="print"/>
          <a:srcRect/>
          <a:stretch>
            <a:fillRect/>
          </a:stretch>
        </p:blipFill>
        <p:spPr bwMode="auto">
          <a:xfrm>
            <a:off x="4873625" y="9167813"/>
            <a:ext cx="98425" cy="1587"/>
          </a:xfrm>
          <a:prstGeom prst="rect">
            <a:avLst/>
          </a:prstGeom>
          <a:noFill/>
          <a:ln w="9525">
            <a:noFill/>
            <a:miter lim="800000"/>
            <a:headEnd/>
            <a:tailEnd/>
          </a:ln>
        </p:spPr>
      </p:pic>
      <p:pic>
        <p:nvPicPr>
          <p:cNvPr id="27657" name="Picture 9"/>
          <p:cNvPicPr>
            <a:picLocks noChangeAspect="1" noChangeArrowheads="1"/>
          </p:cNvPicPr>
          <p:nvPr/>
        </p:nvPicPr>
        <p:blipFill>
          <a:blip r:embed="rId10"/>
          <a:srcRect/>
          <a:stretch>
            <a:fillRect/>
          </a:stretch>
        </p:blipFill>
        <p:spPr bwMode="auto">
          <a:xfrm>
            <a:off x="4972050" y="9167813"/>
            <a:ext cx="3175" cy="1587"/>
          </a:xfrm>
          <a:prstGeom prst="rect">
            <a:avLst/>
          </a:prstGeom>
          <a:noFill/>
          <a:ln w="9525">
            <a:noFill/>
            <a:miter lim="800000"/>
            <a:headEnd/>
            <a:tailEnd/>
          </a:ln>
        </p:spPr>
      </p:pic>
      <p:pic>
        <p:nvPicPr>
          <p:cNvPr id="27658" name="Picture 10"/>
          <p:cNvPicPr>
            <a:picLocks noChangeAspect="1" noChangeArrowheads="1"/>
          </p:cNvPicPr>
          <p:nvPr/>
        </p:nvPicPr>
        <p:blipFill>
          <a:blip r:embed="rId11"/>
          <a:srcRect/>
          <a:stretch>
            <a:fillRect/>
          </a:stretch>
        </p:blipFill>
        <p:spPr bwMode="auto">
          <a:xfrm>
            <a:off x="4975225" y="9167813"/>
            <a:ext cx="6350" cy="1587"/>
          </a:xfrm>
          <a:prstGeom prst="rect">
            <a:avLst/>
          </a:prstGeom>
          <a:noFill/>
          <a:ln w="9525">
            <a:noFill/>
            <a:miter lim="800000"/>
            <a:headEnd/>
            <a:tailEnd/>
          </a:ln>
        </p:spPr>
      </p:pic>
      <p:pic>
        <p:nvPicPr>
          <p:cNvPr id="27659" name="Picture 11"/>
          <p:cNvPicPr>
            <a:picLocks noChangeAspect="1" noChangeArrowheads="1"/>
          </p:cNvPicPr>
          <p:nvPr/>
        </p:nvPicPr>
        <p:blipFill>
          <a:blip r:embed="rId12"/>
          <a:srcRect/>
          <a:stretch>
            <a:fillRect/>
          </a:stretch>
        </p:blipFill>
        <p:spPr bwMode="auto">
          <a:xfrm>
            <a:off x="4981575" y="9167813"/>
            <a:ext cx="1588" cy="1587"/>
          </a:xfrm>
          <a:prstGeom prst="rect">
            <a:avLst/>
          </a:prstGeom>
          <a:noFill/>
          <a:ln w="9525">
            <a:noFill/>
            <a:miter lim="800000"/>
            <a:headEnd/>
            <a:tailEnd/>
          </a:ln>
        </p:spPr>
      </p:pic>
      <p:pic>
        <p:nvPicPr>
          <p:cNvPr id="27660" name="Picture 12"/>
          <p:cNvPicPr>
            <a:picLocks noChangeAspect="1" noChangeArrowheads="1"/>
          </p:cNvPicPr>
          <p:nvPr/>
        </p:nvPicPr>
        <p:blipFill>
          <a:blip r:embed="rId11"/>
          <a:srcRect/>
          <a:stretch>
            <a:fillRect/>
          </a:stretch>
        </p:blipFill>
        <p:spPr bwMode="auto">
          <a:xfrm>
            <a:off x="4983163" y="9167813"/>
            <a:ext cx="6350" cy="1587"/>
          </a:xfrm>
          <a:prstGeom prst="rect">
            <a:avLst/>
          </a:prstGeom>
          <a:noFill/>
          <a:ln w="9525">
            <a:noFill/>
            <a:miter lim="800000"/>
            <a:headEnd/>
            <a:tailEnd/>
          </a:ln>
        </p:spPr>
      </p:pic>
      <p:pic>
        <p:nvPicPr>
          <p:cNvPr id="27661" name="Picture 13"/>
          <p:cNvPicPr>
            <a:picLocks noChangeAspect="1" noChangeArrowheads="1"/>
          </p:cNvPicPr>
          <p:nvPr/>
        </p:nvPicPr>
        <p:blipFill>
          <a:blip r:embed="rId9" cstate="print"/>
          <a:srcRect/>
          <a:stretch>
            <a:fillRect/>
          </a:stretch>
        </p:blipFill>
        <p:spPr bwMode="auto">
          <a:xfrm>
            <a:off x="4989513" y="9167813"/>
            <a:ext cx="100012" cy="1587"/>
          </a:xfrm>
          <a:prstGeom prst="rect">
            <a:avLst/>
          </a:prstGeom>
          <a:noFill/>
          <a:ln w="9525">
            <a:noFill/>
            <a:miter lim="800000"/>
            <a:headEnd/>
            <a:tailEnd/>
          </a:ln>
        </p:spPr>
      </p:pic>
      <p:pic>
        <p:nvPicPr>
          <p:cNvPr id="27662" name="Picture 14"/>
          <p:cNvPicPr>
            <a:picLocks noChangeAspect="1" noChangeArrowheads="1"/>
          </p:cNvPicPr>
          <p:nvPr/>
        </p:nvPicPr>
        <p:blipFill>
          <a:blip r:embed="rId4" cstate="print"/>
          <a:srcRect/>
          <a:stretch>
            <a:fillRect/>
          </a:stretch>
        </p:blipFill>
        <p:spPr bwMode="auto">
          <a:xfrm>
            <a:off x="5089525" y="9167813"/>
            <a:ext cx="52388" cy="1587"/>
          </a:xfrm>
          <a:prstGeom prst="rect">
            <a:avLst/>
          </a:prstGeom>
          <a:noFill/>
          <a:ln w="9525">
            <a:noFill/>
            <a:miter lim="800000"/>
            <a:headEnd/>
            <a:tailEnd/>
          </a:ln>
        </p:spPr>
      </p:pic>
      <p:pic>
        <p:nvPicPr>
          <p:cNvPr id="27663" name="Picture 15"/>
          <p:cNvPicPr>
            <a:picLocks noChangeAspect="1" noChangeArrowheads="1"/>
          </p:cNvPicPr>
          <p:nvPr/>
        </p:nvPicPr>
        <p:blipFill>
          <a:blip r:embed="rId13" cstate="print"/>
          <a:srcRect/>
          <a:stretch>
            <a:fillRect/>
          </a:stretch>
        </p:blipFill>
        <p:spPr bwMode="auto">
          <a:xfrm>
            <a:off x="5141913" y="9167813"/>
            <a:ext cx="134937" cy="1587"/>
          </a:xfrm>
          <a:prstGeom prst="rect">
            <a:avLst/>
          </a:prstGeom>
          <a:noFill/>
          <a:ln w="9525">
            <a:noFill/>
            <a:miter lim="800000"/>
            <a:headEnd/>
            <a:tailEnd/>
          </a:ln>
        </p:spPr>
      </p:pic>
      <p:pic>
        <p:nvPicPr>
          <p:cNvPr id="27664" name="Picture 16"/>
          <p:cNvPicPr>
            <a:picLocks noChangeAspect="1" noChangeArrowheads="1"/>
          </p:cNvPicPr>
          <p:nvPr/>
        </p:nvPicPr>
        <p:blipFill>
          <a:blip r:embed="rId14" cstate="print"/>
          <a:srcRect/>
          <a:stretch>
            <a:fillRect/>
          </a:stretch>
        </p:blipFill>
        <p:spPr bwMode="auto">
          <a:xfrm>
            <a:off x="5276850" y="9167813"/>
            <a:ext cx="106363" cy="1587"/>
          </a:xfrm>
          <a:prstGeom prst="rect">
            <a:avLst/>
          </a:prstGeom>
          <a:noFill/>
          <a:ln w="9525">
            <a:noFill/>
            <a:miter lim="800000"/>
            <a:headEnd/>
            <a:tailEnd/>
          </a:ln>
        </p:spPr>
      </p:pic>
      <p:pic>
        <p:nvPicPr>
          <p:cNvPr id="27665" name="Picture 17"/>
          <p:cNvPicPr>
            <a:picLocks noChangeAspect="1" noChangeArrowheads="1"/>
          </p:cNvPicPr>
          <p:nvPr/>
        </p:nvPicPr>
        <p:blipFill>
          <a:blip r:embed="rId13" cstate="print"/>
          <a:srcRect/>
          <a:stretch>
            <a:fillRect/>
          </a:stretch>
        </p:blipFill>
        <p:spPr bwMode="auto">
          <a:xfrm>
            <a:off x="5383213" y="9167813"/>
            <a:ext cx="134937" cy="1587"/>
          </a:xfrm>
          <a:prstGeom prst="rect">
            <a:avLst/>
          </a:prstGeom>
          <a:noFill/>
          <a:ln w="9525">
            <a:noFill/>
            <a:miter lim="800000"/>
            <a:headEnd/>
            <a:tailEnd/>
          </a:ln>
        </p:spPr>
      </p:pic>
      <p:pic>
        <p:nvPicPr>
          <p:cNvPr id="27666" name="Picture 18"/>
          <p:cNvPicPr>
            <a:picLocks noChangeAspect="1" noChangeArrowheads="1"/>
          </p:cNvPicPr>
          <p:nvPr/>
        </p:nvPicPr>
        <p:blipFill>
          <a:blip r:embed="rId3" cstate="print"/>
          <a:srcRect/>
          <a:stretch>
            <a:fillRect/>
          </a:stretch>
        </p:blipFill>
        <p:spPr bwMode="auto">
          <a:xfrm>
            <a:off x="5518150" y="9167813"/>
            <a:ext cx="80963" cy="1587"/>
          </a:xfrm>
          <a:prstGeom prst="rect">
            <a:avLst/>
          </a:prstGeom>
          <a:noFill/>
          <a:ln w="9525">
            <a:noFill/>
            <a:miter lim="800000"/>
            <a:headEnd/>
            <a:tailEnd/>
          </a:ln>
        </p:spPr>
      </p:pic>
      <p:pic>
        <p:nvPicPr>
          <p:cNvPr id="27667" name="Picture 19"/>
          <p:cNvPicPr>
            <a:picLocks noChangeAspect="1" noChangeArrowheads="1"/>
          </p:cNvPicPr>
          <p:nvPr/>
        </p:nvPicPr>
        <p:blipFill>
          <a:blip r:embed="rId13" cstate="print"/>
          <a:srcRect/>
          <a:stretch>
            <a:fillRect/>
          </a:stretch>
        </p:blipFill>
        <p:spPr bwMode="auto">
          <a:xfrm>
            <a:off x="5599113" y="9167813"/>
            <a:ext cx="134937" cy="1587"/>
          </a:xfrm>
          <a:prstGeom prst="rect">
            <a:avLst/>
          </a:prstGeom>
          <a:noFill/>
          <a:ln w="9525">
            <a:noFill/>
            <a:miter lim="800000"/>
            <a:headEnd/>
            <a:tailEnd/>
          </a:ln>
        </p:spPr>
      </p:pic>
      <p:pic>
        <p:nvPicPr>
          <p:cNvPr id="27668" name="Picture 20"/>
          <p:cNvPicPr>
            <a:picLocks noChangeAspect="1" noChangeArrowheads="1"/>
          </p:cNvPicPr>
          <p:nvPr/>
        </p:nvPicPr>
        <p:blipFill>
          <a:blip r:embed="rId15" cstate="print"/>
          <a:srcRect/>
          <a:stretch>
            <a:fillRect/>
          </a:stretch>
        </p:blipFill>
        <p:spPr bwMode="auto">
          <a:xfrm>
            <a:off x="5734050" y="9167813"/>
            <a:ext cx="212725" cy="1587"/>
          </a:xfrm>
          <a:prstGeom prst="rect">
            <a:avLst/>
          </a:prstGeom>
          <a:noFill/>
          <a:ln w="9525">
            <a:noFill/>
            <a:miter lim="800000"/>
            <a:headEnd/>
            <a:tailEnd/>
          </a:ln>
        </p:spPr>
      </p:pic>
      <p:pic>
        <p:nvPicPr>
          <p:cNvPr id="27669" name="Picture 21"/>
          <p:cNvPicPr>
            <a:picLocks noChangeAspect="1" noChangeArrowheads="1"/>
          </p:cNvPicPr>
          <p:nvPr/>
        </p:nvPicPr>
        <p:blipFill>
          <a:blip r:embed="rId16" cstate="print"/>
          <a:srcRect/>
          <a:stretch>
            <a:fillRect/>
          </a:stretch>
        </p:blipFill>
        <p:spPr bwMode="auto">
          <a:xfrm>
            <a:off x="5946775" y="9167813"/>
            <a:ext cx="296863" cy="1587"/>
          </a:xfrm>
          <a:prstGeom prst="rect">
            <a:avLst/>
          </a:prstGeom>
          <a:noFill/>
          <a:ln w="9525">
            <a:noFill/>
            <a:miter lim="800000"/>
            <a:headEnd/>
            <a:tailEnd/>
          </a:ln>
        </p:spPr>
      </p:pic>
      <p:pic>
        <p:nvPicPr>
          <p:cNvPr id="27670" name="Picture 22"/>
          <p:cNvPicPr>
            <a:picLocks noChangeAspect="1" noChangeArrowheads="1"/>
          </p:cNvPicPr>
          <p:nvPr/>
        </p:nvPicPr>
        <p:blipFill>
          <a:blip r:embed="rId14" cstate="print"/>
          <a:srcRect/>
          <a:stretch>
            <a:fillRect/>
          </a:stretch>
        </p:blipFill>
        <p:spPr bwMode="auto">
          <a:xfrm>
            <a:off x="6243638" y="9167813"/>
            <a:ext cx="106362" cy="1587"/>
          </a:xfrm>
          <a:prstGeom prst="rect">
            <a:avLst/>
          </a:prstGeom>
          <a:noFill/>
          <a:ln w="9525">
            <a:noFill/>
            <a:miter lim="800000"/>
            <a:headEnd/>
            <a:tailEnd/>
          </a:ln>
        </p:spPr>
      </p:pic>
      <p:pic>
        <p:nvPicPr>
          <p:cNvPr id="27671" name="Picture 23"/>
          <p:cNvPicPr>
            <a:picLocks noChangeAspect="1" noChangeArrowheads="1"/>
          </p:cNvPicPr>
          <p:nvPr/>
        </p:nvPicPr>
        <p:blipFill>
          <a:blip r:embed="rId17" cstate="print"/>
          <a:srcRect/>
          <a:stretch>
            <a:fillRect/>
          </a:stretch>
        </p:blipFill>
        <p:spPr bwMode="auto">
          <a:xfrm>
            <a:off x="6350000" y="9167813"/>
            <a:ext cx="322263" cy="1587"/>
          </a:xfrm>
          <a:prstGeom prst="rect">
            <a:avLst/>
          </a:prstGeom>
          <a:noFill/>
          <a:ln w="9525">
            <a:noFill/>
            <a:miter lim="800000"/>
            <a:headEnd/>
            <a:tailEnd/>
          </a:ln>
        </p:spPr>
      </p:pic>
      <p:pic>
        <p:nvPicPr>
          <p:cNvPr id="27672" name="Picture 24"/>
          <p:cNvPicPr>
            <a:picLocks noChangeAspect="1" noChangeArrowheads="1"/>
          </p:cNvPicPr>
          <p:nvPr/>
        </p:nvPicPr>
        <p:blipFill>
          <a:blip r:embed="rId18" cstate="print"/>
          <a:srcRect/>
          <a:stretch>
            <a:fillRect/>
          </a:stretch>
        </p:blipFill>
        <p:spPr bwMode="auto">
          <a:xfrm>
            <a:off x="6672263" y="9167813"/>
            <a:ext cx="203200" cy="1587"/>
          </a:xfrm>
          <a:prstGeom prst="rect">
            <a:avLst/>
          </a:prstGeom>
          <a:noFill/>
          <a:ln w="9525">
            <a:noFill/>
            <a:miter lim="800000"/>
            <a:headEnd/>
            <a:tailEnd/>
          </a:ln>
        </p:spPr>
      </p:pic>
      <p:pic>
        <p:nvPicPr>
          <p:cNvPr id="27673" name="Picture 33" descr="GOES-R_Color_Lg"/>
          <p:cNvPicPr>
            <a:picLocks noChangeAspect="1" noChangeArrowheads="1"/>
          </p:cNvPicPr>
          <p:nvPr/>
        </p:nvPicPr>
        <p:blipFill>
          <a:blip r:embed="rId19" cstate="print">
            <a:clrChange>
              <a:clrFrom>
                <a:srgbClr val="FFFFFF"/>
              </a:clrFrom>
              <a:clrTo>
                <a:srgbClr val="FFFFFF">
                  <a:alpha val="0"/>
                </a:srgbClr>
              </a:clrTo>
            </a:clrChange>
          </a:blip>
          <a:srcRect/>
          <a:stretch>
            <a:fillRect/>
          </a:stretch>
        </p:blipFill>
        <p:spPr bwMode="auto">
          <a:xfrm>
            <a:off x="2035175" y="1662113"/>
            <a:ext cx="5410200" cy="3606800"/>
          </a:xfrm>
          <a:prstGeom prst="rect">
            <a:avLst/>
          </a:prstGeom>
          <a:noFill/>
          <a:ln w="9525">
            <a:noFill/>
            <a:miter lim="800000"/>
            <a:headEnd/>
            <a:tailEnd/>
          </a:ln>
        </p:spPr>
      </p:pic>
      <p:sp>
        <p:nvSpPr>
          <p:cNvPr id="27674" name="Rectangle 34"/>
          <p:cNvSpPr>
            <a:spLocks noChangeArrowheads="1"/>
          </p:cNvSpPr>
          <p:nvPr/>
        </p:nvSpPr>
        <p:spPr bwMode="auto">
          <a:xfrm>
            <a:off x="609600" y="5867400"/>
            <a:ext cx="8153400" cy="915988"/>
          </a:xfrm>
          <a:prstGeom prst="rect">
            <a:avLst/>
          </a:prstGeom>
          <a:noFill/>
          <a:ln w="9525">
            <a:noFill/>
            <a:miter lim="800000"/>
            <a:headEnd/>
            <a:tailEnd/>
          </a:ln>
        </p:spPr>
        <p:txBody>
          <a:bodyPr anchor="ctr">
            <a:spAutoFit/>
          </a:bodyPr>
          <a:lstStyle/>
          <a:p>
            <a:pPr algn="ctr"/>
            <a:r>
              <a:rPr lang="en-US">
                <a:solidFill>
                  <a:schemeClr val="bg1"/>
                </a:solidFill>
              </a:rPr>
              <a:t> A new one-stop source for all GOES-R information.</a:t>
            </a:r>
          </a:p>
          <a:p>
            <a:pPr algn="ctr"/>
            <a:r>
              <a:rPr lang="en-US">
                <a:solidFill>
                  <a:schemeClr val="bg1"/>
                </a:solidFill>
              </a:rPr>
              <a:t>http://www.GOES-R.gov</a:t>
            </a:r>
            <a:r>
              <a:rPr lang="en-US">
                <a:solidFill>
                  <a:srgbClr val="66CCFF"/>
                </a:solidFill>
              </a:rPr>
              <a:t> </a:t>
            </a:r>
          </a:p>
          <a:p>
            <a:pPr algn="ctr"/>
            <a:r>
              <a:rPr lang="en-US">
                <a:solidFill>
                  <a:schemeClr val="bg1"/>
                </a:solidFill>
              </a:rPr>
              <a:t>A joint web site of NOAA and NASA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7"/>
          <p:cNvSpPr txBox="1">
            <a:spLocks noChangeArrowheads="1"/>
          </p:cNvSpPr>
          <p:nvPr/>
        </p:nvSpPr>
        <p:spPr>
          <a:xfrm>
            <a:off x="1466850" y="174625"/>
            <a:ext cx="6210300" cy="752475"/>
          </a:xfrm>
          <a:prstGeom prst="rect">
            <a:avLst/>
          </a:prstGeom>
        </p:spPr>
        <p:txBody>
          <a:bodyPr/>
          <a:lstStyle/>
          <a:p>
            <a:pPr algn="ctr">
              <a:defRPr/>
            </a:pPr>
            <a:r>
              <a:rPr lang="en-US" sz="2800" b="1" kern="0" dirty="0">
                <a:solidFill>
                  <a:srgbClr val="0033CC"/>
                </a:solidFill>
                <a:latin typeface="Book Antiqua" pitchFamily="18" charset="0"/>
                <a:ea typeface="+mj-ea"/>
                <a:cs typeface="+mj-cs"/>
              </a:rPr>
              <a:t>GOES-R Program Master Schedule</a:t>
            </a:r>
          </a:p>
        </p:txBody>
      </p:sp>
      <p:sp>
        <p:nvSpPr>
          <p:cNvPr id="14342" name="Slide Number Placeholder 8"/>
          <p:cNvSpPr>
            <a:spLocks noGrp="1"/>
          </p:cNvSpPr>
          <p:nvPr>
            <p:ph type="sldNum" sz="quarter" idx="12"/>
          </p:nvPr>
        </p:nvSpPr>
        <p:spPr>
          <a:noFill/>
        </p:spPr>
        <p:txBody>
          <a:bodyPr/>
          <a:lstStyle/>
          <a:p>
            <a:fld id="{0AE353AC-43AD-4A77-90F1-7B5D739251C0}" type="slidenum">
              <a:rPr lang="en-US" smtClean="0">
                <a:latin typeface="Arial" pitchFamily="34" charset="0"/>
              </a:rPr>
              <a:pPr/>
              <a:t>5</a:t>
            </a:fld>
            <a:endParaRPr lang="en-US" smtClean="0">
              <a:latin typeface="Arial" pitchFamily="34" charset="0"/>
            </a:endParaRPr>
          </a:p>
        </p:txBody>
      </p:sp>
      <p:pic>
        <p:nvPicPr>
          <p:cNvPr id="14344" name="Picture 11"/>
          <p:cNvPicPr>
            <a:picLocks noChangeAspect="1" noChangeArrowheads="1"/>
          </p:cNvPicPr>
          <p:nvPr/>
        </p:nvPicPr>
        <p:blipFill>
          <a:blip r:embed="rId3" cstate="print"/>
          <a:srcRect/>
          <a:stretch>
            <a:fillRect/>
          </a:stretch>
        </p:blipFill>
        <p:spPr bwMode="auto">
          <a:xfrm>
            <a:off x="304800" y="1019175"/>
            <a:ext cx="8677275" cy="5305425"/>
          </a:xfrm>
          <a:prstGeom prst="rect">
            <a:avLst/>
          </a:prstGeom>
          <a:noFill/>
          <a:ln w="9525">
            <a:noFill/>
            <a:miter lim="800000"/>
            <a:headEnd/>
            <a:tailEnd/>
          </a:ln>
        </p:spPr>
      </p:pic>
      <p:sp>
        <p:nvSpPr>
          <p:cNvPr id="9" name="Line 5"/>
          <p:cNvSpPr>
            <a:spLocks noChangeShapeType="1"/>
          </p:cNvSpPr>
          <p:nvPr/>
        </p:nvSpPr>
        <p:spPr bwMode="auto">
          <a:xfrm>
            <a:off x="457200" y="838200"/>
            <a:ext cx="8229600" cy="0"/>
          </a:xfrm>
          <a:prstGeom prst="line">
            <a:avLst/>
          </a:prstGeom>
          <a:noFill/>
          <a:ln w="50800" cmpd="dbl">
            <a:solidFill>
              <a:srgbClr val="003399"/>
            </a:solidFill>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69863"/>
            <a:ext cx="5791200" cy="563562"/>
          </a:xfrm>
        </p:spPr>
        <p:txBody>
          <a:bodyPr/>
          <a:lstStyle/>
          <a:p>
            <a:r>
              <a:rPr lang="en-US" sz="3600" dirty="0" smtClean="0"/>
              <a:t>GOES-R Imager Coverage</a:t>
            </a:r>
            <a:endParaRPr lang="en-US" sz="3600" dirty="0"/>
          </a:p>
        </p:txBody>
      </p:sp>
      <p:graphicFrame>
        <p:nvGraphicFramePr>
          <p:cNvPr id="75778" name="Object 2"/>
          <p:cNvGraphicFramePr>
            <a:graphicFrameLocks noChangeAspect="1"/>
          </p:cNvGraphicFramePr>
          <p:nvPr/>
        </p:nvGraphicFramePr>
        <p:xfrm>
          <a:off x="758860" y="1381720"/>
          <a:ext cx="9045541" cy="4192985"/>
        </p:xfrm>
        <a:graphic>
          <a:graphicData uri="http://schemas.openxmlformats.org/presentationml/2006/ole">
            <p:oleObj spid="_x0000_s75778" name="Document" r:id="rId4" imgW="5491805" imgH="2540615" progId="Word.Document.8">
              <p:embed/>
            </p:oleObj>
          </a:graphicData>
        </a:graphic>
      </p:graphicFrame>
      <p:sp>
        <p:nvSpPr>
          <p:cNvPr id="4" name="Line 4"/>
          <p:cNvSpPr>
            <a:spLocks noChangeShapeType="1"/>
          </p:cNvSpPr>
          <p:nvPr/>
        </p:nvSpPr>
        <p:spPr bwMode="auto">
          <a:xfrm>
            <a:off x="457200" y="966788"/>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770736-6099-49AA-8E11-1259EAF7377B}" type="slidenum">
              <a:rPr lang="en-US"/>
              <a:pPr/>
              <a:t>7</a:t>
            </a:fld>
            <a:endParaRPr lang="en-US"/>
          </a:p>
        </p:txBody>
      </p:sp>
      <p:pic>
        <p:nvPicPr>
          <p:cNvPr id="167938" name="Picture 2" descr="GOES8I_GOES12I_MSG_ABI_bands"/>
          <p:cNvPicPr>
            <a:picLocks noChangeAspect="1" noChangeArrowheads="1"/>
          </p:cNvPicPr>
          <p:nvPr/>
        </p:nvPicPr>
        <p:blipFill>
          <a:blip r:embed="rId3" cstate="print"/>
          <a:srcRect/>
          <a:stretch>
            <a:fillRect/>
          </a:stretch>
        </p:blipFill>
        <p:spPr bwMode="auto">
          <a:xfrm>
            <a:off x="1143000" y="990600"/>
            <a:ext cx="6781800" cy="5086350"/>
          </a:xfrm>
          <a:prstGeom prst="rect">
            <a:avLst/>
          </a:prstGeom>
          <a:noFill/>
        </p:spPr>
      </p:pic>
      <p:sp>
        <p:nvSpPr>
          <p:cNvPr id="167939" name="Text Box 3"/>
          <p:cNvSpPr txBox="1">
            <a:spLocks noChangeArrowheads="1"/>
          </p:cNvSpPr>
          <p:nvPr/>
        </p:nvSpPr>
        <p:spPr bwMode="auto">
          <a:xfrm>
            <a:off x="844550" y="6027003"/>
            <a:ext cx="7454900" cy="830997"/>
          </a:xfrm>
          <a:prstGeom prst="rect">
            <a:avLst/>
          </a:prstGeom>
          <a:noFill/>
          <a:ln w="9525">
            <a:noFill/>
            <a:miter lim="800000"/>
            <a:headEnd/>
            <a:tailEnd/>
          </a:ln>
          <a:effectLst/>
        </p:spPr>
        <p:txBody>
          <a:bodyPr wrap="square">
            <a:spAutoFit/>
          </a:bodyPr>
          <a:lstStyle/>
          <a:p>
            <a:r>
              <a:rPr lang="en-US" sz="1600" dirty="0">
                <a:latin typeface="Arial Unicode MS" pitchFamily="34" charset="-128"/>
              </a:rPr>
              <a:t>While there are differences, there are also many similarities for the spectral bands on </a:t>
            </a:r>
            <a:r>
              <a:rPr lang="en-US" sz="1600" dirty="0" smtClean="0">
                <a:latin typeface="Arial Unicode MS" pitchFamily="34" charset="-128"/>
              </a:rPr>
              <a:t>MSG SEVERI and </a:t>
            </a:r>
            <a:r>
              <a:rPr lang="en-US" sz="1600" dirty="0">
                <a:latin typeface="Arial Unicode MS" pitchFamily="34" charset="-128"/>
              </a:rPr>
              <a:t>the Advanced Baseline Imager (ABI). </a:t>
            </a:r>
            <a:r>
              <a:rPr lang="en-US" sz="1600" dirty="0" smtClean="0">
                <a:latin typeface="Arial Unicode MS" pitchFamily="34" charset="-128"/>
              </a:rPr>
              <a:t>MODIS and SEVERI provide the bulk of proxy data sets for evaluating the ABI algorithms.</a:t>
            </a:r>
            <a:endParaRPr lang="en-US" sz="1600" dirty="0">
              <a:latin typeface="Arial Unicode MS" pitchFamily="34" charset="-128"/>
            </a:endParaRPr>
          </a:p>
        </p:txBody>
      </p:sp>
      <p:sp>
        <p:nvSpPr>
          <p:cNvPr id="5" name="Title 1"/>
          <p:cNvSpPr txBox="1">
            <a:spLocks/>
          </p:cNvSpPr>
          <p:nvPr/>
        </p:nvSpPr>
        <p:spPr>
          <a:xfrm>
            <a:off x="431800" y="169863"/>
            <a:ext cx="8216900" cy="563562"/>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0033CC"/>
                </a:solidFill>
                <a:effectLst/>
                <a:uLnTx/>
                <a:uFillTx/>
                <a:latin typeface="Book Antiqua" pitchFamily="-65" charset="0"/>
                <a:ea typeface="ＭＳ Ｐゴシック" pitchFamily="-65" charset="-128"/>
                <a:cs typeface="+mj-cs"/>
              </a:rPr>
              <a:t>GOES-R Imager Spectral Coverage</a:t>
            </a:r>
            <a:endParaRPr kumimoji="0" lang="en-US" sz="3600" b="1" i="0" u="none" strike="noStrike" kern="0" cap="none" spc="0" normalizeH="0" baseline="0" noProof="0" dirty="0">
              <a:ln>
                <a:noFill/>
              </a:ln>
              <a:solidFill>
                <a:srgbClr val="0033CC"/>
              </a:solidFill>
              <a:effectLst/>
              <a:uLnTx/>
              <a:uFillTx/>
              <a:latin typeface="Book Antiqua" pitchFamily="-65" charset="0"/>
              <a:ea typeface="ＭＳ Ｐゴシック" pitchFamily="-65" charset="-128"/>
              <a:cs typeface="+mj-cs"/>
            </a:endParaRPr>
          </a:p>
        </p:txBody>
      </p:sp>
      <p:sp>
        <p:nvSpPr>
          <p:cNvPr id="6" name="Line 4"/>
          <p:cNvSpPr>
            <a:spLocks noChangeShapeType="1"/>
          </p:cNvSpPr>
          <p:nvPr/>
        </p:nvSpPr>
        <p:spPr bwMode="auto">
          <a:xfrm>
            <a:off x="457200" y="903288"/>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C55DC2C5-EC74-48B9-BAF0-7CF59B25FB61}" type="slidenum">
              <a:rPr lang="en-US"/>
              <a:pPr/>
              <a:t>8</a:t>
            </a:fld>
            <a:endParaRPr lang="en-US"/>
          </a:p>
        </p:txBody>
      </p:sp>
      <p:sp>
        <p:nvSpPr>
          <p:cNvPr id="161794" name="Rectangle 2"/>
          <p:cNvSpPr>
            <a:spLocks noGrp="1" noChangeArrowheads="1"/>
          </p:cNvSpPr>
          <p:nvPr>
            <p:ph type="title"/>
          </p:nvPr>
        </p:nvSpPr>
        <p:spPr>
          <a:xfrm>
            <a:off x="457200" y="-228600"/>
            <a:ext cx="8229600" cy="1143000"/>
          </a:xfrm>
        </p:spPr>
        <p:txBody>
          <a:bodyPr/>
          <a:lstStyle/>
          <a:p>
            <a:r>
              <a:rPr lang="en-US" b="1" dirty="0"/>
              <a:t>ABI Visible/Near-IR Bands</a:t>
            </a:r>
          </a:p>
        </p:txBody>
      </p:sp>
      <p:pic>
        <p:nvPicPr>
          <p:cNvPr id="161795" name="Picture 3" descr="abi_1_6"/>
          <p:cNvPicPr>
            <a:picLocks noChangeAspect="1" noChangeArrowheads="1"/>
          </p:cNvPicPr>
          <p:nvPr/>
        </p:nvPicPr>
        <p:blipFill>
          <a:blip r:embed="rId3" cstate="print"/>
          <a:srcRect/>
          <a:stretch>
            <a:fillRect/>
          </a:stretch>
        </p:blipFill>
        <p:spPr bwMode="auto">
          <a:xfrm>
            <a:off x="609600" y="990600"/>
            <a:ext cx="7848600" cy="4738688"/>
          </a:xfrm>
          <a:prstGeom prst="rect">
            <a:avLst/>
          </a:prstGeom>
          <a:noFill/>
          <a:ln w="22225">
            <a:solidFill>
              <a:schemeClr val="tx1"/>
            </a:solidFill>
            <a:miter lim="800000"/>
            <a:headEnd/>
            <a:tailEnd/>
          </a:ln>
        </p:spPr>
      </p:pic>
      <p:sp>
        <p:nvSpPr>
          <p:cNvPr id="161796" name="Text Box 4"/>
          <p:cNvSpPr txBox="1">
            <a:spLocks noChangeArrowheads="1"/>
          </p:cNvSpPr>
          <p:nvPr/>
        </p:nvSpPr>
        <p:spPr bwMode="auto">
          <a:xfrm rot="-21600000">
            <a:off x="76200" y="6477000"/>
            <a:ext cx="2076450" cy="366713"/>
          </a:xfrm>
          <a:prstGeom prst="rect">
            <a:avLst/>
          </a:prstGeom>
          <a:noFill/>
          <a:ln w="9525">
            <a:noFill/>
            <a:miter lim="800000"/>
            <a:headEnd/>
            <a:tailEnd/>
          </a:ln>
          <a:effectLst/>
        </p:spPr>
        <p:txBody>
          <a:bodyPr wrap="none">
            <a:spAutoFit/>
          </a:bodyPr>
          <a:lstStyle/>
          <a:p>
            <a:r>
              <a:rPr lang="en-US">
                <a:solidFill>
                  <a:schemeClr val="bg1"/>
                </a:solidFill>
              </a:rPr>
              <a:t>Schmit et al, 2005</a:t>
            </a:r>
            <a:r>
              <a:rPr lang="en-US"/>
              <a:t> </a:t>
            </a:r>
          </a:p>
        </p:txBody>
      </p:sp>
      <p:sp>
        <p:nvSpPr>
          <p:cNvPr id="7" name="Line 5"/>
          <p:cNvSpPr>
            <a:spLocks noChangeShapeType="1"/>
          </p:cNvSpPr>
          <p:nvPr/>
        </p:nvSpPr>
        <p:spPr bwMode="auto">
          <a:xfrm>
            <a:off x="457200" y="736600"/>
            <a:ext cx="8229600" cy="0"/>
          </a:xfrm>
          <a:prstGeom prst="line">
            <a:avLst/>
          </a:prstGeom>
          <a:noFill/>
          <a:ln w="50800" cmpd="dbl">
            <a:solidFill>
              <a:srgbClr val="003399"/>
            </a:solidFill>
            <a:round/>
            <a:headEnd/>
            <a:tailEnd/>
          </a:ln>
          <a:effectLst/>
        </p:spPr>
        <p:txBody>
          <a:bodyPr/>
          <a:lstStyle/>
          <a:p>
            <a:endParaRPr lang="en-US"/>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AD8DA2ED-F579-4BCE-B5BF-1682F0F994B3}" type="slidenum">
              <a:rPr lang="en-US"/>
              <a:pPr/>
              <a:t>9</a:t>
            </a:fld>
            <a:endParaRPr lang="en-US"/>
          </a:p>
        </p:txBody>
      </p:sp>
      <p:sp>
        <p:nvSpPr>
          <p:cNvPr id="163842" name="Rectangle 2"/>
          <p:cNvSpPr>
            <a:spLocks noGrp="1" noChangeArrowheads="1"/>
          </p:cNvSpPr>
          <p:nvPr>
            <p:ph type="title"/>
          </p:nvPr>
        </p:nvSpPr>
        <p:spPr>
          <a:xfrm>
            <a:off x="457200" y="-215900"/>
            <a:ext cx="8229600" cy="1143000"/>
          </a:xfrm>
        </p:spPr>
        <p:txBody>
          <a:bodyPr/>
          <a:lstStyle/>
          <a:p>
            <a:r>
              <a:rPr lang="en-US" b="1" dirty="0"/>
              <a:t>ABI IR Bands</a:t>
            </a:r>
          </a:p>
        </p:txBody>
      </p:sp>
      <p:pic>
        <p:nvPicPr>
          <p:cNvPr id="163843" name="Picture 3" descr="abi_7_16"/>
          <p:cNvPicPr>
            <a:picLocks noChangeAspect="1" noChangeArrowheads="1"/>
          </p:cNvPicPr>
          <p:nvPr/>
        </p:nvPicPr>
        <p:blipFill>
          <a:blip r:embed="rId3" cstate="print"/>
          <a:srcRect/>
          <a:stretch>
            <a:fillRect/>
          </a:stretch>
        </p:blipFill>
        <p:spPr bwMode="auto">
          <a:xfrm>
            <a:off x="989013" y="914400"/>
            <a:ext cx="7088187" cy="5326063"/>
          </a:xfrm>
          <a:prstGeom prst="rect">
            <a:avLst/>
          </a:prstGeom>
          <a:noFill/>
          <a:ln w="22225">
            <a:solidFill>
              <a:schemeClr val="tx1"/>
            </a:solidFill>
            <a:miter lim="800000"/>
            <a:headEnd/>
            <a:tailEnd/>
          </a:ln>
        </p:spPr>
      </p:pic>
      <p:sp>
        <p:nvSpPr>
          <p:cNvPr id="163844" name="Text Box 4"/>
          <p:cNvSpPr txBox="1">
            <a:spLocks noChangeArrowheads="1"/>
          </p:cNvSpPr>
          <p:nvPr/>
        </p:nvSpPr>
        <p:spPr bwMode="auto">
          <a:xfrm rot="-21600000">
            <a:off x="76200" y="6477000"/>
            <a:ext cx="2076450" cy="366713"/>
          </a:xfrm>
          <a:prstGeom prst="rect">
            <a:avLst/>
          </a:prstGeom>
          <a:noFill/>
          <a:ln w="9525">
            <a:noFill/>
            <a:miter lim="800000"/>
            <a:headEnd/>
            <a:tailEnd/>
          </a:ln>
          <a:effectLst/>
        </p:spPr>
        <p:txBody>
          <a:bodyPr wrap="none">
            <a:spAutoFit/>
          </a:bodyPr>
          <a:lstStyle/>
          <a:p>
            <a:r>
              <a:rPr lang="en-US">
                <a:solidFill>
                  <a:schemeClr val="bg1"/>
                </a:solidFill>
              </a:rPr>
              <a:t>Schmit et al, 2005</a:t>
            </a:r>
            <a:r>
              <a:rPr lang="en-US"/>
              <a:t> </a:t>
            </a:r>
          </a:p>
        </p:txBody>
      </p:sp>
      <p:sp>
        <p:nvSpPr>
          <p:cNvPr id="6" name="Line 5"/>
          <p:cNvSpPr>
            <a:spLocks noChangeShapeType="1"/>
          </p:cNvSpPr>
          <p:nvPr/>
        </p:nvSpPr>
        <p:spPr bwMode="auto">
          <a:xfrm>
            <a:off x="457200" y="736600"/>
            <a:ext cx="8229600" cy="0"/>
          </a:xfrm>
          <a:prstGeom prst="line">
            <a:avLst/>
          </a:prstGeom>
          <a:noFill/>
          <a:ln w="50800" cmpd="dbl">
            <a:solidFill>
              <a:srgbClr val="003399"/>
            </a:solidFill>
            <a:round/>
            <a:headEnd/>
            <a:tailEnd/>
          </a:ln>
          <a:effectLst/>
        </p:spPr>
        <p:txBody>
          <a:bodyPr/>
          <a:lstStyle/>
          <a:p>
            <a:endParaRPr lang="en-US"/>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12204</TotalTime>
  <Words>2885</Words>
  <Application>Microsoft Office PowerPoint</Application>
  <PresentationFormat>On-screen Show (4:3)</PresentationFormat>
  <Paragraphs>645</Paragraphs>
  <Slides>45</Slides>
  <Notes>45</Notes>
  <HiddenSlides>0</HiddenSlides>
  <MMClips>2</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45</vt:i4>
      </vt:variant>
    </vt:vector>
  </HeadingPairs>
  <TitlesOfParts>
    <vt:vector size="49" baseType="lpstr">
      <vt:lpstr>1_Default Design</vt:lpstr>
      <vt:lpstr>Acrobat Document</vt:lpstr>
      <vt:lpstr>Document</vt:lpstr>
      <vt:lpstr>Image</vt:lpstr>
      <vt:lpstr>The GOES-R Proving Ground: Goals, Objectives, Purpose and Scope </vt:lpstr>
      <vt:lpstr>GOES-R Program: Overview and Status</vt:lpstr>
      <vt:lpstr>Continuity of GOES Operational  Satellite Program</vt:lpstr>
      <vt:lpstr>GOES-R Instruments</vt:lpstr>
      <vt:lpstr>Slide 5</vt:lpstr>
      <vt:lpstr>GOES-R Imager Coverage</vt:lpstr>
      <vt:lpstr>Slide 7</vt:lpstr>
      <vt:lpstr>ABI Visible/Near-IR Bands</vt:lpstr>
      <vt:lpstr>ABI IR Bands</vt:lpstr>
      <vt:lpstr>“ABI” Proxy Data from Current Satellites</vt:lpstr>
      <vt:lpstr>The Advanced Baseline Imager</vt:lpstr>
      <vt:lpstr>Imager Coverage in ~30 minutes </vt:lpstr>
      <vt:lpstr>Slide 13</vt:lpstr>
      <vt:lpstr>Geostationary  Lightning Mapper (GLM)</vt:lpstr>
      <vt:lpstr>GOES-R+S Combined FOV</vt:lpstr>
      <vt:lpstr>Geostationary Lightning Mapper (GLM)</vt:lpstr>
      <vt:lpstr>Space Environment In-Situ Suite (SEISS) </vt:lpstr>
      <vt:lpstr>Extreme Ultraviolet and  X-ray Irradiance Suite (EXIS)</vt:lpstr>
      <vt:lpstr>Slide 19</vt:lpstr>
      <vt:lpstr>Satellite Configuration FOVs</vt:lpstr>
      <vt:lpstr>Slide 21</vt:lpstr>
      <vt:lpstr>Slide 22</vt:lpstr>
      <vt:lpstr>GOES-R Program: Proving Ground</vt:lpstr>
      <vt:lpstr>GOES-R Proving Ground</vt:lpstr>
      <vt:lpstr>Slide 25</vt:lpstr>
      <vt:lpstr>Proving Ground Mission Statement</vt:lpstr>
      <vt:lpstr>Proving  Ground Program Plan</vt:lpstr>
      <vt:lpstr>Proving Ground Organization</vt:lpstr>
      <vt:lpstr>GOES-R Proving Ground Partners</vt:lpstr>
      <vt:lpstr>GOES-R- Level-2 Baseline Products </vt:lpstr>
      <vt:lpstr>GOES-R- Level-2 Option 2 Products </vt:lpstr>
      <vt:lpstr>Space Weather Products</vt:lpstr>
      <vt:lpstr>GOES-R Program: Proving Ground</vt:lpstr>
      <vt:lpstr>Slide 34</vt:lpstr>
      <vt:lpstr>Convective Initiation (CI) Trend</vt:lpstr>
      <vt:lpstr>Lessons Learned at SPC</vt:lpstr>
      <vt:lpstr>Slide 37</vt:lpstr>
      <vt:lpstr>DCLMA Area Lightning Discharge Animation</vt:lpstr>
      <vt:lpstr>GLM Proxy Data from OKLMA</vt:lpstr>
      <vt:lpstr>GLM Proxy Data DC Regional Storms November 16, 2006 Resampled 5-min source density at 1 km and 10 km </vt:lpstr>
      <vt:lpstr>Slide 41</vt:lpstr>
      <vt:lpstr>Volcanic Ash</vt:lpstr>
      <vt:lpstr>Summary</vt:lpstr>
      <vt:lpstr>Slide 44</vt:lpstr>
      <vt:lpstr>Slide 45</vt:lpstr>
    </vt:vector>
  </TitlesOfParts>
  <Company>NESDIS GOES-R Program Office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Nowcasting Applications at the GOES-R Proving Ground</dc:title>
  <dc:subject>NOAA USWRP Testbed Workshop</dc:subject>
  <dc:creator>Steve Goodman</dc:creator>
  <dc:description>NOAA USWRP Testbed Workshop April 28-29, 2009 Boulder, CO</dc:description>
  <cp:lastModifiedBy>sjgoodma</cp:lastModifiedBy>
  <cp:revision>346</cp:revision>
  <dcterms:created xsi:type="dcterms:W3CDTF">2006-10-26T08:51:43Z</dcterms:created>
  <dcterms:modified xsi:type="dcterms:W3CDTF">2009-08-18T05:08:06Z</dcterms:modified>
</cp:coreProperties>
</file>