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B1C"/>
    <a:srgbClr val="B42650"/>
    <a:srgbClr val="9A3A0E"/>
    <a:srgbClr val="A3CFCA"/>
    <a:srgbClr val="A2299C"/>
    <a:srgbClr val="C73531"/>
    <a:srgbClr val="D9442C"/>
    <a:srgbClr val="D84435"/>
    <a:srgbClr val="A7EA8F"/>
    <a:srgbClr val="9C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4" autoAdjust="0"/>
    <p:restoredTop sz="94660"/>
  </p:normalViewPr>
  <p:slideViewPr>
    <p:cSldViewPr snapToGrid="0">
      <p:cViewPr>
        <p:scale>
          <a:sx n="136" d="100"/>
          <a:sy n="136" d="100"/>
        </p:scale>
        <p:origin x="77" y="-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66" y="1507069"/>
            <a:ext cx="4088737" cy="2725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328" y="6555290"/>
            <a:ext cx="354073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50" y="1519441"/>
            <a:ext cx="3089222" cy="25391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Why is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Plume RGB Important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US" sz="1100" dirty="0" smtClean="0"/>
          </a:p>
          <a:p>
            <a:r>
              <a:rPr lang="en-US" sz="1200" dirty="0" smtClean="0"/>
              <a:t>The improved spatial, temporal and spectral attributes of the ABI allow for monitors plumes associated with rockets and other hotspots. </a:t>
            </a:r>
          </a:p>
          <a:p>
            <a:endParaRPr lang="en-US" sz="1200" dirty="0"/>
          </a:p>
          <a:p>
            <a:r>
              <a:rPr lang="en-US" sz="1200" dirty="0" smtClean="0"/>
              <a:t>Instead of needing to show 3 or 4-panels with separate spectral bands, these RGBs combine information on the plumes from several key spectral bands: 3.9 micrometer or the “fire band”,  the upper-level water vapor band (8), and </a:t>
            </a:r>
            <a:r>
              <a:rPr lang="en-US" sz="1200" dirty="0" smtClean="0"/>
              <a:t>the 7.3 micrometer (water vapor) band.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0144" y="4494083"/>
            <a:ext cx="693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How is the Plume RGB Created? 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43951"/>
              </p:ext>
            </p:extLst>
          </p:nvPr>
        </p:nvGraphicFramePr>
        <p:xfrm>
          <a:off x="184150" y="4793695"/>
          <a:ext cx="7360479" cy="141089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01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373">
                  <a:extLst>
                    <a:ext uri="{9D8B030D-6E8A-4147-A177-3AD203B41FA5}">
                      <a16:colId xmlns:a16="http://schemas.microsoft.com/office/drawing/2014/main" val="3455497120"/>
                    </a:ext>
                  </a:extLst>
                </a:gridCol>
                <a:gridCol w="159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Color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Band / Band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 (µm)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(Min –&gt;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Max)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Physically Relates to…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 smtClean="0">
                          <a:solidFill>
                            <a:schemeClr val="bg1"/>
                          </a:solidFill>
                          <a:effectLst/>
                        </a:rPr>
                        <a:t>Gamma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bg1"/>
                          </a:solidFill>
                          <a:effectLst/>
                        </a:rPr>
                        <a:t>Large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Contribution to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pixel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indicates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Red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7 / 3.9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 to 338 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Plume temperature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Warm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plume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</a:rPr>
                        <a:t>Green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8 / 6.2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Plume warming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Plume cloud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Blue (night)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en-US" sz="1200" b="1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 to 290 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Plume warming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Plume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cloud</a:t>
                      </a:r>
                      <a:endParaRPr lang="en-US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867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328" y="8166470"/>
            <a:ext cx="351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Application:</a:t>
            </a:r>
            <a:r>
              <a:rPr lang="en-US" sz="1400" dirty="0" smtClean="0"/>
              <a:t> </a:t>
            </a:r>
            <a:r>
              <a:rPr lang="en-US" sz="1200" dirty="0" smtClean="0"/>
              <a:t>This RGB can allow  for a quick-look for signal associated with rocket plumes or other hot spots. The solar illumination determines if one wants to use the day or night version of this plume RGB. </a:t>
            </a:r>
            <a:r>
              <a:rPr lang="en-US" sz="1200" dirty="0" smtClean="0"/>
              <a:t> The IR-only “nighttime” version can be used both day and night. </a:t>
            </a:r>
            <a:endParaRPr lang="en-US" sz="1200" dirty="0" smtClean="0"/>
          </a:p>
          <a:p>
            <a:pPr marL="0" lvl="1"/>
            <a:endParaRPr lang="en-US" sz="1200" dirty="0"/>
          </a:p>
          <a:p>
            <a:pPr marL="0" lvl="1"/>
            <a:endParaRPr lang="en-US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032" y="7009913"/>
            <a:ext cx="200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dirty="0"/>
              <a:t>Primary </a:t>
            </a:r>
            <a:r>
              <a:rPr lang="en-US" sz="1400" b="1" u="sng" dirty="0" smtClean="0"/>
              <a:t>Application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err="1" smtClean="0"/>
              <a:t>Application</a:t>
            </a:r>
            <a:r>
              <a:rPr lang="en-US" sz="1400" b="1" dirty="0" smtClean="0"/>
              <a:t>: </a:t>
            </a:r>
            <a:r>
              <a:rPr lang="en-US" sz="1200" dirty="0" smtClean="0"/>
              <a:t>Viewing the spectral signatures associated with rocket launches. 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8032" y="6483006"/>
            <a:ext cx="358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Impact on Operations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875" y="6567172"/>
            <a:ext cx="3591753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1387" y="7653454"/>
            <a:ext cx="3616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Limitations: </a:t>
            </a:r>
          </a:p>
          <a:p>
            <a:pPr marL="0" lvl="1"/>
            <a:r>
              <a:rPr lang="en-US" sz="1400" b="1" dirty="0" smtClean="0"/>
              <a:t>- </a:t>
            </a:r>
            <a:r>
              <a:rPr lang="en-US" sz="1200" dirty="0" smtClean="0"/>
              <a:t>Care should be taken as the region of interest approaches the edge of the full disk. </a:t>
            </a:r>
            <a:endParaRPr lang="en-US" sz="1200" dirty="0"/>
          </a:p>
          <a:p>
            <a:pPr marL="0" lvl="1"/>
            <a:r>
              <a:rPr lang="en-US" sz="1400" b="1" dirty="0" smtClean="0"/>
              <a:t>- </a:t>
            </a:r>
            <a:r>
              <a:rPr lang="en-US" sz="1200" dirty="0" smtClean="0"/>
              <a:t>The water vapor plume may be harder to detect, depending on the background. </a:t>
            </a:r>
          </a:p>
          <a:p>
            <a:pPr marL="0" lvl="1"/>
            <a:r>
              <a:rPr lang="en-US" sz="1400" b="1" dirty="0" smtClean="0"/>
              <a:t>- </a:t>
            </a:r>
            <a:r>
              <a:rPr lang="en-US" sz="1200" dirty="0" smtClean="0"/>
              <a:t>The “blue” component can be overwhelmed by the 3.9 micrometer band. </a:t>
            </a:r>
          </a:p>
          <a:p>
            <a:pPr marL="0" lvl="1"/>
            <a:r>
              <a:rPr lang="en-US" sz="1200" dirty="0" smtClean="0"/>
              <a:t>- May need to address </a:t>
            </a:r>
            <a:r>
              <a:rPr lang="en-US" sz="1200" dirty="0" smtClean="0"/>
              <a:t>limits for improved presentation. </a:t>
            </a:r>
            <a:endParaRPr lang="en-US" sz="1200" dirty="0" smtClean="0"/>
          </a:p>
          <a:p>
            <a:pPr marL="0" lvl="1"/>
            <a:endParaRPr lang="en-US" sz="1200" dirty="0" smtClean="0"/>
          </a:p>
          <a:p>
            <a:pPr marL="0" lvl="1"/>
            <a:endParaRPr lang="en-US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028861" y="6698427"/>
            <a:ext cx="20087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Thick clouds: </a:t>
            </a:r>
            <a:r>
              <a:rPr lang="en-US" sz="1200" dirty="0" smtClean="0"/>
              <a:t>Thick clouds or low-level moisture may hinder viewing the plume hotspot when it’s lower in the atmosphere.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2875" y="6483006"/>
            <a:ext cx="35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Limitations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00066" y="4335288"/>
            <a:ext cx="4021684" cy="329913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Plume RGB from GOES-16 ABI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0029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UTC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16 November 2020.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rot="17300095">
            <a:off x="4234068" y="2291478"/>
            <a:ext cx="754363" cy="404616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80143" y="2621782"/>
            <a:ext cx="1949035" cy="24622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85000"/>
                  </a:schemeClr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Warmer in water vapor bands</a:t>
            </a:r>
            <a:endParaRPr lang="en-US" sz="1000" b="1" dirty="0">
              <a:solidFill>
                <a:schemeClr val="bg1">
                  <a:lumMod val="85000"/>
                </a:schemeClr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519602" y="3428805"/>
            <a:ext cx="677549" cy="474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6989" y="9668184"/>
            <a:ext cx="737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Contributor: Tim Schmit   NOAA NESDIS STAR </a:t>
            </a:r>
            <a:r>
              <a:rPr lang="en-US" sz="1200" dirty="0"/>
              <a:t>CORP </a:t>
            </a:r>
            <a:r>
              <a:rPr lang="en-US" sz="1200" dirty="0" smtClean="0"/>
              <a:t>ASPB    </a:t>
            </a:r>
            <a:r>
              <a:rPr lang="en-US" sz="1200" dirty="0"/>
              <a:t>http://cimss.ssec.wisc.edu/aspb/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30480"/>
            <a:ext cx="7772400" cy="1371600"/>
            <a:chOff x="800100" y="2100263"/>
            <a:chExt cx="7772400" cy="1371600"/>
          </a:xfrm>
        </p:grpSpPr>
        <p:grpSp>
          <p:nvGrpSpPr>
            <p:cNvPr id="33" name="Group 32"/>
            <p:cNvGrpSpPr/>
            <p:nvPr/>
          </p:nvGrpSpPr>
          <p:grpSpPr>
            <a:xfrm>
              <a:off x="800100" y="2100263"/>
              <a:ext cx="7772400" cy="1371600"/>
              <a:chOff x="800101" y="2100263"/>
              <a:chExt cx="7772400" cy="13716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0101" y="2953565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Guide (nighttime)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00101" y="22276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Rocket Plume RGB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61061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51" y="2286627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6106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/>
            <p:nvPr/>
          </p:nvCxnSpPr>
          <p:spPr>
            <a:xfrm>
              <a:off x="800100" y="347186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78" y="9195268"/>
            <a:ext cx="804627" cy="801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95" y="6923073"/>
            <a:ext cx="1257570" cy="11384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02" y="6755219"/>
            <a:ext cx="1496901" cy="9671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6" name="TextBox 35"/>
          <p:cNvSpPr txBox="1"/>
          <p:nvPr/>
        </p:nvSpPr>
        <p:spPr>
          <a:xfrm>
            <a:off x="4658996" y="3355215"/>
            <a:ext cx="1949035" cy="24622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85000"/>
                  </a:schemeClr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Plume cloud</a:t>
            </a:r>
            <a:endParaRPr lang="en-US" sz="1000" b="1" dirty="0">
              <a:solidFill>
                <a:schemeClr val="bg1">
                  <a:lumMod val="85000"/>
                </a:schemeClr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1"/>
          <a:stretch/>
        </p:blipFill>
        <p:spPr>
          <a:xfrm>
            <a:off x="2194693" y="1600047"/>
            <a:ext cx="5287360" cy="453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57478" r="64108" b="14706"/>
          <a:stretch/>
        </p:blipFill>
        <p:spPr>
          <a:xfrm>
            <a:off x="3804319" y="8323314"/>
            <a:ext cx="1607456" cy="1502446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56430" r="63111" b="14856"/>
          <a:stretch/>
        </p:blipFill>
        <p:spPr>
          <a:xfrm>
            <a:off x="2147106" y="8337438"/>
            <a:ext cx="1542081" cy="1487837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205" y="1561175"/>
            <a:ext cx="17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RGB Interpretation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55151" y="7108206"/>
            <a:ext cx="1978076" cy="24990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Name </a:t>
            </a:r>
            <a:b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as a hyperlink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Name</a:t>
            </a: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as a hyperlink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Name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as a hyperlink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of this box can vary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available when viewing material </a:t>
            </a:r>
            <a:r>
              <a:rPr lang="en-US" sz="11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AIR </a:t>
            </a:r>
            <a:r>
              <a:rPr lang="en-US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572" y="1924953"/>
            <a:ext cx="178613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r>
              <a:rPr lang="en-US" sz="1200" b="1" dirty="0">
                <a:solidFill>
                  <a:schemeClr val="bg1"/>
                </a:solidFill>
              </a:rPr>
              <a:t>H</a:t>
            </a:r>
            <a:r>
              <a:rPr lang="en-US" sz="1200" b="1" dirty="0" smtClean="0">
                <a:solidFill>
                  <a:schemeClr val="bg1"/>
                </a:solidFill>
              </a:rPr>
              <a:t>ot-spot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i="1" dirty="0" smtClean="0">
                <a:solidFill>
                  <a:schemeClr val="bg1"/>
                </a:solidFill>
              </a:rPr>
              <a:t>(reddish)</a:t>
            </a: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998019" y="5079436"/>
            <a:ext cx="258445" cy="258445"/>
          </a:xfrm>
          <a:prstGeom prst="rect">
            <a:avLst/>
          </a:prstGeom>
          <a:solidFill>
            <a:srgbClr val="C01B1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214961" y="4287105"/>
            <a:ext cx="404787" cy="75277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47973" y="2002386"/>
            <a:ext cx="220262" cy="299111"/>
          </a:xfrm>
          <a:prstGeom prst="rect">
            <a:avLst/>
          </a:prstGeom>
          <a:solidFill>
            <a:srgbClr val="B426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19748" y="8609308"/>
            <a:ext cx="0" cy="2789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045824" y="6455761"/>
            <a:ext cx="5532216" cy="268616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Plume from GOES-16 ABI at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0701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UTC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December 2021.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42998" y="3240302"/>
            <a:ext cx="1043941" cy="276999"/>
          </a:xfrm>
          <a:prstGeom prst="rect">
            <a:avLst/>
          </a:prstGeom>
          <a:noFill/>
          <a:effectLst>
            <a:glow rad="635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coastline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6164449" y="3417243"/>
            <a:ext cx="279205" cy="54331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56500" y="7000089"/>
            <a:ext cx="3422457" cy="1231106"/>
          </a:xfrm>
          <a:prstGeom prst="rect">
            <a:avLst/>
          </a:prstGeom>
          <a:solidFill>
            <a:srgbClr val="9A3A0E"/>
          </a:solidFill>
          <a:ln>
            <a:solidFill>
              <a:srgbClr val="9A3A0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Comparison to other products: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Similar to the Fire RGB with hotspots appearing red, similar to the </a:t>
            </a:r>
            <a:r>
              <a:rPr lang="en-US" sz="1200" dirty="0" err="1" smtClean="0">
                <a:solidFill>
                  <a:schemeClr val="bg1"/>
                </a:solidFill>
              </a:rPr>
              <a:t>airmass</a:t>
            </a:r>
            <a:r>
              <a:rPr lang="en-US" sz="1200" dirty="0" smtClean="0">
                <a:solidFill>
                  <a:schemeClr val="bg1"/>
                </a:solidFill>
              </a:rPr>
              <a:t> RGB, in that it leverages a mid-level water vapor band. The images shown on this page are of the GOES-S rocket launch from Cape Canaveral, Florida.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77168" y="9626307"/>
            <a:ext cx="1600103" cy="276999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ABI 0.64</a:t>
            </a:r>
            <a:r>
              <a:rPr lang="en-US" sz="1200" b="1" dirty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µm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70081" y="8323314"/>
            <a:ext cx="2604013" cy="64633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Hot spot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2996128" y="8521272"/>
            <a:ext cx="293985" cy="7158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985940" y="8509522"/>
            <a:ext cx="227973" cy="1736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2411" y="6896997"/>
            <a:ext cx="1737360" cy="6191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Note:, colors may vary diurnally, seasonally, and </a:t>
            </a:r>
            <a:r>
              <a:rPr lang="en-US" sz="8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latitudinally</a:t>
            </a:r>
            <a:r>
              <a:rPr lang="en-US" sz="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plus with hotspots, plumes, moisture amount, etc.  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572" y="7802072"/>
            <a:ext cx="178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RGB Color Guide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0" y="30480"/>
            <a:ext cx="7772400" cy="1371600"/>
            <a:chOff x="800100" y="2100263"/>
            <a:chExt cx="7772400" cy="1371600"/>
          </a:xfrm>
        </p:grpSpPr>
        <p:grpSp>
          <p:nvGrpSpPr>
            <p:cNvPr id="71" name="Group 70"/>
            <p:cNvGrpSpPr/>
            <p:nvPr/>
          </p:nvGrpSpPr>
          <p:grpSpPr>
            <a:xfrm>
              <a:off x="800100" y="2100263"/>
              <a:ext cx="7772400" cy="1371600"/>
              <a:chOff x="800101" y="2100263"/>
              <a:chExt cx="7772400" cy="13716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800101" y="2953565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Guide (nighttime)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0101" y="2227606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Rocket Plume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RGB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61061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51" y="2286627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61061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72" name="Straight Connector 71"/>
            <p:cNvCxnSpPr/>
            <p:nvPr/>
          </p:nvCxnSpPr>
          <p:spPr>
            <a:xfrm>
              <a:off x="800100" y="347186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389" y="7906113"/>
            <a:ext cx="2820561" cy="211542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772037" y="9612254"/>
            <a:ext cx="1600103" cy="276999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 ABI </a:t>
            </a:r>
            <a:r>
              <a:rPr lang="en-US" sz="1200" b="1" dirty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.9 µm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935597" y="8614477"/>
            <a:ext cx="0" cy="27897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610948" y="8320813"/>
            <a:ext cx="2604013" cy="646331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Plume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49616</TotalTime>
  <Words>504</Words>
  <Application>Microsoft Office PowerPoint</Application>
  <PresentationFormat>Custom</PresentationFormat>
  <Paragraphs>89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Berndt, Emily B. (MSFC-ZP11)[UAH]</dc:creator>
  <cp:lastModifiedBy>Tim Schmit</cp:lastModifiedBy>
  <cp:revision>266</cp:revision>
  <cp:lastPrinted>2017-04-07T20:14:48Z</cp:lastPrinted>
  <dcterms:created xsi:type="dcterms:W3CDTF">2015-10-16T20:43:56Z</dcterms:created>
  <dcterms:modified xsi:type="dcterms:W3CDTF">2022-01-24T22:46:54Z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