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3" r:id="rId3"/>
    <p:sldMasterId id="2147483704" r:id="rId4"/>
    <p:sldMasterId id="2147483705" r:id="rId5"/>
    <p:sldMasterId id="2147483706" r:id="rId6"/>
    <p:sldMasterId id="2147483707" r:id="rId7"/>
    <p:sldMasterId id="2147483708" r:id="rId8"/>
    <p:sldMasterId id="214748370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</p:sldIdLst>
  <p:sldSz cy="5143500" cx="9144000"/>
  <p:notesSz cx="7010400" cy="9296400"/>
  <p:embeddedFontLst>
    <p:embeddedFont>
      <p:font typeface="Arial Narrow"/>
      <p:regular r:id="rId20"/>
      <p:bold r:id="rId21"/>
      <p:italic r:id="rId22"/>
      <p:boldItalic r:id="rId23"/>
    </p:embeddedFont>
    <p:embeddedFont>
      <p:font typeface="Candara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alNarrow-regular.fntdata"/><Relationship Id="rId22" Type="http://schemas.openxmlformats.org/officeDocument/2006/relationships/font" Target="fonts/ArialNarrow-italic.fntdata"/><Relationship Id="rId21" Type="http://schemas.openxmlformats.org/officeDocument/2006/relationships/font" Target="fonts/ArialNarrow-bold.fntdata"/><Relationship Id="rId24" Type="http://schemas.openxmlformats.org/officeDocument/2006/relationships/font" Target="fonts/Candara-regular.fntdata"/><Relationship Id="rId23" Type="http://schemas.openxmlformats.org/officeDocument/2006/relationships/font" Target="fonts/ArialNarrow-bold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26" Type="http://schemas.openxmlformats.org/officeDocument/2006/relationships/font" Target="fonts/Candara-italic.fntdata"/><Relationship Id="rId25" Type="http://schemas.openxmlformats.org/officeDocument/2006/relationships/font" Target="fonts/Candara-bold.fntdata"/><Relationship Id="rId27" Type="http://schemas.openxmlformats.org/officeDocument/2006/relationships/font" Target="fonts/Candara-boldItalic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3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65423604c5_2_16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g65423604c5_2_16:notes"/>
          <p:cNvSpPr txBox="1"/>
          <p:nvPr>
            <p:ph idx="1" type="body"/>
          </p:nvPr>
        </p:nvSpPr>
        <p:spPr>
          <a:xfrm>
            <a:off x="804458" y="4962915"/>
            <a:ext cx="53535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g65423604c5_2_16:notes"/>
          <p:cNvSpPr txBox="1"/>
          <p:nvPr>
            <p:ph idx="12" type="sldNum"/>
          </p:nvPr>
        </p:nvSpPr>
        <p:spPr>
          <a:xfrm>
            <a:off x="6078274" y="8884832"/>
            <a:ext cx="798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6ca0b1e6b1_5_80:notes"/>
          <p:cNvSpPr txBox="1"/>
          <p:nvPr>
            <p:ph idx="1" type="body"/>
          </p:nvPr>
        </p:nvSpPr>
        <p:spPr>
          <a:xfrm>
            <a:off x="701040" y="4473899"/>
            <a:ext cx="5608320" cy="3660305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387" name="Google Shape;387;g26ca0b1e6b1_5_80:notes"/>
          <p:cNvSpPr/>
          <p:nvPr>
            <p:ph idx="2" type="sldImg"/>
          </p:nvPr>
        </p:nvSpPr>
        <p:spPr>
          <a:xfrm>
            <a:off x="702663" y="1162050"/>
            <a:ext cx="5605074" cy="313592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e6fd4fa597_0_0:notes"/>
          <p:cNvSpPr txBox="1"/>
          <p:nvPr>
            <p:ph idx="1" type="body"/>
          </p:nvPr>
        </p:nvSpPr>
        <p:spPr>
          <a:xfrm>
            <a:off x="701040" y="4473899"/>
            <a:ext cx="5608200" cy="3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394" name="Google Shape;394;g2e6fd4fa597_0_0:notes"/>
          <p:cNvSpPr/>
          <p:nvPr>
            <p:ph idx="2" type="sldImg"/>
          </p:nvPr>
        </p:nvSpPr>
        <p:spPr>
          <a:xfrm>
            <a:off x="702663" y="1162050"/>
            <a:ext cx="5605200" cy="3135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c66d2adb55_0_2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c66d2adb55_0_2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2c66d2adb55_0_2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e6fd4fa597_2_38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2e6fd4fa597_2_3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6ca0b1e6b1_5_424:notes"/>
          <p:cNvSpPr/>
          <p:nvPr>
            <p:ph idx="2" type="sldImg"/>
          </p:nvPr>
        </p:nvSpPr>
        <p:spPr>
          <a:xfrm>
            <a:off x="701040" y="1162050"/>
            <a:ext cx="5608320" cy="313753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g26ca0b1e6b1_5_424:notes"/>
          <p:cNvSpPr txBox="1"/>
          <p:nvPr>
            <p:ph idx="1" type="body"/>
          </p:nvPr>
        </p:nvSpPr>
        <p:spPr>
          <a:xfrm>
            <a:off x="701040" y="4473892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important feature of OCX is that relative to a 1-km footprint provided by most LEO instruments, OCX will be able to resolve over 2 times as many estuaries along the U.S. coasts. They will also be collecting data 10-15x more frequently than LEO sensors at the same resolution. We need to shed light on the details, because they really make a difference in the context of management and decision making.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g26ca0b1e6b1_5_424:notes"/>
          <p:cNvSpPr txBox="1"/>
          <p:nvPr>
            <p:ph idx="12" type="sldNum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6ca0b1e6b1_5_169:notes"/>
          <p:cNvSpPr/>
          <p:nvPr>
            <p:ph idx="2" type="sldImg"/>
          </p:nvPr>
        </p:nvSpPr>
        <p:spPr>
          <a:xfrm>
            <a:off x="701040" y="1162050"/>
            <a:ext cx="5608320" cy="313753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g26ca0b1e6b1_5_169:notes"/>
          <p:cNvSpPr txBox="1"/>
          <p:nvPr>
            <p:ph idx="1" type="body"/>
          </p:nvPr>
        </p:nvSpPr>
        <p:spPr>
          <a:xfrm>
            <a:off x="701040" y="4473892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435" name="Google Shape;435;g26ca0b1e6b1_5_169:notes"/>
          <p:cNvSpPr txBox="1"/>
          <p:nvPr>
            <p:ph idx="12" type="sldNum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e60b677921_4_45:notes"/>
          <p:cNvSpPr/>
          <p:nvPr>
            <p:ph idx="2" type="sldImg"/>
          </p:nvPr>
        </p:nvSpPr>
        <p:spPr>
          <a:xfrm>
            <a:off x="389773" y="697230"/>
            <a:ext cx="6231467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e60b677921_4_4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93275" lIns="93275" spcFirstLastPara="1" rIns="93275" wrap="square" tIns="93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6c8cc2eeee_5_282:notes"/>
          <p:cNvSpPr txBox="1"/>
          <p:nvPr>
            <p:ph idx="1" type="body"/>
          </p:nvPr>
        </p:nvSpPr>
        <p:spPr>
          <a:xfrm>
            <a:off x="716619" y="4548457"/>
            <a:ext cx="5732949" cy="3721466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/>
          </a:p>
        </p:txBody>
      </p:sp>
      <p:sp>
        <p:nvSpPr>
          <p:cNvPr id="447" name="Google Shape;447;g26c8cc2eeee_5_282:notes"/>
          <p:cNvSpPr/>
          <p:nvPr>
            <p:ph idx="2" type="sldImg"/>
          </p:nvPr>
        </p:nvSpPr>
        <p:spPr>
          <a:xfrm>
            <a:off x="733496" y="1181418"/>
            <a:ext cx="5699196" cy="318918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hyperlink" Target="http://www.noaa.gov/fisheries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://www.noaa.gov/oceans-coasts" TargetMode="External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noaa.gov/" TargetMode="External"/><Relationship Id="rId3" Type="http://schemas.openxmlformats.org/officeDocument/2006/relationships/image" Target="../media/image4.png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1.png"/><Relationship Id="rId15" Type="http://schemas.openxmlformats.org/officeDocument/2006/relationships/image" Target="../media/image7.png"/><Relationship Id="rId14" Type="http://schemas.openxmlformats.org/officeDocument/2006/relationships/hyperlink" Target="http://www.noaa.gov/weather" TargetMode="External"/><Relationship Id="rId16" Type="http://schemas.openxmlformats.org/officeDocument/2006/relationships/image" Target="../media/image8.jpg"/><Relationship Id="rId5" Type="http://schemas.openxmlformats.org/officeDocument/2006/relationships/image" Target="../media/image6.png"/><Relationship Id="rId6" Type="http://schemas.openxmlformats.org/officeDocument/2006/relationships/hyperlink" Target="http://www.noaa.gov/research" TargetMode="External"/><Relationship Id="rId7" Type="http://schemas.openxmlformats.org/officeDocument/2006/relationships/image" Target="../media/image10.png"/><Relationship Id="rId8" Type="http://schemas.openxmlformats.org/officeDocument/2006/relationships/hyperlink" Target="http://www.noaa.gov/satellites" TargetMode="Externa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"/>
          <p:cNvSpPr/>
          <p:nvPr/>
        </p:nvSpPr>
        <p:spPr>
          <a:xfrm>
            <a:off x="410810" y="0"/>
            <a:ext cx="87309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3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8;p2"/>
          <p:cNvCxnSpPr/>
          <p:nvPr/>
        </p:nvCxnSpPr>
        <p:spPr>
          <a:xfrm>
            <a:off x="2285999" y="457200"/>
            <a:ext cx="0" cy="2605200"/>
          </a:xfrm>
          <a:prstGeom prst="straightConnector1">
            <a:avLst/>
          </a:prstGeom>
          <a:noFill/>
          <a:ln cap="flat" cmpd="sng" w="12700">
            <a:solidFill>
              <a:srgbClr val="3687F3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9" name="Google Shape;39;p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400050"/>
            <a:ext cx="1321602" cy="16004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Google Shape;40;p2"/>
          <p:cNvGrpSpPr/>
          <p:nvPr/>
        </p:nvGrpSpPr>
        <p:grpSpPr>
          <a:xfrm>
            <a:off x="-30388" y="0"/>
            <a:ext cx="472440" cy="5143500"/>
            <a:chOff x="-15240" y="0"/>
            <a:chExt cx="472440" cy="6858000"/>
          </a:xfrm>
        </p:grpSpPr>
        <p:sp>
          <p:nvSpPr>
            <p:cNvPr id="41" name="Google Shape;41;p2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632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632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:\Users\jacqui.fenner\Desktop\PTT templates\images\noaa icons\noaa_icons-04.png" id="43" name="Google Shape;43;p2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5.png" id="44" name="Google Shape;44;p2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6.png" id="45" name="Google Shape;45;p2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7.png" id="46" name="Google Shape;46;p2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8.png" id="47" name="Google Shape;47;p2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10.png" id="48" name="Google Shape;48;p2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" name="Google Shape;49;p2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50" name="Google Shape;50;p2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51" name="Google Shape;51;p2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2" name="Google Shape;52;p2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3" name="Google Shape;53;p2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4" name="Google Shape;54;p2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5" name="Google Shape;55;p2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6" name="Google Shape;56;p2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57" name="Google Shape;57;p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40000"/>
                  </a:schemeClr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58" name="Google Shape;58;p2"/>
          <p:cNvSpPr txBox="1"/>
          <p:nvPr>
            <p:ph type="ctrTitle"/>
          </p:nvPr>
        </p:nvSpPr>
        <p:spPr>
          <a:xfrm>
            <a:off x="2514600" y="400050"/>
            <a:ext cx="6275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"/>
          <p:cNvSpPr txBox="1"/>
          <p:nvPr>
            <p:ph idx="1" type="subTitle"/>
          </p:nvPr>
        </p:nvSpPr>
        <p:spPr>
          <a:xfrm>
            <a:off x="2534520" y="1653582"/>
            <a:ext cx="6358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 cap="none">
                <a:solidFill>
                  <a:schemeClr val="lt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50"/>
              <a:buChar char="•"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60"/>
              <a:buChar char="–"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9pPr>
          </a:lstStyle>
          <a:p/>
        </p:txBody>
      </p:sp>
      <p:pic>
        <p:nvPicPr>
          <p:cNvPr id="60" name="Google Shape;60;p2"/>
          <p:cNvPicPr preferRelativeResize="0"/>
          <p:nvPr/>
        </p:nvPicPr>
        <p:blipFill rotWithShape="1">
          <a:blip r:embed="rId16">
            <a:alphaModFix/>
          </a:blip>
          <a:srcRect b="18876" l="0" r="0" t="18877"/>
          <a:stretch/>
        </p:blipFill>
        <p:spPr>
          <a:xfrm>
            <a:off x="412576" y="3200400"/>
            <a:ext cx="8729078" cy="194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/>
          <p:nvPr>
            <p:ph type="title"/>
          </p:nvPr>
        </p:nvSpPr>
        <p:spPr>
          <a:xfrm>
            <a:off x="1188720" y="139304"/>
            <a:ext cx="5596128" cy="511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12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1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1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1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15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7" name="Google Shape;107;p15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8" name="Google Shape;108;p15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9" name="Google Shape;109;p15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0" name="Google Shape;110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16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16" name="Google Shape;116;p16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7" name="Google Shape;117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17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17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24" name="Google Shape;124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18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0" name="Google Shape;130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19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6" name="Google Shape;136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Google Shape;138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>
            <p:ph type="title"/>
          </p:nvPr>
        </p:nvSpPr>
        <p:spPr>
          <a:xfrm>
            <a:off x="1861" y="9789"/>
            <a:ext cx="9142139" cy="616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2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3" name="Google Shape;153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 txBox="1"/>
          <p:nvPr>
            <p:ph type="title"/>
          </p:nvPr>
        </p:nvSpPr>
        <p:spPr>
          <a:xfrm>
            <a:off x="513085" y="176148"/>
            <a:ext cx="75387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ndara"/>
                <a:ea typeface="Candara"/>
                <a:cs typeface="Candara"/>
                <a:sym typeface="Candar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24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9" name="Google Shape;159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0" name="Google Shape;160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1" name="Google Shape;161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25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5" name="Google Shape;165;p25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6" name="Google Shape;166;p2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2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p26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72" name="Google Shape;172;p2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2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2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7" name="Google Shape;177;p27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78" name="Google Shape;178;p27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9" name="Google Shape;179;p27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80" name="Google Shape;180;p27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1" name="Google Shape;181;p2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2" name="Google Shape;182;p2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2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2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2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8" name="Google Shape;188;p2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1" name="Google Shape;191;p2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2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5" name="Google Shape;195;p30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96" name="Google Shape;196;p30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97" name="Google Shape;197;p3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3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3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2" name="Google Shape;202;p31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31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04" name="Google Shape;204;p3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5" name="Google Shape;205;p3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6" name="Google Shape;206;p3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9" name="Google Shape;209;p32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0" name="Google Shape;210;p3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1" name="Google Shape;211;p3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2" name="Google Shape;212;p3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5" name="Google Shape;215;p33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6" name="Google Shape;216;p3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7" name="Google Shape;217;p3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8" name="Google Shape;218;p3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7" name="Google Shape;227;p3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8" name="Google Shape;228;p3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9" name="Google Shape;229;p3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0" name="Google Shape;230;p3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3" name="Google Shape;233;p36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34" name="Google Shape;234;p3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5" name="Google Shape;235;p3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6" name="Google Shape;236;p3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9" name="Google Shape;239;p37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0" name="Google Shape;240;p3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1" name="Google Shape;241;p3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2" name="Google Shape;242;p3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5" name="Google Shape;245;p38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6" name="Google Shape;246;p38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7" name="Google Shape;247;p3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8" name="Google Shape;248;p3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9" name="Google Shape;249;p3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9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2" name="Google Shape;252;p39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53" name="Google Shape;253;p39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4" name="Google Shape;254;p39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55" name="Google Shape;255;p39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6" name="Google Shape;256;p3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7" name="Google Shape;257;p3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8" name="Google Shape;258;p3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1" name="Google Shape;261;p4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2" name="Google Shape;262;p4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3" name="Google Shape;263;p4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6" name="Google Shape;266;p4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7" name="Google Shape;267;p4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0" name="Google Shape;270;p42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71" name="Google Shape;271;p42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72" name="Google Shape;272;p4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3" name="Google Shape;273;p4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4" name="Google Shape;274;p4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7" name="Google Shape;277;p43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78" name="Google Shape;278;p43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79" name="Google Shape;279;p4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0" name="Google Shape;280;p4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1" name="Google Shape;281;p4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4" name="Google Shape;284;p44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5" name="Google Shape;285;p4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6" name="Google Shape;286;p4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7" name="Google Shape;287;p4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 txBox="1"/>
          <p:nvPr>
            <p:ph type="title"/>
          </p:nvPr>
        </p:nvSpPr>
        <p:spPr>
          <a:xfrm>
            <a:off x="513085" y="176148"/>
            <a:ext cx="75210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"/>
          <p:cNvSpPr txBox="1"/>
          <p:nvPr>
            <p:ph idx="1" type="body"/>
          </p:nvPr>
        </p:nvSpPr>
        <p:spPr>
          <a:xfrm>
            <a:off x="1482155" y="1443223"/>
            <a:ext cx="43509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371475" lvl="1" marL="914400" algn="l">
              <a:spcBef>
                <a:spcPts val="0"/>
              </a:spcBef>
              <a:spcAft>
                <a:spcPts val="0"/>
              </a:spcAft>
              <a:buSzPts val="2250"/>
              <a:buChar char="•"/>
              <a:defRPr/>
            </a:lvl2pPr>
            <a:lvl3pPr indent="-365760" lvl="2" marL="1371600" algn="l">
              <a:spcBef>
                <a:spcPts val="0"/>
              </a:spcBef>
              <a:spcAft>
                <a:spcPts val="0"/>
              </a:spcAft>
              <a:buSzPts val="2160"/>
              <a:buChar char="–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indent="-330326" lvl="4" marL="2286000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5pPr>
            <a:lvl6pPr indent="-330326" lvl="5" marL="2743200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6pPr>
            <a:lvl7pPr indent="-330326" lvl="6" marL="3200400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7pPr>
            <a:lvl8pPr indent="-330327" lvl="7" marL="3657600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8pPr>
            <a:lvl9pPr indent="-330327" lvl="8" marL="4114800" algn="l">
              <a:spcBef>
                <a:spcPts val="0"/>
              </a:spcBef>
              <a:spcAft>
                <a:spcPts val="0"/>
              </a:spcAft>
              <a:buSzPts val="1602"/>
              <a:buChar char="-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5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0" name="Google Shape;290;p45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91" name="Google Shape;291;p4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2" name="Google Shape;292;p4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3" name="Google Shape;293;p4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0" name="Google Shape;300;p4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01" name="Google Shape;301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4" name="Google Shape;304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7" name="Google Shape;307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8" name="Google Shape;308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1" name="Google Shape;311;p5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2" name="Google Shape;312;p5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3" name="Google Shape;313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6" name="Google Shape;316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9" name="Google Shape;319;p5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0" name="Google Shape;320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23" name="Google Shape;323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5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27" name="Google Shape;327;p5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28" name="Google Shape;328;p5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9" name="Google Shape;329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32" name="Google Shape;332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5" name="Google Shape;335;p5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6" name="Google Shape;336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9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4" name="Google Shape;354;p59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/>
        </p:txBody>
      </p:sp>
      <p:sp>
        <p:nvSpPr>
          <p:cNvPr id="355" name="Google Shape;355;p59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6" name="Google Shape;356;p59"/>
          <p:cNvSpPr txBox="1"/>
          <p:nvPr>
            <p:ph idx="11" type="ftr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7" name="Google Shape;357;p59"/>
          <p:cNvSpPr txBox="1"/>
          <p:nvPr>
            <p:ph idx="12" type="sldNum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0" name="Google Shape;360;p60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361" name="Google Shape;361;p60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62" name="Google Shape;362;p6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3" name="Google Shape;363;p6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4" name="Google Shape;364;p6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7" name="Google Shape;367;p61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8" name="Google Shape;368;p6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9" name="Google Shape;369;p6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0" name="Google Shape;370;p6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2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3" name="Google Shape;373;p62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4" name="Google Shape;374;p6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5" name="Google Shape;375;p6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6" name="Google Shape;376;p6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2" name="Google Shape;72;p7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9pPr>
          </a:lstStyle>
          <a:p/>
        </p:txBody>
      </p:sp>
      <p:sp>
        <p:nvSpPr>
          <p:cNvPr id="73" name="Google Shape;73;p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6" name="Google Shape;76;p8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8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78" name="Google Shape;78;p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.xml"/><Relationship Id="rId22" Type="http://schemas.openxmlformats.org/officeDocument/2006/relationships/slideLayout" Target="../slideLayouts/slideLayout4.xml"/><Relationship Id="rId21" Type="http://schemas.openxmlformats.org/officeDocument/2006/relationships/slideLayout" Target="../slideLayouts/slideLayout3.xml"/><Relationship Id="rId24" Type="http://schemas.openxmlformats.org/officeDocument/2006/relationships/slideLayout" Target="../slideLayouts/slideLayout6.xml"/><Relationship Id="rId23" Type="http://schemas.openxmlformats.org/officeDocument/2006/relationships/slideLayout" Target="../slideLayouts/slideLayout5.xml"/><Relationship Id="rId1" Type="http://schemas.openxmlformats.org/officeDocument/2006/relationships/hyperlink" Target="http://www.noaa.gov/marine-aviation" TargetMode="External"/><Relationship Id="rId2" Type="http://schemas.openxmlformats.org/officeDocument/2006/relationships/image" Target="../media/image6.png"/><Relationship Id="rId3" Type="http://schemas.openxmlformats.org/officeDocument/2006/relationships/hyperlink" Target="http://www.noaa.gov/research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www.noaa.gov/oceans-coasts" TargetMode="External"/><Relationship Id="rId26" Type="http://schemas.openxmlformats.org/officeDocument/2006/relationships/slideLayout" Target="../slideLayouts/slideLayout8.xml"/><Relationship Id="rId25" Type="http://schemas.openxmlformats.org/officeDocument/2006/relationships/slideLayout" Target="../slideLayouts/slideLayout7.xml"/><Relationship Id="rId27" Type="http://schemas.openxmlformats.org/officeDocument/2006/relationships/theme" Target="../theme/theme3.xml"/><Relationship Id="rId5" Type="http://schemas.openxmlformats.org/officeDocument/2006/relationships/hyperlink" Target="http://www.noaa.gov/satellites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://www.noaa.gov/fisheries" TargetMode="External"/><Relationship Id="rId8" Type="http://schemas.openxmlformats.org/officeDocument/2006/relationships/image" Target="../media/image3.png"/><Relationship Id="rId11" Type="http://schemas.openxmlformats.org/officeDocument/2006/relationships/hyperlink" Target="http://www.noaa.gov/weather" TargetMode="External"/><Relationship Id="rId10" Type="http://schemas.openxmlformats.org/officeDocument/2006/relationships/image" Target="../media/image2.png"/><Relationship Id="rId13" Type="http://schemas.openxmlformats.org/officeDocument/2006/relationships/hyperlink" Target="https://www.commerce.gov/" TargetMode="External"/><Relationship Id="rId12" Type="http://schemas.openxmlformats.org/officeDocument/2006/relationships/image" Target="../media/image7.png"/><Relationship Id="rId15" Type="http://schemas.openxmlformats.org/officeDocument/2006/relationships/hyperlink" Target="http://www.noaa.gov/" TargetMode="External"/><Relationship Id="rId14" Type="http://schemas.openxmlformats.org/officeDocument/2006/relationships/image" Target="../media/image12.png"/><Relationship Id="rId17" Type="http://schemas.openxmlformats.org/officeDocument/2006/relationships/hyperlink" Target="http://www.noaa.gov/satellites" TargetMode="External"/><Relationship Id="rId16" Type="http://schemas.openxmlformats.org/officeDocument/2006/relationships/image" Target="../media/image5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9.jpg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4.jpg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theme" Target="../theme/theme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1.png"/><Relationship Id="rId3" Type="http://schemas.openxmlformats.org/officeDocument/2006/relationships/image" Target="../media/image13.jp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2" Type="http://schemas.openxmlformats.org/officeDocument/2006/relationships/theme" Target="../theme/theme7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2" Type="http://schemas.openxmlformats.org/officeDocument/2006/relationships/theme" Target="../theme/theme2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2" Type="http://schemas.openxmlformats.org/officeDocument/2006/relationships/theme" Target="../theme/theme6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2" Type="http://schemas.openxmlformats.org/officeDocument/2006/relationships/theme" Target="../theme/theme1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1.png"/><Relationship Id="rId3" Type="http://schemas.openxmlformats.org/officeDocument/2006/relationships/image" Target="../media/image13.jpg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30388" y="0"/>
            <a:ext cx="472440" cy="5143500"/>
            <a:chOff x="-15240" y="0"/>
            <a:chExt cx="472440" cy="6858000"/>
          </a:xfrm>
        </p:grpSpPr>
        <p:sp>
          <p:nvSpPr>
            <p:cNvPr id="11" name="Google Shape;11;p1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632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632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:\Users\jacqui.fenner\Desktop\PTT templates\images\noaa icons\noaa_icons-04.png" id="13" name="Google Shape;13;p1">
              <a:hlinkClick r:id="rId1"/>
            </p:cNvPr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5.png" id="14" name="Google Shape;14;p1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6.png" id="15" name="Google Shape;15;p1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7.png" id="16" name="Google Shape;16;p1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8.png" id="17" name="Google Shape;17;p1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10.png" id="18" name="Google Shape;18;p1">
              <a:hlinkClick r:id="rId11"/>
            </p:cNvPr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oogle Shape;19;p1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20" name="Google Shape;20;p1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21" name="Google Shape;21;p1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" name="Google Shape;22;p1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" name="Google Shape;23;p1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4" name="Google Shape;24;p1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5" name="Google Shape;25;p1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6" name="Google Shape;26;p1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27" name="Google Shape;27;p1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40000"/>
                  </a:schemeClr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28" name="Google Shape;28;p1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3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:\STALL\ST Comms\Templates &amp; Resources\Logos\Other Emblems\DOC Logo\DOC Color.png" id="29" name="Google Shape;29;p1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39827" y="4836939"/>
            <a:ext cx="270224" cy="27022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"/>
          <p:cNvSpPr txBox="1"/>
          <p:nvPr/>
        </p:nvSpPr>
        <p:spPr>
          <a:xfrm>
            <a:off x="1295400" y="491378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2" name="Google Shape;32;p1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229600" y="114300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"/>
          <p:cNvSpPr txBox="1"/>
          <p:nvPr>
            <p:ph type="title"/>
          </p:nvPr>
        </p:nvSpPr>
        <p:spPr>
          <a:xfrm>
            <a:off x="513085" y="176148"/>
            <a:ext cx="75210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accen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1"/>
          <p:cNvSpPr txBox="1"/>
          <p:nvPr>
            <p:ph idx="1" type="body"/>
          </p:nvPr>
        </p:nvSpPr>
        <p:spPr>
          <a:xfrm>
            <a:off x="1482155" y="1443223"/>
            <a:ext cx="43509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-350519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-330200" lvl="3" marL="18288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-319023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-319023" lvl="5" marL="27432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-319023" lvl="6" marL="32004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-319023" lvl="7" marL="36576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-319023" lvl="8" marL="41148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35" name="Google Shape;35;p1"/>
          <p:cNvSpPr/>
          <p:nvPr/>
        </p:nvSpPr>
        <p:spPr>
          <a:xfrm>
            <a:off x="7716187" y="6362"/>
            <a:ext cx="1389300" cy="113400"/>
          </a:xfrm>
          <a:prstGeom prst="leftRightArrow">
            <a:avLst>
              <a:gd fmla="val 100000" name="adj1"/>
              <a:gd fmla="val 0" name="adj2"/>
            </a:avLst>
          </a:prstGeom>
          <a:noFill/>
          <a:ln>
            <a:noFill/>
          </a:ln>
        </p:spPr>
        <p:txBody>
          <a:bodyPr anchorCtr="0" anchor="t" bIns="27975" lIns="27975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chemeClr val="accent6"/>
                </a:solidFill>
                <a:latin typeface="Candara"/>
                <a:ea typeface="Candara"/>
                <a:cs typeface="Candara"/>
                <a:sym typeface="Candara"/>
              </a:rPr>
              <a:t>Pre-decisional and deliberative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9"/>
    <p:sldLayoutId id="2147483649" r:id="rId20"/>
    <p:sldLayoutId id="2147483650" r:id="rId21"/>
    <p:sldLayoutId id="2147483651" r:id="rId22"/>
    <p:sldLayoutId id="2147483652" r:id="rId23"/>
    <p:sldLayoutId id="2147483653" r:id="rId24"/>
    <p:sldLayoutId id="2147483654" r:id="rId25"/>
    <p:sldLayoutId id="2147483655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electronics, clouds, dark&#10;&#10;Description automatically generated" id="83" name="Google Shape;83;p1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2"/>
    <p:sldLayoutId id="2147483657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/>
          <p:nvPr/>
        </p:nvSpPr>
        <p:spPr>
          <a:xfrm>
            <a:off x="0" y="0"/>
            <a:ext cx="9144000" cy="5150718"/>
          </a:xfrm>
          <a:prstGeom prst="rect">
            <a:avLst/>
          </a:prstGeom>
          <a:solidFill>
            <a:srgbClr val="2931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4815038"/>
            <a:ext cx="8739518" cy="33568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13"/>
          <p:cNvSpPr txBox="1"/>
          <p:nvPr/>
        </p:nvSpPr>
        <p:spPr>
          <a:xfrm>
            <a:off x="8521364" y="4832250"/>
            <a:ext cx="622636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100" u="none" cap="none" strike="noStrik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" name="Google Shape;97;p13"/>
          <p:cNvGrpSpPr/>
          <p:nvPr/>
        </p:nvGrpSpPr>
        <p:grpSpPr>
          <a:xfrm>
            <a:off x="96060" y="4569593"/>
            <a:ext cx="500630" cy="500630"/>
            <a:chOff x="310960" y="5520595"/>
            <a:chExt cx="1239704" cy="1239704"/>
          </a:xfrm>
        </p:grpSpPr>
        <p:sp>
          <p:nvSpPr>
            <p:cNvPr id="98" name="Google Shape;98;p13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9" name="Google Shape;99;p1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" name="Google Shape;100;p13"/>
          <p:cNvSpPr/>
          <p:nvPr/>
        </p:nvSpPr>
        <p:spPr>
          <a:xfrm>
            <a:off x="0" y="0"/>
            <a:ext cx="9144000" cy="24003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3"/>
          <p:cNvSpPr txBox="1"/>
          <p:nvPr/>
        </p:nvSpPr>
        <p:spPr>
          <a:xfrm>
            <a:off x="692750" y="4863957"/>
            <a:ext cx="5747297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sz="1100"/>
          </a:p>
        </p:txBody>
      </p:sp>
      <p:sp>
        <p:nvSpPr>
          <p:cNvPr id="102" name="Google Shape;102;p13"/>
          <p:cNvSpPr/>
          <p:nvPr/>
        </p:nvSpPr>
        <p:spPr>
          <a:xfrm>
            <a:off x="0" y="0"/>
            <a:ext cx="9144000" cy="240030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21" name="Google Shape;221;p34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2" name="Google Shape;222;p3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3" name="Google Shape;223;p3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6" name="Google Shape;296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7" name="Google Shape;297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8"/>
          <p:cNvSpPr/>
          <p:nvPr/>
        </p:nvSpPr>
        <p:spPr>
          <a:xfrm>
            <a:off x="0" y="0"/>
            <a:ext cx="9144000" cy="515071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5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4815038"/>
            <a:ext cx="8739518" cy="33568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3" name="Google Shape;343;p58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4" name="Google Shape;344;p58"/>
          <p:cNvSpPr txBox="1"/>
          <p:nvPr/>
        </p:nvSpPr>
        <p:spPr>
          <a:xfrm>
            <a:off x="8521364" y="4832250"/>
            <a:ext cx="622636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100" u="none" cap="none" strike="noStrik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5" name="Google Shape;345;p58"/>
          <p:cNvGrpSpPr/>
          <p:nvPr/>
        </p:nvGrpSpPr>
        <p:grpSpPr>
          <a:xfrm>
            <a:off x="96060" y="4569593"/>
            <a:ext cx="500630" cy="500630"/>
            <a:chOff x="310960" y="5520595"/>
            <a:chExt cx="1239704" cy="1239704"/>
          </a:xfrm>
        </p:grpSpPr>
        <p:sp>
          <p:nvSpPr>
            <p:cNvPr id="346" name="Google Shape;346;p58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7" name="Google Shape;347;p5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8" name="Google Shape;348;p58"/>
          <p:cNvSpPr/>
          <p:nvPr/>
        </p:nvSpPr>
        <p:spPr>
          <a:xfrm>
            <a:off x="0" y="0"/>
            <a:ext cx="9144000" cy="24003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58"/>
          <p:cNvSpPr txBox="1"/>
          <p:nvPr/>
        </p:nvSpPr>
        <p:spPr>
          <a:xfrm>
            <a:off x="692750" y="4863957"/>
            <a:ext cx="5747297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350" name="Google Shape;350;p58"/>
          <p:cNvSpPr txBox="1"/>
          <p:nvPr/>
        </p:nvSpPr>
        <p:spPr>
          <a:xfrm>
            <a:off x="5277050" y="4869656"/>
            <a:ext cx="3244314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351" name="Google Shape;351;p58"/>
          <p:cNvSpPr/>
          <p:nvPr/>
        </p:nvSpPr>
        <p:spPr>
          <a:xfrm>
            <a:off x="0" y="0"/>
            <a:ext cx="9144000" cy="240030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4"/>
    <p:sldLayoutId id="2147483700" r:id="rId5"/>
    <p:sldLayoutId id="2147483701" r:id="rId6"/>
    <p:sldLayoutId id="214748370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Relationship Id="rId4" Type="http://schemas.openxmlformats.org/officeDocument/2006/relationships/image" Target="../media/image22.png"/><Relationship Id="rId5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gif"/><Relationship Id="rId4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gif"/><Relationship Id="rId4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nesdis.gov/geoxo" TargetMode="Externa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3"/>
          <p:cNvSpPr txBox="1"/>
          <p:nvPr>
            <p:ph idx="1" type="subTitle"/>
          </p:nvPr>
        </p:nvSpPr>
        <p:spPr>
          <a:xfrm>
            <a:off x="2353325" y="1655675"/>
            <a:ext cx="6720900" cy="9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/>
              <a:t>Andrew Heidinger</a:t>
            </a:r>
            <a:r>
              <a:rPr lang="en-US" sz="1600"/>
              <a:t>, Dan Lindsey, Pam Sullivan, Andy Latto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 NOAA/NESDIS GEO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63"/>
          <p:cNvSpPr txBox="1"/>
          <p:nvPr/>
        </p:nvSpPr>
        <p:spPr>
          <a:xfrm>
            <a:off x="2534520" y="2348657"/>
            <a:ext cx="6358500" cy="165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84" name="Google Shape;384;p63"/>
          <p:cNvSpPr txBox="1"/>
          <p:nvPr>
            <p:ph type="ctrTitle"/>
          </p:nvPr>
        </p:nvSpPr>
        <p:spPr>
          <a:xfrm>
            <a:off x="2534525" y="618325"/>
            <a:ext cx="6275100" cy="7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Looking Ahead to GeoXO </a:t>
            </a:r>
            <a:endParaRPr sz="3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4"/>
          <p:cNvSpPr txBox="1"/>
          <p:nvPr>
            <p:ph type="title"/>
          </p:nvPr>
        </p:nvSpPr>
        <p:spPr>
          <a:xfrm>
            <a:off x="269422" y="216694"/>
            <a:ext cx="8184317" cy="5106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 sz="3000">
                <a:latin typeface="Candara"/>
                <a:ea typeface="Candara"/>
                <a:cs typeface="Candara"/>
                <a:sym typeface="Candara"/>
              </a:rPr>
              <a:t>History of GOES Satellites</a:t>
            </a:r>
            <a:endParaRPr b="1" sz="3000"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90" name="Google Shape;39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312" y="550211"/>
            <a:ext cx="7607376" cy="427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64"/>
          <p:cNvSpPr txBox="1"/>
          <p:nvPr/>
        </p:nvSpPr>
        <p:spPr>
          <a:xfrm>
            <a:off x="6042963" y="3476276"/>
            <a:ext cx="2735539" cy="85673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1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Coming next: Geostationary Extended Observations (GeoXO)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5"/>
          <p:cNvSpPr txBox="1"/>
          <p:nvPr>
            <p:ph type="title"/>
          </p:nvPr>
        </p:nvSpPr>
        <p:spPr>
          <a:xfrm>
            <a:off x="2126825" y="216700"/>
            <a:ext cx="48360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 sz="3000">
                <a:latin typeface="Candara"/>
                <a:ea typeface="Candara"/>
                <a:cs typeface="Candara"/>
                <a:sym typeface="Candara"/>
              </a:rPr>
              <a:t>GeoXO Constellation</a:t>
            </a:r>
            <a:endParaRPr b="1" sz="3000"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97" name="Google Shape;39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8522" y="2485802"/>
            <a:ext cx="2366100" cy="228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8" name="Google Shape;398;p65"/>
          <p:cNvPicPr preferRelativeResize="0"/>
          <p:nvPr/>
        </p:nvPicPr>
        <p:blipFill rotWithShape="1">
          <a:blip r:embed="rId4">
            <a:alphaModFix/>
          </a:blip>
          <a:srcRect b="11205" l="5956" r="52065" t="13995"/>
          <a:stretch/>
        </p:blipFill>
        <p:spPr>
          <a:xfrm>
            <a:off x="435425" y="2485800"/>
            <a:ext cx="2274600" cy="228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9" name="Google Shape;399;p65"/>
          <p:cNvPicPr preferRelativeResize="0"/>
          <p:nvPr/>
        </p:nvPicPr>
        <p:blipFill rotWithShape="1">
          <a:blip r:embed="rId4">
            <a:alphaModFix/>
          </a:blip>
          <a:srcRect b="11205" l="52475" r="5847" t="13995"/>
          <a:stretch/>
        </p:blipFill>
        <p:spPr>
          <a:xfrm>
            <a:off x="6412453" y="2485800"/>
            <a:ext cx="2263200" cy="228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00" name="Google Shape;400;p65"/>
          <p:cNvPicPr preferRelativeResize="0"/>
          <p:nvPr/>
        </p:nvPicPr>
        <p:blipFill rotWithShape="1">
          <a:blip r:embed="rId5">
            <a:alphaModFix/>
          </a:blip>
          <a:srcRect b="39400" l="11634" r="62533" t="15145"/>
          <a:stretch/>
        </p:blipFill>
        <p:spPr>
          <a:xfrm>
            <a:off x="747675" y="789963"/>
            <a:ext cx="1650098" cy="1633174"/>
          </a:xfrm>
          <a:prstGeom prst="rect">
            <a:avLst/>
          </a:prstGeom>
          <a:noFill/>
          <a:ln cap="flat" cmpd="sng" w="9525">
            <a:solidFill>
              <a:srgbClr val="1241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1" name="Google Shape;401;p65"/>
          <p:cNvPicPr preferRelativeResize="0"/>
          <p:nvPr/>
        </p:nvPicPr>
        <p:blipFill rotWithShape="1">
          <a:blip r:embed="rId5">
            <a:alphaModFix/>
          </a:blip>
          <a:srcRect b="37854" l="35758" r="38409" t="16690"/>
          <a:stretch/>
        </p:blipFill>
        <p:spPr>
          <a:xfrm>
            <a:off x="3503250" y="852625"/>
            <a:ext cx="1650098" cy="1633174"/>
          </a:xfrm>
          <a:prstGeom prst="rect">
            <a:avLst/>
          </a:prstGeom>
          <a:noFill/>
          <a:ln cap="flat" cmpd="sng" w="9525">
            <a:solidFill>
              <a:srgbClr val="1241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2" name="Google Shape;402;p65"/>
          <p:cNvPicPr preferRelativeResize="0"/>
          <p:nvPr/>
        </p:nvPicPr>
        <p:blipFill rotWithShape="1">
          <a:blip r:embed="rId5">
            <a:alphaModFix/>
          </a:blip>
          <a:srcRect b="37086" l="61903" r="12264" t="17459"/>
          <a:stretch/>
        </p:blipFill>
        <p:spPr>
          <a:xfrm>
            <a:off x="6719000" y="852625"/>
            <a:ext cx="1650098" cy="1633174"/>
          </a:xfrm>
          <a:prstGeom prst="rect">
            <a:avLst/>
          </a:prstGeom>
          <a:noFill/>
          <a:ln cap="flat" cmpd="sng" w="9525">
            <a:solidFill>
              <a:srgbClr val="12416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68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6746" y="1136195"/>
            <a:ext cx="2990021" cy="285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3788" y="978449"/>
            <a:ext cx="4294193" cy="306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7"/>
          <p:cNvSpPr txBox="1"/>
          <p:nvPr/>
        </p:nvSpPr>
        <p:spPr>
          <a:xfrm>
            <a:off x="327436" y="4078263"/>
            <a:ext cx="8434732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GXS provides atmospheric soundings for forecasting, numerical weather prediction, and environmental observation </a:t>
            </a:r>
            <a:endParaRPr sz="1100"/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Data products: Temperature and Water Vapor Profiles, Atmospheric Composition including Carbon Dioxide, Carbon Monoxide, Ammonia, Nitric Acid, Nitrous oxide, Isoprene </a:t>
            </a:r>
            <a:endParaRPr sz="1100"/>
          </a:p>
        </p:txBody>
      </p:sp>
      <p:sp>
        <p:nvSpPr>
          <p:cNvPr id="416" name="Google Shape;416;p67"/>
          <p:cNvSpPr txBox="1"/>
          <p:nvPr/>
        </p:nvSpPr>
        <p:spPr>
          <a:xfrm>
            <a:off x="3774480" y="2993419"/>
            <a:ext cx="1283347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Spatial resolution  4km at nadir</a:t>
            </a:r>
            <a:endParaRPr sz="1100"/>
          </a:p>
        </p:txBody>
      </p:sp>
      <p:sp>
        <p:nvSpPr>
          <p:cNvPr id="417" name="Google Shape;417;p67"/>
          <p:cNvSpPr txBox="1"/>
          <p:nvPr/>
        </p:nvSpPr>
        <p:spPr>
          <a:xfrm>
            <a:off x="3841568" y="1218458"/>
            <a:ext cx="1014942" cy="1177245"/>
          </a:xfrm>
          <a:prstGeom prst="rect">
            <a:avLst/>
          </a:prstGeom>
          <a:solidFill>
            <a:srgbClr val="020003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Sounding Disk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1X 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 hour)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Super-region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Mesoscale</a:t>
            </a:r>
            <a:endParaRPr sz="1100"/>
          </a:p>
        </p:txBody>
      </p:sp>
      <p:sp>
        <p:nvSpPr>
          <p:cNvPr id="418" name="Google Shape;418;p67"/>
          <p:cNvSpPr txBox="1"/>
          <p:nvPr/>
        </p:nvSpPr>
        <p:spPr>
          <a:xfrm>
            <a:off x="248194" y="201043"/>
            <a:ext cx="8719457" cy="875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Sounder Provides Detailed 3D Measurement of Atmospheric Temperature and Humidity</a:t>
            </a:r>
            <a:endParaRPr sz="1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68"/>
          <p:cNvPicPr preferRelativeResize="0"/>
          <p:nvPr/>
        </p:nvPicPr>
        <p:blipFill rotWithShape="1">
          <a:blip r:embed="rId3">
            <a:alphaModFix/>
          </a:blip>
          <a:srcRect b="21210" l="10704" r="17160" t="39063"/>
          <a:stretch/>
        </p:blipFill>
        <p:spPr>
          <a:xfrm>
            <a:off x="0" y="0"/>
            <a:ext cx="9141341" cy="5107021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5" name="Google Shape;425;p68"/>
          <p:cNvPicPr preferRelativeResize="0"/>
          <p:nvPr/>
        </p:nvPicPr>
        <p:blipFill rotWithShape="1">
          <a:blip r:embed="rId4">
            <a:alphaModFix/>
          </a:blip>
          <a:srcRect b="33107" l="23732" r="30513" t="48881"/>
          <a:stretch/>
        </p:blipFill>
        <p:spPr>
          <a:xfrm>
            <a:off x="1667576" y="1292191"/>
            <a:ext cx="5774136" cy="2324501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6" name="Google Shape;426;p68"/>
          <p:cNvSpPr txBox="1"/>
          <p:nvPr/>
        </p:nvSpPr>
        <p:spPr>
          <a:xfrm>
            <a:off x="5026474" y="3270450"/>
            <a:ext cx="2534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OCX – 0.3 km GSD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68"/>
          <p:cNvSpPr txBox="1"/>
          <p:nvPr/>
        </p:nvSpPr>
        <p:spPr>
          <a:xfrm>
            <a:off x="91221" y="126723"/>
            <a:ext cx="23244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MODIS – 1 km resolution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68"/>
          <p:cNvSpPr/>
          <p:nvPr/>
        </p:nvSpPr>
        <p:spPr>
          <a:xfrm>
            <a:off x="169674" y="28163"/>
            <a:ext cx="3579000" cy="1236000"/>
          </a:xfrm>
          <a:prstGeom prst="rect">
            <a:avLst/>
          </a:prstGeom>
          <a:solidFill>
            <a:srgbClr val="7F7F7F">
              <a:alpha val="3098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68"/>
          <p:cNvSpPr txBox="1"/>
          <p:nvPr>
            <p:ph idx="1" type="body"/>
          </p:nvPr>
        </p:nvSpPr>
        <p:spPr>
          <a:xfrm>
            <a:off x="1573165" y="3616693"/>
            <a:ext cx="5994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b="1" lang="en-US" sz="1400">
                <a:solidFill>
                  <a:schemeClr val="lt1"/>
                </a:solidFill>
              </a:rPr>
              <a:t>Dynamic coastal management requires a satellite designed with the coast in mind. </a:t>
            </a:r>
            <a:endParaRPr b="1" sz="1400">
              <a:solidFill>
                <a:schemeClr val="lt1"/>
              </a:solidFill>
            </a:endParaRPr>
          </a:p>
        </p:txBody>
      </p:sp>
      <p:sp>
        <p:nvSpPr>
          <p:cNvPr id="430" name="Google Shape;430;p68"/>
          <p:cNvSpPr txBox="1"/>
          <p:nvPr/>
        </p:nvSpPr>
        <p:spPr>
          <a:xfrm>
            <a:off x="5125350" y="4017300"/>
            <a:ext cx="3973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OCX will provide hyperspectral observations over USA’s coastal regions (EEZs) multiple times per day.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1" name="Google Shape;431;p68"/>
          <p:cNvSpPr txBox="1"/>
          <p:nvPr/>
        </p:nvSpPr>
        <p:spPr>
          <a:xfrm>
            <a:off x="5932725" y="0"/>
            <a:ext cx="3000000" cy="4002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GeoXO Ocean Color Sensor (OCX)</a:t>
            </a:r>
            <a:endParaRPr b="1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A313F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69"/>
          <p:cNvPicPr preferRelativeResize="0"/>
          <p:nvPr/>
        </p:nvPicPr>
        <p:blipFill rotWithShape="1">
          <a:blip r:embed="rId3">
            <a:alphaModFix/>
          </a:blip>
          <a:srcRect b="0" l="0" r="11095" t="0"/>
          <a:stretch/>
        </p:blipFill>
        <p:spPr>
          <a:xfrm>
            <a:off x="1050303" y="0"/>
            <a:ext cx="80936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69"/>
          <p:cNvSpPr txBox="1"/>
          <p:nvPr>
            <p:ph type="title"/>
          </p:nvPr>
        </p:nvSpPr>
        <p:spPr>
          <a:xfrm>
            <a:off x="1201800" y="88100"/>
            <a:ext cx="2234100" cy="1529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900"/>
                </a:solidFill>
              </a:rPr>
              <a:t>ACX: </a:t>
            </a:r>
            <a:r>
              <a:rPr lang="en-US">
                <a:solidFill>
                  <a:srgbClr val="FF9900"/>
                </a:solidFill>
              </a:rPr>
              <a:t>NASA TEMPO First Light (NO</a:t>
            </a:r>
            <a:r>
              <a:rPr baseline="-25000" lang="en-US">
                <a:solidFill>
                  <a:srgbClr val="FF9900"/>
                </a:solidFill>
              </a:rPr>
              <a:t>2</a:t>
            </a:r>
            <a:r>
              <a:rPr lang="en-US">
                <a:solidFill>
                  <a:srgbClr val="FF9900"/>
                </a:solidFill>
              </a:rPr>
              <a:t>)</a:t>
            </a:r>
            <a:endParaRPr>
              <a:solidFill>
                <a:srgbClr val="FF9900"/>
              </a:solidFill>
            </a:endParaRPr>
          </a:p>
        </p:txBody>
      </p:sp>
      <p:pic>
        <p:nvPicPr>
          <p:cNvPr id="439" name="Google Shape;439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2" y="1732551"/>
            <a:ext cx="3324675" cy="208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1"/>
          <p:cNvSpPr txBox="1"/>
          <p:nvPr/>
        </p:nvSpPr>
        <p:spPr>
          <a:xfrm>
            <a:off x="2629674" y="393769"/>
            <a:ext cx="3581325" cy="55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71"/>
          <p:cNvSpPr txBox="1"/>
          <p:nvPr/>
        </p:nvSpPr>
        <p:spPr>
          <a:xfrm>
            <a:off x="2135371" y="1170899"/>
            <a:ext cx="4873275" cy="3078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more information visit </a:t>
            </a:r>
            <a:r>
              <a:rPr b="1" i="0" lang="en-US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www.nesdis.gov/geoxo</a:t>
            </a:r>
            <a:endParaRPr b="1" i="0" sz="18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b="1" i="0" lang="en-US" sz="20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en-US" sz="20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20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www.facebook.com/GOESRsatellite</a:t>
            </a:r>
            <a:br>
              <a:rPr b="1" i="0" lang="en-US" sz="20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0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www.youtube.com/user/NOAASatellites</a:t>
            </a:r>
            <a:br>
              <a:rPr b="1" i="0" lang="en-US" sz="20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0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twitter.com/NOAASatellites</a:t>
            </a:r>
            <a:br>
              <a:rPr b="1" i="0" lang="en-US" sz="20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0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www.flickr.com/photos/noaasatellites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ocialMedia_Icons.png" id="451" name="Google Shape;451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41945" y="2009247"/>
            <a:ext cx="1992455" cy="709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CM020_CF">
  <a:themeElements>
    <a:clrScheme name="Custom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808080"/>
      </a:accent6>
      <a:hlink>
        <a:srgbClr val="34C8C9"/>
      </a:hlink>
      <a:folHlink>
        <a:srgbClr val="CC9C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