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6858000" cx="12192000"/>
  <p:notesSz cx="6858000" cy="9144000"/>
  <p:embeddedFontLst>
    <p:embeddedFont>
      <p:font typeface="Helvetica Neue"/>
      <p:regular r:id="rId27"/>
      <p:bold r:id="rId28"/>
      <p:italic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35" roundtripDataSignature="AMtx7mg1thdNtUwHgKHALBOvSxSLLM0c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9744A7-D541-4878-AD5B-FCA4C7C5C72F}">
  <a:tblStyle styleId="{D29744A7-D541-4878-AD5B-FCA4C7C5C72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regular.fntdata"/><Relationship Id="rId30" Type="http://schemas.openxmlformats.org/officeDocument/2006/relationships/font" Target="fonts/HelveticaNeue-boldItalic.fntdata"/><Relationship Id="rId11" Type="http://schemas.openxmlformats.org/officeDocument/2006/relationships/slide" Target="slides/slide5.xml"/><Relationship Id="rId33" Type="http://schemas.openxmlformats.org/officeDocument/2006/relationships/font" Target="fonts/OpenSans-italic.fntdata"/><Relationship Id="rId10" Type="http://schemas.openxmlformats.org/officeDocument/2006/relationships/slide" Target="slides/slide4.xml"/><Relationship Id="rId32" Type="http://schemas.openxmlformats.org/officeDocument/2006/relationships/font" Target="fonts/OpenSans-bold.fntdata"/><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At this developmental level – concrete learners can struggle with landforms – </a:t>
            </a:r>
            <a:r>
              <a:rPr i="1" lang="en-US"/>
              <a:t>especially if the feature is beyond their experience.</a:t>
            </a:r>
            <a:endParaRPr/>
          </a:p>
          <a:p>
            <a:pPr indent="-228600" lvl="0" marL="457200" rtl="0" algn="l">
              <a:lnSpc>
                <a:spcPct val="100000"/>
              </a:lnSpc>
              <a:spcBef>
                <a:spcPts val="0"/>
              </a:spcBef>
              <a:spcAft>
                <a:spcPts val="0"/>
              </a:spcAft>
              <a:buSzPts val="1400"/>
              <a:buFont typeface="Arial"/>
              <a:buChar char="•"/>
            </a:pPr>
            <a:r>
              <a:rPr lang="en-US"/>
              <a:t>EarthKam </a:t>
            </a:r>
            <a:r>
              <a:rPr b="1" i="0" lang="en-US" sz="1200" u="none" cap="none" strike="noStrike">
                <a:solidFill>
                  <a:schemeClr val="dk1"/>
                </a:solidFill>
                <a:latin typeface="Calibri"/>
                <a:ea typeface="Calibri"/>
                <a:cs typeface="Calibri"/>
                <a:sym typeface="Calibri"/>
              </a:rPr>
              <a:t>Earth Images Bingo</a:t>
            </a:r>
            <a:r>
              <a:rPr lang="en-US"/>
              <a:t>- https://www.google.com/url?sa=t&amp;source=web&amp;rct=j&amp;opi=89978449&amp;url=https://www.earthkam.org/dls/9_EarthKAM%2520activities/EK_EarthImagesBingo_Teacher.pdf&amp;ved=2ahUKEwiR_7-lluaGAxUrATQIHUoPD2cQFnoECBkQAQ&amp;usg=AOvVaw3-pg5Oq7PFm9n0JmKjCqtN </a:t>
            </a:r>
            <a:endParaRPr/>
          </a:p>
          <a:p>
            <a:pPr indent="-228600" lvl="0" marL="457200" rtl="0" algn="l">
              <a:lnSpc>
                <a:spcPct val="100000"/>
              </a:lnSpc>
              <a:spcBef>
                <a:spcPts val="0"/>
              </a:spcBef>
              <a:spcAft>
                <a:spcPts val="0"/>
              </a:spcAft>
              <a:buSzPts val="1400"/>
              <a:buFont typeface="Arial"/>
              <a:buChar char="•"/>
            </a:pPr>
            <a:r>
              <a:rPr lang="en-US"/>
              <a:t>NASA Earth Observatory - https://earthobservatory.nasa.gov/</a:t>
            </a:r>
            <a:endParaRPr/>
          </a:p>
        </p:txBody>
      </p:sp>
      <p:sp>
        <p:nvSpPr>
          <p:cNvPr id="169" name="Google Shape;16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9700" lvl="0" marL="457200" marR="0" rtl="0" algn="l">
              <a:lnSpc>
                <a:spcPct val="100000"/>
              </a:lnSpc>
              <a:spcBef>
                <a:spcPts val="0"/>
              </a:spcBef>
              <a:spcAft>
                <a:spcPts val="0"/>
              </a:spcAft>
              <a:buClr>
                <a:srgbClr val="000000"/>
              </a:buClr>
              <a:buSzPts val="1400"/>
              <a:buFont typeface="Arial"/>
              <a:buNone/>
            </a:pPr>
            <a:r>
              <a:t/>
            </a:r>
            <a:endParaRPr/>
          </a:p>
        </p:txBody>
      </p:sp>
      <p:sp>
        <p:nvSpPr>
          <p:cNvPr id="178" name="Google Shape;17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My NASA Data satellite resources - https://mynasadata.larc.nasa.gov/search?keys=satellites</a:t>
            </a:r>
            <a:endParaRPr/>
          </a:p>
          <a:p>
            <a:pPr indent="-139700" lvl="0" marL="457200" rtl="0" algn="l">
              <a:lnSpc>
                <a:spcPct val="100000"/>
              </a:lnSpc>
              <a:spcBef>
                <a:spcPts val="0"/>
              </a:spcBef>
              <a:spcAft>
                <a:spcPts val="0"/>
              </a:spcAft>
              <a:buSzPts val="1400"/>
              <a:buFont typeface="Arial"/>
              <a:buNone/>
            </a:pPr>
            <a:r>
              <a:t/>
            </a:r>
            <a:endParaRPr/>
          </a:p>
          <a:p>
            <a:pPr indent="-228600" lvl="0" marL="457200" rtl="0" algn="l">
              <a:lnSpc>
                <a:spcPct val="100000"/>
              </a:lnSpc>
              <a:spcBef>
                <a:spcPts val="0"/>
              </a:spcBef>
              <a:spcAft>
                <a:spcPts val="0"/>
              </a:spcAft>
              <a:buSzPts val="1400"/>
              <a:buFont typeface="Arial"/>
              <a:buChar char="•"/>
            </a:pPr>
            <a:r>
              <a:rPr lang="en-US"/>
              <a:t>Do you understand the limitations of their literal thinking?</a:t>
            </a:r>
            <a:endParaRPr/>
          </a:p>
          <a:p>
            <a:pPr indent="-228600" lvl="0" marL="457200" rtl="0" algn="l">
              <a:lnSpc>
                <a:spcPct val="100000"/>
              </a:lnSpc>
              <a:spcBef>
                <a:spcPts val="0"/>
              </a:spcBef>
              <a:spcAft>
                <a:spcPts val="0"/>
              </a:spcAft>
              <a:buSzPts val="1400"/>
              <a:buFont typeface="Arial"/>
              <a:buChar char="•"/>
            </a:pPr>
            <a:r>
              <a:rPr lang="en-US"/>
              <a:t>Can you understand why younger students struggle with color value representation? Consider the limited abstract ability and their experience with video games.</a:t>
            </a:r>
            <a:endParaRPr/>
          </a:p>
          <a:p>
            <a:pPr indent="-228600" lvl="0" marL="457200" marR="0" rtl="0" algn="l">
              <a:lnSpc>
                <a:spcPct val="100000"/>
              </a:lnSpc>
              <a:spcBef>
                <a:spcPts val="0"/>
              </a:spcBef>
              <a:spcAft>
                <a:spcPts val="0"/>
              </a:spcAft>
              <a:buSzPts val="1400"/>
              <a:buNone/>
            </a:pPr>
            <a:r>
              <a:t/>
            </a:r>
            <a:endParaRPr/>
          </a:p>
        </p:txBody>
      </p:sp>
      <p:sp>
        <p:nvSpPr>
          <p:cNvPr id="187" name="Google Shape;18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3" name="Google Shape;20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Char char="•"/>
            </a:pPr>
            <a:r>
              <a:rPr lang="en-US"/>
              <a:t>It takes about 20 days of class time to get students familiar enough with the interfaces, settle on a project and work through any group dynamic issues in order to produce a group product.</a:t>
            </a:r>
            <a:endParaRPr/>
          </a:p>
          <a:p>
            <a:pPr indent="-228600" lvl="0" marL="457200" marR="0" rtl="0" algn="l">
              <a:lnSpc>
                <a:spcPct val="100000"/>
              </a:lnSpc>
              <a:spcBef>
                <a:spcPts val="0"/>
              </a:spcBef>
              <a:spcAft>
                <a:spcPts val="0"/>
              </a:spcAft>
              <a:buClr>
                <a:srgbClr val="000000"/>
              </a:buClr>
              <a:buSzPts val="1400"/>
              <a:buFont typeface="Arial"/>
              <a:buChar char="•"/>
            </a:pPr>
            <a:r>
              <a:rPr lang="en-US"/>
              <a:t>First step – a solo assignment to become familiar with the interfaces, type of satellite and orbits, imagery, and calendar aspects.</a:t>
            </a:r>
            <a:endParaRPr/>
          </a:p>
          <a:p>
            <a:pPr indent="-228600" lvl="0" marL="457200" marR="0" rtl="0" algn="l">
              <a:lnSpc>
                <a:spcPct val="100000"/>
              </a:lnSpc>
              <a:spcBef>
                <a:spcPts val="0"/>
              </a:spcBef>
              <a:spcAft>
                <a:spcPts val="0"/>
              </a:spcAft>
              <a:buClr>
                <a:srgbClr val="000000"/>
              </a:buClr>
              <a:buSzPts val="1400"/>
              <a:buFont typeface="Arial"/>
              <a:buChar char="•"/>
            </a:pPr>
            <a:r>
              <a:rPr lang="en-US"/>
              <a:t>Step 2 – Introduce the topics, group selection and role assignments.</a:t>
            </a:r>
            <a:endParaRPr/>
          </a:p>
          <a:p>
            <a:pPr indent="-228600" lvl="0" marL="457200" marR="0" rtl="0" algn="l">
              <a:lnSpc>
                <a:spcPct val="100000"/>
              </a:lnSpc>
              <a:spcBef>
                <a:spcPts val="0"/>
              </a:spcBef>
              <a:spcAft>
                <a:spcPts val="0"/>
              </a:spcAft>
              <a:buClr>
                <a:srgbClr val="000000"/>
              </a:buClr>
              <a:buSzPts val="1400"/>
              <a:buFont typeface="Arial"/>
              <a:buChar char="•"/>
            </a:pPr>
            <a:r>
              <a:rPr lang="en-US"/>
              <a:t>Step 3 – Developing problem statements, searching for initial images and refining statements</a:t>
            </a:r>
            <a:endParaRPr/>
          </a:p>
          <a:p>
            <a:pPr indent="-228600" lvl="0" marL="457200" marR="0" rtl="0" algn="l">
              <a:lnSpc>
                <a:spcPct val="100000"/>
              </a:lnSpc>
              <a:spcBef>
                <a:spcPts val="0"/>
              </a:spcBef>
              <a:spcAft>
                <a:spcPts val="0"/>
              </a:spcAft>
              <a:buClr>
                <a:srgbClr val="000000"/>
              </a:buClr>
              <a:buSzPts val="1400"/>
              <a:buFont typeface="Arial"/>
              <a:buChar char="•"/>
            </a:pPr>
            <a:r>
              <a:rPr lang="en-US"/>
              <a:t>Step 4 revisions of statements, researching phenomenon, developing drafts of what will be placed in poster</a:t>
            </a:r>
            <a:endParaRPr/>
          </a:p>
          <a:p>
            <a:pPr indent="-228600" lvl="0" marL="457200" marR="0" rtl="0" algn="l">
              <a:lnSpc>
                <a:spcPct val="100000"/>
              </a:lnSpc>
              <a:spcBef>
                <a:spcPts val="0"/>
              </a:spcBef>
              <a:spcAft>
                <a:spcPts val="0"/>
              </a:spcAft>
              <a:buClr>
                <a:srgbClr val="000000"/>
              </a:buClr>
              <a:buSzPts val="1400"/>
              <a:buFont typeface="Arial"/>
              <a:buChar char="•"/>
            </a:pPr>
            <a:r>
              <a:rPr lang="en-US"/>
              <a:t>Step 5 – selecting “Before &amp; After” images, revisions and finalizing writing</a:t>
            </a:r>
            <a:endParaRPr/>
          </a:p>
          <a:p>
            <a:pPr indent="-228600" lvl="0" marL="457200" marR="0" rtl="0" algn="l">
              <a:lnSpc>
                <a:spcPct val="100000"/>
              </a:lnSpc>
              <a:spcBef>
                <a:spcPts val="0"/>
              </a:spcBef>
              <a:spcAft>
                <a:spcPts val="0"/>
              </a:spcAft>
              <a:buClr>
                <a:srgbClr val="000000"/>
              </a:buClr>
              <a:buSzPts val="1400"/>
              <a:buFont typeface="Arial"/>
              <a:buChar char="•"/>
            </a:pPr>
            <a:r>
              <a:rPr lang="en-US"/>
              <a:t>Step 6 – putting everything into the poster, teacher review</a:t>
            </a:r>
            <a:endParaRPr/>
          </a:p>
          <a:p>
            <a:pPr indent="-228600" lvl="0" marL="457200" marR="0" rtl="0" algn="l">
              <a:lnSpc>
                <a:spcPct val="100000"/>
              </a:lnSpc>
              <a:spcBef>
                <a:spcPts val="0"/>
              </a:spcBef>
              <a:spcAft>
                <a:spcPts val="0"/>
              </a:spcAft>
              <a:buSzPts val="1400"/>
              <a:buNone/>
            </a:pPr>
            <a:r>
              <a:t/>
            </a:r>
            <a:endParaRPr/>
          </a:p>
        </p:txBody>
      </p:sp>
      <p:sp>
        <p:nvSpPr>
          <p:cNvPr id="212" name="Google Shape;21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Students were curious about how a glacier might melt as a result of a volcano underneath. I know of a YouTuber from Iceland who had talked about this geology and off we went!</a:t>
            </a:r>
            <a:endParaRPr/>
          </a:p>
          <a:p>
            <a:pPr indent="-228600" lvl="0" marL="457200" rtl="0" algn="l">
              <a:lnSpc>
                <a:spcPct val="100000"/>
              </a:lnSpc>
              <a:spcBef>
                <a:spcPts val="0"/>
              </a:spcBef>
              <a:spcAft>
                <a:spcPts val="0"/>
              </a:spcAft>
              <a:buSzPts val="1400"/>
              <a:buFont typeface="Arial"/>
              <a:buChar char="•"/>
            </a:pPr>
            <a:r>
              <a:rPr lang="en-US"/>
              <a:t>A Landstat image would have been more clear. https://earthobservatory.nasa.gov/images/152890/iceland-eruption-goes-another-round</a:t>
            </a:r>
            <a:endParaRPr/>
          </a:p>
        </p:txBody>
      </p:sp>
      <p:sp>
        <p:nvSpPr>
          <p:cNvPr id="220" name="Google Shape;22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Students are very interested in auroras.</a:t>
            </a:r>
            <a:endParaRPr/>
          </a:p>
          <a:p>
            <a:pPr indent="-228600" lvl="0" marL="457200" rtl="0" algn="l">
              <a:lnSpc>
                <a:spcPct val="100000"/>
              </a:lnSpc>
              <a:spcBef>
                <a:spcPts val="0"/>
              </a:spcBef>
              <a:spcAft>
                <a:spcPts val="0"/>
              </a:spcAft>
              <a:buSzPts val="1400"/>
              <a:buFont typeface="Arial"/>
              <a:buChar char="•"/>
            </a:pPr>
            <a:r>
              <a:rPr lang="en-US"/>
              <a:t>We used NASA Space Weather and SpaceWeather.com to forecast when auroras are expected and then checked VIIRS Imagery Viewer(https://cimss.ssec.wisc.edu/viirs/imagery-viewer/) for appearance. </a:t>
            </a:r>
            <a:endParaRPr/>
          </a:p>
          <a:p>
            <a:pPr indent="-228600" lvl="0" marL="457200" rtl="0" algn="l">
              <a:lnSpc>
                <a:spcPct val="100000"/>
              </a:lnSpc>
              <a:spcBef>
                <a:spcPts val="0"/>
              </a:spcBef>
              <a:spcAft>
                <a:spcPts val="0"/>
              </a:spcAft>
              <a:buSzPts val="1400"/>
              <a:buFont typeface="Arial"/>
              <a:buChar char="•"/>
            </a:pPr>
            <a:r>
              <a:rPr lang="en-US"/>
              <a:t>Students struggled to understand why the colors didn’t appear.</a:t>
            </a:r>
            <a:endParaRPr/>
          </a:p>
          <a:p>
            <a:pPr indent="-228600" lvl="0" marL="457200" marR="0" rtl="0" algn="l">
              <a:lnSpc>
                <a:spcPct val="100000"/>
              </a:lnSpc>
              <a:spcBef>
                <a:spcPts val="0"/>
              </a:spcBef>
              <a:spcAft>
                <a:spcPts val="0"/>
              </a:spcAft>
              <a:buClr>
                <a:srgbClr val="000000"/>
              </a:buClr>
              <a:buSzPts val="1400"/>
              <a:buFont typeface="Arial"/>
              <a:buChar char="•"/>
            </a:pPr>
            <a:r>
              <a:rPr lang="en-US"/>
              <a:t>They seem to be more interested in why the auroras happen and forgot that we learned about the process when we were investigating the sun’s affect on our planet and the atmosphere.</a:t>
            </a:r>
            <a:endParaRPr/>
          </a:p>
        </p:txBody>
      </p:sp>
      <p:sp>
        <p:nvSpPr>
          <p:cNvPr id="231" name="Google Shape;23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9:notes"/>
          <p:cNvSpPr txBox="1"/>
          <p:nvPr/>
        </p:nvSpPr>
        <p:spPr>
          <a:xfrm>
            <a:off x="3890416" y="8671678"/>
            <a:ext cx="2957044" cy="452683"/>
          </a:xfrm>
          <a:prstGeom prst="rect">
            <a:avLst/>
          </a:prstGeom>
          <a:noFill/>
          <a:ln>
            <a:noFill/>
          </a:ln>
        </p:spPr>
        <p:txBody>
          <a:bodyPr anchorCtr="0" anchor="b" bIns="43325" lIns="86675" spcFirstLastPara="1" rIns="86675" wrap="square" tIns="433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rgbClr val="000000"/>
                </a:solidFill>
                <a:latin typeface="Times New Roman"/>
                <a:ea typeface="Times New Roman"/>
                <a:cs typeface="Times New Roman"/>
                <a:sym typeface="Times New Roman"/>
              </a:rPr>
              <a:t>‹#›</a:t>
            </a:fld>
            <a:endParaRPr b="0" i="0" sz="900" u="none" cap="none" strike="noStrike">
              <a:solidFill>
                <a:srgbClr val="000000"/>
              </a:solidFill>
              <a:latin typeface="Arial"/>
              <a:ea typeface="Arial"/>
              <a:cs typeface="Arial"/>
              <a:sym typeface="Arial"/>
            </a:endParaRPr>
          </a:p>
        </p:txBody>
      </p:sp>
      <p:sp>
        <p:nvSpPr>
          <p:cNvPr id="236" name="Google Shape;236;p29:notes"/>
          <p:cNvSpPr/>
          <p:nvPr>
            <p:ph idx="2" type="sldImg"/>
          </p:nvPr>
        </p:nvSpPr>
        <p:spPr>
          <a:xfrm>
            <a:off x="341313" y="677863"/>
            <a:ext cx="6165850" cy="3468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7" name="Google Shape;237;p29:notes"/>
          <p:cNvSpPr txBox="1"/>
          <p:nvPr>
            <p:ph idx="1" type="body"/>
          </p:nvPr>
        </p:nvSpPr>
        <p:spPr>
          <a:xfrm>
            <a:off x="933372" y="4374626"/>
            <a:ext cx="4979545" cy="4071201"/>
          </a:xfrm>
          <a:prstGeom prst="rect">
            <a:avLst/>
          </a:prstGeom>
          <a:noFill/>
          <a:ln>
            <a:noFill/>
          </a:ln>
        </p:spPr>
        <p:txBody>
          <a:bodyPr anchorCtr="0" anchor="t" bIns="43325" lIns="86675" spcFirstLastPara="1" rIns="86675" wrap="square" tIns="433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http://cimss.ssec.wisc.edu/education/jpss/TopProjects2021.html</a:t>
            </a:r>
            <a:endParaRPr/>
          </a:p>
          <a:p>
            <a:pPr indent="-228600" lvl="0" marL="457200" marR="0" rtl="0" algn="l">
              <a:lnSpc>
                <a:spcPct val="100000"/>
              </a:lnSpc>
              <a:spcBef>
                <a:spcPts val="0"/>
              </a:spcBef>
              <a:spcAft>
                <a:spcPts val="0"/>
              </a:spcAft>
              <a:buClr>
                <a:srgbClr val="000000"/>
              </a:buClr>
              <a:buSzPts val="1400"/>
              <a:buFont typeface="Arial"/>
              <a:buChar char="•"/>
            </a:pPr>
            <a:r>
              <a:rPr b="0" lang="en-US"/>
              <a:t>2021 Top Projects</a:t>
            </a:r>
            <a:endParaRPr/>
          </a:p>
          <a:p>
            <a:pPr indent="0" lvl="0" marL="228600" rtl="0" algn="l">
              <a:lnSpc>
                <a:spcPct val="100000"/>
              </a:lnSpc>
              <a:spcBef>
                <a:spcPts val="0"/>
              </a:spcBef>
              <a:spcAft>
                <a:spcPts val="0"/>
              </a:spcAft>
              <a:buSzPts val="1400"/>
              <a:buFont typeface="Arial"/>
              <a:buNone/>
            </a:pPr>
            <a:r>
              <a:t/>
            </a:r>
            <a:endParaRPr/>
          </a:p>
        </p:txBody>
      </p:sp>
      <p:sp>
        <p:nvSpPr>
          <p:cNvPr id="279" name="Google Shape;27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66374500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e663745007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SPED: LD to GIFTED, including high functioning members of the autistic program</a:t>
            </a:r>
            <a:endParaRPr/>
          </a:p>
          <a:p>
            <a:pPr indent="-317500" lvl="0" marL="457200" rtl="0" algn="l">
              <a:lnSpc>
                <a:spcPct val="100000"/>
              </a:lnSpc>
              <a:spcBef>
                <a:spcPts val="0"/>
              </a:spcBef>
              <a:spcAft>
                <a:spcPts val="0"/>
              </a:spcAft>
              <a:buSzPts val="1400"/>
              <a:buChar char="-"/>
            </a:pPr>
            <a:r>
              <a:rPr lang="en-US"/>
              <a:t>Maturity levels- little to know experience in collaborative groups</a:t>
            </a:r>
            <a:endParaRPr/>
          </a:p>
        </p:txBody>
      </p:sp>
      <p:sp>
        <p:nvSpPr>
          <p:cNvPr id="111" name="Google Shape;111;g2e663745007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663745007_3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e663745007_3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solidFill>
                <a:srgbClr val="000000"/>
              </a:solidFill>
            </a:endParaRPr>
          </a:p>
          <a:p>
            <a:pPr indent="0" lvl="0" marL="0" rtl="0" algn="l">
              <a:lnSpc>
                <a:spcPct val="100000"/>
              </a:lnSpc>
              <a:spcBef>
                <a:spcPts val="0"/>
              </a:spcBef>
              <a:spcAft>
                <a:spcPts val="0"/>
              </a:spcAft>
              <a:buSzPts val="1400"/>
              <a:buNone/>
            </a:pPr>
            <a:r>
              <a:t/>
            </a:r>
            <a:endParaRPr/>
          </a:p>
        </p:txBody>
      </p:sp>
      <p:sp>
        <p:nvSpPr>
          <p:cNvPr id="121" name="Google Shape;121;g2e663745007_3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solidFill>
                  <a:srgbClr val="000000"/>
                </a:solidFill>
              </a:rPr>
              <a:t>Follow wildfires and hurricanes with GOES and VIIRS imagery – at first as these can relate directly to NM weather and air quality</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000000"/>
              </a:solidFill>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000000"/>
                </a:solidFill>
              </a:rPr>
              <a:t>Hurricane interactives from UCAR, NOAA SciJinks</a:t>
            </a:r>
            <a:endParaRPr>
              <a:solidFill>
                <a:srgbClr val="000000"/>
              </a:solidFill>
            </a:endParaRPr>
          </a:p>
          <a:p>
            <a:pPr indent="-228600" lvl="0" marL="457200" marR="0" rtl="0" algn="l">
              <a:lnSpc>
                <a:spcPct val="100000"/>
              </a:lnSpc>
              <a:spcBef>
                <a:spcPts val="0"/>
              </a:spcBef>
              <a:spcAft>
                <a:spcPts val="0"/>
              </a:spcAft>
              <a:buSzPts val="1400"/>
              <a:buNone/>
            </a:pPr>
            <a:r>
              <a:t/>
            </a:r>
            <a:endParaRPr/>
          </a:p>
        </p:txBody>
      </p:sp>
      <p:sp>
        <p:nvSpPr>
          <p:cNvPr id="129" name="Google Shape;12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Char char="•"/>
            </a:pPr>
            <a:r>
              <a:rPr lang="en-US"/>
              <a:t>Turn and talk</a:t>
            </a:r>
            <a:endParaRPr/>
          </a:p>
          <a:p>
            <a:pPr indent="-228600" lvl="0" marL="457200" marR="0" rtl="0" algn="l">
              <a:lnSpc>
                <a:spcPct val="100000"/>
              </a:lnSpc>
              <a:spcBef>
                <a:spcPts val="0"/>
              </a:spcBef>
              <a:spcAft>
                <a:spcPts val="0"/>
              </a:spcAft>
              <a:buClr>
                <a:srgbClr val="000000"/>
              </a:buClr>
              <a:buSzPts val="1400"/>
              <a:buFont typeface="Arial"/>
              <a:buChar char="•"/>
            </a:pPr>
            <a:r>
              <a:rPr lang="en-US"/>
              <a:t>Anyone willing to share?</a:t>
            </a:r>
            <a:endParaRPr b="1"/>
          </a:p>
          <a:p>
            <a:pPr indent="-139700" lvl="0" marL="457200" rtl="0" algn="l">
              <a:lnSpc>
                <a:spcPct val="100000"/>
              </a:lnSpc>
              <a:spcBef>
                <a:spcPts val="0"/>
              </a:spcBef>
              <a:spcAft>
                <a:spcPts val="0"/>
              </a:spcAft>
              <a:buSzPts val="1400"/>
              <a:buFont typeface="Arial"/>
              <a:buNone/>
            </a:pPr>
            <a:r>
              <a:t/>
            </a:r>
            <a:endParaRPr b="1"/>
          </a:p>
          <a:p>
            <a:pPr indent="-228600" lvl="0" marL="457200" rtl="0" algn="l">
              <a:lnSpc>
                <a:spcPct val="100000"/>
              </a:lnSpc>
              <a:spcBef>
                <a:spcPts val="0"/>
              </a:spcBef>
              <a:spcAft>
                <a:spcPts val="0"/>
              </a:spcAft>
              <a:buSzPts val="1400"/>
              <a:buFont typeface="Arial"/>
              <a:buChar char="•"/>
            </a:pPr>
            <a:r>
              <a:rPr b="1" lang="en-US"/>
              <a:t>EarthKAM Educator tools </a:t>
            </a:r>
            <a:r>
              <a:rPr lang="en-US"/>
              <a:t>- https://www.earthkam.org/activities</a:t>
            </a:r>
            <a:endParaRPr/>
          </a:p>
        </p:txBody>
      </p:sp>
      <p:sp>
        <p:nvSpPr>
          <p:cNvPr id="138" name="Google Shape;13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Because students are concrete and literal thinkers, I need to connect what they are doing not only with science, but with other content areas so they can process what they are doing more fully</a:t>
            </a:r>
            <a:endParaRPr/>
          </a:p>
          <a:p>
            <a:pPr indent="-228600" lvl="0" marL="457200" rtl="0" algn="l">
              <a:lnSpc>
                <a:spcPct val="100000"/>
              </a:lnSpc>
              <a:spcBef>
                <a:spcPts val="0"/>
              </a:spcBef>
              <a:spcAft>
                <a:spcPts val="0"/>
              </a:spcAft>
              <a:buSzPts val="1400"/>
              <a:buFont typeface="Arial"/>
              <a:buChar char="•"/>
            </a:pPr>
            <a:r>
              <a:rPr lang="en-US"/>
              <a:t>What images they see on the news, where are those from?</a:t>
            </a:r>
            <a:endParaRPr/>
          </a:p>
          <a:p>
            <a:pPr indent="-139700" lvl="0" marL="457200" rtl="0" algn="l">
              <a:lnSpc>
                <a:spcPct val="100000"/>
              </a:lnSpc>
              <a:spcBef>
                <a:spcPts val="0"/>
              </a:spcBef>
              <a:spcAft>
                <a:spcPts val="0"/>
              </a:spcAft>
              <a:buSzPts val="1400"/>
              <a:buFont typeface="Arial"/>
              <a:buNone/>
            </a:pPr>
            <a:r>
              <a:t/>
            </a:r>
            <a:endParaRPr/>
          </a:p>
          <a:p>
            <a:pPr indent="-228600" lvl="0" marL="457200" marR="0" rtl="0" algn="l">
              <a:lnSpc>
                <a:spcPct val="100000"/>
              </a:lnSpc>
              <a:spcBef>
                <a:spcPts val="0"/>
              </a:spcBef>
              <a:spcAft>
                <a:spcPts val="0"/>
              </a:spcAft>
              <a:buSzPts val="1400"/>
              <a:buNone/>
            </a:pPr>
            <a:r>
              <a:t/>
            </a:r>
            <a:endParaRPr/>
          </a:p>
        </p:txBody>
      </p:sp>
      <p:sp>
        <p:nvSpPr>
          <p:cNvPr id="146" name="Google Shape;14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Arial"/>
              <a:buChar char="•"/>
            </a:pPr>
            <a:r>
              <a:rPr b="1" lang="en-US"/>
              <a:t>Float Your Boat – </a:t>
            </a:r>
            <a:r>
              <a:rPr lang="en-US"/>
              <a:t>one of the reasons we were so interested in the VIIRS imagery is to see if we can track our recently placed floats that are helping to track the Arctic Ocean and sea ice movement. https://www.floatboat.org/post/utqiagvik-april-2024-deployment </a:t>
            </a:r>
            <a:endParaRPr/>
          </a:p>
          <a:p>
            <a:pPr indent="-171450" lvl="0" marL="171450" marR="0" rtl="0" algn="l">
              <a:lnSpc>
                <a:spcPct val="100000"/>
              </a:lnSpc>
              <a:spcBef>
                <a:spcPts val="0"/>
              </a:spcBef>
              <a:spcAft>
                <a:spcPts val="0"/>
              </a:spcAft>
              <a:buClr>
                <a:srgbClr val="000000"/>
              </a:buClr>
              <a:buSzPts val="1400"/>
              <a:buFont typeface="Arial"/>
              <a:buChar char="•"/>
            </a:pPr>
            <a:r>
              <a:rPr b="1" lang="en-US"/>
              <a:t>MOSAiC Resources- </a:t>
            </a:r>
            <a:r>
              <a:rPr lang="en-US"/>
              <a:t>(maps, Arctic Ice floe maps) https://mosaic.colorado.edu/activities and  https://serc.carleton.edu/teachearth/activities/180222.html</a:t>
            </a:r>
            <a:endParaRPr/>
          </a:p>
          <a:p>
            <a:pPr indent="-171450" lvl="0" marL="171450" rtl="0" algn="l">
              <a:lnSpc>
                <a:spcPct val="100000"/>
              </a:lnSpc>
              <a:spcBef>
                <a:spcPts val="0"/>
              </a:spcBef>
              <a:spcAft>
                <a:spcPts val="0"/>
              </a:spcAft>
              <a:buSzPts val="1400"/>
              <a:buFont typeface="Arial"/>
              <a:buChar char="•"/>
            </a:pPr>
            <a:r>
              <a:rPr b="1" lang="en-US"/>
              <a:t>My NASA Data Arctic Sea Ice activity </a:t>
            </a:r>
            <a:r>
              <a:rPr lang="en-US"/>
              <a:t>– https://mynasadata.larc.nasa.gov/mini-lessonactivity/exploring-sea-ice-changes-over-time and https://mynasadata.larc.nasa.gov/lesson-plans/investigating-sea-ice-extent-arctic-and-antarctic</a:t>
            </a:r>
            <a:endParaRPr/>
          </a:p>
          <a:p>
            <a:pPr indent="-171450" lvl="0" marL="171450" rtl="0" algn="l">
              <a:lnSpc>
                <a:spcPct val="100000"/>
              </a:lnSpc>
              <a:spcBef>
                <a:spcPts val="0"/>
              </a:spcBef>
              <a:spcAft>
                <a:spcPts val="0"/>
              </a:spcAft>
              <a:buSzPts val="1400"/>
              <a:buFont typeface="Arial"/>
              <a:buChar char="•"/>
            </a:pPr>
            <a:r>
              <a:rPr b="1" lang="en-US"/>
              <a:t>UCAR - </a:t>
            </a:r>
            <a:r>
              <a:rPr lang="en-US"/>
              <a:t>https://scied.ucar.edu/teaching-box/climate-water/dwindling-sea-ice</a:t>
            </a:r>
            <a:endParaRPr/>
          </a:p>
          <a:p>
            <a:pPr indent="0" lvl="0" marL="0" rtl="0" algn="l">
              <a:lnSpc>
                <a:spcPct val="100000"/>
              </a:lnSpc>
              <a:spcBef>
                <a:spcPts val="0"/>
              </a:spcBef>
              <a:spcAft>
                <a:spcPts val="0"/>
              </a:spcAft>
              <a:buSzPts val="1400"/>
              <a:buNone/>
            </a:pPr>
            <a:r>
              <a:t/>
            </a:r>
            <a:endParaRPr/>
          </a:p>
        </p:txBody>
      </p:sp>
      <p:sp>
        <p:nvSpPr>
          <p:cNvPr id="154" name="Google Shape;1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3"/>
          <p:cNvSpPr txBox="1"/>
          <p:nvPr>
            <p:ph type="ctrTitle"/>
          </p:nvPr>
        </p:nvSpPr>
        <p:spPr>
          <a:xfrm>
            <a:off x="914400" y="2130428"/>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3"/>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3"/>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3"/>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2"/>
          <p:cNvSpPr txBox="1"/>
          <p:nvPr>
            <p:ph idx="1" type="body"/>
          </p:nvPr>
        </p:nvSpPr>
        <p:spPr>
          <a:xfrm rot="5400000">
            <a:off x="3833019" y="-1623215"/>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2"/>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2"/>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2"/>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3"/>
          <p:cNvSpPr txBox="1"/>
          <p:nvPr>
            <p:ph type="title"/>
          </p:nvPr>
        </p:nvSpPr>
        <p:spPr>
          <a:xfrm rot="5400000">
            <a:off x="10688638" y="1371604"/>
            <a:ext cx="5851525" cy="3657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3"/>
          <p:cNvSpPr txBox="1"/>
          <p:nvPr>
            <p:ph idx="1" type="body"/>
          </p:nvPr>
        </p:nvSpPr>
        <p:spPr>
          <a:xfrm rot="5400000">
            <a:off x="3271838" y="-2184396"/>
            <a:ext cx="5851525" cy="1076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3"/>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3"/>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3"/>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4"/>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4"/>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4"/>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 name="Shape 27"/>
        <p:cNvGrpSpPr/>
        <p:nvPr/>
      </p:nvGrpSpPr>
      <p:grpSpPr>
        <a:xfrm>
          <a:off x="0" y="0"/>
          <a:ext cx="0" cy="0"/>
          <a:chOff x="0" y="0"/>
          <a:chExt cx="0" cy="0"/>
        </a:xfrm>
      </p:grpSpPr>
      <p:sp>
        <p:nvSpPr>
          <p:cNvPr id="28" name="Google Shape;28;p35"/>
          <p:cNvSpPr txBox="1"/>
          <p:nvPr>
            <p:ph type="title"/>
          </p:nvPr>
        </p:nvSpPr>
        <p:spPr>
          <a:xfrm>
            <a:off x="609602"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5"/>
          <p:cNvSpPr txBox="1"/>
          <p:nvPr>
            <p:ph idx="1" type="body"/>
          </p:nvPr>
        </p:nvSpPr>
        <p:spPr>
          <a:xfrm>
            <a:off x="4766733" y="273053"/>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0" name="Google Shape;30;p35"/>
          <p:cNvSpPr txBox="1"/>
          <p:nvPr>
            <p:ph idx="2" type="body"/>
          </p:nvPr>
        </p:nvSpPr>
        <p:spPr>
          <a:xfrm>
            <a:off x="609602"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1" name="Google Shape;31;p35"/>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5"/>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5"/>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6"/>
          <p:cNvSpPr txBox="1"/>
          <p:nvPr>
            <p:ph idx="1" type="body"/>
          </p:nvPr>
        </p:nvSpPr>
        <p:spPr>
          <a:xfrm>
            <a:off x="812800" y="1600203"/>
            <a:ext cx="7213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6"/>
          <p:cNvSpPr txBox="1"/>
          <p:nvPr>
            <p:ph idx="2" type="body"/>
          </p:nvPr>
        </p:nvSpPr>
        <p:spPr>
          <a:xfrm>
            <a:off x="8229600" y="1600203"/>
            <a:ext cx="7213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36"/>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6"/>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6"/>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37"/>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7"/>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7"/>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38"/>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8" name="Google Shape;48;p38"/>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8"/>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8"/>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4" name="Google Shape;54;p3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5" name="Google Shape;55;p39"/>
          <p:cNvSpPr txBox="1"/>
          <p:nvPr>
            <p:ph idx="3" type="body"/>
          </p:nvPr>
        </p:nvSpPr>
        <p:spPr>
          <a:xfrm>
            <a:off x="6193369"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6" name="Google Shape;56;p39"/>
          <p:cNvSpPr txBox="1"/>
          <p:nvPr>
            <p:ph idx="4" type="body"/>
          </p:nvPr>
        </p:nvSpPr>
        <p:spPr>
          <a:xfrm>
            <a:off x="6193369"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7" name="Google Shape;57;p39"/>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9"/>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9"/>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0"/>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0"/>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0"/>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1"/>
          <p:cNvSpPr/>
          <p:nvPr>
            <p:ph idx="2" type="pic"/>
          </p:nvPr>
        </p:nvSpPr>
        <p:spPr>
          <a:xfrm>
            <a:off x="2389717" y="612775"/>
            <a:ext cx="7315200" cy="4114800"/>
          </a:xfrm>
          <a:prstGeom prst="rect">
            <a:avLst/>
          </a:prstGeom>
          <a:noFill/>
          <a:ln>
            <a:noFill/>
          </a:ln>
        </p:spPr>
      </p:sp>
      <p:sp>
        <p:nvSpPr>
          <p:cNvPr id="68" name="Google Shape;68;p4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1"/>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1"/>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1"/>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 name="Google Shape;13;p32"/>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 name="Google Shape;14;p32"/>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jpg"/><Relationship Id="rId4" Type="http://schemas.openxmlformats.org/officeDocument/2006/relationships/image" Target="../media/image3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google.com/url?sa=t&amp;source=web&amp;rct=j&amp;opi=89978449&amp;url=https://www.earthkam.org/dls/9_EarthKAM%2520activities/EK_EarthImagesBingo_Teacher.pdf&amp;ved=2ahUKEwiR_7-lluaGAxUrATQIHUoPD2cQFnoECBkQAQ&amp;usg=AOvVaw3-pg5Oq7PFm9n0JmKjCqtN" TargetMode="External"/><Relationship Id="rId4" Type="http://schemas.openxmlformats.org/officeDocument/2006/relationships/hyperlink" Target="https://earthobservatory.nasa.gov/" TargetMode="External"/><Relationship Id="rId5" Type="http://schemas.openxmlformats.org/officeDocument/2006/relationships/hyperlink" Target="https://www.star.nesdis.noaa.gov/mapper/#zoom=4/date=2024Jun20/lat=39.5/lon=-98.4/tcon=true/granon=false/bordon=true/view=asc/l1on=false/satval1=N20/sensval1=Land/prodval1=efrp/levval1=null/op1=1/l2on=false/satval2=N20/sensval2=Land/prodval2=efrp/levval2=null/op2=1/l3on=false/satval3=N20/sensval3=Land/prodval3=efrp/levval3=null/op3=1" TargetMode="External"/><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ww.npr.org/2023/11/06/1198908501/mariana-trench-challenger-deep-ocean-map-tsunami"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4.jpg"/><Relationship Id="rId6" Type="http://schemas.openxmlformats.org/officeDocument/2006/relationships/image" Target="../media/image21.jpg"/><Relationship Id="rId7" Type="http://schemas.openxmlformats.org/officeDocument/2006/relationships/image" Target="../media/image34.jpg"/><Relationship Id="rId8"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polareducator.org/resources/prb-2/" TargetMode="External"/><Relationship Id="rId4" Type="http://schemas.openxmlformats.org/officeDocument/2006/relationships/image" Target="../media/image2.jpg"/><Relationship Id="rId5" Type="http://schemas.openxmlformats.org/officeDocument/2006/relationships/image" Target="../media/image7.jpg"/><Relationship Id="rId6"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4648200" y="812725"/>
            <a:ext cx="6487800" cy="23025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Classroom Connections </a:t>
            </a:r>
            <a:endParaRPr/>
          </a:p>
          <a:p>
            <a:pPr indent="0" lvl="0" marL="0" rtl="0" algn="ctr">
              <a:spcBef>
                <a:spcPts val="0"/>
              </a:spcBef>
              <a:spcAft>
                <a:spcPts val="0"/>
              </a:spcAft>
              <a:buClr>
                <a:schemeClr val="dk1"/>
              </a:buClr>
              <a:buSzPts val="4400"/>
              <a:buFont typeface="Calibri"/>
              <a:buNone/>
            </a:pPr>
            <a:r>
              <a:rPr lang="en-US"/>
              <a:t>to Satellite Data</a:t>
            </a:r>
            <a:endParaRPr/>
          </a:p>
        </p:txBody>
      </p:sp>
      <p:sp>
        <p:nvSpPr>
          <p:cNvPr id="89" name="Google Shape;89;p1"/>
          <p:cNvSpPr txBox="1"/>
          <p:nvPr>
            <p:ph idx="1" type="subTitle"/>
          </p:nvPr>
        </p:nvSpPr>
        <p:spPr>
          <a:xfrm>
            <a:off x="4648200" y="3518400"/>
            <a:ext cx="60198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Turtle Haste</a:t>
            </a:r>
            <a:endParaRPr/>
          </a:p>
          <a:p>
            <a:pPr indent="0" lvl="0" marL="0" rtl="0" algn="ctr">
              <a:lnSpc>
                <a:spcPct val="90000"/>
              </a:lnSpc>
              <a:spcBef>
                <a:spcPts val="0"/>
              </a:spcBef>
              <a:spcAft>
                <a:spcPts val="0"/>
              </a:spcAft>
              <a:buClr>
                <a:schemeClr val="dk1"/>
              </a:buClr>
              <a:buSzPts val="2400"/>
              <a:buNone/>
            </a:pPr>
            <a:r>
              <a:rPr lang="en-US"/>
              <a:t>Albuquerque Public Schools</a:t>
            </a:r>
            <a:endParaRPr/>
          </a:p>
          <a:p>
            <a:pPr indent="0" lvl="0" marL="0" rtl="0" algn="ctr">
              <a:lnSpc>
                <a:spcPct val="90000"/>
              </a:lnSpc>
              <a:spcBef>
                <a:spcPts val="0"/>
              </a:spcBef>
              <a:spcAft>
                <a:spcPts val="0"/>
              </a:spcAft>
              <a:buClr>
                <a:schemeClr val="dk1"/>
              </a:buClr>
              <a:buSzPts val="2400"/>
              <a:buNone/>
            </a:pPr>
            <a:r>
              <a:rPr lang="en-US"/>
              <a:t>New Mexico</a:t>
            </a:r>
            <a:endParaRPr/>
          </a:p>
        </p:txBody>
      </p:sp>
      <p:pic>
        <p:nvPicPr>
          <p:cNvPr id="90" name="Google Shape;90;p1"/>
          <p:cNvPicPr preferRelativeResize="0"/>
          <p:nvPr/>
        </p:nvPicPr>
        <p:blipFill rotWithShape="1">
          <a:blip r:embed="rId3">
            <a:alphaModFix/>
          </a:blip>
          <a:srcRect b="0" l="0" r="0" t="0"/>
          <a:stretch/>
        </p:blipFill>
        <p:spPr>
          <a:xfrm>
            <a:off x="228600" y="2514600"/>
            <a:ext cx="3143250" cy="4191000"/>
          </a:xfrm>
          <a:prstGeom prst="rect">
            <a:avLst/>
          </a:prstGeom>
          <a:noFill/>
          <a:ln>
            <a:noFill/>
          </a:ln>
        </p:spPr>
      </p:pic>
      <p:pic>
        <p:nvPicPr>
          <p:cNvPr id="91" name="Google Shape;91;p1"/>
          <p:cNvPicPr preferRelativeResize="0"/>
          <p:nvPr/>
        </p:nvPicPr>
        <p:blipFill rotWithShape="1">
          <a:blip r:embed="rId4">
            <a:alphaModFix/>
          </a:blip>
          <a:srcRect b="0" l="0" r="0" t="0"/>
          <a:stretch/>
        </p:blipFill>
        <p:spPr>
          <a:xfrm>
            <a:off x="2362200" y="4512129"/>
            <a:ext cx="2895600" cy="217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0"/>
          <p:cNvSpPr txBox="1"/>
          <p:nvPr>
            <p:ph type="title"/>
          </p:nvPr>
        </p:nvSpPr>
        <p:spPr>
          <a:xfrm>
            <a:off x="533400" y="381000"/>
            <a:ext cx="10515600"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u="sng"/>
              <a:t>Challenge</a:t>
            </a:r>
            <a:r>
              <a:rPr b="1" lang="en-US"/>
              <a:t> - Landforms</a:t>
            </a:r>
            <a:endParaRPr b="1"/>
          </a:p>
        </p:txBody>
      </p:sp>
      <p:sp>
        <p:nvSpPr>
          <p:cNvPr id="172" name="Google Shape;172;p20"/>
          <p:cNvSpPr txBox="1"/>
          <p:nvPr>
            <p:ph idx="1" type="body"/>
          </p:nvPr>
        </p:nvSpPr>
        <p:spPr>
          <a:xfrm>
            <a:off x="304800" y="1965115"/>
            <a:ext cx="6553200" cy="3368885"/>
          </a:xfrm>
          <a:prstGeom prst="rect">
            <a:avLst/>
          </a:prstGeom>
          <a:noFill/>
          <a:ln>
            <a:noFill/>
          </a:ln>
        </p:spPr>
        <p:txBody>
          <a:bodyPr anchorCtr="0" anchor="t" bIns="45700" lIns="91425" spcFirstLastPara="1" rIns="91425" wrap="square" tIns="45700">
            <a:normAutofit fontScale="85000" lnSpcReduction="20000"/>
          </a:bodyPr>
          <a:lstStyle/>
          <a:p>
            <a:pPr indent="-342900" lvl="0" marL="342900" rtl="0" algn="l">
              <a:spcBef>
                <a:spcPts val="0"/>
              </a:spcBef>
              <a:spcAft>
                <a:spcPts val="0"/>
              </a:spcAft>
              <a:buClr>
                <a:schemeClr val="dk1"/>
              </a:buClr>
              <a:buSzPct val="100000"/>
              <a:buChar char="•"/>
            </a:pPr>
            <a:r>
              <a:rPr lang="en-US"/>
              <a:t>Students collected images from several satellite systems to learn how to and practice identifying land features.</a:t>
            </a:r>
            <a:endParaRPr/>
          </a:p>
          <a:p>
            <a:pPr indent="-228600" lvl="2" marL="914400" rtl="0" algn="l">
              <a:spcBef>
                <a:spcPts val="1000"/>
              </a:spcBef>
              <a:spcAft>
                <a:spcPts val="0"/>
              </a:spcAft>
              <a:buClr>
                <a:schemeClr val="dk1"/>
              </a:buClr>
              <a:buSzPct val="100000"/>
              <a:buChar char="•"/>
            </a:pPr>
            <a:r>
              <a:rPr lang="en-US"/>
              <a:t>After using the samples from </a:t>
            </a:r>
            <a:r>
              <a:rPr lang="en-US" u="sng">
                <a:solidFill>
                  <a:schemeClr val="hlink"/>
                </a:solidFill>
                <a:hlinkClick r:id="rId3"/>
              </a:rPr>
              <a:t>EarthKAM </a:t>
            </a:r>
            <a:r>
              <a:rPr lang="en-US"/>
              <a:t>- they made and gave bingo cards to each other to see who “got it correct”.</a:t>
            </a:r>
            <a:endParaRPr/>
          </a:p>
          <a:p>
            <a:pPr indent="-342900" lvl="0" marL="342900" rtl="0" algn="l">
              <a:spcBef>
                <a:spcPts val="544"/>
              </a:spcBef>
              <a:spcAft>
                <a:spcPts val="0"/>
              </a:spcAft>
              <a:buClr>
                <a:schemeClr val="dk1"/>
              </a:buClr>
              <a:buSzPct val="100000"/>
              <a:buChar char="•"/>
            </a:pPr>
            <a:r>
              <a:rPr lang="en-US"/>
              <a:t>Students then used </a:t>
            </a:r>
            <a:r>
              <a:rPr lang="en-US" u="sng">
                <a:solidFill>
                  <a:schemeClr val="hlink"/>
                </a:solidFill>
                <a:hlinkClick r:id="rId4"/>
              </a:rPr>
              <a:t>NASA Earth Observatory </a:t>
            </a:r>
            <a:r>
              <a:rPr lang="en-US"/>
              <a:t>and </a:t>
            </a:r>
            <a:r>
              <a:rPr lang="en-US" u="sng">
                <a:solidFill>
                  <a:schemeClr val="hlink"/>
                </a:solidFill>
                <a:hlinkClick r:id="rId5"/>
              </a:rPr>
              <a:t>JStar Mapper </a:t>
            </a:r>
            <a:r>
              <a:rPr lang="en-US"/>
              <a:t>to practice identifying land features and be introduced to false color images.</a:t>
            </a:r>
            <a:endParaRPr/>
          </a:p>
          <a:p>
            <a:pPr indent="0" lvl="0" marL="114300" rtl="0" algn="l">
              <a:spcBef>
                <a:spcPts val="544"/>
              </a:spcBef>
              <a:spcAft>
                <a:spcPts val="0"/>
              </a:spcAft>
              <a:buClr>
                <a:schemeClr val="dk1"/>
              </a:buClr>
              <a:buSzPct val="100000"/>
              <a:buNone/>
            </a:pPr>
            <a:r>
              <a:t/>
            </a:r>
            <a:endParaRPr/>
          </a:p>
          <a:p>
            <a:pPr indent="-170180" lvl="0" marL="342900" rtl="0" algn="l">
              <a:spcBef>
                <a:spcPts val="544"/>
              </a:spcBef>
              <a:spcAft>
                <a:spcPts val="0"/>
              </a:spcAft>
              <a:buClr>
                <a:schemeClr val="dk1"/>
              </a:buClr>
              <a:buSzPct val="100000"/>
              <a:buNone/>
            </a:pPr>
            <a:r>
              <a:t/>
            </a:r>
            <a:endParaRPr/>
          </a:p>
        </p:txBody>
      </p:sp>
      <p:pic>
        <p:nvPicPr>
          <p:cNvPr id="173" name="Google Shape;173;p20"/>
          <p:cNvPicPr preferRelativeResize="0"/>
          <p:nvPr/>
        </p:nvPicPr>
        <p:blipFill rotWithShape="1">
          <a:blip r:embed="rId6">
            <a:alphaModFix/>
          </a:blip>
          <a:srcRect b="1954" l="31865" r="30974" t="9573"/>
          <a:stretch/>
        </p:blipFill>
        <p:spPr>
          <a:xfrm>
            <a:off x="7162800" y="152400"/>
            <a:ext cx="4786163" cy="6172200"/>
          </a:xfrm>
          <a:prstGeom prst="rect">
            <a:avLst/>
          </a:prstGeom>
          <a:noFill/>
          <a:ln>
            <a:noFill/>
          </a:ln>
        </p:spPr>
      </p:pic>
      <p:sp>
        <p:nvSpPr>
          <p:cNvPr id="174" name="Google Shape;174;p20"/>
          <p:cNvSpPr txBox="1"/>
          <p:nvPr/>
        </p:nvSpPr>
        <p:spPr>
          <a:xfrm>
            <a:off x="7672652" y="6324600"/>
            <a:ext cx="37664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Model from EarthKAM teacher materials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1"/>
          <p:cNvSpPr txBox="1"/>
          <p:nvPr>
            <p:ph type="title"/>
          </p:nvPr>
        </p:nvSpPr>
        <p:spPr>
          <a:xfrm>
            <a:off x="6705600" y="152400"/>
            <a:ext cx="52578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t>Student Work- </a:t>
            </a:r>
            <a:endParaRPr b="1"/>
          </a:p>
        </p:txBody>
      </p:sp>
      <p:graphicFrame>
        <p:nvGraphicFramePr>
          <p:cNvPr id="181" name="Google Shape;181;p21"/>
          <p:cNvGraphicFramePr/>
          <p:nvPr/>
        </p:nvGraphicFramePr>
        <p:xfrm>
          <a:off x="6172200" y="1752600"/>
          <a:ext cx="3000000" cy="3000000"/>
        </p:xfrm>
        <a:graphic>
          <a:graphicData uri="http://schemas.openxmlformats.org/drawingml/2006/table">
            <a:tbl>
              <a:tblPr>
                <a:noFill/>
                <a:tableStyleId>{D29744A7-D541-4878-AD5B-FCA4C7C5C72F}</a:tableStyleId>
              </a:tblPr>
              <a:tblGrid>
                <a:gridCol w="5562600"/>
              </a:tblGrid>
              <a:tr h="2895600">
                <a:tc>
                  <a:txBody>
                    <a:bodyPr/>
                    <a:lstStyle/>
                    <a:p>
                      <a:pPr indent="0" lvl="0" marL="0" marR="0" rtl="0" algn="l">
                        <a:lnSpc>
                          <a:spcPct val="115000"/>
                        </a:lnSpc>
                        <a:spcBef>
                          <a:spcPts val="0"/>
                        </a:spcBef>
                        <a:spcAft>
                          <a:spcPts val="0"/>
                        </a:spcAft>
                        <a:buNone/>
                      </a:pPr>
                      <a:r>
                        <a:rPr lang="en-US" sz="1500" u="none" cap="none" strike="noStrike"/>
                        <a:t>“We are using the Jstar Mapper to see the coral reefs and how they get affected by Climate Change. The latitude and longitude for the first picture is (74.3078, 24.8253). For the second picture the latitude and longitude is (77.6391, 23.2490). For the third picture the latitude and longitude is (91.3533, 19.2338). The images are showing the coral reefs. The coral reefs appear blue, and the land appears greenish brown. The Jstar Mapper is helping us locate the coral reefs. Jstar Mapper has different times of where the coral reefs are and only have color in 2018-2022.”</a:t>
                      </a:r>
                      <a:endParaRPr sz="1100" u="none" cap="none" strike="noStrike">
                        <a:latin typeface="Arial"/>
                        <a:ea typeface="Arial"/>
                        <a:cs typeface="Arial"/>
                        <a:sym typeface="Arial"/>
                      </a:endParaRPr>
                    </a:p>
                  </a:txBody>
                  <a:tcPr marT="63500" marB="63500" marR="63500" marL="63500"/>
                </a:tc>
              </a:tr>
            </a:tbl>
          </a:graphicData>
        </a:graphic>
      </p:graphicFrame>
      <p:pic>
        <p:nvPicPr>
          <p:cNvPr id="182" name="Google Shape;182;p21"/>
          <p:cNvPicPr preferRelativeResize="0"/>
          <p:nvPr/>
        </p:nvPicPr>
        <p:blipFill rotWithShape="1">
          <a:blip r:embed="rId3">
            <a:alphaModFix/>
          </a:blip>
          <a:srcRect b="0" l="0" r="0" t="0"/>
          <a:stretch/>
        </p:blipFill>
        <p:spPr>
          <a:xfrm>
            <a:off x="296427" y="228600"/>
            <a:ext cx="5257800" cy="2819400"/>
          </a:xfrm>
          <a:prstGeom prst="rect">
            <a:avLst/>
          </a:prstGeom>
          <a:noFill/>
          <a:ln>
            <a:noFill/>
          </a:ln>
        </p:spPr>
      </p:pic>
      <p:pic>
        <p:nvPicPr>
          <p:cNvPr id="183" name="Google Shape;183;p21"/>
          <p:cNvPicPr preferRelativeResize="0"/>
          <p:nvPr/>
        </p:nvPicPr>
        <p:blipFill rotWithShape="1">
          <a:blip r:embed="rId4">
            <a:alphaModFix/>
          </a:blip>
          <a:srcRect b="0" l="0" r="0" t="0"/>
          <a:stretch/>
        </p:blipFill>
        <p:spPr>
          <a:xfrm>
            <a:off x="265445" y="3276600"/>
            <a:ext cx="5288782" cy="3124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u="sng"/>
              <a:t>Challenge</a:t>
            </a:r>
            <a:r>
              <a:rPr b="1" lang="en-US"/>
              <a:t> - False Color Imagery</a:t>
            </a:r>
            <a:endParaRPr b="1"/>
          </a:p>
        </p:txBody>
      </p:sp>
      <p:sp>
        <p:nvSpPr>
          <p:cNvPr id="190" name="Google Shape;190;p22"/>
          <p:cNvSpPr txBox="1"/>
          <p:nvPr>
            <p:ph idx="1" type="body"/>
          </p:nvPr>
        </p:nvSpPr>
        <p:spPr>
          <a:xfrm>
            <a:off x="304800" y="1600200"/>
            <a:ext cx="6248400" cy="3352799"/>
          </a:xfrm>
          <a:prstGeom prst="rect">
            <a:avLst/>
          </a:prstGeom>
          <a:noFill/>
          <a:ln>
            <a:noFill/>
          </a:ln>
        </p:spPr>
        <p:txBody>
          <a:bodyPr anchorCtr="0" anchor="t" bIns="45700" lIns="91425" spcFirstLastPara="1" rIns="91425" wrap="square" tIns="45700">
            <a:normAutofit/>
          </a:bodyPr>
          <a:lstStyle/>
          <a:p>
            <a:pPr indent="0" lvl="0" marL="114300" rtl="0" algn="l">
              <a:spcBef>
                <a:spcPts val="0"/>
              </a:spcBef>
              <a:spcAft>
                <a:spcPts val="0"/>
              </a:spcAft>
              <a:buClr>
                <a:schemeClr val="dk1"/>
              </a:buClr>
              <a:buSzPts val="2800"/>
              <a:buNone/>
            </a:pPr>
            <a:r>
              <a:rPr lang="en-US"/>
              <a:t>Students struggled understanding how to use false color to depict phenomenon</a:t>
            </a:r>
            <a:endParaRPr/>
          </a:p>
          <a:p>
            <a:pPr indent="-285750" lvl="1" marL="742950" rtl="0" algn="l">
              <a:spcBef>
                <a:spcPts val="480"/>
              </a:spcBef>
              <a:spcAft>
                <a:spcPts val="0"/>
              </a:spcAft>
              <a:buClr>
                <a:schemeClr val="dk1"/>
              </a:buClr>
              <a:buSzPts val="2400"/>
              <a:buChar char="–"/>
            </a:pPr>
            <a:r>
              <a:rPr lang="en-US"/>
              <a:t>We spent a lot of time viewing true color and comparing what we observed when we changed the wavelengths.</a:t>
            </a:r>
            <a:endParaRPr/>
          </a:p>
          <a:p>
            <a:pPr indent="-228600" lvl="2" marL="1143000" rtl="0" algn="l">
              <a:spcBef>
                <a:spcPts val="400"/>
              </a:spcBef>
              <a:spcAft>
                <a:spcPts val="0"/>
              </a:spcAft>
              <a:buClr>
                <a:schemeClr val="dk1"/>
              </a:buClr>
              <a:buSzPts val="2000"/>
              <a:buChar char="•"/>
            </a:pPr>
            <a:r>
              <a:rPr lang="en-US"/>
              <a:t>What was different? What did it show? What were we looking for? How did the wavelength change help us understand the data?</a:t>
            </a:r>
            <a:endParaRPr/>
          </a:p>
        </p:txBody>
      </p:sp>
      <p:pic>
        <p:nvPicPr>
          <p:cNvPr id="191" name="Google Shape;191;p22"/>
          <p:cNvPicPr preferRelativeResize="0"/>
          <p:nvPr/>
        </p:nvPicPr>
        <p:blipFill rotWithShape="1">
          <a:blip r:embed="rId3">
            <a:alphaModFix/>
          </a:blip>
          <a:srcRect b="22997" l="2304" r="2346" t="1323"/>
          <a:stretch/>
        </p:blipFill>
        <p:spPr>
          <a:xfrm>
            <a:off x="6869389" y="1371600"/>
            <a:ext cx="5047488" cy="4504944"/>
          </a:xfrm>
          <a:prstGeom prst="rect">
            <a:avLst/>
          </a:prstGeom>
          <a:noFill/>
          <a:ln>
            <a:noFill/>
          </a:ln>
        </p:spPr>
      </p:pic>
      <p:sp>
        <p:nvSpPr>
          <p:cNvPr id="192" name="Google Shape;192;p22"/>
          <p:cNvSpPr txBox="1"/>
          <p:nvPr/>
        </p:nvSpPr>
        <p:spPr>
          <a:xfrm>
            <a:off x="685800" y="5181600"/>
            <a:ext cx="487679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sng" cap="none" strike="noStrike">
                <a:solidFill>
                  <a:srgbClr val="000000"/>
                </a:solidFill>
                <a:latin typeface="Arial"/>
                <a:ea typeface="Arial"/>
                <a:cs typeface="Arial"/>
                <a:sym typeface="Arial"/>
              </a:rPr>
              <a:t>Your turn </a:t>
            </a:r>
            <a:r>
              <a:rPr b="0" i="0" lang="en-US" sz="2400" u="none" cap="none" strike="noStrike">
                <a:solidFill>
                  <a:srgbClr val="000000"/>
                </a:solidFill>
                <a:latin typeface="Arial"/>
                <a:ea typeface="Arial"/>
                <a:cs typeface="Arial"/>
                <a:sym typeface="Arial"/>
              </a:rPr>
              <a:t>–</a:t>
            </a:r>
            <a:r>
              <a:rPr b="0" i="1" lang="en-US" sz="2400" u="none" cap="none" strike="noStrike">
                <a:solidFill>
                  <a:srgbClr val="000000"/>
                </a:solidFill>
                <a:latin typeface="Arial"/>
                <a:ea typeface="Arial"/>
                <a:cs typeface="Arial"/>
                <a:sym typeface="Arial"/>
              </a:rPr>
              <a:t>what students were trying to show? </a:t>
            </a:r>
            <a:endParaRPr b="0" i="1" sz="2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1 kiddo of 150</a:t>
            </a:r>
            <a:endParaRPr/>
          </a:p>
        </p:txBody>
      </p:sp>
      <p:sp>
        <p:nvSpPr>
          <p:cNvPr id="198" name="Google Shape;198;p23"/>
          <p:cNvSpPr txBox="1"/>
          <p:nvPr>
            <p:ph idx="1" type="body"/>
          </p:nvPr>
        </p:nvSpPr>
        <p:spPr>
          <a:xfrm>
            <a:off x="65375" y="2506650"/>
            <a:ext cx="5181600" cy="4351200"/>
          </a:xfrm>
          <a:prstGeom prst="rect">
            <a:avLst/>
          </a:prstGeom>
          <a:noFill/>
          <a:ln>
            <a:noFill/>
          </a:ln>
        </p:spPr>
        <p:txBody>
          <a:bodyPr anchorCtr="0" anchor="t" bIns="45700" lIns="91425" spcFirstLastPara="1" rIns="91425" wrap="square" tIns="45700">
            <a:normAutofit/>
          </a:bodyPr>
          <a:lstStyle/>
          <a:p>
            <a:pPr indent="0" lvl="0" marL="114300" rtl="0" algn="l">
              <a:spcBef>
                <a:spcPts val="0"/>
              </a:spcBef>
              <a:spcAft>
                <a:spcPts val="0"/>
              </a:spcAft>
              <a:buClr>
                <a:schemeClr val="dk1"/>
              </a:buClr>
              <a:buSzPts val="2800"/>
              <a:buNone/>
            </a:pPr>
            <a:r>
              <a:rPr i="1" lang="en-US"/>
              <a:t>“The source is </a:t>
            </a:r>
            <a:r>
              <a:rPr i="1" lang="en-US" u="sng">
                <a:solidFill>
                  <a:schemeClr val="hlink"/>
                </a:solidFill>
                <a:hlinkClick r:id="rId3"/>
              </a:rPr>
              <a:t>https://www.npr.org/2023/11/06/1198908501/mariana-trench-challenger-deep-ocean-map-tsunami</a:t>
            </a:r>
            <a:r>
              <a:rPr i="1" lang="en-US"/>
              <a:t>. I used the mountain as the blue since it is closest to the top. ”</a:t>
            </a:r>
            <a:endParaRPr/>
          </a:p>
          <a:p>
            <a:pPr indent="0" lvl="0" marL="114300" rtl="0" algn="l">
              <a:spcBef>
                <a:spcPts val="560"/>
              </a:spcBef>
              <a:spcAft>
                <a:spcPts val="0"/>
              </a:spcAft>
              <a:buClr>
                <a:schemeClr val="dk1"/>
              </a:buClr>
              <a:buSzPts val="2800"/>
              <a:buNone/>
            </a:pPr>
            <a:r>
              <a:rPr lang="en-US"/>
              <a:t>		- Mikey</a:t>
            </a:r>
            <a:endParaRPr/>
          </a:p>
        </p:txBody>
      </p:sp>
      <p:pic>
        <p:nvPicPr>
          <p:cNvPr descr="Image preview" id="199" name="Google Shape;199;p23"/>
          <p:cNvPicPr preferRelativeResize="0"/>
          <p:nvPr/>
        </p:nvPicPr>
        <p:blipFill rotWithShape="1">
          <a:blip r:embed="rId4">
            <a:alphaModFix/>
          </a:blip>
          <a:srcRect b="0" l="0" r="0" t="0"/>
          <a:stretch/>
        </p:blipFill>
        <p:spPr>
          <a:xfrm>
            <a:off x="5137850" y="1235775"/>
            <a:ext cx="6773465" cy="38089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4"/>
          <p:cNvPicPr preferRelativeResize="0"/>
          <p:nvPr/>
        </p:nvPicPr>
        <p:blipFill rotWithShape="1">
          <a:blip r:embed="rId3">
            <a:alphaModFix/>
          </a:blip>
          <a:srcRect b="0" l="0" r="0" t="10788"/>
          <a:stretch/>
        </p:blipFill>
        <p:spPr>
          <a:xfrm>
            <a:off x="457200" y="368375"/>
            <a:ext cx="5257801" cy="6070204"/>
          </a:xfrm>
          <a:prstGeom prst="rect">
            <a:avLst/>
          </a:prstGeom>
          <a:noFill/>
          <a:ln>
            <a:noFill/>
          </a:ln>
        </p:spPr>
      </p:pic>
      <p:pic>
        <p:nvPicPr>
          <p:cNvPr id="206" name="Google Shape;206;p24"/>
          <p:cNvPicPr preferRelativeResize="0"/>
          <p:nvPr/>
        </p:nvPicPr>
        <p:blipFill rotWithShape="1">
          <a:blip r:embed="rId4">
            <a:alphaModFix/>
          </a:blip>
          <a:srcRect b="4254" l="0" r="0" t="10251"/>
          <a:stretch/>
        </p:blipFill>
        <p:spPr>
          <a:xfrm>
            <a:off x="6477000" y="368375"/>
            <a:ext cx="5486400" cy="6070204"/>
          </a:xfrm>
          <a:prstGeom prst="rect">
            <a:avLst/>
          </a:prstGeom>
          <a:noFill/>
          <a:ln>
            <a:noFill/>
          </a:ln>
        </p:spPr>
      </p:pic>
      <p:sp>
        <p:nvSpPr>
          <p:cNvPr id="207" name="Google Shape;207;p24"/>
          <p:cNvSpPr txBox="1"/>
          <p:nvPr/>
        </p:nvSpPr>
        <p:spPr>
          <a:xfrm>
            <a:off x="304800" y="763488"/>
            <a:ext cx="13716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Master</a:t>
            </a:r>
            <a:endParaRPr b="1" i="0" sz="2000" u="none" cap="none" strike="noStrike">
              <a:solidFill>
                <a:srgbClr val="000000"/>
              </a:solidFill>
              <a:latin typeface="Arial"/>
              <a:ea typeface="Arial"/>
              <a:cs typeface="Arial"/>
              <a:sym typeface="Arial"/>
            </a:endParaRPr>
          </a:p>
        </p:txBody>
      </p:sp>
      <p:sp>
        <p:nvSpPr>
          <p:cNvPr id="208" name="Google Shape;208;p24"/>
          <p:cNvSpPr txBox="1"/>
          <p:nvPr/>
        </p:nvSpPr>
        <p:spPr>
          <a:xfrm>
            <a:off x="6096000" y="763488"/>
            <a:ext cx="12192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Filled in</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5"/>
          <p:cNvSpPr txBox="1"/>
          <p:nvPr>
            <p:ph type="title"/>
          </p:nvPr>
        </p:nvSpPr>
        <p:spPr>
          <a:xfrm>
            <a:off x="838200" y="365125"/>
            <a:ext cx="51054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t>Student Projects- </a:t>
            </a:r>
            <a:endParaRPr/>
          </a:p>
        </p:txBody>
      </p:sp>
      <p:sp>
        <p:nvSpPr>
          <p:cNvPr id="215" name="Google Shape;215;p25"/>
          <p:cNvSpPr txBox="1"/>
          <p:nvPr>
            <p:ph idx="1" type="body"/>
          </p:nvPr>
        </p:nvSpPr>
        <p:spPr>
          <a:xfrm>
            <a:off x="762000" y="1828800"/>
            <a:ext cx="5181600" cy="4351338"/>
          </a:xfrm>
          <a:prstGeom prst="rect">
            <a:avLst/>
          </a:prstGeom>
          <a:noFill/>
          <a:ln>
            <a:noFill/>
          </a:ln>
        </p:spPr>
        <p:txBody>
          <a:bodyPr anchorCtr="0" anchor="t" bIns="45700" lIns="91425" spcFirstLastPara="1" rIns="91425" wrap="square" tIns="45700">
            <a:normAutofit/>
          </a:bodyPr>
          <a:lstStyle/>
          <a:p>
            <a:pPr indent="0" lvl="0" marL="114300" rtl="0" algn="l">
              <a:spcBef>
                <a:spcPts val="0"/>
              </a:spcBef>
              <a:spcAft>
                <a:spcPts val="0"/>
              </a:spcAft>
              <a:buClr>
                <a:schemeClr val="dk1"/>
              </a:buClr>
              <a:buSzPts val="2800"/>
              <a:buNone/>
            </a:pPr>
            <a:r>
              <a:rPr lang="en-US"/>
              <a:t>It takes about 25 days of class time to get students familiar enough with the interfaces, settle on a project, and work through any group dynamic issues in order to produce a group product.</a:t>
            </a:r>
            <a:endParaRPr/>
          </a:p>
          <a:p>
            <a:pPr indent="-165100" lvl="0" marL="342900" rtl="0" algn="l">
              <a:spcBef>
                <a:spcPts val="560"/>
              </a:spcBef>
              <a:spcAft>
                <a:spcPts val="0"/>
              </a:spcAft>
              <a:buClr>
                <a:schemeClr val="dk1"/>
              </a:buClr>
              <a:buSzPts val="2800"/>
              <a:buNone/>
            </a:pPr>
            <a:r>
              <a:t/>
            </a:r>
            <a:endParaRPr/>
          </a:p>
        </p:txBody>
      </p:sp>
      <p:pic>
        <p:nvPicPr>
          <p:cNvPr id="216" name="Google Shape;216;p25"/>
          <p:cNvPicPr preferRelativeResize="0"/>
          <p:nvPr/>
        </p:nvPicPr>
        <p:blipFill rotWithShape="1">
          <a:blip r:embed="rId3">
            <a:alphaModFix/>
          </a:blip>
          <a:srcRect b="0" l="30622" r="31026" t="12490"/>
          <a:stretch/>
        </p:blipFill>
        <p:spPr>
          <a:xfrm>
            <a:off x="6324600" y="533400"/>
            <a:ext cx="4383571" cy="54178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6"/>
          <p:cNvPicPr preferRelativeResize="0"/>
          <p:nvPr/>
        </p:nvPicPr>
        <p:blipFill rotWithShape="1">
          <a:blip r:embed="rId3">
            <a:alphaModFix/>
          </a:blip>
          <a:srcRect b="-244" l="24074" r="9259" t="8376"/>
          <a:stretch/>
        </p:blipFill>
        <p:spPr>
          <a:xfrm>
            <a:off x="1295400" y="-1"/>
            <a:ext cx="9220200" cy="68822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7"/>
          <p:cNvPicPr preferRelativeResize="0"/>
          <p:nvPr/>
        </p:nvPicPr>
        <p:blipFill rotWithShape="1">
          <a:blip r:embed="rId3">
            <a:alphaModFix/>
          </a:blip>
          <a:srcRect b="0" l="24222" r="9215" t="9547"/>
          <a:stretch/>
        </p:blipFill>
        <p:spPr>
          <a:xfrm>
            <a:off x="1295400" y="0"/>
            <a:ext cx="9316904"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8"/>
          <p:cNvPicPr preferRelativeResize="0"/>
          <p:nvPr/>
        </p:nvPicPr>
        <p:blipFill rotWithShape="1">
          <a:blip r:embed="rId3">
            <a:alphaModFix/>
          </a:blip>
          <a:srcRect b="-1376" l="24128" r="9272" t="8140"/>
          <a:stretch/>
        </p:blipFill>
        <p:spPr>
          <a:xfrm>
            <a:off x="1219200" y="-1"/>
            <a:ext cx="9220200" cy="6991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grpSp>
        <p:nvGrpSpPr>
          <p:cNvPr id="239" name="Google Shape;239;p29"/>
          <p:cNvGrpSpPr/>
          <p:nvPr/>
        </p:nvGrpSpPr>
        <p:grpSpPr>
          <a:xfrm>
            <a:off x="3707055" y="1421182"/>
            <a:ext cx="4847167" cy="5323838"/>
            <a:chOff x="13258800" y="6010371"/>
            <a:chExt cx="17449800" cy="26593629"/>
          </a:xfrm>
        </p:grpSpPr>
        <p:sp>
          <p:nvSpPr>
            <p:cNvPr id="240" name="Google Shape;240;p29"/>
            <p:cNvSpPr txBox="1"/>
            <p:nvPr/>
          </p:nvSpPr>
          <p:spPr>
            <a:xfrm>
              <a:off x="13266306" y="6010371"/>
              <a:ext cx="17351400" cy="26069827"/>
            </a:xfrm>
            <a:prstGeom prst="rect">
              <a:avLst/>
            </a:prstGeom>
            <a:solidFill>
              <a:schemeClr val="lt1"/>
            </a:solidFill>
            <a:ln>
              <a:noFill/>
            </a:ln>
          </p:spPr>
          <p:txBody>
            <a:bodyPr anchorCtr="0" anchor="t" bIns="182875" lIns="182875" spcFirstLastPara="1" rIns="182875" wrap="square" tIns="91425">
              <a:noAutofit/>
            </a:bodyPr>
            <a:lstStyle/>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600" u="none" cap="none" strike="noStrike">
                <a:solidFill>
                  <a:schemeClr val="dk1"/>
                </a:solidFill>
                <a:latin typeface="Arial"/>
                <a:ea typeface="Arial"/>
                <a:cs typeface="Arial"/>
                <a:sym typeface="Arial"/>
              </a:endParaRPr>
            </a:p>
          </p:txBody>
        </p:sp>
        <p:sp>
          <p:nvSpPr>
            <p:cNvPr id="241" name="Google Shape;241;p29"/>
            <p:cNvSpPr txBox="1"/>
            <p:nvPr/>
          </p:nvSpPr>
          <p:spPr>
            <a:xfrm>
              <a:off x="13258800" y="32080200"/>
              <a:ext cx="17449800" cy="523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300" u="none" cap="none" strike="noStrike">
                <a:solidFill>
                  <a:srgbClr val="000000"/>
                </a:solidFill>
                <a:latin typeface="Arial"/>
                <a:ea typeface="Arial"/>
                <a:cs typeface="Arial"/>
                <a:sym typeface="Arial"/>
              </a:endParaRPr>
            </a:p>
          </p:txBody>
        </p:sp>
      </p:grpSp>
      <p:grpSp>
        <p:nvGrpSpPr>
          <p:cNvPr id="242" name="Google Shape;242;p29"/>
          <p:cNvGrpSpPr/>
          <p:nvPr/>
        </p:nvGrpSpPr>
        <p:grpSpPr>
          <a:xfrm>
            <a:off x="209891" y="105833"/>
            <a:ext cx="11691236" cy="957844"/>
            <a:chOff x="1054100" y="495300"/>
            <a:chExt cx="41795725" cy="4610100"/>
          </a:xfrm>
        </p:grpSpPr>
        <p:grpSp>
          <p:nvGrpSpPr>
            <p:cNvPr id="243" name="Google Shape;243;p29"/>
            <p:cNvGrpSpPr/>
            <p:nvPr/>
          </p:nvGrpSpPr>
          <p:grpSpPr>
            <a:xfrm>
              <a:off x="1054100" y="495300"/>
              <a:ext cx="41795725" cy="4610100"/>
              <a:chOff x="1054474" y="495300"/>
              <a:chExt cx="41794604" cy="4610100"/>
            </a:xfrm>
          </p:grpSpPr>
          <p:sp>
            <p:nvSpPr>
              <p:cNvPr id="244" name="Google Shape;244;p29"/>
              <p:cNvSpPr txBox="1"/>
              <p:nvPr/>
            </p:nvSpPr>
            <p:spPr>
              <a:xfrm>
                <a:off x="1054474" y="495300"/>
                <a:ext cx="41781878" cy="4610100"/>
              </a:xfrm>
              <a:prstGeom prst="rect">
                <a:avLst/>
              </a:prstGeom>
              <a:solidFill>
                <a:srgbClr val="0784BE"/>
              </a:solidFill>
              <a:ln>
                <a:noFill/>
              </a:ln>
            </p:spPr>
            <p:txBody>
              <a:bodyPr anchorCtr="0" anchor="ctr" bIns="30575" lIns="61150" spcFirstLastPara="1" rIns="61150" wrap="square" tIns="30575">
                <a:noAutofit/>
              </a:bodyPr>
              <a:lstStyle/>
              <a:p>
                <a:pPr indent="0" lvl="0" marL="0" marR="0" rtl="0" algn="l">
                  <a:lnSpc>
                    <a:spcPct val="100000"/>
                  </a:lnSpc>
                  <a:spcBef>
                    <a:spcPts val="0"/>
                  </a:spcBef>
                  <a:spcAft>
                    <a:spcPts val="0"/>
                  </a:spcAft>
                  <a:buNone/>
                </a:pPr>
                <a:r>
                  <a:t/>
                </a:r>
                <a:endParaRPr b="0" i="0" sz="600" u="none" cap="none" strike="noStrike">
                  <a:solidFill>
                    <a:schemeClr val="dk1"/>
                  </a:solidFill>
                  <a:latin typeface="Times New Roman"/>
                  <a:ea typeface="Times New Roman"/>
                  <a:cs typeface="Times New Roman"/>
                  <a:sym typeface="Times New Roman"/>
                </a:endParaRPr>
              </a:p>
            </p:txBody>
          </p:sp>
          <p:sp>
            <p:nvSpPr>
              <p:cNvPr id="245" name="Google Shape;245;p29"/>
              <p:cNvSpPr txBox="1"/>
              <p:nvPr/>
            </p:nvSpPr>
            <p:spPr>
              <a:xfrm>
                <a:off x="1067177" y="495300"/>
                <a:ext cx="41781901" cy="4610100"/>
              </a:xfrm>
              <a:prstGeom prst="rect">
                <a:avLst/>
              </a:prstGeom>
              <a:solidFill>
                <a:srgbClr val="0082A5">
                  <a:alpha val="18431"/>
                </a:srgbClr>
              </a:solidFill>
              <a:ln>
                <a:noFill/>
              </a:ln>
            </p:spPr>
            <p:txBody>
              <a:bodyPr anchorCtr="0" anchor="ctr" bIns="30575" lIns="61150" spcFirstLastPara="1" rIns="61150" wrap="square" tIns="30575">
                <a:noAutofit/>
              </a:bodyPr>
              <a:lstStyle/>
              <a:p>
                <a:pPr indent="0" lvl="0" marL="0" marR="0" rtl="0" algn="l">
                  <a:lnSpc>
                    <a:spcPct val="100000"/>
                  </a:lnSpc>
                  <a:spcBef>
                    <a:spcPts val="0"/>
                  </a:spcBef>
                  <a:spcAft>
                    <a:spcPts val="0"/>
                  </a:spcAft>
                  <a:buNone/>
                </a:pPr>
                <a:r>
                  <a:t/>
                </a:r>
                <a:endParaRPr b="0" i="0" sz="600" u="none" cap="none" strike="noStrike">
                  <a:solidFill>
                    <a:schemeClr val="dk1"/>
                  </a:solidFill>
                  <a:latin typeface="Times New Roman"/>
                  <a:ea typeface="Times New Roman"/>
                  <a:cs typeface="Times New Roman"/>
                  <a:sym typeface="Times New Roman"/>
                </a:endParaRPr>
              </a:p>
            </p:txBody>
          </p:sp>
        </p:grpSp>
        <p:sp>
          <p:nvSpPr>
            <p:cNvPr id="246" name="Google Shape;246;p29"/>
            <p:cNvSpPr txBox="1"/>
            <p:nvPr/>
          </p:nvSpPr>
          <p:spPr>
            <a:xfrm>
              <a:off x="5867400" y="838200"/>
              <a:ext cx="32308800" cy="3717900"/>
            </a:xfrm>
            <a:prstGeom prst="rect">
              <a:avLst/>
            </a:prstGeom>
            <a:noFill/>
            <a:ln>
              <a:noFill/>
            </a:ln>
          </p:spPr>
          <p:txBody>
            <a:bodyPr anchorCtr="0" anchor="ctr" bIns="30575" lIns="61150" spcFirstLastPara="1" rIns="61150" wrap="square" tIns="30575">
              <a:noAutofit/>
            </a:bodyPr>
            <a:lstStyle/>
            <a:p>
              <a:pPr indent="0" lvl="0" marL="0" marR="0" rtl="0" algn="ctr">
                <a:lnSpc>
                  <a:spcPct val="100000"/>
                </a:lnSpc>
                <a:spcBef>
                  <a:spcPts val="0"/>
                </a:spcBef>
                <a:spcAft>
                  <a:spcPts val="0"/>
                </a:spcAft>
                <a:buNone/>
              </a:pPr>
              <a:r>
                <a:rPr b="1" i="0" lang="en-US" sz="1900" u="none" cap="none" strike="noStrike">
                  <a:solidFill>
                    <a:schemeClr val="lt1"/>
                  </a:solidFill>
                  <a:latin typeface="Lucida Sans"/>
                  <a:ea typeface="Lucida Sans"/>
                  <a:cs typeface="Lucida Sans"/>
                  <a:sym typeface="Lucida Sans"/>
                </a:rPr>
                <a:t>SPRING 2019 LOUISIANA FLOODS ALONG THE MISSISSIPPI RIVER </a:t>
              </a:r>
              <a:endParaRPr b="0" i="0" sz="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900" u="none" cap="none" strike="noStrike">
                  <a:solidFill>
                    <a:schemeClr val="lt1"/>
                  </a:solidFill>
                  <a:latin typeface="Lucida Sans"/>
                  <a:ea typeface="Lucida Sans"/>
                  <a:cs typeface="Lucida Sans"/>
                  <a:sym typeface="Lucida Sans"/>
                </a:rPr>
                <a:t>Desert Ridge Middle School, Albuquerque New Mexico</a:t>
              </a:r>
              <a:endParaRPr b="0" i="0" sz="300" u="none" cap="none" strike="noStrike">
                <a:solidFill>
                  <a:srgbClr val="000000"/>
                </a:solidFill>
                <a:latin typeface="Arial"/>
                <a:ea typeface="Arial"/>
                <a:cs typeface="Arial"/>
                <a:sym typeface="Arial"/>
              </a:endParaRPr>
            </a:p>
          </p:txBody>
        </p:sp>
      </p:grpSp>
      <p:grpSp>
        <p:nvGrpSpPr>
          <p:cNvPr id="247" name="Google Shape;247;p29"/>
          <p:cNvGrpSpPr/>
          <p:nvPr/>
        </p:nvGrpSpPr>
        <p:grpSpPr>
          <a:xfrm>
            <a:off x="209891" y="1409180"/>
            <a:ext cx="3186395" cy="2743976"/>
            <a:chOff x="1066786" y="5953125"/>
            <a:chExt cx="11007739" cy="13336297"/>
          </a:xfrm>
        </p:grpSpPr>
        <p:sp>
          <p:nvSpPr>
            <p:cNvPr id="248" name="Google Shape;248;p29"/>
            <p:cNvSpPr txBox="1"/>
            <p:nvPr/>
          </p:nvSpPr>
          <p:spPr>
            <a:xfrm>
              <a:off x="1066786" y="6819922"/>
              <a:ext cx="11007600" cy="12469500"/>
            </a:xfrm>
            <a:prstGeom prst="rect">
              <a:avLst/>
            </a:prstGeom>
            <a:solidFill>
              <a:schemeClr val="lt1"/>
            </a:solidFill>
            <a:ln>
              <a:noFill/>
            </a:ln>
          </p:spPr>
          <p:txBody>
            <a:bodyPr anchorCtr="0" anchor="t" bIns="182875" lIns="182875" spcFirstLastPara="1" rIns="182875" wrap="square" tIns="91425">
              <a:noAutofit/>
            </a:bodyPr>
            <a:lstStyle/>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p:txBody>
        </p:sp>
        <p:sp>
          <p:nvSpPr>
            <p:cNvPr id="249" name="Google Shape;249;p29"/>
            <p:cNvSpPr txBox="1"/>
            <p:nvPr/>
          </p:nvSpPr>
          <p:spPr>
            <a:xfrm>
              <a:off x="1066800" y="5953125"/>
              <a:ext cx="11007725" cy="94615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600" u="none" cap="none" strike="noStrike">
                <a:solidFill>
                  <a:schemeClr val="dk1"/>
                </a:solidFill>
                <a:latin typeface="Times New Roman"/>
                <a:ea typeface="Times New Roman"/>
                <a:cs typeface="Times New Roman"/>
                <a:sym typeface="Times New Roman"/>
              </a:endParaRPr>
            </a:p>
          </p:txBody>
        </p:sp>
      </p:grpSp>
      <p:sp>
        <p:nvSpPr>
          <p:cNvPr id="250" name="Google Shape;250;p29"/>
          <p:cNvSpPr txBox="1"/>
          <p:nvPr/>
        </p:nvSpPr>
        <p:spPr>
          <a:xfrm>
            <a:off x="254000" y="1161833"/>
            <a:ext cx="3173201" cy="173063"/>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rPr b="1" i="0" lang="en-US" sz="1200" u="none" cap="none" strike="noStrike">
                <a:solidFill>
                  <a:schemeClr val="lt1"/>
                </a:solidFill>
                <a:latin typeface="Lucida Sans"/>
                <a:ea typeface="Lucida Sans"/>
                <a:cs typeface="Lucida Sans"/>
                <a:sym typeface="Lucida Sans"/>
              </a:rPr>
              <a:t>REFLECTION</a:t>
            </a:r>
            <a:endParaRPr b="1" i="0" sz="9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b="1" i="0" sz="700" u="none" cap="none" strike="noStrike">
              <a:solidFill>
                <a:schemeClr val="lt1"/>
              </a:solidFill>
              <a:latin typeface="Lucida Sans"/>
              <a:ea typeface="Lucida Sans"/>
              <a:cs typeface="Lucida Sans"/>
              <a:sym typeface="Lucida Sans"/>
            </a:endParaRPr>
          </a:p>
        </p:txBody>
      </p:sp>
      <p:sp>
        <p:nvSpPr>
          <p:cNvPr id="251" name="Google Shape;251;p29"/>
          <p:cNvSpPr txBox="1"/>
          <p:nvPr/>
        </p:nvSpPr>
        <p:spPr>
          <a:xfrm>
            <a:off x="245339" y="4558568"/>
            <a:ext cx="3116907" cy="2186452"/>
          </a:xfrm>
          <a:prstGeom prst="rect">
            <a:avLst/>
          </a:prstGeom>
          <a:solidFill>
            <a:schemeClr val="lt1"/>
          </a:soli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p:txBody>
      </p:sp>
      <p:sp>
        <p:nvSpPr>
          <p:cNvPr id="252" name="Google Shape;252;p29"/>
          <p:cNvSpPr txBox="1"/>
          <p:nvPr/>
        </p:nvSpPr>
        <p:spPr>
          <a:xfrm>
            <a:off x="8869430" y="1409180"/>
            <a:ext cx="3058292" cy="3800995"/>
          </a:xfrm>
          <a:prstGeom prst="rect">
            <a:avLst/>
          </a:prstGeom>
          <a:solidFill>
            <a:schemeClr val="lt1"/>
          </a:solidFill>
          <a:ln>
            <a:noFill/>
          </a:ln>
        </p:spPr>
        <p:txBody>
          <a:bodyPr anchorCtr="0" anchor="t" bIns="45350" lIns="45350" spcFirstLastPara="1" rIns="45350" wrap="square" tIns="22650">
            <a:noAutofit/>
          </a:bodyPr>
          <a:lstStyle/>
          <a:p>
            <a:pPr indent="0" lvl="0" marL="0" marR="0" rtl="0" algn="l">
              <a:lnSpc>
                <a:spcPct val="115000"/>
              </a:lnSpc>
              <a:spcBef>
                <a:spcPts val="0"/>
              </a:spcBef>
              <a:spcAft>
                <a:spcPts val="0"/>
              </a:spcAft>
              <a:buNone/>
            </a:pPr>
            <a:r>
              <a:t/>
            </a:r>
            <a:endParaRPr b="0" i="0" sz="6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None/>
            </a:pPr>
            <a:r>
              <a:t/>
            </a:r>
            <a:endParaRPr b="0" i="0" sz="300" u="none" cap="none" strike="noStrike">
              <a:solidFill>
                <a:srgbClr val="000000"/>
              </a:solidFill>
              <a:latin typeface="Arial"/>
              <a:ea typeface="Arial"/>
              <a:cs typeface="Arial"/>
              <a:sym typeface="Arial"/>
            </a:endParaRPr>
          </a:p>
        </p:txBody>
      </p:sp>
      <p:pic>
        <p:nvPicPr>
          <p:cNvPr id="253" name="Google Shape;253;p29"/>
          <p:cNvPicPr preferRelativeResize="0"/>
          <p:nvPr/>
        </p:nvPicPr>
        <p:blipFill rotWithShape="1">
          <a:blip r:embed="rId3">
            <a:alphaModFix/>
          </a:blip>
          <a:srcRect b="0" l="0" r="0" t="0"/>
          <a:stretch/>
        </p:blipFill>
        <p:spPr>
          <a:xfrm>
            <a:off x="282736" y="289186"/>
            <a:ext cx="1219187" cy="612164"/>
          </a:xfrm>
          <a:prstGeom prst="rect">
            <a:avLst/>
          </a:prstGeom>
          <a:noFill/>
          <a:ln>
            <a:noFill/>
          </a:ln>
        </p:spPr>
      </p:pic>
      <p:sp>
        <p:nvSpPr>
          <p:cNvPr id="254" name="Google Shape;254;p29"/>
          <p:cNvSpPr txBox="1"/>
          <p:nvPr/>
        </p:nvSpPr>
        <p:spPr>
          <a:xfrm>
            <a:off x="3776133" y="1193583"/>
            <a:ext cx="4580467" cy="244692"/>
          </a:xfrm>
          <a:prstGeom prst="rect">
            <a:avLst/>
          </a:prstGeom>
          <a:gradFill>
            <a:gsLst>
              <a:gs pos="0">
                <a:srgbClr val="0684BE"/>
              </a:gs>
              <a:gs pos="86000">
                <a:srgbClr val="0684BE"/>
              </a:gs>
              <a:gs pos="100000">
                <a:srgbClr val="FFFFFF">
                  <a:alpha val="0"/>
                </a:srgbClr>
              </a:gs>
            </a:gsLst>
            <a:lin ang="0" scaled="0"/>
          </a:gra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rPr b="1" i="0" lang="en-US" sz="1200" u="none" cap="none" strike="noStrike">
                <a:solidFill>
                  <a:schemeClr val="lt1"/>
                </a:solidFill>
                <a:latin typeface="Lucida Sans"/>
                <a:ea typeface="Lucida Sans"/>
                <a:cs typeface="Lucida Sans"/>
                <a:sym typeface="Lucida Sans"/>
              </a:rPr>
              <a:t>RESEARCH with supporting VIIRS Satellite Images </a:t>
            </a:r>
            <a:endParaRPr b="1" i="0" sz="700" u="none" cap="none" strike="noStrike">
              <a:solidFill>
                <a:schemeClr val="lt1"/>
              </a:solidFill>
              <a:latin typeface="Lucida Sans"/>
              <a:ea typeface="Lucida Sans"/>
              <a:cs typeface="Lucida Sans"/>
              <a:sym typeface="Lucida Sans"/>
            </a:endParaRPr>
          </a:p>
        </p:txBody>
      </p:sp>
      <p:sp>
        <p:nvSpPr>
          <p:cNvPr id="255" name="Google Shape;255;p29"/>
          <p:cNvSpPr txBox="1"/>
          <p:nvPr/>
        </p:nvSpPr>
        <p:spPr>
          <a:xfrm>
            <a:off x="5476455" y="1568184"/>
            <a:ext cx="900417" cy="238333"/>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Image 1</a:t>
            </a:r>
            <a:endParaRPr b="0" i="0" sz="1400" u="none" cap="none" strike="noStrike">
              <a:solidFill>
                <a:srgbClr val="000000"/>
              </a:solidFill>
              <a:latin typeface="Arial"/>
              <a:ea typeface="Arial"/>
              <a:cs typeface="Arial"/>
              <a:sym typeface="Arial"/>
            </a:endParaRPr>
          </a:p>
        </p:txBody>
      </p:sp>
      <p:sp>
        <p:nvSpPr>
          <p:cNvPr id="256" name="Google Shape;256;p29"/>
          <p:cNvSpPr txBox="1"/>
          <p:nvPr/>
        </p:nvSpPr>
        <p:spPr>
          <a:xfrm>
            <a:off x="3903855" y="2327672"/>
            <a:ext cx="900417" cy="238333"/>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Image 2</a:t>
            </a:r>
            <a:endParaRPr b="0" i="0" sz="1400" u="none" cap="none" strike="noStrike">
              <a:solidFill>
                <a:srgbClr val="000000"/>
              </a:solidFill>
              <a:latin typeface="Arial"/>
              <a:ea typeface="Arial"/>
              <a:cs typeface="Arial"/>
              <a:sym typeface="Arial"/>
            </a:endParaRPr>
          </a:p>
        </p:txBody>
      </p:sp>
      <p:sp>
        <p:nvSpPr>
          <p:cNvPr id="257" name="Google Shape;257;p29"/>
          <p:cNvSpPr txBox="1"/>
          <p:nvPr/>
        </p:nvSpPr>
        <p:spPr>
          <a:xfrm>
            <a:off x="6866750" y="3136928"/>
            <a:ext cx="1270000" cy="238333"/>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Image 3</a:t>
            </a:r>
            <a:endParaRPr b="0" i="0" sz="1400" u="none" cap="none" strike="noStrike">
              <a:solidFill>
                <a:srgbClr val="000000"/>
              </a:solidFill>
              <a:latin typeface="Arial"/>
              <a:ea typeface="Arial"/>
              <a:cs typeface="Arial"/>
              <a:sym typeface="Arial"/>
            </a:endParaRPr>
          </a:p>
        </p:txBody>
      </p:sp>
      <p:sp>
        <p:nvSpPr>
          <p:cNvPr id="258" name="Google Shape;258;p29"/>
          <p:cNvSpPr txBox="1"/>
          <p:nvPr/>
        </p:nvSpPr>
        <p:spPr>
          <a:xfrm>
            <a:off x="3903854" y="4829013"/>
            <a:ext cx="2336833" cy="238333"/>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Image 4</a:t>
            </a:r>
            <a:endParaRPr b="0" i="0" sz="1400" u="none" cap="none" strike="noStrike">
              <a:solidFill>
                <a:srgbClr val="000000"/>
              </a:solidFill>
              <a:latin typeface="Arial"/>
              <a:ea typeface="Arial"/>
              <a:cs typeface="Arial"/>
              <a:sym typeface="Arial"/>
            </a:endParaRPr>
          </a:p>
        </p:txBody>
      </p:sp>
      <p:sp>
        <p:nvSpPr>
          <p:cNvPr id="259" name="Google Shape;259;p29"/>
          <p:cNvSpPr txBox="1"/>
          <p:nvPr/>
        </p:nvSpPr>
        <p:spPr>
          <a:xfrm>
            <a:off x="4997625" y="1823818"/>
            <a:ext cx="1379250" cy="515332"/>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This image was taken on October 28 2018 and it looks sunny and has lots of vegetation.</a:t>
            </a:r>
            <a:endParaRPr b="0" i="0" sz="800" u="none" cap="none" strike="noStrike">
              <a:solidFill>
                <a:srgbClr val="000000"/>
              </a:solidFill>
              <a:latin typeface="Arial"/>
              <a:ea typeface="Arial"/>
              <a:cs typeface="Arial"/>
              <a:sym typeface="Arial"/>
            </a:endParaRPr>
          </a:p>
        </p:txBody>
      </p:sp>
      <p:sp>
        <p:nvSpPr>
          <p:cNvPr id="260" name="Google Shape;260;p29"/>
          <p:cNvSpPr txBox="1"/>
          <p:nvPr/>
        </p:nvSpPr>
        <p:spPr>
          <a:xfrm>
            <a:off x="3903854" y="3793664"/>
            <a:ext cx="1544583" cy="654188"/>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This image was taken on December 25 2020 and there was not very much vegetation but the tides were very low along the coast of louisiana.</a:t>
            </a:r>
            <a:endParaRPr b="0" i="0" sz="800" u="none" cap="none" strike="noStrike">
              <a:solidFill>
                <a:srgbClr val="000000"/>
              </a:solidFill>
              <a:latin typeface="Arial"/>
              <a:ea typeface="Arial"/>
              <a:cs typeface="Arial"/>
              <a:sym typeface="Arial"/>
            </a:endParaRPr>
          </a:p>
        </p:txBody>
      </p:sp>
      <p:sp>
        <p:nvSpPr>
          <p:cNvPr id="261" name="Google Shape;261;p29"/>
          <p:cNvSpPr txBox="1"/>
          <p:nvPr/>
        </p:nvSpPr>
        <p:spPr>
          <a:xfrm>
            <a:off x="5795229" y="3484287"/>
            <a:ext cx="808583" cy="1130885"/>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This photo was taken on September 25th 2019 and as you can see, there is some clouds but they are towards the water more than land.</a:t>
            </a:r>
            <a:endParaRPr b="0" i="0" sz="800" u="none" cap="none" strike="noStrike">
              <a:solidFill>
                <a:srgbClr val="000000"/>
              </a:solidFill>
              <a:latin typeface="Arial"/>
              <a:ea typeface="Arial"/>
              <a:cs typeface="Arial"/>
              <a:sym typeface="Arial"/>
            </a:endParaRPr>
          </a:p>
        </p:txBody>
      </p:sp>
      <p:sp>
        <p:nvSpPr>
          <p:cNvPr id="262" name="Google Shape;262;p29"/>
          <p:cNvSpPr txBox="1"/>
          <p:nvPr/>
        </p:nvSpPr>
        <p:spPr>
          <a:xfrm>
            <a:off x="5548435" y="5192432"/>
            <a:ext cx="1702500" cy="638442"/>
          </a:xfrm>
          <a:prstGeom prst="rect">
            <a:avLst/>
          </a:prstGeom>
          <a:noFill/>
          <a:ln cap="flat" cmpd="sng" w="9525">
            <a:solidFill>
              <a:schemeClr val="accent1"/>
            </a:solidFill>
            <a:prstDash val="solid"/>
            <a:round/>
            <a:headEnd len="sm" w="sm" type="none"/>
            <a:tailEnd len="sm" w="sm" type="none"/>
          </a:ln>
        </p:spPr>
        <p:txBody>
          <a:bodyPr anchorCtr="0" anchor="t" bIns="11325" lIns="22650" spcFirstLastPara="1" rIns="22650" wrap="square" tIns="11325">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This image was taken on November 1 2019 and it looks like the tide was short that day. It also looks like there light clouds over the Guld of Mexico.</a:t>
            </a:r>
            <a:endParaRPr b="0" i="0" sz="800" u="none" cap="none" strike="noStrike">
              <a:solidFill>
                <a:srgbClr val="000000"/>
              </a:solidFill>
              <a:latin typeface="Arial"/>
              <a:ea typeface="Arial"/>
              <a:cs typeface="Arial"/>
              <a:sym typeface="Arial"/>
            </a:endParaRPr>
          </a:p>
        </p:txBody>
      </p:sp>
      <p:sp>
        <p:nvSpPr>
          <p:cNvPr id="263" name="Google Shape;263;p29"/>
          <p:cNvSpPr txBox="1"/>
          <p:nvPr/>
        </p:nvSpPr>
        <p:spPr>
          <a:xfrm>
            <a:off x="270933" y="4374933"/>
            <a:ext cx="3173167" cy="173063"/>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t/>
            </a:r>
            <a:endParaRPr b="1" i="0" sz="9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b="1" i="0" sz="700" u="none" cap="none" strike="noStrike">
              <a:solidFill>
                <a:schemeClr val="lt1"/>
              </a:solidFill>
              <a:latin typeface="Lucida Sans"/>
              <a:ea typeface="Lucida Sans"/>
              <a:cs typeface="Lucida Sans"/>
              <a:sym typeface="Lucida Sans"/>
            </a:endParaRPr>
          </a:p>
        </p:txBody>
      </p:sp>
      <p:sp>
        <p:nvSpPr>
          <p:cNvPr id="264" name="Google Shape;264;p29"/>
          <p:cNvSpPr txBox="1"/>
          <p:nvPr/>
        </p:nvSpPr>
        <p:spPr>
          <a:xfrm>
            <a:off x="8818033" y="1193583"/>
            <a:ext cx="3173201" cy="173063"/>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rPr b="1" i="0" lang="en-US" sz="1200" u="none" cap="none" strike="noStrike">
                <a:solidFill>
                  <a:schemeClr val="lt1"/>
                </a:solidFill>
                <a:latin typeface="Lucida Sans"/>
                <a:ea typeface="Lucida Sans"/>
                <a:cs typeface="Lucida Sans"/>
                <a:sym typeface="Lucida Sans"/>
              </a:rPr>
              <a:t>RESULTS and CONCLUSIONS </a:t>
            </a:r>
            <a:endParaRPr b="1" i="0" sz="9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b="1" i="0" sz="700" u="none" cap="none" strike="noStrike">
              <a:solidFill>
                <a:schemeClr val="lt1"/>
              </a:solidFill>
              <a:latin typeface="Lucida Sans"/>
              <a:ea typeface="Lucida Sans"/>
              <a:cs typeface="Lucida Sans"/>
              <a:sym typeface="Lucida Sans"/>
            </a:endParaRPr>
          </a:p>
        </p:txBody>
      </p:sp>
      <p:sp>
        <p:nvSpPr>
          <p:cNvPr id="265" name="Google Shape;265;p29"/>
          <p:cNvSpPr txBox="1"/>
          <p:nvPr/>
        </p:nvSpPr>
        <p:spPr>
          <a:xfrm>
            <a:off x="8898467" y="5302033"/>
            <a:ext cx="3173167" cy="173063"/>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rPr b="1" i="0" lang="en-US" sz="1200" u="none" cap="none" strike="noStrike">
                <a:solidFill>
                  <a:schemeClr val="lt1"/>
                </a:solidFill>
                <a:latin typeface="Lucida Sans"/>
                <a:ea typeface="Lucida Sans"/>
                <a:cs typeface="Lucida Sans"/>
                <a:sym typeface="Lucida Sans"/>
              </a:rPr>
              <a:t>GROUP MEMBERS </a:t>
            </a:r>
            <a:endParaRPr b="1" i="0" sz="9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b="1" i="0" sz="700" u="none" cap="none" strike="noStrike">
              <a:solidFill>
                <a:schemeClr val="lt1"/>
              </a:solidFill>
              <a:latin typeface="Lucida Sans"/>
              <a:ea typeface="Lucida Sans"/>
              <a:cs typeface="Lucida Sans"/>
              <a:sym typeface="Lucida Sans"/>
            </a:endParaRPr>
          </a:p>
        </p:txBody>
      </p:sp>
      <p:sp>
        <p:nvSpPr>
          <p:cNvPr id="266" name="Google Shape;266;p29"/>
          <p:cNvSpPr txBox="1"/>
          <p:nvPr/>
        </p:nvSpPr>
        <p:spPr>
          <a:xfrm>
            <a:off x="8926588" y="5566949"/>
            <a:ext cx="3116917" cy="1190750"/>
          </a:xfrm>
          <a:prstGeom prst="rect">
            <a:avLst/>
          </a:prstGeom>
          <a:solidFill>
            <a:schemeClr val="lt1"/>
          </a:soli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215900" lvl="0" marL="113386" marR="0" rtl="0" algn="l">
              <a:lnSpc>
                <a:spcPct val="100000"/>
              </a:lnSpc>
              <a:spcBef>
                <a:spcPts val="0"/>
              </a:spcBef>
              <a:spcAft>
                <a:spcPts val="0"/>
              </a:spcAft>
              <a:buClr>
                <a:schemeClr val="dk1"/>
              </a:buClr>
              <a:buSzPts val="3400"/>
              <a:buFont typeface="Arial"/>
              <a:buChar char="●"/>
            </a:pPr>
            <a:r>
              <a:rPr b="0" i="0" lang="en-US" sz="800" u="none" cap="none" strike="noStrike">
                <a:solidFill>
                  <a:schemeClr val="dk1"/>
                </a:solidFill>
                <a:latin typeface="Arial"/>
                <a:ea typeface="Arial"/>
                <a:cs typeface="Arial"/>
                <a:sym typeface="Arial"/>
              </a:rPr>
              <a:t>Lauryn Aragon</a:t>
            </a:r>
            <a:endParaRPr b="0" i="0" sz="800" u="none" cap="none" strike="noStrike">
              <a:solidFill>
                <a:schemeClr val="dk1"/>
              </a:solidFill>
              <a:latin typeface="Arial"/>
              <a:ea typeface="Arial"/>
              <a:cs typeface="Arial"/>
              <a:sym typeface="Arial"/>
            </a:endParaRPr>
          </a:p>
          <a:p>
            <a:pPr indent="-215900" lvl="0" marL="113386" marR="0" rtl="0" algn="l">
              <a:lnSpc>
                <a:spcPct val="100000"/>
              </a:lnSpc>
              <a:spcBef>
                <a:spcPts val="0"/>
              </a:spcBef>
              <a:spcAft>
                <a:spcPts val="0"/>
              </a:spcAft>
              <a:buClr>
                <a:schemeClr val="dk1"/>
              </a:buClr>
              <a:buSzPts val="3400"/>
              <a:buFont typeface="Arial"/>
              <a:buChar char="●"/>
            </a:pPr>
            <a:r>
              <a:rPr b="0" i="0" lang="en-US" sz="800" u="none" cap="none" strike="noStrike">
                <a:solidFill>
                  <a:schemeClr val="dk1"/>
                </a:solidFill>
                <a:latin typeface="Arial"/>
                <a:ea typeface="Arial"/>
                <a:cs typeface="Arial"/>
                <a:sym typeface="Arial"/>
              </a:rPr>
              <a:t>Teya Campos</a:t>
            </a:r>
            <a:endParaRPr b="0" i="0" sz="800" u="none" cap="none" strike="noStrike">
              <a:solidFill>
                <a:schemeClr val="dk1"/>
              </a:solidFill>
              <a:latin typeface="Arial"/>
              <a:ea typeface="Arial"/>
              <a:cs typeface="Arial"/>
              <a:sym typeface="Arial"/>
            </a:endParaRPr>
          </a:p>
          <a:p>
            <a:pPr indent="-215900" lvl="0" marL="113386" marR="0" rtl="0" algn="l">
              <a:lnSpc>
                <a:spcPct val="100000"/>
              </a:lnSpc>
              <a:spcBef>
                <a:spcPts val="0"/>
              </a:spcBef>
              <a:spcAft>
                <a:spcPts val="0"/>
              </a:spcAft>
              <a:buClr>
                <a:schemeClr val="dk1"/>
              </a:buClr>
              <a:buSzPts val="3400"/>
              <a:buFont typeface="Arial"/>
              <a:buChar char="●"/>
            </a:pPr>
            <a:r>
              <a:rPr b="0" i="0" lang="en-US" sz="800" u="none" cap="none" strike="noStrike">
                <a:solidFill>
                  <a:schemeClr val="dk1"/>
                </a:solidFill>
                <a:latin typeface="Arial"/>
                <a:ea typeface="Arial"/>
                <a:cs typeface="Arial"/>
                <a:sym typeface="Arial"/>
              </a:rPr>
              <a:t>Hadas Frish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800" u="none" cap="none" strike="noStrike">
                <a:solidFill>
                  <a:schemeClr val="dk1"/>
                </a:solidFill>
                <a:latin typeface="Arial"/>
                <a:ea typeface="Arial"/>
                <a:cs typeface="Arial"/>
                <a:sym typeface="Arial"/>
              </a:rPr>
              <a:t> </a:t>
            </a:r>
            <a:endParaRPr b="0" i="0" sz="800" u="none" cap="none" strike="noStrike">
              <a:solidFill>
                <a:schemeClr val="dk1"/>
              </a:solidFill>
              <a:latin typeface="Arial"/>
              <a:ea typeface="Arial"/>
              <a:cs typeface="Arial"/>
              <a:sym typeface="Arial"/>
            </a:endParaRPr>
          </a:p>
        </p:txBody>
      </p:sp>
      <p:pic>
        <p:nvPicPr>
          <p:cNvPr id="267" name="Google Shape;267;p29"/>
          <p:cNvPicPr preferRelativeResize="0"/>
          <p:nvPr/>
        </p:nvPicPr>
        <p:blipFill rotWithShape="1">
          <a:blip r:embed="rId4">
            <a:alphaModFix/>
          </a:blip>
          <a:srcRect b="0" l="0" r="0" t="0"/>
          <a:stretch/>
        </p:blipFill>
        <p:spPr>
          <a:xfrm>
            <a:off x="10642600" y="141824"/>
            <a:ext cx="1076972" cy="807729"/>
          </a:xfrm>
          <a:prstGeom prst="rect">
            <a:avLst/>
          </a:prstGeom>
          <a:noFill/>
          <a:ln>
            <a:noFill/>
          </a:ln>
        </p:spPr>
      </p:pic>
      <p:sp>
        <p:nvSpPr>
          <p:cNvPr id="268" name="Google Shape;268;p29"/>
          <p:cNvSpPr txBox="1"/>
          <p:nvPr/>
        </p:nvSpPr>
        <p:spPr>
          <a:xfrm>
            <a:off x="278195" y="4364526"/>
            <a:ext cx="3245083" cy="193875"/>
          </a:xfrm>
          <a:prstGeom prst="rect">
            <a:avLst/>
          </a:prstGeom>
          <a:gradFill>
            <a:gsLst>
              <a:gs pos="0">
                <a:srgbClr val="0684BE"/>
              </a:gs>
              <a:gs pos="56000">
                <a:srgbClr val="0684BE"/>
              </a:gs>
              <a:gs pos="100000">
                <a:srgbClr val="FFFFFF">
                  <a:alpha val="0"/>
                </a:srgbClr>
              </a:gs>
            </a:gsLst>
            <a:lin ang="0" scaled="0"/>
          </a:gradFill>
          <a:ln>
            <a:noFill/>
          </a:ln>
        </p:spPr>
        <p:txBody>
          <a:bodyPr anchorCtr="0" anchor="t" bIns="11325" lIns="22650" spcFirstLastPara="1" rIns="22650" wrap="square" tIns="11325">
            <a:noAutofit/>
          </a:bodyPr>
          <a:lstStyle/>
          <a:p>
            <a:pPr indent="0" lvl="0" marL="0" marR="0" rtl="0" algn="l">
              <a:lnSpc>
                <a:spcPct val="100000"/>
              </a:lnSpc>
              <a:spcBef>
                <a:spcPts val="0"/>
              </a:spcBef>
              <a:spcAft>
                <a:spcPts val="0"/>
              </a:spcAft>
              <a:buNone/>
            </a:pPr>
            <a:r>
              <a:rPr b="1" i="0" lang="en-US" sz="1100" u="none" cap="none" strike="noStrike">
                <a:solidFill>
                  <a:schemeClr val="lt1"/>
                </a:solidFill>
                <a:latin typeface="Lucida Sans"/>
                <a:ea typeface="Lucida Sans"/>
                <a:cs typeface="Lucida Sans"/>
                <a:sym typeface="Lucida Sans"/>
              </a:rPr>
              <a:t>RESEARCH QUESTION/BACKGROUND</a:t>
            </a:r>
            <a:endParaRPr b="1" i="0" sz="8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b="1" i="0" sz="700" u="none" cap="none" strike="noStrike">
              <a:solidFill>
                <a:schemeClr val="lt1"/>
              </a:solidFill>
              <a:latin typeface="Lucida Sans"/>
              <a:ea typeface="Lucida Sans"/>
              <a:cs typeface="Lucida Sans"/>
              <a:sym typeface="Lucida Sans"/>
            </a:endParaRPr>
          </a:p>
        </p:txBody>
      </p:sp>
      <p:pic>
        <p:nvPicPr>
          <p:cNvPr id="269" name="Google Shape;269;p29"/>
          <p:cNvPicPr preferRelativeResize="0"/>
          <p:nvPr/>
        </p:nvPicPr>
        <p:blipFill rotWithShape="1">
          <a:blip r:embed="rId5">
            <a:alphaModFix/>
          </a:blip>
          <a:srcRect b="0" l="0" r="0" t="0"/>
          <a:stretch/>
        </p:blipFill>
        <p:spPr>
          <a:xfrm>
            <a:off x="6583715" y="1560922"/>
            <a:ext cx="1595573" cy="1380786"/>
          </a:xfrm>
          <a:prstGeom prst="rect">
            <a:avLst/>
          </a:prstGeom>
          <a:noFill/>
          <a:ln>
            <a:noFill/>
          </a:ln>
        </p:spPr>
      </p:pic>
      <p:pic>
        <p:nvPicPr>
          <p:cNvPr id="270" name="Google Shape;270;p29"/>
          <p:cNvPicPr preferRelativeResize="0"/>
          <p:nvPr/>
        </p:nvPicPr>
        <p:blipFill rotWithShape="1">
          <a:blip r:embed="rId6">
            <a:alphaModFix/>
          </a:blip>
          <a:srcRect b="0" l="0" r="0" t="0"/>
          <a:stretch/>
        </p:blipFill>
        <p:spPr>
          <a:xfrm>
            <a:off x="3903855" y="2541798"/>
            <a:ext cx="1379250" cy="1193588"/>
          </a:xfrm>
          <a:prstGeom prst="rect">
            <a:avLst/>
          </a:prstGeom>
          <a:noFill/>
          <a:ln>
            <a:noFill/>
          </a:ln>
        </p:spPr>
      </p:pic>
      <p:pic>
        <p:nvPicPr>
          <p:cNvPr id="271" name="Google Shape;271;p29"/>
          <p:cNvPicPr preferRelativeResize="0"/>
          <p:nvPr/>
        </p:nvPicPr>
        <p:blipFill rotWithShape="1">
          <a:blip r:embed="rId7">
            <a:alphaModFix/>
          </a:blip>
          <a:srcRect b="0" l="0" r="0" t="0"/>
          <a:stretch/>
        </p:blipFill>
        <p:spPr>
          <a:xfrm>
            <a:off x="6710229" y="3372714"/>
            <a:ext cx="1595569" cy="1380779"/>
          </a:xfrm>
          <a:prstGeom prst="rect">
            <a:avLst/>
          </a:prstGeom>
          <a:noFill/>
          <a:ln>
            <a:noFill/>
          </a:ln>
        </p:spPr>
      </p:pic>
      <p:pic>
        <p:nvPicPr>
          <p:cNvPr id="272" name="Google Shape;272;p29"/>
          <p:cNvPicPr preferRelativeResize="0"/>
          <p:nvPr/>
        </p:nvPicPr>
        <p:blipFill rotWithShape="1">
          <a:blip r:embed="rId8">
            <a:alphaModFix/>
          </a:blip>
          <a:srcRect b="0" l="0" r="0" t="0"/>
          <a:stretch/>
        </p:blipFill>
        <p:spPr>
          <a:xfrm>
            <a:off x="3903854" y="5087057"/>
            <a:ext cx="1544583" cy="1336656"/>
          </a:xfrm>
          <a:prstGeom prst="rect">
            <a:avLst/>
          </a:prstGeom>
          <a:noFill/>
          <a:ln>
            <a:noFill/>
          </a:ln>
        </p:spPr>
      </p:pic>
      <p:sp>
        <p:nvSpPr>
          <p:cNvPr id="273" name="Google Shape;273;p29"/>
          <p:cNvSpPr txBox="1"/>
          <p:nvPr/>
        </p:nvSpPr>
        <p:spPr>
          <a:xfrm>
            <a:off x="270930" y="1438276"/>
            <a:ext cx="3116917" cy="2400280"/>
          </a:xfrm>
          <a:prstGeom prst="rect">
            <a:avLst/>
          </a:prstGeom>
          <a:solidFill>
            <a:schemeClr val="lt1"/>
          </a:solidFill>
          <a:ln>
            <a:noFill/>
          </a:ln>
        </p:spPr>
        <p:txBody>
          <a:bodyPr anchorCtr="0" anchor="t" bIns="22650" lIns="22650" spcFirstLastPara="1" rIns="22650" wrap="square" tIns="22650">
            <a:spAutoFit/>
          </a:bodyPr>
          <a:lstStyle/>
          <a:p>
            <a:pPr indent="113386" lvl="0" marL="0" marR="0" rtl="0" algn="just">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We learned many things about this topic. One of those things is we learned how to tell if a place if flooded or not. We do this by, seeing a satellite photo of that area not flooded, then, we see if the river/body of water is larger. We also discovered how we can find days on the VIIRS satellite that were wet and condensed. We did this so that we could tell if there was enough water and natural materials to create clouds. There were many things we learned about in this project, but these are the main things that we learned about that helped us.</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	</a:t>
            </a:r>
            <a:r>
              <a:rPr b="0" i="0" lang="en-US" sz="900" u="none" cap="none" strike="noStrike">
                <a:solidFill>
                  <a:schemeClr val="dk1"/>
                </a:solidFill>
                <a:latin typeface="Arial"/>
                <a:ea typeface="Arial"/>
                <a:cs typeface="Arial"/>
                <a:sym typeface="Arial"/>
              </a:rPr>
              <a:t>The VIIRS instrument helped us decide what pictures to take because it helped us see Louisiana (the state we are studying) and if it was cloudy or sunny or maybe rainy that day. It did kind of help us see things we couldn’t before but not too much. We were able to see if the tide was low or high that day. That is how the VIIRS instrument helped us decide what pictures to get.</a:t>
            </a:r>
            <a:endParaRPr b="0" i="0" sz="900" u="none" cap="none" strike="noStrike">
              <a:solidFill>
                <a:srgbClr val="000000"/>
              </a:solidFill>
              <a:latin typeface="Arial"/>
              <a:ea typeface="Arial"/>
              <a:cs typeface="Arial"/>
              <a:sym typeface="Arial"/>
            </a:endParaRPr>
          </a:p>
        </p:txBody>
      </p:sp>
      <p:sp>
        <p:nvSpPr>
          <p:cNvPr id="274" name="Google Shape;274;p29"/>
          <p:cNvSpPr txBox="1"/>
          <p:nvPr/>
        </p:nvSpPr>
        <p:spPr>
          <a:xfrm>
            <a:off x="286688" y="4549635"/>
            <a:ext cx="3048000" cy="2446446"/>
          </a:xfrm>
          <a:prstGeom prst="rect">
            <a:avLst/>
          </a:prstGeom>
          <a:noFill/>
          <a:ln>
            <a:noFill/>
          </a:ln>
        </p:spPr>
        <p:txBody>
          <a:bodyPr anchorCtr="0" anchor="t" bIns="22650" lIns="22650" spcFirstLastPara="1" rIns="22650" wrap="square" tIns="22650">
            <a:spAutoFit/>
          </a:bodyPr>
          <a:lstStyle/>
          <a:p>
            <a:pPr indent="113386" lvl="0" marL="0" marR="0" rtl="0" algn="just">
              <a:lnSpc>
                <a:spcPct val="100000"/>
              </a:lnSpc>
              <a:spcBef>
                <a:spcPts val="0"/>
              </a:spcBef>
              <a:spcAft>
                <a:spcPts val="0"/>
              </a:spcAft>
              <a:buNone/>
            </a:pPr>
            <a:r>
              <a:rPr b="0" i="0" lang="en-US" sz="800" u="none" cap="none" strike="noStrike">
                <a:solidFill>
                  <a:srgbClr val="000000"/>
                </a:solidFill>
                <a:latin typeface="Trebuchet MS"/>
                <a:ea typeface="Trebuchet MS"/>
                <a:cs typeface="Trebuchet MS"/>
                <a:sym typeface="Trebuchet MS"/>
              </a:rPr>
              <a:t>We wanted to know how much it floods in Baton Rouge, Louisiana. We will find that by looking at our selected area on the VIIRS satellite. We expect to discover how often it flooded in spring 2019.We also want to measure how much it flooded in this time period. We know that Baton Rouge, Louisiana had a huge flood in may 2019. We also recall knowing that flooding happens when there is a lot of precipitation, an overflowing amount of water or the soaked soil mixed with the elevated water of the Mississippi River. That was what we knew from our research about the floods in Louisiana in spring 2019</a:t>
            </a:r>
            <a:endParaRPr b="0" i="0" sz="800" u="none" cap="none" strike="noStrike">
              <a:solidFill>
                <a:srgbClr val="000000"/>
              </a:solidFill>
              <a:latin typeface="Trebuchet MS"/>
              <a:ea typeface="Trebuchet MS"/>
              <a:cs typeface="Trebuchet MS"/>
              <a:sym typeface="Trebuchet MS"/>
            </a:endParaRPr>
          </a:p>
          <a:p>
            <a:pPr indent="113386" lvl="0" marL="0" marR="0" rtl="0" algn="just">
              <a:lnSpc>
                <a:spcPct val="100000"/>
              </a:lnSpc>
              <a:spcBef>
                <a:spcPts val="0"/>
              </a:spcBef>
              <a:spcAft>
                <a:spcPts val="0"/>
              </a:spcAft>
              <a:buNone/>
            </a:pPr>
            <a:r>
              <a:rPr b="0" i="0" lang="en-US" sz="800" u="none" cap="none" strike="noStrike">
                <a:solidFill>
                  <a:srgbClr val="000000"/>
                </a:solidFill>
                <a:latin typeface="Trebuchet MS"/>
                <a:ea typeface="Trebuchet MS"/>
                <a:cs typeface="Trebuchet MS"/>
                <a:sym typeface="Trebuchet MS"/>
              </a:rPr>
              <a:t>Our topic was how much floods there were along the Mississippi river in Louisiana in spring 2019. In particular, we wanted to find how much Baton Rouge,Louisiana flooded in spring of 2019. We also wanted to find how often this city flooded in this time period. We wanted to find specific spots where there is more water than the rest of the river. This is our more particular and specific answer.</a:t>
            </a:r>
            <a:endParaRPr b="0" i="0" sz="800" u="none" cap="none" strike="noStrike">
              <a:solidFill>
                <a:srgbClr val="000000"/>
              </a:solidFill>
              <a:latin typeface="Trebuchet MS"/>
              <a:ea typeface="Trebuchet MS"/>
              <a:cs typeface="Trebuchet MS"/>
              <a:sym typeface="Trebuchet MS"/>
            </a:endParaRPr>
          </a:p>
          <a:p>
            <a:pPr indent="113386" lvl="0" marL="0" marR="0" rtl="0" algn="l">
              <a:lnSpc>
                <a:spcPct val="100000"/>
              </a:lnSpc>
              <a:spcBef>
                <a:spcPts val="0"/>
              </a:spcBef>
              <a:spcAft>
                <a:spcPts val="0"/>
              </a:spcAft>
              <a:buNone/>
            </a:pPr>
            <a:r>
              <a:t/>
            </a:r>
            <a:endParaRPr b="0" i="0" sz="5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0" sz="5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0" sz="5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0" sz="500" u="none" cap="none" strike="noStrike">
              <a:solidFill>
                <a:srgbClr val="000000"/>
              </a:solidFill>
              <a:latin typeface="Trebuchet MS"/>
              <a:ea typeface="Trebuchet MS"/>
              <a:cs typeface="Trebuchet MS"/>
              <a:sym typeface="Trebuchet MS"/>
            </a:endParaRPr>
          </a:p>
        </p:txBody>
      </p:sp>
      <p:sp>
        <p:nvSpPr>
          <p:cNvPr id="275" name="Google Shape;275;p29"/>
          <p:cNvSpPr txBox="1"/>
          <p:nvPr/>
        </p:nvSpPr>
        <p:spPr>
          <a:xfrm>
            <a:off x="8875771" y="1438276"/>
            <a:ext cx="2952250" cy="3277443"/>
          </a:xfrm>
          <a:prstGeom prst="rect">
            <a:avLst/>
          </a:prstGeom>
          <a:solidFill>
            <a:schemeClr val="lt1"/>
          </a:solidFill>
          <a:ln>
            <a:noFill/>
          </a:ln>
        </p:spPr>
        <p:txBody>
          <a:bodyPr anchorCtr="0" anchor="t" bIns="22650" lIns="22650" spcFirstLastPara="1" rIns="22650" wrap="square" tIns="22650">
            <a:spAutoFit/>
          </a:bodyPr>
          <a:lstStyle/>
          <a:p>
            <a:pPr indent="113386" lvl="0" marL="0" marR="0" rtl="0" algn="just">
              <a:lnSpc>
                <a:spcPct val="100000"/>
              </a:lnSpc>
              <a:spcBef>
                <a:spcPts val="0"/>
              </a:spcBef>
              <a:spcAft>
                <a:spcPts val="0"/>
              </a:spcAft>
              <a:buNone/>
            </a:pPr>
            <a:r>
              <a:rPr b="0" i="0" lang="en-US" sz="700" u="none" cap="none" strike="noStrike">
                <a:solidFill>
                  <a:schemeClr val="dk1"/>
                </a:solidFill>
                <a:latin typeface="Arial"/>
                <a:ea typeface="Arial"/>
                <a:cs typeface="Arial"/>
                <a:sym typeface="Arial"/>
              </a:rPr>
              <a:t>We want to learn more about how the flooding in Spring 2019 affected Baton Rouge, Louisiana. We are also mainly focusing on the area nearest to the Mississippi River. We will also find out what areas flood more and flood more often. We will also try to find out the areas of the Mississippi River that flood in Baton Rouge the most. We will be using the satellite mostly to inform us of the floods in Spring 2019 in Baton Rouge, Louisiana. This resource will also help us determine when the flooding occurred. In conclusion, we will be using the satellite to get our information on the flooding in Spring 2019 in Baton Rouge, Louisiana. </a:t>
            </a:r>
            <a:endParaRPr b="0" i="0" sz="700" u="none" cap="none" strike="noStrike">
              <a:solidFill>
                <a:schemeClr val="dk1"/>
              </a:solidFill>
              <a:latin typeface="Helvetica Neue"/>
              <a:ea typeface="Helvetica Neue"/>
              <a:cs typeface="Helvetica Neue"/>
              <a:sym typeface="Helvetica Neue"/>
            </a:endParaRPr>
          </a:p>
          <a:p>
            <a:pPr indent="113386" lvl="0" marL="0" marR="0" rtl="0" algn="just">
              <a:lnSpc>
                <a:spcPct val="100000"/>
              </a:lnSpc>
              <a:spcBef>
                <a:spcPts val="0"/>
              </a:spcBef>
              <a:spcAft>
                <a:spcPts val="0"/>
              </a:spcAft>
              <a:buNone/>
            </a:pPr>
            <a:r>
              <a:rPr b="0" i="0" lang="en-US" sz="700" u="none" cap="none" strike="noStrike">
                <a:solidFill>
                  <a:schemeClr val="dk1"/>
                </a:solidFill>
                <a:latin typeface="Arial"/>
                <a:ea typeface="Arial"/>
                <a:cs typeface="Arial"/>
                <a:sym typeface="Arial"/>
              </a:rPr>
              <a:t>We picked three images that took place before our selected time period. The general conditions in the photo titled “Aragon 10/11/2018” is that it was sunny with no clouds in Louisiana. There are clouds in other parts of the picture though. It is also very green with a lot of vegetation in most parts of the picture. There is one line of brown area. Our second picture was titled “Frish December 24 2018”. In this picture, there are clouds along the south edge of louisiana. It is also cloudy along the coast of the United States. There are a few areas of brown but it is mostly very green in this photo. Lastly, there are lots of clouds over the gulf of Mexico ocean. Our last photo was titled “Campos March 02, 2018. In this photo there is mostly a brown area and a slight green area. There were light clouds over southern Louisiana and lots of clouds over the gulf of Mexico. These are the conditions of our three “before pictures”.</a:t>
            </a:r>
            <a:endParaRPr b="0" i="0" sz="700" u="none" cap="none" strike="noStrike">
              <a:solidFill>
                <a:srgbClr val="980000"/>
              </a:solidFill>
              <a:latin typeface="Helvetica Neue"/>
              <a:ea typeface="Helvetica Neue"/>
              <a:cs typeface="Helvetica Neue"/>
              <a:sym typeface="Helvetica Neue"/>
            </a:endParaRPr>
          </a:p>
          <a:p>
            <a:pPr indent="113386" lvl="0" marL="0" marR="0" rtl="0" algn="just">
              <a:lnSpc>
                <a:spcPct val="100000"/>
              </a:lnSpc>
              <a:spcBef>
                <a:spcPts val="0"/>
              </a:spcBef>
              <a:spcAft>
                <a:spcPts val="0"/>
              </a:spcAft>
              <a:buNone/>
            </a:pPr>
            <a:r>
              <a:rPr b="0" i="0" lang="en-US" sz="700" u="none" cap="none" strike="noStrike">
                <a:solidFill>
                  <a:schemeClr val="dk1"/>
                </a:solidFill>
                <a:latin typeface="Arial"/>
                <a:ea typeface="Arial"/>
                <a:cs typeface="Arial"/>
                <a:sym typeface="Arial"/>
              </a:rPr>
              <a:t>We also picked three images from after our selected time period. The general conditions in the photo titled, “Aragon 11/01/2019” is that it was a little bit more dry along the Mississippi river and was really cloudy over the Gulf of Mexico. Our second picture was titled, “Frish December 24 2020”. In this picture, Louisiana had no clouds but was shady and the grass looked kind of dead. Our last picture was titled, “CamposSep.25.2019”. This picture had almost all land without clouds or just a bit. I could also tell the water wasn’t very high that day.</a:t>
            </a:r>
            <a:endParaRPr b="0" i="0" sz="7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3800"/>
              <a:t>“The Plan”</a:t>
            </a:r>
            <a:endParaRPr b="1" sz="3800"/>
          </a:p>
        </p:txBody>
      </p:sp>
      <p:sp>
        <p:nvSpPr>
          <p:cNvPr id="98" name="Google Shape;98;p2"/>
          <p:cNvSpPr txBox="1"/>
          <p:nvPr>
            <p:ph idx="1" type="body"/>
          </p:nvPr>
        </p:nvSpPr>
        <p:spPr>
          <a:xfrm>
            <a:off x="838200" y="1438275"/>
            <a:ext cx="10515600" cy="47386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2400"/>
              <a:buChar char="•"/>
            </a:pPr>
            <a:r>
              <a:rPr lang="en-US" sz="2400">
                <a:solidFill>
                  <a:srgbClr val="000000"/>
                </a:solidFill>
                <a:latin typeface="Calibri"/>
                <a:ea typeface="Calibri"/>
                <a:cs typeface="Calibri"/>
                <a:sym typeface="Calibri"/>
              </a:rPr>
              <a:t>Who am I? Who and where I teach</a:t>
            </a:r>
            <a:endParaRPr/>
          </a:p>
          <a:p>
            <a:pPr indent="0" lvl="0" marL="457200" rtl="0" algn="l">
              <a:lnSpc>
                <a:spcPct val="90000"/>
              </a:lnSpc>
              <a:spcBef>
                <a:spcPts val="500"/>
              </a:spcBef>
              <a:spcAft>
                <a:spcPts val="0"/>
              </a:spcAft>
              <a:buClr>
                <a:srgbClr val="000000"/>
              </a:buClr>
              <a:buSzPts val="2400"/>
              <a:buNone/>
            </a:pPr>
            <a:r>
              <a:rPr lang="en-US" sz="2400">
                <a:solidFill>
                  <a:srgbClr val="000000"/>
                </a:solidFill>
              </a:rPr>
              <a:t>(aka </a:t>
            </a:r>
            <a:r>
              <a:rPr lang="en-US" sz="2400">
                <a:solidFill>
                  <a:srgbClr val="000000"/>
                </a:solidFill>
                <a:latin typeface="Calibri"/>
                <a:ea typeface="Calibri"/>
                <a:cs typeface="Calibri"/>
                <a:sym typeface="Calibri"/>
              </a:rPr>
              <a:t>What to know about 6th-grader brains post COVID)</a:t>
            </a:r>
            <a:endParaRPr/>
          </a:p>
          <a:p>
            <a:pPr indent="-228600" lvl="0" marL="2286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When using GOES and VIIRS comes into our year </a:t>
            </a:r>
            <a:endParaRPr sz="2400">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Getting students comfortable with the imagery and interfaces</a:t>
            </a:r>
            <a:endParaRPr/>
          </a:p>
          <a:p>
            <a:pPr indent="-228600" lvl="0" marL="685800" rtl="0" algn="l">
              <a:lnSpc>
                <a:spcPct val="90000"/>
              </a:lnSpc>
              <a:spcBef>
                <a:spcPts val="500"/>
              </a:spcBef>
              <a:spcAft>
                <a:spcPts val="0"/>
              </a:spcAft>
              <a:buClr>
                <a:srgbClr val="000000"/>
              </a:buClr>
              <a:buSzPts val="2400"/>
              <a:buChar char="•"/>
            </a:pPr>
            <a:r>
              <a:rPr lang="en-US" sz="2400">
                <a:solidFill>
                  <a:srgbClr val="000000"/>
                </a:solidFill>
                <a:latin typeface="Calibri"/>
                <a:ea typeface="Calibri"/>
                <a:cs typeface="Calibri"/>
                <a:sym typeface="Calibri"/>
              </a:rPr>
              <a:t>Connecting it to kids’ experience</a:t>
            </a:r>
            <a:endParaRPr/>
          </a:p>
          <a:p>
            <a:pPr indent="-228600" lvl="0" marL="685800" rtl="0" algn="l">
              <a:lnSpc>
                <a:spcPct val="90000"/>
              </a:lnSpc>
              <a:spcBef>
                <a:spcPts val="500"/>
              </a:spcBef>
              <a:spcAft>
                <a:spcPts val="0"/>
              </a:spcAft>
              <a:buClr>
                <a:srgbClr val="000000"/>
              </a:buClr>
              <a:buSzPts val="2400"/>
              <a:buChar char="•"/>
            </a:pPr>
            <a:r>
              <a:rPr lang="en-US" sz="2400">
                <a:solidFill>
                  <a:srgbClr val="000000"/>
                </a:solidFill>
                <a:latin typeface="Calibri"/>
                <a:ea typeface="Calibri"/>
                <a:cs typeface="Calibri"/>
                <a:sym typeface="Calibri"/>
              </a:rPr>
              <a:t>False color, camera footprints, learning to read the landscape, and annotating images</a:t>
            </a:r>
            <a:endParaRPr/>
          </a:p>
          <a:p>
            <a:pPr indent="-228600" lvl="0" marL="685800" rtl="0" algn="l">
              <a:lnSpc>
                <a:spcPct val="90000"/>
              </a:lnSpc>
              <a:spcBef>
                <a:spcPts val="500"/>
              </a:spcBef>
              <a:spcAft>
                <a:spcPts val="0"/>
              </a:spcAft>
              <a:buClr>
                <a:srgbClr val="000000"/>
              </a:buClr>
              <a:buSzPts val="2400"/>
              <a:buChar char="•"/>
            </a:pPr>
            <a:r>
              <a:rPr lang="en-US" sz="2400">
                <a:solidFill>
                  <a:srgbClr val="000000"/>
                </a:solidFill>
                <a:latin typeface="Calibri"/>
                <a:ea typeface="Calibri"/>
                <a:cs typeface="Calibri"/>
                <a:sym typeface="Calibri"/>
              </a:rPr>
              <a:t>Developing projects and student samples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0"/>
          <p:cNvPicPr preferRelativeResize="0"/>
          <p:nvPr/>
        </p:nvPicPr>
        <p:blipFill rotWithShape="1">
          <a:blip r:embed="rId3">
            <a:alphaModFix/>
          </a:blip>
          <a:srcRect b="10274" l="16337" r="17662" t="29435"/>
          <a:stretch/>
        </p:blipFill>
        <p:spPr>
          <a:xfrm>
            <a:off x="609600" y="-40432"/>
            <a:ext cx="10744200" cy="67495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txBox="1"/>
          <p:nvPr>
            <p:ph type="title"/>
          </p:nvPr>
        </p:nvSpPr>
        <p:spPr>
          <a:xfrm>
            <a:off x="-12" y="-100001"/>
            <a:ext cx="3246300" cy="1305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62135"/>
              </a:buClr>
              <a:buSzPts val="4400"/>
              <a:buFont typeface="Open Sans"/>
              <a:buNone/>
            </a:pPr>
            <a:r>
              <a:rPr b="1" i="0" lang="en-US" sz="4400" u="none" strike="noStrike">
                <a:solidFill>
                  <a:srgbClr val="062135"/>
                </a:solidFill>
                <a:latin typeface="Open Sans"/>
                <a:ea typeface="Open Sans"/>
                <a:cs typeface="Open Sans"/>
                <a:sym typeface="Open Sans"/>
              </a:rPr>
              <a:t>Who am I?</a:t>
            </a:r>
            <a:endParaRPr sz="4400"/>
          </a:p>
        </p:txBody>
      </p:sp>
      <p:sp>
        <p:nvSpPr>
          <p:cNvPr id="104" name="Google Shape;104;p3"/>
          <p:cNvSpPr txBox="1"/>
          <p:nvPr>
            <p:ph idx="2" type="body"/>
          </p:nvPr>
        </p:nvSpPr>
        <p:spPr>
          <a:xfrm>
            <a:off x="5486400" y="609600"/>
            <a:ext cx="6435000" cy="5868900"/>
          </a:xfrm>
          <a:prstGeom prst="rect">
            <a:avLst/>
          </a:prstGeom>
          <a:noFill/>
          <a:ln>
            <a:noFill/>
          </a:ln>
        </p:spPr>
        <p:txBody>
          <a:bodyPr anchorCtr="0" anchor="t" bIns="45700" lIns="91425" spcFirstLastPara="1" rIns="91425" wrap="square" tIns="45700">
            <a:noAutofit/>
          </a:bodyPr>
          <a:lstStyle/>
          <a:p>
            <a:pPr indent="-203200" lvl="0" marL="228600" rtl="0" algn="l">
              <a:lnSpc>
                <a:spcPct val="17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National Board Certified Teacher- Early Adolescent Science</a:t>
            </a:r>
            <a:endParaRPr sz="2800"/>
          </a:p>
          <a:p>
            <a:pPr indent="-203200" lvl="0" marL="228600" rtl="0" algn="l">
              <a:lnSpc>
                <a:spcPct val="17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U.S. Institute of Peace - Peace Teachers alumni</a:t>
            </a:r>
            <a:endParaRPr sz="2800"/>
          </a:p>
          <a:p>
            <a:pPr indent="-203200" lvl="0" marL="228600" rtl="0" algn="l">
              <a:lnSpc>
                <a:spcPct val="17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NOAA Teacher at Sea alumni</a:t>
            </a:r>
            <a:endParaRPr sz="2800"/>
          </a:p>
          <a:p>
            <a:pPr indent="-203200" lvl="0" marL="228600" rtl="0" algn="l">
              <a:lnSpc>
                <a:spcPct val="17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Science Friday: Educate Teacher Collaborative</a:t>
            </a:r>
            <a:endParaRPr sz="2800"/>
          </a:p>
          <a:p>
            <a:pPr indent="-203200" lvl="0" marL="228600" rtl="0" algn="l">
              <a:lnSpc>
                <a:spcPct val="17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IODP School of Rock alumni</a:t>
            </a:r>
            <a:endParaRPr b="0" i="0" sz="1800" u="none" strike="noStrike">
              <a:solidFill>
                <a:srgbClr val="000000"/>
              </a:solidFill>
              <a:latin typeface="Arial"/>
              <a:ea typeface="Arial"/>
              <a:cs typeface="Arial"/>
              <a:sym typeface="Arial"/>
            </a:endParaRPr>
          </a:p>
          <a:p>
            <a:pPr indent="-203200" lvl="0" marL="228600" rtl="0" algn="l">
              <a:lnSpc>
                <a:spcPct val="17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Fulbright Teachers for Global Classrooms Georgia alumnae</a:t>
            </a:r>
            <a:endParaRPr sz="2800"/>
          </a:p>
          <a:p>
            <a:pPr indent="-203200" lvl="0" marL="228600" rtl="0" algn="l">
              <a:lnSpc>
                <a:spcPct val="17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Contributor to </a:t>
            </a:r>
            <a:r>
              <a:rPr b="0" i="1" lang="en-US" sz="1800" u="sng" strike="noStrike">
                <a:solidFill>
                  <a:srgbClr val="0097A7"/>
                </a:solidFill>
                <a:latin typeface="Arial"/>
                <a:ea typeface="Arial"/>
                <a:cs typeface="Arial"/>
                <a:sym typeface="Arial"/>
                <a:hlinkClick r:id="rId3">
                  <a:extLst>
                    <a:ext uri="{A12FA001-AC4F-418D-AE19-62706E023703}">
                      <ahyp:hlinkClr val="tx"/>
                    </a:ext>
                  </a:extLst>
                </a:hlinkClick>
              </a:rPr>
              <a:t>Polar Science and Global Climate: An International Resource for Education and Outreach</a:t>
            </a:r>
            <a:r>
              <a:rPr b="0" i="0" lang="en-US" sz="1800" u="none" strike="noStrike">
                <a:solidFill>
                  <a:srgbClr val="0097A7"/>
                </a:solidFill>
                <a:latin typeface="Arial"/>
                <a:ea typeface="Arial"/>
                <a:cs typeface="Arial"/>
                <a:sym typeface="Arial"/>
              </a:rPr>
              <a:t> </a:t>
            </a:r>
            <a:endParaRPr b="0" i="0" sz="1800" u="none" strike="noStrike">
              <a:solidFill>
                <a:srgbClr val="0097A7"/>
              </a:solidFill>
              <a:latin typeface="Arial"/>
              <a:ea typeface="Arial"/>
              <a:cs typeface="Arial"/>
              <a:sym typeface="Arial"/>
            </a:endParaRPr>
          </a:p>
          <a:p>
            <a:pPr indent="-203200" lvl="0" marL="228600" rtl="0" algn="l">
              <a:lnSpc>
                <a:spcPct val="17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Japan Fulbright Memorial Fund alumni</a:t>
            </a:r>
            <a:endParaRPr sz="2800"/>
          </a:p>
          <a:p>
            <a:pPr indent="-203200" lvl="0" marL="228600" rtl="0" algn="l">
              <a:lnSpc>
                <a:spcPct val="170000"/>
              </a:lnSpc>
              <a:spcBef>
                <a:spcPts val="0"/>
              </a:spcBef>
              <a:spcAft>
                <a:spcPts val="0"/>
              </a:spcAft>
              <a:buClr>
                <a:srgbClr val="000000"/>
              </a:buClr>
              <a:buSzPts val="1800"/>
              <a:buChar char="•"/>
            </a:pPr>
            <a:r>
              <a:rPr b="0" i="0" lang="en-US" sz="1800" u="none" strike="noStrike">
                <a:solidFill>
                  <a:srgbClr val="000000"/>
                </a:solidFill>
                <a:latin typeface="Arial"/>
                <a:ea typeface="Arial"/>
                <a:cs typeface="Arial"/>
                <a:sym typeface="Arial"/>
              </a:rPr>
              <a:t>Fulbright-Hays Ghana alumni</a:t>
            </a:r>
            <a:endParaRPr sz="2800"/>
          </a:p>
          <a:p>
            <a:pPr indent="-203200" lvl="0" marL="228600" rtl="0" algn="l">
              <a:lnSpc>
                <a:spcPct val="170000"/>
              </a:lnSpc>
              <a:spcBef>
                <a:spcPts val="0"/>
              </a:spcBef>
              <a:spcAft>
                <a:spcPts val="0"/>
              </a:spcAft>
              <a:buClr>
                <a:srgbClr val="000000"/>
              </a:buClr>
              <a:buSzPts val="1800"/>
              <a:buChar char="•"/>
            </a:pPr>
            <a:r>
              <a:rPr b="0" i="0" lang="en-US" sz="1800" u="none" strike="noStrike">
                <a:solidFill>
                  <a:srgbClr val="000000"/>
                </a:solidFill>
                <a:latin typeface="Arial"/>
                <a:ea typeface="Arial"/>
                <a:cs typeface="Arial"/>
                <a:sym typeface="Arial"/>
              </a:rPr>
              <a:t>In the classroom for 32 years! </a:t>
            </a:r>
            <a:endParaRPr sz="2200"/>
          </a:p>
        </p:txBody>
      </p:sp>
      <p:pic>
        <p:nvPicPr>
          <p:cNvPr id="105" name="Google Shape;105;p3"/>
          <p:cNvPicPr preferRelativeResize="0"/>
          <p:nvPr/>
        </p:nvPicPr>
        <p:blipFill rotWithShape="1">
          <a:blip r:embed="rId4">
            <a:alphaModFix/>
          </a:blip>
          <a:srcRect b="0" l="0" r="0" t="0"/>
          <a:stretch/>
        </p:blipFill>
        <p:spPr>
          <a:xfrm>
            <a:off x="2800063" y="4027861"/>
            <a:ext cx="2349629" cy="1762222"/>
          </a:xfrm>
          <a:prstGeom prst="rect">
            <a:avLst/>
          </a:prstGeom>
          <a:noFill/>
          <a:ln>
            <a:noFill/>
          </a:ln>
        </p:spPr>
      </p:pic>
      <p:pic>
        <p:nvPicPr>
          <p:cNvPr id="106" name="Google Shape;106;p3"/>
          <p:cNvPicPr preferRelativeResize="0"/>
          <p:nvPr/>
        </p:nvPicPr>
        <p:blipFill rotWithShape="1">
          <a:blip r:embed="rId5">
            <a:alphaModFix/>
          </a:blip>
          <a:srcRect b="0" l="0" r="0" t="0"/>
          <a:stretch/>
        </p:blipFill>
        <p:spPr>
          <a:xfrm>
            <a:off x="349725" y="3165925"/>
            <a:ext cx="2238643" cy="2984852"/>
          </a:xfrm>
          <a:prstGeom prst="rect">
            <a:avLst/>
          </a:prstGeom>
          <a:noFill/>
          <a:ln>
            <a:noFill/>
          </a:ln>
        </p:spPr>
      </p:pic>
      <p:pic>
        <p:nvPicPr>
          <p:cNvPr id="107" name="Google Shape;107;p3"/>
          <p:cNvPicPr preferRelativeResize="0"/>
          <p:nvPr/>
        </p:nvPicPr>
        <p:blipFill rotWithShape="1">
          <a:blip r:embed="rId6">
            <a:alphaModFix/>
          </a:blip>
          <a:srcRect b="0" l="0" r="0" t="0"/>
          <a:stretch/>
        </p:blipFill>
        <p:spPr>
          <a:xfrm>
            <a:off x="1905000" y="1354998"/>
            <a:ext cx="3143250" cy="23574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2e663745007_0_5"/>
          <p:cNvSpPr txBox="1"/>
          <p:nvPr>
            <p:ph type="title"/>
          </p:nvPr>
        </p:nvSpPr>
        <p:spPr>
          <a:xfrm>
            <a:off x="304800" y="228600"/>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About the students I work with-</a:t>
            </a:r>
            <a:endParaRPr b="1"/>
          </a:p>
        </p:txBody>
      </p:sp>
      <p:sp>
        <p:nvSpPr>
          <p:cNvPr id="114" name="Google Shape;114;g2e663745007_0_5"/>
          <p:cNvSpPr txBox="1"/>
          <p:nvPr>
            <p:ph idx="1" type="body"/>
          </p:nvPr>
        </p:nvSpPr>
        <p:spPr>
          <a:xfrm>
            <a:off x="304800" y="1295400"/>
            <a:ext cx="6019800" cy="4623000"/>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spcBef>
                <a:spcPts val="1000"/>
              </a:spcBef>
              <a:spcAft>
                <a:spcPts val="0"/>
              </a:spcAft>
              <a:buClr>
                <a:schemeClr val="dk1"/>
              </a:buClr>
              <a:buSzPct val="60810"/>
              <a:buChar char="•"/>
            </a:pPr>
            <a:r>
              <a:rPr lang="en-US"/>
              <a:t>11-12 year olds</a:t>
            </a:r>
            <a:endParaRPr/>
          </a:p>
          <a:p>
            <a:pPr indent="-342900" lvl="0" marL="457200" rtl="0" algn="l">
              <a:spcBef>
                <a:spcPts val="0"/>
              </a:spcBef>
              <a:spcAft>
                <a:spcPts val="0"/>
              </a:spcAft>
              <a:buClr>
                <a:schemeClr val="dk1"/>
              </a:buClr>
              <a:buSzPct val="60810"/>
              <a:buChar char="•"/>
            </a:pPr>
            <a:r>
              <a:rPr lang="en-US"/>
              <a:t>Their first regular science class - ever</a:t>
            </a:r>
            <a:endParaRPr/>
          </a:p>
          <a:p>
            <a:pPr indent="-342900" lvl="0" marL="457200" rtl="0" algn="l">
              <a:spcBef>
                <a:spcPts val="0"/>
              </a:spcBef>
              <a:spcAft>
                <a:spcPts val="0"/>
              </a:spcAft>
              <a:buClr>
                <a:schemeClr val="dk1"/>
              </a:buClr>
              <a:buSzPct val="60810"/>
              <a:buChar char="•"/>
            </a:pPr>
            <a:r>
              <a:rPr lang="en-US"/>
              <a:t>Full inclusion: providing for </a:t>
            </a:r>
            <a:r>
              <a:rPr i="1" lang="en-US"/>
              <a:t>all the needs</a:t>
            </a:r>
            <a:r>
              <a:rPr lang="en-US"/>
              <a:t> of a wide variety of learners</a:t>
            </a:r>
            <a:endParaRPr/>
          </a:p>
          <a:p>
            <a:pPr indent="-342900" lvl="0" marL="457200" rtl="0" algn="l">
              <a:spcBef>
                <a:spcPts val="0"/>
              </a:spcBef>
              <a:spcAft>
                <a:spcPts val="0"/>
              </a:spcAft>
              <a:buClr>
                <a:schemeClr val="dk1"/>
              </a:buClr>
              <a:buSzPct val="60810"/>
              <a:buChar char="•"/>
            </a:pPr>
            <a:r>
              <a:rPr lang="en-US"/>
              <a:t>Hands on-minds on inquiry and project based Earth-systems content</a:t>
            </a:r>
            <a:endParaRPr/>
          </a:p>
          <a:p>
            <a:pPr indent="-342900" lvl="0" marL="457200" rtl="0" algn="l">
              <a:spcBef>
                <a:spcPts val="0"/>
              </a:spcBef>
              <a:spcAft>
                <a:spcPts val="0"/>
              </a:spcAft>
              <a:buClr>
                <a:schemeClr val="dk1"/>
              </a:buClr>
              <a:buSzPct val="60810"/>
              <a:buChar char="•"/>
            </a:pPr>
            <a:r>
              <a:rPr lang="en-US"/>
              <a:t>Technology ratio 1:1</a:t>
            </a:r>
            <a:endParaRPr/>
          </a:p>
          <a:p>
            <a:pPr indent="-342900" lvl="0" marL="457200" rtl="0" algn="l">
              <a:spcBef>
                <a:spcPts val="0"/>
              </a:spcBef>
              <a:spcAft>
                <a:spcPts val="0"/>
              </a:spcAft>
              <a:buClr>
                <a:schemeClr val="dk1"/>
              </a:buClr>
              <a:buSzPct val="60810"/>
              <a:buChar char="•"/>
            </a:pPr>
            <a:r>
              <a:rPr lang="en-US"/>
              <a:t>Learning and maturity gaps from COVID learning very much apparent</a:t>
            </a:r>
            <a:endParaRPr/>
          </a:p>
          <a:p>
            <a:pPr indent="0" lvl="0" marL="0" rtl="0" algn="l">
              <a:spcBef>
                <a:spcPts val="1000"/>
              </a:spcBef>
              <a:spcAft>
                <a:spcPts val="0"/>
              </a:spcAft>
              <a:buClr>
                <a:schemeClr val="dk1"/>
              </a:buClr>
              <a:buSzPct val="100000"/>
              <a:buNone/>
            </a:pPr>
            <a:r>
              <a:t/>
            </a:r>
            <a:endParaRPr/>
          </a:p>
        </p:txBody>
      </p:sp>
      <p:pic>
        <p:nvPicPr>
          <p:cNvPr id="115" name="Google Shape;115;g2e663745007_0_5"/>
          <p:cNvPicPr preferRelativeResize="0"/>
          <p:nvPr/>
        </p:nvPicPr>
        <p:blipFill rotWithShape="1">
          <a:blip r:embed="rId3">
            <a:alphaModFix/>
          </a:blip>
          <a:srcRect b="0" l="0" r="0" t="0"/>
          <a:stretch/>
        </p:blipFill>
        <p:spPr>
          <a:xfrm>
            <a:off x="8229600" y="457200"/>
            <a:ext cx="3560474" cy="2357426"/>
          </a:xfrm>
          <a:prstGeom prst="rect">
            <a:avLst/>
          </a:prstGeom>
          <a:noFill/>
          <a:ln>
            <a:noFill/>
          </a:ln>
        </p:spPr>
      </p:pic>
      <p:pic>
        <p:nvPicPr>
          <p:cNvPr id="116" name="Google Shape;116;g2e663745007_0_5"/>
          <p:cNvPicPr preferRelativeResize="0"/>
          <p:nvPr/>
        </p:nvPicPr>
        <p:blipFill rotWithShape="1">
          <a:blip r:embed="rId4">
            <a:alphaModFix/>
          </a:blip>
          <a:srcRect b="0" l="0" r="0" t="0"/>
          <a:stretch/>
        </p:blipFill>
        <p:spPr>
          <a:xfrm>
            <a:off x="6788425" y="2667000"/>
            <a:ext cx="2882350" cy="2857027"/>
          </a:xfrm>
          <a:prstGeom prst="rect">
            <a:avLst/>
          </a:prstGeom>
          <a:noFill/>
          <a:ln>
            <a:noFill/>
          </a:ln>
        </p:spPr>
      </p:pic>
      <p:pic>
        <p:nvPicPr>
          <p:cNvPr id="117" name="Google Shape;117;g2e663745007_0_5"/>
          <p:cNvPicPr preferRelativeResize="0"/>
          <p:nvPr/>
        </p:nvPicPr>
        <p:blipFill rotWithShape="1">
          <a:blip r:embed="rId5">
            <a:alphaModFix/>
          </a:blip>
          <a:srcRect b="0" l="0" r="0" t="0"/>
          <a:stretch/>
        </p:blipFill>
        <p:spPr>
          <a:xfrm>
            <a:off x="8598727" y="4800726"/>
            <a:ext cx="3214674" cy="1446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e663745007_3_3"/>
          <p:cNvSpPr txBox="1"/>
          <p:nvPr>
            <p:ph type="title"/>
          </p:nvPr>
        </p:nvSpPr>
        <p:spPr>
          <a:xfrm>
            <a:off x="762000" y="119052"/>
            <a:ext cx="105156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0000"/>
              </a:buClr>
              <a:buSzPts val="4000"/>
              <a:buFont typeface="Calibri"/>
              <a:buNone/>
            </a:pPr>
            <a:r>
              <a:rPr b="1" lang="en-US" sz="4000">
                <a:solidFill>
                  <a:srgbClr val="000000"/>
                </a:solidFill>
              </a:rPr>
              <a:t>When using GOES and VIIRS comes into our year </a:t>
            </a:r>
            <a:endParaRPr sz="4000"/>
          </a:p>
        </p:txBody>
      </p:sp>
      <p:sp>
        <p:nvSpPr>
          <p:cNvPr id="124" name="Google Shape;124;g2e663745007_3_3"/>
          <p:cNvSpPr txBox="1"/>
          <p:nvPr>
            <p:ph idx="1" type="body"/>
          </p:nvPr>
        </p:nvSpPr>
        <p:spPr>
          <a:xfrm>
            <a:off x="6019800" y="1600200"/>
            <a:ext cx="5486400" cy="32004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640"/>
              </a:spcBef>
              <a:spcAft>
                <a:spcPts val="0"/>
              </a:spcAft>
              <a:buClr>
                <a:srgbClr val="000000"/>
              </a:buClr>
              <a:buSzPts val="3200"/>
              <a:buChar char="•"/>
            </a:pPr>
            <a:r>
              <a:rPr lang="en-US">
                <a:solidFill>
                  <a:srgbClr val="000000"/>
                </a:solidFill>
              </a:rPr>
              <a:t>Introduce satellites during first quarter with weather and climate as tools to help scientists monitor</a:t>
            </a:r>
            <a:endParaRPr/>
          </a:p>
          <a:p>
            <a:pPr indent="-285750" lvl="1" marL="800100" rtl="0" algn="l">
              <a:spcBef>
                <a:spcPts val="560"/>
              </a:spcBef>
              <a:spcAft>
                <a:spcPts val="0"/>
              </a:spcAft>
              <a:buClr>
                <a:srgbClr val="000000"/>
              </a:buClr>
              <a:buSzPts val="2800"/>
              <a:buChar char="–"/>
            </a:pPr>
            <a:r>
              <a:rPr lang="en-US">
                <a:solidFill>
                  <a:srgbClr val="000000"/>
                </a:solidFill>
              </a:rPr>
              <a:t>(aka Justifying Claim Evidence Reason argumentation within our school 90-day plan)</a:t>
            </a:r>
            <a:endParaRPr/>
          </a:p>
          <a:p>
            <a:pPr indent="-279400" lvl="1" marL="742950" rtl="0" algn="l">
              <a:spcBef>
                <a:spcPts val="560"/>
              </a:spcBef>
              <a:spcAft>
                <a:spcPts val="0"/>
              </a:spcAft>
              <a:buClr>
                <a:schemeClr val="dk1"/>
              </a:buClr>
              <a:buSzPts val="2800"/>
              <a:buNone/>
            </a:pPr>
            <a:r>
              <a:t/>
            </a:r>
            <a:endParaRPr>
              <a:solidFill>
                <a:srgbClr val="000000"/>
              </a:solidFill>
            </a:endParaRPr>
          </a:p>
          <a:p>
            <a:pPr indent="-279400" lvl="1" marL="742950" rtl="0" algn="l">
              <a:spcBef>
                <a:spcPts val="560"/>
              </a:spcBef>
              <a:spcAft>
                <a:spcPts val="0"/>
              </a:spcAft>
              <a:buClr>
                <a:schemeClr val="dk1"/>
              </a:buClr>
              <a:buSzPts val="2800"/>
              <a:buNone/>
            </a:pPr>
            <a:r>
              <a:t/>
            </a:r>
            <a:endParaRPr>
              <a:solidFill>
                <a:srgbClr val="000000"/>
              </a:solidFill>
            </a:endParaRPr>
          </a:p>
          <a:p>
            <a:pPr indent="-139700" lvl="0" marL="342900" rtl="0" algn="l">
              <a:spcBef>
                <a:spcPts val="640"/>
              </a:spcBef>
              <a:spcAft>
                <a:spcPts val="0"/>
              </a:spcAft>
              <a:buClr>
                <a:schemeClr val="dk1"/>
              </a:buClr>
              <a:buSzPts val="3200"/>
              <a:buNone/>
            </a:pPr>
            <a:r>
              <a:t/>
            </a:r>
            <a:endParaRPr>
              <a:solidFill>
                <a:srgbClr val="000000"/>
              </a:solidFill>
            </a:endParaRPr>
          </a:p>
          <a:p>
            <a:pPr indent="0" lvl="0" marL="0" rtl="0" algn="l">
              <a:spcBef>
                <a:spcPts val="640"/>
              </a:spcBef>
              <a:spcAft>
                <a:spcPts val="0"/>
              </a:spcAft>
              <a:buClr>
                <a:schemeClr val="dk1"/>
              </a:buClr>
              <a:buSzPts val="3200"/>
              <a:buNone/>
            </a:pPr>
            <a:r>
              <a:t/>
            </a:r>
            <a:endParaRPr/>
          </a:p>
          <a:p>
            <a:pPr indent="0" lvl="0" marL="0" rtl="0" algn="l">
              <a:spcBef>
                <a:spcPts val="1000"/>
              </a:spcBef>
              <a:spcAft>
                <a:spcPts val="0"/>
              </a:spcAft>
              <a:buClr>
                <a:schemeClr val="dk1"/>
              </a:buClr>
              <a:buSzPts val="3200"/>
              <a:buNone/>
            </a:pPr>
            <a:r>
              <a:t/>
            </a:r>
            <a:endParaRPr/>
          </a:p>
        </p:txBody>
      </p:sp>
      <p:pic>
        <p:nvPicPr>
          <p:cNvPr id="125" name="Google Shape;125;g2e663745007_3_3"/>
          <p:cNvPicPr preferRelativeResize="0"/>
          <p:nvPr/>
        </p:nvPicPr>
        <p:blipFill rotWithShape="1">
          <a:blip r:embed="rId3">
            <a:alphaModFix/>
          </a:blip>
          <a:srcRect b="0" l="0" r="0" t="0"/>
          <a:stretch/>
        </p:blipFill>
        <p:spPr>
          <a:xfrm>
            <a:off x="304800" y="1219200"/>
            <a:ext cx="5410200" cy="541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7"/>
          <p:cNvSpPr txBox="1"/>
          <p:nvPr>
            <p:ph type="title"/>
          </p:nvPr>
        </p:nvSpPr>
        <p:spPr>
          <a:xfrm>
            <a:off x="457200" y="304800"/>
            <a:ext cx="10515600"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Why during weather?</a:t>
            </a:r>
            <a:endParaRPr/>
          </a:p>
        </p:txBody>
      </p:sp>
      <p:sp>
        <p:nvSpPr>
          <p:cNvPr id="132" name="Google Shape;132;p17"/>
          <p:cNvSpPr txBox="1"/>
          <p:nvPr>
            <p:ph idx="1" type="body"/>
          </p:nvPr>
        </p:nvSpPr>
        <p:spPr>
          <a:xfrm>
            <a:off x="152400" y="1828800"/>
            <a:ext cx="5181600" cy="2895600"/>
          </a:xfrm>
          <a:prstGeom prst="rect">
            <a:avLst/>
          </a:prstGeom>
          <a:noFill/>
          <a:ln>
            <a:noFill/>
          </a:ln>
        </p:spPr>
        <p:txBody>
          <a:bodyPr anchorCtr="0" anchor="t" bIns="45700" lIns="91425" spcFirstLastPara="1" rIns="91425" wrap="square" tIns="45700">
            <a:noAutofit/>
          </a:bodyPr>
          <a:lstStyle/>
          <a:p>
            <a:pPr indent="-285750" lvl="1" marL="457200" rtl="0" algn="l">
              <a:spcBef>
                <a:spcPts val="0"/>
              </a:spcBef>
              <a:spcAft>
                <a:spcPts val="0"/>
              </a:spcAft>
              <a:buClr>
                <a:srgbClr val="000000"/>
              </a:buClr>
              <a:buSzPts val="3200"/>
              <a:buChar char="–"/>
            </a:pPr>
            <a:r>
              <a:rPr lang="en-US" sz="3200">
                <a:solidFill>
                  <a:srgbClr val="000000"/>
                </a:solidFill>
              </a:rPr>
              <a:t>Follow wildfires and hurricanes with GOES and VIIRS imagery</a:t>
            </a:r>
            <a:endParaRPr/>
          </a:p>
          <a:p>
            <a:pPr indent="-228600" lvl="2" marL="914400" rtl="0" algn="l">
              <a:spcBef>
                <a:spcPts val="1000"/>
              </a:spcBef>
              <a:spcAft>
                <a:spcPts val="0"/>
              </a:spcAft>
              <a:buClr>
                <a:srgbClr val="000000"/>
              </a:buClr>
              <a:buSzPts val="2800"/>
              <a:buChar char="•"/>
            </a:pPr>
            <a:r>
              <a:rPr lang="en-US" sz="2800">
                <a:solidFill>
                  <a:srgbClr val="000000"/>
                </a:solidFill>
              </a:rPr>
              <a:t>“Weather affects us directly” – students can experience the effects</a:t>
            </a:r>
            <a:endParaRPr sz="2800">
              <a:solidFill>
                <a:srgbClr val="000000"/>
              </a:solidFill>
            </a:endParaRPr>
          </a:p>
          <a:p>
            <a:pPr indent="-114300" lvl="0" marL="342900" rtl="0" algn="l">
              <a:spcBef>
                <a:spcPts val="720"/>
              </a:spcBef>
              <a:spcAft>
                <a:spcPts val="0"/>
              </a:spcAft>
              <a:buClr>
                <a:schemeClr val="dk1"/>
              </a:buClr>
              <a:buSzPts val="3600"/>
              <a:buNone/>
            </a:pPr>
            <a:r>
              <a:t/>
            </a:r>
            <a:endParaRPr sz="3600"/>
          </a:p>
        </p:txBody>
      </p:sp>
      <p:pic>
        <p:nvPicPr>
          <p:cNvPr id="133" name="Google Shape;133;p17"/>
          <p:cNvPicPr preferRelativeResize="0"/>
          <p:nvPr/>
        </p:nvPicPr>
        <p:blipFill rotWithShape="1">
          <a:blip r:embed="rId3">
            <a:alphaModFix/>
          </a:blip>
          <a:srcRect b="21537" l="0" r="21945" t="13538"/>
          <a:stretch/>
        </p:blipFill>
        <p:spPr>
          <a:xfrm>
            <a:off x="5595883" y="457200"/>
            <a:ext cx="6258907" cy="2743200"/>
          </a:xfrm>
          <a:prstGeom prst="rect">
            <a:avLst/>
          </a:prstGeom>
          <a:noFill/>
          <a:ln>
            <a:noFill/>
          </a:ln>
        </p:spPr>
      </p:pic>
      <p:pic>
        <p:nvPicPr>
          <p:cNvPr id="134" name="Google Shape;134;p17"/>
          <p:cNvPicPr preferRelativeResize="0"/>
          <p:nvPr/>
        </p:nvPicPr>
        <p:blipFill rotWithShape="1">
          <a:blip r:embed="rId4">
            <a:alphaModFix/>
          </a:blip>
          <a:srcRect b="0" l="0" r="0" t="13653"/>
          <a:stretch/>
        </p:blipFill>
        <p:spPr>
          <a:xfrm>
            <a:off x="5595883" y="3428999"/>
            <a:ext cx="6258907" cy="2927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ph idx="1" type="body"/>
          </p:nvPr>
        </p:nvSpPr>
        <p:spPr>
          <a:xfrm>
            <a:off x="7239000" y="2209800"/>
            <a:ext cx="5181600" cy="4351338"/>
          </a:xfrm>
          <a:prstGeom prst="rect">
            <a:avLst/>
          </a:prstGeom>
          <a:noFill/>
          <a:ln>
            <a:noFill/>
          </a:ln>
        </p:spPr>
        <p:txBody>
          <a:bodyPr anchorCtr="0" anchor="t" bIns="45700" lIns="91425" spcFirstLastPara="1" rIns="91425" wrap="square" tIns="45700">
            <a:normAutofit/>
          </a:bodyPr>
          <a:lstStyle/>
          <a:p>
            <a:pPr indent="0" lvl="0" marL="114300" rtl="0" algn="l">
              <a:spcBef>
                <a:spcPts val="0"/>
              </a:spcBef>
              <a:spcAft>
                <a:spcPts val="0"/>
              </a:spcAft>
              <a:buClr>
                <a:schemeClr val="dk1"/>
              </a:buClr>
              <a:buSzPts val="2800"/>
              <a:buNone/>
            </a:pPr>
            <a:r>
              <a:rPr lang="en-US"/>
              <a:t>When do you incorporate satellites in your curriculum?</a:t>
            </a:r>
            <a:endParaRPr/>
          </a:p>
          <a:p>
            <a:pPr indent="-165100" lvl="0" marL="342900" rtl="0" algn="l">
              <a:spcBef>
                <a:spcPts val="560"/>
              </a:spcBef>
              <a:spcAft>
                <a:spcPts val="0"/>
              </a:spcAft>
              <a:buClr>
                <a:schemeClr val="dk1"/>
              </a:buClr>
              <a:buSzPts val="2800"/>
              <a:buNone/>
            </a:pPr>
            <a:r>
              <a:t/>
            </a:r>
            <a:endParaRPr/>
          </a:p>
          <a:p>
            <a:pPr indent="0" lvl="0" marL="114300" rtl="0" algn="l">
              <a:spcBef>
                <a:spcPts val="560"/>
              </a:spcBef>
              <a:spcAft>
                <a:spcPts val="0"/>
              </a:spcAft>
              <a:buClr>
                <a:schemeClr val="dk1"/>
              </a:buClr>
              <a:buSzPts val="2800"/>
              <a:buNone/>
            </a:pPr>
            <a:r>
              <a:t/>
            </a:r>
            <a:endParaRPr/>
          </a:p>
        </p:txBody>
      </p:sp>
      <p:pic>
        <p:nvPicPr>
          <p:cNvPr id="141" name="Google Shape;141;p18"/>
          <p:cNvPicPr preferRelativeResize="0"/>
          <p:nvPr/>
        </p:nvPicPr>
        <p:blipFill rotWithShape="1">
          <a:blip r:embed="rId3">
            <a:alphaModFix/>
          </a:blip>
          <a:srcRect b="0" l="0" r="0" t="0"/>
          <a:stretch/>
        </p:blipFill>
        <p:spPr>
          <a:xfrm>
            <a:off x="152400" y="914400"/>
            <a:ext cx="6644810" cy="4419600"/>
          </a:xfrm>
          <a:prstGeom prst="rect">
            <a:avLst/>
          </a:prstGeom>
          <a:noFill/>
          <a:ln>
            <a:noFill/>
          </a:ln>
        </p:spPr>
      </p:pic>
      <p:sp>
        <p:nvSpPr>
          <p:cNvPr id="142" name="Google Shape;142;p18"/>
          <p:cNvSpPr txBox="1"/>
          <p:nvPr/>
        </p:nvSpPr>
        <p:spPr>
          <a:xfrm>
            <a:off x="381000" y="5410200"/>
            <a:ext cx="5943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Student image Using the Sally Ride EarthKAM - 21.69N_35.30E Sudan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9"/>
          <p:cNvSpPr txBox="1"/>
          <p:nvPr>
            <p:ph type="title"/>
          </p:nvPr>
        </p:nvSpPr>
        <p:spPr>
          <a:xfrm>
            <a:off x="381000" y="365125"/>
            <a:ext cx="11353800" cy="1325563"/>
          </a:xfrm>
          <a:prstGeom prst="rect">
            <a:avLst/>
          </a:prstGeom>
          <a:noFill/>
          <a:ln>
            <a:noFill/>
          </a:ln>
        </p:spPr>
        <p:txBody>
          <a:bodyPr anchorCtr="0" anchor="ctr" bIns="45700" lIns="91425" spcFirstLastPara="1" rIns="91425" wrap="square" tIns="45700">
            <a:normAutofit/>
          </a:bodyPr>
          <a:lstStyle/>
          <a:p>
            <a:pPr indent="-228600" lvl="0" marL="228600" rtl="0" algn="ctr">
              <a:spcBef>
                <a:spcPts val="0"/>
              </a:spcBef>
              <a:spcAft>
                <a:spcPts val="0"/>
              </a:spcAft>
              <a:buClr>
                <a:srgbClr val="000000"/>
              </a:buClr>
              <a:buSzPts val="3100"/>
              <a:buFont typeface="Calibri"/>
              <a:buNone/>
            </a:pPr>
            <a:r>
              <a:rPr b="1" lang="en-US" sz="3100">
                <a:solidFill>
                  <a:srgbClr val="000000"/>
                </a:solidFill>
              </a:rPr>
              <a:t>Getting younger students comfortable with imagery and interfaces</a:t>
            </a:r>
            <a:br>
              <a:rPr lang="en-US"/>
            </a:br>
            <a:endParaRPr/>
          </a:p>
        </p:txBody>
      </p:sp>
      <p:sp>
        <p:nvSpPr>
          <p:cNvPr id="149" name="Google Shape;149;p19"/>
          <p:cNvSpPr txBox="1"/>
          <p:nvPr>
            <p:ph idx="1" type="body"/>
          </p:nvPr>
        </p:nvSpPr>
        <p:spPr>
          <a:xfrm>
            <a:off x="381000" y="1128944"/>
            <a:ext cx="5638800" cy="53340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000000"/>
              </a:buClr>
              <a:buSzPts val="2800"/>
              <a:buChar char="•"/>
            </a:pPr>
            <a:r>
              <a:rPr lang="en-US">
                <a:solidFill>
                  <a:srgbClr val="000000"/>
                </a:solidFill>
              </a:rPr>
              <a:t>Connecting the work to kids’ experience</a:t>
            </a:r>
            <a:endParaRPr/>
          </a:p>
          <a:p>
            <a:pPr indent="-285750" lvl="1" marL="742950" rtl="0" algn="l">
              <a:spcBef>
                <a:spcPts val="480"/>
              </a:spcBef>
              <a:spcAft>
                <a:spcPts val="0"/>
              </a:spcAft>
              <a:buClr>
                <a:srgbClr val="000000"/>
              </a:buClr>
              <a:buSzPts val="2400"/>
              <a:buChar char="–"/>
            </a:pPr>
            <a:r>
              <a:rPr lang="en-US">
                <a:solidFill>
                  <a:srgbClr val="000000"/>
                </a:solidFill>
              </a:rPr>
              <a:t>6</a:t>
            </a:r>
            <a:r>
              <a:rPr baseline="30000" lang="en-US">
                <a:solidFill>
                  <a:srgbClr val="000000"/>
                </a:solidFill>
              </a:rPr>
              <a:t>th</a:t>
            </a:r>
            <a:r>
              <a:rPr lang="en-US">
                <a:solidFill>
                  <a:srgbClr val="000000"/>
                </a:solidFill>
              </a:rPr>
              <a:t> graders are very concrete and literal thinkers</a:t>
            </a:r>
            <a:endParaRPr/>
          </a:p>
          <a:p>
            <a:pPr indent="-342900" lvl="0" marL="342900" rtl="0" algn="l">
              <a:spcBef>
                <a:spcPts val="560"/>
              </a:spcBef>
              <a:spcAft>
                <a:spcPts val="0"/>
              </a:spcAft>
              <a:buClr>
                <a:schemeClr val="dk1"/>
              </a:buClr>
              <a:buSzPts val="2800"/>
              <a:buChar char="•"/>
            </a:pPr>
            <a:r>
              <a:rPr lang="en-US"/>
              <a:t>Learning how to practically use latitude and longitude – not just on a </a:t>
            </a:r>
            <a:r>
              <a:rPr i="1" lang="en-US"/>
              <a:t>flat</a:t>
            </a:r>
            <a:r>
              <a:rPr lang="en-US"/>
              <a:t> map</a:t>
            </a:r>
            <a:endParaRPr/>
          </a:p>
          <a:p>
            <a:pPr indent="-342900" lvl="0" marL="342900" rtl="0" algn="l">
              <a:spcBef>
                <a:spcPts val="560"/>
              </a:spcBef>
              <a:spcAft>
                <a:spcPts val="0"/>
              </a:spcAft>
              <a:buClr>
                <a:schemeClr val="dk1"/>
              </a:buClr>
              <a:buSzPts val="2800"/>
              <a:buChar char="•"/>
            </a:pPr>
            <a:r>
              <a:rPr lang="en-US"/>
              <a:t>Understanding different types of satellites and orbits</a:t>
            </a:r>
            <a:endParaRPr/>
          </a:p>
          <a:p>
            <a:pPr indent="-342900" lvl="0" marL="342900" rtl="0" algn="l">
              <a:spcBef>
                <a:spcPts val="560"/>
              </a:spcBef>
              <a:spcAft>
                <a:spcPts val="0"/>
              </a:spcAft>
              <a:buClr>
                <a:schemeClr val="dk1"/>
              </a:buClr>
              <a:buSzPts val="2800"/>
              <a:buChar char="•"/>
            </a:pPr>
            <a:r>
              <a:rPr lang="en-US"/>
              <a:t>Understanding camera footprints and resolution</a:t>
            </a:r>
            <a:endParaRPr/>
          </a:p>
          <a:p>
            <a:pPr indent="-285750" lvl="1" marL="742950" rtl="0" algn="l">
              <a:spcBef>
                <a:spcPts val="480"/>
              </a:spcBef>
              <a:spcAft>
                <a:spcPts val="0"/>
              </a:spcAft>
              <a:buClr>
                <a:schemeClr val="dk1"/>
              </a:buClr>
              <a:buSzPts val="2400"/>
              <a:buChar char="–"/>
            </a:pPr>
            <a:r>
              <a:rPr lang="en-US"/>
              <a:t>EarthKAM vs GOES vs VIIRS</a:t>
            </a:r>
            <a:endParaRPr/>
          </a:p>
        </p:txBody>
      </p:sp>
      <p:sp>
        <p:nvSpPr>
          <p:cNvPr id="150" name="Google Shape;150;p19"/>
          <p:cNvSpPr txBox="1"/>
          <p:nvPr>
            <p:ph idx="2" type="body"/>
          </p:nvPr>
        </p:nvSpPr>
        <p:spPr>
          <a:xfrm>
            <a:off x="6324600" y="1447800"/>
            <a:ext cx="6019800" cy="4351338"/>
          </a:xfrm>
          <a:prstGeom prst="rect">
            <a:avLst/>
          </a:prstGeom>
          <a:noFill/>
          <a:ln>
            <a:noFill/>
          </a:ln>
        </p:spPr>
        <p:txBody>
          <a:bodyPr anchorCtr="0" anchor="t" bIns="45700" lIns="91425" spcFirstLastPara="1" rIns="91425" wrap="square" tIns="45700">
            <a:normAutofit lnSpcReduction="10000"/>
          </a:bodyPr>
          <a:lstStyle/>
          <a:p>
            <a:pPr indent="0" lvl="0" marL="114300" rtl="0" algn="l">
              <a:spcBef>
                <a:spcPts val="0"/>
              </a:spcBef>
              <a:spcAft>
                <a:spcPts val="0"/>
              </a:spcAft>
              <a:buClr>
                <a:schemeClr val="dk1"/>
              </a:buClr>
              <a:buSzPts val="2000"/>
              <a:buNone/>
            </a:pPr>
            <a:r>
              <a:rPr i="1" lang="en-US" sz="2000"/>
              <a:t>Did you know? </a:t>
            </a:r>
            <a:endParaRPr/>
          </a:p>
          <a:p>
            <a:pPr indent="0" lvl="0" marL="114300" rtl="0" algn="l">
              <a:spcBef>
                <a:spcPts val="400"/>
              </a:spcBef>
              <a:spcAft>
                <a:spcPts val="0"/>
              </a:spcAft>
              <a:buClr>
                <a:schemeClr val="dk1"/>
              </a:buClr>
              <a:buSzPts val="2000"/>
              <a:buNone/>
            </a:pPr>
            <a:r>
              <a:rPr lang="en-US" sz="2000"/>
              <a:t>EarthKAM uses a camera that many families have:</a:t>
            </a:r>
            <a:endParaRPr sz="2000"/>
          </a:p>
        </p:txBody>
      </p:sp>
      <p:pic>
        <p:nvPicPr>
          <p:cNvPr id="151" name="Google Shape;151;p19"/>
          <p:cNvPicPr preferRelativeResize="0"/>
          <p:nvPr/>
        </p:nvPicPr>
        <p:blipFill rotWithShape="1">
          <a:blip r:embed="rId3">
            <a:alphaModFix/>
          </a:blip>
          <a:srcRect b="44041" l="25313" r="26267" t="14068"/>
          <a:stretch/>
        </p:blipFill>
        <p:spPr>
          <a:xfrm>
            <a:off x="6629400" y="2424343"/>
            <a:ext cx="5376304" cy="25194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4"/>
          <p:cNvSpPr txBox="1"/>
          <p:nvPr>
            <p:ph type="title"/>
          </p:nvPr>
        </p:nvSpPr>
        <p:spPr>
          <a:xfrm>
            <a:off x="5029200" y="365125"/>
            <a:ext cx="6324600" cy="51915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For example … …</a:t>
            </a:r>
            <a:endParaRPr/>
          </a:p>
        </p:txBody>
      </p:sp>
      <p:sp>
        <p:nvSpPr>
          <p:cNvPr id="157" name="Google Shape;157;p4"/>
          <p:cNvSpPr txBox="1"/>
          <p:nvPr/>
        </p:nvSpPr>
        <p:spPr>
          <a:xfrm>
            <a:off x="3047238" y="3244334"/>
            <a:ext cx="60944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58" name="Google Shape;158;p4"/>
          <p:cNvSpPr txBox="1"/>
          <p:nvPr/>
        </p:nvSpPr>
        <p:spPr>
          <a:xfrm>
            <a:off x="3047238" y="3244334"/>
            <a:ext cx="60944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59" name="Google Shape;159;p4"/>
          <p:cNvSpPr txBox="1"/>
          <p:nvPr/>
        </p:nvSpPr>
        <p:spPr>
          <a:xfrm>
            <a:off x="7553325" y="1879641"/>
            <a:ext cx="38004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60" name="Google Shape;160;p4"/>
          <p:cNvPicPr preferRelativeResize="0"/>
          <p:nvPr/>
        </p:nvPicPr>
        <p:blipFill rotWithShape="1">
          <a:blip r:embed="rId3">
            <a:alphaModFix/>
          </a:blip>
          <a:srcRect b="25833" l="0" r="0" t="17084"/>
          <a:stretch/>
        </p:blipFill>
        <p:spPr>
          <a:xfrm>
            <a:off x="1676400" y="3810000"/>
            <a:ext cx="1919860" cy="2803115"/>
          </a:xfrm>
          <a:prstGeom prst="rect">
            <a:avLst/>
          </a:prstGeom>
          <a:noFill/>
          <a:ln>
            <a:noFill/>
          </a:ln>
        </p:spPr>
      </p:pic>
      <p:pic>
        <p:nvPicPr>
          <p:cNvPr id="161" name="Google Shape;161;p4"/>
          <p:cNvPicPr preferRelativeResize="0"/>
          <p:nvPr/>
        </p:nvPicPr>
        <p:blipFill rotWithShape="1">
          <a:blip r:embed="rId4">
            <a:alphaModFix/>
          </a:blip>
          <a:srcRect b="0" l="14659" r="16284" t="14794"/>
          <a:stretch/>
        </p:blipFill>
        <p:spPr>
          <a:xfrm>
            <a:off x="6485382" y="945120"/>
            <a:ext cx="5312664" cy="3550680"/>
          </a:xfrm>
          <a:prstGeom prst="rect">
            <a:avLst/>
          </a:prstGeom>
          <a:noFill/>
          <a:ln>
            <a:noFill/>
          </a:ln>
        </p:spPr>
      </p:pic>
      <p:pic>
        <p:nvPicPr>
          <p:cNvPr id="162" name="Google Shape;162;p4"/>
          <p:cNvPicPr preferRelativeResize="0"/>
          <p:nvPr/>
        </p:nvPicPr>
        <p:blipFill rotWithShape="1">
          <a:blip r:embed="rId5">
            <a:alphaModFix/>
          </a:blip>
          <a:srcRect b="5321" l="23882" r="32609" t="31390"/>
          <a:stretch/>
        </p:blipFill>
        <p:spPr>
          <a:xfrm>
            <a:off x="4495800" y="3397320"/>
            <a:ext cx="2949848" cy="2520950"/>
          </a:xfrm>
          <a:prstGeom prst="rect">
            <a:avLst/>
          </a:prstGeom>
          <a:noFill/>
          <a:ln>
            <a:noFill/>
          </a:ln>
        </p:spPr>
      </p:pic>
      <p:sp>
        <p:nvSpPr>
          <p:cNvPr id="163" name="Google Shape;163;p4"/>
          <p:cNvSpPr/>
          <p:nvPr/>
        </p:nvSpPr>
        <p:spPr>
          <a:xfrm>
            <a:off x="4793942" y="4191000"/>
            <a:ext cx="381000" cy="3048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4"/>
          <p:cNvSpPr txBox="1"/>
          <p:nvPr/>
        </p:nvSpPr>
        <p:spPr>
          <a:xfrm>
            <a:off x="4806383" y="5995946"/>
            <a:ext cx="2667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Deployed April 4, 2024</a:t>
            </a:r>
            <a:endParaRPr b="0" i="0" sz="1400" u="none" cap="none" strike="noStrike">
              <a:solidFill>
                <a:srgbClr val="000000"/>
              </a:solidFill>
              <a:latin typeface="Arial"/>
              <a:ea typeface="Arial"/>
              <a:cs typeface="Arial"/>
              <a:sym typeface="Arial"/>
            </a:endParaRPr>
          </a:p>
        </p:txBody>
      </p:sp>
      <p:pic>
        <p:nvPicPr>
          <p:cNvPr id="165" name="Google Shape;165;p4"/>
          <p:cNvPicPr preferRelativeResize="0"/>
          <p:nvPr/>
        </p:nvPicPr>
        <p:blipFill rotWithShape="1">
          <a:blip r:embed="rId6">
            <a:alphaModFix/>
          </a:blip>
          <a:srcRect b="7022" l="28219" r="29091" t="13292"/>
          <a:stretch/>
        </p:blipFill>
        <p:spPr>
          <a:xfrm>
            <a:off x="642743" y="66904"/>
            <a:ext cx="3585726" cy="36254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2024-06-13T18:50:24Z</dcterms:created>
  <dc:creator>Turtle Haste</dc:creator>
</cp:coreProperties>
</file>