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9" r:id="rId2"/>
    <p:sldId id="261" r:id="rId3"/>
    <p:sldId id="265" r:id="rId4"/>
    <p:sldId id="267" r:id="rId5"/>
    <p:sldId id="278" r:id="rId6"/>
    <p:sldId id="281" r:id="rId7"/>
    <p:sldId id="282" r:id="rId8"/>
    <p:sldId id="286" r:id="rId9"/>
    <p:sldId id="283" r:id="rId10"/>
    <p:sldId id="285" r:id="rId11"/>
    <p:sldId id="271" r:id="rId12"/>
    <p:sldId id="272" r:id="rId13"/>
    <p:sldId id="273" r:id="rId14"/>
    <p:sldId id="277" r:id="rId15"/>
    <p:sldId id="291" r:id="rId16"/>
    <p:sldId id="292" r:id="rId17"/>
    <p:sldId id="290"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63" d="100"/>
          <a:sy n="163" d="100"/>
        </p:scale>
        <p:origin x="144" y="552"/>
      </p:cViewPr>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E1A67-8815-40AD-9347-6DD4732F6AC2}"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38CC6-6614-41A0-80C2-EDDC6CFD6458}" type="slidenum">
              <a:rPr lang="en-US" smtClean="0"/>
              <a:t>‹#›</a:t>
            </a:fld>
            <a:endParaRPr lang="en-US"/>
          </a:p>
        </p:txBody>
      </p:sp>
    </p:spTree>
    <p:extLst>
      <p:ext uri="{BB962C8B-B14F-4D97-AF65-F5344CB8AC3E}">
        <p14:creationId xmlns:p14="http://schemas.microsoft.com/office/powerpoint/2010/main" val="1380621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Montreal Protocol resulted in a rapid phase out of CFCs worldwide, the ozone hole was a bit slower to recover because CFCs are chemically stable and remain in the atmosphere for nearly a century.</a:t>
            </a:r>
            <a:endParaRPr lang="en-US" dirty="0"/>
          </a:p>
        </p:txBody>
      </p:sp>
      <p:sp>
        <p:nvSpPr>
          <p:cNvPr id="4" name="Slide Number Placeholder 3"/>
          <p:cNvSpPr>
            <a:spLocks noGrp="1"/>
          </p:cNvSpPr>
          <p:nvPr>
            <p:ph type="sldNum" sz="quarter" idx="10"/>
          </p:nvPr>
        </p:nvSpPr>
        <p:spPr/>
        <p:txBody>
          <a:bodyPr/>
          <a:lstStyle/>
          <a:p>
            <a:fld id="{48B38CC6-6614-41A0-80C2-EDDC6CFD6458}" type="slidenum">
              <a:rPr lang="en-US" smtClean="0"/>
              <a:t>3</a:t>
            </a:fld>
            <a:endParaRPr lang="en-US"/>
          </a:p>
        </p:txBody>
      </p:sp>
    </p:spTree>
    <p:extLst>
      <p:ext uri="{BB962C8B-B14F-4D97-AF65-F5344CB8AC3E}">
        <p14:creationId xmlns:p14="http://schemas.microsoft.com/office/powerpoint/2010/main" val="415126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1295400"/>
            <a:ext cx="103632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914400" y="3198169"/>
            <a:ext cx="103632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85093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016" y="0"/>
            <a:ext cx="10971384"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066800"/>
            <a:ext cx="109728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8119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609600" y="1066800"/>
            <a:ext cx="33528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267200" y="1066800"/>
            <a:ext cx="73152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smtClean="0"/>
              <a:pPr>
                <a:defRPr/>
              </a:pPr>
              <a:t>‹#›</a:t>
            </a:fld>
            <a:endParaRPr lang="en-US"/>
          </a:p>
        </p:txBody>
      </p:sp>
    </p:spTree>
    <p:extLst>
      <p:ext uri="{BB962C8B-B14F-4D97-AF65-F5344CB8AC3E}">
        <p14:creationId xmlns:p14="http://schemas.microsoft.com/office/powerpoint/2010/main" val="344923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9125" y="1066801"/>
            <a:ext cx="53848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7125" y="1066801"/>
            <a:ext cx="53848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smtClean="0"/>
              <a:pPr>
                <a:defRPr/>
              </a:pPr>
              <a:t>‹#›</a:t>
            </a:fld>
            <a:endParaRPr lang="en-US"/>
          </a:p>
        </p:txBody>
      </p:sp>
    </p:spTree>
    <p:extLst>
      <p:ext uri="{BB962C8B-B14F-4D97-AF65-F5344CB8AC3E}">
        <p14:creationId xmlns:p14="http://schemas.microsoft.com/office/powerpoint/2010/main" val="145910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1016" y="0"/>
            <a:ext cx="10971384"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smtClean="0"/>
              <a:pPr>
                <a:defRPr/>
              </a:pPr>
              <a:t>‹#›</a:t>
            </a:fld>
            <a:endParaRPr lang="en-US"/>
          </a:p>
        </p:txBody>
      </p:sp>
    </p:spTree>
    <p:extLst>
      <p:ext uri="{BB962C8B-B14F-4D97-AF65-F5344CB8AC3E}">
        <p14:creationId xmlns:p14="http://schemas.microsoft.com/office/powerpoint/2010/main" val="3646686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smtClean="0"/>
              <a:pPr>
                <a:defRPr/>
              </a:pPr>
              <a:t>‹#›</a:t>
            </a:fld>
            <a:endParaRPr lang="en-US"/>
          </a:p>
        </p:txBody>
      </p:sp>
    </p:spTree>
    <p:extLst>
      <p:ext uri="{BB962C8B-B14F-4D97-AF65-F5344CB8AC3E}">
        <p14:creationId xmlns:p14="http://schemas.microsoft.com/office/powerpoint/2010/main" val="110512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ogo only">
    <p:spTree>
      <p:nvGrpSpPr>
        <p:cNvPr id="1" name=""/>
        <p:cNvGrpSpPr/>
        <p:nvPr/>
      </p:nvGrpSpPr>
      <p:grpSpPr>
        <a:xfrm>
          <a:off x="0" y="0"/>
          <a:ext cx="0" cy="0"/>
          <a:chOff x="0" y="0"/>
          <a:chExt cx="0" cy="0"/>
        </a:xfrm>
      </p:grpSpPr>
      <p:sp>
        <p:nvSpPr>
          <p:cNvPr id="7" name="Footer Placeholder 9">
            <a:extLst>
              <a:ext uri="{FF2B5EF4-FFF2-40B4-BE49-F238E27FC236}">
                <a16:creationId xmlns:a16="http://schemas.microsoft.com/office/drawing/2014/main" id="{F1AB14A9-3195-41BA-9091-BC8E36C43312}"/>
              </a:ext>
            </a:extLst>
          </p:cNvPr>
          <p:cNvSpPr>
            <a:spLocks noGrp="1"/>
          </p:cNvSpPr>
          <p:nvPr>
            <p:ph type="ftr" sz="quarter" idx="10"/>
          </p:nvPr>
        </p:nvSpPr>
        <p:spPr>
          <a:xfrm>
            <a:off x="188310" y="6391656"/>
            <a:ext cx="555761" cy="310896"/>
          </a:xfrm>
          <a:prstGeom prst="rect">
            <a:avLst/>
          </a:prstGeom>
        </p:spPr>
        <p:txBody>
          <a:bodyPr/>
          <a:lstStyle>
            <a:lvl1pPr>
              <a:defRPr>
                <a:solidFill>
                  <a:schemeClr val="tx1">
                    <a:lumMod val="75000"/>
                    <a:lumOff val="25000"/>
                  </a:schemeClr>
                </a:solidFill>
              </a:defRPr>
            </a:lvl1pPr>
          </a:lstStyle>
          <a:p>
            <a:pPr fontAlgn="base">
              <a:spcBef>
                <a:spcPct val="0"/>
              </a:spcBef>
              <a:spcAft>
                <a:spcPct val="0"/>
              </a:spcAft>
            </a:pPr>
            <a:fld id="{7090D36B-4A9F-4010-9EDC-D2B00BBBCDA3}" type="slidenum">
              <a:rPr lang="en-US" smtClean="0">
                <a:solidFill>
                  <a:prstClr val="white">
                    <a:lumMod val="75000"/>
                    <a:lumOff val="25000"/>
                  </a:prstClr>
                </a:solidFill>
                <a:latin typeface="Arial" pitchFamily="34" charset="0"/>
              </a:rPr>
              <a:pPr fontAlgn="base">
                <a:spcBef>
                  <a:spcPct val="0"/>
                </a:spcBef>
                <a:spcAft>
                  <a:spcPct val="0"/>
                </a:spcAft>
              </a:pPr>
              <a:t>‹#›</a:t>
            </a:fld>
            <a:endParaRPr lang="en-US" dirty="0">
              <a:solidFill>
                <a:prstClr val="white">
                  <a:lumMod val="75000"/>
                  <a:lumOff val="25000"/>
                </a:prstClr>
              </a:solidFill>
              <a:latin typeface="Arial" pitchFamily="34" charset="0"/>
            </a:endParaRPr>
          </a:p>
        </p:txBody>
      </p:sp>
      <p:sp>
        <p:nvSpPr>
          <p:cNvPr id="4" name="Text Placeholder 3">
            <a:extLst>
              <a:ext uri="{FF2B5EF4-FFF2-40B4-BE49-F238E27FC236}">
                <a16:creationId xmlns:a16="http://schemas.microsoft.com/office/drawing/2014/main" id="{57ECD886-9E1E-4469-BD74-602A428483B7}"/>
              </a:ext>
            </a:extLst>
          </p:cNvPr>
          <p:cNvSpPr>
            <a:spLocks noGrp="1"/>
          </p:cNvSpPr>
          <p:nvPr>
            <p:ph type="body" sz="quarter" idx="12"/>
          </p:nvPr>
        </p:nvSpPr>
        <p:spPr>
          <a:xfrm>
            <a:off x="617539" y="269224"/>
            <a:ext cx="10972800" cy="537600"/>
          </a:xfrm>
          <a:prstGeom prst="rect">
            <a:avLst/>
          </a:prstGeom>
        </p:spPr>
        <p:txBody>
          <a:bodyPr/>
          <a:lstStyle>
            <a:lvl1pPr marL="0" indent="0">
              <a:buNone/>
              <a:defRPr sz="2700" b="1">
                <a:solidFill>
                  <a:schemeClr val="tx1">
                    <a:lumMod val="75000"/>
                    <a:lumOff val="25000"/>
                  </a:schemeClr>
                </a:solidFill>
                <a:latin typeface="+mn-lt"/>
              </a:defRPr>
            </a:lvl1pPr>
          </a:lstStyle>
          <a:p>
            <a:pPr lvl="0"/>
            <a:r>
              <a:rPr lang="en-US" dirty="0"/>
              <a:t>Edit Master text styles</a:t>
            </a:r>
          </a:p>
        </p:txBody>
      </p:sp>
    </p:spTree>
    <p:extLst>
      <p:ext uri="{BB962C8B-B14F-4D97-AF65-F5344CB8AC3E}">
        <p14:creationId xmlns:p14="http://schemas.microsoft.com/office/powerpoint/2010/main" val="265900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12192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orbe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orbe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Title Placeholder 21"/>
          <p:cNvSpPr>
            <a:spLocks noGrp="1"/>
          </p:cNvSpPr>
          <p:nvPr>
            <p:ph type="title"/>
          </p:nvPr>
        </p:nvSpPr>
        <p:spPr>
          <a:xfrm>
            <a:off x="611016" y="0"/>
            <a:ext cx="10971384"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611016" y="1066800"/>
            <a:ext cx="10971384"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11379200" y="6553200"/>
            <a:ext cx="6096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userDrawn="1"/>
        </p:nvSpPr>
        <p:spPr bwMode="auto">
          <a:xfrm>
            <a:off x="812800" y="6533291"/>
            <a:ext cx="355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smtClean="0">
                <a:ln>
                  <a:noFill/>
                </a:ln>
                <a:solidFill>
                  <a:srgbClr val="F2C31A"/>
                </a:solidFill>
                <a:effectLst/>
                <a:uLnTx/>
                <a:uFillTx/>
                <a:latin typeface="Corbel" pitchFamily="34" charset="0"/>
                <a:ea typeface="+mn-ea"/>
                <a:cs typeface="+mn-cs"/>
              </a:rPr>
              <a:t>Cooperative Institute for Meteorological Satellite Studies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Corbel" pitchFamily="34" charset="0"/>
                <a:ea typeface="+mn-ea"/>
                <a:cs typeface="+mn-cs"/>
              </a:rPr>
              <a:t>University of Wisconsin - Madison</a:t>
            </a:r>
          </a:p>
        </p:txBody>
      </p:sp>
      <p:pic>
        <p:nvPicPr>
          <p:cNvPr id="13" name="Picture 12" descr="CIMSS_logo_web_multicolor_glow_PNG_138x100.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4800" y="6519334"/>
            <a:ext cx="560832" cy="304800"/>
          </a:xfrm>
          <a:prstGeom prst="rect">
            <a:avLst/>
          </a:prstGeom>
        </p:spPr>
      </p:pic>
    </p:spTree>
    <p:extLst>
      <p:ext uri="{BB962C8B-B14F-4D97-AF65-F5344CB8AC3E}">
        <p14:creationId xmlns:p14="http://schemas.microsoft.com/office/powerpoint/2010/main" val="30454696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864" y="923544"/>
            <a:ext cx="4644248" cy="4634958"/>
          </a:xfrm>
          <a:prstGeom prst="rect">
            <a:avLst/>
          </a:prstGeom>
        </p:spPr>
      </p:pic>
      <p:sp>
        <p:nvSpPr>
          <p:cNvPr id="2" name="Rectangle 1"/>
          <p:cNvSpPr/>
          <p:nvPr/>
        </p:nvSpPr>
        <p:spPr>
          <a:xfrm>
            <a:off x="393192" y="1197864"/>
            <a:ext cx="7104888" cy="2862322"/>
          </a:xfrm>
          <a:prstGeom prst="rect">
            <a:avLst/>
          </a:prstGeom>
        </p:spPr>
        <p:txBody>
          <a:bodyPr wrap="square">
            <a:spAutoFit/>
          </a:bodyPr>
          <a:lstStyle/>
          <a:p>
            <a:r>
              <a:rPr lang="en-US" sz="6000" dirty="0" smtClean="0"/>
              <a:t>Projects underway </a:t>
            </a:r>
          </a:p>
          <a:p>
            <a:r>
              <a:rPr lang="en-US" sz="6000" dirty="0" smtClean="0"/>
              <a:t>to slow or halt </a:t>
            </a:r>
          </a:p>
          <a:p>
            <a:r>
              <a:rPr lang="en-US" sz="6000" dirty="0" smtClean="0"/>
              <a:t>Climate Change</a:t>
            </a:r>
            <a:endParaRPr lang="en-US" sz="6000" dirty="0"/>
          </a:p>
        </p:txBody>
      </p:sp>
    </p:spTree>
    <p:extLst>
      <p:ext uri="{BB962C8B-B14F-4D97-AF65-F5344CB8AC3E}">
        <p14:creationId xmlns:p14="http://schemas.microsoft.com/office/powerpoint/2010/main" val="589133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10</a:t>
            </a:fld>
            <a:endParaRPr lang="en-US"/>
          </a:p>
        </p:txBody>
      </p:sp>
      <p:sp>
        <p:nvSpPr>
          <p:cNvPr id="3" name="Rectangle 2"/>
          <p:cNvSpPr/>
          <p:nvPr/>
        </p:nvSpPr>
        <p:spPr>
          <a:xfrm>
            <a:off x="874643" y="1292300"/>
            <a:ext cx="10150911" cy="3170099"/>
          </a:xfrm>
          <a:prstGeom prst="rect">
            <a:avLst/>
          </a:prstGeom>
        </p:spPr>
        <p:txBody>
          <a:bodyPr wrap="square">
            <a:spAutoFit/>
          </a:bodyPr>
          <a:lstStyle/>
          <a:p>
            <a:r>
              <a:rPr lang="en-US" sz="4000" dirty="0" smtClean="0"/>
              <a:t>Since solar and wind energies are already cheaper than fossil fuels and they work at the scales necessary to power the world, there is no reasonable excuse for not moving aggressively to a more sustainable energy future.</a:t>
            </a:r>
            <a:endParaRPr lang="en-US" sz="4000" dirty="0"/>
          </a:p>
        </p:txBody>
      </p:sp>
    </p:spTree>
    <p:extLst>
      <p:ext uri="{BB962C8B-B14F-4D97-AF65-F5344CB8AC3E}">
        <p14:creationId xmlns:p14="http://schemas.microsoft.com/office/powerpoint/2010/main" val="265458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16" y="54864"/>
            <a:ext cx="11843112" cy="603504"/>
          </a:xfrm>
        </p:spPr>
        <p:txBody>
          <a:bodyPr/>
          <a:lstStyle/>
          <a:p>
            <a:r>
              <a:rPr lang="en-US" dirty="0" smtClean="0"/>
              <a:t>Solar Farms are getting bigger &amp; more common </a:t>
            </a:r>
            <a:endParaRPr lang="en-US" dirty="0"/>
          </a:p>
        </p:txBody>
      </p:sp>
      <p:pic>
        <p:nvPicPr>
          <p:cNvPr id="4" name="Content Placeholder 3"/>
          <p:cNvPicPr>
            <a:picLocks noGrp="1" noChangeAspect="1"/>
          </p:cNvPicPr>
          <p:nvPr>
            <p:ph idx="1"/>
          </p:nvPr>
        </p:nvPicPr>
        <p:blipFill>
          <a:blip r:embed="rId2"/>
          <a:stretch>
            <a:fillRect/>
          </a:stretch>
        </p:blipFill>
        <p:spPr>
          <a:xfrm>
            <a:off x="2148840" y="756467"/>
            <a:ext cx="8136836" cy="4576970"/>
          </a:xfrm>
          <a:prstGeom prst="rect">
            <a:avLst/>
          </a:prstGeom>
        </p:spPr>
      </p:pic>
      <p:sp>
        <p:nvSpPr>
          <p:cNvPr id="5" name="TextBox 4"/>
          <p:cNvSpPr txBox="1"/>
          <p:nvPr/>
        </p:nvSpPr>
        <p:spPr>
          <a:xfrm>
            <a:off x="237744" y="5431536"/>
            <a:ext cx="11786616" cy="954107"/>
          </a:xfrm>
          <a:prstGeom prst="rect">
            <a:avLst/>
          </a:prstGeom>
          <a:noFill/>
        </p:spPr>
        <p:txBody>
          <a:bodyPr wrap="square" rtlCol="0">
            <a:spAutoFit/>
          </a:bodyPr>
          <a:lstStyle/>
          <a:p>
            <a:pPr algn="ctr"/>
            <a:r>
              <a:rPr lang="en-US" sz="2800" dirty="0" smtClean="0"/>
              <a:t>20-megawatt </a:t>
            </a:r>
            <a:r>
              <a:rPr lang="en-US" sz="2800" dirty="0"/>
              <a:t>s</a:t>
            </a:r>
            <a:r>
              <a:rPr lang="en-US" sz="2800" dirty="0" smtClean="0"/>
              <a:t>olar project in Dane County </a:t>
            </a:r>
            <a:r>
              <a:rPr lang="en-US" sz="2800" dirty="0" smtClean="0"/>
              <a:t>WI is </a:t>
            </a:r>
            <a:r>
              <a:rPr lang="en-US" sz="2800" dirty="0" smtClean="0"/>
              <a:t>providing clean energy </a:t>
            </a:r>
          </a:p>
          <a:p>
            <a:pPr algn="ctr"/>
            <a:r>
              <a:rPr lang="en-US" sz="2800" dirty="0" smtClean="0"/>
              <a:t>to the UW-Madison, local businesses and governments</a:t>
            </a:r>
            <a:r>
              <a:rPr lang="en-US" dirty="0" smtClean="0"/>
              <a:t>. </a:t>
            </a:r>
            <a:endParaRPr lang="en-US" dirty="0"/>
          </a:p>
        </p:txBody>
      </p:sp>
    </p:spTree>
    <p:extLst>
      <p:ext uri="{BB962C8B-B14F-4D97-AF65-F5344CB8AC3E}">
        <p14:creationId xmlns:p14="http://schemas.microsoft.com/office/powerpoint/2010/main" val="3455902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12</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86"/>
          <a:stretch/>
        </p:blipFill>
        <p:spPr>
          <a:xfrm>
            <a:off x="3362907" y="528375"/>
            <a:ext cx="8321093" cy="5045948"/>
          </a:xfrm>
          <a:prstGeom prst="rect">
            <a:avLst/>
          </a:prstGeom>
        </p:spPr>
      </p:pic>
      <p:sp>
        <p:nvSpPr>
          <p:cNvPr id="4" name="TextBox 3"/>
          <p:cNvSpPr txBox="1"/>
          <p:nvPr/>
        </p:nvSpPr>
        <p:spPr>
          <a:xfrm>
            <a:off x="238676" y="5648275"/>
            <a:ext cx="11566228" cy="369332"/>
          </a:xfrm>
          <a:prstGeom prst="rect">
            <a:avLst/>
          </a:prstGeom>
          <a:noFill/>
        </p:spPr>
        <p:txBody>
          <a:bodyPr wrap="square" rtlCol="0">
            <a:spAutoFit/>
          </a:bodyPr>
          <a:lstStyle/>
          <a:p>
            <a:r>
              <a:rPr lang="en-US" dirty="0" smtClean="0"/>
              <a:t>Florida Power and Light's (FPL) 74.5 megawatt solar site, spanning 491 acres at  NASA's Kennedy Space Center in Florida. </a:t>
            </a:r>
            <a:endParaRPr lang="en-US" dirty="0"/>
          </a:p>
        </p:txBody>
      </p:sp>
      <p:sp>
        <p:nvSpPr>
          <p:cNvPr id="5" name="TextBox 4"/>
          <p:cNvSpPr txBox="1"/>
          <p:nvPr/>
        </p:nvSpPr>
        <p:spPr>
          <a:xfrm>
            <a:off x="54864" y="1399032"/>
            <a:ext cx="3439403" cy="1892826"/>
          </a:xfrm>
          <a:prstGeom prst="rect">
            <a:avLst/>
          </a:prstGeom>
          <a:noFill/>
        </p:spPr>
        <p:txBody>
          <a:bodyPr wrap="none" rtlCol="0">
            <a:spAutoFit/>
          </a:bodyPr>
          <a:lstStyle/>
          <a:p>
            <a:pPr algn="ctr"/>
            <a:r>
              <a:rPr lang="en-US" sz="3900" dirty="0" smtClean="0"/>
              <a:t>74.5 megawatts</a:t>
            </a:r>
          </a:p>
          <a:p>
            <a:pPr algn="ctr"/>
            <a:r>
              <a:rPr lang="en-US" sz="3900" dirty="0" smtClean="0"/>
              <a:t>(491 acres)</a:t>
            </a:r>
          </a:p>
          <a:p>
            <a:pPr algn="ctr"/>
            <a:r>
              <a:rPr lang="en-US" sz="3900" dirty="0"/>
              <a:t>a</a:t>
            </a:r>
            <a:r>
              <a:rPr lang="en-US" sz="3900" dirty="0" smtClean="0"/>
              <a:t>t KSC !</a:t>
            </a:r>
            <a:endParaRPr lang="en-US" sz="3900" dirty="0"/>
          </a:p>
        </p:txBody>
      </p:sp>
    </p:spTree>
    <p:extLst>
      <p:ext uri="{BB962C8B-B14F-4D97-AF65-F5344CB8AC3E}">
        <p14:creationId xmlns:p14="http://schemas.microsoft.com/office/powerpoint/2010/main" val="16815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579" y="1085307"/>
            <a:ext cx="9404367" cy="5390756"/>
          </a:xfrm>
          <a:prstGeom prst="rect">
            <a:avLst/>
          </a:prstGeom>
        </p:spPr>
      </p:pic>
      <p:sp>
        <p:nvSpPr>
          <p:cNvPr id="4" name="TextBox 3"/>
          <p:cNvSpPr txBox="1"/>
          <p:nvPr/>
        </p:nvSpPr>
        <p:spPr>
          <a:xfrm>
            <a:off x="1793872" y="-69047"/>
            <a:ext cx="9638408" cy="1077218"/>
          </a:xfrm>
          <a:prstGeom prst="rect">
            <a:avLst/>
          </a:prstGeom>
          <a:noFill/>
        </p:spPr>
        <p:txBody>
          <a:bodyPr wrap="none" rtlCol="0">
            <a:spAutoFit/>
          </a:bodyPr>
          <a:lstStyle/>
          <a:p>
            <a:pPr algn="ctr"/>
            <a:r>
              <a:rPr lang="en-US" sz="3200" b="1" dirty="0" smtClean="0">
                <a:solidFill>
                  <a:schemeClr val="accent3">
                    <a:lumMod val="60000"/>
                    <a:lumOff val="40000"/>
                  </a:schemeClr>
                </a:solidFill>
              </a:rPr>
              <a:t>Topaz Solar Farm</a:t>
            </a:r>
            <a:r>
              <a:rPr lang="en-US" sz="3200" dirty="0" smtClean="0">
                <a:solidFill>
                  <a:schemeClr val="accent3">
                    <a:lumMod val="60000"/>
                    <a:lumOff val="40000"/>
                  </a:schemeClr>
                </a:solidFill>
              </a:rPr>
              <a:t> </a:t>
            </a:r>
            <a:r>
              <a:rPr lang="en-US" sz="3200" dirty="0" smtClean="0"/>
              <a:t>(550 megawatts) as seen from space! </a:t>
            </a:r>
          </a:p>
          <a:p>
            <a:pPr algn="ctr"/>
            <a:r>
              <a:rPr lang="it-IT" sz="3200" dirty="0" smtClean="0"/>
              <a:t>4700 acres (7.3 sq mi) in southern California</a:t>
            </a:r>
            <a:endParaRPr lang="en-US" sz="3200" dirty="0"/>
          </a:p>
        </p:txBody>
      </p:sp>
    </p:spTree>
    <p:extLst>
      <p:ext uri="{BB962C8B-B14F-4D97-AF65-F5344CB8AC3E}">
        <p14:creationId xmlns:p14="http://schemas.microsoft.com/office/powerpoint/2010/main" val="1514485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34" y="140042"/>
            <a:ext cx="11388066" cy="5907559"/>
          </a:xfrm>
          <a:prstGeom prst="rect">
            <a:avLst/>
          </a:prstGeom>
        </p:spPr>
      </p:pic>
      <p:sp>
        <p:nvSpPr>
          <p:cNvPr id="4" name="TextBox 3"/>
          <p:cNvSpPr txBox="1"/>
          <p:nvPr/>
        </p:nvSpPr>
        <p:spPr>
          <a:xfrm>
            <a:off x="889686" y="5107454"/>
            <a:ext cx="9551461" cy="369332"/>
          </a:xfrm>
          <a:prstGeom prst="rect">
            <a:avLst/>
          </a:prstGeom>
          <a:noFill/>
        </p:spPr>
        <p:txBody>
          <a:bodyPr wrap="none" rtlCol="0">
            <a:spAutoFit/>
          </a:bodyPr>
          <a:lstStyle/>
          <a:p>
            <a:r>
              <a:rPr lang="en-US" dirty="0" err="1" smtClean="0"/>
              <a:t>Walney</a:t>
            </a:r>
            <a:r>
              <a:rPr lang="en-US" dirty="0" smtClean="0"/>
              <a:t> Extension Offshore Wind Farm is located in the Irish Sea and has a total capacity of 659MW</a:t>
            </a:r>
            <a:endParaRPr lang="en-US" dirty="0"/>
          </a:p>
        </p:txBody>
      </p:sp>
    </p:spTree>
    <p:extLst>
      <p:ext uri="{BB962C8B-B14F-4D97-AF65-F5344CB8AC3E}">
        <p14:creationId xmlns:p14="http://schemas.microsoft.com/office/powerpoint/2010/main" val="203397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b="1" dirty="0" smtClean="0">
                <a:solidFill>
                  <a:srgbClr val="FEB80A"/>
                </a:solidFill>
              </a:rPr>
              <a:t>IPCC 6</a:t>
            </a:r>
            <a:r>
              <a:rPr lang="en-US" sz="4300" b="1" baseline="30000" dirty="0" smtClean="0">
                <a:solidFill>
                  <a:srgbClr val="FEB80A"/>
                </a:solidFill>
              </a:rPr>
              <a:t>th</a:t>
            </a:r>
            <a:r>
              <a:rPr lang="en-US" sz="4300" b="1" dirty="0" smtClean="0">
                <a:solidFill>
                  <a:srgbClr val="FEB80A"/>
                </a:solidFill>
              </a:rPr>
              <a:t> Report </a:t>
            </a:r>
            <a:r>
              <a:rPr lang="en-US" sz="3700" dirty="0" smtClean="0"/>
              <a:t>(2022 &amp; 2023)</a:t>
            </a:r>
            <a:endParaRPr lang="en-US" sz="3700" dirty="0"/>
          </a:p>
        </p:txBody>
      </p:sp>
      <p:sp>
        <p:nvSpPr>
          <p:cNvPr id="3" name="Content Placeholder 2"/>
          <p:cNvSpPr>
            <a:spLocks noGrp="1"/>
          </p:cNvSpPr>
          <p:nvPr>
            <p:ph idx="1"/>
          </p:nvPr>
        </p:nvSpPr>
        <p:spPr>
          <a:xfrm>
            <a:off x="269628" y="1066800"/>
            <a:ext cx="10972800" cy="5257800"/>
          </a:xfrm>
        </p:spPr>
        <p:txBody>
          <a:bodyPr>
            <a:normAutofit fontScale="92500"/>
          </a:bodyPr>
          <a:lstStyle/>
          <a:p>
            <a:pPr marL="68263" indent="0">
              <a:buNone/>
            </a:pPr>
            <a:r>
              <a:rPr lang="en-US" dirty="0" smtClean="0">
                <a:solidFill>
                  <a:schemeClr val="tx1"/>
                </a:solidFill>
              </a:rPr>
              <a:t>The Intergovernmental Panel on Climate Change (IPCC) urges countries and individuals enact the following to avoid the </a:t>
            </a:r>
            <a:r>
              <a:rPr lang="en-US" dirty="0">
                <a:solidFill>
                  <a:schemeClr val="tx1"/>
                </a:solidFill>
              </a:rPr>
              <a:t>worst of </a:t>
            </a:r>
            <a:r>
              <a:rPr lang="en-US" dirty="0" smtClean="0">
                <a:solidFill>
                  <a:schemeClr val="tx1"/>
                </a:solidFill>
              </a:rPr>
              <a:t>Climate </a:t>
            </a:r>
            <a:r>
              <a:rPr lang="en-US" dirty="0" smtClean="0">
                <a:solidFill>
                  <a:schemeClr val="tx1"/>
                </a:solidFill>
              </a:rPr>
              <a:t>Crisis … </a:t>
            </a:r>
            <a:r>
              <a:rPr lang="en-US" dirty="0" smtClean="0"/>
              <a:t> </a:t>
            </a:r>
            <a:endParaRPr lang="en-US" dirty="0" smtClean="0"/>
          </a:p>
          <a:p>
            <a:pPr marL="914400" indent="-65088"/>
            <a:r>
              <a:rPr lang="en-US" dirty="0" smtClean="0"/>
              <a:t> Stop </a:t>
            </a:r>
            <a:r>
              <a:rPr lang="en-US" dirty="0"/>
              <a:t>methane emissions </a:t>
            </a:r>
            <a:endParaRPr lang="en-US" dirty="0" smtClean="0"/>
          </a:p>
          <a:p>
            <a:pPr marL="914400" indent="-65088"/>
            <a:r>
              <a:rPr lang="en-US" dirty="0" smtClean="0"/>
              <a:t> Stop </a:t>
            </a:r>
            <a:r>
              <a:rPr lang="en-US" dirty="0"/>
              <a:t>deforestation </a:t>
            </a:r>
            <a:endParaRPr lang="en-US" dirty="0" smtClean="0"/>
          </a:p>
          <a:p>
            <a:pPr marL="914400" indent="-65088"/>
            <a:r>
              <a:rPr lang="en-US" dirty="0" smtClean="0"/>
              <a:t> Restore </a:t>
            </a:r>
            <a:r>
              <a:rPr lang="en-US" dirty="0"/>
              <a:t>degraded land </a:t>
            </a:r>
            <a:endParaRPr lang="en-US" dirty="0" smtClean="0"/>
          </a:p>
          <a:p>
            <a:pPr marL="914400" indent="-65088"/>
            <a:r>
              <a:rPr lang="en-US" dirty="0" smtClean="0"/>
              <a:t> Change </a:t>
            </a:r>
            <a:r>
              <a:rPr lang="en-US" dirty="0"/>
              <a:t>what we eat </a:t>
            </a:r>
            <a:endParaRPr lang="en-US" dirty="0" smtClean="0"/>
          </a:p>
          <a:p>
            <a:pPr marL="914400" indent="-65088"/>
            <a:r>
              <a:rPr lang="en-US" dirty="0" smtClean="0"/>
              <a:t> Adapt </a:t>
            </a:r>
            <a:r>
              <a:rPr lang="en-US" dirty="0" smtClean="0"/>
              <a:t>Renewable Energy  </a:t>
            </a:r>
          </a:p>
          <a:p>
            <a:pPr marL="914400" indent="-65088"/>
            <a:r>
              <a:rPr lang="en-US" dirty="0" smtClean="0"/>
              <a:t> Use </a:t>
            </a:r>
            <a:r>
              <a:rPr lang="en-US" dirty="0"/>
              <a:t>energy more efficiently </a:t>
            </a:r>
            <a:endParaRPr lang="en-US" dirty="0" smtClean="0"/>
          </a:p>
          <a:p>
            <a:pPr marL="914400" indent="-65088"/>
            <a:r>
              <a:rPr lang="en-US" dirty="0" smtClean="0"/>
              <a:t> Stop </a:t>
            </a:r>
            <a:r>
              <a:rPr lang="en-US" dirty="0"/>
              <a:t>burning </a:t>
            </a:r>
            <a:r>
              <a:rPr lang="en-US" dirty="0" smtClean="0"/>
              <a:t>Fossil Fuels  </a:t>
            </a:r>
          </a:p>
          <a:p>
            <a:pPr marL="914400" indent="-65088"/>
            <a:r>
              <a:rPr lang="en-US" b="1" dirty="0" smtClean="0">
                <a:solidFill>
                  <a:schemeClr val="tx1"/>
                </a:solidFill>
              </a:rPr>
              <a:t> ACT </a:t>
            </a:r>
            <a:r>
              <a:rPr lang="en-US" b="1" dirty="0" smtClean="0">
                <a:solidFill>
                  <a:schemeClr val="tx1"/>
                </a:solidFill>
              </a:rPr>
              <a:t>NOW </a:t>
            </a:r>
            <a:endParaRPr lang="en-US" b="1" dirty="0">
              <a:solidFill>
                <a:schemeClr val="tx1"/>
              </a:solidFill>
            </a:endParaRPr>
          </a:p>
        </p:txBody>
      </p:sp>
    </p:spTree>
    <p:extLst>
      <p:ext uri="{BB962C8B-B14F-4D97-AF65-F5344CB8AC3E}">
        <p14:creationId xmlns:p14="http://schemas.microsoft.com/office/powerpoint/2010/main" val="439598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6" y="52758"/>
            <a:ext cx="11330354" cy="990600"/>
          </a:xfrm>
        </p:spPr>
        <p:txBody>
          <a:bodyPr/>
          <a:lstStyle/>
          <a:p>
            <a:r>
              <a:rPr lang="en-US" dirty="0" smtClean="0"/>
              <a:t>The U.S. Inflation </a:t>
            </a:r>
            <a:r>
              <a:rPr lang="en-US" dirty="0" smtClean="0"/>
              <a:t>Reduction Act – 2022</a:t>
            </a:r>
            <a:endParaRPr lang="en-US" dirty="0"/>
          </a:p>
        </p:txBody>
      </p:sp>
      <p:sp>
        <p:nvSpPr>
          <p:cNvPr id="3" name="Content Placeholder 2"/>
          <p:cNvSpPr>
            <a:spLocks noGrp="1"/>
          </p:cNvSpPr>
          <p:nvPr>
            <p:ph idx="1"/>
          </p:nvPr>
        </p:nvSpPr>
        <p:spPr>
          <a:xfrm>
            <a:off x="252046" y="1066800"/>
            <a:ext cx="11939954" cy="5257800"/>
          </a:xfrm>
        </p:spPr>
        <p:txBody>
          <a:bodyPr>
            <a:normAutofit/>
          </a:bodyPr>
          <a:lstStyle/>
          <a:p>
            <a:pPr marL="68263" indent="0">
              <a:buNone/>
            </a:pPr>
            <a:r>
              <a:rPr lang="en-US" i="1" dirty="0"/>
              <a:t>The Inflation Reduction Act</a:t>
            </a:r>
            <a:r>
              <a:rPr lang="en-US" i="1" dirty="0">
                <a:effectLst/>
              </a:rPr>
              <a:t> </a:t>
            </a:r>
            <a:r>
              <a:rPr lang="en-US" i="1" dirty="0" smtClean="0"/>
              <a:t>was </a:t>
            </a:r>
            <a:r>
              <a:rPr lang="en-US" i="1" dirty="0"/>
              <a:t>passed in August 2022 and includes </a:t>
            </a:r>
            <a:endParaRPr lang="en-US" i="1" dirty="0" smtClean="0"/>
          </a:p>
          <a:p>
            <a:pPr marL="68263" indent="0">
              <a:buNone/>
            </a:pPr>
            <a:r>
              <a:rPr lang="en-US" i="1" dirty="0" smtClean="0"/>
              <a:t>$</a:t>
            </a:r>
            <a:r>
              <a:rPr lang="en-US" i="1" dirty="0"/>
              <a:t>369 billion in funding to tackle climate change and cut climate pollution by 40 percent (from 2005 levels) by 2030.  </a:t>
            </a:r>
            <a:endParaRPr lang="en-US" i="1" dirty="0" smtClean="0"/>
          </a:p>
          <a:p>
            <a:pPr marL="68263" indent="0">
              <a:buNone/>
            </a:pPr>
            <a:endParaRPr lang="en-US" dirty="0"/>
          </a:p>
          <a:p>
            <a:pPr marL="457200" indent="0">
              <a:buNone/>
              <a:tabLst>
                <a:tab pos="117475" algn="l"/>
              </a:tabLst>
            </a:pPr>
            <a:r>
              <a:rPr lang="en-US" b="1" dirty="0"/>
              <a:t>The Inflation Reduction Act includes:</a:t>
            </a:r>
            <a:r>
              <a:rPr lang="en-US" dirty="0"/>
              <a:t/>
            </a:r>
            <a:br>
              <a:rPr lang="en-US" dirty="0"/>
            </a:br>
            <a:r>
              <a:rPr lang="en-US" sz="2400" dirty="0"/>
              <a:t>• Deficit reduction </a:t>
            </a:r>
            <a:r>
              <a:rPr lang="en-US" sz="2400" dirty="0" smtClean="0"/>
              <a:t>(to </a:t>
            </a:r>
            <a:r>
              <a:rPr lang="en-US" sz="2400" dirty="0"/>
              <a:t>fight </a:t>
            </a:r>
            <a:r>
              <a:rPr lang="en-US" sz="2400" dirty="0" smtClean="0"/>
              <a:t>inflation)</a:t>
            </a:r>
            <a:r>
              <a:rPr lang="en-US" sz="2400" dirty="0"/>
              <a:t/>
            </a:r>
            <a:br>
              <a:rPr lang="en-US" sz="2400" dirty="0"/>
            </a:br>
            <a:r>
              <a:rPr lang="en-US" sz="2400" u="sng" dirty="0">
                <a:effectLst>
                  <a:outerShdw blurRad="38100" dist="38100" dir="2700000" algn="tl">
                    <a:srgbClr val="000000">
                      <a:alpha val="43137"/>
                    </a:srgbClr>
                  </a:outerShdw>
                </a:effectLst>
              </a:rPr>
              <a:t>• </a:t>
            </a:r>
            <a:r>
              <a:rPr lang="en-US" sz="2400" u="sng" dirty="0">
                <a:solidFill>
                  <a:schemeClr val="tx1"/>
                </a:solidFill>
                <a:effectLst>
                  <a:outerShdw blurRad="38100" dist="38100" dir="2700000" algn="tl">
                    <a:srgbClr val="000000">
                      <a:alpha val="43137"/>
                    </a:srgbClr>
                  </a:outerShdw>
                </a:effectLst>
              </a:rPr>
              <a:t>Lower energy costs, cleaner energy production, </a:t>
            </a:r>
            <a:r>
              <a:rPr lang="en-US" sz="2400" u="sng" dirty="0" smtClean="0">
                <a:solidFill>
                  <a:schemeClr val="tx1"/>
                </a:solidFill>
                <a:effectLst>
                  <a:outerShdw blurRad="38100" dist="38100" dir="2700000" algn="tl">
                    <a:srgbClr val="000000">
                      <a:alpha val="43137"/>
                    </a:srgbClr>
                  </a:outerShdw>
                </a:effectLst>
              </a:rPr>
              <a:t>and</a:t>
            </a:r>
          </a:p>
          <a:p>
            <a:pPr marL="457200" indent="0">
              <a:buNone/>
            </a:pPr>
            <a:r>
              <a:rPr lang="en-US" sz="2400" u="sng" dirty="0" smtClean="0">
                <a:solidFill>
                  <a:schemeClr val="tx1"/>
                </a:solidFill>
                <a:effectLst>
                  <a:outerShdw blurRad="38100" dist="38100" dir="2700000" algn="tl">
                    <a:srgbClr val="000000">
                      <a:alpha val="43137"/>
                    </a:srgbClr>
                  </a:outerShdw>
                </a:effectLst>
              </a:rPr>
              <a:t> </a:t>
            </a:r>
            <a:r>
              <a:rPr lang="en-US" sz="2400" u="sng" dirty="0">
                <a:solidFill>
                  <a:schemeClr val="tx1"/>
                </a:solidFill>
                <a:effectLst>
                  <a:outerShdw blurRad="38100" dist="38100" dir="2700000" algn="tl">
                    <a:srgbClr val="000000">
                      <a:alpha val="43137"/>
                    </a:srgbClr>
                  </a:outerShdw>
                </a:effectLst>
              </a:rPr>
              <a:t>reduced carbon emissions by roughly 40 percent by 2030</a:t>
            </a:r>
            <a:r>
              <a:rPr lang="en-US" sz="2400" dirty="0">
                <a:solidFill>
                  <a:schemeClr val="tx1"/>
                </a:solidFill>
                <a:effectLst/>
              </a:rPr>
              <a:t/>
            </a:r>
            <a:br>
              <a:rPr lang="en-US" sz="2400" dirty="0">
                <a:solidFill>
                  <a:schemeClr val="tx1"/>
                </a:solidFill>
                <a:effectLst/>
              </a:rPr>
            </a:br>
            <a:r>
              <a:rPr lang="en-US" sz="2400" dirty="0"/>
              <a:t>• Allows Medicare to negotiate drug prices and caps out-of-pocket costs </a:t>
            </a:r>
            <a:br>
              <a:rPr lang="en-US" sz="2400" dirty="0"/>
            </a:br>
            <a:r>
              <a:rPr lang="en-US" sz="2400" dirty="0"/>
              <a:t>• </a:t>
            </a:r>
            <a:r>
              <a:rPr lang="en-US" sz="2400" dirty="0" smtClean="0"/>
              <a:t>Lowers health </a:t>
            </a:r>
            <a:r>
              <a:rPr lang="en-US" sz="2400" dirty="0"/>
              <a:t>care premiums for millions of Americans</a:t>
            </a:r>
            <a:br>
              <a:rPr lang="en-US" sz="2400" dirty="0"/>
            </a:br>
            <a:r>
              <a:rPr lang="en-US" sz="2400" dirty="0"/>
              <a:t>• Increases the cooperate tax to 15%</a:t>
            </a:r>
          </a:p>
          <a:p>
            <a:endParaRPr lang="en-US" dirty="0"/>
          </a:p>
        </p:txBody>
      </p:sp>
    </p:spTree>
    <p:extLst>
      <p:ext uri="{BB962C8B-B14F-4D97-AF65-F5344CB8AC3E}">
        <p14:creationId xmlns:p14="http://schemas.microsoft.com/office/powerpoint/2010/main" val="2796371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343401"/>
            <a:ext cx="2201334"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Image result for buy less st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38" y="4905375"/>
            <a:ext cx="335583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bicycle-backgrounds-for-powerpoint.jpe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38" y="1561981"/>
            <a:ext cx="2322525" cy="144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00800" y="3048001"/>
            <a:ext cx="3886200" cy="954107"/>
          </a:xfrm>
          <a:prstGeom prst="rect">
            <a:avLst/>
          </a:prstGeom>
          <a:noFill/>
        </p:spPr>
        <p:txBody>
          <a:bodyPr wrap="square" rtlCol="0">
            <a:spAutoFit/>
          </a:bodyPr>
          <a:lstStyle/>
          <a:p>
            <a:pPr algn="ctr"/>
            <a:r>
              <a:rPr lang="en-US" sz="2800" dirty="0">
                <a:solidFill>
                  <a:schemeClr val="accent3">
                    <a:lumMod val="60000"/>
                    <a:lumOff val="40000"/>
                  </a:schemeClr>
                </a:solidFill>
              </a:rPr>
              <a:t>Active transport saves $$ &amp; improves health </a:t>
            </a:r>
          </a:p>
        </p:txBody>
      </p:sp>
      <p:sp>
        <p:nvSpPr>
          <p:cNvPr id="6" name="TextBox 5"/>
          <p:cNvSpPr txBox="1"/>
          <p:nvPr/>
        </p:nvSpPr>
        <p:spPr>
          <a:xfrm>
            <a:off x="4572000" y="4343400"/>
            <a:ext cx="2438400" cy="1569660"/>
          </a:xfrm>
          <a:prstGeom prst="rect">
            <a:avLst/>
          </a:prstGeom>
          <a:noFill/>
        </p:spPr>
        <p:txBody>
          <a:bodyPr wrap="square" rtlCol="0">
            <a:spAutoFit/>
          </a:bodyPr>
          <a:lstStyle/>
          <a:p>
            <a:r>
              <a:rPr lang="en-US" sz="3200" b="1" dirty="0">
                <a:latin typeface="Brush Script MT" panose="03060802040406070304" pitchFamily="66" charset="0"/>
              </a:rPr>
              <a:t>Plant-based </a:t>
            </a:r>
          </a:p>
          <a:p>
            <a:r>
              <a:rPr lang="en-US" sz="3200" b="1" dirty="0">
                <a:latin typeface="Brush Script MT" panose="03060802040406070304" pitchFamily="66" charset="0"/>
              </a:rPr>
              <a:t>Diets are</a:t>
            </a:r>
          </a:p>
          <a:p>
            <a:r>
              <a:rPr lang="en-US" sz="3200" b="1" dirty="0">
                <a:latin typeface="Brush Script MT" panose="03060802040406070304" pitchFamily="66" charset="0"/>
              </a:rPr>
              <a:t>Healthier!</a:t>
            </a:r>
          </a:p>
        </p:txBody>
      </p:sp>
      <p:pic>
        <p:nvPicPr>
          <p:cNvPr id="2" name="Picture 1"/>
          <p:cNvPicPr>
            <a:picLocks noChangeAspect="1"/>
          </p:cNvPicPr>
          <p:nvPr/>
        </p:nvPicPr>
        <p:blipFill rotWithShape="1">
          <a:blip r:embed="rId5"/>
          <a:srcRect r="3114" b="4885"/>
          <a:stretch/>
        </p:blipFill>
        <p:spPr>
          <a:xfrm>
            <a:off x="1676401" y="1661370"/>
            <a:ext cx="1552361" cy="1524001"/>
          </a:xfrm>
          <a:prstGeom prst="rect">
            <a:avLst/>
          </a:prstGeom>
        </p:spPr>
      </p:pic>
      <p:pic>
        <p:nvPicPr>
          <p:cNvPr id="3" name="Picture 2"/>
          <p:cNvPicPr>
            <a:picLocks noChangeAspect="1"/>
          </p:cNvPicPr>
          <p:nvPr/>
        </p:nvPicPr>
        <p:blipFill>
          <a:blip r:embed="rId6"/>
          <a:stretch>
            <a:fillRect/>
          </a:stretch>
        </p:blipFill>
        <p:spPr>
          <a:xfrm>
            <a:off x="4054535" y="1775653"/>
            <a:ext cx="2073729" cy="2419350"/>
          </a:xfrm>
          <a:prstGeom prst="rect">
            <a:avLst/>
          </a:prstGeom>
        </p:spPr>
      </p:pic>
      <p:sp>
        <p:nvSpPr>
          <p:cNvPr id="8" name="Rectangle 7"/>
          <p:cNvSpPr/>
          <p:nvPr/>
        </p:nvSpPr>
        <p:spPr>
          <a:xfrm>
            <a:off x="173177" y="395637"/>
            <a:ext cx="10956846" cy="507831"/>
          </a:xfrm>
          <a:prstGeom prst="rect">
            <a:avLst/>
          </a:prstGeom>
        </p:spPr>
        <p:txBody>
          <a:bodyPr wrap="none">
            <a:spAutoFit/>
          </a:bodyPr>
          <a:lstStyle/>
          <a:p>
            <a:r>
              <a:rPr lang="en-US" sz="2700" b="1" dirty="0" smtClean="0">
                <a:ln w="18415" cmpd="sng">
                  <a:solidFill>
                    <a:srgbClr val="FFFFFF"/>
                  </a:solidFill>
                  <a:prstDash val="solid"/>
                </a:ln>
                <a:solidFill>
                  <a:srgbClr val="FFC000"/>
                </a:solidFill>
                <a:effectLst>
                  <a:outerShdw blurRad="38100" dist="38100" dir="2700000" algn="tl">
                    <a:srgbClr val="000000">
                      <a:alpha val="43137"/>
                    </a:srgbClr>
                  </a:outerShdw>
                </a:effectLst>
                <a:latin typeface="Arial" pitchFamily="4" charset="0"/>
                <a:ea typeface="MS PGothic" pitchFamily="34" charset="-128"/>
              </a:rPr>
              <a:t>There are LOTS of co-benefits from reducing carbon footprint …  </a:t>
            </a:r>
            <a:endParaRPr lang="en-US" sz="2700" dirty="0"/>
          </a:p>
        </p:txBody>
      </p:sp>
    </p:spTree>
    <p:extLst>
      <p:ext uri="{BB962C8B-B14F-4D97-AF65-F5344CB8AC3E}">
        <p14:creationId xmlns:p14="http://schemas.microsoft.com/office/powerpoint/2010/main" val="698890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839200" cy="990600"/>
          </a:xfrm>
        </p:spPr>
        <p:txBody>
          <a:bodyPr>
            <a:normAutofit/>
          </a:bodyPr>
          <a:lstStyle/>
          <a:p>
            <a:r>
              <a:rPr lang="en-US" b="1" dirty="0" smtClean="0">
                <a:solidFill>
                  <a:srgbClr val="FEB80A"/>
                </a:solidFill>
              </a:rPr>
              <a:t>Climate Change </a:t>
            </a:r>
            <a:r>
              <a:rPr lang="en-US" dirty="0" smtClean="0"/>
              <a:t>– </a:t>
            </a:r>
            <a:r>
              <a:rPr lang="en-US" dirty="0" smtClean="0"/>
              <a:t>summary points</a:t>
            </a:r>
            <a:endParaRPr lang="en-US" dirty="0"/>
          </a:p>
        </p:txBody>
      </p:sp>
      <p:sp>
        <p:nvSpPr>
          <p:cNvPr id="3" name="Content Placeholder 2"/>
          <p:cNvSpPr>
            <a:spLocks noGrp="1"/>
          </p:cNvSpPr>
          <p:nvPr>
            <p:ph idx="1"/>
          </p:nvPr>
        </p:nvSpPr>
        <p:spPr>
          <a:xfrm>
            <a:off x="1752600" y="1143000"/>
            <a:ext cx="8915400" cy="5181600"/>
          </a:xfrm>
        </p:spPr>
        <p:txBody>
          <a:bodyPr>
            <a:normAutofit/>
          </a:bodyPr>
          <a:lstStyle/>
          <a:p>
            <a:pPr marL="0" indent="0">
              <a:buNone/>
            </a:pPr>
            <a:r>
              <a:rPr lang="en-US" sz="3600" b="1" dirty="0"/>
              <a:t>1.  It’s real</a:t>
            </a:r>
          </a:p>
          <a:p>
            <a:pPr marL="0" indent="0">
              <a:buNone/>
            </a:pPr>
            <a:r>
              <a:rPr lang="en-US" sz="3600" b="1" dirty="0"/>
              <a:t>2.  It’s us (human caused)</a:t>
            </a:r>
          </a:p>
          <a:p>
            <a:pPr marL="0" indent="0">
              <a:buNone/>
            </a:pPr>
            <a:r>
              <a:rPr lang="en-US" sz="3600" b="1" dirty="0"/>
              <a:t>3. Experts agree	</a:t>
            </a:r>
          </a:p>
          <a:p>
            <a:pPr marL="0" indent="0">
              <a:buNone/>
            </a:pPr>
            <a:r>
              <a:rPr lang="en-US" sz="3600" b="1" dirty="0"/>
              <a:t>4. It’s bad (harmful to humans)</a:t>
            </a:r>
          </a:p>
          <a:p>
            <a:pPr marL="0" indent="0">
              <a:buNone/>
            </a:pPr>
            <a:r>
              <a:rPr lang="en-US" sz="3600" b="1" dirty="0"/>
              <a:t>5. We have solutions that are:  	</a:t>
            </a:r>
          </a:p>
          <a:p>
            <a:pPr marL="274320" lvl="1" indent="0">
              <a:buNone/>
            </a:pPr>
            <a:r>
              <a:rPr lang="en-US" sz="2200" b="1" dirty="0">
                <a:solidFill>
                  <a:srgbClr val="FF0000"/>
                </a:solidFill>
              </a:rPr>
              <a:t>	</a:t>
            </a:r>
            <a:r>
              <a:rPr lang="en-US" sz="2200" b="1" dirty="0">
                <a:solidFill>
                  <a:schemeClr val="tx1"/>
                </a:solidFill>
              </a:rPr>
              <a:t>Technically feasible.</a:t>
            </a:r>
          </a:p>
          <a:p>
            <a:pPr marL="274320" lvl="1" indent="0">
              <a:buNone/>
            </a:pPr>
            <a:r>
              <a:rPr lang="en-US" sz="2200" b="1" dirty="0">
                <a:solidFill>
                  <a:schemeClr val="tx1"/>
                </a:solidFill>
              </a:rPr>
              <a:t>	Economically affordable.</a:t>
            </a:r>
          </a:p>
          <a:p>
            <a:pPr marL="274320" lvl="1" indent="0">
              <a:buNone/>
            </a:pPr>
            <a:r>
              <a:rPr lang="en-US" sz="2200" b="1" dirty="0">
                <a:solidFill>
                  <a:schemeClr val="tx1"/>
                </a:solidFill>
              </a:rPr>
              <a:t>	Politically viable</a:t>
            </a:r>
            <a:r>
              <a:rPr lang="en-US" sz="2200" b="1" dirty="0"/>
              <a:t>.</a:t>
            </a:r>
            <a:endParaRPr lang="en-US" sz="2000" b="1" dirty="0">
              <a:solidFill>
                <a:srgbClr val="FF0000"/>
              </a:solidFill>
            </a:endParaRPr>
          </a:p>
          <a:p>
            <a:pPr marL="0" indent="0">
              <a:buNone/>
            </a:pPr>
            <a:endParaRPr lang="en-US" sz="2000" b="1" dirty="0"/>
          </a:p>
        </p:txBody>
      </p:sp>
      <p:sp>
        <p:nvSpPr>
          <p:cNvPr id="4" name="TextBox 3"/>
          <p:cNvSpPr txBox="1"/>
          <p:nvPr/>
        </p:nvSpPr>
        <p:spPr>
          <a:xfrm>
            <a:off x="7625872" y="6535608"/>
            <a:ext cx="4428392" cy="276999"/>
          </a:xfrm>
          <a:prstGeom prst="rect">
            <a:avLst/>
          </a:prstGeom>
          <a:noFill/>
        </p:spPr>
        <p:txBody>
          <a:bodyPr wrap="none" rtlCol="0">
            <a:spAutoFit/>
          </a:bodyPr>
          <a:lstStyle/>
          <a:p>
            <a:r>
              <a:rPr lang="en-US" sz="1200" dirty="0" smtClean="0">
                <a:solidFill>
                  <a:schemeClr val="tx1">
                    <a:lumMod val="85000"/>
                  </a:schemeClr>
                </a:solidFill>
              </a:rPr>
              <a:t>This succinct highlight presentation compiled by Margaret Mooney</a:t>
            </a:r>
            <a:endParaRPr lang="en-US" sz="1200" dirty="0">
              <a:solidFill>
                <a:schemeClr val="tx1">
                  <a:lumMod val="85000"/>
                </a:schemeClr>
              </a:solidFill>
            </a:endParaRPr>
          </a:p>
        </p:txBody>
      </p:sp>
    </p:spTree>
    <p:extLst>
      <p:ext uri="{BB962C8B-B14F-4D97-AF65-F5344CB8AC3E}">
        <p14:creationId xmlns:p14="http://schemas.microsoft.com/office/powerpoint/2010/main" val="1008722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o2 emissions us 2015 2016"/>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Image result for paris climate agre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34" y="75322"/>
            <a:ext cx="10745241" cy="48711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2064" y="4861483"/>
            <a:ext cx="11515344" cy="1077218"/>
          </a:xfrm>
          <a:prstGeom prst="rect">
            <a:avLst/>
          </a:prstGeom>
        </p:spPr>
        <p:txBody>
          <a:bodyPr wrap="square">
            <a:spAutoFit/>
          </a:bodyPr>
          <a:lstStyle/>
          <a:p>
            <a:r>
              <a:rPr lang="en-US" sz="3200" dirty="0" smtClean="0"/>
              <a:t>Goal: to limit global warming to below 2 degrees Celsius (1.8 °F), compared to pre-industrial levels, preferably to 1.5 °C  (3.6 °F).</a:t>
            </a:r>
            <a:endParaRPr lang="en-US" sz="3200" dirty="0"/>
          </a:p>
        </p:txBody>
      </p:sp>
    </p:spTree>
    <p:extLst>
      <p:ext uri="{BB962C8B-B14F-4D97-AF65-F5344CB8AC3E}">
        <p14:creationId xmlns:p14="http://schemas.microsoft.com/office/powerpoint/2010/main" val="2971117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94" y="896112"/>
            <a:ext cx="4671118" cy="4946904"/>
          </a:xfrm>
          <a:prstGeom prst="rect">
            <a:avLst/>
          </a:prstGeom>
        </p:spPr>
      </p:pic>
      <p:sp>
        <p:nvSpPr>
          <p:cNvPr id="4" name="TextBox 3"/>
          <p:cNvSpPr txBox="1"/>
          <p:nvPr/>
        </p:nvSpPr>
        <p:spPr>
          <a:xfrm>
            <a:off x="4800600" y="868680"/>
            <a:ext cx="7644384" cy="5386090"/>
          </a:xfrm>
          <a:prstGeom prst="rect">
            <a:avLst/>
          </a:prstGeom>
          <a:noFill/>
        </p:spPr>
        <p:txBody>
          <a:bodyPr wrap="square" rtlCol="0">
            <a:spAutoFit/>
          </a:bodyPr>
          <a:lstStyle/>
          <a:p>
            <a:pPr algn="ctr"/>
            <a:r>
              <a:rPr lang="en-US" sz="4400" dirty="0" smtClean="0"/>
              <a:t>Montreal Protocol</a:t>
            </a:r>
          </a:p>
          <a:p>
            <a:pPr algn="ctr"/>
            <a:endParaRPr lang="en-US" sz="4400" dirty="0" smtClean="0"/>
          </a:p>
          <a:p>
            <a:r>
              <a:rPr lang="en-US" sz="3200" dirty="0" smtClean="0"/>
              <a:t>1987 United Nations agreement to limit the production of ozone-depleting chemicals.</a:t>
            </a:r>
          </a:p>
          <a:p>
            <a:r>
              <a:rPr lang="en-US" sz="3200" dirty="0" smtClean="0"/>
              <a:t> </a:t>
            </a:r>
          </a:p>
          <a:p>
            <a:r>
              <a:rPr lang="en-US" sz="3200" dirty="0" smtClean="0"/>
              <a:t>Since then, 197 countries and the European Union have ratified the binding treaty, and CFC levels have steadily declined in the atmosphere.</a:t>
            </a:r>
          </a:p>
          <a:p>
            <a:endParaRPr lang="en-US" sz="3200" dirty="0"/>
          </a:p>
        </p:txBody>
      </p:sp>
      <p:sp>
        <p:nvSpPr>
          <p:cNvPr id="5" name="TextBox 4"/>
          <p:cNvSpPr txBox="1"/>
          <p:nvPr/>
        </p:nvSpPr>
        <p:spPr>
          <a:xfrm>
            <a:off x="1508760" y="182880"/>
            <a:ext cx="2666243" cy="369332"/>
          </a:xfrm>
          <a:prstGeom prst="rect">
            <a:avLst/>
          </a:prstGeom>
          <a:noFill/>
        </p:spPr>
        <p:txBody>
          <a:bodyPr wrap="none" rtlCol="0">
            <a:spAutoFit/>
          </a:bodyPr>
          <a:lstStyle/>
          <a:p>
            <a:r>
              <a:rPr lang="en-US" i="1" dirty="0" smtClean="0"/>
              <a:t>We’ve succeeded before ….</a:t>
            </a:r>
            <a:endParaRPr lang="en-US" i="1" dirty="0"/>
          </a:p>
        </p:txBody>
      </p:sp>
    </p:spTree>
    <p:extLst>
      <p:ext uri="{BB962C8B-B14F-4D97-AF65-F5344CB8AC3E}">
        <p14:creationId xmlns:p14="http://schemas.microsoft.com/office/powerpoint/2010/main" val="4221967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262" y="238899"/>
            <a:ext cx="8228538" cy="682806"/>
          </a:xfrm>
        </p:spPr>
        <p:txBody>
          <a:bodyPr/>
          <a:lstStyle/>
          <a:p>
            <a:pPr lvl="0"/>
            <a:r>
              <a:rPr lang="en-US" b="1" dirty="0" smtClean="0">
                <a:solidFill>
                  <a:srgbClr val="FEB80A"/>
                </a:solidFill>
              </a:rPr>
              <a:t/>
            </a:r>
            <a:br>
              <a:rPr lang="en-US" b="1" dirty="0" smtClean="0">
                <a:solidFill>
                  <a:srgbClr val="FEB80A"/>
                </a:solidFill>
              </a:rPr>
            </a:br>
            <a:r>
              <a:rPr lang="en-US" b="1" dirty="0" smtClean="0">
                <a:solidFill>
                  <a:srgbClr val="FEB80A"/>
                </a:solidFill>
              </a:rPr>
              <a:t>Project </a:t>
            </a:r>
            <a:r>
              <a:rPr lang="en-US" b="1" dirty="0">
                <a:solidFill>
                  <a:srgbClr val="FEB80A"/>
                </a:solidFill>
              </a:rPr>
              <a:t>Drawdown</a:t>
            </a:r>
            <a:r>
              <a:rPr lang="en-US" b="1" dirty="0">
                <a:solidFill>
                  <a:prstClr val="white"/>
                </a:solidFill>
              </a:rPr>
              <a:t/>
            </a:r>
            <a:br>
              <a:rPr lang="en-US" b="1" dirty="0">
                <a:solidFill>
                  <a:prstClr val="white"/>
                </a:solidFill>
              </a:rPr>
            </a:br>
            <a:r>
              <a:rPr lang="en-US" dirty="0" smtClean="0"/>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938" y="2950165"/>
            <a:ext cx="6628809" cy="3121451"/>
          </a:xfrm>
          <a:prstGeom prst="rect">
            <a:avLst/>
          </a:prstGeom>
        </p:spPr>
      </p:pic>
      <p:sp>
        <p:nvSpPr>
          <p:cNvPr id="6" name="Rectangle 5"/>
          <p:cNvSpPr/>
          <p:nvPr/>
        </p:nvSpPr>
        <p:spPr>
          <a:xfrm>
            <a:off x="1905000" y="1030070"/>
            <a:ext cx="8305800" cy="646331"/>
          </a:xfrm>
          <a:prstGeom prst="rect">
            <a:avLst/>
          </a:prstGeom>
        </p:spPr>
        <p:txBody>
          <a:bodyPr wrap="square">
            <a:spAutoFit/>
          </a:bodyPr>
          <a:lstStyle/>
          <a:p>
            <a:r>
              <a:rPr lang="en-US" dirty="0"/>
              <a:t>Project Drawdown is a research and communication organization that ranked the 100 most substantive, existing solutions to address climate change. </a:t>
            </a:r>
          </a:p>
        </p:txBody>
      </p:sp>
      <p:sp>
        <p:nvSpPr>
          <p:cNvPr id="7" name="Rectangle 6"/>
          <p:cNvSpPr/>
          <p:nvPr/>
        </p:nvSpPr>
        <p:spPr>
          <a:xfrm>
            <a:off x="2895600" y="1734526"/>
            <a:ext cx="5791200" cy="923330"/>
          </a:xfrm>
          <a:prstGeom prst="rect">
            <a:avLst/>
          </a:prstGeom>
          <a:ln>
            <a:solidFill>
              <a:srgbClr val="FFC000"/>
            </a:solidFill>
          </a:ln>
        </p:spPr>
        <p:txBody>
          <a:bodyPr wrap="square">
            <a:spAutoFit/>
          </a:bodyPr>
          <a:lstStyle/>
          <a:p>
            <a:r>
              <a:rPr lang="en-US" b="1" dirty="0">
                <a:solidFill>
                  <a:srgbClr val="FFC000"/>
                </a:solidFill>
              </a:rPr>
              <a:t>Drawdown</a:t>
            </a:r>
            <a:r>
              <a:rPr lang="en-US" dirty="0"/>
              <a:t> is the point at which levels of greenhouse gases in the atmosphere stop climbing and then steadily decline, ultimately reversing global warming. </a:t>
            </a:r>
          </a:p>
        </p:txBody>
      </p:sp>
      <p:sp>
        <p:nvSpPr>
          <p:cNvPr id="8" name="TextBox 7"/>
          <p:cNvSpPr txBox="1"/>
          <p:nvPr/>
        </p:nvSpPr>
        <p:spPr>
          <a:xfrm>
            <a:off x="3303396" y="3135868"/>
            <a:ext cx="1327543" cy="369332"/>
          </a:xfrm>
          <a:prstGeom prst="rect">
            <a:avLst/>
          </a:prstGeom>
          <a:noFill/>
        </p:spPr>
        <p:txBody>
          <a:bodyPr wrap="none" rtlCol="0">
            <a:spAutoFit/>
          </a:bodyPr>
          <a:lstStyle/>
          <a:p>
            <a:r>
              <a:rPr lang="en-US" dirty="0">
                <a:solidFill>
                  <a:schemeClr val="tx2">
                    <a:lumMod val="25000"/>
                  </a:schemeClr>
                </a:solidFill>
              </a:rPr>
              <a:t>TOP SEVEN</a:t>
            </a:r>
          </a:p>
        </p:txBody>
      </p:sp>
      <p:sp>
        <p:nvSpPr>
          <p:cNvPr id="9" name="Rectangle 8"/>
          <p:cNvSpPr/>
          <p:nvPr/>
        </p:nvSpPr>
        <p:spPr>
          <a:xfrm>
            <a:off x="4114800" y="6071616"/>
            <a:ext cx="2941896" cy="369332"/>
          </a:xfrm>
          <a:prstGeom prst="rect">
            <a:avLst/>
          </a:prstGeom>
        </p:spPr>
        <p:txBody>
          <a:bodyPr wrap="none">
            <a:spAutoFit/>
          </a:bodyPr>
          <a:lstStyle/>
          <a:p>
            <a:r>
              <a:rPr lang="en-US" dirty="0"/>
              <a:t>https://www.drawdown.org/</a:t>
            </a:r>
          </a:p>
        </p:txBody>
      </p:sp>
      <p:sp>
        <p:nvSpPr>
          <p:cNvPr id="3" name="Oval 2"/>
          <p:cNvSpPr/>
          <p:nvPr/>
        </p:nvSpPr>
        <p:spPr>
          <a:xfrm>
            <a:off x="2785871" y="4425696"/>
            <a:ext cx="2609089" cy="826008"/>
          </a:xfrm>
          <a:prstGeom prst="ellipse">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p:cNvSpPr txBox="1"/>
          <p:nvPr/>
        </p:nvSpPr>
        <p:spPr>
          <a:xfrm>
            <a:off x="9747731" y="4155838"/>
            <a:ext cx="1976823" cy="1200329"/>
          </a:xfrm>
          <a:prstGeom prst="rect">
            <a:avLst/>
          </a:prstGeom>
          <a:noFill/>
          <a:ln>
            <a:solidFill>
              <a:srgbClr val="C00000"/>
            </a:solidFill>
          </a:ln>
        </p:spPr>
        <p:txBody>
          <a:bodyPr wrap="none" rtlCol="0">
            <a:spAutoFit/>
          </a:bodyPr>
          <a:lstStyle/>
          <a:p>
            <a:r>
              <a:rPr lang="en-US" dirty="0" smtClean="0"/>
              <a:t>NOTE!</a:t>
            </a:r>
          </a:p>
          <a:p>
            <a:r>
              <a:rPr lang="en-US" dirty="0" smtClean="0"/>
              <a:t>Actions 3 and 4 are</a:t>
            </a:r>
          </a:p>
          <a:p>
            <a:r>
              <a:rPr lang="en-US" dirty="0" smtClean="0"/>
              <a:t>easy for everyone </a:t>
            </a:r>
          </a:p>
          <a:p>
            <a:r>
              <a:rPr lang="en-US" dirty="0" smtClean="0"/>
              <a:t>to undertake</a:t>
            </a:r>
            <a:endParaRPr lang="en-US" dirty="0"/>
          </a:p>
        </p:txBody>
      </p:sp>
    </p:spTree>
    <p:extLst>
      <p:ext uri="{BB962C8B-B14F-4D97-AF65-F5344CB8AC3E}">
        <p14:creationId xmlns:p14="http://schemas.microsoft.com/office/powerpoint/2010/main" val="20020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5</a:t>
            </a:fld>
            <a:endParaRPr lang="en-US"/>
          </a:p>
        </p:txBody>
      </p:sp>
      <p:sp>
        <p:nvSpPr>
          <p:cNvPr id="3" name="Rectangle 2"/>
          <p:cNvSpPr/>
          <p:nvPr/>
        </p:nvSpPr>
        <p:spPr>
          <a:xfrm>
            <a:off x="206735" y="1455659"/>
            <a:ext cx="11953461" cy="4524315"/>
          </a:xfrm>
          <a:prstGeom prst="rect">
            <a:avLst/>
          </a:prstGeom>
        </p:spPr>
        <p:txBody>
          <a:bodyPr wrap="square">
            <a:spAutoFit/>
          </a:bodyPr>
          <a:lstStyle/>
          <a:p>
            <a:r>
              <a:rPr lang="en-US" sz="2400" dirty="0" smtClean="0"/>
              <a:t>Every refrigerator and air conditioner contains chemical refrigerants that absorb and release heat to enable chilling. Refrigerants, specifically CFCs and HCFCs, were once culprits in depleting the ozone layer. Thanks to the 1987 Montreal Protocol, they have been phased out. </a:t>
            </a:r>
          </a:p>
          <a:p>
            <a:endParaRPr lang="en-US" sz="2400" dirty="0"/>
          </a:p>
          <a:p>
            <a:r>
              <a:rPr lang="en-US" sz="2400" dirty="0" smtClean="0"/>
              <a:t>BUT –</a:t>
            </a:r>
          </a:p>
          <a:p>
            <a:r>
              <a:rPr lang="en-US" sz="2400" dirty="0" smtClean="0"/>
              <a:t>HFCs, the primary replacement, spare the ozone layer, but have </a:t>
            </a:r>
            <a:r>
              <a:rPr lang="en-US" sz="2400" dirty="0" smtClean="0">
                <a:solidFill>
                  <a:schemeClr val="accent3">
                    <a:lumMod val="60000"/>
                    <a:lumOff val="40000"/>
                  </a:schemeClr>
                </a:solidFill>
              </a:rPr>
              <a:t>1,000 to 9,000 times greater capacity to warm the atmosphere than carbon dioxide. </a:t>
            </a:r>
          </a:p>
          <a:p>
            <a:endParaRPr lang="en-US" sz="2400" dirty="0" smtClean="0"/>
          </a:p>
          <a:p>
            <a:r>
              <a:rPr lang="en-US" sz="2400" dirty="0" smtClean="0"/>
              <a:t>Through an amendment to the Montreal Protocol, the world is phasing out HFCs—starting with high-income countries. </a:t>
            </a:r>
          </a:p>
          <a:p>
            <a:endParaRPr lang="en-US" sz="2400" dirty="0"/>
          </a:p>
          <a:p>
            <a:r>
              <a:rPr lang="en-US" sz="2400" dirty="0" smtClean="0"/>
              <a:t>This is an expensive but key strategy for curbing climate change. </a:t>
            </a:r>
            <a:endParaRPr lang="en-US" sz="2400" dirty="0"/>
          </a:p>
        </p:txBody>
      </p:sp>
      <p:sp>
        <p:nvSpPr>
          <p:cNvPr id="4" name="TextBox 3"/>
          <p:cNvSpPr txBox="1"/>
          <p:nvPr/>
        </p:nvSpPr>
        <p:spPr>
          <a:xfrm>
            <a:off x="293386" y="313852"/>
            <a:ext cx="6893234" cy="692497"/>
          </a:xfrm>
          <a:prstGeom prst="rect">
            <a:avLst/>
          </a:prstGeom>
          <a:noFill/>
        </p:spPr>
        <p:txBody>
          <a:bodyPr wrap="none" rtlCol="0">
            <a:spAutoFit/>
          </a:bodyPr>
          <a:lstStyle/>
          <a:p>
            <a:r>
              <a:rPr lang="en-US" sz="3900" b="1" dirty="0" smtClean="0">
                <a:ln w="18415" cmpd="sng">
                  <a:solidFill>
                    <a:srgbClr val="FFFFFF"/>
                  </a:solidFill>
                  <a:prstDash val="solid"/>
                </a:ln>
                <a:solidFill>
                  <a:srgbClr val="FFC000"/>
                </a:solidFill>
                <a:effectLst>
                  <a:outerShdw blurRad="38100" dist="38100" dir="2700000" algn="tl">
                    <a:srgbClr val="000000">
                      <a:alpha val="43137"/>
                    </a:srgbClr>
                  </a:outerShdw>
                </a:effectLst>
                <a:latin typeface="Arial" pitchFamily="4" charset="0"/>
                <a:ea typeface="MS PGothic" pitchFamily="34" charset="-128"/>
              </a:rPr>
              <a:t>#1 Refrigerant Management </a:t>
            </a:r>
            <a:endParaRPr lang="en-US" sz="4000" dirty="0"/>
          </a:p>
        </p:txBody>
      </p:sp>
    </p:spTree>
    <p:extLst>
      <p:ext uri="{BB962C8B-B14F-4D97-AF65-F5344CB8AC3E}">
        <p14:creationId xmlns:p14="http://schemas.microsoft.com/office/powerpoint/2010/main" val="1945145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753" y="4920383"/>
            <a:ext cx="9591247" cy="1518614"/>
          </a:xfrm>
          <a:prstGeom prst="rect">
            <a:avLst/>
          </a:prstGeom>
        </p:spPr>
      </p:pic>
      <p:sp>
        <p:nvSpPr>
          <p:cNvPr id="4" name="TextBox 3"/>
          <p:cNvSpPr txBox="1"/>
          <p:nvPr/>
        </p:nvSpPr>
        <p:spPr>
          <a:xfrm>
            <a:off x="2748311" y="6004739"/>
            <a:ext cx="8157746" cy="369332"/>
          </a:xfrm>
          <a:prstGeom prst="rect">
            <a:avLst/>
          </a:prstGeom>
          <a:noFill/>
        </p:spPr>
        <p:txBody>
          <a:bodyPr wrap="none" rtlCol="0">
            <a:spAutoFit/>
          </a:bodyPr>
          <a:lstStyle/>
          <a:p>
            <a:r>
              <a:rPr lang="en-US" b="1" dirty="0" smtClean="0"/>
              <a:t>Gansu Wind Farm – China – worlds largest wind farm largest - 20,000 megawatts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90" y="852215"/>
            <a:ext cx="4064000" cy="2819400"/>
          </a:xfrm>
          <a:prstGeom prst="rect">
            <a:avLst/>
          </a:prstGeom>
        </p:spPr>
      </p:pic>
      <p:sp>
        <p:nvSpPr>
          <p:cNvPr id="6" name="TextBox 5"/>
          <p:cNvSpPr txBox="1"/>
          <p:nvPr/>
        </p:nvSpPr>
        <p:spPr>
          <a:xfrm>
            <a:off x="199000" y="3695351"/>
            <a:ext cx="4727226" cy="923330"/>
          </a:xfrm>
          <a:prstGeom prst="rect">
            <a:avLst/>
          </a:prstGeom>
          <a:noFill/>
        </p:spPr>
        <p:txBody>
          <a:bodyPr wrap="square" rtlCol="0">
            <a:spAutoFit/>
          </a:bodyPr>
          <a:lstStyle/>
          <a:p>
            <a:r>
              <a:rPr lang="en-US" dirty="0" smtClean="0"/>
              <a:t>The Alta Wind Energy Centre in California</a:t>
            </a:r>
          </a:p>
          <a:p>
            <a:r>
              <a:rPr lang="en-US" dirty="0" smtClean="0"/>
              <a:t>is the largest wind farm in the United States </a:t>
            </a:r>
          </a:p>
          <a:p>
            <a:r>
              <a:rPr lang="en-US" dirty="0" smtClean="0"/>
              <a:t>and produces 1,550MW.  </a:t>
            </a:r>
            <a:endParaRPr lang="en-US" dirty="0"/>
          </a:p>
        </p:txBody>
      </p:sp>
      <p:sp>
        <p:nvSpPr>
          <p:cNvPr id="11" name="TextBox 10"/>
          <p:cNvSpPr txBox="1"/>
          <p:nvPr/>
        </p:nvSpPr>
        <p:spPr>
          <a:xfrm>
            <a:off x="246490" y="120416"/>
            <a:ext cx="6220357" cy="692497"/>
          </a:xfrm>
          <a:prstGeom prst="rect">
            <a:avLst/>
          </a:prstGeom>
          <a:noFill/>
        </p:spPr>
        <p:txBody>
          <a:bodyPr wrap="none" rtlCol="0">
            <a:spAutoFit/>
          </a:bodyPr>
          <a:lstStyle/>
          <a:p>
            <a:r>
              <a:rPr lang="en-US" sz="3900" b="1" dirty="0" smtClean="0">
                <a:ln w="18415" cmpd="sng">
                  <a:solidFill>
                    <a:srgbClr val="FFFFFF"/>
                  </a:solidFill>
                  <a:prstDash val="solid"/>
                </a:ln>
                <a:solidFill>
                  <a:srgbClr val="FFC000"/>
                </a:solidFill>
                <a:effectLst>
                  <a:outerShdw blurRad="38100" dist="38100" dir="2700000" algn="tl">
                    <a:srgbClr val="000000">
                      <a:alpha val="43137"/>
                    </a:srgbClr>
                  </a:outerShdw>
                </a:effectLst>
                <a:latin typeface="Arial" pitchFamily="4" charset="0"/>
                <a:ea typeface="MS PGothic" pitchFamily="34" charset="-128"/>
              </a:rPr>
              <a:t>#2 Onshore Wind Farms  </a:t>
            </a:r>
            <a:endParaRPr lang="en-US" sz="4000" dirty="0"/>
          </a:p>
        </p:txBody>
      </p:sp>
      <p:sp>
        <p:nvSpPr>
          <p:cNvPr id="7" name="TextBox 6"/>
          <p:cNvSpPr txBox="1"/>
          <p:nvPr/>
        </p:nvSpPr>
        <p:spPr>
          <a:xfrm>
            <a:off x="4435318" y="1304947"/>
            <a:ext cx="7909538" cy="2062103"/>
          </a:xfrm>
          <a:prstGeom prst="rect">
            <a:avLst/>
          </a:prstGeom>
          <a:noFill/>
        </p:spPr>
        <p:txBody>
          <a:bodyPr wrap="none" rtlCol="0">
            <a:spAutoFit/>
          </a:bodyPr>
          <a:lstStyle/>
          <a:p>
            <a:r>
              <a:rPr lang="en-US" sz="3100" dirty="0" smtClean="0"/>
              <a:t>Onshore wind turbines generate electricity </a:t>
            </a:r>
          </a:p>
          <a:p>
            <a:r>
              <a:rPr lang="en-US" sz="3100" dirty="0" smtClean="0"/>
              <a:t>at a utility scale, comparable to power plants. </a:t>
            </a:r>
          </a:p>
          <a:p>
            <a:r>
              <a:rPr lang="en-US" sz="3100" dirty="0" smtClean="0"/>
              <a:t>They replace fossil fuels with </a:t>
            </a:r>
          </a:p>
          <a:p>
            <a:r>
              <a:rPr lang="en-US" sz="3100" dirty="0" smtClean="0"/>
              <a:t>emissions-free electricity.</a:t>
            </a:r>
            <a:endParaRPr lang="en-US" sz="3100" dirty="0"/>
          </a:p>
        </p:txBody>
      </p:sp>
    </p:spTree>
    <p:extLst>
      <p:ext uri="{BB962C8B-B14F-4D97-AF65-F5344CB8AC3E}">
        <p14:creationId xmlns:p14="http://schemas.microsoft.com/office/powerpoint/2010/main" val="1241089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7</a:t>
            </a:fld>
            <a:endParaRPr lang="en-US"/>
          </a:p>
        </p:txBody>
      </p:sp>
      <p:sp>
        <p:nvSpPr>
          <p:cNvPr id="3" name="TextBox 2"/>
          <p:cNvSpPr txBox="1"/>
          <p:nvPr/>
        </p:nvSpPr>
        <p:spPr>
          <a:xfrm>
            <a:off x="246490" y="145130"/>
            <a:ext cx="6068393" cy="692497"/>
          </a:xfrm>
          <a:prstGeom prst="rect">
            <a:avLst/>
          </a:prstGeom>
          <a:noFill/>
        </p:spPr>
        <p:txBody>
          <a:bodyPr wrap="none" rtlCol="0">
            <a:spAutoFit/>
          </a:bodyPr>
          <a:lstStyle/>
          <a:p>
            <a:r>
              <a:rPr lang="en-US" sz="3900" b="1" dirty="0" smtClean="0">
                <a:ln w="18415" cmpd="sng">
                  <a:solidFill>
                    <a:srgbClr val="FFFFFF"/>
                  </a:solidFill>
                  <a:prstDash val="solid"/>
                </a:ln>
                <a:solidFill>
                  <a:srgbClr val="FFC000"/>
                </a:solidFill>
                <a:effectLst>
                  <a:outerShdw blurRad="38100" dist="38100" dir="2700000" algn="tl">
                    <a:srgbClr val="000000">
                      <a:alpha val="43137"/>
                    </a:srgbClr>
                  </a:outerShdw>
                </a:effectLst>
                <a:latin typeface="Arial" pitchFamily="4" charset="0"/>
                <a:ea typeface="MS PGothic" pitchFamily="34" charset="-128"/>
              </a:rPr>
              <a:t>#3 Eliminate Food Waste</a:t>
            </a:r>
            <a:endParaRPr lang="en-US" sz="4000" dirty="0"/>
          </a:p>
        </p:txBody>
      </p:sp>
      <p:sp>
        <p:nvSpPr>
          <p:cNvPr id="4" name="Rectangle 3"/>
          <p:cNvSpPr/>
          <p:nvPr/>
        </p:nvSpPr>
        <p:spPr>
          <a:xfrm>
            <a:off x="123568" y="5109177"/>
            <a:ext cx="12068431" cy="1046440"/>
          </a:xfrm>
          <a:prstGeom prst="rect">
            <a:avLst/>
          </a:prstGeom>
        </p:spPr>
        <p:txBody>
          <a:bodyPr wrap="square">
            <a:spAutoFit/>
          </a:bodyPr>
          <a:lstStyle/>
          <a:p>
            <a:r>
              <a:rPr lang="en-US" sz="3100" dirty="0" smtClean="0"/>
              <a:t>Roughly a third of the world’s food is never eaten, which means land and resources used and greenhouse gases emitted were unnecessary. </a:t>
            </a:r>
            <a:endParaRPr lang="en-US" sz="3100" dirty="0"/>
          </a:p>
        </p:txBody>
      </p:sp>
      <p:sp>
        <p:nvSpPr>
          <p:cNvPr id="5" name="TextBox 4"/>
          <p:cNvSpPr txBox="1"/>
          <p:nvPr/>
        </p:nvSpPr>
        <p:spPr>
          <a:xfrm>
            <a:off x="370694" y="848496"/>
            <a:ext cx="11603561" cy="461665"/>
          </a:xfrm>
          <a:prstGeom prst="rect">
            <a:avLst/>
          </a:prstGeom>
          <a:noFill/>
        </p:spPr>
        <p:txBody>
          <a:bodyPr wrap="none" rtlCol="0">
            <a:spAutoFit/>
          </a:bodyPr>
          <a:lstStyle/>
          <a:p>
            <a:r>
              <a:rPr lang="en-US" sz="2400" dirty="0" smtClean="0"/>
              <a:t>If food wastage were a country, it would be the third largest emitting country in the world! </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787" y="1561834"/>
            <a:ext cx="6267586" cy="3547343"/>
          </a:xfrm>
          <a:prstGeom prst="rect">
            <a:avLst/>
          </a:prstGeom>
        </p:spPr>
      </p:pic>
    </p:spTree>
    <p:extLst>
      <p:ext uri="{BB962C8B-B14F-4D97-AF65-F5344CB8AC3E}">
        <p14:creationId xmlns:p14="http://schemas.microsoft.com/office/powerpoint/2010/main" val="1442587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606" y="890546"/>
            <a:ext cx="7224372" cy="4844314"/>
          </a:xfrm>
          <a:prstGeom prst="rect">
            <a:avLst/>
          </a:prstGeom>
        </p:spPr>
      </p:pic>
      <p:sp>
        <p:nvSpPr>
          <p:cNvPr id="4" name="TextBox 3"/>
          <p:cNvSpPr txBox="1"/>
          <p:nvPr/>
        </p:nvSpPr>
        <p:spPr>
          <a:xfrm>
            <a:off x="144557" y="5904048"/>
            <a:ext cx="11638892" cy="461665"/>
          </a:xfrm>
          <a:prstGeom prst="rect">
            <a:avLst/>
          </a:prstGeom>
          <a:noFill/>
        </p:spPr>
        <p:txBody>
          <a:bodyPr wrap="none" rtlCol="0">
            <a:spAutoFit/>
          </a:bodyPr>
          <a:lstStyle/>
          <a:p>
            <a:r>
              <a:rPr lang="en-US" sz="2400" dirty="0" smtClean="0"/>
              <a:t>Greenhouse gases, (carbon dioxide, methane, and nitrous oxide) are produced at each step</a:t>
            </a:r>
            <a:endParaRPr lang="en-US" sz="2400" dirty="0"/>
          </a:p>
        </p:txBody>
      </p:sp>
      <p:sp>
        <p:nvSpPr>
          <p:cNvPr id="5" name="TextBox 4"/>
          <p:cNvSpPr txBox="1"/>
          <p:nvPr/>
        </p:nvSpPr>
        <p:spPr>
          <a:xfrm>
            <a:off x="246490" y="120416"/>
            <a:ext cx="11880625" cy="692497"/>
          </a:xfrm>
          <a:prstGeom prst="rect">
            <a:avLst/>
          </a:prstGeom>
          <a:noFill/>
        </p:spPr>
        <p:txBody>
          <a:bodyPr wrap="none" rtlCol="0">
            <a:spAutoFit/>
          </a:bodyPr>
          <a:lstStyle/>
          <a:p>
            <a:r>
              <a:rPr lang="en-US" sz="3900" b="1" dirty="0">
                <a:ln w="18415" cmpd="sng">
                  <a:solidFill>
                    <a:srgbClr val="FFFFFF"/>
                  </a:solidFill>
                  <a:prstDash val="solid"/>
                </a:ln>
                <a:solidFill>
                  <a:srgbClr val="FFC000"/>
                </a:solidFill>
                <a:effectLst>
                  <a:outerShdw blurRad="38100" dist="38100" dir="2700000" algn="tl">
                    <a:srgbClr val="000000">
                      <a:alpha val="43137"/>
                    </a:srgbClr>
                  </a:outerShdw>
                </a:effectLst>
                <a:latin typeface="Arial" pitchFamily="4" charset="0"/>
                <a:ea typeface="MS PGothic" pitchFamily="34" charset="-128"/>
              </a:rPr>
              <a:t>A</a:t>
            </a:r>
            <a:r>
              <a:rPr lang="en-US" sz="3900" b="1" dirty="0" smtClean="0">
                <a:ln w="18415" cmpd="sng">
                  <a:solidFill>
                    <a:srgbClr val="FFFFFF"/>
                  </a:solidFill>
                  <a:prstDash val="solid"/>
                </a:ln>
                <a:solidFill>
                  <a:srgbClr val="FFC000"/>
                </a:solidFill>
                <a:effectLst>
                  <a:outerShdw blurRad="38100" dist="38100" dir="2700000" algn="tl">
                    <a:srgbClr val="000000">
                      <a:alpha val="43137"/>
                    </a:srgbClr>
                  </a:outerShdw>
                </a:effectLst>
                <a:latin typeface="Arial" pitchFamily="4" charset="0"/>
                <a:ea typeface="MS PGothic" pitchFamily="34" charset="-128"/>
              </a:rPr>
              <a:t> Typical Food Supply Chain has Multiple Steps</a:t>
            </a:r>
            <a:endParaRPr lang="en-US" sz="4000" dirty="0"/>
          </a:p>
        </p:txBody>
      </p:sp>
    </p:spTree>
    <p:extLst>
      <p:ext uri="{BB962C8B-B14F-4D97-AF65-F5344CB8AC3E}">
        <p14:creationId xmlns:p14="http://schemas.microsoft.com/office/powerpoint/2010/main" val="4006964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9</a:t>
            </a:fld>
            <a:endParaRPr lang="en-US"/>
          </a:p>
        </p:txBody>
      </p:sp>
      <p:sp>
        <p:nvSpPr>
          <p:cNvPr id="3" name="Title 1"/>
          <p:cNvSpPr txBox="1">
            <a:spLocks/>
          </p:cNvSpPr>
          <p:nvPr/>
        </p:nvSpPr>
        <p:spPr>
          <a:xfrm>
            <a:off x="450022" y="238899"/>
            <a:ext cx="4797839" cy="682806"/>
          </a:xfrm>
          <a:prstGeom prst="rect">
            <a:avLst/>
          </a:prstGeom>
        </p:spPr>
        <p:txBody>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b="1" dirty="0" smtClean="0">
                <a:solidFill>
                  <a:srgbClr val="FEB80A"/>
                </a:solidFill>
              </a:rPr>
              <a:t>#4 Plant Rich Diet</a:t>
            </a:r>
            <a:r>
              <a:rPr lang="en-US" b="1" dirty="0" smtClean="0">
                <a:solidFill>
                  <a:prstClr val="white"/>
                </a:solidFill>
              </a:rPr>
              <a:t/>
            </a:r>
            <a:br>
              <a:rPr lang="en-US" b="1" dirty="0" smtClean="0">
                <a:solidFill>
                  <a:prstClr val="white"/>
                </a:solidFill>
              </a:rPr>
            </a:br>
            <a:r>
              <a:rPr lang="en-US" dirty="0" smtClean="0"/>
              <a:t> </a:t>
            </a:r>
            <a:endParaRPr lang="en-US" dirty="0"/>
          </a:p>
        </p:txBody>
      </p:sp>
      <p:sp>
        <p:nvSpPr>
          <p:cNvPr id="4" name="Rectangle 3"/>
          <p:cNvSpPr/>
          <p:nvPr/>
        </p:nvSpPr>
        <p:spPr>
          <a:xfrm>
            <a:off x="5518204" y="1491217"/>
            <a:ext cx="6591632" cy="1569660"/>
          </a:xfrm>
          <a:prstGeom prst="rect">
            <a:avLst/>
          </a:prstGeom>
        </p:spPr>
        <p:txBody>
          <a:bodyPr wrap="square">
            <a:spAutoFit/>
          </a:bodyPr>
          <a:lstStyle/>
          <a:p>
            <a:r>
              <a:rPr lang="en-US" sz="3200" dirty="0" smtClean="0"/>
              <a:t>If cattle were their own nation, they would be the world’s third-largest emitter of greenhouse gases.</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022" y="1319717"/>
            <a:ext cx="4674951" cy="4653037"/>
          </a:xfrm>
          <a:prstGeom prst="rect">
            <a:avLst/>
          </a:prstGeom>
        </p:spPr>
      </p:pic>
    </p:spTree>
    <p:extLst>
      <p:ext uri="{BB962C8B-B14F-4D97-AF65-F5344CB8AC3E}">
        <p14:creationId xmlns:p14="http://schemas.microsoft.com/office/powerpoint/2010/main" val="33705059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4367</TotalTime>
  <Words>872</Words>
  <Application>Microsoft Office PowerPoint</Application>
  <PresentationFormat>Widescreen</PresentationFormat>
  <Paragraphs>97</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ＭＳ Ｐゴシック</vt:lpstr>
      <vt:lpstr>ＭＳ Ｐゴシック</vt:lpstr>
      <vt:lpstr>Arial</vt:lpstr>
      <vt:lpstr>Arial Narrow</vt:lpstr>
      <vt:lpstr>Brush Script MT</vt:lpstr>
      <vt:lpstr>Calibri</vt:lpstr>
      <vt:lpstr>Corbel</vt:lpstr>
      <vt:lpstr>Wingdings</vt:lpstr>
      <vt:lpstr>Wingdings 2</vt:lpstr>
      <vt:lpstr>CIMSS_Template_2013Logo</vt:lpstr>
      <vt:lpstr>PowerPoint Presentation</vt:lpstr>
      <vt:lpstr>PowerPoint Presentation</vt:lpstr>
      <vt:lpstr>PowerPoint Presentation</vt:lpstr>
      <vt:lpstr> Project Drawdown  </vt:lpstr>
      <vt:lpstr>PowerPoint Presentation</vt:lpstr>
      <vt:lpstr>PowerPoint Presentation</vt:lpstr>
      <vt:lpstr>PowerPoint Presentation</vt:lpstr>
      <vt:lpstr>PowerPoint Presentation</vt:lpstr>
      <vt:lpstr>PowerPoint Presentation</vt:lpstr>
      <vt:lpstr>PowerPoint Presentation</vt:lpstr>
      <vt:lpstr>Solar Farms are getting bigger &amp; more common </vt:lpstr>
      <vt:lpstr>PowerPoint Presentation</vt:lpstr>
      <vt:lpstr>PowerPoint Presentation</vt:lpstr>
      <vt:lpstr>PowerPoint Presentation</vt:lpstr>
      <vt:lpstr>IPCC 6th Report (2022 &amp; 2023)</vt:lpstr>
      <vt:lpstr>The U.S. Inflation Reduction Act – 2022</vt:lpstr>
      <vt:lpstr>PowerPoint Presentation</vt:lpstr>
      <vt:lpstr>Climate Change – summary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Mooney</dc:creator>
  <cp:lastModifiedBy>Margaret Mooney</cp:lastModifiedBy>
  <cp:revision>32</cp:revision>
  <dcterms:created xsi:type="dcterms:W3CDTF">2021-06-11T16:46:57Z</dcterms:created>
  <dcterms:modified xsi:type="dcterms:W3CDTF">2024-05-28T17:22:50Z</dcterms:modified>
</cp:coreProperties>
</file>