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277" r:id="rId2"/>
    <p:sldId id="421" r:id="rId3"/>
    <p:sldId id="459" r:id="rId4"/>
    <p:sldId id="480" r:id="rId5"/>
    <p:sldId id="483" r:id="rId6"/>
    <p:sldId id="484" r:id="rId7"/>
    <p:sldId id="381" r:id="rId8"/>
    <p:sldId id="382" r:id="rId9"/>
    <p:sldId id="481" r:id="rId10"/>
    <p:sldId id="310" r:id="rId11"/>
    <p:sldId id="475" r:id="rId12"/>
    <p:sldId id="476" r:id="rId13"/>
    <p:sldId id="477" r:id="rId14"/>
    <p:sldId id="478" r:id="rId15"/>
    <p:sldId id="452" r:id="rId16"/>
    <p:sldId id="485" r:id="rId17"/>
    <p:sldId id="453" r:id="rId18"/>
    <p:sldId id="331" r:id="rId19"/>
    <p:sldId id="384" r:id="rId20"/>
    <p:sldId id="385" r:id="rId21"/>
    <p:sldId id="386" r:id="rId22"/>
    <p:sldId id="416" r:id="rId23"/>
    <p:sldId id="273" r:id="rId24"/>
    <p:sldId id="482" r:id="rId25"/>
    <p:sldId id="411"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1F52"/>
    <a:srgbClr val="FFF5DE"/>
    <a:srgbClr val="01021E"/>
    <a:srgbClr val="004080"/>
    <a:srgbClr val="00339A"/>
    <a:srgbClr val="134892"/>
    <a:srgbClr val="F2C31A"/>
    <a:srgbClr val="FFFF99"/>
    <a:srgbClr val="66FF66"/>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32" autoAdjust="0"/>
    <p:restoredTop sz="93849" autoAdjust="0"/>
  </p:normalViewPr>
  <p:slideViewPr>
    <p:cSldViewPr>
      <p:cViewPr varScale="1">
        <p:scale>
          <a:sx n="170" d="100"/>
          <a:sy n="170" d="100"/>
        </p:scale>
        <p:origin x="1368" y="1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484"/>
    </p:cViewPr>
  </p:sorterViewPr>
  <p:notesViewPr>
    <p:cSldViewPr>
      <p:cViewPr varScale="1">
        <p:scale>
          <a:sx n="64" d="100"/>
          <a:sy n="64" d="100"/>
        </p:scale>
        <p:origin x="3115"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40429567-0DBF-48A3-A7CF-F81B7EF962D1}" type="datetimeFigureOut">
              <a:rPr lang="en-US"/>
              <a:pPr>
                <a:defRPr/>
              </a:pPr>
              <a:t>5/28/2024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E99053E9-1C83-4CC3-80AE-466BD89F31F6}" type="slidenum">
              <a:rPr lang="en-US"/>
              <a:pPr>
                <a:defRPr/>
              </a:pPr>
              <a:t>‹#›</a:t>
            </a:fld>
            <a:endParaRPr lang="en-US"/>
          </a:p>
        </p:txBody>
      </p:sp>
    </p:spTree>
    <p:extLst>
      <p:ext uri="{BB962C8B-B14F-4D97-AF65-F5344CB8AC3E}">
        <p14:creationId xmlns:p14="http://schemas.microsoft.com/office/powerpoint/2010/main" val="3268946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rbel" pitchFamily="34" charset="0"/>
              </a:defRPr>
            </a:lvl1pPr>
          </a:lstStyle>
          <a:p>
            <a:pPr>
              <a:defRPr/>
            </a:pPr>
            <a:endParaRPr lang="en-US" altLang="zh-CN"/>
          </a:p>
        </p:txBody>
      </p:sp>
      <p:sp>
        <p:nvSpPr>
          <p:cNvPr id="819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rbel" pitchFamily="34" charset="0"/>
              </a:defRPr>
            </a:lvl1pPr>
          </a:lstStyle>
          <a:p>
            <a:pPr>
              <a:defRPr/>
            </a:pPr>
            <a:fld id="{D9875D06-FA4D-4A99-B54C-AFA8D2B4AE6F}" type="datetimeFigureOut">
              <a:rPr lang="zh-CN" altLang="en-US"/>
              <a:pPr>
                <a:defRPr/>
              </a:pPr>
              <a:t>2024/5/28</a:t>
            </a:fld>
            <a:endParaRPr lang="en-US" altLang="zh-CN"/>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rbel" pitchFamily="34" charset="0"/>
              </a:defRPr>
            </a:lvl1pPr>
          </a:lstStyle>
          <a:p>
            <a:pPr>
              <a:defRPr/>
            </a:pPr>
            <a:endParaRPr lang="en-US" altLang="zh-CN"/>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rbel" pitchFamily="34" charset="0"/>
              </a:defRPr>
            </a:lvl1pPr>
          </a:lstStyle>
          <a:p>
            <a:pPr>
              <a:defRPr/>
            </a:pPr>
            <a:fld id="{31039E60-BF2B-4BFB-A357-E946C274AAFF}" type="slidenum">
              <a:rPr lang="zh-CN" altLang="en-US"/>
              <a:pPr>
                <a:defRPr/>
              </a:pPr>
              <a:t>‹#›</a:t>
            </a:fld>
            <a:endParaRPr lang="en-US" altLang="zh-CN"/>
          </a:p>
        </p:txBody>
      </p:sp>
    </p:spTree>
    <p:extLst>
      <p:ext uri="{BB962C8B-B14F-4D97-AF65-F5344CB8AC3E}">
        <p14:creationId xmlns:p14="http://schemas.microsoft.com/office/powerpoint/2010/main" val="25043478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Climate Stripes</a:t>
            </a:r>
            <a:r>
              <a:rPr lang="en-US" b="1" baseline="0" dirty="0" smtClean="0"/>
              <a:t> – Global temperatures from 1850-2022</a:t>
            </a:r>
          </a:p>
          <a:p>
            <a:r>
              <a:rPr lang="en-US" dirty="0" smtClean="0"/>
              <a:t>Ed</a:t>
            </a:r>
            <a:r>
              <a:rPr lang="en-US" baseline="0" dirty="0" smtClean="0"/>
              <a:t> Hawkins,</a:t>
            </a:r>
            <a:r>
              <a:rPr lang="en-US" dirty="0" smtClean="0"/>
              <a:t> National Centre for Atmospheric Science, University of Reading., National Centre for Atmospheric Science, </a:t>
            </a:r>
            <a:r>
              <a:rPr lang="en-US" dirty="0" err="1" smtClean="0"/>
              <a:t>UoR</a:t>
            </a:r>
            <a:r>
              <a:rPr lang="en-US" dirty="0" smtClean="0"/>
              <a:t>.</a:t>
            </a:r>
          </a:p>
          <a:p>
            <a:r>
              <a:rPr lang="en-US" dirty="0" smtClean="0"/>
              <a:t>Data: Berkeley Earth, NOAA, UK Met Office, </a:t>
            </a:r>
            <a:r>
              <a:rPr lang="en-US" dirty="0" err="1" smtClean="0"/>
              <a:t>MeteoSwiss</a:t>
            </a:r>
            <a:r>
              <a:rPr lang="en-US" dirty="0" smtClean="0"/>
              <a:t>, DWD, SMHI, </a:t>
            </a:r>
            <a:r>
              <a:rPr lang="en-US" dirty="0" err="1" smtClean="0"/>
              <a:t>UoR</a:t>
            </a:r>
            <a:r>
              <a:rPr lang="en-US" dirty="0" smtClean="0"/>
              <a:t> &amp; ZAMG</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a:t>
            </a:fld>
            <a:endParaRPr lang="en-US" altLang="zh-CN"/>
          </a:p>
        </p:txBody>
      </p:sp>
    </p:spTree>
    <p:extLst>
      <p:ext uri="{BB962C8B-B14F-4D97-AF65-F5344CB8AC3E}">
        <p14:creationId xmlns:p14="http://schemas.microsoft.com/office/powerpoint/2010/main" val="3058245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6381D-B154-894A-91AD-66943A03AF5E}" type="slidenum">
              <a:rPr lang="en-US" smtClean="0"/>
              <a:pPr/>
              <a:t>20</a:t>
            </a:fld>
            <a:endParaRPr lang="en-US"/>
          </a:p>
        </p:txBody>
      </p:sp>
    </p:spTree>
    <p:extLst>
      <p:ext uri="{BB962C8B-B14F-4D97-AF65-F5344CB8AC3E}">
        <p14:creationId xmlns:p14="http://schemas.microsoft.com/office/powerpoint/2010/main" val="817562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6381D-B154-894A-91AD-66943A03AF5E}" type="slidenum">
              <a:rPr lang="en-US" smtClean="0"/>
              <a:pPr/>
              <a:t>21</a:t>
            </a:fld>
            <a:endParaRPr lang="en-US"/>
          </a:p>
        </p:txBody>
      </p:sp>
    </p:spTree>
    <p:extLst>
      <p:ext uri="{BB962C8B-B14F-4D97-AF65-F5344CB8AC3E}">
        <p14:creationId xmlns:p14="http://schemas.microsoft.com/office/powerpoint/2010/main" val="1889315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latin typeface="Gill Sans" pitchFamily="-123" charset="0"/>
                <a:ea typeface="Gill Sans" pitchFamily="-123" charset="0"/>
                <a:cs typeface="Gill Sans" pitchFamily="-123" charset="0"/>
              </a:rPr>
              <a:t>Earth system landscape by Hunter Allen, NOAA. See http://</a:t>
            </a:r>
            <a:r>
              <a:rPr lang="en-US" dirty="0" err="1" smtClean="0">
                <a:latin typeface="Gill Sans" pitchFamily="-123" charset="0"/>
                <a:ea typeface="Gill Sans" pitchFamily="-123" charset="0"/>
                <a:cs typeface="Gill Sans" pitchFamily="-123" charset="0"/>
              </a:rPr>
              <a:t>cpo.noaa.gov</a:t>
            </a:r>
            <a:r>
              <a:rPr lang="en-US" dirty="0" smtClean="0">
                <a:latin typeface="Gill Sans" pitchFamily="-123" charset="0"/>
                <a:ea typeface="Gill Sans" pitchFamily="-123" charset="0"/>
                <a:cs typeface="Gill Sans" pitchFamily="-123" charset="0"/>
              </a:rPr>
              <a:t>/</a:t>
            </a:r>
            <a:r>
              <a:rPr lang="en-US" dirty="0" err="1" smtClean="0">
                <a:latin typeface="Gill Sans" pitchFamily="-123" charset="0"/>
                <a:ea typeface="Gill Sans" pitchFamily="-123" charset="0"/>
                <a:cs typeface="Gill Sans" pitchFamily="-123" charset="0"/>
              </a:rPr>
              <a:t>warmingworld</a:t>
            </a:r>
            <a:r>
              <a:rPr lang="en-US" dirty="0" smtClean="0">
                <a:latin typeface="Gill Sans" pitchFamily="-123" charset="0"/>
                <a:ea typeface="Gill Sans" pitchFamily="-123" charset="0"/>
                <a:cs typeface="Gill Sans" pitchFamily="-123" charset="0"/>
              </a:rPr>
              <a:t>/</a:t>
            </a:r>
            <a:endParaRPr lang="en-US" dirty="0" smtClean="0"/>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EC5388-90B6-440E-9956-2DE510B0950E}" type="slidenum">
              <a:rPr lang="en-US">
                <a:ea typeface="ＭＳ Ｐゴシック" pitchFamily="-123" charset="-128"/>
                <a:cs typeface="ＭＳ Ｐゴシック" pitchFamily="-123" charset="-128"/>
              </a:rPr>
              <a:pPr fontAlgn="base">
                <a:spcBef>
                  <a:spcPct val="0"/>
                </a:spcBef>
                <a:spcAft>
                  <a:spcPct val="0"/>
                </a:spcAft>
              </a:pPr>
              <a:t>2</a:t>
            </a:fld>
            <a:endParaRPr lang="en-US">
              <a:ea typeface="ＭＳ Ｐゴシック" pitchFamily="-123" charset="-128"/>
              <a:cs typeface="ＭＳ Ｐゴシック" pitchFamily="-123" charset="-128"/>
            </a:endParaRPr>
          </a:p>
        </p:txBody>
      </p:sp>
    </p:spTree>
    <p:extLst>
      <p:ext uri="{BB962C8B-B14F-4D97-AF65-F5344CB8AC3E}">
        <p14:creationId xmlns:p14="http://schemas.microsoft.com/office/powerpoint/2010/main" val="303202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7870B2-9622-40A9-8480-751A3597881D}" type="slidenum">
              <a:rPr lang="en-US" altLang="en-US"/>
              <a:pPr/>
              <a:t>7</a:t>
            </a:fld>
            <a:endParaRPr lang="en-US" alt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425684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a:lstStyle/>
          <a:p>
            <a:pPr>
              <a:spcBef>
                <a:spcPct val="0"/>
              </a:spcBef>
            </a:pPr>
            <a:r>
              <a:rPr lang="en-US" dirty="0" smtClean="0">
                <a:latin typeface="Arial" charset="0"/>
                <a:ea typeface="ＭＳ Ｐゴシック" charset="-128"/>
                <a:cs typeface="ＭＳ Ｐゴシック" charset="-128"/>
              </a:rPr>
              <a:t>The photo in the background shows the Mauna Loa Observatory at dusk.  This is where, in 1958, Charles David Keeling began his now-famous atmospheric carbon dioxide data set – sometimes called “the Keeling Curve.”  The data trend shows carbon dioxide has risen from about 318 parts per million in 1958 to about 388 ppm in 2008.  The gray “saw-toothed” line shows actual measurements and the red line shows the running mean value.  </a:t>
            </a:r>
          </a:p>
        </p:txBody>
      </p:sp>
      <p:sp>
        <p:nvSpPr>
          <p:cNvPr id="28676" name="Slide Number Placeholder 3"/>
          <p:cNvSpPr>
            <a:spLocks noGrp="1"/>
          </p:cNvSpPr>
          <p:nvPr>
            <p:ph type="sldNum" sz="quarter" idx="5"/>
          </p:nvPr>
        </p:nvSpPr>
        <p:spPr bwMode="auto">
          <a:noFill/>
          <a:ln>
            <a:miter lim="800000"/>
            <a:headEnd/>
            <a:tailEnd/>
          </a:ln>
        </p:spPr>
        <p:txBody>
          <a:bodyPr/>
          <a:lstStyle/>
          <a:p>
            <a:fld id="{BEECFA27-8BA6-C44A-BD0C-9B3FF7D6B0F1}" type="slidenum">
              <a:rPr lang="en-US">
                <a:latin typeface="Arial" charset="0"/>
              </a:rPr>
              <a:pPr/>
              <a:t>10</a:t>
            </a:fld>
            <a:endParaRPr lang="en-US">
              <a:latin typeface="Arial" charset="0"/>
            </a:endParaRPr>
          </a:p>
        </p:txBody>
      </p:sp>
    </p:spTree>
    <p:extLst>
      <p:ext uri="{BB962C8B-B14F-4D97-AF65-F5344CB8AC3E}">
        <p14:creationId xmlns:p14="http://schemas.microsoft.com/office/powerpoint/2010/main" val="213645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top</a:t>
            </a:r>
            <a:r>
              <a:rPr lang="en-US" baseline="0" dirty="0" smtClean="0"/>
              <a:t> global map shows a composite image of Earth’s city lights at night.  This map has become an icon of humanity’s population increase and increasing demands for energy worldwide.  The bottom map shows a recent measure of global population density — dark red areas show greater numbers of humans in the region, lighter red shades show decreasing numbers of people per unit area, and white shows areas with very little or no human presence.  (Top map produced using DMSP OLS data courtesy Chris </a:t>
            </a:r>
            <a:r>
              <a:rPr lang="en-US" baseline="0" dirty="0" err="1" smtClean="0"/>
              <a:t>Elvidge</a:t>
            </a:r>
            <a:r>
              <a:rPr lang="en-US" baseline="0" dirty="0" smtClean="0"/>
              <a:t>, NOAA; bottom map produced using population density data courtesy the SEDAC.) </a:t>
            </a:r>
            <a:endParaRPr lang="en-US" dirty="0"/>
          </a:p>
        </p:txBody>
      </p:sp>
      <p:sp>
        <p:nvSpPr>
          <p:cNvPr id="4" name="Slide Number Placeholder 3"/>
          <p:cNvSpPr>
            <a:spLocks noGrp="1"/>
          </p:cNvSpPr>
          <p:nvPr>
            <p:ph type="sldNum" sz="quarter" idx="10"/>
          </p:nvPr>
        </p:nvSpPr>
        <p:spPr/>
        <p:txBody>
          <a:bodyPr/>
          <a:lstStyle/>
          <a:p>
            <a:pPr>
              <a:defRPr/>
            </a:pPr>
            <a:fld id="{E95ABDA8-313B-FF49-8959-537254969FD4}" type="slidenum">
              <a:rPr lang="en-US" smtClean="0"/>
              <a:pPr>
                <a:defRPr/>
              </a:pPr>
              <a:t>11</a:t>
            </a:fld>
            <a:endParaRPr lang="en-US"/>
          </a:p>
        </p:txBody>
      </p:sp>
    </p:spTree>
    <p:extLst>
      <p:ext uri="{BB962C8B-B14F-4D97-AF65-F5344CB8AC3E}">
        <p14:creationId xmlns:p14="http://schemas.microsoft.com/office/powerpoint/2010/main" val="3277297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new global view and animation of Earth's city lights is a composite assembled from data acquired by the Suomi NPP satellite. The data was acquired over nine days in April 2012 and 13 days in October 2012. It took 312 orbits to get a clear shot of every parcel of Earth's land surface and islands. This new data was then mapped over existing Blue Marble imagery of Earth to provide a realistic view of the planet.</a:t>
            </a:r>
            <a:br>
              <a:rPr lang="en-US" dirty="0" smtClean="0"/>
            </a:br>
            <a:r>
              <a:rPr lang="en-US" b="1" dirty="0" smtClean="0"/>
              <a:t>Credit:</a:t>
            </a:r>
            <a:r>
              <a:rPr lang="en-US" dirty="0" smtClean="0"/>
              <a:t> NASA Earth Observatory/NOAA</a:t>
            </a:r>
            <a:endParaRPr lang="en-US" dirty="0"/>
          </a:p>
        </p:txBody>
      </p:sp>
      <p:sp>
        <p:nvSpPr>
          <p:cNvPr id="4" name="Slide Number Placeholder 3"/>
          <p:cNvSpPr>
            <a:spLocks noGrp="1"/>
          </p:cNvSpPr>
          <p:nvPr>
            <p:ph type="sldNum" sz="quarter" idx="10"/>
          </p:nvPr>
        </p:nvSpPr>
        <p:spPr/>
        <p:txBody>
          <a:bodyPr/>
          <a:lstStyle/>
          <a:p>
            <a:pPr>
              <a:defRPr/>
            </a:pPr>
            <a:fld id="{E95ABDA8-313B-FF49-8959-537254969FD4}" type="slidenum">
              <a:rPr lang="en-US" smtClean="0"/>
              <a:pPr>
                <a:defRPr/>
              </a:pPr>
              <a:t>12</a:t>
            </a:fld>
            <a:endParaRPr lang="en-US"/>
          </a:p>
        </p:txBody>
      </p:sp>
    </p:spTree>
    <p:extLst>
      <p:ext uri="{BB962C8B-B14F-4D97-AF65-F5344CB8AC3E}">
        <p14:creationId xmlns:p14="http://schemas.microsoft.com/office/powerpoint/2010/main" val="3373178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6381D-B154-894A-91AD-66943A03AF5E}" type="slidenum">
              <a:rPr lang="en-US" smtClean="0"/>
              <a:pPr/>
              <a:t>17</a:t>
            </a:fld>
            <a:endParaRPr lang="en-US"/>
          </a:p>
        </p:txBody>
      </p:sp>
    </p:spTree>
    <p:extLst>
      <p:ext uri="{BB962C8B-B14F-4D97-AF65-F5344CB8AC3E}">
        <p14:creationId xmlns:p14="http://schemas.microsoft.com/office/powerpoint/2010/main" val="3357053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xfrm>
            <a:off x="685800" y="4343400"/>
            <a:ext cx="5486400" cy="4114800"/>
          </a:xfrm>
          <a:noFill/>
          <a:ln>
            <a:solidFill>
              <a:srgbClr val="000000"/>
            </a:solidFill>
          </a:ln>
        </p:spPr>
        <p:txBody>
          <a:bodyPr/>
          <a:lstStyle/>
          <a:p>
            <a:pPr defTabSz="457200"/>
            <a:endParaRPr lang="en-US">
              <a:latin typeface="Arial" pitchFamily="31" charset="0"/>
              <a:ea typeface="ＭＳ Ｐゴシック" pitchFamily="31" charset="-128"/>
              <a:cs typeface="ＭＳ Ｐゴシック" pitchFamily="31" charset="-128"/>
            </a:endParaRPr>
          </a:p>
        </p:txBody>
      </p:sp>
      <p:sp>
        <p:nvSpPr>
          <p:cNvPr id="54276" name="Header Placeholder 3"/>
          <p:cNvSpPr txBox="1">
            <a:spLocks noGrp="1"/>
          </p:cNvSpPr>
          <p:nvPr/>
        </p:nvSpPr>
        <p:spPr bwMode="auto">
          <a:xfrm>
            <a:off x="0" y="0"/>
            <a:ext cx="2971800" cy="457200"/>
          </a:xfrm>
          <a:prstGeom prst="rect">
            <a:avLst/>
          </a:prstGeom>
          <a:noFill/>
          <a:ln w="9525">
            <a:noFill/>
            <a:miter lim="800000"/>
            <a:headEnd/>
            <a:tailEnd/>
          </a:ln>
        </p:spPr>
        <p:txBody>
          <a:bodyPr lIns="92232" tIns="46115" rIns="92232" bIns="46115">
            <a:prstTxWarp prst="textNoShape">
              <a:avLst/>
            </a:prstTxWarp>
          </a:bodyPr>
          <a:lstStyle/>
          <a:p>
            <a:pPr defTabSz="457200" eaLnBrk="1" hangingPunct="1"/>
            <a:r>
              <a:rPr lang="en-US" sz="1100" baseline="0">
                <a:latin typeface="Calibri" pitchFamily="31" charset="0"/>
              </a:rPr>
              <a:t>NOAA's Observations, Modeling, and Research on Climate Variability and Change</a:t>
            </a:r>
          </a:p>
        </p:txBody>
      </p:sp>
      <p:sp>
        <p:nvSpPr>
          <p:cNvPr id="54277" name="Slide Number Placeholder 4"/>
          <p:cNvSpPr txBox="1">
            <a:spLocks noGrp="1"/>
          </p:cNvSpPr>
          <p:nvPr/>
        </p:nvSpPr>
        <p:spPr bwMode="auto">
          <a:xfrm>
            <a:off x="3884613" y="8685213"/>
            <a:ext cx="2971800" cy="457200"/>
          </a:xfrm>
          <a:prstGeom prst="rect">
            <a:avLst/>
          </a:prstGeom>
          <a:noFill/>
          <a:ln w="9525">
            <a:noFill/>
            <a:miter lim="800000"/>
            <a:headEnd/>
            <a:tailEnd/>
          </a:ln>
        </p:spPr>
        <p:txBody>
          <a:bodyPr lIns="92232" tIns="46115" rIns="92232" bIns="46115" anchor="b">
            <a:prstTxWarp prst="textNoShape">
              <a:avLst/>
            </a:prstTxWarp>
          </a:bodyPr>
          <a:lstStyle/>
          <a:p>
            <a:pPr algn="r" defTabSz="457200" eaLnBrk="1" hangingPunct="1"/>
            <a:fld id="{9BD09354-29E2-AA44-AB93-D806C19B7321}" type="slidenum">
              <a:rPr lang="en-US" sz="1100" baseline="0">
                <a:latin typeface="Calibri" pitchFamily="31" charset="0"/>
              </a:rPr>
              <a:pPr algn="r" defTabSz="457200" eaLnBrk="1" hangingPunct="1"/>
              <a:t>18</a:t>
            </a:fld>
            <a:endParaRPr lang="en-US" sz="1100" baseline="0">
              <a:latin typeface="Calibri" pitchFamily="31" charset="0"/>
            </a:endParaRPr>
          </a:p>
        </p:txBody>
      </p:sp>
    </p:spTree>
    <p:extLst>
      <p:ext uri="{BB962C8B-B14F-4D97-AF65-F5344CB8AC3E}">
        <p14:creationId xmlns:p14="http://schemas.microsoft.com/office/powerpoint/2010/main" val="3512881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6381D-B154-894A-91AD-66943A03AF5E}" type="slidenum">
              <a:rPr lang="en-US" smtClean="0"/>
              <a:pPr/>
              <a:t>19</a:t>
            </a:fld>
            <a:endParaRPr lang="en-US"/>
          </a:p>
        </p:txBody>
      </p:sp>
    </p:spTree>
    <p:extLst>
      <p:ext uri="{BB962C8B-B14F-4D97-AF65-F5344CB8AC3E}">
        <p14:creationId xmlns:p14="http://schemas.microsoft.com/office/powerpoint/2010/main" val="2520976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44"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rgbClr val="F2C31A"/>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426134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821366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a:xfrm>
            <a:off x="8534400" y="6553200"/>
            <a:ext cx="457200" cy="228600"/>
          </a:xfrm>
          <a:prstGeom prst="rect">
            <a:avLst/>
          </a:prstGeom>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545409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a:xfrm>
            <a:off x="8534400" y="6553200"/>
            <a:ext cx="457200" cy="228600"/>
          </a:xfrm>
          <a:prstGeom prst="rect">
            <a:avLst/>
          </a:prstGeom>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15414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a:xfrm>
            <a:off x="8534400" y="6553200"/>
            <a:ext cx="457200" cy="228600"/>
          </a:xfrm>
          <a:prstGeom prst="rect">
            <a:avLst/>
          </a:prstGeom>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15647855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a:xfrm>
            <a:off x="8534400" y="6553200"/>
            <a:ext cx="457200" cy="228600"/>
          </a:xfrm>
          <a:prstGeom prst="rect">
            <a:avLst/>
          </a:prstGeom>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9468566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logo only">
    <p:spTree>
      <p:nvGrpSpPr>
        <p:cNvPr id="1" name=""/>
        <p:cNvGrpSpPr/>
        <p:nvPr/>
      </p:nvGrpSpPr>
      <p:grpSpPr>
        <a:xfrm>
          <a:off x="0" y="0"/>
          <a:ext cx="0" cy="0"/>
          <a:chOff x="0" y="0"/>
          <a:chExt cx="0" cy="0"/>
        </a:xfrm>
      </p:grpSpPr>
      <p:sp>
        <p:nvSpPr>
          <p:cNvPr id="7" name="Footer Placeholder 9">
            <a:extLst>
              <a:ext uri="{FF2B5EF4-FFF2-40B4-BE49-F238E27FC236}">
                <a16:creationId xmlns:a16="http://schemas.microsoft.com/office/drawing/2014/main" id="{F1AB14A9-3195-41BA-9091-BC8E36C43312}"/>
              </a:ext>
            </a:extLst>
          </p:cNvPr>
          <p:cNvSpPr>
            <a:spLocks noGrp="1"/>
          </p:cNvSpPr>
          <p:nvPr>
            <p:ph type="ftr" sz="quarter" idx="10"/>
          </p:nvPr>
        </p:nvSpPr>
        <p:spPr>
          <a:xfrm>
            <a:off x="141232" y="6391656"/>
            <a:ext cx="416821" cy="310896"/>
          </a:xfrm>
          <a:prstGeom prst="rect">
            <a:avLst/>
          </a:prstGeom>
        </p:spPr>
        <p:txBody>
          <a:bodyPr/>
          <a:lstStyle>
            <a:lvl1pPr>
              <a:defRPr>
                <a:solidFill>
                  <a:schemeClr val="tx1">
                    <a:lumMod val="75000"/>
                    <a:lumOff val="25000"/>
                  </a:schemeClr>
                </a:solidFill>
              </a:defRPr>
            </a:lvl1pPr>
          </a:lstStyle>
          <a:p>
            <a:fld id="{7090D36B-4A9F-4010-9EDC-D2B00BBBCDA3}" type="slidenum">
              <a:rPr lang="en-US" smtClean="0"/>
              <a:pPr/>
              <a:t>‹#›</a:t>
            </a:fld>
            <a:endParaRPr lang="en-US" dirty="0"/>
          </a:p>
        </p:txBody>
      </p:sp>
      <p:sp>
        <p:nvSpPr>
          <p:cNvPr id="4" name="Text Placeholder 3">
            <a:extLst>
              <a:ext uri="{FF2B5EF4-FFF2-40B4-BE49-F238E27FC236}">
                <a16:creationId xmlns:a16="http://schemas.microsoft.com/office/drawing/2014/main" id="{57ECD886-9E1E-4469-BD74-602A428483B7}"/>
              </a:ext>
            </a:extLst>
          </p:cNvPr>
          <p:cNvSpPr>
            <a:spLocks noGrp="1"/>
          </p:cNvSpPr>
          <p:nvPr>
            <p:ph type="body" sz="quarter" idx="12"/>
          </p:nvPr>
        </p:nvSpPr>
        <p:spPr>
          <a:xfrm>
            <a:off x="463154" y="269224"/>
            <a:ext cx="8229600" cy="537600"/>
          </a:xfrm>
          <a:prstGeom prst="rect">
            <a:avLst/>
          </a:prstGeom>
        </p:spPr>
        <p:txBody>
          <a:bodyPr/>
          <a:lstStyle>
            <a:lvl1pPr marL="0" indent="0">
              <a:buNone/>
              <a:defRPr sz="2700" b="1">
                <a:solidFill>
                  <a:schemeClr val="tx1">
                    <a:lumMod val="75000"/>
                    <a:lumOff val="25000"/>
                  </a:schemeClr>
                </a:solidFill>
                <a:latin typeface="+mn-lt"/>
              </a:defRPr>
            </a:lvl1pPr>
          </a:lstStyle>
          <a:p>
            <a:pPr lvl="0"/>
            <a:r>
              <a:rPr lang="en-US" dirty="0"/>
              <a:t>Edit Master text styles</a:t>
            </a:r>
          </a:p>
        </p:txBody>
      </p:sp>
    </p:spTree>
    <p:extLst>
      <p:ext uri="{BB962C8B-B14F-4D97-AF65-F5344CB8AC3E}">
        <p14:creationId xmlns:p14="http://schemas.microsoft.com/office/powerpoint/2010/main" val="368681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userDrawn="1"/>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0" name="TextBox 9"/>
          <p:cNvSpPr txBox="1">
            <a:spLocks noChangeArrowheads="1"/>
          </p:cNvSpPr>
          <p:nvPr userDrawn="1"/>
        </p:nvSpPr>
        <p:spPr bwMode="auto">
          <a:xfrm>
            <a:off x="609600" y="6533290"/>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smtClean="0">
                <a:solidFill>
                  <a:srgbClr val="F2C31A"/>
                </a:solidFill>
                <a:latin typeface="Corbel" pitchFamily="34" charset="0"/>
              </a:rPr>
              <a:t>Cooperative Institute for Meteorological Satellite Studies</a:t>
            </a:r>
          </a:p>
          <a:p>
            <a:pPr eaLnBrk="1" hangingPunct="1">
              <a:defRPr/>
            </a:pPr>
            <a:r>
              <a:rPr lang="en-US" sz="700" dirty="0" smtClean="0">
                <a:solidFill>
                  <a:srgbClr val="FFFFFF"/>
                </a:solidFill>
                <a:latin typeface="Corbel" pitchFamily="34" charset="0"/>
              </a:rPr>
              <a:t>University of Wisconsin - Madison</a:t>
            </a:r>
          </a:p>
        </p:txBody>
      </p:sp>
      <p:pic>
        <p:nvPicPr>
          <p:cNvPr id="13" name="Picture 12" descr="CIMSS_logo_web_multicolor_glow_PNG_138x100.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8600" y="6519334"/>
            <a:ext cx="420624" cy="304800"/>
          </a:xfrm>
          <a:prstGeom prst="rect">
            <a:avLst/>
          </a:prstGeom>
        </p:spPr>
      </p:pic>
    </p:spTree>
  </p:cSld>
  <p:clrMap bg1="dk1" tx1="lt1" bg2="dk2" tx2="lt2" accent1="accent1" accent2="accent2" accent3="accent3" accent4="accent4" accent5="accent5" accent6="accent6" hlink="hlink" folHlink="folHlink"/>
  <p:sldLayoutIdLst>
    <p:sldLayoutId id="2147483757" r:id="rId1"/>
    <p:sldLayoutId id="2147483749" r:id="rId2"/>
    <p:sldLayoutId id="2147483754" r:id="rId3"/>
    <p:sldLayoutId id="2147483751" r:id="rId4"/>
    <p:sldLayoutId id="2147483755" r:id="rId5"/>
    <p:sldLayoutId id="2147483756" r:id="rId6"/>
    <p:sldLayoutId id="2147483758" r:id="rId7"/>
  </p:sldLayoutIdLst>
  <p:timing>
    <p:tnLst>
      <p:par>
        <p:cTn id="1" dur="indefinite" restart="never" nodeType="tmRoot"/>
      </p:par>
    </p:tnLst>
  </p:timing>
  <p:hf hdr="0" ft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4.png"/><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slide" Target="slide21.xml"/><Relationship Id="rId4" Type="http://schemas.openxmlformats.org/officeDocument/2006/relationships/image" Target="../media/image5.jpeg"/><Relationship Id="rId9" Type="http://schemas.openxmlformats.org/officeDocument/2006/relationships/slide" Target="slide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under2mou.or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6200" y="381000"/>
            <a:ext cx="8991600" cy="1323439"/>
          </a:xfrm>
          <a:prstGeom prst="rect">
            <a:avLst/>
          </a:prstGeom>
          <a:noFill/>
        </p:spPr>
        <p:txBody>
          <a:bodyPr wrap="square" rtlCol="0">
            <a:spAutoFit/>
          </a:bodyPr>
          <a:lstStyle/>
          <a:p>
            <a:pPr algn="ctr"/>
            <a:r>
              <a:rPr lang="en-US" sz="4000" b="1" dirty="0" smtClean="0">
                <a:solidFill>
                  <a:schemeClr val="tx1">
                    <a:lumMod val="50000"/>
                    <a:lumOff val="50000"/>
                  </a:schemeClr>
                </a:solidFill>
                <a:latin typeface="Candara"/>
                <a:cs typeface="Candara"/>
              </a:rPr>
              <a:t>Climate Change in the United States </a:t>
            </a:r>
          </a:p>
          <a:p>
            <a:pPr algn="ctr"/>
            <a:r>
              <a:rPr lang="en-US" sz="4000" b="1" dirty="0" smtClean="0">
                <a:solidFill>
                  <a:schemeClr val="tx1">
                    <a:lumMod val="50000"/>
                    <a:lumOff val="50000"/>
                  </a:schemeClr>
                </a:solidFill>
                <a:latin typeface="Candara"/>
                <a:cs typeface="Candara"/>
              </a:rPr>
              <a:t>and Beyond   </a:t>
            </a:r>
            <a:endParaRPr lang="en-US" sz="4000" b="1" dirty="0">
              <a:solidFill>
                <a:schemeClr val="tx1">
                  <a:lumMod val="50000"/>
                  <a:lumOff val="50000"/>
                </a:schemeClr>
              </a:solidFill>
              <a:latin typeface="Candara"/>
              <a:cs typeface="Candara"/>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15105"/>
            <a:ext cx="9143999" cy="5142895"/>
          </a:xfrm>
          <a:prstGeom prst="rect">
            <a:avLst/>
          </a:prstGeom>
        </p:spPr>
      </p:pic>
    </p:spTree>
    <p:extLst>
      <p:ext uri="{BB962C8B-B14F-4D97-AF65-F5344CB8AC3E}">
        <p14:creationId xmlns:p14="http://schemas.microsoft.com/office/powerpoint/2010/main" val="508468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4294967295"/>
          </p:nvPr>
        </p:nvSpPr>
        <p:spPr bwMode="auto">
          <a:xfrm>
            <a:off x="8534400" y="6553200"/>
            <a:ext cx="457200" cy="228600"/>
          </a:xfrm>
          <a:prstGeom prst="rect">
            <a:avLst/>
          </a:prstGeom>
          <a:noFill/>
          <a:ln>
            <a:miter lim="800000"/>
            <a:headEnd/>
            <a:tailEnd/>
          </a:ln>
        </p:spPr>
        <p:txBody>
          <a:bodyPr/>
          <a:lstStyle/>
          <a:p>
            <a:fld id="{DEDAA2DE-5E6F-AA45-9F78-3A9E1DFC59A2}" type="slidenum">
              <a:rPr lang="en-US"/>
              <a:pPr/>
              <a:t>10</a:t>
            </a:fld>
            <a:endParaRPr lang="en-US"/>
          </a:p>
        </p:txBody>
      </p:sp>
      <p:pic>
        <p:nvPicPr>
          <p:cNvPr id="27651" name="Picture 7" descr="MLO_1_18_IMG_4212_c.jpg"/>
          <p:cNvPicPr>
            <a:picLocks noChangeAspect="1"/>
          </p:cNvPicPr>
          <p:nvPr/>
        </p:nvPicPr>
        <p:blipFill>
          <a:blip r:embed="rId3"/>
          <a:srcRect l="3758" r="6015"/>
          <a:stretch>
            <a:fillRect/>
          </a:stretch>
        </p:blipFill>
        <p:spPr bwMode="auto">
          <a:xfrm>
            <a:off x="0" y="1262062"/>
            <a:ext cx="9144000" cy="5595937"/>
          </a:xfrm>
          <a:prstGeom prst="rect">
            <a:avLst/>
          </a:prstGeom>
          <a:noFill/>
          <a:ln w="9525">
            <a:noFill/>
            <a:miter lim="800000"/>
            <a:headEnd/>
            <a:tailEnd/>
          </a:ln>
        </p:spPr>
      </p:pic>
      <p:sp>
        <p:nvSpPr>
          <p:cNvPr id="6" name="Rectangle 2"/>
          <p:cNvSpPr>
            <a:spLocks noGrp="1" noChangeArrowheads="1"/>
          </p:cNvSpPr>
          <p:nvPr>
            <p:ph type="title"/>
          </p:nvPr>
        </p:nvSpPr>
        <p:spPr>
          <a:xfrm>
            <a:off x="88900" y="165100"/>
            <a:ext cx="8953500" cy="876300"/>
          </a:xfrm>
          <a:noFill/>
          <a:effectLst>
            <a:outerShdw blurRad="50800" dist="38100" dir="2700000">
              <a:srgbClr val="000000">
                <a:alpha val="43000"/>
              </a:srgbClr>
            </a:outerShdw>
          </a:effectLst>
        </p:spPr>
        <p:txBody>
          <a:bodyPr>
            <a:noAutofit/>
          </a:bodyPr>
          <a:lstStyle/>
          <a:p>
            <a:pPr algn="l">
              <a:defRPr/>
            </a:pPr>
            <a:r>
              <a:rPr lang="en-US" sz="3200" dirty="0" smtClean="0">
                <a:solidFill>
                  <a:srgbClr val="FFFFFF"/>
                </a:solidFill>
                <a:latin typeface="Candara"/>
                <a:ea typeface="Century Gothic" charset="0"/>
                <a:cs typeface="Candara"/>
              </a:rPr>
              <a:t>Carbon dioxide has risen by 20% since 1958 </a:t>
            </a:r>
            <a:br>
              <a:rPr lang="en-US" sz="3200" dirty="0" smtClean="0">
                <a:solidFill>
                  <a:srgbClr val="FFFFFF"/>
                </a:solidFill>
                <a:latin typeface="Candara"/>
                <a:ea typeface="Century Gothic" charset="0"/>
                <a:cs typeface="Candara"/>
              </a:rPr>
            </a:br>
            <a:r>
              <a:rPr lang="en-US" sz="3200" dirty="0" smtClean="0">
                <a:solidFill>
                  <a:srgbClr val="FFFFFF"/>
                </a:solidFill>
                <a:latin typeface="Candara"/>
                <a:ea typeface="Century Gothic" charset="0"/>
                <a:cs typeface="Candara"/>
              </a:rPr>
              <a:t>and 50% since the Industrial Revolution</a:t>
            </a:r>
          </a:p>
        </p:txBody>
      </p:sp>
      <p:sp>
        <p:nvSpPr>
          <p:cNvPr id="27653" name="Rectangle 3"/>
          <p:cNvSpPr txBox="1">
            <a:spLocks noChangeArrowheads="1"/>
          </p:cNvSpPr>
          <p:nvPr/>
        </p:nvSpPr>
        <p:spPr bwMode="auto">
          <a:xfrm>
            <a:off x="5486400" y="6324600"/>
            <a:ext cx="3657600" cy="457200"/>
          </a:xfrm>
          <a:prstGeom prst="rect">
            <a:avLst/>
          </a:prstGeom>
          <a:noFill/>
          <a:ln w="9525">
            <a:noFill/>
            <a:miter lim="800000"/>
            <a:headEnd/>
            <a:tailEnd/>
          </a:ln>
        </p:spPr>
        <p:txBody>
          <a:bodyPr>
            <a:prstTxWarp prst="textNoShape">
              <a:avLst/>
            </a:prstTxWarp>
          </a:bodyPr>
          <a:lstStyle/>
          <a:p>
            <a:pPr>
              <a:spcBef>
                <a:spcPct val="20000"/>
              </a:spcBef>
            </a:pPr>
            <a:r>
              <a:rPr lang="en-US" sz="1600" dirty="0">
                <a:solidFill>
                  <a:srgbClr val="BFBFBF"/>
                </a:solidFill>
                <a:latin typeface="Helvetica" charset="0"/>
                <a:ea typeface="Myriad Pro" charset="0"/>
                <a:cs typeface="Myriad Pro" charset="0"/>
              </a:rPr>
              <a:t>Mauna Loa Observatory on Hawai’i </a:t>
            </a:r>
          </a:p>
          <a:p>
            <a:pPr>
              <a:spcBef>
                <a:spcPct val="20000"/>
              </a:spcBef>
            </a:pPr>
            <a:endParaRPr lang="en-US" sz="1600" dirty="0">
              <a:solidFill>
                <a:srgbClr val="FFFFFF"/>
              </a:solidFill>
              <a:latin typeface="Helvetica" charset="0"/>
              <a:ea typeface="Myriad Pro" charset="0"/>
              <a:cs typeface="Myriad Pro" charset="0"/>
            </a:endParaRPr>
          </a:p>
          <a:p>
            <a:pPr>
              <a:spcBef>
                <a:spcPct val="20000"/>
              </a:spcBef>
            </a:pPr>
            <a:endParaRPr lang="en-US" sz="1600" b="1" dirty="0">
              <a:solidFill>
                <a:srgbClr val="FFFFFF"/>
              </a:solidFill>
              <a:latin typeface="Helvetica" charset="0"/>
              <a:ea typeface="Myriad Pro" charset="0"/>
              <a:cs typeface="Myriad Pro" charset="0"/>
            </a:endParaRPr>
          </a:p>
          <a:p>
            <a:pPr>
              <a:spcBef>
                <a:spcPct val="20000"/>
              </a:spcBef>
            </a:pPr>
            <a:r>
              <a:rPr lang="en-US" sz="1600" dirty="0">
                <a:solidFill>
                  <a:srgbClr val="FFFFFF"/>
                </a:solidFill>
                <a:latin typeface="Helvetica" charset="0"/>
                <a:ea typeface="Myriad Pro" charset="0"/>
                <a:cs typeface="Myriad Pro" charset="0"/>
              </a:rPr>
              <a:t/>
            </a:r>
            <a:br>
              <a:rPr lang="en-US" sz="1600" dirty="0">
                <a:solidFill>
                  <a:srgbClr val="FFFFFF"/>
                </a:solidFill>
                <a:latin typeface="Helvetica" charset="0"/>
                <a:ea typeface="Myriad Pro" charset="0"/>
                <a:cs typeface="Myriad Pro" charset="0"/>
              </a:rPr>
            </a:br>
            <a:endParaRPr lang="en-US" sz="1600" dirty="0">
              <a:solidFill>
                <a:srgbClr val="FFFFFF"/>
              </a:solidFill>
              <a:latin typeface="Helvetica" charset="0"/>
              <a:ea typeface="Myriad Pro" charset="0"/>
              <a:cs typeface="Myriad Pro" charset="0"/>
            </a:endParaRPr>
          </a:p>
          <a:p>
            <a:pPr>
              <a:spcBef>
                <a:spcPct val="20000"/>
              </a:spcBef>
            </a:pPr>
            <a:endParaRPr lang="en-US" sz="1600" dirty="0">
              <a:solidFill>
                <a:srgbClr val="FFFFFF"/>
              </a:solidFill>
              <a:latin typeface="Helvetica" charset="0"/>
              <a:ea typeface="Myriad Pro" charset="0"/>
              <a:cs typeface="Myriad Pro" charset="0"/>
            </a:endParaRPr>
          </a:p>
        </p:txBody>
      </p:sp>
      <p:pic>
        <p:nvPicPr>
          <p:cNvPr id="27654" name="Picture 7" descr="CO2graph.tif"/>
          <p:cNvPicPr>
            <a:picLocks noChangeAspect="1"/>
          </p:cNvPicPr>
          <p:nvPr/>
        </p:nvPicPr>
        <p:blipFill>
          <a:blip r:embed="rId4"/>
          <a:srcRect/>
          <a:stretch>
            <a:fillRect/>
          </a:stretch>
        </p:blipFill>
        <p:spPr bwMode="auto">
          <a:xfrm>
            <a:off x="457200" y="1498600"/>
            <a:ext cx="8229600" cy="5081588"/>
          </a:xfrm>
          <a:prstGeom prst="rect">
            <a:avLst/>
          </a:prstGeom>
          <a:noFill/>
          <a:ln w="9525">
            <a:noFill/>
            <a:miter lim="800000"/>
            <a:headEnd/>
            <a:tailEnd/>
          </a:ln>
        </p:spPr>
      </p:pic>
      <p:sp>
        <p:nvSpPr>
          <p:cNvPr id="27655" name="TextBox 9"/>
          <p:cNvSpPr txBox="1">
            <a:spLocks noChangeArrowheads="1"/>
          </p:cNvSpPr>
          <p:nvPr/>
        </p:nvSpPr>
        <p:spPr bwMode="auto">
          <a:xfrm>
            <a:off x="1447800" y="6342063"/>
            <a:ext cx="1752600" cy="338137"/>
          </a:xfrm>
          <a:prstGeom prst="rect">
            <a:avLst/>
          </a:prstGeom>
          <a:noFill/>
          <a:ln w="9525">
            <a:noFill/>
            <a:miter lim="800000"/>
            <a:headEnd/>
            <a:tailEnd/>
          </a:ln>
        </p:spPr>
        <p:txBody>
          <a:bodyPr>
            <a:prstTxWarp prst="textNoShape">
              <a:avLst/>
            </a:prstTxWarp>
            <a:spAutoFit/>
          </a:bodyPr>
          <a:lstStyle/>
          <a:p>
            <a:r>
              <a:rPr lang="en-US" sz="1600" dirty="0">
                <a:solidFill>
                  <a:srgbClr val="F2F2F2"/>
                </a:solidFill>
                <a:latin typeface="Century Gothic" charset="0"/>
                <a:ea typeface="Century Gothic" charset="0"/>
                <a:cs typeface="Century Gothic" charset="0"/>
              </a:rPr>
              <a:t>318 </a:t>
            </a:r>
            <a:r>
              <a:rPr lang="en-US" sz="1600" dirty="0" err="1">
                <a:solidFill>
                  <a:srgbClr val="F2F2F2"/>
                </a:solidFill>
                <a:latin typeface="Century Gothic" charset="0"/>
                <a:ea typeface="Century Gothic" charset="0"/>
                <a:cs typeface="Century Gothic" charset="0"/>
              </a:rPr>
              <a:t>ppm</a:t>
            </a:r>
            <a:r>
              <a:rPr lang="en-US" sz="1600" dirty="0">
                <a:solidFill>
                  <a:srgbClr val="F2F2F2"/>
                </a:solidFill>
                <a:latin typeface="Century Gothic" charset="0"/>
                <a:ea typeface="Century Gothic" charset="0"/>
                <a:cs typeface="Century Gothic" charset="0"/>
              </a:rPr>
              <a:t> (1958)</a:t>
            </a:r>
          </a:p>
        </p:txBody>
      </p:sp>
      <p:sp>
        <p:nvSpPr>
          <p:cNvPr id="27656" name="TextBox 12"/>
          <p:cNvSpPr txBox="1">
            <a:spLocks noChangeArrowheads="1"/>
          </p:cNvSpPr>
          <p:nvPr/>
        </p:nvSpPr>
        <p:spPr bwMode="auto">
          <a:xfrm>
            <a:off x="5943600" y="1465263"/>
            <a:ext cx="2362200" cy="338137"/>
          </a:xfrm>
          <a:prstGeom prst="rect">
            <a:avLst/>
          </a:prstGeom>
          <a:noFill/>
          <a:ln w="9525">
            <a:noFill/>
            <a:miter lim="800000"/>
            <a:headEnd/>
            <a:tailEnd/>
          </a:ln>
        </p:spPr>
        <p:txBody>
          <a:bodyPr>
            <a:prstTxWarp prst="textNoShape">
              <a:avLst/>
            </a:prstTxWarp>
            <a:spAutoFit/>
          </a:bodyPr>
          <a:lstStyle/>
          <a:p>
            <a:pPr algn="r"/>
            <a:r>
              <a:rPr lang="en-US" sz="1600" dirty="0" smtClean="0">
                <a:solidFill>
                  <a:srgbClr val="F2F2F2"/>
                </a:solidFill>
                <a:latin typeface="Century Gothic" charset="0"/>
                <a:ea typeface="Century Gothic" charset="0"/>
                <a:cs typeface="Century Gothic" charset="0"/>
              </a:rPr>
              <a:t>396 </a:t>
            </a:r>
            <a:r>
              <a:rPr lang="en-US" sz="1600" dirty="0">
                <a:solidFill>
                  <a:srgbClr val="F2F2F2"/>
                </a:solidFill>
                <a:latin typeface="Century Gothic" charset="0"/>
                <a:ea typeface="Century Gothic" charset="0"/>
                <a:cs typeface="Century Gothic" charset="0"/>
              </a:rPr>
              <a:t>ppm</a:t>
            </a:r>
            <a:r>
              <a:rPr lang="en-US" sz="1600" dirty="0" smtClean="0">
                <a:solidFill>
                  <a:srgbClr val="F2F2F2"/>
                </a:solidFill>
                <a:latin typeface="Century Gothic" charset="0"/>
                <a:ea typeface="Century Gothic" charset="0"/>
                <a:cs typeface="Century Gothic" charset="0"/>
              </a:rPr>
              <a:t> (2013)</a:t>
            </a:r>
            <a:endParaRPr lang="en-US" sz="1600" dirty="0">
              <a:solidFill>
                <a:srgbClr val="F2F2F2"/>
              </a:solidFill>
              <a:latin typeface="Century Gothic" charset="0"/>
              <a:ea typeface="Century Gothic" charset="0"/>
              <a:cs typeface="Century Gothic" charset="0"/>
            </a:endParaRPr>
          </a:p>
        </p:txBody>
      </p:sp>
      <p:cxnSp>
        <p:nvCxnSpPr>
          <p:cNvPr id="26" name="Straight Connector 25"/>
          <p:cNvCxnSpPr/>
          <p:nvPr/>
        </p:nvCxnSpPr>
        <p:spPr>
          <a:xfrm>
            <a:off x="8229600" y="1574800"/>
            <a:ext cx="457200" cy="1588"/>
          </a:xfrm>
          <a:prstGeom prst="line">
            <a:avLst/>
          </a:prstGeom>
          <a:ln w="9525" cap="flat" cmpd="sng" algn="ctr">
            <a:solidFill>
              <a:srgbClr val="D9D9D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658" name="Straight Connector 17"/>
          <p:cNvCxnSpPr>
            <a:cxnSpLocks noChangeShapeType="1"/>
          </p:cNvCxnSpPr>
          <p:nvPr/>
        </p:nvCxnSpPr>
        <p:spPr bwMode="auto">
          <a:xfrm rot="10800000">
            <a:off x="457200" y="6464300"/>
            <a:ext cx="1066800" cy="1588"/>
          </a:xfrm>
          <a:prstGeom prst="line">
            <a:avLst/>
          </a:prstGeom>
          <a:noFill/>
          <a:ln w="9525">
            <a:solidFill>
              <a:schemeClr val="tx1"/>
            </a:solidFill>
            <a:round/>
            <a:headEnd/>
            <a:tailEnd/>
          </a:ln>
        </p:spPr>
      </p:cxnSp>
      <p:sp>
        <p:nvSpPr>
          <p:cNvPr id="2" name="TextBox 1"/>
          <p:cNvSpPr txBox="1"/>
          <p:nvPr/>
        </p:nvSpPr>
        <p:spPr>
          <a:xfrm>
            <a:off x="76200" y="1808946"/>
            <a:ext cx="4146431" cy="477054"/>
          </a:xfrm>
          <a:prstGeom prst="rect">
            <a:avLst/>
          </a:prstGeom>
          <a:noFill/>
          <a:ln>
            <a:solidFill>
              <a:srgbClr val="C00000"/>
            </a:solidFill>
          </a:ln>
        </p:spPr>
        <p:txBody>
          <a:bodyPr wrap="square" rtlCol="0">
            <a:spAutoFit/>
          </a:bodyPr>
          <a:lstStyle/>
          <a:p>
            <a:r>
              <a:rPr lang="en-US" sz="2500" dirty="0" smtClean="0"/>
              <a:t>June 2024: CO2 = 427 ppm</a:t>
            </a:r>
            <a:endParaRPr lang="en-US" sz="2500" dirty="0"/>
          </a:p>
        </p:txBody>
      </p:sp>
    </p:spTree>
    <p:extLst>
      <p:ext uri="{BB962C8B-B14F-4D97-AF65-F5344CB8AC3E}">
        <p14:creationId xmlns:p14="http://schemas.microsoft.com/office/powerpoint/2010/main" val="421367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750"/>
                                  </p:stCondLst>
                                  <p:childTnLst>
                                    <p:set>
                                      <p:cBhvr>
                                        <p:cTn id="6" dur="1" fill="hold">
                                          <p:stCondLst>
                                            <p:cond delay="9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4"/>
          <p:cNvSpPr>
            <a:spLocks/>
          </p:cNvSpPr>
          <p:nvPr/>
        </p:nvSpPr>
        <p:spPr bwMode="auto">
          <a:xfrm>
            <a:off x="338668" y="1321955"/>
            <a:ext cx="7967131" cy="428625"/>
          </a:xfrm>
          <a:prstGeom prst="rect">
            <a:avLst/>
          </a:prstGeom>
          <a:noFill/>
          <a:ln w="12700">
            <a:noFill/>
            <a:miter lim="800000"/>
            <a:headEnd/>
            <a:tailEnd/>
          </a:ln>
        </p:spPr>
        <p:txBody>
          <a:bodyPr lIns="0" tIns="0" rIns="0" bIns="0">
            <a:prstTxWarp prst="textNoShape">
              <a:avLst/>
            </a:prstTxWarp>
          </a:bodyPr>
          <a:lstStyle/>
          <a:p>
            <a:r>
              <a:rPr lang="en-US" sz="2200" dirty="0" smtClean="0">
                <a:latin typeface="Helvetica" charset="0"/>
                <a:ea typeface="Myriad Pro" charset="0"/>
                <a:cs typeface="Myriad Pro" charset="0"/>
                <a:sym typeface="Myriad Pro" charset="0"/>
              </a:rPr>
              <a:t>We share this planet with more than 7 billion other humans</a:t>
            </a:r>
            <a:endParaRPr lang="en-US" sz="2200" dirty="0">
              <a:latin typeface="Helvetica" charset="0"/>
              <a:ea typeface="Myriad Pro" charset="0"/>
              <a:cs typeface="Myriad Pro" charset="0"/>
              <a:sym typeface="Myriad Pro" charset="0"/>
            </a:endParaRPr>
          </a:p>
        </p:txBody>
      </p:sp>
      <p:pic>
        <p:nvPicPr>
          <p:cNvPr id="9" name="Picture 3"/>
          <p:cNvPicPr>
            <a:picLocks noChangeAspect="1" noChangeArrowheads="1"/>
          </p:cNvPicPr>
          <p:nvPr/>
        </p:nvPicPr>
        <p:blipFill>
          <a:blip r:embed="rId3">
            <a:clrChange>
              <a:clrFrom>
                <a:srgbClr val="282828"/>
              </a:clrFrom>
              <a:clrTo>
                <a:srgbClr val="282828">
                  <a:alpha val="0"/>
                </a:srgbClr>
              </a:clrTo>
            </a:clrChange>
          </a:blip>
          <a:srcRect/>
          <a:stretch>
            <a:fillRect/>
          </a:stretch>
        </p:blipFill>
        <p:spPr bwMode="auto">
          <a:xfrm>
            <a:off x="660400" y="2044268"/>
            <a:ext cx="8078064" cy="4039032"/>
          </a:xfrm>
          <a:prstGeom prst="rect">
            <a:avLst/>
          </a:prstGeom>
          <a:noFill/>
          <a:ln w="12700">
            <a:noFill/>
            <a:miter lim="800000"/>
            <a:headEnd/>
            <a:tailEnd/>
          </a:ln>
        </p:spPr>
      </p:pic>
      <p:sp>
        <p:nvSpPr>
          <p:cNvPr id="11" name="Rounded Rectangle 10"/>
          <p:cNvSpPr/>
          <p:nvPr/>
        </p:nvSpPr>
        <p:spPr>
          <a:xfrm>
            <a:off x="191265" y="115636"/>
            <a:ext cx="5567697" cy="882244"/>
          </a:xfrm>
          <a:prstGeom prst="roundRect">
            <a:avLst/>
          </a:prstGeom>
          <a:gradFill>
            <a:gsLst>
              <a:gs pos="0">
                <a:srgbClr val="FFF450"/>
              </a:gs>
              <a:gs pos="100000">
                <a:srgbClr val="F4FFB1"/>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2" name="TextBox 11"/>
          <p:cNvSpPr txBox="1"/>
          <p:nvPr/>
        </p:nvSpPr>
        <p:spPr>
          <a:xfrm>
            <a:off x="338669" y="181448"/>
            <a:ext cx="3088556" cy="646331"/>
          </a:xfrm>
          <a:prstGeom prst="rect">
            <a:avLst/>
          </a:prstGeom>
          <a:noFill/>
        </p:spPr>
        <p:txBody>
          <a:bodyPr wrap="none" rtlCol="0">
            <a:spAutoFit/>
          </a:bodyPr>
          <a:lstStyle/>
          <a:p>
            <a:r>
              <a:rPr lang="en-US" sz="3600" dirty="0" smtClean="0">
                <a:solidFill>
                  <a:schemeClr val="bg1"/>
                </a:solidFill>
                <a:latin typeface="+mj-lt"/>
                <a:cs typeface="Big Caslon"/>
              </a:rPr>
              <a:t>What We Know</a:t>
            </a:r>
            <a:endParaRPr lang="en-US" sz="3600" dirty="0">
              <a:solidFill>
                <a:schemeClr val="bg1"/>
              </a:solidFill>
              <a:latin typeface="+mj-lt"/>
              <a:cs typeface="Big Caslon"/>
            </a:endParaRPr>
          </a:p>
        </p:txBody>
      </p:sp>
    </p:spTree>
    <p:extLst>
      <p:ext uri="{BB962C8B-B14F-4D97-AF65-F5344CB8AC3E}">
        <p14:creationId xmlns:p14="http://schemas.microsoft.com/office/powerpoint/2010/main" val="383633148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4"/>
          <p:cNvSpPr>
            <a:spLocks/>
          </p:cNvSpPr>
          <p:nvPr/>
        </p:nvSpPr>
        <p:spPr bwMode="auto">
          <a:xfrm>
            <a:off x="76200" y="228600"/>
            <a:ext cx="9144000" cy="428625"/>
          </a:xfrm>
          <a:prstGeom prst="rect">
            <a:avLst/>
          </a:prstGeom>
          <a:noFill/>
          <a:ln w="12700">
            <a:noFill/>
            <a:miter lim="800000"/>
            <a:headEnd/>
            <a:tailEnd/>
          </a:ln>
        </p:spPr>
        <p:txBody>
          <a:bodyPr lIns="0" tIns="0" rIns="0" bIns="0">
            <a:prstTxWarp prst="textNoShape">
              <a:avLst/>
            </a:prstTxWarp>
          </a:bodyPr>
          <a:lstStyle/>
          <a:p>
            <a:r>
              <a:rPr lang="en-US" sz="2200" dirty="0" smtClean="0">
                <a:latin typeface="Helvetica" charset="0"/>
                <a:ea typeface="Myriad Pro" charset="0"/>
                <a:cs typeface="Myriad Pro" charset="0"/>
                <a:sym typeface="Myriad Pro" charset="0"/>
              </a:rPr>
              <a:t>7 billion energy-using humans - </a:t>
            </a:r>
          </a:p>
          <a:p>
            <a:r>
              <a:rPr lang="en-US" sz="2200" dirty="0" smtClean="0">
                <a:latin typeface="Helvetica" charset="0"/>
                <a:ea typeface="Myriad Pro" charset="0"/>
                <a:cs typeface="Myriad Pro" charset="0"/>
                <a:sym typeface="Myriad Pro" charset="0"/>
              </a:rPr>
              <a:t>some of us use more energy than others…</a:t>
            </a:r>
            <a:endParaRPr lang="en-US" sz="2200" dirty="0">
              <a:latin typeface="Helvetica" charset="0"/>
              <a:ea typeface="Myriad Pro" charset="0"/>
              <a:cs typeface="Myriad Pro" charset="0"/>
              <a:sym typeface="Myriad Pro" charset="0"/>
            </a:endParaRPr>
          </a:p>
        </p:txBody>
      </p:sp>
      <p:pic>
        <p:nvPicPr>
          <p:cNvPr id="3" name="earth_night_rotate_1280x7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638300"/>
            <a:ext cx="9144000" cy="5143500"/>
          </a:xfrm>
          <a:prstGeom prst="rect">
            <a:avLst/>
          </a:prstGeom>
        </p:spPr>
      </p:pic>
    </p:spTree>
    <p:extLst>
      <p:ext uri="{BB962C8B-B14F-4D97-AF65-F5344CB8AC3E}">
        <p14:creationId xmlns:p14="http://schemas.microsoft.com/office/powerpoint/2010/main" val="17140722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13</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518" y="152400"/>
            <a:ext cx="8419368" cy="6169818"/>
          </a:xfrm>
          <a:prstGeom prst="rect">
            <a:avLst/>
          </a:prstGeom>
        </p:spPr>
      </p:pic>
    </p:spTree>
    <p:extLst>
      <p:ext uri="{BB962C8B-B14F-4D97-AF65-F5344CB8AC3E}">
        <p14:creationId xmlns:p14="http://schemas.microsoft.com/office/powerpoint/2010/main" val="38245659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6731"/>
            <a:ext cx="3313728" cy="646331"/>
          </a:xfrm>
          <a:prstGeom prst="rect">
            <a:avLst/>
          </a:prstGeom>
          <a:noFill/>
        </p:spPr>
        <p:txBody>
          <a:bodyPr wrap="none" rtlCol="0">
            <a:spAutoFit/>
          </a:bodyPr>
          <a:lstStyle/>
          <a:p>
            <a:r>
              <a:rPr lang="en-US" sz="3600" dirty="0" smtClean="0">
                <a:solidFill>
                  <a:schemeClr val="accent3">
                    <a:lumMod val="40000"/>
                    <a:lumOff val="60000"/>
                  </a:schemeClr>
                </a:solidFill>
              </a:rPr>
              <a:t>Climate Justice</a:t>
            </a:r>
            <a:endParaRPr lang="en-US" sz="3600" dirty="0">
              <a:solidFill>
                <a:schemeClr val="accent3">
                  <a:lumMod val="40000"/>
                  <a:lumOff val="60000"/>
                </a:schemeClr>
              </a:solidFill>
            </a:endParaRPr>
          </a:p>
        </p:txBody>
      </p:sp>
      <p:sp>
        <p:nvSpPr>
          <p:cNvPr id="4" name="Rectangle 3"/>
          <p:cNvSpPr/>
          <p:nvPr/>
        </p:nvSpPr>
        <p:spPr>
          <a:xfrm>
            <a:off x="152400" y="587667"/>
            <a:ext cx="8839200" cy="783933"/>
          </a:xfrm>
          <a:prstGeom prst="rect">
            <a:avLst/>
          </a:prstGeom>
          <a:ln>
            <a:solidFill>
              <a:schemeClr val="tx1"/>
            </a:solidFill>
          </a:ln>
        </p:spPr>
        <p:txBody>
          <a:bodyPr wrap="square">
            <a:spAutoFit/>
          </a:bodyPr>
          <a:lstStyle/>
          <a:p>
            <a:pPr marL="0" marR="0">
              <a:lnSpc>
                <a:spcPct val="107000"/>
              </a:lnSpc>
              <a:spcBef>
                <a:spcPts val="0"/>
              </a:spcBef>
              <a:spcAft>
                <a:spcPts val="800"/>
              </a:spcAft>
            </a:pPr>
            <a:r>
              <a:rPr lang="en-US" sz="2100" dirty="0" smtClean="0">
                <a:latin typeface="Calibri" panose="020F0502020204030204" pitchFamily="34" charset="0"/>
                <a:ea typeface="Calibri" panose="020F0502020204030204" pitchFamily="34" charset="0"/>
                <a:cs typeface="Times New Roman" panose="02020603050405020304" pitchFamily="18" charset="0"/>
              </a:rPr>
              <a:t>The </a:t>
            </a:r>
            <a:r>
              <a:rPr lang="en-US" sz="2100" dirty="0">
                <a:latin typeface="Calibri" panose="020F0502020204030204" pitchFamily="34" charset="0"/>
                <a:ea typeface="Calibri" panose="020F0502020204030204" pitchFamily="34" charset="0"/>
                <a:cs typeface="Times New Roman" panose="02020603050405020304" pitchFamily="18" charset="0"/>
              </a:rPr>
              <a:t>World Health Organization </a:t>
            </a:r>
            <a:r>
              <a:rPr lang="en-US" sz="2100" dirty="0" smtClean="0">
                <a:latin typeface="Calibri" panose="020F0502020204030204" pitchFamily="34" charset="0"/>
                <a:ea typeface="Calibri" panose="020F0502020204030204" pitchFamily="34" charset="0"/>
                <a:cs typeface="Times New Roman" panose="02020603050405020304" pitchFamily="18" charset="0"/>
              </a:rPr>
              <a:t>claims that climate </a:t>
            </a:r>
            <a:r>
              <a:rPr lang="en-US" sz="2100" dirty="0">
                <a:latin typeface="Calibri" panose="020F0502020204030204" pitchFamily="34" charset="0"/>
                <a:ea typeface="Calibri" panose="020F0502020204030204" pitchFamily="34" charset="0"/>
                <a:cs typeface="Times New Roman" panose="02020603050405020304" pitchFamily="18" charset="0"/>
              </a:rPr>
              <a:t>change </a:t>
            </a:r>
            <a:r>
              <a:rPr lang="en-US" sz="2100" dirty="0" smtClean="0">
                <a:latin typeface="Calibri" panose="020F0502020204030204" pitchFamily="34" charset="0"/>
                <a:ea typeface="Calibri" panose="020F0502020204030204" pitchFamily="34" charset="0"/>
                <a:cs typeface="Times New Roman" panose="02020603050405020304" pitchFamily="18" charset="0"/>
              </a:rPr>
              <a:t>is the </a:t>
            </a:r>
            <a:r>
              <a:rPr lang="en-US" sz="2100" dirty="0">
                <a:latin typeface="Calibri" panose="020F0502020204030204" pitchFamily="34" charset="0"/>
                <a:ea typeface="Calibri" panose="020F0502020204030204" pitchFamily="34" charset="0"/>
                <a:cs typeface="Times New Roman" panose="02020603050405020304" pitchFamily="18" charset="0"/>
              </a:rPr>
              <a:t>greatest threat </a:t>
            </a:r>
            <a:r>
              <a:rPr lang="en-US" sz="2100" dirty="0" smtClean="0">
                <a:latin typeface="Calibri" panose="020F0502020204030204" pitchFamily="34" charset="0"/>
                <a:ea typeface="Calibri" panose="020F0502020204030204" pitchFamily="34" charset="0"/>
                <a:cs typeface="Times New Roman" panose="02020603050405020304" pitchFamily="18" charset="0"/>
              </a:rPr>
              <a:t>to </a:t>
            </a:r>
            <a:r>
              <a:rPr lang="en-US" sz="2100" dirty="0">
                <a:latin typeface="Calibri" panose="020F0502020204030204" pitchFamily="34" charset="0"/>
                <a:ea typeface="Calibri" panose="020F0502020204030204" pitchFamily="34" charset="0"/>
                <a:cs typeface="Times New Roman" panose="02020603050405020304" pitchFamily="18" charset="0"/>
              </a:rPr>
              <a:t>global health in the 21st century, </a:t>
            </a:r>
            <a:r>
              <a:rPr lang="en-US" sz="2100" dirty="0" smtClean="0">
                <a:latin typeface="Calibri" panose="020F0502020204030204" pitchFamily="34" charset="0"/>
                <a:ea typeface="Calibri" panose="020F0502020204030204" pitchFamily="34" charset="0"/>
                <a:cs typeface="Times New Roman" panose="02020603050405020304" pitchFamily="18" charset="0"/>
              </a:rPr>
              <a:t>making climate </a:t>
            </a:r>
            <a:r>
              <a:rPr lang="en-US" sz="2100" dirty="0">
                <a:latin typeface="Calibri" panose="020F0502020204030204" pitchFamily="34" charset="0"/>
                <a:ea typeface="Calibri" panose="020F0502020204030204" pitchFamily="34" charset="0"/>
                <a:cs typeface="Times New Roman" panose="02020603050405020304" pitchFamily="18" charset="0"/>
              </a:rPr>
              <a:t>change </a:t>
            </a:r>
            <a:r>
              <a:rPr lang="en-US" sz="2100" dirty="0" smtClean="0">
                <a:latin typeface="Calibri" panose="020F0502020204030204" pitchFamily="34" charset="0"/>
                <a:ea typeface="Calibri" panose="020F0502020204030204" pitchFamily="34" charset="0"/>
                <a:cs typeface="Times New Roman" panose="02020603050405020304" pitchFamily="18" charset="0"/>
              </a:rPr>
              <a:t>a </a:t>
            </a:r>
            <a:r>
              <a:rPr lang="en-US" sz="2100" dirty="0">
                <a:latin typeface="Calibri" panose="020F0502020204030204" pitchFamily="34" charset="0"/>
                <a:ea typeface="Calibri" panose="020F0502020204030204" pitchFamily="34" charset="0"/>
                <a:cs typeface="Times New Roman" panose="02020603050405020304" pitchFamily="18" charset="0"/>
              </a:rPr>
              <a:t>moral problem.</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p:cNvGrpSpPr/>
          <p:nvPr/>
        </p:nvGrpSpPr>
        <p:grpSpPr>
          <a:xfrm>
            <a:off x="228600" y="1544598"/>
            <a:ext cx="8686800" cy="4876799"/>
            <a:chOff x="893507" y="2047481"/>
            <a:chExt cx="9943985" cy="5211053"/>
          </a:xfrm>
        </p:grpSpPr>
        <p:pic>
          <p:nvPicPr>
            <p:cNvPr id="3" name="Picture 2"/>
            <p:cNvPicPr>
              <a:picLocks noChangeAspect="1"/>
            </p:cNvPicPr>
            <p:nvPr/>
          </p:nvPicPr>
          <p:blipFill>
            <a:blip r:embed="rId2"/>
            <a:stretch>
              <a:fillRect/>
            </a:stretch>
          </p:blipFill>
          <p:spPr>
            <a:xfrm>
              <a:off x="893507" y="2047481"/>
              <a:ext cx="5888788" cy="4388022"/>
            </a:xfrm>
            <a:prstGeom prst="rect">
              <a:avLst/>
            </a:prstGeom>
          </p:spPr>
        </p:pic>
        <p:sp>
          <p:nvSpPr>
            <p:cNvPr id="5" name="Rectangle 4"/>
            <p:cNvSpPr/>
            <p:nvPr/>
          </p:nvSpPr>
          <p:spPr>
            <a:xfrm>
              <a:off x="893507" y="6567904"/>
              <a:ext cx="9943985" cy="690630"/>
            </a:xfrm>
            <a:prstGeom prst="rect">
              <a:avLst/>
            </a:prstGeom>
          </p:spPr>
          <p:txBody>
            <a:bodyPr wrap="square">
              <a:spAutoFit/>
            </a:bodyPr>
            <a:lstStyle/>
            <a:p>
              <a:r>
                <a:rPr lang="en-US" dirty="0" smtClean="0"/>
                <a:t>This </a:t>
              </a:r>
              <a:r>
                <a:rPr lang="en-US" dirty="0"/>
                <a:t>reveals which countries are the most vulnerable to our changing climate</a:t>
              </a:r>
              <a:r>
                <a:rPr lang="en-US" dirty="0" smtClean="0"/>
                <a:t>. </a:t>
              </a:r>
            </a:p>
            <a:p>
              <a:r>
                <a:rPr lang="en-US" dirty="0" smtClean="0">
                  <a:solidFill>
                    <a:srgbClr val="FFC000"/>
                  </a:solidFill>
                </a:rPr>
                <a:t>It </a:t>
              </a:r>
              <a:r>
                <a:rPr lang="en-US" dirty="0">
                  <a:solidFill>
                    <a:srgbClr val="FFC000"/>
                  </a:solidFill>
                </a:rPr>
                <a:t>is clear that those most vulnerable are the least </a:t>
              </a:r>
              <a:r>
                <a:rPr lang="en-US" dirty="0" smtClean="0">
                  <a:solidFill>
                    <a:srgbClr val="FFC000"/>
                  </a:solidFill>
                </a:rPr>
                <a:t>responsible</a:t>
              </a:r>
              <a:endParaRPr lang="en-US" dirty="0">
                <a:solidFill>
                  <a:srgbClr val="FFC000"/>
                </a:solidFill>
              </a:endParaRPr>
            </a:p>
          </p:txBody>
        </p:sp>
      </p:grpSp>
      <p:sp>
        <p:nvSpPr>
          <p:cNvPr id="8" name="Rectangle 7"/>
          <p:cNvSpPr/>
          <p:nvPr/>
        </p:nvSpPr>
        <p:spPr>
          <a:xfrm>
            <a:off x="5791200" y="1529239"/>
            <a:ext cx="3124200" cy="4185761"/>
          </a:xfrm>
          <a:prstGeom prst="rect">
            <a:avLst/>
          </a:prstGeom>
        </p:spPr>
        <p:txBody>
          <a:bodyPr wrap="square">
            <a:spAutoFit/>
          </a:bodyPr>
          <a:lstStyle/>
          <a:p>
            <a:r>
              <a:rPr lang="en-US" sz="1900" dirty="0"/>
              <a:t>The top map shows the cumulative tons of carbon dioxide emissions from 1950-2000. Note that the United States is bulging. </a:t>
            </a:r>
            <a:endParaRPr lang="en-US" sz="1900" dirty="0" smtClean="0"/>
          </a:p>
          <a:p>
            <a:endParaRPr lang="en-US" sz="1900" dirty="0" smtClean="0"/>
          </a:p>
          <a:p>
            <a:r>
              <a:rPr lang="en-US" sz="1900" dirty="0" smtClean="0"/>
              <a:t>Meanwhile</a:t>
            </a:r>
            <a:r>
              <a:rPr lang="en-US" sz="1900" dirty="0"/>
              <a:t>, the bottom map depicts mortality per million population from climate-sensitive health effects of malaria, malnutrition, diarrhea, and inland flood-related fatalities. </a:t>
            </a:r>
          </a:p>
        </p:txBody>
      </p:sp>
    </p:spTree>
    <p:extLst>
      <p:ext uri="{BB962C8B-B14F-4D97-AF65-F5344CB8AC3E}">
        <p14:creationId xmlns:p14="http://schemas.microsoft.com/office/powerpoint/2010/main" val="19636333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9459" y="228600"/>
            <a:ext cx="7808741" cy="707886"/>
          </a:xfrm>
          <a:prstGeom prst="rect">
            <a:avLst/>
          </a:prstGeom>
          <a:noFill/>
        </p:spPr>
        <p:txBody>
          <a:bodyPr wrap="none" rtlCol="0">
            <a:spAutoFit/>
          </a:bodyPr>
          <a:lstStyle/>
          <a:p>
            <a:r>
              <a:rPr lang="en-US" sz="4000" dirty="0" smtClean="0">
                <a:solidFill>
                  <a:srgbClr val="FFC000"/>
                </a:solidFill>
              </a:rPr>
              <a:t>Warming since the 1st Earth Day </a:t>
            </a:r>
            <a:endParaRPr lang="en-US" sz="4000" dirty="0">
              <a:solidFill>
                <a:srgbClr val="FFC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95400"/>
            <a:ext cx="8363605" cy="4704527"/>
          </a:xfrm>
          <a:prstGeom prst="rect">
            <a:avLst/>
          </a:prstGeom>
        </p:spPr>
      </p:pic>
    </p:spTree>
    <p:extLst>
      <p:ext uri="{BB962C8B-B14F-4D97-AF65-F5344CB8AC3E}">
        <p14:creationId xmlns:p14="http://schemas.microsoft.com/office/powerpoint/2010/main" val="3955242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152400"/>
            <a:ext cx="8228538" cy="990600"/>
          </a:xfrm>
        </p:spPr>
        <p:txBody>
          <a:bodyPr/>
          <a:lstStyle/>
          <a:p>
            <a:r>
              <a:rPr lang="en-US" dirty="0" smtClean="0"/>
              <a:t>National Climate Assessment</a:t>
            </a:r>
            <a:br>
              <a:rPr lang="en-US" dirty="0" smtClean="0"/>
            </a:br>
            <a:r>
              <a:rPr lang="en-US" sz="3400" dirty="0" smtClean="0"/>
              <a:t>(NCA)  2014 </a:t>
            </a:r>
            <a:endParaRPr lang="en-US" sz="34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826" y="1614606"/>
            <a:ext cx="4670469" cy="4386179"/>
          </a:xfrm>
        </p:spPr>
      </p:pic>
      <p:sp>
        <p:nvSpPr>
          <p:cNvPr id="6" name="Rectangle 5"/>
          <p:cNvSpPr/>
          <p:nvPr/>
        </p:nvSpPr>
        <p:spPr>
          <a:xfrm>
            <a:off x="3808368" y="6488668"/>
            <a:ext cx="3583032" cy="369332"/>
          </a:xfrm>
          <a:prstGeom prst="rect">
            <a:avLst/>
          </a:prstGeom>
        </p:spPr>
        <p:txBody>
          <a:bodyPr wrap="none">
            <a:spAutoFit/>
          </a:bodyPr>
          <a:lstStyle/>
          <a:p>
            <a:r>
              <a:rPr lang="en-US" dirty="0"/>
              <a:t>http://nca2014.globalchange.gov/</a:t>
            </a:r>
          </a:p>
        </p:txBody>
      </p:sp>
      <p:sp>
        <p:nvSpPr>
          <p:cNvPr id="8" name="Rectangle 7"/>
          <p:cNvSpPr/>
          <p:nvPr/>
        </p:nvSpPr>
        <p:spPr>
          <a:xfrm>
            <a:off x="4876800" y="1614607"/>
            <a:ext cx="4191000" cy="1661993"/>
          </a:xfrm>
          <a:prstGeom prst="rect">
            <a:avLst/>
          </a:prstGeom>
        </p:spPr>
        <p:txBody>
          <a:bodyPr wrap="square">
            <a:spAutoFit/>
          </a:bodyPr>
          <a:lstStyle/>
          <a:p>
            <a:r>
              <a:rPr lang="en-US" sz="1700" dirty="0"/>
              <a:t>1. Global climate is changing and this is apparent across the United States in a wide range of observations. The global warming of the past 50 years is primarily due to human activities, predominantly the burning of fossil fuels. </a:t>
            </a:r>
          </a:p>
        </p:txBody>
      </p:sp>
      <p:sp>
        <p:nvSpPr>
          <p:cNvPr id="9" name="Rectangle 8"/>
          <p:cNvSpPr/>
          <p:nvPr/>
        </p:nvSpPr>
        <p:spPr>
          <a:xfrm>
            <a:off x="4800600" y="3400217"/>
            <a:ext cx="4343400" cy="1400383"/>
          </a:xfrm>
          <a:prstGeom prst="rect">
            <a:avLst/>
          </a:prstGeom>
        </p:spPr>
        <p:txBody>
          <a:bodyPr wrap="square">
            <a:spAutoFit/>
          </a:bodyPr>
          <a:lstStyle/>
          <a:p>
            <a:r>
              <a:rPr lang="en-US" sz="1700" dirty="0"/>
              <a:t>2. Some extreme weather and climate events have increased in recent decades, and new and stronger evidence confirms that some of these increases are related to human activities. </a:t>
            </a:r>
          </a:p>
        </p:txBody>
      </p:sp>
      <p:sp>
        <p:nvSpPr>
          <p:cNvPr id="10" name="Rectangle 9"/>
          <p:cNvSpPr/>
          <p:nvPr/>
        </p:nvSpPr>
        <p:spPr>
          <a:xfrm>
            <a:off x="4800600" y="5033427"/>
            <a:ext cx="4572000" cy="1138773"/>
          </a:xfrm>
          <a:prstGeom prst="rect">
            <a:avLst/>
          </a:prstGeom>
        </p:spPr>
        <p:txBody>
          <a:bodyPr>
            <a:spAutoFit/>
          </a:bodyPr>
          <a:lstStyle/>
          <a:p>
            <a:r>
              <a:rPr lang="en-US" sz="1700" dirty="0"/>
              <a:t>3. Human-induced climate change is projected to continue, and it will accelerate significantly if global emissions of heat-trapping gases continue to increase. </a:t>
            </a:r>
          </a:p>
        </p:txBody>
      </p:sp>
      <p:sp>
        <p:nvSpPr>
          <p:cNvPr id="11" name="TextBox 10"/>
          <p:cNvSpPr txBox="1"/>
          <p:nvPr/>
        </p:nvSpPr>
        <p:spPr>
          <a:xfrm>
            <a:off x="4922468" y="1143000"/>
            <a:ext cx="2316532" cy="415498"/>
          </a:xfrm>
          <a:prstGeom prst="rect">
            <a:avLst/>
          </a:prstGeom>
          <a:noFill/>
        </p:spPr>
        <p:txBody>
          <a:bodyPr wrap="none" rtlCol="0">
            <a:spAutoFit/>
          </a:bodyPr>
          <a:lstStyle/>
          <a:p>
            <a:r>
              <a:rPr lang="en-US" sz="2100" b="1" u="sng" dirty="0" smtClean="0">
                <a:solidFill>
                  <a:srgbClr val="FFC000"/>
                </a:solidFill>
              </a:rPr>
              <a:t>TOP 3 FINDINGS</a:t>
            </a:r>
            <a:endParaRPr lang="en-US" sz="2100" b="1" u="sng" dirty="0">
              <a:solidFill>
                <a:srgbClr val="FFC000"/>
              </a:solidFill>
            </a:endParaRPr>
          </a:p>
        </p:txBody>
      </p:sp>
    </p:spTree>
    <p:extLst>
      <p:ext uri="{BB962C8B-B14F-4D97-AF65-F5344CB8AC3E}">
        <p14:creationId xmlns:p14="http://schemas.microsoft.com/office/powerpoint/2010/main" val="306241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4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childTnLst>
                          </p:cTn>
                        </p:par>
                        <p:par>
                          <p:cTn id="8" fill="hold">
                            <p:stCondLst>
                              <p:cond delay="5500"/>
                            </p:stCondLst>
                            <p:childTnLst>
                              <p:par>
                                <p:cTn id="9" presetID="10" presetClass="entr" presetSubtype="0" fill="hold" grpId="0" nodeType="afterEffect">
                                  <p:stCondLst>
                                    <p:cond delay="3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52400" y="609600"/>
            <a:ext cx="8839199" cy="4632037"/>
          </a:xfrm>
          <a:prstGeom prst="rect">
            <a:avLst/>
          </a:prstGeom>
          <a:noFill/>
        </p:spPr>
        <p:txBody>
          <a:bodyPr wrap="square" rtlCol="0">
            <a:spAutoFit/>
          </a:bodyPr>
          <a:lstStyle/>
          <a:p>
            <a:r>
              <a:rPr lang="en-US" sz="3200" b="1" dirty="0" smtClean="0">
                <a:solidFill>
                  <a:srgbClr val="FFC000"/>
                </a:solidFill>
              </a:rPr>
              <a:t>COMMIT SCENARIO</a:t>
            </a:r>
          </a:p>
          <a:p>
            <a:endParaRPr lang="en-US" sz="700" b="1" dirty="0" smtClean="0">
              <a:solidFill>
                <a:srgbClr val="FFC000"/>
              </a:solidFill>
            </a:endParaRPr>
          </a:p>
          <a:p>
            <a:r>
              <a:rPr lang="en-US" sz="3200" dirty="0" smtClean="0"/>
              <a:t>As a result of past emissions, some changes </a:t>
            </a:r>
          </a:p>
          <a:p>
            <a:r>
              <a:rPr lang="en-US" sz="3200" dirty="0" smtClean="0"/>
              <a:t>in climate over the next few decades are now unavoidable. </a:t>
            </a:r>
          </a:p>
          <a:p>
            <a:pPr marL="339725" indent="-339725"/>
            <a:endParaRPr lang="en-US" sz="3200" dirty="0" smtClean="0"/>
          </a:p>
          <a:p>
            <a:r>
              <a:rPr lang="en-US" sz="3200" dirty="0" smtClean="0"/>
              <a:t>Beyond the next several decades, the amount of climate change we experience will be determined by choices society makes about fossil fuel emissions.  </a:t>
            </a:r>
          </a:p>
        </p:txBody>
      </p:sp>
    </p:spTree>
    <p:extLst>
      <p:ext uri="{BB962C8B-B14F-4D97-AF65-F5344CB8AC3E}">
        <p14:creationId xmlns:p14="http://schemas.microsoft.com/office/powerpoint/2010/main" val="16095726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bwMode="auto">
          <a:xfrm>
            <a:off x="295275" y="165100"/>
            <a:ext cx="8609012" cy="473075"/>
          </a:xfrm>
          <a:prstGeom prst="rect">
            <a:avLst/>
          </a:prstGeom>
          <a:noFill/>
          <a:ln w="9525">
            <a:noFill/>
            <a:miter lim="800000"/>
            <a:headEnd/>
            <a:tailEnd/>
          </a:ln>
        </p:spPr>
        <p:txBody>
          <a:bodyPr anchor="ctr">
            <a:prstTxWarp prst="textNoShape">
              <a:avLst/>
            </a:prstTxWarp>
          </a:bodyPr>
          <a:lstStyle/>
          <a:p>
            <a:pPr algn="ctr">
              <a:defRPr/>
            </a:pPr>
            <a:r>
              <a:rPr lang="en-US" sz="2800" dirty="0" smtClean="0">
                <a:latin typeface="Candara"/>
                <a:ea typeface="Arial" charset="0"/>
                <a:cs typeface="Candara"/>
              </a:rPr>
              <a:t>Projections for number of days/year over 100°F</a:t>
            </a:r>
            <a:endParaRPr lang="en-US" sz="2800" dirty="0">
              <a:latin typeface="Candara"/>
              <a:ea typeface="Arial" charset="0"/>
              <a:cs typeface="Candara"/>
            </a:endParaRPr>
          </a:p>
        </p:txBody>
      </p:sp>
      <p:pic>
        <p:nvPicPr>
          <p:cNvPr id="27" name="Picture 6" descr="days-over-100-legend.jpg"/>
          <p:cNvPicPr>
            <a:picLocks noChangeAspect="1"/>
          </p:cNvPicPr>
          <p:nvPr/>
        </p:nvPicPr>
        <p:blipFill>
          <a:blip r:embed="rId3"/>
          <a:srcRect l="7813" t="14243" r="7603" b="14243"/>
          <a:stretch>
            <a:fillRect/>
          </a:stretch>
        </p:blipFill>
        <p:spPr bwMode="auto">
          <a:xfrm>
            <a:off x="1524000" y="5274071"/>
            <a:ext cx="4495800" cy="565150"/>
          </a:xfrm>
          <a:prstGeom prst="rect">
            <a:avLst/>
          </a:prstGeom>
          <a:noFill/>
          <a:ln w="9525">
            <a:noFill/>
            <a:miter lim="800000"/>
            <a:headEnd/>
            <a:tailEnd/>
          </a:ln>
        </p:spPr>
      </p:pic>
      <p:pic>
        <p:nvPicPr>
          <p:cNvPr id="30" name="Picture 10" descr="days-over-1001=2080-2099.png"/>
          <p:cNvPicPr>
            <a:picLocks noChangeAspect="1"/>
          </p:cNvPicPr>
          <p:nvPr/>
        </p:nvPicPr>
        <p:blipFill>
          <a:blip r:embed="rId4"/>
          <a:srcRect/>
          <a:stretch>
            <a:fillRect/>
          </a:stretch>
        </p:blipFill>
        <p:spPr bwMode="auto">
          <a:xfrm>
            <a:off x="5051425" y="3004343"/>
            <a:ext cx="4092575" cy="2681287"/>
          </a:xfrm>
          <a:prstGeom prst="rect">
            <a:avLst/>
          </a:prstGeom>
          <a:noFill/>
          <a:ln w="9525">
            <a:noFill/>
            <a:miter lim="800000"/>
            <a:headEnd/>
            <a:tailEnd/>
          </a:ln>
        </p:spPr>
      </p:pic>
      <p:sp>
        <p:nvSpPr>
          <p:cNvPr id="31" name="TextBox 11"/>
          <p:cNvSpPr txBox="1">
            <a:spLocks noChangeArrowheads="1"/>
          </p:cNvSpPr>
          <p:nvPr/>
        </p:nvSpPr>
        <p:spPr bwMode="auto">
          <a:xfrm>
            <a:off x="4724401" y="2819400"/>
            <a:ext cx="4191000" cy="369887"/>
          </a:xfrm>
          <a:prstGeom prst="rect">
            <a:avLst/>
          </a:prstGeom>
          <a:noFill/>
          <a:ln w="9525">
            <a:noFill/>
            <a:miter lim="800000"/>
            <a:headEnd/>
            <a:tailEnd/>
          </a:ln>
        </p:spPr>
        <p:txBody>
          <a:bodyPr>
            <a:prstTxWarp prst="textNoShape">
              <a:avLst/>
            </a:prstTxWarp>
            <a:spAutoFit/>
          </a:bodyPr>
          <a:lstStyle/>
          <a:p>
            <a:pPr algn="ctr"/>
            <a:r>
              <a:rPr lang="en-US" dirty="0">
                <a:solidFill>
                  <a:srgbClr val="D9D9D9"/>
                </a:solidFill>
                <a:latin typeface="Helvetica" charset="0"/>
                <a:ea typeface="Helvetica" charset="0"/>
                <a:cs typeface="Helvetica" charset="0"/>
              </a:rPr>
              <a:t>Higher Emissions Scenario, 2080-2099</a:t>
            </a:r>
          </a:p>
        </p:txBody>
      </p:sp>
      <p:pic>
        <p:nvPicPr>
          <p:cNvPr id="32" name="Picture 12" descr="days-over-1002080-2099.png"/>
          <p:cNvPicPr>
            <a:picLocks noChangeAspect="1"/>
          </p:cNvPicPr>
          <p:nvPr/>
        </p:nvPicPr>
        <p:blipFill>
          <a:blip r:embed="rId5"/>
          <a:srcRect/>
          <a:stretch>
            <a:fillRect/>
          </a:stretch>
        </p:blipFill>
        <p:spPr bwMode="auto">
          <a:xfrm>
            <a:off x="274254" y="1981200"/>
            <a:ext cx="4121150" cy="2609850"/>
          </a:xfrm>
          <a:prstGeom prst="rect">
            <a:avLst/>
          </a:prstGeom>
          <a:noFill/>
          <a:ln w="9525">
            <a:noFill/>
            <a:miter lim="800000"/>
            <a:headEnd/>
            <a:tailEnd/>
          </a:ln>
        </p:spPr>
      </p:pic>
      <p:sp>
        <p:nvSpPr>
          <p:cNvPr id="33" name="TextBox 13"/>
          <p:cNvSpPr txBox="1">
            <a:spLocks noChangeArrowheads="1"/>
          </p:cNvSpPr>
          <p:nvPr/>
        </p:nvSpPr>
        <p:spPr bwMode="auto">
          <a:xfrm>
            <a:off x="331788" y="1219200"/>
            <a:ext cx="4191000" cy="369888"/>
          </a:xfrm>
          <a:prstGeom prst="rect">
            <a:avLst/>
          </a:prstGeom>
          <a:noFill/>
          <a:ln w="9525">
            <a:noFill/>
            <a:miter lim="800000"/>
            <a:headEnd/>
            <a:tailEnd/>
          </a:ln>
        </p:spPr>
        <p:txBody>
          <a:bodyPr>
            <a:prstTxWarp prst="textNoShape">
              <a:avLst/>
            </a:prstTxWarp>
            <a:spAutoFit/>
          </a:bodyPr>
          <a:lstStyle/>
          <a:p>
            <a:pPr algn="ctr"/>
            <a:r>
              <a:rPr lang="en-US" dirty="0">
                <a:solidFill>
                  <a:srgbClr val="D9D9D9"/>
                </a:solidFill>
                <a:latin typeface="Helvetica" charset="0"/>
                <a:ea typeface="Helvetica" charset="0"/>
                <a:cs typeface="Helvetica" charset="0"/>
              </a:rPr>
              <a:t>Lower Emissions Scenario, 2080-2099</a:t>
            </a:r>
          </a:p>
        </p:txBody>
      </p:sp>
    </p:spTree>
    <p:extLst>
      <p:ext uri="{BB962C8B-B14F-4D97-AF65-F5344CB8AC3E}">
        <p14:creationId xmlns:p14="http://schemas.microsoft.com/office/powerpoint/2010/main" val="15288923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rot="5400000" flipH="1" flipV="1">
            <a:off x="2849209" y="2326971"/>
            <a:ext cx="3013782" cy="1588"/>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8" name="Rounded Rectangle 7"/>
          <p:cNvSpPr/>
          <p:nvPr/>
        </p:nvSpPr>
        <p:spPr>
          <a:xfrm>
            <a:off x="340189" y="285737"/>
            <a:ext cx="8493388" cy="882244"/>
          </a:xfrm>
          <a:prstGeom prst="roundRect">
            <a:avLst/>
          </a:prstGeom>
          <a:gradFill>
            <a:gsLst>
              <a:gs pos="0">
                <a:srgbClr val="D16767"/>
              </a:gs>
              <a:gs pos="100000">
                <a:schemeClr val="accent2">
                  <a:tint val="50000"/>
                  <a:shade val="100000"/>
                  <a:satMod val="350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 name="TextBox 8"/>
          <p:cNvSpPr txBox="1"/>
          <p:nvPr/>
        </p:nvSpPr>
        <p:spPr>
          <a:xfrm>
            <a:off x="487592" y="351549"/>
            <a:ext cx="5414463" cy="646331"/>
          </a:xfrm>
          <a:prstGeom prst="rect">
            <a:avLst/>
          </a:prstGeom>
          <a:noFill/>
        </p:spPr>
        <p:txBody>
          <a:bodyPr wrap="none" rtlCol="0">
            <a:spAutoFit/>
          </a:bodyPr>
          <a:lstStyle/>
          <a:p>
            <a:r>
              <a:rPr lang="en-US" sz="3600" dirty="0" smtClean="0">
                <a:solidFill>
                  <a:schemeClr val="bg1"/>
                </a:solidFill>
                <a:latin typeface="+mj-lt"/>
                <a:cs typeface="Big Caslon"/>
              </a:rPr>
              <a:t>What We Might Do About It</a:t>
            </a:r>
            <a:endParaRPr lang="en-US" sz="3600" dirty="0">
              <a:solidFill>
                <a:schemeClr val="bg1"/>
              </a:solidFill>
              <a:latin typeface="+mj-lt"/>
              <a:cs typeface="Big Caslon"/>
            </a:endParaRPr>
          </a:p>
        </p:txBody>
      </p:sp>
      <p:sp>
        <p:nvSpPr>
          <p:cNvPr id="10" name="TextBox 21"/>
          <p:cNvSpPr txBox="1">
            <a:spLocks noChangeArrowheads="1"/>
          </p:cNvSpPr>
          <p:nvPr/>
        </p:nvSpPr>
        <p:spPr bwMode="auto">
          <a:xfrm>
            <a:off x="746589" y="2440057"/>
            <a:ext cx="2942641" cy="1508105"/>
          </a:xfrm>
          <a:prstGeom prst="rect">
            <a:avLst/>
          </a:prstGeom>
          <a:noFill/>
          <a:ln w="9525">
            <a:noFill/>
            <a:miter lim="800000"/>
            <a:headEnd/>
            <a:tailEnd/>
          </a:ln>
        </p:spPr>
        <p:txBody>
          <a:bodyPr wrap="square">
            <a:prstTxWarp prst="textNoShape">
              <a:avLst/>
            </a:prstTxWarp>
            <a:spAutoFit/>
          </a:bodyPr>
          <a:lstStyle/>
          <a:p>
            <a:pPr algn="r"/>
            <a:r>
              <a:rPr lang="en-US" sz="2300" dirty="0" smtClean="0">
                <a:latin typeface="Gill Sans" pitchFamily="-123" charset="0"/>
                <a:ea typeface="Gill Sans" pitchFamily="-123" charset="0"/>
                <a:cs typeface="Gill Sans" pitchFamily="-123" charset="0"/>
              </a:rPr>
              <a:t>Get off fossil fuels or figure out how to remove </a:t>
            </a:r>
            <a:r>
              <a:rPr lang="en-US" sz="2300" dirty="0">
                <a:latin typeface="Gill Sans" pitchFamily="-123" charset="0"/>
                <a:ea typeface="Gill Sans" pitchFamily="-123" charset="0"/>
                <a:cs typeface="Gill Sans" pitchFamily="-123" charset="0"/>
              </a:rPr>
              <a:t>carbon dioxide from the </a:t>
            </a:r>
            <a:r>
              <a:rPr lang="en-US" sz="2300" dirty="0" smtClean="0">
                <a:latin typeface="Gill Sans" pitchFamily="-123" charset="0"/>
                <a:ea typeface="Gill Sans" pitchFamily="-123" charset="0"/>
                <a:cs typeface="Gill Sans" pitchFamily="-123" charset="0"/>
              </a:rPr>
              <a:t>atmosphere </a:t>
            </a:r>
            <a:endParaRPr lang="en-US" sz="2300" dirty="0">
              <a:latin typeface="Gill Sans" pitchFamily="-123" charset="0"/>
              <a:ea typeface="Gill Sans" pitchFamily="-123" charset="0"/>
              <a:cs typeface="Gill Sans" pitchFamily="-123" charset="0"/>
            </a:endParaRPr>
          </a:p>
        </p:txBody>
      </p:sp>
      <p:sp>
        <p:nvSpPr>
          <p:cNvPr id="11" name="TextBox 29"/>
          <p:cNvSpPr txBox="1">
            <a:spLocks noChangeArrowheads="1"/>
          </p:cNvSpPr>
          <p:nvPr/>
        </p:nvSpPr>
        <p:spPr bwMode="auto">
          <a:xfrm>
            <a:off x="2047635" y="1844387"/>
            <a:ext cx="1641595" cy="584776"/>
          </a:xfrm>
          <a:prstGeom prst="rect">
            <a:avLst/>
          </a:prstGeom>
          <a:noFill/>
          <a:ln w="9525">
            <a:noFill/>
            <a:miter lim="800000"/>
            <a:headEnd/>
            <a:tailEnd/>
          </a:ln>
        </p:spPr>
        <p:txBody>
          <a:bodyPr wrap="none">
            <a:prstTxWarp prst="textNoShape">
              <a:avLst/>
            </a:prstTxWarp>
            <a:spAutoFit/>
          </a:bodyPr>
          <a:lstStyle/>
          <a:p>
            <a:r>
              <a:rPr lang="en-US" sz="3200" dirty="0" smtClean="0">
                <a:solidFill>
                  <a:srgbClr val="FFFFFF"/>
                </a:solidFill>
                <a:latin typeface="Candara"/>
                <a:ea typeface="Gill Sans" pitchFamily="-123" charset="0"/>
                <a:cs typeface="Candara"/>
              </a:rPr>
              <a:t>Mitigate</a:t>
            </a:r>
            <a:endParaRPr lang="en-US" sz="3200" dirty="0">
              <a:solidFill>
                <a:srgbClr val="FFFFFF"/>
              </a:solidFill>
              <a:latin typeface="Candara"/>
              <a:ea typeface="Gill Sans" pitchFamily="-123" charset="0"/>
              <a:cs typeface="Candara"/>
            </a:endParaRPr>
          </a:p>
        </p:txBody>
      </p:sp>
      <p:cxnSp>
        <p:nvCxnSpPr>
          <p:cNvPr id="20" name="Straight Connector 19"/>
          <p:cNvCxnSpPr/>
          <p:nvPr/>
        </p:nvCxnSpPr>
        <p:spPr>
          <a:xfrm>
            <a:off x="4355306" y="3821956"/>
            <a:ext cx="4788694" cy="30360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V="1">
            <a:off x="0" y="3796556"/>
            <a:ext cx="4356894" cy="30614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9669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Picture 141" descr="Picture 54.png"/>
          <p:cNvPicPr>
            <a:picLocks noChangeAspect="1"/>
          </p:cNvPicPr>
          <p:nvPr/>
        </p:nvPicPr>
        <p:blipFill>
          <a:blip r:embed="rId3"/>
          <a:srcRect t="22860" b="26846"/>
          <a:stretch>
            <a:fillRect/>
          </a:stretch>
        </p:blipFill>
        <p:spPr>
          <a:xfrm>
            <a:off x="-90" y="0"/>
            <a:ext cx="9136637" cy="524289"/>
          </a:xfrm>
          <a:prstGeom prst="rect">
            <a:avLst/>
          </a:prstGeom>
        </p:spPr>
      </p:pic>
      <p:pic>
        <p:nvPicPr>
          <p:cNvPr id="87" name="Picture 86" descr="Warming_Poster-background image_7200 24x36.jpg"/>
          <p:cNvPicPr>
            <a:picLocks noChangeAspect="1"/>
          </p:cNvPicPr>
          <p:nvPr/>
        </p:nvPicPr>
        <p:blipFill>
          <a:blip r:embed="rId4"/>
          <a:srcRect l="13101" t="4787" r="2350" b="5517"/>
          <a:stretch>
            <a:fillRect/>
          </a:stretch>
        </p:blipFill>
        <p:spPr>
          <a:xfrm>
            <a:off x="608" y="390596"/>
            <a:ext cx="9147591" cy="6469578"/>
          </a:xfrm>
          <a:prstGeom prst="rect">
            <a:avLst/>
          </a:prstGeom>
        </p:spPr>
      </p:pic>
      <p:sp>
        <p:nvSpPr>
          <p:cNvPr id="96" name="Action Button: Custom 95">
            <a:hlinkClick r:id="" action="ppaction://noaction" highlightClick="1"/>
          </p:cNvPr>
          <p:cNvSpPr/>
          <p:nvPr/>
        </p:nvSpPr>
        <p:spPr>
          <a:xfrm>
            <a:off x="6751638" y="2438400"/>
            <a:ext cx="1706562" cy="947737"/>
          </a:xfrm>
          <a:prstGeom prst="actionButtonBlank">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fontAlgn="auto">
              <a:spcBef>
                <a:spcPts val="0"/>
              </a:spcBef>
              <a:spcAft>
                <a:spcPts val="0"/>
              </a:spcAft>
              <a:defRPr/>
            </a:pPr>
            <a:r>
              <a:rPr lang="en-US" dirty="0">
                <a:solidFill>
                  <a:srgbClr val="FFFFFF"/>
                </a:solidFill>
                <a:latin typeface="Gill Sans"/>
                <a:cs typeface="Gill Sans"/>
              </a:rPr>
              <a:t>Temperature </a:t>
            </a:r>
            <a:br>
              <a:rPr lang="en-US" dirty="0">
                <a:solidFill>
                  <a:srgbClr val="FFFFFF"/>
                </a:solidFill>
                <a:latin typeface="Gill Sans"/>
                <a:cs typeface="Gill Sans"/>
              </a:rPr>
            </a:br>
            <a:r>
              <a:rPr lang="en-US" dirty="0">
                <a:solidFill>
                  <a:srgbClr val="FFFFFF"/>
                </a:solidFill>
                <a:latin typeface="Gill Sans"/>
                <a:cs typeface="Gill Sans"/>
              </a:rPr>
              <a:t>of the Lower Atmosphere</a:t>
            </a:r>
          </a:p>
        </p:txBody>
      </p:sp>
      <p:sp>
        <p:nvSpPr>
          <p:cNvPr id="121" name="TextBox 48">
            <a:hlinkClick r:id="" action="ppaction://noaction"/>
          </p:cNvPr>
          <p:cNvSpPr txBox="1">
            <a:spLocks noChangeArrowheads="1"/>
          </p:cNvSpPr>
          <p:nvPr/>
        </p:nvSpPr>
        <p:spPr bwMode="auto">
          <a:xfrm>
            <a:off x="4963724" y="2773933"/>
            <a:ext cx="939800" cy="923330"/>
          </a:xfrm>
          <a:prstGeom prst="rect">
            <a:avLst/>
          </a:prstGeom>
          <a:solidFill>
            <a:schemeClr val="bg1">
              <a:alpha val="0"/>
            </a:schemeClr>
          </a:solidFill>
          <a:ln w="9525">
            <a:noFill/>
            <a:miter lim="800000"/>
            <a:headEnd/>
            <a:tailEnd/>
          </a:ln>
        </p:spPr>
        <p:txBody>
          <a:bodyPr>
            <a:prstTxWarp prst="textNoShape">
              <a:avLst/>
            </a:prstTxWarp>
            <a:spAutoFit/>
          </a:bodyPr>
          <a:lstStyle/>
          <a:p>
            <a:pPr algn="ctr"/>
            <a:r>
              <a:rPr lang="en-US" dirty="0" smtClean="0">
                <a:solidFill>
                  <a:srgbClr val="FFFFFF"/>
                </a:solidFill>
                <a:latin typeface="Gill Sans" charset="0"/>
                <a:ea typeface="Gill Sans" charset="0"/>
                <a:cs typeface="Gill Sans" charset="0"/>
              </a:rPr>
              <a:t>Spring Snow Cover</a:t>
            </a:r>
            <a:endParaRPr lang="en-US" dirty="0">
              <a:solidFill>
                <a:srgbClr val="FFFFFF"/>
              </a:solidFill>
              <a:latin typeface="Gill Sans" charset="0"/>
              <a:ea typeface="Gill Sans" charset="0"/>
              <a:cs typeface="Gill Sans" charset="0"/>
            </a:endParaRPr>
          </a:p>
        </p:txBody>
      </p:sp>
      <p:sp>
        <p:nvSpPr>
          <p:cNvPr id="122" name="Action Button: Custom 121">
            <a:hlinkClick r:id="rId5" action="ppaction://hlinksldjump" highlightClick="1"/>
          </p:cNvPr>
          <p:cNvSpPr/>
          <p:nvPr/>
        </p:nvSpPr>
        <p:spPr>
          <a:xfrm>
            <a:off x="3427739" y="2520146"/>
            <a:ext cx="1238250" cy="395287"/>
          </a:xfrm>
          <a:prstGeom prst="actionButtonBlank">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r" fontAlgn="auto">
              <a:spcBef>
                <a:spcPts val="0"/>
              </a:spcBef>
              <a:spcAft>
                <a:spcPts val="0"/>
              </a:spcAft>
              <a:defRPr/>
            </a:pPr>
            <a:r>
              <a:rPr lang="en-US" dirty="0">
                <a:solidFill>
                  <a:srgbClr val="FFFFFF"/>
                </a:solidFill>
                <a:latin typeface="Gill Sans"/>
                <a:cs typeface="Gill Sans"/>
              </a:rPr>
              <a:t>Humidity</a:t>
            </a:r>
          </a:p>
        </p:txBody>
      </p:sp>
      <p:sp>
        <p:nvSpPr>
          <p:cNvPr id="123" name="Action Button: Custom 122">
            <a:hlinkClick r:id="rId6" action="ppaction://hlinksldjump" highlightClick="1"/>
          </p:cNvPr>
          <p:cNvSpPr/>
          <p:nvPr/>
        </p:nvSpPr>
        <p:spPr>
          <a:xfrm>
            <a:off x="1500188" y="2637110"/>
            <a:ext cx="1833562" cy="598488"/>
          </a:xfrm>
          <a:prstGeom prst="actionButtonBlank">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fontAlgn="auto">
              <a:spcBef>
                <a:spcPts val="0"/>
              </a:spcBef>
              <a:spcAft>
                <a:spcPts val="0"/>
              </a:spcAft>
              <a:defRPr/>
            </a:pPr>
            <a:r>
              <a:rPr lang="en-US" dirty="0">
                <a:solidFill>
                  <a:srgbClr val="FFFFFF"/>
                </a:solidFill>
                <a:latin typeface="Gill Sans"/>
                <a:cs typeface="Gill Sans"/>
              </a:rPr>
              <a:t>Air Temperature over Ocean</a:t>
            </a:r>
          </a:p>
        </p:txBody>
      </p:sp>
      <p:sp>
        <p:nvSpPr>
          <p:cNvPr id="124" name="Action Button: Custom 123">
            <a:hlinkClick r:id="rId7" action="ppaction://hlinksldjump" highlightClick="1"/>
          </p:cNvPr>
          <p:cNvSpPr/>
          <p:nvPr/>
        </p:nvSpPr>
        <p:spPr>
          <a:xfrm>
            <a:off x="436563" y="3076323"/>
            <a:ext cx="977900" cy="676275"/>
          </a:xfrm>
          <a:prstGeom prst="actionButtonBlank">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dirty="0">
                <a:solidFill>
                  <a:srgbClr val="FFFFFF"/>
                </a:solidFill>
                <a:latin typeface="Gill Sans"/>
                <a:cs typeface="Gill Sans"/>
              </a:rPr>
              <a:t>Arctic Sea Ice</a:t>
            </a:r>
          </a:p>
        </p:txBody>
      </p:sp>
      <p:sp>
        <p:nvSpPr>
          <p:cNvPr id="125" name="Action Button: Custom 124">
            <a:hlinkClick r:id="rId7" action="ppaction://hlinksldjump" highlightClick="1"/>
          </p:cNvPr>
          <p:cNvSpPr/>
          <p:nvPr/>
        </p:nvSpPr>
        <p:spPr>
          <a:xfrm>
            <a:off x="538292" y="5579915"/>
            <a:ext cx="1604963" cy="587375"/>
          </a:xfrm>
          <a:prstGeom prst="actionButtonBlank">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dirty="0">
                <a:solidFill>
                  <a:srgbClr val="FCD5B5"/>
                </a:solidFill>
                <a:latin typeface="Gill Sans"/>
                <a:cs typeface="Gill Sans"/>
              </a:rPr>
              <a:t>Sea Surface Temperature</a:t>
            </a:r>
          </a:p>
        </p:txBody>
      </p:sp>
      <p:sp>
        <p:nvSpPr>
          <p:cNvPr id="126" name="Action Button: Custom 125">
            <a:hlinkClick r:id="" action="ppaction://noaction" highlightClick="1"/>
          </p:cNvPr>
          <p:cNvSpPr/>
          <p:nvPr/>
        </p:nvSpPr>
        <p:spPr>
          <a:xfrm>
            <a:off x="4490649" y="5810558"/>
            <a:ext cx="1527175" cy="603250"/>
          </a:xfrm>
          <a:prstGeom prst="actionButtonBlank">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fontAlgn="auto">
              <a:spcBef>
                <a:spcPts val="0"/>
              </a:spcBef>
              <a:spcAft>
                <a:spcPts val="0"/>
              </a:spcAft>
              <a:defRPr/>
            </a:pPr>
            <a:r>
              <a:rPr lang="en-US" dirty="0">
                <a:solidFill>
                  <a:srgbClr val="FCD5B5"/>
                </a:solidFill>
                <a:latin typeface="Gill Sans"/>
                <a:cs typeface="Gill Sans"/>
              </a:rPr>
              <a:t>Ocean Heat Content</a:t>
            </a:r>
          </a:p>
        </p:txBody>
      </p:sp>
      <p:sp>
        <p:nvSpPr>
          <p:cNvPr id="127" name="Action Button: Custom 126">
            <a:hlinkClick r:id="rId8" action="ppaction://hlinksldjump" highlightClick="1"/>
          </p:cNvPr>
          <p:cNvSpPr/>
          <p:nvPr/>
        </p:nvSpPr>
        <p:spPr>
          <a:xfrm>
            <a:off x="2909799" y="5109694"/>
            <a:ext cx="1120775" cy="587375"/>
          </a:xfrm>
          <a:prstGeom prst="actionButtonBlank">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b"/>
          <a:lstStyle/>
          <a:p>
            <a:pPr fontAlgn="auto">
              <a:spcBef>
                <a:spcPts val="0"/>
              </a:spcBef>
              <a:spcAft>
                <a:spcPts val="0"/>
              </a:spcAft>
              <a:defRPr/>
            </a:pPr>
            <a:r>
              <a:rPr lang="en-US" dirty="0">
                <a:solidFill>
                  <a:srgbClr val="FCD5B5"/>
                </a:solidFill>
                <a:latin typeface="Gill Sans"/>
                <a:cs typeface="Gill Sans"/>
              </a:rPr>
              <a:t>Global Sea Level</a:t>
            </a:r>
          </a:p>
        </p:txBody>
      </p:sp>
      <p:sp>
        <p:nvSpPr>
          <p:cNvPr id="128" name="Action Button: Custom 127">
            <a:hlinkClick r:id="rId6" action="ppaction://hlinksldjump" highlightClick="1"/>
          </p:cNvPr>
          <p:cNvSpPr/>
          <p:nvPr/>
        </p:nvSpPr>
        <p:spPr>
          <a:xfrm>
            <a:off x="5768349" y="4818918"/>
            <a:ext cx="1828800" cy="600075"/>
          </a:xfrm>
          <a:prstGeom prst="actionButtonBlank">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b"/>
          <a:lstStyle/>
          <a:p>
            <a:pPr fontAlgn="auto">
              <a:spcBef>
                <a:spcPts val="0"/>
              </a:spcBef>
              <a:spcAft>
                <a:spcPts val="0"/>
              </a:spcAft>
              <a:defRPr/>
            </a:pPr>
            <a:r>
              <a:rPr lang="en-US" dirty="0">
                <a:solidFill>
                  <a:srgbClr val="FCD5B5"/>
                </a:solidFill>
                <a:latin typeface="Gill Sans"/>
                <a:cs typeface="Gill Sans"/>
              </a:rPr>
              <a:t>Air Temperature over Land</a:t>
            </a:r>
          </a:p>
        </p:txBody>
      </p:sp>
      <p:sp>
        <p:nvSpPr>
          <p:cNvPr id="129" name="Action Button: Custom 128">
            <a:hlinkClick r:id="rId9" action="ppaction://hlinksldjump"/>
          </p:cNvPr>
          <p:cNvSpPr/>
          <p:nvPr/>
        </p:nvSpPr>
        <p:spPr>
          <a:xfrm>
            <a:off x="7788637" y="5418446"/>
            <a:ext cx="1196975" cy="493712"/>
          </a:xfrm>
          <a:prstGeom prst="actionButtonBlank">
            <a:avLst/>
          </a:prstGeom>
          <a:solidFill>
            <a:schemeClr val="accent6">
              <a:lumMod val="20000"/>
              <a:lumOff val="8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fontAlgn="auto">
              <a:spcBef>
                <a:spcPts val="0"/>
              </a:spcBef>
              <a:spcAft>
                <a:spcPts val="0"/>
              </a:spcAft>
              <a:defRPr/>
            </a:pPr>
            <a:r>
              <a:rPr lang="en-US" dirty="0">
                <a:solidFill>
                  <a:schemeClr val="accent6">
                    <a:lumMod val="40000"/>
                    <a:lumOff val="60000"/>
                  </a:schemeClr>
                </a:solidFill>
                <a:latin typeface="Gill Sans"/>
                <a:cs typeface="Gill Sans"/>
              </a:rPr>
              <a:t>Glaciers</a:t>
            </a:r>
          </a:p>
        </p:txBody>
      </p:sp>
      <p:sp>
        <p:nvSpPr>
          <p:cNvPr id="130" name="Down Arrow 129">
            <a:hlinkClick r:id="rId5" action="ppaction://hlinksldjump"/>
          </p:cNvPr>
          <p:cNvSpPr/>
          <p:nvPr/>
        </p:nvSpPr>
        <p:spPr>
          <a:xfrm flipV="1">
            <a:off x="3427225" y="2544868"/>
            <a:ext cx="256650" cy="322297"/>
          </a:xfrm>
          <a:prstGeom prst="downArrow">
            <a:avLst/>
          </a:prstGeom>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131" name="Down Arrow 130">
            <a:hlinkClick r:id="rId6" action="ppaction://hlinksldjump"/>
          </p:cNvPr>
          <p:cNvSpPr/>
          <p:nvPr/>
        </p:nvSpPr>
        <p:spPr>
          <a:xfrm flipV="1">
            <a:off x="1282161" y="2815035"/>
            <a:ext cx="243950" cy="324635"/>
          </a:xfrm>
          <a:prstGeom prst="downArrow">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132" name="Down Arrow 131">
            <a:hlinkClick r:id="" action="ppaction://noaction"/>
          </p:cNvPr>
          <p:cNvSpPr/>
          <p:nvPr/>
        </p:nvSpPr>
        <p:spPr>
          <a:xfrm flipV="1">
            <a:off x="6601350" y="2734581"/>
            <a:ext cx="256650" cy="319613"/>
          </a:xfrm>
          <a:prstGeom prst="downArrow">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133" name="Down Arrow 132">
            <a:hlinkClick r:id="rId8" action="ppaction://hlinksldjump"/>
          </p:cNvPr>
          <p:cNvSpPr/>
          <p:nvPr/>
        </p:nvSpPr>
        <p:spPr>
          <a:xfrm flipV="1">
            <a:off x="2652924" y="5200114"/>
            <a:ext cx="233611" cy="303248"/>
          </a:xfrm>
          <a:prstGeom prst="downArrow">
            <a:avLst/>
          </a:prstGeom>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134" name="Down Arrow 133">
            <a:hlinkClick r:id="rId7" action="ppaction://hlinksldjump"/>
          </p:cNvPr>
          <p:cNvSpPr/>
          <p:nvPr/>
        </p:nvSpPr>
        <p:spPr>
          <a:xfrm flipV="1">
            <a:off x="307809" y="5744983"/>
            <a:ext cx="256650" cy="297388"/>
          </a:xfrm>
          <a:prstGeom prst="downArrow">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135" name="Down Arrow 134">
            <a:hlinkClick r:id="rId7" action="ppaction://hlinksldjump"/>
          </p:cNvPr>
          <p:cNvSpPr/>
          <p:nvPr/>
        </p:nvSpPr>
        <p:spPr>
          <a:xfrm>
            <a:off x="191266" y="3311312"/>
            <a:ext cx="242625" cy="336252"/>
          </a:xfrm>
          <a:prstGeom prst="downArrow">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136" name="Down Arrow 135">
            <a:hlinkClick r:id="rId9" action="ppaction://hlinksldjump"/>
          </p:cNvPr>
          <p:cNvSpPr/>
          <p:nvPr/>
        </p:nvSpPr>
        <p:spPr>
          <a:xfrm>
            <a:off x="7820502" y="5587536"/>
            <a:ext cx="256650" cy="259287"/>
          </a:xfrm>
          <a:prstGeom prst="downArrow">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137" name="Down Arrow 136">
            <a:hlinkClick r:id="" action="ppaction://noaction"/>
          </p:cNvPr>
          <p:cNvSpPr/>
          <p:nvPr/>
        </p:nvSpPr>
        <p:spPr>
          <a:xfrm>
            <a:off x="4862124" y="3099668"/>
            <a:ext cx="246850" cy="292731"/>
          </a:xfrm>
          <a:prstGeom prst="downArrow">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138" name="Down Arrow 137">
            <a:hlinkClick r:id="" action="ppaction://noaction"/>
          </p:cNvPr>
          <p:cNvSpPr/>
          <p:nvPr/>
        </p:nvSpPr>
        <p:spPr>
          <a:xfrm flipV="1">
            <a:off x="4259957" y="6000627"/>
            <a:ext cx="256650" cy="297388"/>
          </a:xfrm>
          <a:prstGeom prst="downArrow">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139" name="Down Arrow 138">
            <a:hlinkClick r:id="rId6" action="ppaction://hlinksldjump"/>
          </p:cNvPr>
          <p:cNvSpPr/>
          <p:nvPr/>
        </p:nvSpPr>
        <p:spPr>
          <a:xfrm flipV="1">
            <a:off x="5451809" y="4941129"/>
            <a:ext cx="233611" cy="303248"/>
          </a:xfrm>
          <a:prstGeom prst="downArrow">
            <a:avLst/>
          </a:prstGeom>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73" name="Oval 72"/>
          <p:cNvSpPr/>
          <p:nvPr/>
        </p:nvSpPr>
        <p:spPr>
          <a:xfrm>
            <a:off x="6315075" y="988878"/>
            <a:ext cx="106363" cy="106363"/>
          </a:xfrm>
          <a:prstGeom prst="ellipse">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Rounded Rectangle 49"/>
          <p:cNvSpPr/>
          <p:nvPr/>
        </p:nvSpPr>
        <p:spPr>
          <a:xfrm>
            <a:off x="191266" y="32641"/>
            <a:ext cx="7504934" cy="882244"/>
          </a:xfrm>
          <a:prstGeom prst="roundRect">
            <a:avLst/>
          </a:prstGeom>
          <a:gradFill>
            <a:gsLst>
              <a:gs pos="0">
                <a:srgbClr val="FFF450"/>
              </a:gs>
              <a:gs pos="100000">
                <a:srgbClr val="F4FFB1"/>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1" name="TextBox 50"/>
          <p:cNvSpPr txBox="1"/>
          <p:nvPr/>
        </p:nvSpPr>
        <p:spPr>
          <a:xfrm>
            <a:off x="338669" y="181448"/>
            <a:ext cx="7276351" cy="646331"/>
          </a:xfrm>
          <a:prstGeom prst="rect">
            <a:avLst/>
          </a:prstGeom>
          <a:noFill/>
        </p:spPr>
        <p:txBody>
          <a:bodyPr wrap="none" rtlCol="0">
            <a:spAutoFit/>
          </a:bodyPr>
          <a:lstStyle/>
          <a:p>
            <a:r>
              <a:rPr lang="en-US" sz="3600" dirty="0" smtClean="0">
                <a:solidFill>
                  <a:schemeClr val="bg1"/>
                </a:solidFill>
                <a:latin typeface="+mj-lt"/>
                <a:cs typeface="Big Caslon"/>
              </a:rPr>
              <a:t>Climate Change: What We Know</a:t>
            </a:r>
            <a:endParaRPr lang="en-US" sz="3600" dirty="0">
              <a:solidFill>
                <a:schemeClr val="bg1"/>
              </a:solidFill>
              <a:latin typeface="+mj-lt"/>
              <a:cs typeface="Big Caslon"/>
            </a:endParaRPr>
          </a:p>
        </p:txBody>
      </p:sp>
      <p:sp>
        <p:nvSpPr>
          <p:cNvPr id="54" name="TextBox 53"/>
          <p:cNvSpPr txBox="1"/>
          <p:nvPr/>
        </p:nvSpPr>
        <p:spPr>
          <a:xfrm>
            <a:off x="338669" y="1159994"/>
            <a:ext cx="5262111" cy="523220"/>
          </a:xfrm>
          <a:prstGeom prst="rect">
            <a:avLst/>
          </a:prstGeom>
          <a:noFill/>
        </p:spPr>
        <p:txBody>
          <a:bodyPr wrap="square" rtlCol="0">
            <a:spAutoFit/>
          </a:bodyPr>
          <a:lstStyle/>
          <a:p>
            <a:pPr indent="1588"/>
            <a:r>
              <a:rPr lang="en-US" sz="2800" dirty="0" smtClean="0">
                <a:solidFill>
                  <a:srgbClr val="FEAB20"/>
                </a:solidFill>
                <a:latin typeface="Candara"/>
                <a:cs typeface="Candara"/>
              </a:rPr>
              <a:t>Ten Signs of a Warming World</a:t>
            </a:r>
            <a:endParaRPr lang="en-US" sz="2800" dirty="0">
              <a:solidFill>
                <a:srgbClr val="FEAB20"/>
              </a:solidFill>
              <a:latin typeface="Candara"/>
              <a:cs typeface="Candara"/>
            </a:endParaRPr>
          </a:p>
        </p:txBody>
      </p:sp>
    </p:spTree>
    <p:extLst>
      <p:ext uri="{BB962C8B-B14F-4D97-AF65-F5344CB8AC3E}">
        <p14:creationId xmlns:p14="http://schemas.microsoft.com/office/powerpoint/2010/main" val="2560257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rot="5400000" flipH="1" flipV="1">
            <a:off x="2849209" y="2326971"/>
            <a:ext cx="3013782" cy="1588"/>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8" name="Rounded Rectangle 7"/>
          <p:cNvSpPr/>
          <p:nvPr/>
        </p:nvSpPr>
        <p:spPr>
          <a:xfrm>
            <a:off x="340189" y="285737"/>
            <a:ext cx="8493388" cy="882244"/>
          </a:xfrm>
          <a:prstGeom prst="roundRect">
            <a:avLst/>
          </a:prstGeom>
          <a:gradFill>
            <a:gsLst>
              <a:gs pos="0">
                <a:srgbClr val="D16767"/>
              </a:gs>
              <a:gs pos="100000">
                <a:schemeClr val="accent2">
                  <a:tint val="50000"/>
                  <a:shade val="100000"/>
                  <a:satMod val="350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 name="TextBox 8"/>
          <p:cNvSpPr txBox="1"/>
          <p:nvPr/>
        </p:nvSpPr>
        <p:spPr>
          <a:xfrm>
            <a:off x="487592" y="351549"/>
            <a:ext cx="5414463" cy="646331"/>
          </a:xfrm>
          <a:prstGeom prst="rect">
            <a:avLst/>
          </a:prstGeom>
          <a:noFill/>
        </p:spPr>
        <p:txBody>
          <a:bodyPr wrap="none" rtlCol="0">
            <a:spAutoFit/>
          </a:bodyPr>
          <a:lstStyle/>
          <a:p>
            <a:r>
              <a:rPr lang="en-US" sz="3600" dirty="0" smtClean="0">
                <a:solidFill>
                  <a:schemeClr val="bg1"/>
                </a:solidFill>
                <a:latin typeface="+mj-lt"/>
                <a:cs typeface="Big Caslon"/>
              </a:rPr>
              <a:t>What We Might Do About It</a:t>
            </a:r>
            <a:endParaRPr lang="en-US" sz="3600" dirty="0">
              <a:solidFill>
                <a:schemeClr val="bg1"/>
              </a:solidFill>
              <a:latin typeface="+mj-lt"/>
              <a:cs typeface="Big Caslon"/>
            </a:endParaRPr>
          </a:p>
        </p:txBody>
      </p:sp>
      <p:sp>
        <p:nvSpPr>
          <p:cNvPr id="5" name="TextBox 19"/>
          <p:cNvSpPr txBox="1">
            <a:spLocks noChangeArrowheads="1"/>
          </p:cNvSpPr>
          <p:nvPr/>
        </p:nvSpPr>
        <p:spPr bwMode="auto">
          <a:xfrm>
            <a:off x="5102430" y="2465457"/>
            <a:ext cx="2860675" cy="1508105"/>
          </a:xfrm>
          <a:prstGeom prst="rect">
            <a:avLst/>
          </a:prstGeom>
          <a:noFill/>
          <a:ln w="9525">
            <a:noFill/>
            <a:miter lim="800000"/>
            <a:headEnd/>
            <a:tailEnd/>
          </a:ln>
        </p:spPr>
        <p:txBody>
          <a:bodyPr wrap="square">
            <a:prstTxWarp prst="textNoShape">
              <a:avLst/>
            </a:prstTxWarp>
            <a:spAutoFit/>
          </a:bodyPr>
          <a:lstStyle/>
          <a:p>
            <a:r>
              <a:rPr lang="en-US" sz="2300" dirty="0" smtClean="0">
                <a:latin typeface="Gill Sans" pitchFamily="-123" charset="0"/>
                <a:ea typeface="Gill Sans" pitchFamily="-123" charset="0"/>
                <a:cs typeface="Gill Sans" pitchFamily="-123" charset="0"/>
              </a:rPr>
              <a:t>Spend money to get ready for things to be different than they have been</a:t>
            </a:r>
            <a:endParaRPr lang="en-US" sz="2300" dirty="0">
              <a:latin typeface="Gill Sans" pitchFamily="-123" charset="0"/>
              <a:ea typeface="Gill Sans" pitchFamily="-123" charset="0"/>
              <a:cs typeface="Gill Sans" pitchFamily="-123" charset="0"/>
            </a:endParaRPr>
          </a:p>
        </p:txBody>
      </p:sp>
      <p:sp>
        <p:nvSpPr>
          <p:cNvPr id="6" name="TextBox 20"/>
          <p:cNvSpPr txBox="1">
            <a:spLocks noChangeArrowheads="1"/>
          </p:cNvSpPr>
          <p:nvPr/>
        </p:nvSpPr>
        <p:spPr bwMode="auto">
          <a:xfrm>
            <a:off x="5102430" y="1869787"/>
            <a:ext cx="1240043" cy="584776"/>
          </a:xfrm>
          <a:prstGeom prst="rect">
            <a:avLst/>
          </a:prstGeom>
          <a:noFill/>
          <a:ln w="9525">
            <a:noFill/>
            <a:miter lim="800000"/>
            <a:headEnd/>
            <a:tailEnd/>
          </a:ln>
        </p:spPr>
        <p:txBody>
          <a:bodyPr wrap="none">
            <a:prstTxWarp prst="textNoShape">
              <a:avLst/>
            </a:prstTxWarp>
            <a:spAutoFit/>
          </a:bodyPr>
          <a:lstStyle/>
          <a:p>
            <a:r>
              <a:rPr lang="en-US" sz="3200" dirty="0" smtClean="0">
                <a:solidFill>
                  <a:srgbClr val="FFFFFF"/>
                </a:solidFill>
                <a:latin typeface="Candara"/>
                <a:ea typeface="Gill Sans" pitchFamily="-123" charset="0"/>
                <a:cs typeface="Candara"/>
              </a:rPr>
              <a:t>Adapt</a:t>
            </a:r>
            <a:endParaRPr lang="en-US" sz="3200" dirty="0">
              <a:solidFill>
                <a:srgbClr val="FFFFFF"/>
              </a:solidFill>
              <a:latin typeface="Candara"/>
              <a:ea typeface="Gill Sans" pitchFamily="-123" charset="0"/>
              <a:cs typeface="Candara"/>
            </a:endParaRPr>
          </a:p>
        </p:txBody>
      </p:sp>
      <p:sp>
        <p:nvSpPr>
          <p:cNvPr id="10" name="TextBox 21"/>
          <p:cNvSpPr txBox="1">
            <a:spLocks noChangeArrowheads="1"/>
          </p:cNvSpPr>
          <p:nvPr/>
        </p:nvSpPr>
        <p:spPr bwMode="auto">
          <a:xfrm>
            <a:off x="746589" y="2440057"/>
            <a:ext cx="2942641" cy="1508105"/>
          </a:xfrm>
          <a:prstGeom prst="rect">
            <a:avLst/>
          </a:prstGeom>
          <a:noFill/>
          <a:ln w="9525">
            <a:noFill/>
            <a:miter lim="800000"/>
            <a:headEnd/>
            <a:tailEnd/>
          </a:ln>
        </p:spPr>
        <p:txBody>
          <a:bodyPr wrap="square">
            <a:prstTxWarp prst="textNoShape">
              <a:avLst/>
            </a:prstTxWarp>
            <a:spAutoFit/>
          </a:bodyPr>
          <a:lstStyle/>
          <a:p>
            <a:pPr algn="r"/>
            <a:r>
              <a:rPr lang="en-US" sz="2300" dirty="0" smtClean="0">
                <a:latin typeface="Gill Sans" pitchFamily="-123" charset="0"/>
                <a:ea typeface="Gill Sans" pitchFamily="-123" charset="0"/>
                <a:cs typeface="Gill Sans" pitchFamily="-123" charset="0"/>
              </a:rPr>
              <a:t>Get off fossil fuels or figure out how to remove </a:t>
            </a:r>
            <a:r>
              <a:rPr lang="en-US" sz="2300" dirty="0">
                <a:latin typeface="Gill Sans" pitchFamily="-123" charset="0"/>
                <a:ea typeface="Gill Sans" pitchFamily="-123" charset="0"/>
                <a:cs typeface="Gill Sans" pitchFamily="-123" charset="0"/>
              </a:rPr>
              <a:t>carbon dioxide from the </a:t>
            </a:r>
            <a:r>
              <a:rPr lang="en-US" sz="2300" dirty="0" smtClean="0">
                <a:latin typeface="Gill Sans" pitchFamily="-123" charset="0"/>
                <a:ea typeface="Gill Sans" pitchFamily="-123" charset="0"/>
                <a:cs typeface="Gill Sans" pitchFamily="-123" charset="0"/>
              </a:rPr>
              <a:t>atmosphere </a:t>
            </a:r>
            <a:endParaRPr lang="en-US" sz="2300" dirty="0">
              <a:latin typeface="Gill Sans" pitchFamily="-123" charset="0"/>
              <a:ea typeface="Gill Sans" pitchFamily="-123" charset="0"/>
              <a:cs typeface="Gill Sans" pitchFamily="-123" charset="0"/>
            </a:endParaRPr>
          </a:p>
        </p:txBody>
      </p:sp>
      <p:sp>
        <p:nvSpPr>
          <p:cNvPr id="11" name="TextBox 29"/>
          <p:cNvSpPr txBox="1">
            <a:spLocks noChangeArrowheads="1"/>
          </p:cNvSpPr>
          <p:nvPr/>
        </p:nvSpPr>
        <p:spPr bwMode="auto">
          <a:xfrm>
            <a:off x="2047635" y="1844387"/>
            <a:ext cx="1641595" cy="584776"/>
          </a:xfrm>
          <a:prstGeom prst="rect">
            <a:avLst/>
          </a:prstGeom>
          <a:noFill/>
          <a:ln w="9525">
            <a:noFill/>
            <a:miter lim="800000"/>
            <a:headEnd/>
            <a:tailEnd/>
          </a:ln>
        </p:spPr>
        <p:txBody>
          <a:bodyPr wrap="none">
            <a:prstTxWarp prst="textNoShape">
              <a:avLst/>
            </a:prstTxWarp>
            <a:spAutoFit/>
          </a:bodyPr>
          <a:lstStyle/>
          <a:p>
            <a:r>
              <a:rPr lang="en-US" sz="3200" dirty="0" smtClean="0">
                <a:solidFill>
                  <a:srgbClr val="FFFFFF"/>
                </a:solidFill>
                <a:latin typeface="Candara"/>
                <a:ea typeface="Gill Sans" pitchFamily="-123" charset="0"/>
                <a:cs typeface="Candara"/>
              </a:rPr>
              <a:t>Mitigate</a:t>
            </a:r>
            <a:endParaRPr lang="en-US" sz="3200" dirty="0">
              <a:solidFill>
                <a:srgbClr val="FFFFFF"/>
              </a:solidFill>
              <a:latin typeface="Candara"/>
              <a:ea typeface="Gill Sans" pitchFamily="-123" charset="0"/>
              <a:cs typeface="Candara"/>
            </a:endParaRPr>
          </a:p>
        </p:txBody>
      </p:sp>
      <p:cxnSp>
        <p:nvCxnSpPr>
          <p:cNvPr id="20" name="Straight Connector 19"/>
          <p:cNvCxnSpPr/>
          <p:nvPr/>
        </p:nvCxnSpPr>
        <p:spPr>
          <a:xfrm>
            <a:off x="4355306" y="3821956"/>
            <a:ext cx="4788694" cy="30360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V="1">
            <a:off x="0" y="3796556"/>
            <a:ext cx="4356894" cy="30614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6616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rot="5400000" flipH="1" flipV="1">
            <a:off x="2849209" y="2326971"/>
            <a:ext cx="3013782" cy="1588"/>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8" name="Rounded Rectangle 7"/>
          <p:cNvSpPr/>
          <p:nvPr/>
        </p:nvSpPr>
        <p:spPr>
          <a:xfrm>
            <a:off x="340189" y="285737"/>
            <a:ext cx="8493388" cy="882244"/>
          </a:xfrm>
          <a:prstGeom prst="roundRect">
            <a:avLst/>
          </a:prstGeom>
          <a:gradFill>
            <a:gsLst>
              <a:gs pos="0">
                <a:srgbClr val="D16767"/>
              </a:gs>
              <a:gs pos="100000">
                <a:schemeClr val="accent2">
                  <a:tint val="50000"/>
                  <a:shade val="100000"/>
                  <a:satMod val="350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 name="TextBox 8"/>
          <p:cNvSpPr txBox="1"/>
          <p:nvPr/>
        </p:nvSpPr>
        <p:spPr>
          <a:xfrm>
            <a:off x="487592" y="351549"/>
            <a:ext cx="5414463" cy="646331"/>
          </a:xfrm>
          <a:prstGeom prst="rect">
            <a:avLst/>
          </a:prstGeom>
          <a:noFill/>
        </p:spPr>
        <p:txBody>
          <a:bodyPr wrap="none" rtlCol="0">
            <a:spAutoFit/>
          </a:bodyPr>
          <a:lstStyle/>
          <a:p>
            <a:r>
              <a:rPr lang="en-US" sz="3600" dirty="0" smtClean="0">
                <a:solidFill>
                  <a:schemeClr val="bg1"/>
                </a:solidFill>
                <a:latin typeface="+mj-lt"/>
                <a:cs typeface="Big Caslon"/>
              </a:rPr>
              <a:t>What We Might Do About It</a:t>
            </a:r>
            <a:endParaRPr lang="en-US" sz="3600" dirty="0">
              <a:solidFill>
                <a:schemeClr val="bg1"/>
              </a:solidFill>
              <a:latin typeface="+mj-lt"/>
              <a:cs typeface="Big Caslon"/>
            </a:endParaRPr>
          </a:p>
        </p:txBody>
      </p:sp>
      <p:sp>
        <p:nvSpPr>
          <p:cNvPr id="5" name="TextBox 19"/>
          <p:cNvSpPr txBox="1">
            <a:spLocks noChangeArrowheads="1"/>
          </p:cNvSpPr>
          <p:nvPr/>
        </p:nvSpPr>
        <p:spPr bwMode="auto">
          <a:xfrm>
            <a:off x="5102430" y="2465457"/>
            <a:ext cx="2860675" cy="1508105"/>
          </a:xfrm>
          <a:prstGeom prst="rect">
            <a:avLst/>
          </a:prstGeom>
          <a:noFill/>
          <a:ln w="9525">
            <a:noFill/>
            <a:miter lim="800000"/>
            <a:headEnd/>
            <a:tailEnd/>
          </a:ln>
        </p:spPr>
        <p:txBody>
          <a:bodyPr wrap="square">
            <a:prstTxWarp prst="textNoShape">
              <a:avLst/>
            </a:prstTxWarp>
            <a:spAutoFit/>
          </a:bodyPr>
          <a:lstStyle/>
          <a:p>
            <a:r>
              <a:rPr lang="en-US" sz="2300" dirty="0" smtClean="0">
                <a:latin typeface="Gill Sans" pitchFamily="-123" charset="0"/>
                <a:ea typeface="Gill Sans" pitchFamily="-123" charset="0"/>
                <a:cs typeface="Gill Sans" pitchFamily="-123" charset="0"/>
              </a:rPr>
              <a:t>Spend money to get ready for things to be different than they have been</a:t>
            </a:r>
            <a:endParaRPr lang="en-US" sz="2300" dirty="0">
              <a:latin typeface="Gill Sans" pitchFamily="-123" charset="0"/>
              <a:ea typeface="Gill Sans" pitchFamily="-123" charset="0"/>
              <a:cs typeface="Gill Sans" pitchFamily="-123" charset="0"/>
            </a:endParaRPr>
          </a:p>
        </p:txBody>
      </p:sp>
      <p:sp>
        <p:nvSpPr>
          <p:cNvPr id="6" name="TextBox 20"/>
          <p:cNvSpPr txBox="1">
            <a:spLocks noChangeArrowheads="1"/>
          </p:cNvSpPr>
          <p:nvPr/>
        </p:nvSpPr>
        <p:spPr bwMode="auto">
          <a:xfrm>
            <a:off x="5102430" y="1869787"/>
            <a:ext cx="1240043" cy="584776"/>
          </a:xfrm>
          <a:prstGeom prst="rect">
            <a:avLst/>
          </a:prstGeom>
          <a:noFill/>
          <a:ln w="9525">
            <a:noFill/>
            <a:miter lim="800000"/>
            <a:headEnd/>
            <a:tailEnd/>
          </a:ln>
        </p:spPr>
        <p:txBody>
          <a:bodyPr wrap="none">
            <a:prstTxWarp prst="textNoShape">
              <a:avLst/>
            </a:prstTxWarp>
            <a:spAutoFit/>
          </a:bodyPr>
          <a:lstStyle/>
          <a:p>
            <a:r>
              <a:rPr lang="en-US" sz="3200" dirty="0" smtClean="0">
                <a:solidFill>
                  <a:srgbClr val="FFFFFF"/>
                </a:solidFill>
                <a:latin typeface="Candara"/>
                <a:ea typeface="Gill Sans" pitchFamily="-123" charset="0"/>
                <a:cs typeface="Candara"/>
              </a:rPr>
              <a:t>Adapt</a:t>
            </a:r>
            <a:endParaRPr lang="en-US" sz="3200" dirty="0">
              <a:solidFill>
                <a:srgbClr val="FFFFFF"/>
              </a:solidFill>
              <a:latin typeface="Candara"/>
              <a:ea typeface="Gill Sans" pitchFamily="-123" charset="0"/>
              <a:cs typeface="Candara"/>
            </a:endParaRPr>
          </a:p>
        </p:txBody>
      </p:sp>
      <p:sp>
        <p:nvSpPr>
          <p:cNvPr id="10" name="TextBox 21"/>
          <p:cNvSpPr txBox="1">
            <a:spLocks noChangeArrowheads="1"/>
          </p:cNvSpPr>
          <p:nvPr/>
        </p:nvSpPr>
        <p:spPr bwMode="auto">
          <a:xfrm>
            <a:off x="746589" y="2440057"/>
            <a:ext cx="2942641" cy="1508105"/>
          </a:xfrm>
          <a:prstGeom prst="rect">
            <a:avLst/>
          </a:prstGeom>
          <a:noFill/>
          <a:ln w="9525">
            <a:noFill/>
            <a:miter lim="800000"/>
            <a:headEnd/>
            <a:tailEnd/>
          </a:ln>
        </p:spPr>
        <p:txBody>
          <a:bodyPr wrap="square">
            <a:prstTxWarp prst="textNoShape">
              <a:avLst/>
            </a:prstTxWarp>
            <a:spAutoFit/>
          </a:bodyPr>
          <a:lstStyle/>
          <a:p>
            <a:pPr algn="r"/>
            <a:r>
              <a:rPr lang="en-US" sz="2300" dirty="0" smtClean="0">
                <a:latin typeface="Gill Sans" pitchFamily="-123" charset="0"/>
                <a:ea typeface="Gill Sans" pitchFamily="-123" charset="0"/>
                <a:cs typeface="Gill Sans" pitchFamily="-123" charset="0"/>
              </a:rPr>
              <a:t>Get off fossil fuels or figure out how to remove </a:t>
            </a:r>
            <a:r>
              <a:rPr lang="en-US" sz="2300" dirty="0">
                <a:latin typeface="Gill Sans" pitchFamily="-123" charset="0"/>
                <a:ea typeface="Gill Sans" pitchFamily="-123" charset="0"/>
                <a:cs typeface="Gill Sans" pitchFamily="-123" charset="0"/>
              </a:rPr>
              <a:t>carbon dioxide from the </a:t>
            </a:r>
            <a:r>
              <a:rPr lang="en-US" sz="2300" dirty="0" smtClean="0">
                <a:latin typeface="Gill Sans" pitchFamily="-123" charset="0"/>
                <a:ea typeface="Gill Sans" pitchFamily="-123" charset="0"/>
                <a:cs typeface="Gill Sans" pitchFamily="-123" charset="0"/>
              </a:rPr>
              <a:t>atmosphere </a:t>
            </a:r>
            <a:endParaRPr lang="en-US" sz="2300" dirty="0">
              <a:latin typeface="Gill Sans" pitchFamily="-123" charset="0"/>
              <a:ea typeface="Gill Sans" pitchFamily="-123" charset="0"/>
              <a:cs typeface="Gill Sans" pitchFamily="-123" charset="0"/>
            </a:endParaRPr>
          </a:p>
        </p:txBody>
      </p:sp>
      <p:sp>
        <p:nvSpPr>
          <p:cNvPr id="11" name="TextBox 29"/>
          <p:cNvSpPr txBox="1">
            <a:spLocks noChangeArrowheads="1"/>
          </p:cNvSpPr>
          <p:nvPr/>
        </p:nvSpPr>
        <p:spPr bwMode="auto">
          <a:xfrm>
            <a:off x="2047635" y="1844387"/>
            <a:ext cx="1641595" cy="584776"/>
          </a:xfrm>
          <a:prstGeom prst="rect">
            <a:avLst/>
          </a:prstGeom>
          <a:noFill/>
          <a:ln w="9525">
            <a:noFill/>
            <a:miter lim="800000"/>
            <a:headEnd/>
            <a:tailEnd/>
          </a:ln>
        </p:spPr>
        <p:txBody>
          <a:bodyPr wrap="none">
            <a:prstTxWarp prst="textNoShape">
              <a:avLst/>
            </a:prstTxWarp>
            <a:spAutoFit/>
          </a:bodyPr>
          <a:lstStyle/>
          <a:p>
            <a:r>
              <a:rPr lang="en-US" sz="3200" dirty="0" smtClean="0">
                <a:solidFill>
                  <a:srgbClr val="FFFFFF"/>
                </a:solidFill>
                <a:latin typeface="Candara"/>
                <a:ea typeface="Gill Sans" pitchFamily="-123" charset="0"/>
                <a:cs typeface="Candara"/>
              </a:rPr>
              <a:t>Mitigate</a:t>
            </a:r>
            <a:endParaRPr lang="en-US" sz="3200" dirty="0">
              <a:solidFill>
                <a:srgbClr val="FFFFFF"/>
              </a:solidFill>
              <a:latin typeface="Candara"/>
              <a:ea typeface="Gill Sans" pitchFamily="-123" charset="0"/>
              <a:cs typeface="Candara"/>
            </a:endParaRPr>
          </a:p>
        </p:txBody>
      </p:sp>
      <p:sp>
        <p:nvSpPr>
          <p:cNvPr id="12" name="TextBox 29"/>
          <p:cNvSpPr txBox="1">
            <a:spLocks noChangeArrowheads="1"/>
          </p:cNvSpPr>
          <p:nvPr/>
        </p:nvSpPr>
        <p:spPr bwMode="auto">
          <a:xfrm>
            <a:off x="3689230" y="4457124"/>
            <a:ext cx="1224213" cy="584776"/>
          </a:xfrm>
          <a:prstGeom prst="rect">
            <a:avLst/>
          </a:prstGeom>
          <a:noFill/>
          <a:ln w="9525">
            <a:noFill/>
            <a:miter lim="800000"/>
            <a:headEnd/>
            <a:tailEnd/>
          </a:ln>
        </p:spPr>
        <p:txBody>
          <a:bodyPr wrap="none">
            <a:prstTxWarp prst="textNoShape">
              <a:avLst/>
            </a:prstTxWarp>
            <a:spAutoFit/>
          </a:bodyPr>
          <a:lstStyle/>
          <a:p>
            <a:r>
              <a:rPr lang="en-US" sz="3200" dirty="0" smtClean="0">
                <a:solidFill>
                  <a:srgbClr val="FFFFFF"/>
                </a:solidFill>
                <a:latin typeface="Candara"/>
                <a:ea typeface="Gill Sans" pitchFamily="-123" charset="0"/>
                <a:cs typeface="Candara"/>
              </a:rPr>
              <a:t>Suffer</a:t>
            </a:r>
            <a:endParaRPr lang="en-US" sz="3200" dirty="0">
              <a:solidFill>
                <a:srgbClr val="FFFFFF"/>
              </a:solidFill>
              <a:latin typeface="Candara"/>
              <a:ea typeface="Gill Sans" pitchFamily="-123" charset="0"/>
              <a:cs typeface="Candara"/>
            </a:endParaRPr>
          </a:p>
        </p:txBody>
      </p:sp>
      <p:sp>
        <p:nvSpPr>
          <p:cNvPr id="13" name="TextBox 19"/>
          <p:cNvSpPr txBox="1">
            <a:spLocks noChangeArrowheads="1"/>
          </p:cNvSpPr>
          <p:nvPr/>
        </p:nvSpPr>
        <p:spPr bwMode="auto">
          <a:xfrm>
            <a:off x="3041380" y="5041900"/>
            <a:ext cx="3435620" cy="1508105"/>
          </a:xfrm>
          <a:prstGeom prst="rect">
            <a:avLst/>
          </a:prstGeom>
          <a:noFill/>
          <a:ln w="9525">
            <a:noFill/>
            <a:miter lim="800000"/>
            <a:headEnd/>
            <a:tailEnd/>
          </a:ln>
        </p:spPr>
        <p:txBody>
          <a:bodyPr wrap="square">
            <a:prstTxWarp prst="textNoShape">
              <a:avLst/>
            </a:prstTxWarp>
            <a:spAutoFit/>
          </a:bodyPr>
          <a:lstStyle/>
          <a:p>
            <a:r>
              <a:rPr lang="en-US" sz="2300" dirty="0" smtClean="0">
                <a:latin typeface="Gill Sans" pitchFamily="-123" charset="0"/>
                <a:ea typeface="Gill Sans" pitchFamily="-123" charset="0"/>
                <a:cs typeface="Gill Sans" pitchFamily="-123" charset="0"/>
              </a:rPr>
              <a:t>Deal with changes, including increased numbers and severity of extreme events</a:t>
            </a:r>
            <a:endParaRPr lang="en-US" sz="2300" dirty="0">
              <a:latin typeface="Gill Sans" pitchFamily="-123" charset="0"/>
              <a:ea typeface="Gill Sans" pitchFamily="-123" charset="0"/>
              <a:cs typeface="Gill Sans" pitchFamily="-123" charset="0"/>
            </a:endParaRPr>
          </a:p>
        </p:txBody>
      </p:sp>
      <p:cxnSp>
        <p:nvCxnSpPr>
          <p:cNvPr id="20" name="Straight Connector 19"/>
          <p:cNvCxnSpPr/>
          <p:nvPr/>
        </p:nvCxnSpPr>
        <p:spPr>
          <a:xfrm>
            <a:off x="4355306" y="3821956"/>
            <a:ext cx="4788694" cy="30360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V="1">
            <a:off x="0" y="3796556"/>
            <a:ext cx="4356894" cy="30614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84342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838200"/>
          </a:xfrm>
        </p:spPr>
        <p:txBody>
          <a:bodyPr/>
          <a:lstStyle/>
          <a:p>
            <a:r>
              <a:rPr lang="en-US" dirty="0" smtClean="0"/>
              <a:t>Adaptation</a:t>
            </a:r>
            <a:endParaRPr lang="en-US" dirty="0"/>
          </a:p>
        </p:txBody>
      </p:sp>
      <p:sp>
        <p:nvSpPr>
          <p:cNvPr id="3" name="Content Placeholder 2"/>
          <p:cNvSpPr>
            <a:spLocks noGrp="1"/>
          </p:cNvSpPr>
          <p:nvPr>
            <p:ph idx="1"/>
          </p:nvPr>
        </p:nvSpPr>
        <p:spPr>
          <a:xfrm>
            <a:off x="228600" y="2209800"/>
            <a:ext cx="8763000" cy="2895600"/>
          </a:xfrm>
        </p:spPr>
        <p:txBody>
          <a:bodyPr>
            <a:normAutofit/>
          </a:bodyPr>
          <a:lstStyle/>
          <a:p>
            <a:pPr marL="68263" indent="0">
              <a:buNone/>
            </a:pPr>
            <a:r>
              <a:rPr lang="en-US" sz="2100" b="1" dirty="0" smtClean="0"/>
              <a:t>More examples from around the U.S. are available via the </a:t>
            </a:r>
          </a:p>
          <a:p>
            <a:pPr marL="68263" indent="0">
              <a:buNone/>
            </a:pPr>
            <a:r>
              <a:rPr lang="en-US" sz="2300" b="1" dirty="0" smtClean="0"/>
              <a:t>U.S. Climate Resilience toolkit</a:t>
            </a:r>
            <a:endParaRPr lang="en-US" sz="2300" b="1" dirty="0"/>
          </a:p>
        </p:txBody>
      </p:sp>
      <p:sp>
        <p:nvSpPr>
          <p:cNvPr id="4" name="Slide Number Placeholder 3"/>
          <p:cNvSpPr>
            <a:spLocks noGrp="1"/>
          </p:cNvSpPr>
          <p:nvPr>
            <p:ph type="sldNum" sz="quarter" idx="4294967295"/>
          </p:nvPr>
        </p:nvSpPr>
        <p:spPr>
          <a:xfrm>
            <a:off x="8534400" y="6553200"/>
            <a:ext cx="457200" cy="228600"/>
          </a:xfrm>
          <a:prstGeom prst="rect">
            <a:avLst/>
          </a:prstGeom>
        </p:spPr>
        <p:txBody>
          <a:bodyPr/>
          <a:lstStyle/>
          <a:p>
            <a:pPr>
              <a:defRPr/>
            </a:pPr>
            <a:fld id="{F378691F-9CED-4134-BEF2-4424A0C8B72C}" type="slidenum">
              <a:rPr lang="en-US" smtClean="0"/>
              <a:pPr>
                <a:defRPr/>
              </a:pPr>
              <a:t>22</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8632" y="3189570"/>
            <a:ext cx="5486400" cy="2517989"/>
          </a:xfrm>
          <a:prstGeom prst="rect">
            <a:avLst/>
          </a:prstGeom>
        </p:spPr>
      </p:pic>
      <p:sp>
        <p:nvSpPr>
          <p:cNvPr id="6" name="Rectangle 5"/>
          <p:cNvSpPr/>
          <p:nvPr/>
        </p:nvSpPr>
        <p:spPr>
          <a:xfrm>
            <a:off x="3515727" y="5867400"/>
            <a:ext cx="3113673" cy="369332"/>
          </a:xfrm>
          <a:prstGeom prst="rect">
            <a:avLst/>
          </a:prstGeom>
        </p:spPr>
        <p:txBody>
          <a:bodyPr wrap="none">
            <a:spAutoFit/>
          </a:bodyPr>
          <a:lstStyle/>
          <a:p>
            <a:pPr marL="68263" indent="0">
              <a:buNone/>
            </a:pPr>
            <a:r>
              <a:rPr lang="en-US" b="1" dirty="0"/>
              <a:t>https://toolkit.climate.gov/</a:t>
            </a:r>
          </a:p>
        </p:txBody>
      </p:sp>
      <p:sp>
        <p:nvSpPr>
          <p:cNvPr id="7" name="Rectangle 6"/>
          <p:cNvSpPr/>
          <p:nvPr/>
        </p:nvSpPr>
        <p:spPr>
          <a:xfrm>
            <a:off x="228600" y="838200"/>
            <a:ext cx="8458200" cy="769441"/>
          </a:xfrm>
          <a:prstGeom prst="rect">
            <a:avLst/>
          </a:prstGeom>
        </p:spPr>
        <p:txBody>
          <a:bodyPr wrap="square">
            <a:spAutoFit/>
          </a:bodyPr>
          <a:lstStyle/>
          <a:p>
            <a:pPr marL="68263" indent="0" algn="ctr">
              <a:buNone/>
            </a:pPr>
            <a:r>
              <a:rPr lang="en-US" sz="2100" dirty="0">
                <a:solidFill>
                  <a:schemeClr val="accent3">
                    <a:lumMod val="60000"/>
                    <a:lumOff val="40000"/>
                  </a:schemeClr>
                </a:solidFill>
              </a:rPr>
              <a:t>Adaptation planning takes place on national and regional levels </a:t>
            </a:r>
            <a:r>
              <a:rPr lang="en-US" sz="2100" b="1" dirty="0">
                <a:solidFill>
                  <a:schemeClr val="accent3">
                    <a:lumMod val="60000"/>
                    <a:lumOff val="40000"/>
                  </a:schemeClr>
                </a:solidFill>
              </a:rPr>
              <a:t>but </a:t>
            </a:r>
            <a:endParaRPr lang="en-US" sz="2100" b="1" dirty="0" smtClean="0">
              <a:solidFill>
                <a:schemeClr val="accent3">
                  <a:lumMod val="60000"/>
                  <a:lumOff val="40000"/>
                </a:schemeClr>
              </a:solidFill>
            </a:endParaRPr>
          </a:p>
          <a:p>
            <a:pPr marL="68263" indent="0" algn="ctr">
              <a:buNone/>
            </a:pPr>
            <a:r>
              <a:rPr lang="en-US" sz="2300" b="1" i="1" dirty="0" smtClean="0">
                <a:solidFill>
                  <a:schemeClr val="accent3">
                    <a:lumMod val="60000"/>
                    <a:lumOff val="40000"/>
                  </a:schemeClr>
                </a:solidFill>
              </a:rPr>
              <a:t>actions </a:t>
            </a:r>
            <a:r>
              <a:rPr lang="en-US" sz="2300" b="1" i="1" dirty="0">
                <a:solidFill>
                  <a:schemeClr val="accent3">
                    <a:lumMod val="60000"/>
                    <a:lumOff val="40000"/>
                  </a:schemeClr>
                </a:solidFill>
              </a:rPr>
              <a:t>take place locally. </a:t>
            </a:r>
          </a:p>
        </p:txBody>
      </p:sp>
    </p:spTree>
    <p:extLst>
      <p:ext uri="{BB962C8B-B14F-4D97-AF65-F5344CB8AC3E}">
        <p14:creationId xmlns:p14="http://schemas.microsoft.com/office/powerpoint/2010/main" val="19305903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15400" cy="990600"/>
          </a:xfrm>
        </p:spPr>
        <p:txBody>
          <a:bodyPr/>
          <a:lstStyle/>
          <a:p>
            <a:r>
              <a:rPr lang="en-US" sz="3600" dirty="0" smtClean="0"/>
              <a:t>Mitigation</a:t>
            </a:r>
            <a:r>
              <a:rPr lang="en-US" dirty="0" smtClean="0"/>
              <a:t> – </a:t>
            </a:r>
            <a:r>
              <a:rPr lang="en-US" sz="3600" dirty="0" smtClean="0"/>
              <a:t>actions to slow future warming </a:t>
            </a:r>
            <a:endParaRPr lang="en-US" sz="3600" dirty="0"/>
          </a:p>
        </p:txBody>
      </p:sp>
      <p:sp>
        <p:nvSpPr>
          <p:cNvPr id="4" name="Slide Number Placeholder 3"/>
          <p:cNvSpPr>
            <a:spLocks noGrp="1"/>
          </p:cNvSpPr>
          <p:nvPr>
            <p:ph type="sldNum" sz="quarter" idx="4294967295"/>
          </p:nvPr>
        </p:nvSpPr>
        <p:spPr>
          <a:xfrm>
            <a:off x="8534400" y="6553200"/>
            <a:ext cx="457200" cy="228600"/>
          </a:xfrm>
          <a:prstGeom prst="rect">
            <a:avLst/>
          </a:prstGeom>
        </p:spPr>
        <p:txBody>
          <a:bodyPr/>
          <a:lstStyle/>
          <a:p>
            <a:pPr>
              <a:defRPr/>
            </a:pPr>
            <a:fld id="{F378691F-9CED-4134-BEF2-4424A0C8B72C}" type="slidenum">
              <a:rPr lang="en-US" smtClean="0"/>
              <a:pPr>
                <a:defRPr/>
              </a:pPr>
              <a:t>23</a:t>
            </a:fld>
            <a:endParaRPr lang="en-US"/>
          </a:p>
        </p:txBody>
      </p:sp>
      <p:sp>
        <p:nvSpPr>
          <p:cNvPr id="5" name="Content Placeholder 4"/>
          <p:cNvSpPr>
            <a:spLocks noGrp="1"/>
          </p:cNvSpPr>
          <p:nvPr>
            <p:ph idx="1"/>
          </p:nvPr>
        </p:nvSpPr>
        <p:spPr>
          <a:xfrm>
            <a:off x="152400" y="914400"/>
            <a:ext cx="9067800" cy="5257800"/>
          </a:xfrm>
        </p:spPr>
        <p:txBody>
          <a:bodyPr>
            <a:normAutofit lnSpcReduction="10000"/>
          </a:bodyPr>
          <a:lstStyle/>
          <a:p>
            <a:r>
              <a:rPr lang="en-US" dirty="0" smtClean="0"/>
              <a:t>Mitigation starts with every individual </a:t>
            </a:r>
          </a:p>
          <a:p>
            <a:pPr marL="68263" lvl="0" indent="0">
              <a:buClr>
                <a:srgbClr val="FEB80A">
                  <a:lumMod val="75000"/>
                </a:srgbClr>
              </a:buClr>
              <a:buNone/>
            </a:pPr>
            <a:r>
              <a:rPr lang="en-US" sz="1600" dirty="0">
                <a:solidFill>
                  <a:prstClr val="white"/>
                </a:solidFill>
                <a:effectLst/>
              </a:rPr>
              <a:t>According to the IPCC:</a:t>
            </a:r>
          </a:p>
          <a:p>
            <a:pPr lvl="0">
              <a:buClr>
                <a:srgbClr val="FEB80A">
                  <a:lumMod val="75000"/>
                </a:srgbClr>
              </a:buClr>
            </a:pPr>
            <a:r>
              <a:rPr lang="en-US" sz="1600" dirty="0" smtClean="0">
                <a:solidFill>
                  <a:prstClr val="white"/>
                </a:solidFill>
                <a:effectLst/>
              </a:rPr>
              <a:t>“Efficiency </a:t>
            </a:r>
            <a:r>
              <a:rPr lang="en-US" sz="1600" dirty="0">
                <a:solidFill>
                  <a:prstClr val="white"/>
                </a:solidFill>
                <a:effectLst/>
              </a:rPr>
              <a:t>enhancements and </a:t>
            </a:r>
            <a:r>
              <a:rPr lang="en-US" sz="1600" dirty="0" smtClean="0">
                <a:solidFill>
                  <a:prstClr val="white"/>
                </a:solidFill>
                <a:effectLst/>
              </a:rPr>
              <a:t>behavioral </a:t>
            </a:r>
            <a:r>
              <a:rPr lang="en-US" sz="1600" dirty="0">
                <a:solidFill>
                  <a:prstClr val="white"/>
                </a:solidFill>
                <a:effectLst/>
              </a:rPr>
              <a:t>changes, in order to reduce energy demand compared to </a:t>
            </a:r>
            <a:r>
              <a:rPr lang="en-US" sz="1600" dirty="0" smtClean="0">
                <a:solidFill>
                  <a:prstClr val="white"/>
                </a:solidFill>
                <a:effectLst/>
              </a:rPr>
              <a:t>base-line </a:t>
            </a:r>
            <a:r>
              <a:rPr lang="en-US" sz="1600" dirty="0">
                <a:solidFill>
                  <a:prstClr val="white"/>
                </a:solidFill>
                <a:effectLst/>
              </a:rPr>
              <a:t>scenarios without compromising development, are a key mitigation strategy. </a:t>
            </a:r>
            <a:r>
              <a:rPr lang="en-US" sz="1600" dirty="0" smtClean="0">
                <a:solidFill>
                  <a:prstClr val="white"/>
                </a:solidFill>
                <a:effectLst/>
              </a:rPr>
              <a:t>“</a:t>
            </a:r>
            <a:endParaRPr lang="en-US" sz="1600" dirty="0">
              <a:solidFill>
                <a:prstClr val="white"/>
              </a:solidFill>
              <a:effectLst/>
            </a:endParaRPr>
          </a:p>
          <a:p>
            <a:r>
              <a:rPr lang="en-US" sz="1600" dirty="0" smtClean="0">
                <a:solidFill>
                  <a:prstClr val="white"/>
                </a:solidFill>
                <a:effectLst/>
              </a:rPr>
              <a:t>“Behavior</a:t>
            </a:r>
            <a:r>
              <a:rPr lang="en-US" sz="1600" dirty="0">
                <a:solidFill>
                  <a:prstClr val="white"/>
                </a:solidFill>
                <a:effectLst/>
              </a:rPr>
              <a:t>, lifestyle and culture have a considerable influence on energy use and associated emissions, with high mitigation potential in some sectors, in particular when complementing technological and structural </a:t>
            </a:r>
            <a:r>
              <a:rPr lang="en-US" sz="1600" dirty="0" smtClean="0">
                <a:solidFill>
                  <a:prstClr val="white"/>
                </a:solidFill>
                <a:effectLst/>
              </a:rPr>
              <a:t>change.” (</a:t>
            </a:r>
            <a:r>
              <a:rPr lang="en-US" sz="1400" dirty="0" smtClean="0">
                <a:solidFill>
                  <a:schemeClr val="tx1"/>
                </a:solidFill>
                <a:effectLst/>
              </a:rPr>
              <a:t> </a:t>
            </a:r>
            <a:r>
              <a:rPr lang="en-US" sz="1400" dirty="0">
                <a:solidFill>
                  <a:schemeClr val="tx1"/>
                </a:solidFill>
                <a:effectLst/>
              </a:rPr>
              <a:t>mobility demand and mode, energy use in households, choice of longer-lasting </a:t>
            </a:r>
            <a:r>
              <a:rPr lang="en-US" sz="1400" dirty="0" smtClean="0">
                <a:solidFill>
                  <a:schemeClr val="tx1"/>
                </a:solidFill>
                <a:effectLst/>
              </a:rPr>
              <a:t>products </a:t>
            </a:r>
            <a:r>
              <a:rPr lang="en-US" sz="1400" dirty="0">
                <a:solidFill>
                  <a:schemeClr val="tx1"/>
                </a:solidFill>
                <a:effectLst/>
              </a:rPr>
              <a:t>and dietary </a:t>
            </a:r>
            <a:r>
              <a:rPr lang="en-US" sz="1400" dirty="0" smtClean="0">
                <a:solidFill>
                  <a:schemeClr val="tx1"/>
                </a:solidFill>
                <a:effectLst/>
              </a:rPr>
              <a:t>change </a:t>
            </a:r>
            <a:r>
              <a:rPr lang="en-US" sz="1400" dirty="0">
                <a:solidFill>
                  <a:schemeClr val="tx1"/>
                </a:solidFill>
                <a:effectLst/>
              </a:rPr>
              <a:t>and reduction in food </a:t>
            </a:r>
            <a:r>
              <a:rPr lang="en-US" sz="1400" dirty="0" smtClean="0">
                <a:solidFill>
                  <a:schemeClr val="tx1"/>
                </a:solidFill>
                <a:effectLst/>
              </a:rPr>
              <a:t>wastes)</a:t>
            </a:r>
            <a:endParaRPr lang="en-US" dirty="0" smtClean="0"/>
          </a:p>
          <a:p>
            <a:r>
              <a:rPr lang="en-US" dirty="0" smtClean="0"/>
              <a:t>Mitigation requires regional, national &amp; global policies</a:t>
            </a:r>
          </a:p>
          <a:p>
            <a:pPr marL="68263" lvl="0" indent="0">
              <a:buClr>
                <a:srgbClr val="FEB80A">
                  <a:lumMod val="75000"/>
                </a:srgbClr>
              </a:buClr>
              <a:buNone/>
            </a:pPr>
            <a:r>
              <a:rPr lang="en-US" sz="1600" dirty="0" smtClean="0">
                <a:solidFill>
                  <a:prstClr val="white"/>
                </a:solidFill>
                <a:effectLst/>
              </a:rPr>
              <a:t>Examples:</a:t>
            </a:r>
            <a:endParaRPr lang="en-US" sz="1600" dirty="0">
              <a:solidFill>
                <a:prstClr val="white"/>
              </a:solidFill>
              <a:effectLst/>
            </a:endParaRPr>
          </a:p>
          <a:p>
            <a:pPr lvl="0">
              <a:buClr>
                <a:srgbClr val="FEB80A">
                  <a:lumMod val="75000"/>
                </a:srgbClr>
              </a:buClr>
            </a:pPr>
            <a:r>
              <a:rPr lang="en-US" sz="1600" dirty="0" smtClean="0">
                <a:solidFill>
                  <a:prstClr val="white"/>
                </a:solidFill>
                <a:effectLst/>
              </a:rPr>
              <a:t>Clean Power Plan  - cut carbon pollution from the U.S. power sector by 32% by 2030 (dead right now)</a:t>
            </a:r>
            <a:endParaRPr lang="en-US" sz="1600" dirty="0">
              <a:solidFill>
                <a:prstClr val="white"/>
              </a:solidFill>
              <a:effectLst/>
            </a:endParaRPr>
          </a:p>
          <a:p>
            <a:pPr lvl="0">
              <a:buClr>
                <a:srgbClr val="FEB80A">
                  <a:lumMod val="75000"/>
                </a:srgbClr>
              </a:buClr>
            </a:pPr>
            <a:r>
              <a:rPr lang="en-US" sz="1600" dirty="0" smtClean="0">
                <a:solidFill>
                  <a:prstClr val="white"/>
                </a:solidFill>
                <a:effectLst/>
              </a:rPr>
              <a:t>Paris Accord - </a:t>
            </a:r>
            <a:r>
              <a:rPr lang="en-US" sz="1600" dirty="0" smtClean="0">
                <a:solidFill>
                  <a:schemeClr val="tx1"/>
                </a:solidFill>
              </a:rPr>
              <a:t>Hold </a:t>
            </a:r>
            <a:r>
              <a:rPr lang="en-US" sz="1600" dirty="0">
                <a:solidFill>
                  <a:schemeClr val="tx1"/>
                </a:solidFill>
              </a:rPr>
              <a:t>global average temperature to </a:t>
            </a:r>
            <a:r>
              <a:rPr lang="en-US" sz="1600" dirty="0" smtClean="0">
                <a:solidFill>
                  <a:schemeClr val="tx1"/>
                </a:solidFill>
              </a:rPr>
              <a:t>below </a:t>
            </a:r>
            <a:r>
              <a:rPr lang="en-US" sz="1600" dirty="0">
                <a:solidFill>
                  <a:schemeClr val="tx1"/>
                </a:solidFill>
              </a:rPr>
              <a:t>2  </a:t>
            </a:r>
            <a:r>
              <a:rPr lang="en-US" sz="1600" dirty="0" smtClean="0">
                <a:solidFill>
                  <a:schemeClr val="tx1"/>
                </a:solidFill>
              </a:rPr>
              <a:t>degrees C </a:t>
            </a:r>
            <a:r>
              <a:rPr lang="en-US" sz="1600" dirty="0">
                <a:solidFill>
                  <a:schemeClr val="tx1"/>
                </a:solidFill>
              </a:rPr>
              <a:t>above pre-industrial levels</a:t>
            </a:r>
            <a:endParaRPr lang="en-US" sz="1600" dirty="0" smtClean="0">
              <a:solidFill>
                <a:schemeClr val="tx1"/>
              </a:solidFill>
              <a:effectLst/>
            </a:endParaRPr>
          </a:p>
          <a:p>
            <a:pPr lvl="0">
              <a:buClr>
                <a:srgbClr val="FEB80A">
                  <a:lumMod val="75000"/>
                </a:srgbClr>
              </a:buClr>
            </a:pPr>
            <a:r>
              <a:rPr lang="en-US" sz="1600" dirty="0" smtClean="0">
                <a:solidFill>
                  <a:prstClr val="white"/>
                </a:solidFill>
                <a:effectLst/>
              </a:rPr>
              <a:t>California’s 2015 </a:t>
            </a:r>
            <a:r>
              <a:rPr lang="en-US" sz="1600" dirty="0" smtClean="0">
                <a:hlinkClick r:id="rId2"/>
              </a:rPr>
              <a:t>Under </a:t>
            </a:r>
            <a:r>
              <a:rPr lang="en-US" sz="1600" dirty="0">
                <a:hlinkClick r:id="rId2"/>
              </a:rPr>
              <a:t>2 </a:t>
            </a:r>
            <a:r>
              <a:rPr lang="en-US" sz="1600" dirty="0" smtClean="0">
                <a:hlinkClick r:id="rId2"/>
              </a:rPr>
              <a:t>MOU</a:t>
            </a:r>
            <a:endParaRPr lang="en-US" sz="1600" dirty="0" smtClean="0"/>
          </a:p>
          <a:p>
            <a:pPr lvl="0">
              <a:buClr>
                <a:srgbClr val="FEB80A">
                  <a:lumMod val="75000"/>
                </a:srgbClr>
              </a:buClr>
            </a:pPr>
            <a:r>
              <a:rPr lang="en-US" sz="1600" dirty="0" smtClean="0">
                <a:solidFill>
                  <a:schemeClr val="tx1"/>
                </a:solidFill>
              </a:rPr>
              <a:t>RGGI - Regional </a:t>
            </a:r>
            <a:r>
              <a:rPr lang="en-US" sz="1600" dirty="0">
                <a:solidFill>
                  <a:schemeClr val="tx1"/>
                </a:solidFill>
              </a:rPr>
              <a:t>Greenhouse Gas Initiative </a:t>
            </a:r>
            <a:r>
              <a:rPr lang="en-US" sz="1600" dirty="0" smtClean="0">
                <a:solidFill>
                  <a:schemeClr val="tx1"/>
                </a:solidFill>
              </a:rPr>
              <a:t>in the northeast U.S. – cap and trade</a:t>
            </a:r>
          </a:p>
          <a:p>
            <a:pPr lvl="0">
              <a:buClr>
                <a:srgbClr val="FEB80A">
                  <a:lumMod val="75000"/>
                </a:srgbClr>
              </a:buClr>
            </a:pPr>
            <a:r>
              <a:rPr lang="en-US" sz="1600" dirty="0">
                <a:solidFill>
                  <a:schemeClr val="tx1"/>
                </a:solidFill>
              </a:rPr>
              <a:t>The Western Climate Initiative (WCI) </a:t>
            </a:r>
            <a:r>
              <a:rPr lang="en-US" sz="1600" dirty="0" smtClean="0">
                <a:solidFill>
                  <a:schemeClr val="tx1"/>
                </a:solidFill>
              </a:rPr>
              <a:t>– multi state tracking process </a:t>
            </a:r>
          </a:p>
          <a:p>
            <a:pPr lvl="0">
              <a:buClr>
                <a:srgbClr val="FEB80A">
                  <a:lumMod val="75000"/>
                </a:srgbClr>
              </a:buClr>
            </a:pPr>
            <a:r>
              <a:rPr lang="en-US" sz="1600" dirty="0" smtClean="0">
                <a:solidFill>
                  <a:schemeClr val="tx1"/>
                </a:solidFill>
              </a:rPr>
              <a:t>Citizens Climate Lobby – carbon tax where monies collected go back to citizens</a:t>
            </a:r>
          </a:p>
          <a:p>
            <a:pPr lvl="0">
              <a:buClr>
                <a:srgbClr val="FEB80A">
                  <a:lumMod val="75000"/>
                </a:srgbClr>
              </a:buClr>
            </a:pPr>
            <a:r>
              <a:rPr lang="en-US" sz="1600" dirty="0" smtClean="0">
                <a:solidFill>
                  <a:schemeClr val="tx1"/>
                </a:solidFill>
              </a:rPr>
              <a:t>Green New Deal – Aggressive Targets, no </a:t>
            </a:r>
            <a:r>
              <a:rPr lang="en-US" sz="1600" dirty="0" err="1" smtClean="0">
                <a:solidFill>
                  <a:schemeClr val="tx1"/>
                </a:solidFill>
              </a:rPr>
              <a:t>actuall</a:t>
            </a:r>
            <a:r>
              <a:rPr lang="en-US" sz="1600" dirty="0" smtClean="0">
                <a:solidFill>
                  <a:schemeClr val="tx1"/>
                </a:solidFill>
              </a:rPr>
              <a:t> specifics </a:t>
            </a:r>
          </a:p>
          <a:p>
            <a:pPr lvl="0">
              <a:buClr>
                <a:srgbClr val="FEB80A">
                  <a:lumMod val="75000"/>
                </a:srgbClr>
              </a:buClr>
            </a:pPr>
            <a:endParaRPr lang="en-US" sz="1600" dirty="0" smtClean="0">
              <a:solidFill>
                <a:schemeClr val="tx1"/>
              </a:solidFill>
              <a:effectLst/>
            </a:endParaRPr>
          </a:p>
          <a:p>
            <a:pPr lvl="0">
              <a:buClr>
                <a:srgbClr val="FEB80A">
                  <a:lumMod val="75000"/>
                </a:srgbClr>
              </a:buClr>
            </a:pPr>
            <a:endParaRPr lang="en-US" dirty="0" smtClean="0"/>
          </a:p>
          <a:p>
            <a:endParaRPr lang="en-US" dirty="0" smtClean="0"/>
          </a:p>
          <a:p>
            <a:endParaRPr lang="en-US" sz="1600" dirty="0">
              <a:solidFill>
                <a:schemeClr val="tx1"/>
              </a:solidFill>
              <a:effectLst/>
            </a:endParaRPr>
          </a:p>
          <a:p>
            <a:pPr marL="68263" indent="0">
              <a:buNone/>
            </a:pPr>
            <a:endParaRPr lang="en-US" sz="1500" dirty="0">
              <a:solidFill>
                <a:schemeClr val="tx1"/>
              </a:solidFill>
              <a:effectLst/>
            </a:endParaRPr>
          </a:p>
          <a:p>
            <a:pPr marL="68263" indent="0">
              <a:buNone/>
            </a:pPr>
            <a:endParaRPr lang="en-US" dirty="0"/>
          </a:p>
        </p:txBody>
      </p:sp>
    </p:spTree>
    <p:extLst>
      <p:ext uri="{BB962C8B-B14F-4D97-AF65-F5344CB8AC3E}">
        <p14:creationId xmlns:p14="http://schemas.microsoft.com/office/powerpoint/2010/main" val="8944240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25" b="1" dirty="0">
                <a:solidFill>
                  <a:srgbClr val="FEB80A"/>
                </a:solidFill>
              </a:rPr>
              <a:t>IPCC 6</a:t>
            </a:r>
            <a:r>
              <a:rPr lang="en-US" sz="3225" b="1" baseline="30000" dirty="0">
                <a:solidFill>
                  <a:srgbClr val="FEB80A"/>
                </a:solidFill>
              </a:rPr>
              <a:t>th</a:t>
            </a:r>
            <a:r>
              <a:rPr lang="en-US" sz="3225" b="1" dirty="0">
                <a:solidFill>
                  <a:srgbClr val="FEB80A"/>
                </a:solidFill>
              </a:rPr>
              <a:t> Report </a:t>
            </a:r>
            <a:r>
              <a:rPr lang="en-US" sz="2775" dirty="0"/>
              <a:t>(2022 &amp; 2023)</a:t>
            </a:r>
          </a:p>
        </p:txBody>
      </p:sp>
      <p:sp>
        <p:nvSpPr>
          <p:cNvPr id="3" name="Content Placeholder 2"/>
          <p:cNvSpPr>
            <a:spLocks noGrp="1"/>
          </p:cNvSpPr>
          <p:nvPr>
            <p:ph idx="1"/>
          </p:nvPr>
        </p:nvSpPr>
        <p:spPr>
          <a:xfrm>
            <a:off x="533400" y="1466850"/>
            <a:ext cx="8229600" cy="3943350"/>
          </a:xfrm>
        </p:spPr>
        <p:txBody>
          <a:bodyPr>
            <a:normAutofit fontScale="70000" lnSpcReduction="20000"/>
          </a:bodyPr>
          <a:lstStyle/>
          <a:p>
            <a:pPr marL="51197" indent="0">
              <a:buNone/>
            </a:pPr>
            <a:r>
              <a:rPr lang="en-US" dirty="0" smtClean="0">
                <a:solidFill>
                  <a:schemeClr val="tx1"/>
                </a:solidFill>
              </a:rPr>
              <a:t>The Intergovernmental Panel on Climate Change (IPCC) urges countries and individuals enact the following to avoid the </a:t>
            </a:r>
            <a:r>
              <a:rPr lang="en-US" dirty="0">
                <a:solidFill>
                  <a:schemeClr val="tx1"/>
                </a:solidFill>
              </a:rPr>
              <a:t>worst of </a:t>
            </a:r>
            <a:r>
              <a:rPr lang="en-US" dirty="0" smtClean="0">
                <a:solidFill>
                  <a:schemeClr val="tx1"/>
                </a:solidFill>
              </a:rPr>
              <a:t>Climate Crisis … </a:t>
            </a:r>
            <a:r>
              <a:rPr lang="en-US" dirty="0" smtClean="0"/>
              <a:t> </a:t>
            </a:r>
          </a:p>
          <a:p>
            <a:pPr marL="51197" indent="0">
              <a:buNone/>
            </a:pPr>
            <a:endParaRPr lang="en-US" dirty="0" smtClean="0"/>
          </a:p>
          <a:p>
            <a:pPr marL="685800" indent="-48816"/>
            <a:r>
              <a:rPr lang="en-US" dirty="0" smtClean="0"/>
              <a:t> Stop </a:t>
            </a:r>
            <a:r>
              <a:rPr lang="en-US" dirty="0"/>
              <a:t>methane emissions </a:t>
            </a:r>
            <a:endParaRPr lang="en-US" dirty="0" smtClean="0"/>
          </a:p>
          <a:p>
            <a:pPr marL="685800" indent="-48816"/>
            <a:r>
              <a:rPr lang="en-US" dirty="0" smtClean="0"/>
              <a:t> Stop </a:t>
            </a:r>
            <a:r>
              <a:rPr lang="en-US" dirty="0"/>
              <a:t>deforestation </a:t>
            </a:r>
            <a:endParaRPr lang="en-US" dirty="0" smtClean="0"/>
          </a:p>
          <a:p>
            <a:pPr marL="685800" indent="-48816"/>
            <a:r>
              <a:rPr lang="en-US" dirty="0" smtClean="0"/>
              <a:t> Restore </a:t>
            </a:r>
            <a:r>
              <a:rPr lang="en-US" dirty="0"/>
              <a:t>degraded land </a:t>
            </a:r>
            <a:endParaRPr lang="en-US" dirty="0" smtClean="0"/>
          </a:p>
          <a:p>
            <a:pPr marL="685800" indent="-48816"/>
            <a:r>
              <a:rPr lang="en-US" dirty="0" smtClean="0"/>
              <a:t> Change </a:t>
            </a:r>
            <a:r>
              <a:rPr lang="en-US" dirty="0"/>
              <a:t>what we eat </a:t>
            </a:r>
            <a:endParaRPr lang="en-US" dirty="0" smtClean="0"/>
          </a:p>
          <a:p>
            <a:pPr marL="685800" indent="-48816"/>
            <a:r>
              <a:rPr lang="en-US" dirty="0" smtClean="0"/>
              <a:t> Adapt Renewable Energy  </a:t>
            </a:r>
          </a:p>
          <a:p>
            <a:pPr marL="685800" indent="-48816"/>
            <a:r>
              <a:rPr lang="en-US" dirty="0" smtClean="0"/>
              <a:t> Use </a:t>
            </a:r>
            <a:r>
              <a:rPr lang="en-US" dirty="0"/>
              <a:t>energy more efficiently </a:t>
            </a:r>
            <a:endParaRPr lang="en-US" dirty="0" smtClean="0"/>
          </a:p>
          <a:p>
            <a:pPr marL="685800" indent="-48816"/>
            <a:r>
              <a:rPr lang="en-US" dirty="0" smtClean="0"/>
              <a:t> Stop </a:t>
            </a:r>
            <a:r>
              <a:rPr lang="en-US" dirty="0"/>
              <a:t>burning </a:t>
            </a:r>
            <a:r>
              <a:rPr lang="en-US" dirty="0" smtClean="0"/>
              <a:t>Fossil Fuels  </a:t>
            </a:r>
          </a:p>
          <a:p>
            <a:pPr marL="685800" indent="-48816"/>
            <a:r>
              <a:rPr lang="en-US" b="1" dirty="0" smtClean="0">
                <a:solidFill>
                  <a:schemeClr val="tx1"/>
                </a:solidFill>
              </a:rPr>
              <a:t> ACT NOW </a:t>
            </a:r>
            <a:endParaRPr lang="en-US" b="1" dirty="0">
              <a:solidFill>
                <a:schemeClr val="tx1"/>
              </a:solidFill>
            </a:endParaRPr>
          </a:p>
        </p:txBody>
      </p:sp>
    </p:spTree>
    <p:extLst>
      <p:ext uri="{BB962C8B-B14F-4D97-AF65-F5344CB8AC3E}">
        <p14:creationId xmlns:p14="http://schemas.microsoft.com/office/powerpoint/2010/main" val="4792512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839200" cy="990600"/>
          </a:xfrm>
        </p:spPr>
        <p:txBody>
          <a:bodyPr>
            <a:normAutofit/>
          </a:bodyPr>
          <a:lstStyle/>
          <a:p>
            <a:pPr algn="ctr"/>
            <a:r>
              <a:rPr lang="en-US" dirty="0" smtClean="0"/>
              <a:t>Climate change – summary points</a:t>
            </a:r>
            <a:endParaRPr lang="en-US" dirty="0"/>
          </a:p>
        </p:txBody>
      </p:sp>
      <p:sp>
        <p:nvSpPr>
          <p:cNvPr id="3" name="Content Placeholder 2"/>
          <p:cNvSpPr>
            <a:spLocks noGrp="1"/>
          </p:cNvSpPr>
          <p:nvPr>
            <p:ph idx="1"/>
          </p:nvPr>
        </p:nvSpPr>
        <p:spPr>
          <a:xfrm>
            <a:off x="228600" y="1143000"/>
            <a:ext cx="8915400" cy="5181600"/>
          </a:xfrm>
        </p:spPr>
        <p:txBody>
          <a:bodyPr>
            <a:normAutofit/>
          </a:bodyPr>
          <a:lstStyle/>
          <a:p>
            <a:pPr marL="0" indent="0">
              <a:buNone/>
            </a:pPr>
            <a:r>
              <a:rPr lang="en-US" sz="3600" b="1" dirty="0" smtClean="0"/>
              <a:t>1.  It’s real</a:t>
            </a:r>
          </a:p>
          <a:p>
            <a:pPr marL="0" indent="0">
              <a:buNone/>
            </a:pPr>
            <a:r>
              <a:rPr lang="en-US" sz="3600" b="1" dirty="0" smtClean="0"/>
              <a:t>2.  It’s us (human caused)</a:t>
            </a:r>
            <a:endParaRPr lang="en-US" sz="3600" b="1" dirty="0"/>
          </a:p>
          <a:p>
            <a:pPr marL="0" indent="0">
              <a:buNone/>
            </a:pPr>
            <a:r>
              <a:rPr lang="en-US" sz="3600" b="1" dirty="0"/>
              <a:t>3</a:t>
            </a:r>
            <a:r>
              <a:rPr lang="en-US" sz="3600" b="1" dirty="0" smtClean="0"/>
              <a:t>. Experts agree	</a:t>
            </a:r>
          </a:p>
          <a:p>
            <a:pPr marL="0" indent="0">
              <a:buNone/>
            </a:pPr>
            <a:r>
              <a:rPr lang="en-US" sz="3600" b="1" dirty="0"/>
              <a:t>4. It’s bad (harmful to humans</a:t>
            </a:r>
            <a:r>
              <a:rPr lang="en-US" sz="3600" b="1" dirty="0" smtClean="0"/>
              <a:t>)</a:t>
            </a:r>
          </a:p>
          <a:p>
            <a:pPr marL="0" indent="0">
              <a:buNone/>
            </a:pPr>
            <a:r>
              <a:rPr lang="en-US" sz="3600" b="1" dirty="0" smtClean="0"/>
              <a:t>5. We have solutions that are:  	</a:t>
            </a:r>
          </a:p>
          <a:p>
            <a:pPr marL="274320" lvl="1" indent="0">
              <a:buNone/>
            </a:pPr>
            <a:r>
              <a:rPr lang="en-US" sz="2200" b="1" dirty="0">
                <a:solidFill>
                  <a:srgbClr val="FF0000"/>
                </a:solidFill>
              </a:rPr>
              <a:t>	</a:t>
            </a:r>
            <a:r>
              <a:rPr lang="en-US" sz="2200" b="1" dirty="0">
                <a:solidFill>
                  <a:schemeClr val="tx1"/>
                </a:solidFill>
              </a:rPr>
              <a:t>T</a:t>
            </a:r>
            <a:r>
              <a:rPr lang="en-US" sz="2200" b="1" dirty="0" smtClean="0">
                <a:solidFill>
                  <a:schemeClr val="tx1"/>
                </a:solidFill>
              </a:rPr>
              <a:t>echnically feasible.</a:t>
            </a:r>
          </a:p>
          <a:p>
            <a:pPr marL="274320" lvl="1" indent="0">
              <a:buNone/>
            </a:pPr>
            <a:r>
              <a:rPr lang="en-US" sz="2200" b="1" dirty="0">
                <a:solidFill>
                  <a:schemeClr val="tx1"/>
                </a:solidFill>
              </a:rPr>
              <a:t>	</a:t>
            </a:r>
            <a:r>
              <a:rPr lang="en-US" sz="2200" b="1" dirty="0" smtClean="0">
                <a:solidFill>
                  <a:schemeClr val="tx1"/>
                </a:solidFill>
              </a:rPr>
              <a:t>Economically affordable.</a:t>
            </a:r>
          </a:p>
          <a:p>
            <a:pPr marL="274320" lvl="1" indent="0">
              <a:buNone/>
            </a:pPr>
            <a:r>
              <a:rPr lang="en-US" sz="2200" b="1" dirty="0">
                <a:solidFill>
                  <a:schemeClr val="tx1"/>
                </a:solidFill>
              </a:rPr>
              <a:t>	P</a:t>
            </a:r>
            <a:r>
              <a:rPr lang="en-US" sz="2200" b="1" dirty="0" smtClean="0">
                <a:solidFill>
                  <a:schemeClr val="tx1"/>
                </a:solidFill>
              </a:rPr>
              <a:t>olitically viable</a:t>
            </a:r>
            <a:r>
              <a:rPr lang="en-US" sz="2200" b="1" dirty="0" smtClean="0"/>
              <a:t>.</a:t>
            </a:r>
            <a:endParaRPr lang="en-US" sz="2000" b="1" dirty="0">
              <a:solidFill>
                <a:srgbClr val="FF0000"/>
              </a:solidFill>
            </a:endParaRPr>
          </a:p>
          <a:p>
            <a:pPr marL="0" indent="0">
              <a:buNone/>
            </a:pPr>
            <a:endParaRPr lang="en-US" sz="2000" b="1" dirty="0"/>
          </a:p>
        </p:txBody>
      </p:sp>
    </p:spTree>
    <p:extLst>
      <p:ext uri="{BB962C8B-B14F-4D97-AF65-F5344CB8AC3E}">
        <p14:creationId xmlns:p14="http://schemas.microsoft.com/office/powerpoint/2010/main" val="26958063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fld id="{7090D36B-4A9F-4010-9EDC-D2B00BBBCDA3}" type="slidenum">
              <a:rPr lang="en-US" smtClean="0"/>
              <a:pPr/>
              <a:t>3</a:t>
            </a:fld>
            <a:endParaRPr lang="en-US" dirty="0"/>
          </a:p>
        </p:txBody>
      </p:sp>
      <p:sp>
        <p:nvSpPr>
          <p:cNvPr id="3" name="Text Placeholder 2"/>
          <p:cNvSpPr>
            <a:spLocks noGrp="1"/>
          </p:cNvSpPr>
          <p:nvPr>
            <p:ph type="body" sz="quarter" idx="12"/>
          </p:nvPr>
        </p:nvSpPr>
        <p:spPr>
          <a:xfrm>
            <a:off x="457200" y="457200"/>
            <a:ext cx="8229600" cy="403200"/>
          </a:xfrm>
        </p:spPr>
        <p:txBody>
          <a:bodyPr>
            <a:normAutofit fontScale="25000" lnSpcReduction="20000"/>
          </a:bodyPr>
          <a:lstStyle/>
          <a:p>
            <a:r>
              <a:rPr lang="en-US" sz="17600" dirty="0" smtClean="0"/>
              <a:t>How long have we known? </a:t>
            </a:r>
          </a:p>
          <a:p>
            <a:endParaRPr lang="en-US" sz="1800" b="0" dirty="0"/>
          </a:p>
        </p:txBody>
      </p:sp>
      <p:pic>
        <p:nvPicPr>
          <p:cNvPr id="4" name="Picture 3"/>
          <p:cNvPicPr>
            <a:picLocks noChangeAspect="1"/>
          </p:cNvPicPr>
          <p:nvPr/>
        </p:nvPicPr>
        <p:blipFill>
          <a:blip r:embed="rId2"/>
          <a:stretch>
            <a:fillRect/>
          </a:stretch>
        </p:blipFill>
        <p:spPr>
          <a:xfrm>
            <a:off x="291879" y="1828800"/>
            <a:ext cx="1851962" cy="2584133"/>
          </a:xfrm>
          <a:prstGeom prst="rect">
            <a:avLst/>
          </a:prstGeom>
        </p:spPr>
      </p:pic>
      <p:sp>
        <p:nvSpPr>
          <p:cNvPr id="5" name="TextBox 4"/>
          <p:cNvSpPr txBox="1"/>
          <p:nvPr/>
        </p:nvSpPr>
        <p:spPr bwMode="gray">
          <a:xfrm>
            <a:off x="2979420" y="2465070"/>
            <a:ext cx="685800" cy="685800"/>
          </a:xfrm>
          <a:prstGeom prst="rect">
            <a:avLst/>
          </a:prstGeom>
        </p:spPr>
        <p:txBody>
          <a:bodyPr vert="horz" wrap="none" lIns="0" tIns="0" rIns="0" bIns="0" rtlCol="0" anchor="t">
            <a:noAutofit/>
          </a:bodyPr>
          <a:lstStyle/>
          <a:p>
            <a:pPr algn="l"/>
            <a:endParaRPr lang="en-US" sz="1500" dirty="0"/>
          </a:p>
        </p:txBody>
      </p:sp>
      <p:sp>
        <p:nvSpPr>
          <p:cNvPr id="6" name="Rectangle 5"/>
          <p:cNvSpPr/>
          <p:nvPr/>
        </p:nvSpPr>
        <p:spPr>
          <a:xfrm>
            <a:off x="2286000" y="1439882"/>
            <a:ext cx="6705600" cy="3539430"/>
          </a:xfrm>
          <a:prstGeom prst="rect">
            <a:avLst/>
          </a:prstGeom>
        </p:spPr>
        <p:txBody>
          <a:bodyPr wrap="square">
            <a:spAutoFit/>
          </a:bodyPr>
          <a:lstStyle/>
          <a:p>
            <a:r>
              <a:rPr lang="en-US" sz="2800" b="1" dirty="0"/>
              <a:t>In 1856 </a:t>
            </a:r>
            <a:r>
              <a:rPr lang="en-US" sz="2800" dirty="0"/>
              <a:t>Eunice Newton Foote, an American scientist, and inventor from Seneca Falls, New York became the first scientist known to experiment on the warming effect of sunlight on different gases. She theorized that changing the proportion of carbon dioxide in the atmosphere would raise its temperature. </a:t>
            </a:r>
          </a:p>
        </p:txBody>
      </p:sp>
      <p:sp>
        <p:nvSpPr>
          <p:cNvPr id="8" name="Rectangle 7"/>
          <p:cNvSpPr/>
          <p:nvPr/>
        </p:nvSpPr>
        <p:spPr>
          <a:xfrm>
            <a:off x="2528182" y="5257800"/>
            <a:ext cx="5294655" cy="877163"/>
          </a:xfrm>
          <a:prstGeom prst="rect">
            <a:avLst/>
          </a:prstGeom>
        </p:spPr>
        <p:txBody>
          <a:bodyPr wrap="none">
            <a:spAutoFit/>
          </a:bodyPr>
          <a:lstStyle/>
          <a:p>
            <a:r>
              <a:rPr lang="en-US" sz="2700" b="1" dirty="0"/>
              <a:t>Eunice</a:t>
            </a:r>
            <a:r>
              <a:rPr lang="en-US" sz="2400" dirty="0"/>
              <a:t> – 8 minute film on YouTube: </a:t>
            </a:r>
            <a:endParaRPr lang="en-US" sz="2400" dirty="0" smtClean="0"/>
          </a:p>
          <a:p>
            <a:r>
              <a:rPr lang="en-US" sz="2400" dirty="0" smtClean="0"/>
              <a:t>https</a:t>
            </a:r>
            <a:r>
              <a:rPr lang="en-US" sz="2400" dirty="0"/>
              <a:t>://youtu.be/WxgAOKzOcBU</a:t>
            </a:r>
          </a:p>
        </p:txBody>
      </p:sp>
    </p:spTree>
    <p:extLst>
      <p:ext uri="{BB962C8B-B14F-4D97-AF65-F5344CB8AC3E}">
        <p14:creationId xmlns:p14="http://schemas.microsoft.com/office/powerpoint/2010/main" val="12288861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63154" y="529200"/>
            <a:ext cx="8229600" cy="537600"/>
          </a:xfrm>
        </p:spPr>
        <p:txBody>
          <a:bodyPr>
            <a:noAutofit/>
          </a:bodyPr>
          <a:lstStyle/>
          <a:p>
            <a:r>
              <a:rPr lang="en-US" sz="3200" dirty="0" smtClean="0"/>
              <a:t>“Hockey Stick” graph of Heat-trapping Gases </a:t>
            </a:r>
            <a:endParaRPr lang="en-US" sz="3200" dirty="0"/>
          </a:p>
        </p:txBody>
      </p:sp>
      <p:pic>
        <p:nvPicPr>
          <p:cNvPr id="4" name="Picture 3"/>
          <p:cNvPicPr>
            <a:picLocks noChangeAspect="1"/>
          </p:cNvPicPr>
          <p:nvPr/>
        </p:nvPicPr>
        <p:blipFill>
          <a:blip r:embed="rId2"/>
          <a:stretch>
            <a:fillRect/>
          </a:stretch>
        </p:blipFill>
        <p:spPr>
          <a:xfrm>
            <a:off x="1524000" y="1371600"/>
            <a:ext cx="6372225" cy="4710366"/>
          </a:xfrm>
          <a:prstGeom prst="rect">
            <a:avLst/>
          </a:prstGeom>
        </p:spPr>
      </p:pic>
    </p:spTree>
    <p:extLst>
      <p:ext uri="{BB962C8B-B14F-4D97-AF65-F5344CB8AC3E}">
        <p14:creationId xmlns:p14="http://schemas.microsoft.com/office/powerpoint/2010/main" val="23386567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Climate </a:t>
            </a:r>
            <a:r>
              <a:rPr lang="en-US" dirty="0" err="1" smtClean="0"/>
              <a:t>Normals</a:t>
            </a:r>
            <a:r>
              <a:rPr lang="en-US" dirty="0" smtClean="0"/>
              <a:t/>
            </a:r>
            <a:br>
              <a:rPr lang="en-US" dirty="0" smtClean="0"/>
            </a:br>
            <a:r>
              <a:rPr lang="en-US" sz="2700" i="1" dirty="0"/>
              <a:t>updated very 30 years</a:t>
            </a:r>
            <a:endParaRPr lang="en-US" sz="27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008832"/>
            <a:ext cx="6363231" cy="4793634"/>
          </a:xfrm>
          <a:prstGeom prst="rect">
            <a:avLst/>
          </a:prstGeom>
        </p:spPr>
      </p:pic>
      <p:sp>
        <p:nvSpPr>
          <p:cNvPr id="6" name="TextBox 5"/>
          <p:cNvSpPr txBox="1"/>
          <p:nvPr/>
        </p:nvSpPr>
        <p:spPr>
          <a:xfrm>
            <a:off x="914400" y="5791200"/>
            <a:ext cx="7195239" cy="646331"/>
          </a:xfrm>
          <a:prstGeom prst="rect">
            <a:avLst/>
          </a:prstGeom>
          <a:noFill/>
        </p:spPr>
        <p:txBody>
          <a:bodyPr wrap="none" rtlCol="0">
            <a:spAutoFit/>
          </a:bodyPr>
          <a:lstStyle/>
          <a:p>
            <a:r>
              <a:rPr lang="en-US" dirty="0" smtClean="0"/>
              <a:t>These graphs show differences between successive climate </a:t>
            </a:r>
            <a:r>
              <a:rPr lang="en-US" dirty="0" err="1" smtClean="0"/>
              <a:t>normals</a:t>
            </a:r>
            <a:endParaRPr lang="en-US" dirty="0" smtClean="0"/>
          </a:p>
          <a:p>
            <a:pPr algn="ctr"/>
            <a:r>
              <a:rPr lang="en-US" i="1" dirty="0" smtClean="0"/>
              <a:t>Note – there is a 10-year overlap in datasets</a:t>
            </a:r>
            <a:endParaRPr lang="en-US" i="1" dirty="0"/>
          </a:p>
        </p:txBody>
      </p:sp>
    </p:spTree>
    <p:extLst>
      <p:ext uri="{BB962C8B-B14F-4D97-AF65-F5344CB8AC3E}">
        <p14:creationId xmlns:p14="http://schemas.microsoft.com/office/powerpoint/2010/main" val="7131964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34400" y="6553200"/>
            <a:ext cx="457200" cy="228600"/>
          </a:xfrm>
        </p:spPr>
        <p:txBody>
          <a:bodyPr/>
          <a:lstStyle/>
          <a:p>
            <a:pPr>
              <a:defRPr/>
            </a:pPr>
            <a:fld id="{F378691F-9CED-4134-BEF2-4424A0C8B72C}" type="slidenum">
              <a:rPr lang="en-US" smtClean="0"/>
              <a:pPr>
                <a:defRPr/>
              </a:pPr>
              <a:t>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881" y="1291967"/>
            <a:ext cx="5829300" cy="4894551"/>
          </a:xfrm>
          <a:prstGeom prst="rect">
            <a:avLst/>
          </a:prstGeom>
        </p:spPr>
      </p:pic>
      <p:sp>
        <p:nvSpPr>
          <p:cNvPr id="3" name="Title 2"/>
          <p:cNvSpPr>
            <a:spLocks noGrp="1"/>
          </p:cNvSpPr>
          <p:nvPr>
            <p:ph type="title"/>
          </p:nvPr>
        </p:nvSpPr>
        <p:spPr/>
        <p:txBody>
          <a:bodyPr/>
          <a:lstStyle/>
          <a:p>
            <a:endParaRPr lang="en-US"/>
          </a:p>
        </p:txBody>
      </p:sp>
      <p:sp>
        <p:nvSpPr>
          <p:cNvPr id="7" name="Title 1"/>
          <p:cNvSpPr txBox="1">
            <a:spLocks/>
          </p:cNvSpPr>
          <p:nvPr/>
        </p:nvSpPr>
        <p:spPr>
          <a:xfrm>
            <a:off x="458262" y="228600"/>
            <a:ext cx="8228538" cy="990600"/>
          </a:xfrm>
          <a:prstGeom prst="rect">
            <a:avLst/>
          </a:prstGeom>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a:lstStyle>
          <a:p>
            <a:r>
              <a:rPr lang="en-US" smtClean="0"/>
              <a:t>Comparing Normals to 20</a:t>
            </a:r>
            <a:r>
              <a:rPr lang="en-US" baseline="30000" smtClean="0"/>
              <a:t>th</a:t>
            </a:r>
            <a:r>
              <a:rPr lang="en-US" smtClean="0"/>
              <a:t> Century Average Temperatures</a:t>
            </a:r>
            <a:endParaRPr lang="en-US" dirty="0"/>
          </a:p>
        </p:txBody>
      </p:sp>
    </p:spTree>
    <p:extLst>
      <p:ext uri="{BB962C8B-B14F-4D97-AF65-F5344CB8AC3E}">
        <p14:creationId xmlns:p14="http://schemas.microsoft.com/office/powerpoint/2010/main" val="6395468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data on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1371600"/>
            <a:ext cx="5624513" cy="3889375"/>
          </a:xfrm>
          <a:prstGeom prst="rect">
            <a:avLst/>
          </a:prstGeom>
          <a:noFill/>
          <a:extLst>
            <a:ext uri="{909E8E84-426E-40DD-AFC4-6F175D3DCCD1}">
              <a14:hiddenFill xmlns:a14="http://schemas.microsoft.com/office/drawing/2010/main">
                <a:solidFill>
                  <a:srgbClr val="FFFFFF"/>
                </a:solidFill>
              </a14:hiddenFill>
            </a:ext>
          </a:extLst>
        </p:spPr>
      </p:pic>
      <p:pic>
        <p:nvPicPr>
          <p:cNvPr id="99331" name="Picture 3" descr="natural only grap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2401888"/>
            <a:ext cx="4389438" cy="1636712"/>
          </a:xfrm>
          <a:prstGeom prst="rect">
            <a:avLst/>
          </a:prstGeom>
          <a:noFill/>
          <a:extLst>
            <a:ext uri="{909E8E84-426E-40DD-AFC4-6F175D3DCCD1}">
              <a14:hiddenFill xmlns:a14="http://schemas.microsoft.com/office/drawing/2010/main">
                <a:solidFill>
                  <a:srgbClr val="FFFFFF"/>
                </a:solidFill>
              </a14:hiddenFill>
            </a:ext>
          </a:extLst>
        </p:spPr>
      </p:pic>
      <p:grpSp>
        <p:nvGrpSpPr>
          <p:cNvPr id="99332" name="Group 4"/>
          <p:cNvGrpSpPr>
            <a:grpSpLocks/>
          </p:cNvGrpSpPr>
          <p:nvPr/>
        </p:nvGrpSpPr>
        <p:grpSpPr bwMode="auto">
          <a:xfrm>
            <a:off x="4078288" y="1463675"/>
            <a:ext cx="4608512" cy="2727325"/>
            <a:chOff x="1632" y="1008"/>
            <a:chExt cx="2903" cy="1718"/>
          </a:xfrm>
        </p:grpSpPr>
        <p:pic>
          <p:nvPicPr>
            <p:cNvPr id="99333" name="Picture 5" descr="anthro only"/>
            <p:cNvPicPr>
              <a:picLocks noChangeAspect="1" noChangeArrowheads="1"/>
            </p:cNvPicPr>
            <p:nvPr/>
          </p:nvPicPr>
          <p:blipFill>
            <a:blip r:embed="rId5" cstate="print">
              <a:extLst>
                <a:ext uri="{28A0092B-C50C-407E-A947-70E740481C1C}">
                  <a14:useLocalDpi xmlns:a14="http://schemas.microsoft.com/office/drawing/2010/main" val="0"/>
                </a:ext>
              </a:extLst>
            </a:blip>
            <a:srcRect r="15674"/>
            <a:stretch>
              <a:fillRect/>
            </a:stretch>
          </p:blipFill>
          <p:spPr bwMode="auto">
            <a:xfrm>
              <a:off x="1632" y="1008"/>
              <a:ext cx="2448" cy="1718"/>
            </a:xfrm>
            <a:prstGeom prst="rect">
              <a:avLst/>
            </a:prstGeom>
            <a:noFill/>
            <a:extLst>
              <a:ext uri="{909E8E84-426E-40DD-AFC4-6F175D3DCCD1}">
                <a14:hiddenFill xmlns:a14="http://schemas.microsoft.com/office/drawing/2010/main">
                  <a:solidFill>
                    <a:srgbClr val="FFFFFF"/>
                  </a:solidFill>
                </a14:hiddenFill>
              </a:ext>
            </a:extLst>
          </p:spPr>
        </p:pic>
        <p:pic>
          <p:nvPicPr>
            <p:cNvPr id="99334" name="Picture 6" descr="anthro only"/>
            <p:cNvPicPr>
              <a:picLocks noChangeAspect="1" noChangeArrowheads="1"/>
            </p:cNvPicPr>
            <p:nvPr/>
          </p:nvPicPr>
          <p:blipFill>
            <a:blip r:embed="rId5" cstate="print">
              <a:extLst>
                <a:ext uri="{28A0092B-C50C-407E-A947-70E740481C1C}">
                  <a14:useLocalDpi xmlns:a14="http://schemas.microsoft.com/office/drawing/2010/main" val="0"/>
                </a:ext>
              </a:extLst>
            </a:blip>
            <a:srcRect l="84326" r="10713"/>
            <a:stretch>
              <a:fillRect/>
            </a:stretch>
          </p:blipFill>
          <p:spPr bwMode="auto">
            <a:xfrm>
              <a:off x="4080" y="1008"/>
              <a:ext cx="144" cy="1718"/>
            </a:xfrm>
            <a:prstGeom prst="rect">
              <a:avLst/>
            </a:prstGeom>
            <a:noFill/>
            <a:extLst>
              <a:ext uri="{909E8E84-426E-40DD-AFC4-6F175D3DCCD1}">
                <a14:hiddenFill xmlns:a14="http://schemas.microsoft.com/office/drawing/2010/main">
                  <a:solidFill>
                    <a:srgbClr val="FFFFFF"/>
                  </a:solidFill>
                </a14:hiddenFill>
              </a:ext>
            </a:extLst>
          </p:spPr>
        </p:pic>
        <p:pic>
          <p:nvPicPr>
            <p:cNvPr id="99335" name="Picture 7" descr="anthro only"/>
            <p:cNvPicPr>
              <a:picLocks noChangeAspect="1" noChangeArrowheads="1"/>
            </p:cNvPicPr>
            <p:nvPr/>
          </p:nvPicPr>
          <p:blipFill>
            <a:blip r:embed="rId5" cstate="print">
              <a:extLst>
                <a:ext uri="{28A0092B-C50C-407E-A947-70E740481C1C}">
                  <a14:useLocalDpi xmlns:a14="http://schemas.microsoft.com/office/drawing/2010/main" val="0"/>
                </a:ext>
              </a:extLst>
            </a:blip>
            <a:srcRect l="89287" r="4099"/>
            <a:stretch>
              <a:fillRect/>
            </a:stretch>
          </p:blipFill>
          <p:spPr bwMode="auto">
            <a:xfrm>
              <a:off x="4224" y="1008"/>
              <a:ext cx="192" cy="1718"/>
            </a:xfrm>
            <a:prstGeom prst="rect">
              <a:avLst/>
            </a:prstGeom>
            <a:noFill/>
            <a:extLst>
              <a:ext uri="{909E8E84-426E-40DD-AFC4-6F175D3DCCD1}">
                <a14:hiddenFill xmlns:a14="http://schemas.microsoft.com/office/drawing/2010/main">
                  <a:solidFill>
                    <a:srgbClr val="FFFFFF"/>
                  </a:solidFill>
                </a14:hiddenFill>
              </a:ext>
            </a:extLst>
          </p:spPr>
        </p:pic>
        <p:pic>
          <p:nvPicPr>
            <p:cNvPr id="99336" name="Picture 8" descr="anthro only"/>
            <p:cNvPicPr>
              <a:picLocks noChangeAspect="1" noChangeArrowheads="1"/>
            </p:cNvPicPr>
            <p:nvPr/>
          </p:nvPicPr>
          <p:blipFill>
            <a:blip r:embed="rId5" cstate="print">
              <a:extLst>
                <a:ext uri="{28A0092B-C50C-407E-A947-70E740481C1C}">
                  <a14:useLocalDpi xmlns:a14="http://schemas.microsoft.com/office/drawing/2010/main" val="0"/>
                </a:ext>
              </a:extLst>
            </a:blip>
            <a:srcRect l="95901"/>
            <a:stretch>
              <a:fillRect/>
            </a:stretch>
          </p:blipFill>
          <p:spPr bwMode="auto">
            <a:xfrm>
              <a:off x="4416" y="1008"/>
              <a:ext cx="119" cy="17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9337" name="Group 9"/>
          <p:cNvGrpSpPr>
            <a:grpSpLocks/>
          </p:cNvGrpSpPr>
          <p:nvPr/>
        </p:nvGrpSpPr>
        <p:grpSpPr bwMode="auto">
          <a:xfrm>
            <a:off x="6477000" y="1447800"/>
            <a:ext cx="2103438" cy="3276600"/>
            <a:chOff x="3168" y="912"/>
            <a:chExt cx="1325" cy="2064"/>
          </a:xfrm>
        </p:grpSpPr>
        <p:sp>
          <p:nvSpPr>
            <p:cNvPr id="99338" name="Line 10"/>
            <p:cNvSpPr>
              <a:spLocks noChangeShapeType="1"/>
            </p:cNvSpPr>
            <p:nvPr/>
          </p:nvSpPr>
          <p:spPr bwMode="auto">
            <a:xfrm>
              <a:off x="3408" y="912"/>
              <a:ext cx="0" cy="20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39" name="Line 11"/>
            <p:cNvSpPr>
              <a:spLocks noChangeShapeType="1"/>
            </p:cNvSpPr>
            <p:nvPr/>
          </p:nvSpPr>
          <p:spPr bwMode="auto">
            <a:xfrm>
              <a:off x="3888" y="912"/>
              <a:ext cx="0" cy="20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40" name="Line 12"/>
            <p:cNvSpPr>
              <a:spLocks noChangeShapeType="1"/>
            </p:cNvSpPr>
            <p:nvPr/>
          </p:nvSpPr>
          <p:spPr bwMode="auto">
            <a:xfrm>
              <a:off x="4176" y="912"/>
              <a:ext cx="0" cy="20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41" name="Text Box 13"/>
            <p:cNvSpPr txBox="1">
              <a:spLocks noChangeArrowheads="1"/>
            </p:cNvSpPr>
            <p:nvPr/>
          </p:nvSpPr>
          <p:spPr bwMode="auto">
            <a:xfrm>
              <a:off x="3168" y="2640"/>
              <a:ext cx="439"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ltLang="en-US" sz="1400">
                  <a:ea typeface="ＭＳ Ｐゴシック" panose="020B0600070205080204" pitchFamily="34" charset="-128"/>
                </a:rPr>
                <a:t>Agung</a:t>
              </a:r>
              <a:endParaRPr lang="en-US" altLang="en-US" sz="2400">
                <a:ea typeface="ＭＳ Ｐゴシック" panose="020B0600070205080204" pitchFamily="34" charset="-128"/>
              </a:endParaRPr>
            </a:p>
          </p:txBody>
        </p:sp>
        <p:sp>
          <p:nvSpPr>
            <p:cNvPr id="99342" name="Text Box 14"/>
            <p:cNvSpPr txBox="1">
              <a:spLocks noChangeArrowheads="1"/>
            </p:cNvSpPr>
            <p:nvPr/>
          </p:nvSpPr>
          <p:spPr bwMode="auto">
            <a:xfrm>
              <a:off x="3600" y="2736"/>
              <a:ext cx="526"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ltLang="en-US" sz="1400">
                  <a:ea typeface="ＭＳ Ｐゴシック" panose="020B0600070205080204" pitchFamily="34" charset="-128"/>
                </a:rPr>
                <a:t>Chichon</a:t>
              </a:r>
              <a:endParaRPr lang="en-US" altLang="en-US" sz="2400">
                <a:ea typeface="ＭＳ Ｐゴシック" panose="020B0600070205080204" pitchFamily="34" charset="-128"/>
              </a:endParaRPr>
            </a:p>
          </p:txBody>
        </p:sp>
        <p:sp>
          <p:nvSpPr>
            <p:cNvPr id="99343" name="Text Box 15"/>
            <p:cNvSpPr txBox="1">
              <a:spLocks noChangeArrowheads="1"/>
            </p:cNvSpPr>
            <p:nvPr/>
          </p:nvSpPr>
          <p:spPr bwMode="auto">
            <a:xfrm>
              <a:off x="3936" y="2544"/>
              <a:ext cx="557"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ltLang="en-US" sz="1400">
                  <a:ea typeface="ＭＳ Ｐゴシック" panose="020B0600070205080204" pitchFamily="34" charset="-128"/>
                </a:rPr>
                <a:t>Pinatubo</a:t>
              </a:r>
              <a:endParaRPr lang="en-US" altLang="en-US" sz="2400">
                <a:ea typeface="ＭＳ Ｐゴシック" panose="020B0600070205080204" pitchFamily="34" charset="-128"/>
              </a:endParaRPr>
            </a:p>
          </p:txBody>
        </p:sp>
      </p:grpSp>
      <p:sp>
        <p:nvSpPr>
          <p:cNvPr id="99344" name="Text Box 16"/>
          <p:cNvSpPr txBox="1">
            <a:spLocks noChangeArrowheads="1"/>
          </p:cNvSpPr>
          <p:nvPr/>
        </p:nvSpPr>
        <p:spPr bwMode="auto">
          <a:xfrm>
            <a:off x="5181600" y="1905000"/>
            <a:ext cx="12287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ltLang="en-US" sz="1400">
                <a:ea typeface="ＭＳ Ｐゴシック" panose="020B0600070205080204" pitchFamily="34" charset="-128"/>
              </a:rPr>
              <a:t>Observations</a:t>
            </a:r>
            <a:endParaRPr lang="en-US" altLang="en-US" sz="2400">
              <a:ea typeface="ＭＳ Ｐゴシック" panose="020B0600070205080204" pitchFamily="34" charset="-128"/>
            </a:endParaRPr>
          </a:p>
        </p:txBody>
      </p:sp>
      <p:sp>
        <p:nvSpPr>
          <p:cNvPr id="99345" name="Line 17"/>
          <p:cNvSpPr>
            <a:spLocks noChangeShapeType="1"/>
          </p:cNvSpPr>
          <p:nvPr/>
        </p:nvSpPr>
        <p:spPr bwMode="auto">
          <a:xfrm>
            <a:off x="5638800" y="2133600"/>
            <a:ext cx="1524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46" name="Text Box 18"/>
          <p:cNvSpPr txBox="1">
            <a:spLocks noChangeArrowheads="1"/>
          </p:cNvSpPr>
          <p:nvPr/>
        </p:nvSpPr>
        <p:spPr bwMode="auto">
          <a:xfrm>
            <a:off x="762000" y="0"/>
            <a:ext cx="6019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3600"/>
              <a:t>Are Humans Responsible?</a:t>
            </a:r>
          </a:p>
        </p:txBody>
      </p:sp>
      <p:sp>
        <p:nvSpPr>
          <p:cNvPr id="99347" name="Text Box 19"/>
          <p:cNvSpPr txBox="1">
            <a:spLocks noChangeArrowheads="1"/>
          </p:cNvSpPr>
          <p:nvPr/>
        </p:nvSpPr>
        <p:spPr bwMode="auto">
          <a:xfrm>
            <a:off x="198438" y="984250"/>
            <a:ext cx="2932112" cy="505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10000"/>
              </a:spcBef>
            </a:pPr>
            <a:r>
              <a:rPr lang="en-US" altLang="en-US" sz="2000" b="1"/>
              <a:t>IPCC (1995):</a:t>
            </a:r>
            <a:r>
              <a:rPr lang="en-US" altLang="en-US" sz="2000"/>
              <a:t>  </a:t>
            </a:r>
          </a:p>
          <a:p>
            <a:pPr eaLnBrk="0" hangingPunct="0">
              <a:spcBef>
                <a:spcPct val="10000"/>
              </a:spcBef>
            </a:pPr>
            <a:r>
              <a:rPr lang="en-US" altLang="en-US" sz="2000"/>
              <a:t>“Balance of evidence suggests discernible human influence”</a:t>
            </a:r>
          </a:p>
          <a:p>
            <a:pPr eaLnBrk="0" hangingPunct="0">
              <a:spcBef>
                <a:spcPct val="50000"/>
              </a:spcBef>
            </a:pPr>
            <a:r>
              <a:rPr lang="en-US" altLang="en-US" sz="2000" b="1"/>
              <a:t>IPCC (2001):</a:t>
            </a:r>
            <a:r>
              <a:rPr lang="en-US" altLang="en-US" sz="2000"/>
              <a:t>  	</a:t>
            </a:r>
          </a:p>
          <a:p>
            <a:pPr eaLnBrk="0" hangingPunct="0">
              <a:spcBef>
                <a:spcPct val="10000"/>
              </a:spcBef>
            </a:pPr>
            <a:r>
              <a:rPr lang="en-US" altLang="en-US" sz="2000"/>
              <a:t>“Most of global warming of past 50 years </a:t>
            </a:r>
            <a:r>
              <a:rPr lang="en-US" altLang="en-US" sz="2000" i="1"/>
              <a:t>likely</a:t>
            </a:r>
            <a:r>
              <a:rPr lang="en-US" altLang="en-US" sz="2000"/>
              <a:t> (odds 2 out of 3) due to human activities”</a:t>
            </a:r>
          </a:p>
          <a:p>
            <a:pPr eaLnBrk="0" hangingPunct="0">
              <a:spcBef>
                <a:spcPct val="50000"/>
              </a:spcBef>
            </a:pPr>
            <a:r>
              <a:rPr lang="en-US" altLang="en-US" sz="2000" b="1"/>
              <a:t>IPCC (2007):</a:t>
            </a:r>
            <a:r>
              <a:rPr lang="en-US" altLang="en-US" sz="2000"/>
              <a:t> </a:t>
            </a:r>
          </a:p>
          <a:p>
            <a:pPr eaLnBrk="0" hangingPunct="0">
              <a:spcBef>
                <a:spcPct val="10000"/>
              </a:spcBef>
            </a:pPr>
            <a:r>
              <a:rPr lang="en-US" altLang="en-US" sz="2000"/>
              <a:t>“Most of global warming of past 50 years </a:t>
            </a:r>
            <a:r>
              <a:rPr lang="en-US" altLang="en-US" sz="2000" i="1"/>
              <a:t>very likely</a:t>
            </a:r>
            <a:r>
              <a:rPr lang="en-US" altLang="en-US" sz="2000"/>
              <a:t> (odds 9 out of 10) due to greenhouse gases”</a:t>
            </a:r>
          </a:p>
        </p:txBody>
      </p:sp>
      <p:grpSp>
        <p:nvGrpSpPr>
          <p:cNvPr id="99348" name="Group 20"/>
          <p:cNvGrpSpPr>
            <a:grpSpLocks/>
          </p:cNvGrpSpPr>
          <p:nvPr/>
        </p:nvGrpSpPr>
        <p:grpSpPr bwMode="auto">
          <a:xfrm>
            <a:off x="4953000" y="3581400"/>
            <a:ext cx="1828800" cy="1098550"/>
            <a:chOff x="3120" y="2256"/>
            <a:chExt cx="1152" cy="692"/>
          </a:xfrm>
        </p:grpSpPr>
        <p:sp>
          <p:nvSpPr>
            <p:cNvPr id="99349" name="Text Box 21"/>
            <p:cNvSpPr txBox="1">
              <a:spLocks noChangeArrowheads="1"/>
            </p:cNvSpPr>
            <p:nvPr/>
          </p:nvSpPr>
          <p:spPr bwMode="auto">
            <a:xfrm>
              <a:off x="3120" y="2544"/>
              <a:ext cx="96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a:t>Natural forcings only</a:t>
              </a:r>
              <a:endParaRPr lang="en-US" altLang="en-US" sz="2400">
                <a:solidFill>
                  <a:schemeClr val="bg1"/>
                </a:solidFill>
              </a:endParaRPr>
            </a:p>
          </p:txBody>
        </p:sp>
        <p:sp>
          <p:nvSpPr>
            <p:cNvPr id="99350" name="Line 22"/>
            <p:cNvSpPr>
              <a:spLocks noChangeShapeType="1"/>
            </p:cNvSpPr>
            <p:nvPr/>
          </p:nvSpPr>
          <p:spPr bwMode="auto">
            <a:xfrm flipV="1">
              <a:off x="3792" y="2256"/>
              <a:ext cx="48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51" name="Group 23"/>
          <p:cNvGrpSpPr>
            <a:grpSpLocks/>
          </p:cNvGrpSpPr>
          <p:nvPr/>
        </p:nvGrpSpPr>
        <p:grpSpPr bwMode="auto">
          <a:xfrm>
            <a:off x="6019800" y="762000"/>
            <a:ext cx="2057400" cy="838200"/>
            <a:chOff x="3792" y="480"/>
            <a:chExt cx="1296" cy="528"/>
          </a:xfrm>
        </p:grpSpPr>
        <p:sp>
          <p:nvSpPr>
            <p:cNvPr id="99352" name="Text Box 24"/>
            <p:cNvSpPr txBox="1">
              <a:spLocks noChangeArrowheads="1"/>
            </p:cNvSpPr>
            <p:nvPr/>
          </p:nvSpPr>
          <p:spPr bwMode="auto">
            <a:xfrm>
              <a:off x="3792" y="480"/>
              <a:ext cx="129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a:t>Natural and human effects</a:t>
              </a:r>
              <a:endParaRPr lang="en-US" altLang="en-US" sz="2400">
                <a:solidFill>
                  <a:schemeClr val="bg1"/>
                </a:solidFill>
              </a:endParaRPr>
            </a:p>
          </p:txBody>
        </p:sp>
        <p:sp>
          <p:nvSpPr>
            <p:cNvPr id="99353" name="Line 25"/>
            <p:cNvSpPr>
              <a:spLocks noChangeShapeType="1"/>
            </p:cNvSpPr>
            <p:nvPr/>
          </p:nvSpPr>
          <p:spPr bwMode="auto">
            <a:xfrm>
              <a:off x="4752" y="816"/>
              <a:ext cx="24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9354" name="Text Box 26"/>
          <p:cNvSpPr txBox="1">
            <a:spLocks noChangeArrowheads="1"/>
          </p:cNvSpPr>
          <p:nvPr/>
        </p:nvSpPr>
        <p:spPr bwMode="auto">
          <a:xfrm>
            <a:off x="5562600" y="6400800"/>
            <a:ext cx="358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i="1"/>
              <a:t>IPCC WG1 (2007)</a:t>
            </a:r>
            <a:endParaRPr lang="en-US" altLang="en-US" sz="2400">
              <a:ea typeface="ＭＳ Ｐゴシック" panose="020B0600070205080204" pitchFamily="34" charset="-128"/>
            </a:endParaRPr>
          </a:p>
        </p:txBody>
      </p:sp>
    </p:spTree>
    <p:extLst>
      <p:ext uri="{BB962C8B-B14F-4D97-AF65-F5344CB8AC3E}">
        <p14:creationId xmlns:p14="http://schemas.microsoft.com/office/powerpoint/2010/main" val="777327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1"/>
                                        </p:tgtEl>
                                        <p:attrNameLst>
                                          <p:attrName>style.visibility</p:attrName>
                                        </p:attrNameLst>
                                      </p:cBhvr>
                                      <p:to>
                                        <p:strVal val="visible"/>
                                      </p:to>
                                    </p:set>
                                    <p:animEffect transition="in" filter="wipe(left)">
                                      <p:cBhvr>
                                        <p:cTn id="7" dur="500"/>
                                        <p:tgtEl>
                                          <p:spTgt spid="993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9337"/>
                                        </p:tgtEl>
                                        <p:attrNameLst>
                                          <p:attrName>style.visibility</p:attrName>
                                        </p:attrNameLst>
                                      </p:cBhvr>
                                      <p:to>
                                        <p:strVal val="visible"/>
                                      </p:to>
                                    </p:set>
                                    <p:animEffect transition="in" filter="wipe(left)">
                                      <p:cBhvr>
                                        <p:cTn id="12" dur="500"/>
                                        <p:tgtEl>
                                          <p:spTgt spid="993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9934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99332"/>
                                        </p:tgtEl>
                                        <p:attrNameLst>
                                          <p:attrName>style.visibility</p:attrName>
                                        </p:attrNameLst>
                                      </p:cBhvr>
                                      <p:to>
                                        <p:strVal val="visible"/>
                                      </p:to>
                                    </p:set>
                                    <p:animEffect transition="in" filter="wipe(left)">
                                      <p:cBhvr>
                                        <p:cTn id="21" dur="500"/>
                                        <p:tgtEl>
                                          <p:spTgt spid="9933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99351"/>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99347"/>
                                        </p:tgtEl>
                                        <p:attrNameLst>
                                          <p:attrName>style.visibility</p:attrName>
                                        </p:attrNameLst>
                                      </p:cBhvr>
                                      <p:to>
                                        <p:strVal val="visible"/>
                                      </p:to>
                                    </p:set>
                                    <p:animEffect transition="in" filter="box(in)">
                                      <p:cBhvr>
                                        <p:cTn id="30" dur="500"/>
                                        <p:tgtEl>
                                          <p:spTgt spid="99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76200"/>
            <a:ext cx="8228538" cy="990600"/>
          </a:xfrm>
        </p:spPr>
        <p:txBody>
          <a:bodyPr/>
          <a:lstStyle/>
          <a:p>
            <a:r>
              <a:rPr lang="en-US" sz="3600" dirty="0" smtClean="0"/>
              <a:t>IPCC 5</a:t>
            </a:r>
            <a:r>
              <a:rPr lang="en-US" sz="3600" baseline="30000" dirty="0" smtClean="0"/>
              <a:t>th</a:t>
            </a:r>
            <a:r>
              <a:rPr lang="en-US" sz="3600" dirty="0" smtClean="0"/>
              <a:t> Assessment </a:t>
            </a:r>
            <a:r>
              <a:rPr lang="en-US" sz="3500" dirty="0" smtClean="0"/>
              <a:t>(2013 &amp; 2014)</a:t>
            </a:r>
            <a:endParaRPr lang="en-US" sz="35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762000"/>
            <a:ext cx="2328998" cy="5345243"/>
          </a:xfrm>
        </p:spPr>
      </p:pic>
      <p:sp>
        <p:nvSpPr>
          <p:cNvPr id="6" name="TextBox 5"/>
          <p:cNvSpPr txBox="1"/>
          <p:nvPr/>
        </p:nvSpPr>
        <p:spPr>
          <a:xfrm>
            <a:off x="2362200" y="1383268"/>
            <a:ext cx="28135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Arial" pitchFamily="34" charset="0"/>
                <a:ea typeface="+mn-ea"/>
                <a:cs typeface="+mn-cs"/>
              </a:rPr>
              <a:t>Snow cover is decreasing</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
        <p:nvSpPr>
          <p:cNvPr id="7" name="TextBox 6"/>
          <p:cNvSpPr txBox="1"/>
          <p:nvPr/>
        </p:nvSpPr>
        <p:spPr>
          <a:xfrm>
            <a:off x="2362200" y="2678668"/>
            <a:ext cx="277511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Arial" pitchFamily="34" charset="0"/>
                <a:ea typeface="+mn-ea"/>
                <a:cs typeface="+mn-cs"/>
              </a:rPr>
              <a:t>Arctic sea ice is shrinking</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
        <p:nvSpPr>
          <p:cNvPr id="8" name="TextBox 7"/>
          <p:cNvSpPr txBox="1"/>
          <p:nvPr/>
        </p:nvSpPr>
        <p:spPr>
          <a:xfrm>
            <a:off x="2362200" y="4050268"/>
            <a:ext cx="231345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Arial" pitchFamily="34" charset="0"/>
                <a:ea typeface="+mn-ea"/>
                <a:cs typeface="+mn-cs"/>
              </a:rPr>
              <a:t>Oceans are warming</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
        <p:nvSpPr>
          <p:cNvPr id="9" name="TextBox 8"/>
          <p:cNvSpPr txBox="1"/>
          <p:nvPr/>
        </p:nvSpPr>
        <p:spPr>
          <a:xfrm>
            <a:off x="2438400" y="5498068"/>
            <a:ext cx="205697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Arial" pitchFamily="34" charset="0"/>
                <a:ea typeface="+mn-ea"/>
                <a:cs typeface="+mn-cs"/>
              </a:rPr>
              <a:t>Sea Level is rising</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
        <p:nvSpPr>
          <p:cNvPr id="10" name="Rectangle 9"/>
          <p:cNvSpPr/>
          <p:nvPr/>
        </p:nvSpPr>
        <p:spPr>
          <a:xfrm>
            <a:off x="5334000" y="2332672"/>
            <a:ext cx="3657600" cy="1477328"/>
          </a:xfrm>
          <a:prstGeom prst="rect">
            <a:avLst/>
          </a:prstGeom>
          <a:ln>
            <a:solidFill>
              <a:schemeClr val="tx1"/>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rial" pitchFamily="34" charset="0"/>
                <a:ea typeface="+mn-ea"/>
                <a:cs typeface="+mn-cs"/>
              </a:rPr>
              <a:t>Warming of the climate system is unequivocal</a:t>
            </a:r>
            <a:r>
              <a:rPr kumimoji="0" lang="en-US" sz="1800" b="0" i="0" u="none" strike="noStrike" kern="1200" cap="none" spc="0" normalizeH="0" baseline="0" noProof="0" dirty="0">
                <a:ln>
                  <a:noFill/>
                </a:ln>
                <a:solidFill>
                  <a:srgbClr val="FFC000"/>
                </a:solidFill>
                <a:effectLst/>
                <a:uLnTx/>
                <a:uFillTx/>
                <a:latin typeface="Arial" pitchFamily="34" charset="0"/>
                <a:ea typeface="+mn-ea"/>
                <a:cs typeface="+mn-cs"/>
              </a:rPr>
              <a:t>, and since the 1950s, many of the observed </a:t>
            </a:r>
            <a:r>
              <a:rPr kumimoji="0" lang="en-US" sz="1800" b="0" i="0" u="none" strike="noStrike" kern="1200" cap="none" spc="0" normalizeH="0" baseline="0" noProof="0" dirty="0" smtClean="0">
                <a:ln>
                  <a:noFill/>
                </a:ln>
                <a:solidFill>
                  <a:srgbClr val="FFC000"/>
                </a:solidFill>
                <a:effectLst/>
                <a:uLnTx/>
                <a:uFillTx/>
                <a:latin typeface="Arial" pitchFamily="34" charset="0"/>
                <a:ea typeface="+mn-ea"/>
                <a:cs typeface="+mn-cs"/>
              </a:rPr>
              <a:t>changes </a:t>
            </a:r>
            <a:r>
              <a:rPr kumimoji="0" lang="en-US" sz="1800" b="0" i="0" u="none" strike="noStrike" kern="1200" cap="none" spc="0" normalizeH="0" baseline="0" noProof="0" dirty="0">
                <a:ln>
                  <a:noFill/>
                </a:ln>
                <a:solidFill>
                  <a:srgbClr val="FFC000"/>
                </a:solidFill>
                <a:effectLst/>
                <a:uLnTx/>
                <a:uFillTx/>
                <a:latin typeface="Arial" pitchFamily="34" charset="0"/>
                <a:ea typeface="+mn-ea"/>
                <a:cs typeface="+mn-cs"/>
              </a:rPr>
              <a:t>are unprecedented over decades to millennia. </a:t>
            </a:r>
            <a:endParaRPr kumimoji="0" lang="en-US" sz="1800" b="0" i="0" u="none" strike="noStrike" kern="1200" cap="none" spc="0" normalizeH="0" baseline="0" noProof="0" dirty="0" smtClean="0">
              <a:ln>
                <a:noFill/>
              </a:ln>
              <a:solidFill>
                <a:srgbClr val="FFC000"/>
              </a:solidFill>
              <a:effectLst/>
              <a:uLnTx/>
              <a:uFillTx/>
              <a:latin typeface="Arial" pitchFamily="34" charset="0"/>
              <a:ea typeface="+mn-ea"/>
              <a:cs typeface="+mn-cs"/>
            </a:endParaRPr>
          </a:p>
        </p:txBody>
      </p:sp>
      <p:sp>
        <p:nvSpPr>
          <p:cNvPr id="11" name="Rectangle 10"/>
          <p:cNvSpPr/>
          <p:nvPr/>
        </p:nvSpPr>
        <p:spPr>
          <a:xfrm>
            <a:off x="381000" y="6096000"/>
            <a:ext cx="9220200"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mn-cs"/>
              </a:rPr>
              <a:t>https://www.ipcc.ch/pdf/assessment-report/ar5/wg1/WG1AR5_SPM_FINAL.pdf</a:t>
            </a:r>
          </a:p>
        </p:txBody>
      </p:sp>
      <p:sp>
        <p:nvSpPr>
          <p:cNvPr id="12" name="Rectangle 11"/>
          <p:cNvSpPr/>
          <p:nvPr/>
        </p:nvSpPr>
        <p:spPr>
          <a:xfrm>
            <a:off x="4953000" y="4648200"/>
            <a:ext cx="33528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smtClean="0">
                <a:ln>
                  <a:noFill/>
                </a:ln>
                <a:solidFill>
                  <a:prstClr val="white"/>
                </a:solidFill>
                <a:effectLst/>
                <a:uLnTx/>
                <a:uFillTx/>
                <a:latin typeface="Arial" pitchFamily="34" charset="0"/>
                <a:ea typeface="+mn-ea"/>
                <a:cs typeface="+mn-cs"/>
              </a:rPr>
              <a:t>All time series show annual values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smtClean="0">
                <a:ln>
                  <a:noFill/>
                </a:ln>
                <a:solidFill>
                  <a:prstClr val="white"/>
                </a:solidFill>
                <a:effectLst/>
                <a:uLnTx/>
                <a:uFillTx/>
                <a:latin typeface="Arial" pitchFamily="34" charset="0"/>
                <a:ea typeface="+mn-ea"/>
                <a:cs typeface="+mn-cs"/>
              </a:rPr>
              <a:t>(colored </a:t>
            </a:r>
            <a:r>
              <a:rPr kumimoji="0" lang="en-US" sz="1200" b="0" i="1" u="none" strike="noStrike" kern="1200" cap="none" spc="0" normalizeH="0" baseline="0" noProof="0" dirty="0">
                <a:ln>
                  <a:noFill/>
                </a:ln>
                <a:solidFill>
                  <a:prstClr val="white"/>
                </a:solidFill>
                <a:effectLst/>
                <a:uLnTx/>
                <a:uFillTx/>
                <a:latin typeface="Arial" pitchFamily="34" charset="0"/>
                <a:ea typeface="+mn-ea"/>
                <a:cs typeface="+mn-cs"/>
              </a:rPr>
              <a:t>lines indicating different data sets) </a:t>
            </a:r>
            <a:r>
              <a:rPr kumimoji="0" lang="en-US" sz="1200" b="0" i="1" u="none" strike="noStrike" kern="1200" cap="none" spc="0" normalizeH="0" baseline="0" noProof="0" dirty="0" smtClean="0">
                <a:ln>
                  <a:noFill/>
                </a:ln>
                <a:solidFill>
                  <a:prstClr val="white"/>
                </a:solidFill>
                <a:effectLst/>
                <a:uLnTx/>
                <a:uFillTx/>
                <a:latin typeface="Arial" pitchFamily="34" charset="0"/>
                <a:ea typeface="+mn-ea"/>
                <a:cs typeface="+mn-cs"/>
              </a:rPr>
              <a:t>uncertainties </a:t>
            </a:r>
            <a:r>
              <a:rPr kumimoji="0" lang="en-US" sz="1200" b="0" i="1" u="none" strike="noStrike" kern="1200" cap="none" spc="0" normalizeH="0" baseline="0" noProof="0" dirty="0">
                <a:ln>
                  <a:noFill/>
                </a:ln>
                <a:solidFill>
                  <a:prstClr val="white"/>
                </a:solidFill>
                <a:effectLst/>
                <a:uLnTx/>
                <a:uFillTx/>
                <a:latin typeface="Arial" pitchFamily="34" charset="0"/>
                <a:ea typeface="+mn-ea"/>
                <a:cs typeface="+mn-cs"/>
              </a:rPr>
              <a:t>are indicated by </a:t>
            </a:r>
            <a:r>
              <a:rPr kumimoji="0" lang="en-US" sz="1200" b="0" i="1" u="none" strike="noStrike" kern="1200" cap="none" spc="0" normalizeH="0" baseline="0" noProof="0" dirty="0" smtClean="0">
                <a:ln>
                  <a:noFill/>
                </a:ln>
                <a:solidFill>
                  <a:prstClr val="white"/>
                </a:solidFill>
                <a:effectLst/>
                <a:uLnTx/>
                <a:uFillTx/>
                <a:latin typeface="Arial" pitchFamily="34" charset="0"/>
                <a:ea typeface="+mn-ea"/>
                <a:cs typeface="+mn-cs"/>
              </a:rPr>
              <a:t>colored </a:t>
            </a:r>
            <a:r>
              <a:rPr kumimoji="0" lang="en-US" sz="1200" b="0" i="1" u="none" strike="noStrike" kern="1200" cap="none" spc="0" normalizeH="0" baseline="0" noProof="0" dirty="0">
                <a:ln>
                  <a:noFill/>
                </a:ln>
                <a:solidFill>
                  <a:prstClr val="white"/>
                </a:solidFill>
                <a:effectLst/>
                <a:uLnTx/>
                <a:uFillTx/>
                <a:latin typeface="Arial" pitchFamily="34" charset="0"/>
                <a:ea typeface="+mn-ea"/>
                <a:cs typeface="+mn-cs"/>
              </a:rPr>
              <a:t>shading. </a:t>
            </a:r>
          </a:p>
        </p:txBody>
      </p:sp>
    </p:spTree>
    <p:extLst>
      <p:ext uri="{BB962C8B-B14F-4D97-AF65-F5344CB8AC3E}">
        <p14:creationId xmlns:p14="http://schemas.microsoft.com/office/powerpoint/2010/main" val="257645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750"/>
                            </p:stCondLst>
                            <p:childTnLst>
                              <p:par>
                                <p:cTn id="15" presetID="2" presetClass="entr" presetSubtype="4" fill="hold" grpId="0" nodeType="afterEffect">
                                  <p:stCondLst>
                                    <p:cond delay="75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10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8534400" cy="5257800"/>
          </a:xfrm>
        </p:spPr>
        <p:txBody>
          <a:bodyPr>
            <a:normAutofit fontScale="62500" lnSpcReduction="20000"/>
          </a:bodyPr>
          <a:lstStyle/>
          <a:p>
            <a:r>
              <a:rPr lang="en-US" b="1" dirty="0">
                <a:effectLst/>
              </a:rPr>
              <a:t>1</a:t>
            </a:r>
            <a:r>
              <a:rPr lang="en-US" b="1" dirty="0" smtClean="0">
                <a:effectLst/>
              </a:rPr>
              <a:t>. Fossil fuel emissions </a:t>
            </a:r>
            <a:r>
              <a:rPr lang="en-US" b="1" dirty="0">
                <a:effectLst/>
              </a:rPr>
              <a:t>from human activities have </a:t>
            </a:r>
            <a:r>
              <a:rPr lang="en-US" b="1" dirty="0" smtClean="0">
                <a:effectLst/>
              </a:rPr>
              <a:t>already raised </a:t>
            </a:r>
            <a:r>
              <a:rPr lang="en-US" b="1" dirty="0">
                <a:effectLst/>
              </a:rPr>
              <a:t>global temperature by </a:t>
            </a:r>
            <a:r>
              <a:rPr lang="en-US" b="1" dirty="0" smtClean="0">
                <a:effectLst/>
              </a:rPr>
              <a:t>1.1C (2 degrees F) above 1850-1900</a:t>
            </a:r>
          </a:p>
          <a:p>
            <a:endParaRPr lang="en-US" sz="500" dirty="0">
              <a:effectLst/>
            </a:endParaRPr>
          </a:p>
          <a:p>
            <a:r>
              <a:rPr lang="en-US" b="1" dirty="0">
                <a:effectLst/>
              </a:rPr>
              <a:t>2. Current policy action will lead to further temperature rise, and the impacts on human and other forms of life will become more </a:t>
            </a:r>
            <a:r>
              <a:rPr lang="en-US" b="1" dirty="0" smtClean="0">
                <a:effectLst/>
              </a:rPr>
              <a:t>severe</a:t>
            </a:r>
          </a:p>
          <a:p>
            <a:endParaRPr lang="en-US" sz="500" dirty="0">
              <a:effectLst/>
            </a:endParaRPr>
          </a:p>
          <a:p>
            <a:r>
              <a:rPr lang="en-US" b="1" dirty="0">
                <a:effectLst/>
              </a:rPr>
              <a:t>3. At current emissions levels, we will deplete the remaining carbon </a:t>
            </a:r>
            <a:r>
              <a:rPr lang="en-US" b="1" dirty="0" smtClean="0">
                <a:effectLst/>
              </a:rPr>
              <a:t>budget</a:t>
            </a:r>
          </a:p>
          <a:p>
            <a:endParaRPr lang="en-US" sz="500" dirty="0">
              <a:effectLst/>
            </a:endParaRPr>
          </a:p>
          <a:p>
            <a:r>
              <a:rPr lang="en-US" b="1" dirty="0">
                <a:effectLst/>
              </a:rPr>
              <a:t>4. We need to cut GHG emissions across all sectors urgently, within this decade and no later </a:t>
            </a:r>
            <a:endParaRPr lang="en-US" b="1" dirty="0" smtClean="0">
              <a:effectLst/>
            </a:endParaRPr>
          </a:p>
          <a:p>
            <a:endParaRPr lang="en-US" sz="500" dirty="0">
              <a:effectLst/>
            </a:endParaRPr>
          </a:p>
          <a:p>
            <a:r>
              <a:rPr lang="en-US" b="1" dirty="0">
                <a:effectLst/>
              </a:rPr>
              <a:t>5. We have </a:t>
            </a:r>
            <a:r>
              <a:rPr lang="en-US" b="1" dirty="0" smtClean="0">
                <a:effectLst/>
              </a:rPr>
              <a:t>the </a:t>
            </a:r>
            <a:r>
              <a:rPr lang="en-US" b="1" dirty="0">
                <a:effectLst/>
              </a:rPr>
              <a:t>solutions we need to shift to low-carbon economic systems</a:t>
            </a:r>
            <a:endParaRPr lang="en-US" dirty="0">
              <a:effectLst/>
            </a:endParaRPr>
          </a:p>
          <a:p>
            <a:pPr marL="68263" indent="0">
              <a:buNone/>
            </a:pPr>
            <a:r>
              <a:rPr lang="en-US" dirty="0">
                <a:effectLst/>
              </a:rPr>
              <a:t> “Several mitigation options, notably solar energy, wind energy, electrification of urban systems, urban green infrastructure, energy efficiency, demand-side management, improved forest- and crop/grassland management, and reduced food waste and loss, are technically viable, are becoming increasingly cost effective and are generally supported by the </a:t>
            </a:r>
            <a:r>
              <a:rPr lang="en-US" dirty="0" smtClean="0">
                <a:effectLst/>
              </a:rPr>
              <a:t>public” </a:t>
            </a:r>
          </a:p>
          <a:p>
            <a:pPr marL="68263" indent="0">
              <a:buNone/>
            </a:pPr>
            <a:endParaRPr lang="en-US" sz="500" dirty="0">
              <a:effectLst/>
            </a:endParaRPr>
          </a:p>
          <a:p>
            <a:r>
              <a:rPr lang="en-US" b="1" dirty="0">
                <a:effectLst/>
              </a:rPr>
              <a:t>6. Political commitment and equity are key to enabling this shift – there is enough finance, it needs to be directed to climate action</a:t>
            </a:r>
            <a:endParaRPr lang="en-US" dirty="0">
              <a:effectLst/>
            </a:endParaRPr>
          </a:p>
          <a:p>
            <a:endParaRPr lang="en-US" dirty="0">
              <a:effectLst/>
            </a:endParaRPr>
          </a:p>
          <a:p>
            <a:pPr marL="68263" indent="0">
              <a:buNone/>
            </a:pPr>
            <a:endParaRPr lang="en-US" dirty="0"/>
          </a:p>
        </p:txBody>
      </p:sp>
      <p:sp>
        <p:nvSpPr>
          <p:cNvPr id="4" name="Title 1"/>
          <p:cNvSpPr txBox="1">
            <a:spLocks/>
          </p:cNvSpPr>
          <p:nvPr/>
        </p:nvSpPr>
        <p:spPr>
          <a:xfrm>
            <a:off x="458262" y="152400"/>
            <a:ext cx="8228538" cy="990600"/>
          </a:xfrm>
          <a:prstGeom prst="rect">
            <a:avLst/>
          </a:prstGeom>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a:lstStyle>
          <a:p>
            <a:r>
              <a:rPr lang="en-US" sz="3600" dirty="0" smtClean="0"/>
              <a:t>IPCC 6</a:t>
            </a:r>
            <a:r>
              <a:rPr lang="en-US" sz="3600" baseline="30000" dirty="0" smtClean="0"/>
              <a:t>th</a:t>
            </a:r>
            <a:r>
              <a:rPr lang="en-US" sz="3600" dirty="0" smtClean="0"/>
              <a:t> Assessment </a:t>
            </a:r>
            <a:r>
              <a:rPr lang="en-US" sz="3500" dirty="0" smtClean="0"/>
              <a:t>(2022 &amp; 2023)</a:t>
            </a:r>
          </a:p>
          <a:p>
            <a:r>
              <a:rPr lang="en-US" sz="2100" i="1" dirty="0" smtClean="0"/>
              <a:t>Key Messages</a:t>
            </a:r>
            <a:endParaRPr lang="en-US" sz="2100" i="1" dirty="0"/>
          </a:p>
        </p:txBody>
      </p:sp>
    </p:spTree>
    <p:extLst>
      <p:ext uri="{BB962C8B-B14F-4D97-AF65-F5344CB8AC3E}">
        <p14:creationId xmlns:p14="http://schemas.microsoft.com/office/powerpoint/2010/main" val="387661192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CIMSS_Template_2013Logo</Template>
  <TotalTime>53148</TotalTime>
  <Words>1697</Words>
  <Application>Microsoft Office PowerPoint</Application>
  <PresentationFormat>On-screen Show (4:3)</PresentationFormat>
  <Paragraphs>179</Paragraphs>
  <Slides>25</Slides>
  <Notes>11</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25</vt:i4>
      </vt:variant>
    </vt:vector>
  </HeadingPairs>
  <TitlesOfParts>
    <vt:vector size="42" baseType="lpstr">
      <vt:lpstr>ＭＳ Ｐゴシック</vt:lpstr>
      <vt:lpstr>ＭＳ Ｐゴシック</vt:lpstr>
      <vt:lpstr>宋体</vt:lpstr>
      <vt:lpstr>Arial</vt:lpstr>
      <vt:lpstr>Big Caslon</vt:lpstr>
      <vt:lpstr>Calibri</vt:lpstr>
      <vt:lpstr>Candara</vt:lpstr>
      <vt:lpstr>Century Gothic</vt:lpstr>
      <vt:lpstr>Consolas</vt:lpstr>
      <vt:lpstr>Corbel</vt:lpstr>
      <vt:lpstr>Gill Sans</vt:lpstr>
      <vt:lpstr>Helvetica</vt:lpstr>
      <vt:lpstr>Myriad Pro</vt:lpstr>
      <vt:lpstr>Times New Roman</vt:lpstr>
      <vt:lpstr>Wingdings</vt:lpstr>
      <vt:lpstr>Wingdings 2</vt:lpstr>
      <vt:lpstr>CIMSS_Template_2013Logo</vt:lpstr>
      <vt:lpstr>PowerPoint Presentation</vt:lpstr>
      <vt:lpstr>PowerPoint Presentation</vt:lpstr>
      <vt:lpstr>PowerPoint Presentation</vt:lpstr>
      <vt:lpstr>PowerPoint Presentation</vt:lpstr>
      <vt:lpstr>New Climate Normals updated very 30 years</vt:lpstr>
      <vt:lpstr>PowerPoint Presentation</vt:lpstr>
      <vt:lpstr>PowerPoint Presentation</vt:lpstr>
      <vt:lpstr>IPCC 5th Assessment (2013 &amp; 2014)</vt:lpstr>
      <vt:lpstr>PowerPoint Presentation</vt:lpstr>
      <vt:lpstr>Carbon dioxide has risen by 20% since 1958  and 50% since the Industrial Revolution</vt:lpstr>
      <vt:lpstr>PowerPoint Presentation</vt:lpstr>
      <vt:lpstr>PowerPoint Presentation</vt:lpstr>
      <vt:lpstr>PowerPoint Presentation</vt:lpstr>
      <vt:lpstr>PowerPoint Presentation</vt:lpstr>
      <vt:lpstr>PowerPoint Presentation</vt:lpstr>
      <vt:lpstr>National Climate Assessment (NCA)  2014 </vt:lpstr>
      <vt:lpstr>PowerPoint Presentation</vt:lpstr>
      <vt:lpstr>PowerPoint Presentation</vt:lpstr>
      <vt:lpstr>PowerPoint Presentation</vt:lpstr>
      <vt:lpstr>PowerPoint Presentation</vt:lpstr>
      <vt:lpstr>PowerPoint Presentation</vt:lpstr>
      <vt:lpstr>Adaptation</vt:lpstr>
      <vt:lpstr>Mitigation – actions to slow future warming </vt:lpstr>
      <vt:lpstr>IPCC 6th Report (2022 &amp; 2023)</vt:lpstr>
      <vt:lpstr>Climate change – summary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Mooney</dc:creator>
  <cp:lastModifiedBy>Margaret Mooney</cp:lastModifiedBy>
  <cp:revision>242</cp:revision>
  <dcterms:created xsi:type="dcterms:W3CDTF">2013-10-04T14:38:54Z</dcterms:created>
  <dcterms:modified xsi:type="dcterms:W3CDTF">2024-05-28T18:15:02Z</dcterms:modified>
</cp:coreProperties>
</file>