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67" r:id="rId4"/>
    <p:sldId id="259" r:id="rId5"/>
    <p:sldId id="258" r:id="rId6"/>
    <p:sldId id="260" r:id="rId7"/>
    <p:sldId id="261" r:id="rId8"/>
    <p:sldId id="262" r:id="rId9"/>
    <p:sldId id="268" r:id="rId10"/>
    <p:sldId id="263" r:id="rId11"/>
    <p:sldId id="265" r:id="rId12"/>
    <p:sldId id="269" r:id="rId13"/>
    <p:sldId id="266" r:id="rId14"/>
  </p:sldIdLst>
  <p:sldSz cx="12192000" cy="6858000"/>
  <p:notesSz cx="6858000" cy="9144000"/>
  <p:defaultText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FABE96-0C02-43A3-AAEC-3C44A08BF72B}" type="datetimeFigureOut">
              <a:rPr lang="es-PR" smtClean="0"/>
              <a:t>29/04/2016</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29DE7497-9BE7-423C-B45B-FBD6E3AB88FA}" type="slidenum">
              <a:rPr lang="es-PR" smtClean="0"/>
              <a:t>‹#›</a:t>
            </a:fld>
            <a:endParaRPr lang="es-PR"/>
          </a:p>
        </p:txBody>
      </p:sp>
    </p:spTree>
    <p:extLst>
      <p:ext uri="{BB962C8B-B14F-4D97-AF65-F5344CB8AC3E}">
        <p14:creationId xmlns:p14="http://schemas.microsoft.com/office/powerpoint/2010/main" val="1882177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ABE96-0C02-43A3-AAEC-3C44A08BF72B}" type="datetimeFigureOut">
              <a:rPr lang="es-PR" smtClean="0"/>
              <a:t>29/04/2016</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29DE7497-9BE7-423C-B45B-FBD6E3AB88FA}" type="slidenum">
              <a:rPr lang="es-PR" smtClean="0"/>
              <a:t>‹#›</a:t>
            </a:fld>
            <a:endParaRPr lang="es-PR"/>
          </a:p>
        </p:txBody>
      </p:sp>
    </p:spTree>
    <p:extLst>
      <p:ext uri="{BB962C8B-B14F-4D97-AF65-F5344CB8AC3E}">
        <p14:creationId xmlns:p14="http://schemas.microsoft.com/office/powerpoint/2010/main" val="4072506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ABE96-0C02-43A3-AAEC-3C44A08BF72B}" type="datetimeFigureOut">
              <a:rPr lang="es-PR" smtClean="0"/>
              <a:t>29/04/2016</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29DE7497-9BE7-423C-B45B-FBD6E3AB88FA}" type="slidenum">
              <a:rPr lang="es-PR" smtClean="0"/>
              <a:t>‹#›</a:t>
            </a:fld>
            <a:endParaRPr lang="es-PR"/>
          </a:p>
        </p:txBody>
      </p:sp>
    </p:spTree>
    <p:extLst>
      <p:ext uri="{BB962C8B-B14F-4D97-AF65-F5344CB8AC3E}">
        <p14:creationId xmlns:p14="http://schemas.microsoft.com/office/powerpoint/2010/main" val="2928083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ABE96-0C02-43A3-AAEC-3C44A08BF72B}" type="datetimeFigureOut">
              <a:rPr lang="es-PR" smtClean="0"/>
              <a:t>29/04/2016</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29DE7497-9BE7-423C-B45B-FBD6E3AB88FA}" type="slidenum">
              <a:rPr lang="es-PR" smtClean="0"/>
              <a:t>‹#›</a:t>
            </a:fld>
            <a:endParaRPr lang="es-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15658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ABE96-0C02-43A3-AAEC-3C44A08BF72B}" type="datetimeFigureOut">
              <a:rPr lang="es-PR" smtClean="0"/>
              <a:t>29/04/2016</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29DE7497-9BE7-423C-B45B-FBD6E3AB88FA}" type="slidenum">
              <a:rPr lang="es-PR" smtClean="0"/>
              <a:t>‹#›</a:t>
            </a:fld>
            <a:endParaRPr lang="es-PR"/>
          </a:p>
        </p:txBody>
      </p:sp>
    </p:spTree>
    <p:extLst>
      <p:ext uri="{BB962C8B-B14F-4D97-AF65-F5344CB8AC3E}">
        <p14:creationId xmlns:p14="http://schemas.microsoft.com/office/powerpoint/2010/main" val="2211603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7FABE96-0C02-43A3-AAEC-3C44A08BF72B}" type="datetimeFigureOut">
              <a:rPr lang="es-PR" smtClean="0"/>
              <a:t>29/04/2016</a:t>
            </a:fld>
            <a:endParaRPr lang="es-PR"/>
          </a:p>
        </p:txBody>
      </p:sp>
      <p:sp>
        <p:nvSpPr>
          <p:cNvPr id="4"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29DE7497-9BE7-423C-B45B-FBD6E3AB88FA}" type="slidenum">
              <a:rPr lang="es-PR" smtClean="0"/>
              <a:t>‹#›</a:t>
            </a:fld>
            <a:endParaRPr lang="es-PR"/>
          </a:p>
        </p:txBody>
      </p:sp>
    </p:spTree>
    <p:extLst>
      <p:ext uri="{BB962C8B-B14F-4D97-AF65-F5344CB8AC3E}">
        <p14:creationId xmlns:p14="http://schemas.microsoft.com/office/powerpoint/2010/main" val="878265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7FABE96-0C02-43A3-AAEC-3C44A08BF72B}" type="datetimeFigureOut">
              <a:rPr lang="es-PR" smtClean="0"/>
              <a:t>29/04/2016</a:t>
            </a:fld>
            <a:endParaRPr lang="es-PR"/>
          </a:p>
        </p:txBody>
      </p:sp>
      <p:sp>
        <p:nvSpPr>
          <p:cNvPr id="4"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29DE7497-9BE7-423C-B45B-FBD6E3AB88FA}" type="slidenum">
              <a:rPr lang="es-PR" smtClean="0"/>
              <a:t>‹#›</a:t>
            </a:fld>
            <a:endParaRPr lang="es-PR"/>
          </a:p>
        </p:txBody>
      </p:sp>
    </p:spTree>
    <p:extLst>
      <p:ext uri="{BB962C8B-B14F-4D97-AF65-F5344CB8AC3E}">
        <p14:creationId xmlns:p14="http://schemas.microsoft.com/office/powerpoint/2010/main" val="825931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FABE96-0C02-43A3-AAEC-3C44A08BF72B}" type="datetimeFigureOut">
              <a:rPr lang="es-PR" smtClean="0"/>
              <a:t>29/04/2016</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29DE7497-9BE7-423C-B45B-FBD6E3AB88FA}" type="slidenum">
              <a:rPr lang="es-PR" smtClean="0"/>
              <a:t>‹#›</a:t>
            </a:fld>
            <a:endParaRPr lang="es-PR"/>
          </a:p>
        </p:txBody>
      </p:sp>
    </p:spTree>
    <p:extLst>
      <p:ext uri="{BB962C8B-B14F-4D97-AF65-F5344CB8AC3E}">
        <p14:creationId xmlns:p14="http://schemas.microsoft.com/office/powerpoint/2010/main" val="647930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FABE96-0C02-43A3-AAEC-3C44A08BF72B}" type="datetimeFigureOut">
              <a:rPr lang="es-PR" smtClean="0"/>
              <a:t>29/04/2016</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29DE7497-9BE7-423C-B45B-FBD6E3AB88FA}" type="slidenum">
              <a:rPr lang="es-PR" smtClean="0"/>
              <a:t>‹#›</a:t>
            </a:fld>
            <a:endParaRPr lang="es-PR"/>
          </a:p>
        </p:txBody>
      </p:sp>
    </p:spTree>
    <p:extLst>
      <p:ext uri="{BB962C8B-B14F-4D97-AF65-F5344CB8AC3E}">
        <p14:creationId xmlns:p14="http://schemas.microsoft.com/office/powerpoint/2010/main" val="2657879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FABE96-0C02-43A3-AAEC-3C44A08BF72B}" type="datetimeFigureOut">
              <a:rPr lang="es-PR" smtClean="0"/>
              <a:t>29/04/2016</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29DE7497-9BE7-423C-B45B-FBD6E3AB88FA}" type="slidenum">
              <a:rPr lang="es-PR" smtClean="0"/>
              <a:t>‹#›</a:t>
            </a:fld>
            <a:endParaRPr lang="es-PR"/>
          </a:p>
        </p:txBody>
      </p:sp>
    </p:spTree>
    <p:extLst>
      <p:ext uri="{BB962C8B-B14F-4D97-AF65-F5344CB8AC3E}">
        <p14:creationId xmlns:p14="http://schemas.microsoft.com/office/powerpoint/2010/main" val="3128502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ABE96-0C02-43A3-AAEC-3C44A08BF72B}" type="datetimeFigureOut">
              <a:rPr lang="es-PR" smtClean="0"/>
              <a:t>29/04/2016</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29DE7497-9BE7-423C-B45B-FBD6E3AB88FA}" type="slidenum">
              <a:rPr lang="es-PR" smtClean="0"/>
              <a:t>‹#›</a:t>
            </a:fld>
            <a:endParaRPr lang="es-PR"/>
          </a:p>
        </p:txBody>
      </p:sp>
    </p:spTree>
    <p:extLst>
      <p:ext uri="{BB962C8B-B14F-4D97-AF65-F5344CB8AC3E}">
        <p14:creationId xmlns:p14="http://schemas.microsoft.com/office/powerpoint/2010/main" val="250780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FABE96-0C02-43A3-AAEC-3C44A08BF72B}" type="datetimeFigureOut">
              <a:rPr lang="es-PR" smtClean="0"/>
              <a:t>29/04/2016</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29DE7497-9BE7-423C-B45B-FBD6E3AB88FA}" type="slidenum">
              <a:rPr lang="es-PR" smtClean="0"/>
              <a:t>‹#›</a:t>
            </a:fld>
            <a:endParaRPr lang="es-PR"/>
          </a:p>
        </p:txBody>
      </p:sp>
    </p:spTree>
    <p:extLst>
      <p:ext uri="{BB962C8B-B14F-4D97-AF65-F5344CB8AC3E}">
        <p14:creationId xmlns:p14="http://schemas.microsoft.com/office/powerpoint/2010/main" val="170707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FABE96-0C02-43A3-AAEC-3C44A08BF72B}" type="datetimeFigureOut">
              <a:rPr lang="es-PR" smtClean="0"/>
              <a:t>29/04/2016</a:t>
            </a:fld>
            <a:endParaRPr lang="es-PR"/>
          </a:p>
        </p:txBody>
      </p:sp>
      <p:sp>
        <p:nvSpPr>
          <p:cNvPr id="8" name="Footer Placeholder 7"/>
          <p:cNvSpPr>
            <a:spLocks noGrp="1"/>
          </p:cNvSpPr>
          <p:nvPr>
            <p:ph type="ftr" sz="quarter" idx="11"/>
          </p:nvPr>
        </p:nvSpPr>
        <p:spPr/>
        <p:txBody>
          <a:bodyPr/>
          <a:lstStyle/>
          <a:p>
            <a:endParaRPr lang="es-PR"/>
          </a:p>
        </p:txBody>
      </p:sp>
      <p:sp>
        <p:nvSpPr>
          <p:cNvPr id="9" name="Slide Number Placeholder 8"/>
          <p:cNvSpPr>
            <a:spLocks noGrp="1"/>
          </p:cNvSpPr>
          <p:nvPr>
            <p:ph type="sldNum" sz="quarter" idx="12"/>
          </p:nvPr>
        </p:nvSpPr>
        <p:spPr/>
        <p:txBody>
          <a:bodyPr/>
          <a:lstStyle/>
          <a:p>
            <a:fld id="{29DE7497-9BE7-423C-B45B-FBD6E3AB88FA}" type="slidenum">
              <a:rPr lang="es-PR" smtClean="0"/>
              <a:t>‹#›</a:t>
            </a:fld>
            <a:endParaRPr lang="es-PR"/>
          </a:p>
        </p:txBody>
      </p:sp>
    </p:spTree>
    <p:extLst>
      <p:ext uri="{BB962C8B-B14F-4D97-AF65-F5344CB8AC3E}">
        <p14:creationId xmlns:p14="http://schemas.microsoft.com/office/powerpoint/2010/main" val="215570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7FABE96-0C02-43A3-AAEC-3C44A08BF72B}" type="datetimeFigureOut">
              <a:rPr lang="es-PR" smtClean="0"/>
              <a:t>29/04/2016</a:t>
            </a:fld>
            <a:endParaRPr lang="es-PR"/>
          </a:p>
        </p:txBody>
      </p:sp>
      <p:sp>
        <p:nvSpPr>
          <p:cNvPr id="5" name="Footer Placeholder 3"/>
          <p:cNvSpPr>
            <a:spLocks noGrp="1"/>
          </p:cNvSpPr>
          <p:nvPr>
            <p:ph type="ftr" sz="quarter" idx="11"/>
          </p:nvPr>
        </p:nvSpPr>
        <p:spPr/>
        <p:txBody>
          <a:bodyPr/>
          <a:lstStyle/>
          <a:p>
            <a:endParaRPr lang="es-PR"/>
          </a:p>
        </p:txBody>
      </p:sp>
      <p:sp>
        <p:nvSpPr>
          <p:cNvPr id="6" name="Slide Number Placeholder 4"/>
          <p:cNvSpPr>
            <a:spLocks noGrp="1"/>
          </p:cNvSpPr>
          <p:nvPr>
            <p:ph type="sldNum" sz="quarter" idx="12"/>
          </p:nvPr>
        </p:nvSpPr>
        <p:spPr/>
        <p:txBody>
          <a:bodyPr/>
          <a:lstStyle/>
          <a:p>
            <a:fld id="{29DE7497-9BE7-423C-B45B-FBD6E3AB88FA}" type="slidenum">
              <a:rPr lang="es-PR" smtClean="0"/>
              <a:t>‹#›</a:t>
            </a:fld>
            <a:endParaRPr lang="es-PR"/>
          </a:p>
        </p:txBody>
      </p:sp>
    </p:spTree>
    <p:extLst>
      <p:ext uri="{BB962C8B-B14F-4D97-AF65-F5344CB8AC3E}">
        <p14:creationId xmlns:p14="http://schemas.microsoft.com/office/powerpoint/2010/main" val="6505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7FABE96-0C02-43A3-AAEC-3C44A08BF72B}" type="datetimeFigureOut">
              <a:rPr lang="es-PR" smtClean="0"/>
              <a:t>29/04/2016</a:t>
            </a:fld>
            <a:endParaRPr lang="es-PR"/>
          </a:p>
        </p:txBody>
      </p:sp>
      <p:sp>
        <p:nvSpPr>
          <p:cNvPr id="5" name="Footer Placeholder 2"/>
          <p:cNvSpPr>
            <a:spLocks noGrp="1"/>
          </p:cNvSpPr>
          <p:nvPr>
            <p:ph type="ftr" sz="quarter" idx="11"/>
          </p:nvPr>
        </p:nvSpPr>
        <p:spPr/>
        <p:txBody>
          <a:bodyPr/>
          <a:lstStyle/>
          <a:p>
            <a:endParaRPr lang="es-PR"/>
          </a:p>
        </p:txBody>
      </p:sp>
      <p:sp>
        <p:nvSpPr>
          <p:cNvPr id="6" name="Slide Number Placeholder 3"/>
          <p:cNvSpPr>
            <a:spLocks noGrp="1"/>
          </p:cNvSpPr>
          <p:nvPr>
            <p:ph type="sldNum" sz="quarter" idx="12"/>
          </p:nvPr>
        </p:nvSpPr>
        <p:spPr/>
        <p:txBody>
          <a:bodyPr/>
          <a:lstStyle/>
          <a:p>
            <a:fld id="{29DE7497-9BE7-423C-B45B-FBD6E3AB88FA}" type="slidenum">
              <a:rPr lang="es-PR" smtClean="0"/>
              <a:t>‹#›</a:t>
            </a:fld>
            <a:endParaRPr lang="es-PR"/>
          </a:p>
        </p:txBody>
      </p:sp>
    </p:spTree>
    <p:extLst>
      <p:ext uri="{BB962C8B-B14F-4D97-AF65-F5344CB8AC3E}">
        <p14:creationId xmlns:p14="http://schemas.microsoft.com/office/powerpoint/2010/main" val="107765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7FABE96-0C02-43A3-AAEC-3C44A08BF72B}" type="datetimeFigureOut">
              <a:rPr lang="es-PR" smtClean="0"/>
              <a:t>29/04/2016</a:t>
            </a:fld>
            <a:endParaRPr lang="es-PR"/>
          </a:p>
        </p:txBody>
      </p:sp>
      <p:sp>
        <p:nvSpPr>
          <p:cNvPr id="5" name="Footer Placeholder 5"/>
          <p:cNvSpPr>
            <a:spLocks noGrp="1"/>
          </p:cNvSpPr>
          <p:nvPr>
            <p:ph type="ftr" sz="quarter" idx="11"/>
          </p:nvPr>
        </p:nvSpPr>
        <p:spPr/>
        <p:txBody>
          <a:bodyPr/>
          <a:lstStyle/>
          <a:p>
            <a:endParaRPr lang="es-PR"/>
          </a:p>
        </p:txBody>
      </p:sp>
      <p:sp>
        <p:nvSpPr>
          <p:cNvPr id="6" name="Slide Number Placeholder 6"/>
          <p:cNvSpPr>
            <a:spLocks noGrp="1"/>
          </p:cNvSpPr>
          <p:nvPr>
            <p:ph type="sldNum" sz="quarter" idx="12"/>
          </p:nvPr>
        </p:nvSpPr>
        <p:spPr/>
        <p:txBody>
          <a:bodyPr/>
          <a:lstStyle/>
          <a:p>
            <a:fld id="{29DE7497-9BE7-423C-B45B-FBD6E3AB88FA}" type="slidenum">
              <a:rPr lang="es-PR" smtClean="0"/>
              <a:t>‹#›</a:t>
            </a:fld>
            <a:endParaRPr lang="es-PR"/>
          </a:p>
        </p:txBody>
      </p:sp>
    </p:spTree>
    <p:extLst>
      <p:ext uri="{BB962C8B-B14F-4D97-AF65-F5344CB8AC3E}">
        <p14:creationId xmlns:p14="http://schemas.microsoft.com/office/powerpoint/2010/main" val="212731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ABE96-0C02-43A3-AAEC-3C44A08BF72B}" type="datetimeFigureOut">
              <a:rPr lang="es-PR" smtClean="0"/>
              <a:t>29/04/2016</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29DE7497-9BE7-423C-B45B-FBD6E3AB88FA}" type="slidenum">
              <a:rPr lang="es-PR" smtClean="0"/>
              <a:t>‹#›</a:t>
            </a:fld>
            <a:endParaRPr lang="es-PR"/>
          </a:p>
        </p:txBody>
      </p:sp>
    </p:spTree>
    <p:extLst>
      <p:ext uri="{BB962C8B-B14F-4D97-AF65-F5344CB8AC3E}">
        <p14:creationId xmlns:p14="http://schemas.microsoft.com/office/powerpoint/2010/main" val="518847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7FABE96-0C02-43A3-AAEC-3C44A08BF72B}" type="datetimeFigureOut">
              <a:rPr lang="es-PR" smtClean="0"/>
              <a:t>29/04/2016</a:t>
            </a:fld>
            <a:endParaRPr lang="es-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9DE7497-9BE7-423C-B45B-FBD6E3AB88FA}" type="slidenum">
              <a:rPr lang="es-PR" smtClean="0"/>
              <a:t>‹#›</a:t>
            </a:fld>
            <a:endParaRPr lang="es-PR"/>
          </a:p>
        </p:txBody>
      </p:sp>
    </p:spTree>
    <p:extLst>
      <p:ext uri="{BB962C8B-B14F-4D97-AF65-F5344CB8AC3E}">
        <p14:creationId xmlns:p14="http://schemas.microsoft.com/office/powerpoint/2010/main" val="2572691765"/>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oiswww.eumetsat.int/~idds/html/doc/dust_interpretation.pdfZ"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0"/>
            <a:ext cx="9337785" cy="2872740"/>
          </a:xfrm>
        </p:spPr>
        <p:txBody>
          <a:bodyPr/>
          <a:lstStyle/>
          <a:p>
            <a:r>
              <a:rPr lang="en-US" sz="5400" dirty="0" smtClean="0"/>
              <a:t>Dust detection methods applied to MODIS and VIIRS</a:t>
            </a:r>
            <a:endParaRPr lang="es-PR" sz="5400" dirty="0"/>
          </a:p>
        </p:txBody>
      </p:sp>
      <p:sp>
        <p:nvSpPr>
          <p:cNvPr id="3" name="Subtitle 2"/>
          <p:cNvSpPr>
            <a:spLocks noGrp="1"/>
          </p:cNvSpPr>
          <p:nvPr>
            <p:ph type="subTitle" idx="1"/>
          </p:nvPr>
        </p:nvSpPr>
        <p:spPr>
          <a:xfrm>
            <a:off x="1411018" y="3634379"/>
            <a:ext cx="8825658" cy="2392933"/>
          </a:xfrm>
        </p:spPr>
        <p:txBody>
          <a:bodyPr/>
          <a:lstStyle/>
          <a:p>
            <a:r>
              <a:rPr lang="en-US" dirty="0" smtClean="0"/>
              <a:t>Abel </a:t>
            </a:r>
            <a:r>
              <a:rPr lang="en-US" dirty="0" err="1" smtClean="0"/>
              <a:t>morales</a:t>
            </a:r>
            <a:r>
              <a:rPr lang="en-US" dirty="0" smtClean="0"/>
              <a:t>, Graduate student, </a:t>
            </a:r>
            <a:r>
              <a:rPr lang="en-US" dirty="0" err="1" smtClean="0"/>
              <a:t>ece</a:t>
            </a:r>
            <a:endParaRPr lang="en-US" dirty="0" smtClean="0"/>
          </a:p>
          <a:p>
            <a:r>
              <a:rPr lang="en-US" dirty="0" err="1" smtClean="0"/>
              <a:t>Vidya</a:t>
            </a:r>
            <a:r>
              <a:rPr lang="en-US" dirty="0" smtClean="0"/>
              <a:t> </a:t>
            </a:r>
            <a:r>
              <a:rPr lang="en-US" dirty="0" err="1" smtClean="0"/>
              <a:t>manian</a:t>
            </a:r>
            <a:r>
              <a:rPr lang="en-US" dirty="0" smtClean="0"/>
              <a:t>, professor, </a:t>
            </a:r>
            <a:r>
              <a:rPr lang="en-US" dirty="0" err="1" smtClean="0"/>
              <a:t>ece</a:t>
            </a:r>
            <a:endParaRPr lang="en-US" dirty="0" smtClean="0"/>
          </a:p>
          <a:p>
            <a:endParaRPr lang="en-US" dirty="0" smtClean="0"/>
          </a:p>
          <a:p>
            <a:endParaRPr lang="en-US" dirty="0"/>
          </a:p>
          <a:p>
            <a:r>
              <a:rPr lang="en-US" dirty="0" smtClean="0"/>
              <a:t>April 29, 2016</a:t>
            </a:r>
            <a:endParaRPr lang="es-PR" dirty="0"/>
          </a:p>
        </p:txBody>
      </p:sp>
    </p:spTree>
    <p:extLst>
      <p:ext uri="{BB962C8B-B14F-4D97-AF65-F5344CB8AC3E}">
        <p14:creationId xmlns:p14="http://schemas.microsoft.com/office/powerpoint/2010/main" val="32152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future work</a:t>
            </a:r>
            <a:endParaRPr lang="es-PR" dirty="0"/>
          </a:p>
        </p:txBody>
      </p:sp>
      <p:sp>
        <p:nvSpPr>
          <p:cNvPr id="3" name="Content Placeholder 2"/>
          <p:cNvSpPr>
            <a:spLocks noGrp="1"/>
          </p:cNvSpPr>
          <p:nvPr>
            <p:ph idx="1"/>
          </p:nvPr>
        </p:nvSpPr>
        <p:spPr>
          <a:xfrm>
            <a:off x="1104293" y="1331701"/>
            <a:ext cx="10241994" cy="4901674"/>
          </a:xfrm>
        </p:spPr>
        <p:txBody>
          <a:bodyPr/>
          <a:lstStyle/>
          <a:p>
            <a:r>
              <a:rPr lang="en-US" dirty="0" smtClean="0"/>
              <a:t>Dust detection algorithm applied on VIIRS provides visually similar results to MODIS outputs.</a:t>
            </a:r>
          </a:p>
          <a:p>
            <a:r>
              <a:rPr lang="en-US" dirty="0" smtClean="0"/>
              <a:t>Dust detection results obtained from MODIS visible bands agrees with results obtained from Infrared based method (EUMETSAT) </a:t>
            </a:r>
          </a:p>
          <a:p>
            <a:r>
              <a:rPr lang="en-US" dirty="0" smtClean="0"/>
              <a:t>The band ratio algorithm does not detect dust on land</a:t>
            </a:r>
          </a:p>
          <a:p>
            <a:r>
              <a:rPr lang="en-US" dirty="0" smtClean="0"/>
              <a:t>Other dust detection methods: </a:t>
            </a:r>
          </a:p>
          <a:p>
            <a:r>
              <a:rPr lang="en-US" dirty="0" smtClean="0"/>
              <a:t>NDDI (normalized dust detection index)</a:t>
            </a:r>
          </a:p>
          <a:p>
            <a:r>
              <a:rPr lang="en-US" dirty="0" smtClean="0"/>
              <a:t>EDI (Enhanced dust </a:t>
            </a:r>
            <a:r>
              <a:rPr lang="en-US" dirty="0"/>
              <a:t>i</a:t>
            </a:r>
            <a:r>
              <a:rPr lang="en-US" dirty="0" smtClean="0"/>
              <a:t>ndex)</a:t>
            </a:r>
          </a:p>
          <a:p>
            <a:r>
              <a:rPr lang="en-US" dirty="0" smtClean="0"/>
              <a:t>BTD (Brightness temperature difference)</a:t>
            </a:r>
          </a:p>
          <a:p>
            <a:r>
              <a:rPr lang="en-US" dirty="0" smtClean="0"/>
              <a:t>The NDDI algorithm gives some results over land. Not sure if it is correct, further research with different data sets is necessary. </a:t>
            </a:r>
          </a:p>
          <a:p>
            <a:r>
              <a:rPr lang="en-US" dirty="0" smtClean="0"/>
              <a:t>Observation: The methods have to be applied after using the cloud mask.</a:t>
            </a:r>
            <a:endParaRPr lang="es-PR" dirty="0"/>
          </a:p>
        </p:txBody>
      </p:sp>
    </p:spTree>
    <p:extLst>
      <p:ext uri="{BB962C8B-B14F-4D97-AF65-F5344CB8AC3E}">
        <p14:creationId xmlns:p14="http://schemas.microsoft.com/office/powerpoint/2010/main" val="1048595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s-PR" dirty="0"/>
          </a:p>
        </p:txBody>
      </p:sp>
      <p:sp>
        <p:nvSpPr>
          <p:cNvPr id="3" name="Content Placeholder 2"/>
          <p:cNvSpPr>
            <a:spLocks noGrp="1"/>
          </p:cNvSpPr>
          <p:nvPr>
            <p:ph idx="1"/>
          </p:nvPr>
        </p:nvSpPr>
        <p:spPr>
          <a:xfrm>
            <a:off x="875201" y="1486247"/>
            <a:ext cx="8946541" cy="4195481"/>
          </a:xfrm>
        </p:spPr>
        <p:txBody>
          <a:bodyPr>
            <a:normAutofit fontScale="92500" lnSpcReduction="10000"/>
          </a:bodyPr>
          <a:lstStyle/>
          <a:p>
            <a:r>
              <a:rPr lang="en-US" dirty="0"/>
              <a:t>J. J. Qu, X. </a:t>
            </a:r>
            <a:r>
              <a:rPr lang="en-US" dirty="0" err="1"/>
              <a:t>Hao</a:t>
            </a:r>
            <a:r>
              <a:rPr lang="en-US" dirty="0"/>
              <a:t>, M. </a:t>
            </a:r>
            <a:r>
              <a:rPr lang="en-US" dirty="0" err="1"/>
              <a:t>Kafatos</a:t>
            </a:r>
            <a:r>
              <a:rPr lang="en-US" dirty="0"/>
              <a:t> and L. Wang, "Asian Dust Storm Monitoring Combining Terra and Aqua MODIS SRB Measurements," in IEEE Geoscience and Remote Sensing Letters, vol. 3, no. 4, pp. 484-486, Oct. 2006</a:t>
            </a:r>
            <a:r>
              <a:rPr lang="en-US" dirty="0" smtClean="0"/>
              <a:t>.</a:t>
            </a:r>
          </a:p>
          <a:p>
            <a:r>
              <a:rPr lang="en-US" dirty="0">
                <a:hlinkClick r:id="rId2"/>
              </a:rPr>
              <a:t>http://oiswww.eumetsat.int/~</a:t>
            </a:r>
            <a:r>
              <a:rPr lang="en-US" dirty="0" smtClean="0">
                <a:hlinkClick r:id="rId2"/>
              </a:rPr>
              <a:t>idds/html/doc/dust_interpretation.pdfZ</a:t>
            </a:r>
            <a:endParaRPr lang="en-US" dirty="0" smtClean="0"/>
          </a:p>
          <a:p>
            <a:r>
              <a:rPr lang="en-US" dirty="0" smtClean="0"/>
              <a:t>Zhao et al., Dust and smoke detection for multi-channel imagers, Remote Sensing, </a:t>
            </a:r>
            <a:r>
              <a:rPr lang="es-PR" dirty="0" smtClean="0"/>
              <a:t>2010</a:t>
            </a:r>
            <a:r>
              <a:rPr lang="es-PR" dirty="0"/>
              <a:t>, </a:t>
            </a:r>
            <a:r>
              <a:rPr lang="es-PR" i="1" dirty="0"/>
              <a:t>2</a:t>
            </a:r>
            <a:r>
              <a:rPr lang="es-PR" dirty="0"/>
              <a:t>, </a:t>
            </a:r>
            <a:r>
              <a:rPr lang="es-PR" dirty="0" smtClean="0"/>
              <a:t>2347-2368. </a:t>
            </a:r>
          </a:p>
          <a:p>
            <a:r>
              <a:rPr lang="en-US" dirty="0" smtClean="0"/>
              <a:t>L. Han et al., </a:t>
            </a:r>
            <a:r>
              <a:rPr lang="en-US" dirty="0"/>
              <a:t>An enhanced dust index for Asian </a:t>
            </a:r>
            <a:r>
              <a:rPr lang="en-US" dirty="0" smtClean="0"/>
              <a:t>dust </a:t>
            </a:r>
            <a:r>
              <a:rPr lang="es-PR" dirty="0" err="1" smtClean="0"/>
              <a:t>detection</a:t>
            </a:r>
            <a:r>
              <a:rPr lang="es-PR" dirty="0" smtClean="0"/>
              <a:t> </a:t>
            </a:r>
            <a:r>
              <a:rPr lang="es-PR" dirty="0" err="1"/>
              <a:t>with</a:t>
            </a:r>
            <a:r>
              <a:rPr lang="es-PR" dirty="0"/>
              <a:t> MODIS </a:t>
            </a:r>
            <a:r>
              <a:rPr lang="es-PR" dirty="0" err="1" smtClean="0"/>
              <a:t>images</a:t>
            </a:r>
            <a:r>
              <a:rPr lang="es-PR" dirty="0" smtClean="0"/>
              <a:t>, </a:t>
            </a:r>
            <a:r>
              <a:rPr lang="es-PR" dirty="0" err="1" smtClean="0"/>
              <a:t>Intl</a:t>
            </a:r>
            <a:r>
              <a:rPr lang="es-PR" dirty="0" smtClean="0"/>
              <a:t>. </a:t>
            </a:r>
            <a:r>
              <a:rPr lang="es-PR" dirty="0" err="1" smtClean="0"/>
              <a:t>Journal</a:t>
            </a:r>
            <a:r>
              <a:rPr lang="es-PR" dirty="0" smtClean="0"/>
              <a:t> of </a:t>
            </a:r>
            <a:r>
              <a:rPr lang="es-PR" dirty="0" err="1" smtClean="0"/>
              <a:t>Remote</a:t>
            </a:r>
            <a:r>
              <a:rPr lang="es-PR" dirty="0" smtClean="0"/>
              <a:t> </a:t>
            </a:r>
            <a:r>
              <a:rPr lang="es-PR" dirty="0" err="1" smtClean="0"/>
              <a:t>Sensing</a:t>
            </a:r>
            <a:r>
              <a:rPr lang="es-PR" dirty="0" smtClean="0"/>
              <a:t>, Oct. 2013.</a:t>
            </a:r>
          </a:p>
          <a:p>
            <a:r>
              <a:rPr lang="es-PR" dirty="0" smtClean="0"/>
              <a:t>X. </a:t>
            </a:r>
            <a:r>
              <a:rPr lang="es-PR" dirty="0" err="1" smtClean="0"/>
              <a:t>Zhao</a:t>
            </a:r>
            <a:r>
              <a:rPr lang="es-PR" dirty="0" smtClean="0"/>
              <a:t>, </a:t>
            </a:r>
            <a:r>
              <a:rPr lang="es-PR" dirty="0" err="1" smtClean="0"/>
              <a:t>Asian</a:t>
            </a:r>
            <a:r>
              <a:rPr lang="es-PR" dirty="0" smtClean="0"/>
              <a:t> </a:t>
            </a:r>
            <a:r>
              <a:rPr lang="es-PR" dirty="0" err="1" smtClean="0"/>
              <a:t>dust</a:t>
            </a:r>
            <a:r>
              <a:rPr lang="es-PR" dirty="0" smtClean="0"/>
              <a:t> </a:t>
            </a:r>
            <a:r>
              <a:rPr lang="es-PR" dirty="0" err="1" smtClean="0"/>
              <a:t>detection</a:t>
            </a:r>
            <a:r>
              <a:rPr lang="es-PR" dirty="0" smtClean="0"/>
              <a:t> </a:t>
            </a:r>
            <a:r>
              <a:rPr lang="es-PR" dirty="0" err="1" smtClean="0"/>
              <a:t>from</a:t>
            </a:r>
            <a:r>
              <a:rPr lang="es-PR" dirty="0" smtClean="0"/>
              <a:t> </a:t>
            </a:r>
            <a:r>
              <a:rPr lang="es-PR" dirty="0" err="1" smtClean="0"/>
              <a:t>the</a:t>
            </a:r>
            <a:r>
              <a:rPr lang="es-PR" dirty="0" smtClean="0"/>
              <a:t> </a:t>
            </a:r>
            <a:r>
              <a:rPr lang="es-PR" dirty="0" err="1" smtClean="0"/>
              <a:t>satellite</a:t>
            </a:r>
            <a:r>
              <a:rPr lang="es-PR" dirty="0" smtClean="0"/>
              <a:t> </a:t>
            </a:r>
            <a:r>
              <a:rPr lang="es-PR" dirty="0" err="1" smtClean="0"/>
              <a:t>observations</a:t>
            </a:r>
            <a:r>
              <a:rPr lang="es-PR" dirty="0" smtClean="0"/>
              <a:t> of </a:t>
            </a:r>
            <a:r>
              <a:rPr lang="es-PR" dirty="0" err="1" smtClean="0"/>
              <a:t>moderate</a:t>
            </a:r>
            <a:r>
              <a:rPr lang="es-PR" dirty="0" smtClean="0"/>
              <a:t> </a:t>
            </a:r>
            <a:r>
              <a:rPr lang="es-PR" dirty="0" err="1" smtClean="0"/>
              <a:t>resolution</a:t>
            </a:r>
            <a:r>
              <a:rPr lang="es-PR" dirty="0" smtClean="0"/>
              <a:t> </a:t>
            </a:r>
            <a:r>
              <a:rPr lang="es-PR" dirty="0" err="1" smtClean="0"/>
              <a:t>imaging</a:t>
            </a:r>
            <a:r>
              <a:rPr lang="es-PR" dirty="0" smtClean="0"/>
              <a:t> </a:t>
            </a:r>
            <a:r>
              <a:rPr lang="es-PR" dirty="0" err="1" smtClean="0"/>
              <a:t>spectroradiometer</a:t>
            </a:r>
            <a:r>
              <a:rPr lang="es-PR" dirty="0" smtClean="0"/>
              <a:t> (MODIS), 2012.</a:t>
            </a:r>
          </a:p>
          <a:p>
            <a:r>
              <a:rPr lang="es-PR" dirty="0" smtClean="0"/>
              <a:t>S. S. Park et al., </a:t>
            </a:r>
            <a:r>
              <a:rPr lang="es-PR" dirty="0" err="1" smtClean="0"/>
              <a:t>Combined</a:t>
            </a:r>
            <a:r>
              <a:rPr lang="es-PR" dirty="0" smtClean="0"/>
              <a:t> </a:t>
            </a:r>
            <a:r>
              <a:rPr lang="es-PR" dirty="0" err="1" smtClean="0"/>
              <a:t>dust</a:t>
            </a:r>
            <a:r>
              <a:rPr lang="es-PR" dirty="0" smtClean="0"/>
              <a:t> </a:t>
            </a:r>
            <a:r>
              <a:rPr lang="es-PR" dirty="0" err="1" smtClean="0"/>
              <a:t>detection</a:t>
            </a:r>
            <a:r>
              <a:rPr lang="es-PR" dirty="0" smtClean="0"/>
              <a:t> </a:t>
            </a:r>
            <a:r>
              <a:rPr lang="es-PR" dirty="0" err="1" smtClean="0"/>
              <a:t>algorithms</a:t>
            </a:r>
            <a:r>
              <a:rPr lang="es-PR" dirty="0" smtClean="0"/>
              <a:t> </a:t>
            </a:r>
            <a:r>
              <a:rPr lang="es-PR" dirty="0" err="1" smtClean="0"/>
              <a:t>by</a:t>
            </a:r>
            <a:r>
              <a:rPr lang="es-PR" dirty="0" smtClean="0"/>
              <a:t> </a:t>
            </a:r>
            <a:r>
              <a:rPr lang="es-PR" dirty="0" err="1" smtClean="0"/>
              <a:t>using</a:t>
            </a:r>
            <a:r>
              <a:rPr lang="es-PR" dirty="0" smtClean="0"/>
              <a:t> MODIS </a:t>
            </a:r>
            <a:r>
              <a:rPr lang="es-PR" dirty="0" err="1" smtClean="0"/>
              <a:t>Infrared</a:t>
            </a:r>
            <a:r>
              <a:rPr lang="es-PR" dirty="0" smtClean="0"/>
              <a:t> </a:t>
            </a:r>
            <a:r>
              <a:rPr lang="es-PR" dirty="0" err="1" smtClean="0"/>
              <a:t>channels</a:t>
            </a:r>
            <a:r>
              <a:rPr lang="es-PR" dirty="0" smtClean="0"/>
              <a:t> </a:t>
            </a:r>
            <a:r>
              <a:rPr lang="es-PR" dirty="0" err="1" smtClean="0"/>
              <a:t>over</a:t>
            </a:r>
            <a:r>
              <a:rPr lang="es-PR" dirty="0" smtClean="0"/>
              <a:t> East Asia, </a:t>
            </a:r>
            <a:r>
              <a:rPr lang="es-PR" dirty="0" err="1" smtClean="0"/>
              <a:t>Remote</a:t>
            </a:r>
            <a:r>
              <a:rPr lang="es-PR" dirty="0" smtClean="0"/>
              <a:t> </a:t>
            </a:r>
            <a:r>
              <a:rPr lang="es-PR" dirty="0" err="1" smtClean="0"/>
              <a:t>Sensing</a:t>
            </a:r>
            <a:r>
              <a:rPr lang="es-PR" dirty="0" smtClean="0"/>
              <a:t> of </a:t>
            </a:r>
            <a:r>
              <a:rPr lang="es-PR" dirty="0" err="1" smtClean="0"/>
              <a:t>Environment</a:t>
            </a:r>
            <a:r>
              <a:rPr lang="es-PR" smtClean="0"/>
              <a:t>, 2014.</a:t>
            </a:r>
            <a:endParaRPr lang="es-PR" dirty="0" smtClean="0"/>
          </a:p>
          <a:p>
            <a:endParaRPr lang="en-US" dirty="0" smtClean="0"/>
          </a:p>
          <a:p>
            <a:endParaRPr lang="es-PR" dirty="0"/>
          </a:p>
          <a:p>
            <a:endParaRPr lang="es-PR" dirty="0"/>
          </a:p>
        </p:txBody>
      </p:sp>
    </p:spTree>
    <p:extLst>
      <p:ext uri="{BB962C8B-B14F-4D97-AF65-F5344CB8AC3E}">
        <p14:creationId xmlns:p14="http://schemas.microsoft.com/office/powerpoint/2010/main" val="3916923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3678"/>
            <a:ext cx="9404723" cy="1400530"/>
          </a:xfrm>
        </p:spPr>
        <p:txBody>
          <a:bodyPr/>
          <a:lstStyle/>
          <a:p>
            <a:r>
              <a:rPr lang="en-US" dirty="0" smtClean="0"/>
              <a:t>[Zhao,2012]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935" y="85725"/>
            <a:ext cx="6496050" cy="668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890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a:t>
            </a:r>
            <a:endParaRPr lang="es-PR" dirty="0"/>
          </a:p>
        </p:txBody>
      </p:sp>
      <p:sp>
        <p:nvSpPr>
          <p:cNvPr id="3" name="Content Placeholder 2"/>
          <p:cNvSpPr>
            <a:spLocks noGrp="1"/>
          </p:cNvSpPr>
          <p:nvPr>
            <p:ph idx="1"/>
          </p:nvPr>
        </p:nvSpPr>
        <p:spPr/>
        <p:txBody>
          <a:bodyPr/>
          <a:lstStyle/>
          <a:p>
            <a:r>
              <a:rPr lang="en-US" dirty="0" smtClean="0"/>
              <a:t>UPRM Direct Broadcast Remote Sensing Workshop</a:t>
            </a:r>
          </a:p>
          <a:p>
            <a:pPr marL="0" indent="0">
              <a:buNone/>
            </a:pPr>
            <a:r>
              <a:rPr lang="en-US" dirty="0" smtClean="0"/>
              <a:t>Liam </a:t>
            </a:r>
            <a:r>
              <a:rPr lang="en-US" dirty="0" err="1" smtClean="0"/>
              <a:t>Gumley</a:t>
            </a:r>
            <a:r>
              <a:rPr lang="en-US" dirty="0" smtClean="0"/>
              <a:t>, Kathy </a:t>
            </a:r>
            <a:r>
              <a:rPr lang="en-US" dirty="0" err="1" smtClean="0"/>
              <a:t>Strabala</a:t>
            </a:r>
            <a:r>
              <a:rPr lang="en-US" dirty="0" smtClean="0"/>
              <a:t> and </a:t>
            </a:r>
            <a:r>
              <a:rPr lang="en-US" dirty="0" err="1" smtClean="0"/>
              <a:t>Jessia</a:t>
            </a:r>
            <a:r>
              <a:rPr lang="en-US" dirty="0" smtClean="0"/>
              <a:t> </a:t>
            </a:r>
            <a:r>
              <a:rPr lang="en-US" dirty="0" smtClean="0"/>
              <a:t>Braun</a:t>
            </a:r>
          </a:p>
          <a:p>
            <a:r>
              <a:rPr lang="en-US" dirty="0" smtClean="0"/>
              <a:t>Rafael Rodriguez, ECE, UPRM</a:t>
            </a:r>
            <a:endParaRPr lang="es-PR" dirty="0"/>
          </a:p>
        </p:txBody>
      </p:sp>
    </p:spTree>
    <p:extLst>
      <p:ext uri="{BB962C8B-B14F-4D97-AF65-F5344CB8AC3E}">
        <p14:creationId xmlns:p14="http://schemas.microsoft.com/office/powerpoint/2010/main" val="2478893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 </a:t>
            </a:r>
            <a:br>
              <a:rPr lang="en-US" dirty="0" smtClean="0"/>
            </a:br>
            <a:r>
              <a:rPr lang="en-US" dirty="0"/>
              <a:t/>
            </a:r>
            <a:br>
              <a:rPr lang="en-US" dirty="0"/>
            </a:br>
            <a:r>
              <a:rPr lang="en-US" dirty="0" smtClean="0"/>
              <a:t>	</a:t>
            </a:r>
            <a:br>
              <a:rPr lang="en-US" dirty="0" smtClean="0"/>
            </a:br>
            <a:r>
              <a:rPr lang="en-US" dirty="0"/>
              <a:t/>
            </a:r>
            <a:br>
              <a:rPr lang="en-US" dirty="0"/>
            </a:br>
            <a:endParaRPr lang="es-PR" dirty="0"/>
          </a:p>
        </p:txBody>
      </p:sp>
      <p:sp>
        <p:nvSpPr>
          <p:cNvPr id="3" name="Content Placeholder 2"/>
          <p:cNvSpPr>
            <a:spLocks noGrp="1"/>
          </p:cNvSpPr>
          <p:nvPr>
            <p:ph idx="1"/>
          </p:nvPr>
        </p:nvSpPr>
        <p:spPr>
          <a:xfrm>
            <a:off x="829994" y="1434905"/>
            <a:ext cx="5316760" cy="5120639"/>
          </a:xfrm>
        </p:spPr>
        <p:txBody>
          <a:bodyPr/>
          <a:lstStyle/>
          <a:p>
            <a:r>
              <a:rPr lang="en-US" dirty="0" smtClean="0"/>
              <a:t>Sahara Desert Dust- </a:t>
            </a:r>
            <a:r>
              <a:rPr lang="en-US" dirty="0"/>
              <a:t> is an extremely hot, dry and sometimes dust-laden layer of the </a:t>
            </a:r>
            <a:r>
              <a:rPr lang="en-US" dirty="0" smtClean="0"/>
              <a:t>atmosphere</a:t>
            </a:r>
            <a:r>
              <a:rPr lang="en-US" dirty="0"/>
              <a:t> that often overlies the cooler, more-humid surface air </a:t>
            </a:r>
            <a:r>
              <a:rPr lang="en-US" dirty="0" smtClean="0"/>
              <a:t>of the Atlantic Ocean.</a:t>
            </a:r>
          </a:p>
          <a:p>
            <a:r>
              <a:rPr lang="en-US" dirty="0" smtClean="0"/>
              <a:t>Sahara Dust is the major source on Earth of mineral dust.</a:t>
            </a:r>
          </a:p>
          <a:p>
            <a:r>
              <a:rPr lang="en-US" dirty="0" smtClean="0"/>
              <a:t>Has </a:t>
            </a:r>
            <a:r>
              <a:rPr lang="en-US" dirty="0"/>
              <a:t>significant effects on tropical weather, </a:t>
            </a:r>
            <a:r>
              <a:rPr lang="en-US" dirty="0" smtClean="0"/>
              <a:t>specially </a:t>
            </a:r>
            <a:r>
              <a:rPr lang="en-US" dirty="0"/>
              <a:t>as it interferes with the development </a:t>
            </a:r>
            <a:r>
              <a:rPr lang="en-US" dirty="0" smtClean="0"/>
              <a:t>of hurricanes.</a:t>
            </a:r>
          </a:p>
          <a:p>
            <a:r>
              <a:rPr lang="en-US" dirty="0" smtClean="0"/>
              <a:t>Some people must be careful when going outdoors in Sahara Dust conditions if they have respiratory conditions.</a:t>
            </a:r>
          </a:p>
          <a:p>
            <a:endParaRPr lang="en-US" dirty="0" smtClean="0"/>
          </a:p>
          <a:p>
            <a:endParaRPr lang="es-PR" dirty="0"/>
          </a:p>
        </p:txBody>
      </p:sp>
      <p:pic>
        <p:nvPicPr>
          <p:cNvPr id="4" name="Picture 3"/>
          <p:cNvPicPr>
            <a:picLocks noChangeAspect="1"/>
          </p:cNvPicPr>
          <p:nvPr/>
        </p:nvPicPr>
        <p:blipFill>
          <a:blip r:embed="rId2"/>
          <a:stretch>
            <a:fillRect/>
          </a:stretch>
        </p:blipFill>
        <p:spPr>
          <a:xfrm>
            <a:off x="6146754" y="1749246"/>
            <a:ext cx="5741450" cy="4184814"/>
          </a:xfrm>
          <a:prstGeom prst="rect">
            <a:avLst/>
          </a:prstGeom>
        </p:spPr>
      </p:pic>
    </p:spTree>
    <p:extLst>
      <p:ext uri="{BB962C8B-B14F-4D97-AF65-F5344CB8AC3E}">
        <p14:creationId xmlns:p14="http://schemas.microsoft.com/office/powerpoint/2010/main" val="3942693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detection</a:t>
            </a:r>
            <a:endParaRPr lang="es-PR" dirty="0"/>
          </a:p>
        </p:txBody>
      </p:sp>
      <p:sp>
        <p:nvSpPr>
          <p:cNvPr id="3" name="Content Placeholder 2"/>
          <p:cNvSpPr>
            <a:spLocks noGrp="1"/>
          </p:cNvSpPr>
          <p:nvPr>
            <p:ph idx="1"/>
          </p:nvPr>
        </p:nvSpPr>
        <p:spPr>
          <a:xfrm>
            <a:off x="777240" y="1356360"/>
            <a:ext cx="10607040" cy="5105400"/>
          </a:xfrm>
        </p:spPr>
        <p:txBody>
          <a:bodyPr/>
          <a:lstStyle/>
          <a:p>
            <a:r>
              <a:rPr lang="en-US" dirty="0" smtClean="0"/>
              <a:t>Mineral </a:t>
            </a:r>
            <a:r>
              <a:rPr lang="en-US" dirty="0"/>
              <a:t>dust and smoke particles can directly alter solar and Earth radiation in both visible and infrared (IR) spectral regions through scattering and absorption processes. </a:t>
            </a:r>
            <a:endParaRPr lang="en-US" dirty="0" smtClean="0"/>
          </a:p>
          <a:p>
            <a:endParaRPr lang="en-US" dirty="0" smtClean="0"/>
          </a:p>
          <a:p>
            <a:r>
              <a:rPr lang="en-US" dirty="0"/>
              <a:t>Due to specific optical properties of dust and smoke particles, satellite observed radiances carry the spectral signatures of dust and smoke particles that are different from molecular, cloud, and underlying surface. </a:t>
            </a:r>
            <a:endParaRPr lang="en-US" dirty="0" smtClean="0"/>
          </a:p>
          <a:p>
            <a:endParaRPr lang="en-US" dirty="0" smtClean="0"/>
          </a:p>
          <a:p>
            <a:r>
              <a:rPr lang="en-US" dirty="0" smtClean="0"/>
              <a:t>Various detection algorithms have been developed to detect dust and smoke.</a:t>
            </a:r>
            <a:endParaRPr lang="es-PR" dirty="0"/>
          </a:p>
        </p:txBody>
      </p:sp>
    </p:spTree>
    <p:extLst>
      <p:ext uri="{BB962C8B-B14F-4D97-AF65-F5344CB8AC3E}">
        <p14:creationId xmlns:p14="http://schemas.microsoft.com/office/powerpoint/2010/main" val="4278824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detection algorithms</a:t>
            </a:r>
            <a:endParaRPr lang="es-PR" dirty="0"/>
          </a:p>
        </p:txBody>
      </p:sp>
      <p:sp>
        <p:nvSpPr>
          <p:cNvPr id="3" name="Content Placeholder 2"/>
          <p:cNvSpPr>
            <a:spLocks noGrp="1"/>
          </p:cNvSpPr>
          <p:nvPr>
            <p:ph idx="1"/>
          </p:nvPr>
        </p:nvSpPr>
        <p:spPr/>
        <p:txBody>
          <a:bodyPr>
            <a:normAutofit lnSpcReduction="10000"/>
          </a:bodyPr>
          <a:lstStyle/>
          <a:p>
            <a:r>
              <a:rPr lang="en-US" dirty="0"/>
              <a:t>Daytime dust detection techniques take advantage of the increase in the reflectance of dust (sand and soil) with the increase in wavelength between .4 and 2.5 </a:t>
            </a:r>
            <a:r>
              <a:rPr lang="en-US" dirty="0" smtClean="0"/>
              <a:t>microns</a:t>
            </a:r>
          </a:p>
          <a:p>
            <a:r>
              <a:rPr lang="en-US" dirty="0"/>
              <a:t>Band 3 (.47 micron) / Band 1 (.65 micron)</a:t>
            </a:r>
            <a:endParaRPr lang="es-PR" dirty="0"/>
          </a:p>
          <a:p>
            <a:r>
              <a:rPr lang="en-US" dirty="0"/>
              <a:t>Band 32 (12.0 micron) – Band 31 (11.0 micron)  </a:t>
            </a:r>
            <a:endParaRPr lang="es-PR" dirty="0"/>
          </a:p>
          <a:p>
            <a:r>
              <a:rPr lang="en-US" dirty="0" smtClean="0"/>
              <a:t>Band </a:t>
            </a:r>
            <a:r>
              <a:rPr lang="en-US" dirty="0"/>
              <a:t>31 (11.0 micron)  - Band 29 (8.5 micron</a:t>
            </a:r>
            <a:r>
              <a:rPr lang="en-US" dirty="0" smtClean="0"/>
              <a:t>)</a:t>
            </a:r>
          </a:p>
          <a:p>
            <a:r>
              <a:rPr lang="en-US" dirty="0" smtClean="0"/>
              <a:t>RGB composite: </a:t>
            </a:r>
            <a:r>
              <a:rPr lang="en-US" dirty="0"/>
              <a:t>Red:  Band 32-Band 31, Green: Band 31-Band 29, and Blue:  Band </a:t>
            </a:r>
            <a:r>
              <a:rPr lang="en-US" dirty="0" smtClean="0"/>
              <a:t>31</a:t>
            </a:r>
          </a:p>
          <a:p>
            <a:r>
              <a:rPr lang="en-US" dirty="0" smtClean="0"/>
              <a:t>VIIRS dust detection applies the same procedure as follows:</a:t>
            </a:r>
          </a:p>
          <a:p>
            <a:r>
              <a:rPr lang="en-US" dirty="0" smtClean="0"/>
              <a:t>RGB composite: Red: M16-M15, Green: M15-M14, Blue: M15 (M16  corresponds to 12 micron, M15 to 10.76, M14 to 8)</a:t>
            </a:r>
            <a:endParaRPr lang="es-PR" dirty="0"/>
          </a:p>
        </p:txBody>
      </p:sp>
    </p:spTree>
    <p:extLst>
      <p:ext uri="{BB962C8B-B14F-4D97-AF65-F5344CB8AC3E}">
        <p14:creationId xmlns:p14="http://schemas.microsoft.com/office/powerpoint/2010/main" val="2043356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875329" cy="1421802"/>
          </a:xfrm>
        </p:spPr>
        <p:txBody>
          <a:bodyPr/>
          <a:lstStyle/>
          <a:p>
            <a:pPr algn="ctr"/>
            <a:r>
              <a:rPr lang="en-US" dirty="0" smtClean="0"/>
              <a:t>Data and Method</a:t>
            </a:r>
            <a:endParaRPr lang="es-PR" dirty="0"/>
          </a:p>
        </p:txBody>
      </p:sp>
      <p:sp>
        <p:nvSpPr>
          <p:cNvPr id="3" name="Content Placeholder 2"/>
          <p:cNvSpPr>
            <a:spLocks noGrp="1"/>
          </p:cNvSpPr>
          <p:nvPr>
            <p:ph idx="1"/>
          </p:nvPr>
        </p:nvSpPr>
        <p:spPr>
          <a:xfrm>
            <a:off x="1103312" y="1463040"/>
            <a:ext cx="10235248" cy="4785359"/>
          </a:xfrm>
        </p:spPr>
        <p:txBody>
          <a:bodyPr/>
          <a:lstStyle/>
          <a:p>
            <a:r>
              <a:rPr lang="en-US" dirty="0" smtClean="0"/>
              <a:t>Datasets: (1) Aqua MODIS </a:t>
            </a:r>
            <a:r>
              <a:rPr lang="en-US" dirty="0"/>
              <a:t>from18 June 2015 </a:t>
            </a:r>
            <a:r>
              <a:rPr lang="en-US" dirty="0" smtClean="0"/>
              <a:t>at 1800 UTC </a:t>
            </a:r>
          </a:p>
          <a:p>
            <a:r>
              <a:rPr lang="en-US" dirty="0" smtClean="0"/>
              <a:t>(2) VIIRS data from18 June 2015 </a:t>
            </a:r>
            <a:r>
              <a:rPr lang="en-US" dirty="0"/>
              <a:t>at 1649 UTC </a:t>
            </a:r>
            <a:endParaRPr lang="en-US" dirty="0" smtClean="0"/>
          </a:p>
          <a:p>
            <a:endParaRPr lang="es-P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068" y="2614386"/>
            <a:ext cx="3793855" cy="33445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124" y="2627265"/>
            <a:ext cx="3815211" cy="3363335"/>
          </a:xfrm>
          <a:prstGeom prst="rect">
            <a:avLst/>
          </a:prstGeom>
        </p:spPr>
      </p:pic>
    </p:spTree>
    <p:extLst>
      <p:ext uri="{BB962C8B-B14F-4D97-AF65-F5344CB8AC3E}">
        <p14:creationId xmlns:p14="http://schemas.microsoft.com/office/powerpoint/2010/main" val="1659586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Processed Output Images</a:t>
            </a:r>
            <a:endParaRPr lang="es-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005" y="1815247"/>
            <a:ext cx="4864999" cy="392403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678" y="1777246"/>
            <a:ext cx="4537454" cy="4000034"/>
          </a:xfrm>
          <a:prstGeom prst="rect">
            <a:avLst/>
          </a:prstGeom>
        </p:spPr>
      </p:pic>
      <p:sp>
        <p:nvSpPr>
          <p:cNvPr id="5" name="Rectangle 4"/>
          <p:cNvSpPr/>
          <p:nvPr/>
        </p:nvSpPr>
        <p:spPr>
          <a:xfrm>
            <a:off x="2060152" y="5916276"/>
            <a:ext cx="3284580" cy="369332"/>
          </a:xfrm>
          <a:prstGeom prst="rect">
            <a:avLst/>
          </a:prstGeom>
        </p:spPr>
        <p:txBody>
          <a:bodyPr wrap="square">
            <a:spAutoFit/>
          </a:bodyPr>
          <a:lstStyle/>
          <a:p>
            <a:r>
              <a:rPr lang="en-US" dirty="0" smtClean="0"/>
              <a:t>MODIS AQUA at 18:00 UTC</a:t>
            </a:r>
            <a:endParaRPr lang="es-PR" dirty="0"/>
          </a:p>
        </p:txBody>
      </p:sp>
      <p:sp>
        <p:nvSpPr>
          <p:cNvPr id="6" name="Rectangle 5"/>
          <p:cNvSpPr/>
          <p:nvPr/>
        </p:nvSpPr>
        <p:spPr>
          <a:xfrm>
            <a:off x="7253053" y="5989905"/>
            <a:ext cx="2618704" cy="369332"/>
          </a:xfrm>
          <a:prstGeom prst="rect">
            <a:avLst/>
          </a:prstGeom>
        </p:spPr>
        <p:txBody>
          <a:bodyPr wrap="square">
            <a:spAutoFit/>
          </a:bodyPr>
          <a:lstStyle/>
          <a:p>
            <a:r>
              <a:rPr lang="en-US" dirty="0" smtClean="0"/>
              <a:t>VIIRS at 16:49 UTC</a:t>
            </a:r>
            <a:endParaRPr lang="es-PR" dirty="0"/>
          </a:p>
        </p:txBody>
      </p:sp>
    </p:spTree>
    <p:extLst>
      <p:ext uri="{BB962C8B-B14F-4D97-AF65-F5344CB8AC3E}">
        <p14:creationId xmlns:p14="http://schemas.microsoft.com/office/powerpoint/2010/main" val="177276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 3 / Band 1 for MODIS and</a:t>
            </a:r>
            <a:br>
              <a:rPr lang="en-US" dirty="0" smtClean="0"/>
            </a:br>
            <a:r>
              <a:rPr lang="en-US" dirty="0" smtClean="0"/>
              <a:t>Band M3 / Band M5 from VIIRS</a:t>
            </a:r>
            <a:br>
              <a:rPr lang="en-US" dirty="0" smtClean="0"/>
            </a:br>
            <a:endParaRPr lang="es-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673" y="2009104"/>
            <a:ext cx="4579121" cy="40367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810" y="2009104"/>
            <a:ext cx="5540256" cy="4036766"/>
          </a:xfrm>
          <a:prstGeom prst="rect">
            <a:avLst/>
          </a:prstGeom>
        </p:spPr>
      </p:pic>
    </p:spTree>
    <p:extLst>
      <p:ext uri="{BB962C8B-B14F-4D97-AF65-F5344CB8AC3E}">
        <p14:creationId xmlns:p14="http://schemas.microsoft.com/office/powerpoint/2010/main" val="2824948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 and OD small for MODIS and from </a:t>
            </a:r>
            <a:r>
              <a:rPr lang="en-US" dirty="0" err="1" smtClean="0"/>
              <a:t>DBproducts</a:t>
            </a:r>
            <a:endParaRPr lang="es-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616" y="1943400"/>
            <a:ext cx="4964048" cy="437610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164" y="1930521"/>
            <a:ext cx="4936701" cy="4351994"/>
          </a:xfrm>
          <a:prstGeom prst="rect">
            <a:avLst/>
          </a:prstGeom>
        </p:spPr>
      </p:pic>
    </p:spTree>
    <p:extLst>
      <p:ext uri="{BB962C8B-B14F-4D97-AF65-F5344CB8AC3E}">
        <p14:creationId xmlns:p14="http://schemas.microsoft.com/office/powerpoint/2010/main" val="369470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detection over land</a:t>
            </a:r>
            <a:endParaRPr lang="es-PR" dirty="0"/>
          </a:p>
        </p:txBody>
      </p:sp>
      <p:sp>
        <p:nvSpPr>
          <p:cNvPr id="3" name="Content Placeholder 2"/>
          <p:cNvSpPr>
            <a:spLocks noGrp="1"/>
          </p:cNvSpPr>
          <p:nvPr>
            <p:ph idx="1"/>
          </p:nvPr>
        </p:nvSpPr>
        <p:spPr>
          <a:xfrm>
            <a:off x="1104293" y="1512005"/>
            <a:ext cx="8946541" cy="1411499"/>
          </a:xfrm>
        </p:spPr>
        <p:txBody>
          <a:bodyPr>
            <a:normAutofit lnSpcReduction="10000"/>
          </a:bodyPr>
          <a:lstStyle/>
          <a:p>
            <a:r>
              <a:rPr lang="en-US" dirty="0" smtClean="0"/>
              <a:t>The presented results seemed to work only over the ocean.</a:t>
            </a:r>
          </a:p>
          <a:p>
            <a:r>
              <a:rPr lang="en-US" dirty="0" smtClean="0"/>
              <a:t>We applied the NDDI method </a:t>
            </a:r>
            <a:r>
              <a:rPr lang="en-US" dirty="0" smtClean="0"/>
              <a:t>[(R</a:t>
            </a:r>
            <a:r>
              <a:rPr lang="en-US" sz="1600" dirty="0" smtClean="0"/>
              <a:t>2.3micron</a:t>
            </a:r>
            <a:r>
              <a:rPr lang="en-US" dirty="0" smtClean="0"/>
              <a:t> </a:t>
            </a:r>
            <a:r>
              <a:rPr lang="en-US" dirty="0" smtClean="0"/>
              <a:t>-R</a:t>
            </a:r>
            <a:r>
              <a:rPr lang="en-US" sz="1800" dirty="0" smtClean="0"/>
              <a:t>0.4micron</a:t>
            </a:r>
            <a:r>
              <a:rPr lang="en-US" dirty="0" smtClean="0"/>
              <a:t>)/</a:t>
            </a:r>
            <a:r>
              <a:rPr lang="en-US" dirty="0"/>
              <a:t>(R</a:t>
            </a:r>
            <a:r>
              <a:rPr lang="en-US" sz="1600" dirty="0"/>
              <a:t>2.3micron</a:t>
            </a:r>
            <a:r>
              <a:rPr lang="en-US" dirty="0"/>
              <a:t> -</a:t>
            </a:r>
            <a:r>
              <a:rPr lang="en-US" dirty="0" smtClean="0"/>
              <a:t>R</a:t>
            </a:r>
            <a:r>
              <a:rPr lang="en-US" sz="1400" dirty="0" smtClean="0"/>
              <a:t>0.4micron</a:t>
            </a:r>
            <a:r>
              <a:rPr lang="en-US" dirty="0" smtClean="0"/>
              <a:t>)] for </a:t>
            </a:r>
            <a:r>
              <a:rPr lang="en-US" dirty="0" smtClean="0"/>
              <a:t>detecting dust over the land in Puerto Rico from MODIS image</a:t>
            </a:r>
            <a:endParaRPr lang="es-P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7345" y="2797023"/>
            <a:ext cx="8354154" cy="3693930"/>
          </a:xfrm>
          <a:prstGeom prst="rect">
            <a:avLst/>
          </a:prstGeom>
        </p:spPr>
      </p:pic>
    </p:spTree>
    <p:extLst>
      <p:ext uri="{BB962C8B-B14F-4D97-AF65-F5344CB8AC3E}">
        <p14:creationId xmlns:p14="http://schemas.microsoft.com/office/powerpoint/2010/main" val="17355368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160</TotalTime>
  <Words>628</Words>
  <Application>Microsoft Office PowerPoint</Application>
  <PresentationFormat>Widescreen</PresentationFormat>
  <Paragraphs>59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Dust detection methods applied to MODIS and VIIRS</vt:lpstr>
      <vt:lpstr>Overview      </vt:lpstr>
      <vt:lpstr>Dust detection</vt:lpstr>
      <vt:lpstr>Dust detection algorithms</vt:lpstr>
      <vt:lpstr>Data and Method</vt:lpstr>
      <vt:lpstr>Processed Output Images</vt:lpstr>
      <vt:lpstr>Band 3 / Band 1 for MODIS and Band M3 / Band M5 from VIIRS </vt:lpstr>
      <vt:lpstr>OD and OD small for MODIS and from DBproducts</vt:lpstr>
      <vt:lpstr>Dust detection over land</vt:lpstr>
      <vt:lpstr>Conclusion and future work</vt:lpstr>
      <vt:lpstr>References</vt:lpstr>
      <vt:lpstr>[Zhao,2012] </vt:lpstr>
      <vt:lpstr>Acknowledgment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Aerosol Detection Sahara Desert Dust Particles</dc:title>
  <dc:creator>User</dc:creator>
  <cp:lastModifiedBy>User</cp:lastModifiedBy>
  <cp:revision>19</cp:revision>
  <dcterms:created xsi:type="dcterms:W3CDTF">2016-04-28T19:49:10Z</dcterms:created>
  <dcterms:modified xsi:type="dcterms:W3CDTF">2016-04-29T13:44:09Z</dcterms:modified>
</cp:coreProperties>
</file>