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82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zh-CN" smtClean="0"/>
              <a:t>Click to edit Master title style</a:t>
            </a:r>
            <a:endParaRPr kumimoji="1"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zh-CN" smtClean="0"/>
              <a:t>Click to edit Master subtitle style</a:t>
            </a:r>
            <a:endParaRPr kumimoji="1" lang="zh-CN" altLang="en-US"/>
          </a:p>
        </p:txBody>
      </p:sp>
      <p:sp>
        <p:nvSpPr>
          <p:cNvPr id="4" name="Date Placeholder 3"/>
          <p:cNvSpPr>
            <a:spLocks noGrp="1"/>
          </p:cNvSpPr>
          <p:nvPr>
            <p:ph type="dt" sz="half" idx="10"/>
          </p:nvPr>
        </p:nvSpPr>
        <p:spPr/>
        <p:txBody>
          <a:bodyPr/>
          <a:lstStyle/>
          <a:p>
            <a:fld id="{4211878C-46B6-5E4B-9F8B-21B79230ADA6}" type="datetimeFigureOut">
              <a:rPr kumimoji="1" lang="zh-CN" altLang="en-US" smtClean="0"/>
              <a:t>2/13/15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841F2DD6-353C-464D-8B59-76C76C467A01}" type="slidenum">
              <a:rPr kumimoji="1" lang="zh-CN" altLang="en-US" smtClean="0"/>
              <a:t>‹#›</a:t>
            </a:fld>
            <a:endParaRPr kumimoji="1" lang="zh-CN" altLang="en-US"/>
          </a:p>
        </p:txBody>
      </p:sp>
    </p:spTree>
    <p:extLst>
      <p:ext uri="{BB962C8B-B14F-4D97-AF65-F5344CB8AC3E}">
        <p14:creationId xmlns:p14="http://schemas.microsoft.com/office/powerpoint/2010/main" val="2212409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smtClean="0"/>
              <a:t>Click to edit Master title style</a:t>
            </a:r>
            <a:endParaRPr kumimoji="1" lang="zh-CN" altLang="en-US"/>
          </a:p>
        </p:txBody>
      </p:sp>
      <p:sp>
        <p:nvSpPr>
          <p:cNvPr id="3" name="Vertical Text Placeholder 2"/>
          <p:cNvSpPr>
            <a:spLocks noGrp="1"/>
          </p:cNvSpPr>
          <p:nvPr>
            <p:ph type="body" orient="vert" idx="1"/>
          </p:nvPr>
        </p:nvSpPr>
        <p:spPr/>
        <p:txBody>
          <a:bodyPr vert="eaVert"/>
          <a:lstStyle/>
          <a:p>
            <a:pPr lvl="0"/>
            <a:r>
              <a:rPr kumimoji="1" lang="en-US" altLang="zh-CN" smtClean="0"/>
              <a:t>Click to edit Master text styles</a:t>
            </a:r>
          </a:p>
          <a:p>
            <a:pPr lvl="1"/>
            <a:r>
              <a:rPr kumimoji="1" lang="en-US" altLang="zh-CN" smtClean="0"/>
              <a:t>Second level</a:t>
            </a:r>
          </a:p>
          <a:p>
            <a:pPr lvl="2"/>
            <a:r>
              <a:rPr kumimoji="1" lang="en-US" altLang="zh-CN" smtClean="0"/>
              <a:t>Third level</a:t>
            </a:r>
          </a:p>
          <a:p>
            <a:pPr lvl="3"/>
            <a:r>
              <a:rPr kumimoji="1" lang="en-US" altLang="zh-CN" smtClean="0"/>
              <a:t>Fourth level</a:t>
            </a:r>
          </a:p>
          <a:p>
            <a:pPr lvl="4"/>
            <a:r>
              <a:rPr kumimoji="1" lang="en-US" altLang="zh-CN" smtClean="0"/>
              <a:t>Fifth level</a:t>
            </a:r>
            <a:endParaRPr kumimoji="1" lang="zh-CN" altLang="en-US"/>
          </a:p>
        </p:txBody>
      </p:sp>
      <p:sp>
        <p:nvSpPr>
          <p:cNvPr id="4" name="Date Placeholder 3"/>
          <p:cNvSpPr>
            <a:spLocks noGrp="1"/>
          </p:cNvSpPr>
          <p:nvPr>
            <p:ph type="dt" sz="half" idx="10"/>
          </p:nvPr>
        </p:nvSpPr>
        <p:spPr/>
        <p:txBody>
          <a:bodyPr/>
          <a:lstStyle/>
          <a:p>
            <a:fld id="{4211878C-46B6-5E4B-9F8B-21B79230ADA6}" type="datetimeFigureOut">
              <a:rPr kumimoji="1" lang="zh-CN" altLang="en-US" smtClean="0"/>
              <a:t>2/13/15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841F2DD6-353C-464D-8B59-76C76C467A01}" type="slidenum">
              <a:rPr kumimoji="1" lang="zh-CN" altLang="en-US" smtClean="0"/>
              <a:t>‹#›</a:t>
            </a:fld>
            <a:endParaRPr kumimoji="1" lang="zh-CN" altLang="en-US"/>
          </a:p>
        </p:txBody>
      </p:sp>
    </p:spTree>
    <p:extLst>
      <p:ext uri="{BB962C8B-B14F-4D97-AF65-F5344CB8AC3E}">
        <p14:creationId xmlns:p14="http://schemas.microsoft.com/office/powerpoint/2010/main" val="3487697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1" lang="en-US" altLang="zh-CN" smtClean="0"/>
              <a:t>Click to edit Master title style</a:t>
            </a:r>
            <a:endParaRPr kumimoji="1"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kumimoji="1" lang="en-US" altLang="zh-CN" smtClean="0"/>
              <a:t>Click to edit Master text styles</a:t>
            </a:r>
          </a:p>
          <a:p>
            <a:pPr lvl="1"/>
            <a:r>
              <a:rPr kumimoji="1" lang="en-US" altLang="zh-CN" smtClean="0"/>
              <a:t>Second level</a:t>
            </a:r>
          </a:p>
          <a:p>
            <a:pPr lvl="2"/>
            <a:r>
              <a:rPr kumimoji="1" lang="en-US" altLang="zh-CN" smtClean="0"/>
              <a:t>Third level</a:t>
            </a:r>
          </a:p>
          <a:p>
            <a:pPr lvl="3"/>
            <a:r>
              <a:rPr kumimoji="1" lang="en-US" altLang="zh-CN" smtClean="0"/>
              <a:t>Fourth level</a:t>
            </a:r>
          </a:p>
          <a:p>
            <a:pPr lvl="4"/>
            <a:r>
              <a:rPr kumimoji="1" lang="en-US" altLang="zh-CN" smtClean="0"/>
              <a:t>Fifth level</a:t>
            </a:r>
            <a:endParaRPr kumimoji="1" lang="zh-CN" altLang="en-US"/>
          </a:p>
        </p:txBody>
      </p:sp>
      <p:sp>
        <p:nvSpPr>
          <p:cNvPr id="4" name="Date Placeholder 3"/>
          <p:cNvSpPr>
            <a:spLocks noGrp="1"/>
          </p:cNvSpPr>
          <p:nvPr>
            <p:ph type="dt" sz="half" idx="10"/>
          </p:nvPr>
        </p:nvSpPr>
        <p:spPr/>
        <p:txBody>
          <a:bodyPr/>
          <a:lstStyle/>
          <a:p>
            <a:fld id="{4211878C-46B6-5E4B-9F8B-21B79230ADA6}" type="datetimeFigureOut">
              <a:rPr kumimoji="1" lang="zh-CN" altLang="en-US" smtClean="0"/>
              <a:t>2/13/15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841F2DD6-353C-464D-8B59-76C76C467A01}" type="slidenum">
              <a:rPr kumimoji="1" lang="zh-CN" altLang="en-US" smtClean="0"/>
              <a:t>‹#›</a:t>
            </a:fld>
            <a:endParaRPr kumimoji="1" lang="zh-CN" altLang="en-US"/>
          </a:p>
        </p:txBody>
      </p:sp>
    </p:spTree>
    <p:extLst>
      <p:ext uri="{BB962C8B-B14F-4D97-AF65-F5344CB8AC3E}">
        <p14:creationId xmlns:p14="http://schemas.microsoft.com/office/powerpoint/2010/main" val="640137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smtClean="0"/>
              <a:t>Click to edit Master title style</a:t>
            </a:r>
            <a:endParaRPr kumimoji="1" lang="zh-CN" altLang="en-US"/>
          </a:p>
        </p:txBody>
      </p:sp>
      <p:sp>
        <p:nvSpPr>
          <p:cNvPr id="3" name="Content Placeholder 2"/>
          <p:cNvSpPr>
            <a:spLocks noGrp="1"/>
          </p:cNvSpPr>
          <p:nvPr>
            <p:ph idx="1"/>
          </p:nvPr>
        </p:nvSpPr>
        <p:spPr/>
        <p:txBody>
          <a:bodyPr/>
          <a:lstStyle/>
          <a:p>
            <a:pPr lvl="0"/>
            <a:r>
              <a:rPr kumimoji="1" lang="en-US" altLang="zh-CN" smtClean="0"/>
              <a:t>Click to edit Master text styles</a:t>
            </a:r>
          </a:p>
          <a:p>
            <a:pPr lvl="1"/>
            <a:r>
              <a:rPr kumimoji="1" lang="en-US" altLang="zh-CN" smtClean="0"/>
              <a:t>Second level</a:t>
            </a:r>
          </a:p>
          <a:p>
            <a:pPr lvl="2"/>
            <a:r>
              <a:rPr kumimoji="1" lang="en-US" altLang="zh-CN" smtClean="0"/>
              <a:t>Third level</a:t>
            </a:r>
          </a:p>
          <a:p>
            <a:pPr lvl="3"/>
            <a:r>
              <a:rPr kumimoji="1" lang="en-US" altLang="zh-CN" smtClean="0"/>
              <a:t>Fourth level</a:t>
            </a:r>
          </a:p>
          <a:p>
            <a:pPr lvl="4"/>
            <a:r>
              <a:rPr kumimoji="1" lang="en-US" altLang="zh-CN" smtClean="0"/>
              <a:t>Fifth level</a:t>
            </a:r>
            <a:endParaRPr kumimoji="1" lang="zh-CN" altLang="en-US"/>
          </a:p>
        </p:txBody>
      </p:sp>
      <p:sp>
        <p:nvSpPr>
          <p:cNvPr id="4" name="Date Placeholder 3"/>
          <p:cNvSpPr>
            <a:spLocks noGrp="1"/>
          </p:cNvSpPr>
          <p:nvPr>
            <p:ph type="dt" sz="half" idx="10"/>
          </p:nvPr>
        </p:nvSpPr>
        <p:spPr/>
        <p:txBody>
          <a:bodyPr/>
          <a:lstStyle/>
          <a:p>
            <a:fld id="{4211878C-46B6-5E4B-9F8B-21B79230ADA6}" type="datetimeFigureOut">
              <a:rPr kumimoji="1" lang="zh-CN" altLang="en-US" smtClean="0"/>
              <a:t>2/13/15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841F2DD6-353C-464D-8B59-76C76C467A01}" type="slidenum">
              <a:rPr kumimoji="1" lang="zh-CN" altLang="en-US" smtClean="0"/>
              <a:t>‹#›</a:t>
            </a:fld>
            <a:endParaRPr kumimoji="1" lang="zh-CN" altLang="en-US"/>
          </a:p>
        </p:txBody>
      </p:sp>
    </p:spTree>
    <p:extLst>
      <p:ext uri="{BB962C8B-B14F-4D97-AF65-F5344CB8AC3E}">
        <p14:creationId xmlns:p14="http://schemas.microsoft.com/office/powerpoint/2010/main" val="1386627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kumimoji="1" lang="en-US" altLang="zh-CN" smtClean="0"/>
              <a:t>Click to edit Master title style</a:t>
            </a:r>
            <a:endParaRPr kumimoji="1"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zh-CN" smtClean="0"/>
              <a:t>Click to edit Master text styles</a:t>
            </a:r>
          </a:p>
        </p:txBody>
      </p:sp>
      <p:sp>
        <p:nvSpPr>
          <p:cNvPr id="4" name="Date Placeholder 3"/>
          <p:cNvSpPr>
            <a:spLocks noGrp="1"/>
          </p:cNvSpPr>
          <p:nvPr>
            <p:ph type="dt" sz="half" idx="10"/>
          </p:nvPr>
        </p:nvSpPr>
        <p:spPr/>
        <p:txBody>
          <a:bodyPr/>
          <a:lstStyle/>
          <a:p>
            <a:fld id="{4211878C-46B6-5E4B-9F8B-21B79230ADA6}" type="datetimeFigureOut">
              <a:rPr kumimoji="1" lang="zh-CN" altLang="en-US" smtClean="0"/>
              <a:t>2/13/15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841F2DD6-353C-464D-8B59-76C76C467A01}" type="slidenum">
              <a:rPr kumimoji="1" lang="zh-CN" altLang="en-US" smtClean="0"/>
              <a:t>‹#›</a:t>
            </a:fld>
            <a:endParaRPr kumimoji="1" lang="zh-CN" altLang="en-US"/>
          </a:p>
        </p:txBody>
      </p:sp>
    </p:spTree>
    <p:extLst>
      <p:ext uri="{BB962C8B-B14F-4D97-AF65-F5344CB8AC3E}">
        <p14:creationId xmlns:p14="http://schemas.microsoft.com/office/powerpoint/2010/main" val="160015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smtClean="0"/>
              <a:t>Click to edit Master title style</a:t>
            </a:r>
            <a:endParaRPr kumimoji="1"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zh-CN" smtClean="0"/>
              <a:t>Click to edit Master text styles</a:t>
            </a:r>
          </a:p>
          <a:p>
            <a:pPr lvl="1"/>
            <a:r>
              <a:rPr kumimoji="1" lang="en-US" altLang="zh-CN" smtClean="0"/>
              <a:t>Second level</a:t>
            </a:r>
          </a:p>
          <a:p>
            <a:pPr lvl="2"/>
            <a:r>
              <a:rPr kumimoji="1" lang="en-US" altLang="zh-CN" smtClean="0"/>
              <a:t>Third level</a:t>
            </a:r>
          </a:p>
          <a:p>
            <a:pPr lvl="3"/>
            <a:r>
              <a:rPr kumimoji="1" lang="en-US" altLang="zh-CN" smtClean="0"/>
              <a:t>Fourth level</a:t>
            </a:r>
          </a:p>
          <a:p>
            <a:pPr lvl="4"/>
            <a:r>
              <a:rPr kumimoji="1" lang="en-US" altLang="zh-CN" smtClean="0"/>
              <a:t>Fifth level</a:t>
            </a:r>
            <a:endParaRPr kumimoji="1"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zh-CN" smtClean="0"/>
              <a:t>Click to edit Master text styles</a:t>
            </a:r>
          </a:p>
          <a:p>
            <a:pPr lvl="1"/>
            <a:r>
              <a:rPr kumimoji="1" lang="en-US" altLang="zh-CN" smtClean="0"/>
              <a:t>Second level</a:t>
            </a:r>
          </a:p>
          <a:p>
            <a:pPr lvl="2"/>
            <a:r>
              <a:rPr kumimoji="1" lang="en-US" altLang="zh-CN" smtClean="0"/>
              <a:t>Third level</a:t>
            </a:r>
          </a:p>
          <a:p>
            <a:pPr lvl="3"/>
            <a:r>
              <a:rPr kumimoji="1" lang="en-US" altLang="zh-CN" smtClean="0"/>
              <a:t>Fourth level</a:t>
            </a:r>
          </a:p>
          <a:p>
            <a:pPr lvl="4"/>
            <a:r>
              <a:rPr kumimoji="1" lang="en-US" altLang="zh-CN" smtClean="0"/>
              <a:t>Fifth level</a:t>
            </a:r>
            <a:endParaRPr kumimoji="1" lang="zh-CN" altLang="en-US"/>
          </a:p>
        </p:txBody>
      </p:sp>
      <p:sp>
        <p:nvSpPr>
          <p:cNvPr id="5" name="Date Placeholder 4"/>
          <p:cNvSpPr>
            <a:spLocks noGrp="1"/>
          </p:cNvSpPr>
          <p:nvPr>
            <p:ph type="dt" sz="half" idx="10"/>
          </p:nvPr>
        </p:nvSpPr>
        <p:spPr/>
        <p:txBody>
          <a:bodyPr/>
          <a:lstStyle/>
          <a:p>
            <a:fld id="{4211878C-46B6-5E4B-9F8B-21B79230ADA6}" type="datetimeFigureOut">
              <a:rPr kumimoji="1" lang="zh-CN" altLang="en-US" smtClean="0"/>
              <a:t>2/13/15</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841F2DD6-353C-464D-8B59-76C76C467A01}" type="slidenum">
              <a:rPr kumimoji="1" lang="zh-CN" altLang="en-US" smtClean="0"/>
              <a:t>‹#›</a:t>
            </a:fld>
            <a:endParaRPr kumimoji="1" lang="zh-CN" altLang="en-US"/>
          </a:p>
        </p:txBody>
      </p:sp>
    </p:spTree>
    <p:extLst>
      <p:ext uri="{BB962C8B-B14F-4D97-AF65-F5344CB8AC3E}">
        <p14:creationId xmlns:p14="http://schemas.microsoft.com/office/powerpoint/2010/main" val="228547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1" lang="en-US" altLang="zh-CN" smtClean="0"/>
              <a:t>Click to edit Master title style</a:t>
            </a:r>
            <a:endParaRPr kumimoji="1"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zh-CN" smtClean="0"/>
              <a:t>Click to edit Master text styles</a:t>
            </a:r>
          </a:p>
          <a:p>
            <a:pPr lvl="1"/>
            <a:r>
              <a:rPr kumimoji="1" lang="en-US" altLang="zh-CN" smtClean="0"/>
              <a:t>Second level</a:t>
            </a:r>
          </a:p>
          <a:p>
            <a:pPr lvl="2"/>
            <a:r>
              <a:rPr kumimoji="1" lang="en-US" altLang="zh-CN" smtClean="0"/>
              <a:t>Third level</a:t>
            </a:r>
          </a:p>
          <a:p>
            <a:pPr lvl="3"/>
            <a:r>
              <a:rPr kumimoji="1" lang="en-US" altLang="zh-CN" smtClean="0"/>
              <a:t>Fourth level</a:t>
            </a:r>
          </a:p>
          <a:p>
            <a:pPr lvl="4"/>
            <a:r>
              <a:rPr kumimoji="1" lang="en-US" altLang="zh-CN" smtClean="0"/>
              <a:t>Fifth level</a:t>
            </a:r>
            <a:endParaRPr kumimoji="1"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zh-CN" smtClean="0"/>
              <a:t>Click to edit Master text styles</a:t>
            </a:r>
          </a:p>
          <a:p>
            <a:pPr lvl="1"/>
            <a:r>
              <a:rPr kumimoji="1" lang="en-US" altLang="zh-CN" smtClean="0"/>
              <a:t>Second level</a:t>
            </a:r>
          </a:p>
          <a:p>
            <a:pPr lvl="2"/>
            <a:r>
              <a:rPr kumimoji="1" lang="en-US" altLang="zh-CN" smtClean="0"/>
              <a:t>Third level</a:t>
            </a:r>
          </a:p>
          <a:p>
            <a:pPr lvl="3"/>
            <a:r>
              <a:rPr kumimoji="1" lang="en-US" altLang="zh-CN" smtClean="0"/>
              <a:t>Fourth level</a:t>
            </a:r>
          </a:p>
          <a:p>
            <a:pPr lvl="4"/>
            <a:r>
              <a:rPr kumimoji="1" lang="en-US" altLang="zh-CN" smtClean="0"/>
              <a:t>Fifth level</a:t>
            </a:r>
            <a:endParaRPr kumimoji="1" lang="zh-CN" altLang="en-US"/>
          </a:p>
        </p:txBody>
      </p:sp>
      <p:sp>
        <p:nvSpPr>
          <p:cNvPr id="7" name="Date Placeholder 6"/>
          <p:cNvSpPr>
            <a:spLocks noGrp="1"/>
          </p:cNvSpPr>
          <p:nvPr>
            <p:ph type="dt" sz="half" idx="10"/>
          </p:nvPr>
        </p:nvSpPr>
        <p:spPr/>
        <p:txBody>
          <a:bodyPr/>
          <a:lstStyle/>
          <a:p>
            <a:fld id="{4211878C-46B6-5E4B-9F8B-21B79230ADA6}" type="datetimeFigureOut">
              <a:rPr kumimoji="1" lang="zh-CN" altLang="en-US" smtClean="0"/>
              <a:t>2/13/15</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841F2DD6-353C-464D-8B59-76C76C467A01}" type="slidenum">
              <a:rPr kumimoji="1" lang="zh-CN" altLang="en-US" smtClean="0"/>
              <a:t>‹#›</a:t>
            </a:fld>
            <a:endParaRPr kumimoji="1" lang="zh-CN" altLang="en-US"/>
          </a:p>
        </p:txBody>
      </p:sp>
    </p:spTree>
    <p:extLst>
      <p:ext uri="{BB962C8B-B14F-4D97-AF65-F5344CB8AC3E}">
        <p14:creationId xmlns:p14="http://schemas.microsoft.com/office/powerpoint/2010/main" val="206637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smtClean="0"/>
              <a:t>Click to edit Master title style</a:t>
            </a:r>
            <a:endParaRPr kumimoji="1" lang="zh-CN" altLang="en-US"/>
          </a:p>
        </p:txBody>
      </p:sp>
      <p:sp>
        <p:nvSpPr>
          <p:cNvPr id="3" name="Date Placeholder 2"/>
          <p:cNvSpPr>
            <a:spLocks noGrp="1"/>
          </p:cNvSpPr>
          <p:nvPr>
            <p:ph type="dt" sz="half" idx="10"/>
          </p:nvPr>
        </p:nvSpPr>
        <p:spPr/>
        <p:txBody>
          <a:bodyPr/>
          <a:lstStyle/>
          <a:p>
            <a:fld id="{4211878C-46B6-5E4B-9F8B-21B79230ADA6}" type="datetimeFigureOut">
              <a:rPr kumimoji="1" lang="zh-CN" altLang="en-US" smtClean="0"/>
              <a:t>2/13/15</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841F2DD6-353C-464D-8B59-76C76C467A01}" type="slidenum">
              <a:rPr kumimoji="1" lang="zh-CN" altLang="en-US" smtClean="0"/>
              <a:t>‹#›</a:t>
            </a:fld>
            <a:endParaRPr kumimoji="1" lang="zh-CN" altLang="en-US"/>
          </a:p>
        </p:txBody>
      </p:sp>
    </p:spTree>
    <p:extLst>
      <p:ext uri="{BB962C8B-B14F-4D97-AF65-F5344CB8AC3E}">
        <p14:creationId xmlns:p14="http://schemas.microsoft.com/office/powerpoint/2010/main" val="402400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1878C-46B6-5E4B-9F8B-21B79230ADA6}" type="datetimeFigureOut">
              <a:rPr kumimoji="1" lang="zh-CN" altLang="en-US" smtClean="0"/>
              <a:t>2/13/15</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841F2DD6-353C-464D-8B59-76C76C467A01}" type="slidenum">
              <a:rPr kumimoji="1" lang="zh-CN" altLang="en-US" smtClean="0"/>
              <a:t>‹#›</a:t>
            </a:fld>
            <a:endParaRPr kumimoji="1" lang="zh-CN" altLang="en-US"/>
          </a:p>
        </p:txBody>
      </p:sp>
    </p:spTree>
    <p:extLst>
      <p:ext uri="{BB962C8B-B14F-4D97-AF65-F5344CB8AC3E}">
        <p14:creationId xmlns:p14="http://schemas.microsoft.com/office/powerpoint/2010/main" val="2884167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kumimoji="1" lang="en-US" altLang="zh-CN" smtClean="0"/>
              <a:t>Click to edit Master title style</a:t>
            </a:r>
            <a:endParaRPr kumimoji="1"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zh-CN" smtClean="0"/>
              <a:t>Click to edit Master text styles</a:t>
            </a:r>
          </a:p>
          <a:p>
            <a:pPr lvl="1"/>
            <a:r>
              <a:rPr kumimoji="1" lang="en-US" altLang="zh-CN" smtClean="0"/>
              <a:t>Second level</a:t>
            </a:r>
          </a:p>
          <a:p>
            <a:pPr lvl="2"/>
            <a:r>
              <a:rPr kumimoji="1" lang="en-US" altLang="zh-CN" smtClean="0"/>
              <a:t>Third level</a:t>
            </a:r>
          </a:p>
          <a:p>
            <a:pPr lvl="3"/>
            <a:r>
              <a:rPr kumimoji="1" lang="en-US" altLang="zh-CN" smtClean="0"/>
              <a:t>Fourth level</a:t>
            </a:r>
          </a:p>
          <a:p>
            <a:pPr lvl="4"/>
            <a:r>
              <a:rPr kumimoji="1" lang="en-US" altLang="zh-CN" smtClean="0"/>
              <a:t>Fifth level</a:t>
            </a:r>
            <a:endParaRPr kumimoji="1"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zh-CN" smtClean="0"/>
              <a:t>Click to edit Master text styles</a:t>
            </a:r>
          </a:p>
        </p:txBody>
      </p:sp>
      <p:sp>
        <p:nvSpPr>
          <p:cNvPr id="5" name="Date Placeholder 4"/>
          <p:cNvSpPr>
            <a:spLocks noGrp="1"/>
          </p:cNvSpPr>
          <p:nvPr>
            <p:ph type="dt" sz="half" idx="10"/>
          </p:nvPr>
        </p:nvSpPr>
        <p:spPr/>
        <p:txBody>
          <a:bodyPr/>
          <a:lstStyle/>
          <a:p>
            <a:fld id="{4211878C-46B6-5E4B-9F8B-21B79230ADA6}" type="datetimeFigureOut">
              <a:rPr kumimoji="1" lang="zh-CN" altLang="en-US" smtClean="0"/>
              <a:t>2/13/15</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841F2DD6-353C-464D-8B59-76C76C467A01}" type="slidenum">
              <a:rPr kumimoji="1" lang="zh-CN" altLang="en-US" smtClean="0"/>
              <a:t>‹#›</a:t>
            </a:fld>
            <a:endParaRPr kumimoji="1" lang="zh-CN" altLang="en-US"/>
          </a:p>
        </p:txBody>
      </p:sp>
    </p:spTree>
    <p:extLst>
      <p:ext uri="{BB962C8B-B14F-4D97-AF65-F5344CB8AC3E}">
        <p14:creationId xmlns:p14="http://schemas.microsoft.com/office/powerpoint/2010/main" val="1668127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kumimoji="1" lang="en-US" altLang="zh-CN" smtClean="0"/>
              <a:t>Click to edit Master title style</a:t>
            </a:r>
            <a:endParaRPr kumimoji="1"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zh-CN" smtClean="0"/>
              <a:t>Click to edit Master text styles</a:t>
            </a:r>
          </a:p>
        </p:txBody>
      </p:sp>
      <p:sp>
        <p:nvSpPr>
          <p:cNvPr id="5" name="Date Placeholder 4"/>
          <p:cNvSpPr>
            <a:spLocks noGrp="1"/>
          </p:cNvSpPr>
          <p:nvPr>
            <p:ph type="dt" sz="half" idx="10"/>
          </p:nvPr>
        </p:nvSpPr>
        <p:spPr/>
        <p:txBody>
          <a:bodyPr/>
          <a:lstStyle/>
          <a:p>
            <a:fld id="{4211878C-46B6-5E4B-9F8B-21B79230ADA6}" type="datetimeFigureOut">
              <a:rPr kumimoji="1" lang="zh-CN" altLang="en-US" smtClean="0"/>
              <a:t>2/13/15</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841F2DD6-353C-464D-8B59-76C76C467A01}" type="slidenum">
              <a:rPr kumimoji="1" lang="zh-CN" altLang="en-US" smtClean="0"/>
              <a:t>‹#›</a:t>
            </a:fld>
            <a:endParaRPr kumimoji="1" lang="zh-CN" altLang="en-US"/>
          </a:p>
        </p:txBody>
      </p:sp>
    </p:spTree>
    <p:extLst>
      <p:ext uri="{BB962C8B-B14F-4D97-AF65-F5344CB8AC3E}">
        <p14:creationId xmlns:p14="http://schemas.microsoft.com/office/powerpoint/2010/main" val="28259334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en-US" altLang="zh-CN" smtClean="0"/>
              <a:t>Click to edit Master title style</a:t>
            </a:r>
            <a:endParaRPr kumimoji="1"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en-US" altLang="zh-CN" smtClean="0"/>
              <a:t>Click to edit Master text styles</a:t>
            </a:r>
          </a:p>
          <a:p>
            <a:pPr lvl="1"/>
            <a:r>
              <a:rPr kumimoji="1" lang="en-US" altLang="zh-CN" smtClean="0"/>
              <a:t>Second level</a:t>
            </a:r>
          </a:p>
          <a:p>
            <a:pPr lvl="2"/>
            <a:r>
              <a:rPr kumimoji="1" lang="en-US" altLang="zh-CN" smtClean="0"/>
              <a:t>Third level</a:t>
            </a:r>
          </a:p>
          <a:p>
            <a:pPr lvl="3"/>
            <a:r>
              <a:rPr kumimoji="1" lang="en-US" altLang="zh-CN" smtClean="0"/>
              <a:t>Fourth level</a:t>
            </a:r>
          </a:p>
          <a:p>
            <a:pPr lvl="4"/>
            <a:r>
              <a:rPr kumimoji="1" lang="en-US" altLang="zh-CN" smtClean="0"/>
              <a:t>Fifth level</a:t>
            </a:r>
            <a:endParaRPr kumimoji="1"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1878C-46B6-5E4B-9F8B-21B79230ADA6}" type="datetimeFigureOut">
              <a:rPr kumimoji="1" lang="zh-CN" altLang="en-US" smtClean="0"/>
              <a:t>2/13/15</a:t>
            </a:fld>
            <a:endParaRPr kumimoji="1"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F2DD6-353C-464D-8B59-76C76C467A01}" type="slidenum">
              <a:rPr kumimoji="1" lang="zh-CN" altLang="en-US" smtClean="0"/>
              <a:t>‹#›</a:t>
            </a:fld>
            <a:endParaRPr kumimoji="1" lang="zh-CN" altLang="en-US"/>
          </a:p>
        </p:txBody>
      </p:sp>
    </p:spTree>
    <p:extLst>
      <p:ext uri="{BB962C8B-B14F-4D97-AF65-F5344CB8AC3E}">
        <p14:creationId xmlns:p14="http://schemas.microsoft.com/office/powerpoint/2010/main" val="169597267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zh-CN" dirty="0" smtClean="0"/>
              <a:t>Hurricane </a:t>
            </a:r>
            <a:r>
              <a:rPr kumimoji="1" lang="en-US" altLang="zh-CN" dirty="0" err="1" smtClean="0"/>
              <a:t>Edouard</a:t>
            </a:r>
            <a:r>
              <a:rPr kumimoji="1" lang="en-US" altLang="zh-CN" dirty="0" smtClean="0"/>
              <a:t> Intensity and Structure Estimate</a:t>
            </a:r>
            <a:endParaRPr kumimoji="1" lang="zh-CN" altLang="en-US" dirty="0"/>
          </a:p>
        </p:txBody>
      </p:sp>
      <p:sp>
        <p:nvSpPr>
          <p:cNvPr id="3" name="Subtitle 2"/>
          <p:cNvSpPr>
            <a:spLocks noGrp="1"/>
          </p:cNvSpPr>
          <p:nvPr>
            <p:ph type="subTitle" idx="1"/>
          </p:nvPr>
        </p:nvSpPr>
        <p:spPr/>
        <p:txBody>
          <a:bodyPr/>
          <a:lstStyle/>
          <a:p>
            <a:r>
              <a:rPr kumimoji="1" lang="en-US" altLang="zh-CN" dirty="0" smtClean="0"/>
              <a:t>Xuejin Zhang</a:t>
            </a:r>
          </a:p>
          <a:p>
            <a:r>
              <a:rPr kumimoji="1" lang="en-US" altLang="zh-CN" dirty="0" smtClean="0"/>
              <a:t>AOML/HRD </a:t>
            </a:r>
            <a:r>
              <a:rPr kumimoji="1" lang="en-US" altLang="zh-CN" smtClean="0"/>
              <a:t>&amp; UM</a:t>
            </a:r>
            <a:endParaRPr kumimoji="1" lang="en-US" altLang="zh-CN" dirty="0" smtClean="0"/>
          </a:p>
        </p:txBody>
      </p:sp>
    </p:spTree>
    <p:extLst>
      <p:ext uri="{BB962C8B-B14F-4D97-AF65-F5344CB8AC3E}">
        <p14:creationId xmlns:p14="http://schemas.microsoft.com/office/powerpoint/2010/main" val="899944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2-12 at 10.40.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75" y="285386"/>
            <a:ext cx="7667625" cy="5667375"/>
          </a:xfrm>
          <a:prstGeom prst="rect">
            <a:avLst/>
          </a:prstGeom>
        </p:spPr>
      </p:pic>
      <p:sp>
        <p:nvSpPr>
          <p:cNvPr id="5" name="TextBox 4"/>
          <p:cNvSpPr txBox="1"/>
          <p:nvPr/>
        </p:nvSpPr>
        <p:spPr>
          <a:xfrm>
            <a:off x="913330" y="6022314"/>
            <a:ext cx="7135388" cy="338554"/>
          </a:xfrm>
          <a:prstGeom prst="rect">
            <a:avLst/>
          </a:prstGeom>
          <a:noFill/>
        </p:spPr>
        <p:txBody>
          <a:bodyPr wrap="square" rtlCol="0">
            <a:spAutoFit/>
          </a:bodyPr>
          <a:lstStyle/>
          <a:p>
            <a:pPr algn="ctr"/>
            <a:r>
              <a:rPr kumimoji="1" lang="en-US" altLang="zh-CN" sz="1600" dirty="0" smtClean="0"/>
              <a:t>Best track position for Hurricane </a:t>
            </a:r>
            <a:r>
              <a:rPr kumimoji="1" lang="en-US" altLang="zh-CN" sz="1600" dirty="0" err="1" smtClean="0"/>
              <a:t>Edouard</a:t>
            </a:r>
            <a:r>
              <a:rPr kumimoji="1" lang="en-US" altLang="zh-CN" sz="1600" dirty="0" smtClean="0"/>
              <a:t>, 11-19 August 2014. </a:t>
            </a:r>
            <a:endParaRPr kumimoji="1" lang="zh-CN" altLang="en-US" sz="1600" dirty="0"/>
          </a:p>
        </p:txBody>
      </p:sp>
      <p:cxnSp>
        <p:nvCxnSpPr>
          <p:cNvPr id="7" name="Straight Arrow Connector 6"/>
          <p:cNvCxnSpPr/>
          <p:nvPr/>
        </p:nvCxnSpPr>
        <p:spPr>
          <a:xfrm flipH="1">
            <a:off x="1855201" y="2454254"/>
            <a:ext cx="542290" cy="0"/>
          </a:xfrm>
          <a:prstGeom prst="straightConnector1">
            <a:avLst/>
          </a:prstGeom>
          <a:ln w="50800">
            <a:tailEnd type="stealt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411759" y="2240219"/>
            <a:ext cx="1712493" cy="369332"/>
          </a:xfrm>
          <a:prstGeom prst="rect">
            <a:avLst/>
          </a:prstGeom>
          <a:noFill/>
        </p:spPr>
        <p:txBody>
          <a:bodyPr wrap="square" rtlCol="0">
            <a:spAutoFit/>
          </a:bodyPr>
          <a:lstStyle/>
          <a:p>
            <a:r>
              <a:rPr kumimoji="1" lang="en-US" altLang="zh-CN" dirty="0" smtClean="0">
                <a:solidFill>
                  <a:schemeClr val="bg1"/>
                </a:solidFill>
              </a:rPr>
              <a:t>SNPP imagery</a:t>
            </a:r>
            <a:endParaRPr kumimoji="1" lang="zh-CN" altLang="en-US" dirty="0">
              <a:solidFill>
                <a:schemeClr val="bg1"/>
              </a:solidFill>
            </a:endParaRPr>
          </a:p>
        </p:txBody>
      </p:sp>
    </p:spTree>
    <p:extLst>
      <p:ext uri="{BB962C8B-B14F-4D97-AF65-F5344CB8AC3E}">
        <p14:creationId xmlns:p14="http://schemas.microsoft.com/office/powerpoint/2010/main" val="16038809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2-12 at 10.57.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11" y="268027"/>
            <a:ext cx="7671816" cy="5361385"/>
          </a:xfrm>
          <a:prstGeom prst="rect">
            <a:avLst/>
          </a:prstGeom>
        </p:spPr>
      </p:pic>
      <p:sp>
        <p:nvSpPr>
          <p:cNvPr id="3" name="TextBox 2"/>
          <p:cNvSpPr txBox="1"/>
          <p:nvPr/>
        </p:nvSpPr>
        <p:spPr>
          <a:xfrm>
            <a:off x="0" y="5629412"/>
            <a:ext cx="9144000" cy="1077218"/>
          </a:xfrm>
          <a:prstGeom prst="rect">
            <a:avLst/>
          </a:prstGeom>
          <a:noFill/>
        </p:spPr>
        <p:txBody>
          <a:bodyPr wrap="square" rtlCol="0">
            <a:spAutoFit/>
          </a:bodyPr>
          <a:lstStyle/>
          <a:p>
            <a:pPr algn="ctr"/>
            <a:r>
              <a:rPr lang="en-US" altLang="zh-CN" sz="1600" dirty="0"/>
              <a:t>Selected wind observations and best track maximum sustained surface wind speed curve for Hurricane </a:t>
            </a:r>
            <a:r>
              <a:rPr lang="en-US" altLang="zh-CN" sz="1600" dirty="0" err="1"/>
              <a:t>Edouard</a:t>
            </a:r>
            <a:r>
              <a:rPr lang="en-US" altLang="zh-CN" sz="1600" dirty="0"/>
              <a:t>, 11-19 September 2014. Advanced Dvorak Technique estimates represent the Current Intensity at the nominal observation time. AMSU intensity estimates are from the Cooperative Institute for Meteorological Satellite Studies technique. Dashed vertical lines correspond to 0000 UTC. </a:t>
            </a:r>
          </a:p>
        </p:txBody>
      </p:sp>
    </p:spTree>
    <p:extLst>
      <p:ext uri="{BB962C8B-B14F-4D97-AF65-F5344CB8AC3E}">
        <p14:creationId xmlns:p14="http://schemas.microsoft.com/office/powerpoint/2010/main" val="9778983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2-12 at 11.04.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997" y="225221"/>
            <a:ext cx="7671816" cy="5361384"/>
          </a:xfrm>
          <a:prstGeom prst="rect">
            <a:avLst/>
          </a:prstGeom>
        </p:spPr>
      </p:pic>
      <p:sp>
        <p:nvSpPr>
          <p:cNvPr id="3" name="TextBox 2"/>
          <p:cNvSpPr txBox="1"/>
          <p:nvPr/>
        </p:nvSpPr>
        <p:spPr>
          <a:xfrm>
            <a:off x="0" y="5558067"/>
            <a:ext cx="9144000" cy="1323439"/>
          </a:xfrm>
          <a:prstGeom prst="rect">
            <a:avLst/>
          </a:prstGeom>
          <a:noFill/>
        </p:spPr>
        <p:txBody>
          <a:bodyPr wrap="square" rtlCol="0">
            <a:spAutoFit/>
          </a:bodyPr>
          <a:lstStyle/>
          <a:p>
            <a:pPr algn="ctr"/>
            <a:r>
              <a:rPr lang="en-US" altLang="zh-CN" sz="1600" dirty="0" smtClean="0"/>
              <a:t>Selected pressure observations and best track minimum central pressure curve for Hurricane </a:t>
            </a:r>
            <a:r>
              <a:rPr lang="en-US" altLang="zh-CN" sz="1600" dirty="0" err="1" smtClean="0"/>
              <a:t>Edouard</a:t>
            </a:r>
            <a:r>
              <a:rPr lang="en-US" altLang="zh-CN" sz="1600" dirty="0" smtClean="0"/>
              <a:t>, 11-19 September 2014. Advanced Dvorak Technique estimates represent the Current Intensity at the nominal observation time. AMSU intensity estimates are from the Cooperative Institute for Meteorological Satellite Studies technique. KZC P-W refers to pressure estimates derived using the </a:t>
            </a:r>
            <a:r>
              <a:rPr lang="en-US" altLang="zh-CN" sz="1600" dirty="0" err="1" smtClean="0"/>
              <a:t>Knaff</a:t>
            </a:r>
            <a:r>
              <a:rPr lang="en-US" altLang="zh-CN" sz="1600" dirty="0" smtClean="0"/>
              <a:t>-</a:t>
            </a:r>
            <a:r>
              <a:rPr lang="en-US" altLang="zh-CN" sz="1600" dirty="0" err="1" smtClean="0"/>
              <a:t>Zehr</a:t>
            </a:r>
            <a:r>
              <a:rPr lang="en-US" altLang="zh-CN" sz="1600" dirty="0" smtClean="0"/>
              <a:t>-Courtney pressure-wind relationship. Dashed vertical lines correspond to 0000 UTC. </a:t>
            </a:r>
          </a:p>
        </p:txBody>
      </p:sp>
    </p:spTree>
    <p:extLst>
      <p:ext uri="{BB962C8B-B14F-4D97-AF65-F5344CB8AC3E}">
        <p14:creationId xmlns:p14="http://schemas.microsoft.com/office/powerpoint/2010/main" val="4782175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irs-20140916-1617Z-m1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726" y="276147"/>
            <a:ext cx="7620000" cy="5567680"/>
          </a:xfrm>
          <a:prstGeom prst="rect">
            <a:avLst/>
          </a:prstGeom>
        </p:spPr>
      </p:pic>
      <p:sp>
        <p:nvSpPr>
          <p:cNvPr id="3" name="TextBox 2"/>
          <p:cNvSpPr txBox="1"/>
          <p:nvPr/>
        </p:nvSpPr>
        <p:spPr>
          <a:xfrm>
            <a:off x="913330" y="5843827"/>
            <a:ext cx="7135388" cy="830997"/>
          </a:xfrm>
          <a:prstGeom prst="rect">
            <a:avLst/>
          </a:prstGeom>
          <a:noFill/>
        </p:spPr>
        <p:txBody>
          <a:bodyPr wrap="square" rtlCol="0">
            <a:spAutoFit/>
          </a:bodyPr>
          <a:lstStyle/>
          <a:p>
            <a:pPr algn="ctr"/>
            <a:r>
              <a:rPr kumimoji="1" lang="en-US" altLang="zh-CN" sz="1600" dirty="0" smtClean="0"/>
              <a:t>Hurricane </a:t>
            </a:r>
            <a:r>
              <a:rPr kumimoji="1" lang="en-US" altLang="zh-CN" sz="1600" dirty="0" err="1" smtClean="0"/>
              <a:t>Edouard</a:t>
            </a:r>
            <a:r>
              <a:rPr kumimoji="1" lang="en-US" altLang="zh-CN" sz="1600" dirty="0" smtClean="0"/>
              <a:t> SNPP imagery of VIIRS Channel 15 at 1617Z 16 </a:t>
            </a:r>
            <a:r>
              <a:rPr kumimoji="1" lang="en-US" altLang="zh-CN" sz="1600" dirty="0" err="1" smtClean="0"/>
              <a:t>Spetember</a:t>
            </a:r>
            <a:r>
              <a:rPr kumimoji="1" lang="en-US" altLang="zh-CN" sz="1600" dirty="0" smtClean="0"/>
              <a:t> 2015. Eye temperature: 287K, Coldest temperature of the </a:t>
            </a:r>
            <a:r>
              <a:rPr kumimoji="1" lang="en-US" altLang="zh-CN" sz="1600" dirty="0" err="1" smtClean="0"/>
              <a:t>eyewall</a:t>
            </a:r>
            <a:r>
              <a:rPr kumimoji="1" lang="en-US" altLang="zh-CN" sz="1600" dirty="0" smtClean="0"/>
              <a:t>: 201K; Dvorak Technique estimate intensity: storm evolution type A, 90 </a:t>
            </a:r>
            <a:r>
              <a:rPr kumimoji="1" lang="en-US" altLang="zh-CN" sz="1600" dirty="0" err="1" smtClean="0"/>
              <a:t>kts</a:t>
            </a:r>
            <a:r>
              <a:rPr kumimoji="1" lang="en-US" altLang="zh-CN" sz="1600" dirty="0"/>
              <a:t>.</a:t>
            </a:r>
            <a:endParaRPr kumimoji="1" lang="zh-CN" altLang="en-US" sz="1600" dirty="0"/>
          </a:p>
        </p:txBody>
      </p:sp>
      <p:pic>
        <p:nvPicPr>
          <p:cNvPr id="4" name="Picture 3" descr="Screen Shot 2015-02-12 at 11.17.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075" y="276147"/>
            <a:ext cx="1757680" cy="1224280"/>
          </a:xfrm>
          <a:prstGeom prst="rect">
            <a:avLst/>
          </a:prstGeom>
        </p:spPr>
      </p:pic>
    </p:spTree>
    <p:extLst>
      <p:ext uri="{BB962C8B-B14F-4D97-AF65-F5344CB8AC3E}">
        <p14:creationId xmlns:p14="http://schemas.microsoft.com/office/powerpoint/2010/main" val="38990826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869935" y="365760"/>
            <a:ext cx="7572025" cy="5363073"/>
            <a:chOff x="869935" y="365760"/>
            <a:chExt cx="7572025" cy="5363073"/>
          </a:xfrm>
        </p:grpSpPr>
        <p:grpSp>
          <p:nvGrpSpPr>
            <p:cNvPr id="6" name="Group 5"/>
            <p:cNvGrpSpPr/>
            <p:nvPr/>
          </p:nvGrpSpPr>
          <p:grpSpPr>
            <a:xfrm>
              <a:off x="1331600" y="365760"/>
              <a:ext cx="6675120" cy="4829760"/>
              <a:chOff x="1216152" y="365760"/>
              <a:chExt cx="6675120" cy="4829760"/>
            </a:xfrm>
          </p:grpSpPr>
          <p:pic>
            <p:nvPicPr>
              <p:cNvPr id="2" name="Picture 1" descr="Screen Shot 2015-02-12 at 11.38.45 PM.png"/>
              <p:cNvPicPr>
                <a:picLocks/>
              </p:cNvPicPr>
              <p:nvPr/>
            </p:nvPicPr>
            <p:blipFill rotWithShape="1">
              <a:blip r:embed="rId2">
                <a:extLst>
                  <a:ext uri="{28A0092B-C50C-407E-A947-70E740481C1C}">
                    <a14:useLocalDpi xmlns:a14="http://schemas.microsoft.com/office/drawing/2010/main" val="0"/>
                  </a:ext>
                </a:extLst>
              </a:blip>
              <a:srcRect l="3701" t="5558" r="4288" b="21110"/>
              <a:stretch/>
            </p:blipFill>
            <p:spPr>
              <a:xfrm>
                <a:off x="1216152" y="365760"/>
                <a:ext cx="6675120" cy="1207008"/>
              </a:xfrm>
              <a:prstGeom prst="rect">
                <a:avLst/>
              </a:prstGeom>
            </p:spPr>
          </p:pic>
          <p:pic>
            <p:nvPicPr>
              <p:cNvPr id="3" name="Picture 2" descr="Screen Shot 2015-02-12 at 11.43.22 PM.png"/>
              <p:cNvPicPr>
                <a:picLocks/>
              </p:cNvPicPr>
              <p:nvPr/>
            </p:nvPicPr>
            <p:blipFill rotWithShape="1">
              <a:blip r:embed="rId3">
                <a:extLst>
                  <a:ext uri="{28A0092B-C50C-407E-A947-70E740481C1C}">
                    <a14:useLocalDpi xmlns:a14="http://schemas.microsoft.com/office/drawing/2010/main" val="0"/>
                  </a:ext>
                </a:extLst>
              </a:blip>
              <a:srcRect l="3700" t="5698" r="5050" b="20968"/>
              <a:stretch/>
            </p:blipFill>
            <p:spPr>
              <a:xfrm>
                <a:off x="1216152" y="1572768"/>
                <a:ext cx="6675120" cy="1207008"/>
              </a:xfrm>
              <a:prstGeom prst="rect">
                <a:avLst/>
              </a:prstGeom>
            </p:spPr>
          </p:pic>
          <p:pic>
            <p:nvPicPr>
              <p:cNvPr id="4" name="Picture 3" descr="Screen Shot 2015-02-12 at 11.45.36 PM.png"/>
              <p:cNvPicPr>
                <a:picLocks/>
              </p:cNvPicPr>
              <p:nvPr/>
            </p:nvPicPr>
            <p:blipFill rotWithShape="1">
              <a:blip r:embed="rId4">
                <a:extLst>
                  <a:ext uri="{28A0092B-C50C-407E-A947-70E740481C1C}">
                    <a14:useLocalDpi xmlns:a14="http://schemas.microsoft.com/office/drawing/2010/main" val="0"/>
                  </a:ext>
                </a:extLst>
              </a:blip>
              <a:srcRect l="3700" t="5557" r="5050" b="19999"/>
              <a:stretch/>
            </p:blipFill>
            <p:spPr>
              <a:xfrm>
                <a:off x="1216152" y="2765346"/>
                <a:ext cx="6675120" cy="1225296"/>
              </a:xfrm>
              <a:prstGeom prst="rect">
                <a:avLst/>
              </a:prstGeom>
            </p:spPr>
          </p:pic>
          <p:pic>
            <p:nvPicPr>
              <p:cNvPr id="5" name="Picture 4" descr="Screen Shot 2015-02-12 at 11.47.07 PM.png"/>
              <p:cNvPicPr>
                <a:picLocks/>
              </p:cNvPicPr>
              <p:nvPr/>
            </p:nvPicPr>
            <p:blipFill rotWithShape="1">
              <a:blip r:embed="rId5">
                <a:extLst>
                  <a:ext uri="{28A0092B-C50C-407E-A947-70E740481C1C}">
                    <a14:useLocalDpi xmlns:a14="http://schemas.microsoft.com/office/drawing/2010/main" val="0"/>
                  </a:ext>
                </a:extLst>
              </a:blip>
              <a:srcRect l="3700" t="5453" r="5050" b="20657"/>
              <a:stretch/>
            </p:blipFill>
            <p:spPr>
              <a:xfrm>
                <a:off x="1216152" y="3979368"/>
                <a:ext cx="6675120" cy="1216152"/>
              </a:xfrm>
              <a:prstGeom prst="rect">
                <a:avLst/>
              </a:prstGeom>
            </p:spPr>
          </p:pic>
        </p:grpSp>
        <p:sp>
          <p:nvSpPr>
            <p:cNvPr id="7" name="TextBox 6"/>
            <p:cNvSpPr txBox="1"/>
            <p:nvPr/>
          </p:nvSpPr>
          <p:spPr>
            <a:xfrm>
              <a:off x="1601869" y="5157473"/>
              <a:ext cx="591681" cy="369332"/>
            </a:xfrm>
            <a:prstGeom prst="rect">
              <a:avLst/>
            </a:prstGeom>
            <a:noFill/>
          </p:spPr>
          <p:txBody>
            <a:bodyPr wrap="square" rtlCol="0">
              <a:spAutoFit/>
            </a:bodyPr>
            <a:lstStyle/>
            <a:p>
              <a:pPr algn="ctr"/>
              <a:r>
                <a:rPr kumimoji="1" lang="en-US" altLang="zh-CN" dirty="0" smtClean="0"/>
                <a:t>0</a:t>
              </a:r>
              <a:endParaRPr kumimoji="1" lang="zh-CN" altLang="en-US" dirty="0"/>
            </a:p>
          </p:txBody>
        </p:sp>
        <p:sp>
          <p:nvSpPr>
            <p:cNvPr id="8" name="TextBox 7"/>
            <p:cNvSpPr txBox="1"/>
            <p:nvPr/>
          </p:nvSpPr>
          <p:spPr>
            <a:xfrm>
              <a:off x="3110805" y="5157473"/>
              <a:ext cx="591681" cy="369332"/>
            </a:xfrm>
            <a:prstGeom prst="rect">
              <a:avLst/>
            </a:prstGeom>
            <a:noFill/>
          </p:spPr>
          <p:txBody>
            <a:bodyPr wrap="square" rtlCol="0">
              <a:spAutoFit/>
            </a:bodyPr>
            <a:lstStyle/>
            <a:p>
              <a:pPr algn="ctr"/>
              <a:r>
                <a:rPr kumimoji="1" lang="en-US" altLang="zh-CN" dirty="0" smtClean="0"/>
                <a:t>50</a:t>
              </a:r>
              <a:endParaRPr kumimoji="1" lang="zh-CN" altLang="en-US" dirty="0"/>
            </a:p>
          </p:txBody>
        </p:sp>
        <p:sp>
          <p:nvSpPr>
            <p:cNvPr id="9" name="TextBox 8"/>
            <p:cNvSpPr txBox="1"/>
            <p:nvPr/>
          </p:nvSpPr>
          <p:spPr>
            <a:xfrm>
              <a:off x="4634173" y="5157473"/>
              <a:ext cx="591681" cy="369332"/>
            </a:xfrm>
            <a:prstGeom prst="rect">
              <a:avLst/>
            </a:prstGeom>
            <a:noFill/>
          </p:spPr>
          <p:txBody>
            <a:bodyPr wrap="square" rtlCol="0">
              <a:spAutoFit/>
            </a:bodyPr>
            <a:lstStyle/>
            <a:p>
              <a:pPr algn="ctr"/>
              <a:r>
                <a:rPr kumimoji="1" lang="en-US" altLang="zh-CN" dirty="0" smtClean="0"/>
                <a:t>100</a:t>
              </a:r>
              <a:endParaRPr kumimoji="1" lang="zh-CN" altLang="en-US" dirty="0"/>
            </a:p>
          </p:txBody>
        </p:sp>
        <p:sp>
          <p:nvSpPr>
            <p:cNvPr id="10" name="TextBox 9"/>
            <p:cNvSpPr txBox="1"/>
            <p:nvPr/>
          </p:nvSpPr>
          <p:spPr>
            <a:xfrm>
              <a:off x="6157541" y="5157473"/>
              <a:ext cx="591681" cy="369332"/>
            </a:xfrm>
            <a:prstGeom prst="rect">
              <a:avLst/>
            </a:prstGeom>
            <a:noFill/>
          </p:spPr>
          <p:txBody>
            <a:bodyPr wrap="square" rtlCol="0">
              <a:spAutoFit/>
            </a:bodyPr>
            <a:lstStyle/>
            <a:p>
              <a:pPr algn="ctr"/>
              <a:r>
                <a:rPr kumimoji="1" lang="en-US" altLang="zh-CN" dirty="0" smtClean="0"/>
                <a:t>150</a:t>
              </a:r>
              <a:endParaRPr kumimoji="1" lang="zh-CN" altLang="en-US" dirty="0"/>
            </a:p>
          </p:txBody>
        </p:sp>
        <p:sp>
          <p:nvSpPr>
            <p:cNvPr id="11" name="TextBox 10"/>
            <p:cNvSpPr txBox="1"/>
            <p:nvPr/>
          </p:nvSpPr>
          <p:spPr>
            <a:xfrm>
              <a:off x="7456032" y="5157473"/>
              <a:ext cx="985928" cy="369332"/>
            </a:xfrm>
            <a:prstGeom prst="rect">
              <a:avLst/>
            </a:prstGeom>
            <a:noFill/>
          </p:spPr>
          <p:txBody>
            <a:bodyPr wrap="square" rtlCol="0">
              <a:spAutoFit/>
            </a:bodyPr>
            <a:lstStyle/>
            <a:p>
              <a:pPr algn="ctr"/>
              <a:r>
                <a:rPr kumimoji="1" lang="en-US" altLang="zh-CN" dirty="0" smtClean="0"/>
                <a:t>200</a:t>
              </a:r>
              <a:endParaRPr kumimoji="1" lang="zh-CN" altLang="en-US" dirty="0"/>
            </a:p>
          </p:txBody>
        </p:sp>
        <p:sp>
          <p:nvSpPr>
            <p:cNvPr id="13" name="TextBox 12"/>
            <p:cNvSpPr txBox="1"/>
            <p:nvPr/>
          </p:nvSpPr>
          <p:spPr>
            <a:xfrm rot="10800000">
              <a:off x="869935" y="1379969"/>
              <a:ext cx="461665" cy="2799613"/>
            </a:xfrm>
            <a:prstGeom prst="rect">
              <a:avLst/>
            </a:prstGeom>
            <a:noFill/>
          </p:spPr>
          <p:txBody>
            <a:bodyPr vert="eaVert" wrap="square" rtlCol="0">
              <a:spAutoFit/>
            </a:bodyPr>
            <a:lstStyle/>
            <a:p>
              <a:pPr algn="ctr"/>
              <a:r>
                <a:rPr kumimoji="1" lang="en-US" altLang="zh-CN" dirty="0" smtClean="0"/>
                <a:t>Brightness temperature (K)</a:t>
              </a:r>
              <a:endParaRPr kumimoji="1" lang="zh-CN" altLang="en-US" dirty="0"/>
            </a:p>
          </p:txBody>
        </p:sp>
        <p:sp>
          <p:nvSpPr>
            <p:cNvPr id="14" name="TextBox 13"/>
            <p:cNvSpPr txBox="1"/>
            <p:nvPr/>
          </p:nvSpPr>
          <p:spPr>
            <a:xfrm>
              <a:off x="3110805" y="5353645"/>
              <a:ext cx="3455413" cy="375188"/>
            </a:xfrm>
            <a:prstGeom prst="rect">
              <a:avLst/>
            </a:prstGeom>
            <a:noFill/>
          </p:spPr>
          <p:txBody>
            <a:bodyPr wrap="square" rtlCol="0">
              <a:spAutoFit/>
            </a:bodyPr>
            <a:lstStyle/>
            <a:p>
              <a:pPr algn="ctr"/>
              <a:r>
                <a:rPr kumimoji="1" lang="en-US" altLang="zh-CN" dirty="0" smtClean="0"/>
                <a:t>Distance (km)</a:t>
              </a:r>
              <a:endParaRPr kumimoji="1" lang="zh-CN" altLang="en-US" dirty="0"/>
            </a:p>
          </p:txBody>
        </p:sp>
        <p:sp>
          <p:nvSpPr>
            <p:cNvPr id="15" name="TextBox 14"/>
            <p:cNvSpPr txBox="1"/>
            <p:nvPr/>
          </p:nvSpPr>
          <p:spPr>
            <a:xfrm>
              <a:off x="7345503" y="378117"/>
              <a:ext cx="649407" cy="369332"/>
            </a:xfrm>
            <a:prstGeom prst="rect">
              <a:avLst/>
            </a:prstGeom>
            <a:noFill/>
          </p:spPr>
          <p:txBody>
            <a:bodyPr wrap="square" rtlCol="0">
              <a:spAutoFit/>
            </a:bodyPr>
            <a:lstStyle/>
            <a:p>
              <a:pPr algn="r"/>
              <a:r>
                <a:rPr kumimoji="1" lang="en-US" altLang="zh-CN" dirty="0" smtClean="0">
                  <a:solidFill>
                    <a:srgbClr val="000000"/>
                  </a:solidFill>
                </a:rPr>
                <a:t>N-S</a:t>
              </a:r>
              <a:endParaRPr kumimoji="1" lang="zh-CN" altLang="en-US" dirty="0">
                <a:solidFill>
                  <a:srgbClr val="000000"/>
                </a:solidFill>
              </a:endParaRPr>
            </a:p>
          </p:txBody>
        </p:sp>
        <p:sp>
          <p:nvSpPr>
            <p:cNvPr id="16" name="TextBox 15"/>
            <p:cNvSpPr txBox="1"/>
            <p:nvPr/>
          </p:nvSpPr>
          <p:spPr>
            <a:xfrm>
              <a:off x="7328448" y="1612791"/>
              <a:ext cx="649407" cy="369332"/>
            </a:xfrm>
            <a:prstGeom prst="rect">
              <a:avLst/>
            </a:prstGeom>
            <a:noFill/>
          </p:spPr>
          <p:txBody>
            <a:bodyPr wrap="square" rtlCol="0">
              <a:spAutoFit/>
            </a:bodyPr>
            <a:lstStyle/>
            <a:p>
              <a:pPr algn="r"/>
              <a:r>
                <a:rPr kumimoji="1" lang="en-US" altLang="zh-CN" dirty="0">
                  <a:solidFill>
                    <a:srgbClr val="000000"/>
                  </a:solidFill>
                </a:rPr>
                <a:t>W</a:t>
              </a:r>
              <a:r>
                <a:rPr kumimoji="1" lang="en-US" altLang="zh-CN" dirty="0" smtClean="0">
                  <a:solidFill>
                    <a:srgbClr val="000000"/>
                  </a:solidFill>
                </a:rPr>
                <a:t>-</a:t>
              </a:r>
              <a:r>
                <a:rPr kumimoji="1" lang="en-US" altLang="zh-CN" dirty="0">
                  <a:solidFill>
                    <a:srgbClr val="000000"/>
                  </a:solidFill>
                </a:rPr>
                <a:t>E</a:t>
              </a:r>
              <a:endParaRPr kumimoji="1" lang="zh-CN" altLang="en-US" dirty="0">
                <a:solidFill>
                  <a:srgbClr val="000000"/>
                </a:solidFill>
              </a:endParaRPr>
            </a:p>
          </p:txBody>
        </p:sp>
        <p:sp>
          <p:nvSpPr>
            <p:cNvPr id="17" name="TextBox 16"/>
            <p:cNvSpPr txBox="1"/>
            <p:nvPr/>
          </p:nvSpPr>
          <p:spPr>
            <a:xfrm>
              <a:off x="6941431" y="2796076"/>
              <a:ext cx="1033801" cy="369332"/>
            </a:xfrm>
            <a:prstGeom prst="rect">
              <a:avLst/>
            </a:prstGeom>
            <a:noFill/>
          </p:spPr>
          <p:txBody>
            <a:bodyPr wrap="square" rtlCol="0">
              <a:spAutoFit/>
            </a:bodyPr>
            <a:lstStyle/>
            <a:p>
              <a:pPr algn="r"/>
              <a:r>
                <a:rPr kumimoji="1" lang="en-US" altLang="zh-CN" dirty="0" smtClean="0">
                  <a:solidFill>
                    <a:srgbClr val="000000"/>
                  </a:solidFill>
                </a:rPr>
                <a:t>NW-SE</a:t>
              </a:r>
              <a:endParaRPr kumimoji="1" lang="zh-CN" altLang="en-US" dirty="0">
                <a:solidFill>
                  <a:srgbClr val="000000"/>
                </a:solidFill>
              </a:endParaRPr>
            </a:p>
          </p:txBody>
        </p:sp>
        <p:sp>
          <p:nvSpPr>
            <p:cNvPr id="18" name="TextBox 17"/>
            <p:cNvSpPr txBox="1"/>
            <p:nvPr/>
          </p:nvSpPr>
          <p:spPr>
            <a:xfrm>
              <a:off x="6939131" y="4009767"/>
              <a:ext cx="1033801" cy="369332"/>
            </a:xfrm>
            <a:prstGeom prst="rect">
              <a:avLst/>
            </a:prstGeom>
            <a:noFill/>
          </p:spPr>
          <p:txBody>
            <a:bodyPr wrap="square" rtlCol="0">
              <a:spAutoFit/>
            </a:bodyPr>
            <a:lstStyle/>
            <a:p>
              <a:pPr algn="r"/>
              <a:r>
                <a:rPr kumimoji="1" lang="en-US" altLang="zh-CN" dirty="0" smtClean="0">
                  <a:solidFill>
                    <a:srgbClr val="000000"/>
                  </a:solidFill>
                </a:rPr>
                <a:t>NE-SW</a:t>
              </a:r>
              <a:endParaRPr kumimoji="1" lang="zh-CN" altLang="en-US" dirty="0">
                <a:solidFill>
                  <a:srgbClr val="000000"/>
                </a:solidFill>
              </a:endParaRPr>
            </a:p>
          </p:txBody>
        </p:sp>
        <p:cxnSp>
          <p:nvCxnSpPr>
            <p:cNvPr id="24" name="Straight Arrow Connector 23"/>
            <p:cNvCxnSpPr/>
            <p:nvPr/>
          </p:nvCxnSpPr>
          <p:spPr>
            <a:xfrm>
              <a:off x="4084042" y="865821"/>
              <a:ext cx="0" cy="3842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225854" y="846842"/>
              <a:ext cx="0" cy="3842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366324" y="2054273"/>
              <a:ext cx="0" cy="3842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5535255" y="2025413"/>
              <a:ext cx="0" cy="3842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273390" y="3428081"/>
              <a:ext cx="0" cy="3842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968192" y="3428081"/>
              <a:ext cx="0" cy="3842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4460996" y="4422389"/>
              <a:ext cx="0" cy="3842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5722860" y="4612743"/>
              <a:ext cx="0" cy="3842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8" name="TextBox 37"/>
          <p:cNvSpPr txBox="1"/>
          <p:nvPr/>
        </p:nvSpPr>
        <p:spPr>
          <a:xfrm>
            <a:off x="913330" y="5843827"/>
            <a:ext cx="7135388" cy="830997"/>
          </a:xfrm>
          <a:prstGeom prst="rect">
            <a:avLst/>
          </a:prstGeom>
          <a:noFill/>
        </p:spPr>
        <p:txBody>
          <a:bodyPr wrap="square" rtlCol="0">
            <a:spAutoFit/>
          </a:bodyPr>
          <a:lstStyle/>
          <a:p>
            <a:pPr algn="ctr"/>
            <a:r>
              <a:rPr kumimoji="1" lang="en-US" altLang="zh-CN" sz="1600" dirty="0" smtClean="0"/>
              <a:t>Hurricane </a:t>
            </a:r>
            <a:r>
              <a:rPr kumimoji="1" lang="en-US" altLang="zh-CN" sz="1600" dirty="0" err="1" smtClean="0"/>
              <a:t>Edouard</a:t>
            </a:r>
            <a:r>
              <a:rPr kumimoji="1" lang="en-US" altLang="zh-CN" sz="1600" dirty="0" smtClean="0"/>
              <a:t> has a closed circular eye. The eye diameter: N-S, 40km; W-E, 40km; NW-SE, 55km; NE-SW, 40km. The average Radius Maximum Wind: 22km. The maximum wind will be in NNW and SSE. </a:t>
            </a:r>
            <a:endParaRPr kumimoji="1" lang="zh-CN" altLang="en-US" sz="1600" dirty="0"/>
          </a:p>
        </p:txBody>
      </p:sp>
      <p:cxnSp>
        <p:nvCxnSpPr>
          <p:cNvPr id="40" name="Straight Connector 39"/>
          <p:cNvCxnSpPr/>
          <p:nvPr/>
        </p:nvCxnSpPr>
        <p:spPr>
          <a:xfrm>
            <a:off x="4273390" y="3168168"/>
            <a:ext cx="1554480" cy="0"/>
          </a:xfrm>
          <a:prstGeom prst="line">
            <a:avLst/>
          </a:prstGeom>
          <a:ln>
            <a:prstDash val="sysDash"/>
            <a:headEnd type="stealth" w="med" len="lg"/>
            <a:tailEnd type="stealth" w="med" len="lg"/>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448614" y="4379099"/>
            <a:ext cx="1554480" cy="0"/>
          </a:xfrm>
          <a:prstGeom prst="line">
            <a:avLst/>
          </a:prstGeom>
          <a:ln>
            <a:prstDash val="sysDash"/>
            <a:headEnd type="stealth" w="med" len="lg"/>
            <a:tailEnd type="stealth" w="med" len="lg"/>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366324" y="1982123"/>
            <a:ext cx="1554480" cy="0"/>
          </a:xfrm>
          <a:prstGeom prst="line">
            <a:avLst/>
          </a:prstGeom>
          <a:ln>
            <a:prstDash val="sysDash"/>
            <a:headEnd type="stealth" w="med" len="lg"/>
            <a:tailEnd type="stealth" w="med" len="lg"/>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084042" y="747449"/>
            <a:ext cx="1554480" cy="0"/>
          </a:xfrm>
          <a:prstGeom prst="line">
            <a:avLst/>
          </a:prstGeom>
          <a:ln>
            <a:prstDash val="sysDash"/>
            <a:headEnd type="stealth" w="med" len="lg"/>
            <a:tailEnd type="stealth"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87131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zh-CN" dirty="0" smtClean="0"/>
              <a:t>Estimated Intensity by ATMS Channels</a:t>
            </a:r>
            <a:endParaRPr kumimoji="1" lang="zh-CN" altLang="en-US" dirty="0"/>
          </a:p>
        </p:txBody>
      </p:sp>
      <p:sp>
        <p:nvSpPr>
          <p:cNvPr id="3" name="Content Placeholder 2"/>
          <p:cNvSpPr>
            <a:spLocks noGrp="1"/>
          </p:cNvSpPr>
          <p:nvPr>
            <p:ph idx="1"/>
          </p:nvPr>
        </p:nvSpPr>
        <p:spPr>
          <a:xfrm>
            <a:off x="457200" y="1600200"/>
            <a:ext cx="8229600" cy="5138750"/>
          </a:xfrm>
        </p:spPr>
        <p:txBody>
          <a:bodyPr>
            <a:normAutofit fontScale="62500" lnSpcReduction="20000"/>
          </a:bodyPr>
          <a:lstStyle/>
          <a:p>
            <a:r>
              <a:rPr kumimoji="1" lang="en-US" altLang="zh-CN" dirty="0" smtClean="0"/>
              <a:t>Channel 7: 969hPa</a:t>
            </a:r>
          </a:p>
          <a:p>
            <a:r>
              <a:rPr kumimoji="1" lang="en-US" altLang="zh-CN" dirty="0" smtClean="0"/>
              <a:t>Channel 8: 952hPa</a:t>
            </a:r>
          </a:p>
          <a:p>
            <a:r>
              <a:rPr kumimoji="1" lang="en-US" altLang="zh-CN" dirty="0" smtClean="0"/>
              <a:t>Channel 9: 955hPa</a:t>
            </a:r>
          </a:p>
          <a:p>
            <a:r>
              <a:rPr kumimoji="1" lang="en-US" altLang="zh-CN" dirty="0" smtClean="0"/>
              <a:t>Estimate MSLP and ATMS</a:t>
            </a:r>
          </a:p>
          <a:p>
            <a:pPr lvl="1"/>
            <a:r>
              <a:rPr kumimoji="1" lang="en-US" altLang="zh-CN" dirty="0" smtClean="0"/>
              <a:t>ATMS</a:t>
            </a:r>
            <a:endParaRPr kumimoji="1" lang="en-US" altLang="zh-CN" dirty="0" smtClean="0"/>
          </a:p>
          <a:p>
            <a:pPr lvl="2"/>
            <a:r>
              <a:rPr kumimoji="1" lang="en-US" altLang="zh-CN" dirty="0" smtClean="0"/>
              <a:t>MSLP=CH9*60%+CH8*30%+CH7*10%=</a:t>
            </a:r>
            <a:r>
              <a:rPr kumimoji="1" lang="en-US" altLang="zh-CN" dirty="0" smtClean="0"/>
              <a:t>955hPa</a:t>
            </a:r>
          </a:p>
          <a:p>
            <a:pPr lvl="2"/>
            <a:r>
              <a:rPr kumimoji="1" lang="en-US" altLang="zh-CN" dirty="0" smtClean="0"/>
              <a:t>MW, 107 </a:t>
            </a:r>
            <a:r>
              <a:rPr kumimoji="1" lang="en-US" altLang="zh-CN" dirty="0" err="1" smtClean="0"/>
              <a:t>kts</a:t>
            </a:r>
            <a:endParaRPr kumimoji="1" lang="en-US" altLang="zh-CN" dirty="0" smtClean="0"/>
          </a:p>
          <a:p>
            <a:pPr lvl="2"/>
            <a:r>
              <a:rPr kumimoji="1" lang="en-US" altLang="zh-CN" dirty="0" err="1"/>
              <a:t>E</a:t>
            </a:r>
            <a:r>
              <a:rPr kumimoji="1" lang="en-US" altLang="zh-CN" dirty="0" err="1" smtClean="0"/>
              <a:t>yewall</a:t>
            </a:r>
            <a:r>
              <a:rPr kumimoji="1" lang="en-US" altLang="zh-CN" dirty="0" smtClean="0"/>
              <a:t> diameter estimated by VIIRS: 44 km</a:t>
            </a:r>
            <a:endParaRPr kumimoji="1" lang="en-US" altLang="zh-CN" dirty="0" smtClean="0"/>
          </a:p>
          <a:p>
            <a:pPr lvl="1"/>
            <a:r>
              <a:rPr kumimoji="1" lang="en-US" altLang="zh-CN" dirty="0" smtClean="0"/>
              <a:t>Dvorak</a:t>
            </a:r>
          </a:p>
          <a:p>
            <a:pPr lvl="2"/>
            <a:r>
              <a:rPr kumimoji="1" lang="en-US" altLang="zh-CN" dirty="0" smtClean="0"/>
              <a:t>MSLP 970 </a:t>
            </a:r>
            <a:r>
              <a:rPr kumimoji="1" lang="en-US" altLang="zh-CN" dirty="0" err="1" smtClean="0"/>
              <a:t>hPa</a:t>
            </a:r>
            <a:endParaRPr kumimoji="1" lang="en-US" altLang="zh-CN" dirty="0"/>
          </a:p>
          <a:p>
            <a:pPr lvl="2"/>
            <a:r>
              <a:rPr kumimoji="1" lang="en-US" altLang="zh-CN" dirty="0" smtClean="0"/>
              <a:t>MW, 90 </a:t>
            </a:r>
            <a:r>
              <a:rPr kumimoji="1" lang="en-US" altLang="zh-CN" dirty="0" err="1" smtClean="0"/>
              <a:t>kts</a:t>
            </a:r>
            <a:endParaRPr kumimoji="1" lang="en-US" altLang="zh-CN" dirty="0" smtClean="0"/>
          </a:p>
          <a:p>
            <a:pPr lvl="1"/>
            <a:r>
              <a:rPr kumimoji="1" lang="en-US" altLang="zh-CN" dirty="0" smtClean="0"/>
              <a:t>Real time at 15UTC: </a:t>
            </a:r>
          </a:p>
          <a:p>
            <a:pPr lvl="2"/>
            <a:r>
              <a:rPr kumimoji="1" lang="en-US" altLang="zh-CN" dirty="0" smtClean="0"/>
              <a:t>MSLP 955 </a:t>
            </a:r>
            <a:r>
              <a:rPr kumimoji="1" lang="en-US" altLang="zh-CN" dirty="0" err="1" smtClean="0"/>
              <a:t>hPa</a:t>
            </a:r>
            <a:endParaRPr kumimoji="1" lang="en-US" altLang="zh-CN" dirty="0"/>
          </a:p>
          <a:p>
            <a:pPr lvl="2"/>
            <a:r>
              <a:rPr kumimoji="1" lang="en-US" altLang="zh-CN" dirty="0" smtClean="0"/>
              <a:t>Diameter, 37 km</a:t>
            </a:r>
          </a:p>
          <a:p>
            <a:pPr lvl="2"/>
            <a:r>
              <a:rPr kumimoji="1" lang="en-US" altLang="zh-CN" dirty="0" smtClean="0"/>
              <a:t>MW, 100 </a:t>
            </a:r>
            <a:r>
              <a:rPr kumimoji="1" lang="en-US" altLang="zh-CN" dirty="0" err="1" smtClean="0"/>
              <a:t>kts</a:t>
            </a:r>
            <a:endParaRPr kumimoji="1" lang="en-US" altLang="zh-CN" dirty="0" smtClean="0"/>
          </a:p>
          <a:p>
            <a:pPr lvl="1"/>
            <a:r>
              <a:rPr kumimoji="1" lang="en-US" altLang="zh-CN" dirty="0" smtClean="0"/>
              <a:t>Best track: </a:t>
            </a:r>
            <a:endParaRPr kumimoji="1" lang="en-US" altLang="zh-CN" dirty="0" smtClean="0"/>
          </a:p>
          <a:p>
            <a:pPr lvl="2"/>
            <a:r>
              <a:rPr kumimoji="1" lang="en-US" altLang="zh-CN" dirty="0"/>
              <a:t>MSLP, 955 </a:t>
            </a:r>
            <a:r>
              <a:rPr kumimoji="1" lang="en-US" altLang="zh-CN" dirty="0" err="1"/>
              <a:t>hPa</a:t>
            </a:r>
            <a:endParaRPr kumimoji="1" lang="en-US" altLang="zh-CN" dirty="0"/>
          </a:p>
          <a:p>
            <a:pPr lvl="2"/>
            <a:r>
              <a:rPr kumimoji="1" lang="en-US" altLang="zh-CN" dirty="0" smtClean="0"/>
              <a:t>MW</a:t>
            </a:r>
            <a:r>
              <a:rPr kumimoji="1" lang="en-US" altLang="zh-CN" dirty="0" smtClean="0"/>
              <a:t>, </a:t>
            </a:r>
            <a:r>
              <a:rPr kumimoji="1" lang="en-US" altLang="zh-CN" dirty="0" smtClean="0"/>
              <a:t>105 </a:t>
            </a:r>
            <a:r>
              <a:rPr kumimoji="1" lang="en-US" altLang="zh-CN" dirty="0" err="1" smtClean="0"/>
              <a:t>kts</a:t>
            </a:r>
            <a:r>
              <a:rPr kumimoji="1" lang="en-US" altLang="zh-CN" dirty="0" smtClean="0"/>
              <a:t>; </a:t>
            </a:r>
            <a:endParaRPr kumimoji="1" lang="zh-CN" altLang="en-US" dirty="0"/>
          </a:p>
        </p:txBody>
      </p:sp>
    </p:spTree>
    <p:extLst>
      <p:ext uri="{BB962C8B-B14F-4D97-AF65-F5344CB8AC3E}">
        <p14:creationId xmlns:p14="http://schemas.microsoft.com/office/powerpoint/2010/main" val="23066836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A few comments</a:t>
            </a:r>
            <a:endParaRPr kumimoji="1" lang="zh-CN" altLang="en-US" dirty="0"/>
          </a:p>
        </p:txBody>
      </p:sp>
      <p:sp>
        <p:nvSpPr>
          <p:cNvPr id="3" name="Content Placeholder 2"/>
          <p:cNvSpPr>
            <a:spLocks noGrp="1"/>
          </p:cNvSpPr>
          <p:nvPr>
            <p:ph idx="1"/>
          </p:nvPr>
        </p:nvSpPr>
        <p:spPr/>
        <p:txBody>
          <a:bodyPr>
            <a:normAutofit fontScale="85000" lnSpcReduction="10000"/>
          </a:bodyPr>
          <a:lstStyle/>
          <a:p>
            <a:r>
              <a:rPr kumimoji="1" lang="en-US" altLang="zh-CN" dirty="0" smtClean="0"/>
              <a:t>Intensity of </a:t>
            </a:r>
            <a:r>
              <a:rPr kumimoji="1" lang="en-US" altLang="zh-CN" dirty="0" smtClean="0"/>
              <a:t>mature </a:t>
            </a:r>
            <a:r>
              <a:rPr kumimoji="1" lang="en-US" altLang="zh-CN" dirty="0" smtClean="0"/>
              <a:t>hurricanes </a:t>
            </a:r>
            <a:r>
              <a:rPr kumimoji="1" lang="en-US" altLang="zh-CN" dirty="0" smtClean="0"/>
              <a:t>can be </a:t>
            </a:r>
            <a:r>
              <a:rPr kumimoji="1" lang="en-US" altLang="zh-CN" dirty="0" smtClean="0"/>
              <a:t>estimated </a:t>
            </a:r>
            <a:r>
              <a:rPr kumimoji="1" lang="en-US" altLang="zh-CN" dirty="0" smtClean="0"/>
              <a:t>by </a:t>
            </a:r>
            <a:r>
              <a:rPr kumimoji="1" lang="en-US" altLang="zh-CN" dirty="0" smtClean="0"/>
              <a:t>ATMS accurately</a:t>
            </a:r>
            <a:endParaRPr kumimoji="1" lang="en-US" altLang="zh-CN" dirty="0" smtClean="0"/>
          </a:p>
          <a:p>
            <a:r>
              <a:rPr kumimoji="1" lang="en-US" altLang="zh-CN" dirty="0" smtClean="0"/>
              <a:t>Hurricane size can be estimated by VIIRS</a:t>
            </a:r>
          </a:p>
          <a:p>
            <a:r>
              <a:rPr kumimoji="1" lang="en-US" altLang="zh-CN" dirty="0" smtClean="0"/>
              <a:t>Estimated </a:t>
            </a:r>
            <a:r>
              <a:rPr kumimoji="1" lang="en-US" altLang="zh-CN" dirty="0" smtClean="0"/>
              <a:t>MSLP by </a:t>
            </a:r>
            <a:r>
              <a:rPr kumimoji="1" lang="en-US" altLang="zh-CN" dirty="0" smtClean="0"/>
              <a:t>polar-orbiting satellite </a:t>
            </a:r>
            <a:r>
              <a:rPr kumimoji="1" lang="en-US" altLang="zh-CN" dirty="0" smtClean="0"/>
              <a:t>may be more representative than estimated wind.</a:t>
            </a:r>
            <a:endParaRPr kumimoji="1" lang="en-US" altLang="zh-CN" dirty="0"/>
          </a:p>
          <a:p>
            <a:r>
              <a:rPr kumimoji="1" lang="en-US" altLang="zh-CN" dirty="0" smtClean="0"/>
              <a:t>Accurately </a:t>
            </a:r>
            <a:r>
              <a:rPr kumimoji="1" lang="en-US" altLang="zh-CN" dirty="0"/>
              <a:t>estimate MSLP and size of hurricane is critical to initialize forecast </a:t>
            </a:r>
            <a:r>
              <a:rPr kumimoji="1" lang="en-US" altLang="zh-CN" dirty="0" smtClean="0"/>
              <a:t>model</a:t>
            </a:r>
          </a:p>
          <a:p>
            <a:r>
              <a:rPr kumimoji="1" lang="en-US" altLang="zh-CN" dirty="0"/>
              <a:t>Further test with (</a:t>
            </a:r>
            <a:r>
              <a:rPr kumimoji="1" lang="en-US" altLang="zh-CN" dirty="0" err="1"/>
              <a:t>Knaff</a:t>
            </a:r>
            <a:r>
              <a:rPr kumimoji="1" lang="en-US" altLang="zh-CN" dirty="0"/>
              <a:t> &amp; </a:t>
            </a:r>
            <a:r>
              <a:rPr kumimoji="1" lang="en-US" altLang="zh-CN" dirty="0" err="1"/>
              <a:t>Zehr</a:t>
            </a:r>
            <a:r>
              <a:rPr kumimoji="1" lang="en-US" altLang="zh-CN" dirty="0"/>
              <a:t> 2011, WAF, 71-88</a:t>
            </a:r>
            <a:r>
              <a:rPr kumimoji="1" lang="en-US" altLang="zh-CN" dirty="0" smtClean="0"/>
              <a:t>)</a:t>
            </a:r>
          </a:p>
          <a:p>
            <a:r>
              <a:rPr kumimoji="1" lang="en-US" altLang="zh-CN" dirty="0"/>
              <a:t>Validate the intensity and structure by flight </a:t>
            </a:r>
            <a:r>
              <a:rPr kumimoji="1" lang="en-US" altLang="zh-CN" dirty="0" smtClean="0"/>
              <a:t>observations</a:t>
            </a:r>
            <a:endParaRPr kumimoji="1" lang="en-US" altLang="zh-CN" dirty="0"/>
          </a:p>
          <a:p>
            <a:endParaRPr kumimoji="1" lang="zh-CN" altLang="en-US" dirty="0"/>
          </a:p>
        </p:txBody>
      </p:sp>
    </p:spTree>
    <p:extLst>
      <p:ext uri="{BB962C8B-B14F-4D97-AF65-F5344CB8AC3E}">
        <p14:creationId xmlns:p14="http://schemas.microsoft.com/office/powerpoint/2010/main" val="39937917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283</TotalTime>
  <Words>442</Words>
  <Application>Microsoft Macintosh PowerPoint</Application>
  <PresentationFormat>On-screen Show (4:3)</PresentationFormat>
  <Paragraphs>46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Hurricane Edouard Intensity and Structure Estimate</vt:lpstr>
      <vt:lpstr>PowerPoint Presentation</vt:lpstr>
      <vt:lpstr>PowerPoint Presentation</vt:lpstr>
      <vt:lpstr>PowerPoint Presentation</vt:lpstr>
      <vt:lpstr>PowerPoint Presentation</vt:lpstr>
      <vt:lpstr>PowerPoint Presentation</vt:lpstr>
      <vt:lpstr>Estimated Intensity by ATMS Channels</vt:lpstr>
      <vt:lpstr>A few comments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Hurricane Edouard</dc:title>
  <dc:creator>Xuejin</dc:creator>
  <cp:lastModifiedBy>Xuejin</cp:lastModifiedBy>
  <cp:revision>27</cp:revision>
  <dcterms:created xsi:type="dcterms:W3CDTF">2015-02-13T03:36:32Z</dcterms:created>
  <dcterms:modified xsi:type="dcterms:W3CDTF">2015-02-13T14:58:00Z</dcterms:modified>
</cp:coreProperties>
</file>