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57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FFBE-7FD3-264C-88A5-2F6826C5BA4A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9C2B-00E0-F748-AAD5-B96061A9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69C2B-00E0-F748-AAD5-B96061A908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F623A3-3F8B-46F9-9283-F3240F358C96}" type="datetimeFigureOut">
              <a:rPr lang="en-US" smtClean="0"/>
              <a:t>2/13/15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BD85F6-0AF9-40B7-99D3-AF88A582D27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Bluefin Tuna Spawning in the Gulf of Mexico using Polar Orbiter 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Alexandra Ender</a:t>
            </a:r>
          </a:p>
          <a:p>
            <a:r>
              <a:rPr lang="en-US" dirty="0" smtClean="0"/>
              <a:t>Sarah </a:t>
            </a:r>
            <a:r>
              <a:rPr lang="en-US" dirty="0" err="1" smtClean="0"/>
              <a:t>Privoznik</a:t>
            </a:r>
            <a:endParaRPr lang="en-US" dirty="0" smtClean="0"/>
          </a:p>
          <a:p>
            <a:r>
              <a:rPr lang="en-US" dirty="0" smtClean="0"/>
              <a:t>Estrella </a:t>
            </a:r>
            <a:r>
              <a:rPr lang="en-US" dirty="0" err="1" smtClean="0"/>
              <a:t>Malca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13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8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Bluefin Tuna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range </a:t>
            </a:r>
          </a:p>
          <a:p>
            <a:r>
              <a:rPr lang="en-US" dirty="0" smtClean="0"/>
              <a:t>Spawning migration</a:t>
            </a:r>
          </a:p>
          <a:p>
            <a:pPr lvl="1"/>
            <a:r>
              <a:rPr lang="en-US" dirty="0" smtClean="0"/>
              <a:t>Gulf of Mexico</a:t>
            </a:r>
          </a:p>
          <a:p>
            <a:pPr lvl="1"/>
            <a:r>
              <a:rPr lang="en-US" dirty="0" smtClean="0"/>
              <a:t>Ideal conditions</a:t>
            </a:r>
          </a:p>
          <a:p>
            <a:pPr lvl="2"/>
            <a:r>
              <a:rPr lang="en-US" dirty="0" smtClean="0"/>
              <a:t>Temperature: 24-27°C (297-300K)</a:t>
            </a:r>
          </a:p>
          <a:p>
            <a:pPr lvl="2"/>
            <a:r>
              <a:rPr lang="en-US" dirty="0" smtClean="0"/>
              <a:t>Low chlorophyll (&lt;0.16mg/m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Shelf break &amp; edge of ocean features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&amp;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predict favorable habitat regions for </a:t>
            </a:r>
            <a:r>
              <a:rPr lang="en-US" dirty="0" err="1" smtClean="0"/>
              <a:t>bluefin</a:t>
            </a:r>
            <a:r>
              <a:rPr lang="en-US" dirty="0" smtClean="0"/>
              <a:t> tuna spawning in the Gulf of Mexico</a:t>
            </a:r>
          </a:p>
          <a:p>
            <a:r>
              <a:rPr lang="en-US" dirty="0" smtClean="0"/>
              <a:t>VIIRS satellite imagery</a:t>
            </a:r>
          </a:p>
          <a:p>
            <a:pPr lvl="1"/>
            <a:r>
              <a:rPr lang="en-US" dirty="0" smtClean="0"/>
              <a:t>Sea surface temperature</a:t>
            </a:r>
          </a:p>
          <a:p>
            <a:pPr lvl="2"/>
            <a:r>
              <a:rPr lang="en-US" dirty="0" smtClean="0"/>
              <a:t>Bands 15 (10.7µm) and 16 (12µm)</a:t>
            </a:r>
          </a:p>
          <a:p>
            <a:pPr lvl="2"/>
            <a:r>
              <a:rPr lang="en-US" dirty="0" smtClean="0"/>
              <a:t>Band math equation: M15 + (M15 – M16)</a:t>
            </a:r>
          </a:p>
          <a:p>
            <a:pPr lvl="1"/>
            <a:r>
              <a:rPr lang="en-US" dirty="0" smtClean="0"/>
              <a:t>Ocean color</a:t>
            </a:r>
          </a:p>
          <a:p>
            <a:pPr lvl="2"/>
            <a:r>
              <a:rPr lang="en-US" dirty="0" smtClean="0"/>
              <a:t>Bands M5 (0.67µm), M4 (0.55µm), and M3 (0.48µm)</a:t>
            </a:r>
          </a:p>
          <a:p>
            <a:pPr lvl="2"/>
            <a:r>
              <a:rPr lang="en-US" dirty="0" smtClean="0"/>
              <a:t>True color imagery</a:t>
            </a:r>
          </a:p>
          <a:p>
            <a:pPr lvl="2"/>
            <a:r>
              <a:rPr lang="en-US" dirty="0" smtClean="0"/>
              <a:t>RGB Composite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1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4045"/>
            <a:ext cx="8305800" cy="1143000"/>
          </a:xfrm>
        </p:spPr>
        <p:txBody>
          <a:bodyPr/>
          <a:lstStyle/>
          <a:p>
            <a:r>
              <a:rPr lang="en-US" dirty="0" smtClean="0"/>
              <a:t>Larval sampling</a:t>
            </a:r>
            <a:endParaRPr lang="en-US" dirty="0"/>
          </a:p>
        </p:txBody>
      </p:sp>
      <p:pic>
        <p:nvPicPr>
          <p:cNvPr id="1027" name="Picture 3" descr="Z:\Pictures\Cruises\WS 1405\Estrella\P50763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7"/>
          <a:stretch/>
        </p:blipFill>
        <p:spPr bwMode="auto">
          <a:xfrm>
            <a:off x="5029200" y="1349559"/>
            <a:ext cx="3962400" cy="24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Pictures\Cruises\WS 1405\Estrella\IMG_8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3" y="1373174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Pictures\Cruises\WS 1405\Scope pictures\ST031-Tthynnus-POST-tube5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4700"/>
          <a:stretch/>
        </p:blipFill>
        <p:spPr bwMode="auto">
          <a:xfrm>
            <a:off x="1929902" y="3740568"/>
            <a:ext cx="5303956" cy="28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2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" y="304800"/>
            <a:ext cx="5626443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Maximum observed temperature = 296.48K (23.3°C)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20645" r="7721" b="12479"/>
          <a:stretch/>
        </p:blipFill>
        <p:spPr>
          <a:xfrm>
            <a:off x="66414" y="1295400"/>
            <a:ext cx="7371761" cy="549201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2" t="28929" r="36295" b="34405"/>
          <a:stretch/>
        </p:blipFill>
        <p:spPr bwMode="auto">
          <a:xfrm>
            <a:off x="5732351" y="-16497"/>
            <a:ext cx="3411649" cy="199769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1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6965" r="14186" b="21467"/>
          <a:stretch/>
        </p:blipFill>
        <p:spPr>
          <a:xfrm>
            <a:off x="309770" y="266700"/>
            <a:ext cx="8524461" cy="6324600"/>
          </a:xfrm>
        </p:spPr>
      </p:pic>
    </p:spTree>
    <p:extLst>
      <p:ext uri="{BB962C8B-B14F-4D97-AF65-F5344CB8AC3E}">
        <p14:creationId xmlns:p14="http://schemas.microsoft.com/office/powerpoint/2010/main" val="140261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 as of 28 January 2015 are not ideal for spawning</a:t>
            </a:r>
          </a:p>
          <a:p>
            <a:pPr lvl="1"/>
            <a:r>
              <a:rPr lang="en-US" dirty="0" smtClean="0"/>
              <a:t>Temperature not warm enough</a:t>
            </a:r>
          </a:p>
          <a:p>
            <a:pPr lvl="1"/>
            <a:r>
              <a:rPr lang="en-US" dirty="0" smtClean="0"/>
              <a:t>Chlorophyll levels would not inhibit spawning</a:t>
            </a:r>
          </a:p>
          <a:p>
            <a:r>
              <a:rPr lang="en-US" dirty="0" smtClean="0"/>
              <a:t>Adult fish are probably starting to arrive to region</a:t>
            </a:r>
          </a:p>
          <a:p>
            <a:r>
              <a:rPr lang="en-US" dirty="0" smtClean="0"/>
              <a:t>Spawning likely to begin in 2-3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2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57200"/>
            <a:ext cx="8229600" cy="1143000"/>
          </a:xfrm>
        </p:spPr>
        <p:txBody>
          <a:bodyPr/>
          <a:lstStyle/>
          <a:p>
            <a:r>
              <a:rPr lang="en-US" dirty="0" smtClean="0"/>
              <a:t>Habitat Model	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430020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496466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Muhling</a:t>
            </a:r>
            <a:r>
              <a:rPr lang="en-US" dirty="0"/>
              <a:t> and </a:t>
            </a:r>
            <a:r>
              <a:rPr lang="en-US" dirty="0" smtClean="0"/>
              <a:t>Nero, </a:t>
            </a:r>
            <a:r>
              <a:rPr lang="en-US" i="1" dirty="0" smtClean="0"/>
              <a:t>in prep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76200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8382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Mediterranean Bluefin spawning Grounds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63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Gulf of Mexico Bluefin spawning 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200</Words>
  <Application>Microsoft Macintosh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Predicting Bluefin Tuna Spawning in the Gulf of Mexico using Polar Orbiter Imagery</vt:lpstr>
      <vt:lpstr>Atlantic Bluefin Tuna Ecology</vt:lpstr>
      <vt:lpstr>Objective &amp; Data</vt:lpstr>
      <vt:lpstr>Larval sampling</vt:lpstr>
      <vt:lpstr>Maximum observed temperature = 296.48K (23.3°C)</vt:lpstr>
      <vt:lpstr>PowerPoint Presentation</vt:lpstr>
      <vt:lpstr>Conclusions</vt:lpstr>
      <vt:lpstr>Habitat Model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Privoznik</dc:creator>
  <cp:lastModifiedBy>Estrella Malca</cp:lastModifiedBy>
  <cp:revision>10</cp:revision>
  <dcterms:created xsi:type="dcterms:W3CDTF">2015-02-12T20:03:24Z</dcterms:created>
  <dcterms:modified xsi:type="dcterms:W3CDTF">2015-02-13T15:08:04Z</dcterms:modified>
</cp:coreProperties>
</file>