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tif" ContentType="image/tif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media1.gif" ContentType="video/unknown"/>
  <Override PartName="/ppt/notesSlides/notesSlide4.xml" ContentType="application/vnd.openxmlformats-officedocument.presentationml.notesSlide+xml"/>
  <Override PartName="/ppt/media/media2.gif" ContentType="video/unknown"/>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media3.gif" ContentType="video/unknown"/>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 id="2147483697" r:id="rId4"/>
  </p:sldMasterIdLst>
  <p:notesMasterIdLst>
    <p:notesMasterId r:id="rId64"/>
  </p:notesMasterIdLst>
  <p:sldIdLst>
    <p:sldId id="256" r:id="rId5"/>
    <p:sldId id="257" r:id="rId6"/>
    <p:sldId id="258" r:id="rId7"/>
    <p:sldId id="293" r:id="rId8"/>
    <p:sldId id="320" r:id="rId9"/>
    <p:sldId id="321" r:id="rId10"/>
    <p:sldId id="260" r:id="rId11"/>
    <p:sldId id="262" r:id="rId12"/>
    <p:sldId id="263" r:id="rId13"/>
    <p:sldId id="264" r:id="rId14"/>
    <p:sldId id="265" r:id="rId15"/>
    <p:sldId id="266" r:id="rId16"/>
    <p:sldId id="267" r:id="rId17"/>
    <p:sldId id="287" r:id="rId18"/>
    <p:sldId id="271" r:id="rId19"/>
    <p:sldId id="272" r:id="rId20"/>
    <p:sldId id="273" r:id="rId21"/>
    <p:sldId id="274" r:id="rId22"/>
    <p:sldId id="329" r:id="rId23"/>
    <p:sldId id="275" r:id="rId24"/>
    <p:sldId id="277" r:id="rId25"/>
    <p:sldId id="278" r:id="rId26"/>
    <p:sldId id="280" r:id="rId27"/>
    <p:sldId id="281" r:id="rId28"/>
    <p:sldId id="282" r:id="rId29"/>
    <p:sldId id="283" r:id="rId30"/>
    <p:sldId id="284" r:id="rId31"/>
    <p:sldId id="285" r:id="rId32"/>
    <p:sldId id="288" r:id="rId33"/>
    <p:sldId id="289" r:id="rId34"/>
    <p:sldId id="290" r:id="rId35"/>
    <p:sldId id="330" r:id="rId36"/>
    <p:sldId id="331" r:id="rId37"/>
    <p:sldId id="332" r:id="rId38"/>
    <p:sldId id="294" r:id="rId39"/>
    <p:sldId id="336" r:id="rId40"/>
    <p:sldId id="337" r:id="rId41"/>
    <p:sldId id="333" r:id="rId42"/>
    <p:sldId id="334" r:id="rId43"/>
    <p:sldId id="335" r:id="rId44"/>
    <p:sldId id="301" r:id="rId45"/>
    <p:sldId id="316" r:id="rId46"/>
    <p:sldId id="317" r:id="rId47"/>
    <p:sldId id="318" r:id="rId48"/>
    <p:sldId id="338" r:id="rId49"/>
    <p:sldId id="319" r:id="rId50"/>
    <p:sldId id="298" r:id="rId51"/>
    <p:sldId id="299" r:id="rId52"/>
    <p:sldId id="302" r:id="rId53"/>
    <p:sldId id="303" r:id="rId54"/>
    <p:sldId id="304" r:id="rId55"/>
    <p:sldId id="305" r:id="rId56"/>
    <p:sldId id="306" r:id="rId57"/>
    <p:sldId id="307" r:id="rId58"/>
    <p:sldId id="308" r:id="rId59"/>
    <p:sldId id="309" r:id="rId60"/>
    <p:sldId id="310" r:id="rId61"/>
    <p:sldId id="311" r:id="rId62"/>
    <p:sldId id="328"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9" d="100"/>
          <a:sy n="79" d="100"/>
        </p:scale>
        <p:origin x="-150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emf"/><Relationship Id="rId5" Type="http://schemas.openxmlformats.org/officeDocument/2006/relationships/image" Target="../media/image67.emf"/><Relationship Id="rId6" Type="http://schemas.openxmlformats.org/officeDocument/2006/relationships/image" Target="../media/image68.emf"/><Relationship Id="rId1" Type="http://schemas.openxmlformats.org/officeDocument/2006/relationships/image" Target="../media/image63.emf"/><Relationship Id="rId2"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41EF25-09F2-454F-8E2E-BAB546468666}" type="datetimeFigureOut">
              <a:rPr lang="en-US" smtClean="0"/>
              <a:t>2/11/15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7FB461-009C-B940-B7BD-C82D533B57CF}" type="slidenum">
              <a:rPr lang="en-US" smtClean="0"/>
              <a:t>‹#›</a:t>
            </a:fld>
            <a:endParaRPr lang="en-US"/>
          </a:p>
        </p:txBody>
      </p:sp>
    </p:spTree>
    <p:extLst>
      <p:ext uri="{BB962C8B-B14F-4D97-AF65-F5344CB8AC3E}">
        <p14:creationId xmlns:p14="http://schemas.microsoft.com/office/powerpoint/2010/main" val="20794887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462D898D-4326-4C00-89E2-273063599363}" type="slidenum">
              <a:rPr lang="en-US" sz="1200" smtClean="0">
                <a:solidFill>
                  <a:prstClr val="black"/>
                </a:solidFill>
              </a:rPr>
              <a:pPr/>
              <a:t>5</a:t>
            </a:fld>
            <a:endParaRPr lang="en-US" sz="1200" smtClean="0">
              <a:solidFill>
                <a:prstClr val="black"/>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z="1000" smtClean="0"/>
              <a:t>Information from: http://www.fourmilab.ch/earthview/moon_ap_per.html </a:t>
            </a:r>
          </a:p>
          <a:p>
            <a:pPr>
              <a:lnSpc>
                <a:spcPct val="80000"/>
              </a:lnSpc>
            </a:pPr>
            <a:endParaRPr lang="en-US" sz="1000" smtClean="0"/>
          </a:p>
          <a:p>
            <a:pPr>
              <a:lnSpc>
                <a:spcPct val="80000"/>
              </a:lnSpc>
            </a:pPr>
            <a:r>
              <a:rPr lang="en-US" sz="1000" smtClean="0"/>
              <a:t>Moon Radius = 1738 km</a:t>
            </a:r>
          </a:p>
          <a:p>
            <a:pPr>
              <a:lnSpc>
                <a:spcPct val="80000"/>
              </a:lnSpc>
            </a:pPr>
            <a:r>
              <a:rPr lang="en-US" sz="1000" smtClean="0"/>
              <a:t>Earth Radius 6378.14 km</a:t>
            </a:r>
          </a:p>
          <a:p>
            <a:pPr>
              <a:lnSpc>
                <a:spcPct val="80000"/>
              </a:lnSpc>
            </a:pPr>
            <a:endParaRPr lang="en-US" sz="1000" smtClean="0"/>
          </a:p>
          <a:p>
            <a:pPr>
              <a:lnSpc>
                <a:spcPct val="80000"/>
              </a:lnSpc>
            </a:pPr>
            <a:r>
              <a:rPr lang="en-US" sz="1000" smtClean="0"/>
              <a:t>The Moon's orbit is inclined 5.145396° with regard to the ecliptic (the plane in which the Earth's orbit around the Sun lies or, more precisely, the plane in which the centre of gravity of the Earth-Moon system [its </a:t>
            </a:r>
            <a:r>
              <a:rPr lang="en-US" sz="1000" b="1" i="1" smtClean="0"/>
              <a:t>barycentre</a:t>
            </a:r>
            <a:r>
              <a:rPr lang="en-US" sz="1000" smtClean="0"/>
              <a:t>] orbits the Sun), so as seen from the centre of the Earth the Moon drifts up and down slightly more than five degrees in the course of each orbit. </a:t>
            </a:r>
          </a:p>
          <a:p>
            <a:pPr>
              <a:lnSpc>
                <a:spcPct val="80000"/>
              </a:lnSpc>
            </a:pPr>
            <a:endParaRPr lang="en-US" sz="1000" smtClean="0"/>
          </a:p>
          <a:p>
            <a:pPr>
              <a:lnSpc>
                <a:spcPct val="80000"/>
              </a:lnSpc>
            </a:pPr>
            <a:r>
              <a:rPr lang="en-US" sz="1000" smtClean="0"/>
              <a:t>The Moon's orbital inclination, combined with the inclination of the Earth's axis of rotation, causes the Moon's declination, as observed from the Earth, to vary between ±28.5° when the Moon's inclination adds to that of the Earth, and ±18° when the two inclinations oppose one another; the maxima and minima of declination repeat every 18.6 years, the period in which the ascending node of the Moon's orbit precesses through a full circle.  (Recall Earth’s own declination is about 23.5 degrees)</a:t>
            </a:r>
          </a:p>
          <a:p>
            <a:pPr>
              <a:lnSpc>
                <a:spcPct val="80000"/>
              </a:lnSpc>
            </a:pPr>
            <a:endParaRPr lang="en-US" sz="1000" smtClean="0"/>
          </a:p>
          <a:p>
            <a:pPr>
              <a:lnSpc>
                <a:spcPct val="80000"/>
              </a:lnSpc>
            </a:pPr>
            <a:r>
              <a:rPr lang="en-US" sz="1000" smtClean="0"/>
              <a:t>The combination of the eccentricity and inclination of the Moon's orbit causes the Moon, as seen from the Earth, to nod up and down and left and right. These apparent motions, the lunar </a:t>
            </a:r>
            <a:r>
              <a:rPr lang="en-US" sz="1000" b="1" i="1" smtClean="0"/>
              <a:t>librations</a:t>
            </a:r>
            <a:r>
              <a:rPr lang="en-US" sz="1000" smtClean="0"/>
              <a:t>, allow us to observe, over a period of time, more than 59% of the Moon's surface from the Earth, albeit with the terrain in the </a:t>
            </a:r>
            <a:r>
              <a:rPr lang="en-US" sz="1000" b="1" i="1" smtClean="0"/>
              <a:t>libration zones</a:t>
            </a:r>
            <a:r>
              <a:rPr lang="en-US" sz="1000" smtClean="0"/>
              <a:t> near the edge of the visible disc, only very obliquely. </a:t>
            </a:r>
          </a:p>
          <a:p>
            <a:pPr>
              <a:lnSpc>
                <a:spcPct val="80000"/>
              </a:lnSpc>
            </a:pPr>
            <a:endParaRPr lang="en-US" sz="1000" smtClean="0"/>
          </a:p>
          <a:p>
            <a:pPr>
              <a:lnSpc>
                <a:spcPct val="80000"/>
              </a:lnSpc>
            </a:pPr>
            <a:r>
              <a:rPr lang="en-US" sz="1000" smtClean="0"/>
              <a:t>The intensity of light varies as the inverse square of the distance between a light source and the observer, so taking the ratio between the perigee and apogee distances in the photographs above as typical, the distance at apogee was 1.1363 times the perigee distance, and hence the Moon's intensity at perigee was the square of this quantity, 1.2912 times brighter—about 30%. </a:t>
            </a:r>
          </a:p>
          <a:p>
            <a:pPr>
              <a:lnSpc>
                <a:spcPct val="80000"/>
              </a:lnSpc>
            </a:pPr>
            <a:endParaRPr lang="en-US" sz="10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7F64B6B1-40E0-2F47-B174-2BDA58BEACD6}" type="slidenum">
              <a:rPr lang="en-US">
                <a:latin typeface="Times New Roman" pitchFamily="-110" charset="0"/>
              </a:rPr>
              <a:pPr/>
              <a:t>44</a:t>
            </a:fld>
            <a:endParaRPr lang="en-US">
              <a:latin typeface="Times New Roman" pitchFamily="-110"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92F92F66-4D11-A849-B856-06AB6D346100}" type="slidenum">
              <a:rPr lang="en-US">
                <a:latin typeface="Times New Roman" pitchFamily="-110" charset="0"/>
              </a:rPr>
              <a:pPr/>
              <a:t>46</a:t>
            </a:fld>
            <a:endParaRPr lang="en-US">
              <a:latin typeface="Times New Roman" pitchFamily="-110" charset="0"/>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5670DC1A-2503-3C48-B150-68CCDBC32756}" type="slidenum">
              <a:rPr lang="en-US">
                <a:latin typeface="Times New Roman" pitchFamily="-110" charset="0"/>
              </a:rPr>
              <a:pPr/>
              <a:t>49</a:t>
            </a:fld>
            <a:endParaRPr lang="en-US">
              <a:latin typeface="Times New Roman" pitchFamily="-110"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E65A3A57-F0B0-4741-9A9F-FED92B6663FE}" type="slidenum">
              <a:rPr lang="en-US">
                <a:latin typeface="Times New Roman" pitchFamily="-110" charset="0"/>
              </a:rPr>
              <a:pPr/>
              <a:t>53</a:t>
            </a:fld>
            <a:endParaRPr lang="en-US">
              <a:latin typeface="Times New Roman" pitchFamily="-110" charset="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06A5697F-D4D0-7044-B13B-A4FED08425C3}" type="slidenum">
              <a:rPr lang="en-US">
                <a:latin typeface="Times New Roman" pitchFamily="-110" charset="0"/>
              </a:rPr>
              <a:pPr/>
              <a:t>54</a:t>
            </a:fld>
            <a:endParaRPr lang="en-US">
              <a:latin typeface="Times New Roman" pitchFamily="-110"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21ED22C8-1384-6942-8864-41A3F09F9DAE}" type="slidenum">
              <a:rPr lang="en-US">
                <a:latin typeface="Times New Roman" pitchFamily="-110" charset="0"/>
              </a:rPr>
              <a:pPr/>
              <a:t>55</a:t>
            </a:fld>
            <a:endParaRPr lang="en-US">
              <a:latin typeface="Times New Roman" pitchFamily="-110"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096553-5985-D747-A8DD-5D2C411BB4C3}" type="slidenum">
              <a:rPr lang="en-US" smtClean="0"/>
              <a:pPr/>
              <a:t>56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462D898D-4326-4C00-89E2-273063599363}" type="slidenum">
              <a:rPr lang="en-US" sz="1200" smtClean="0">
                <a:solidFill>
                  <a:prstClr val="black"/>
                </a:solidFill>
              </a:rPr>
              <a:pPr/>
              <a:t>6</a:t>
            </a:fld>
            <a:endParaRPr lang="en-US" sz="1200" smtClean="0">
              <a:solidFill>
                <a:prstClr val="black"/>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z="1000" smtClean="0"/>
              <a:t>Information from: http://www.fourmilab.ch/earthview/moon_ap_per.html </a:t>
            </a:r>
          </a:p>
          <a:p>
            <a:pPr>
              <a:lnSpc>
                <a:spcPct val="80000"/>
              </a:lnSpc>
            </a:pPr>
            <a:endParaRPr lang="en-US" sz="1000" smtClean="0"/>
          </a:p>
          <a:p>
            <a:pPr>
              <a:lnSpc>
                <a:spcPct val="80000"/>
              </a:lnSpc>
            </a:pPr>
            <a:r>
              <a:rPr lang="en-US" sz="1000" smtClean="0"/>
              <a:t>Moon Radius = 1738 km</a:t>
            </a:r>
          </a:p>
          <a:p>
            <a:pPr>
              <a:lnSpc>
                <a:spcPct val="80000"/>
              </a:lnSpc>
            </a:pPr>
            <a:r>
              <a:rPr lang="en-US" sz="1000" smtClean="0"/>
              <a:t>Earth Radius 6378.14 km</a:t>
            </a:r>
          </a:p>
          <a:p>
            <a:pPr>
              <a:lnSpc>
                <a:spcPct val="80000"/>
              </a:lnSpc>
            </a:pPr>
            <a:endParaRPr lang="en-US" sz="1000" smtClean="0"/>
          </a:p>
          <a:p>
            <a:pPr>
              <a:lnSpc>
                <a:spcPct val="80000"/>
              </a:lnSpc>
            </a:pPr>
            <a:r>
              <a:rPr lang="en-US" sz="1000" smtClean="0"/>
              <a:t>The Moon's orbit is inclined 5.145396° with regard to the ecliptic (the plane in which the Earth's orbit around the Sun lies or, more precisely, the plane in which the centre of gravity of the Earth-Moon system [its </a:t>
            </a:r>
            <a:r>
              <a:rPr lang="en-US" sz="1000" b="1" i="1" smtClean="0"/>
              <a:t>barycentre</a:t>
            </a:r>
            <a:r>
              <a:rPr lang="en-US" sz="1000" smtClean="0"/>
              <a:t>] orbits the Sun), so as seen from the centre of the Earth the Moon drifts up and down slightly more than five degrees in the course of each orbit. </a:t>
            </a:r>
          </a:p>
          <a:p>
            <a:pPr>
              <a:lnSpc>
                <a:spcPct val="80000"/>
              </a:lnSpc>
            </a:pPr>
            <a:endParaRPr lang="en-US" sz="1000" smtClean="0"/>
          </a:p>
          <a:p>
            <a:pPr>
              <a:lnSpc>
                <a:spcPct val="80000"/>
              </a:lnSpc>
            </a:pPr>
            <a:r>
              <a:rPr lang="en-US" sz="1000" smtClean="0"/>
              <a:t>The Moon's orbital inclination, combined with the inclination of the Earth's axis of rotation, causes the Moon's declination, as observed from the Earth, to vary between ±28.5° when the Moon's inclination adds to that of the Earth, and ±18° when the two inclinations oppose one another; the maxima and minima of declination repeat every 18.6 years, the period in which the ascending node of the Moon's orbit precesses through a full circle.  (Recall Earth’s own declination is about 23.5 degrees)</a:t>
            </a:r>
          </a:p>
          <a:p>
            <a:pPr>
              <a:lnSpc>
                <a:spcPct val="80000"/>
              </a:lnSpc>
            </a:pPr>
            <a:endParaRPr lang="en-US" sz="1000" smtClean="0"/>
          </a:p>
          <a:p>
            <a:pPr>
              <a:lnSpc>
                <a:spcPct val="80000"/>
              </a:lnSpc>
            </a:pPr>
            <a:r>
              <a:rPr lang="en-US" sz="1000" smtClean="0"/>
              <a:t>The combination of the eccentricity and inclination of the Moon's orbit causes the Moon, as seen from the Earth, to nod up and down and left and right. These apparent motions, the lunar </a:t>
            </a:r>
            <a:r>
              <a:rPr lang="en-US" sz="1000" b="1" i="1" smtClean="0"/>
              <a:t>librations</a:t>
            </a:r>
            <a:r>
              <a:rPr lang="en-US" sz="1000" smtClean="0"/>
              <a:t>, allow us to observe, over a period of time, more than 59% of the Moon's surface from the Earth, albeit with the terrain in the </a:t>
            </a:r>
            <a:r>
              <a:rPr lang="en-US" sz="1000" b="1" i="1" smtClean="0"/>
              <a:t>libration zones</a:t>
            </a:r>
            <a:r>
              <a:rPr lang="en-US" sz="1000" smtClean="0"/>
              <a:t> near the edge of the visible disc, only very obliquely. </a:t>
            </a:r>
          </a:p>
          <a:p>
            <a:pPr>
              <a:lnSpc>
                <a:spcPct val="80000"/>
              </a:lnSpc>
            </a:pPr>
            <a:endParaRPr lang="en-US" sz="1000" smtClean="0"/>
          </a:p>
          <a:p>
            <a:pPr>
              <a:lnSpc>
                <a:spcPct val="80000"/>
              </a:lnSpc>
            </a:pPr>
            <a:r>
              <a:rPr lang="en-US" sz="1000" smtClean="0"/>
              <a:t>The intensity of light varies as the inverse square of the distance between a light source and the observer, so taking the ratio between the perigee and apogee distances in the photographs above as typical, the distance at apogee was 1.1363 times the perigee distance, and hence the Moon's intensity at perigee was the square of this quantity, 1.2912 times brighter—about 30%. </a:t>
            </a:r>
          </a:p>
          <a:p>
            <a:pPr>
              <a:lnSpc>
                <a:spcPct val="80000"/>
              </a:lnSpc>
            </a:pPr>
            <a:endParaRPr lang="en-US" sz="10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0DF900-8372-2E4B-91CB-097AE1D47816}"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415125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a:t>
            </a:r>
            <a:r>
              <a:rPr lang="en-US" baseline="0" dirty="0" smtClean="0"/>
              <a:t> Flat = 48.1C, Sunflower = 44.5</a:t>
            </a:r>
            <a:endParaRPr lang="en-US" dirty="0"/>
          </a:p>
        </p:txBody>
      </p:sp>
      <p:sp>
        <p:nvSpPr>
          <p:cNvPr id="4" name="Slide Number Placeholder 3"/>
          <p:cNvSpPr>
            <a:spLocks noGrp="1"/>
          </p:cNvSpPr>
          <p:nvPr>
            <p:ph type="sldNum" sz="quarter" idx="10"/>
          </p:nvPr>
        </p:nvSpPr>
        <p:spPr/>
        <p:txBody>
          <a:bodyPr/>
          <a:lstStyle/>
          <a:p>
            <a:fld id="{CD95447B-23C8-4ACA-9B6D-8297E9B60E84}"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610535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0DF900-8372-2E4B-91CB-097AE1D47816}"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3342674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0BB537-91F2-4A46-A3B5-13EB6BC063F3}" type="slidenum">
              <a:rPr lang="en-US" smtClean="0">
                <a:solidFill>
                  <a:prstClr val="black"/>
                </a:solidFill>
                <a:latin typeface="Calibri"/>
              </a:rPr>
              <a:pPr>
                <a:defRPr/>
              </a:pPr>
              <a:t>29</a:t>
            </a:fld>
            <a:endParaRPr lang="en-US">
              <a:solidFill>
                <a:prstClr val="black"/>
              </a:solidFill>
              <a:latin typeface="Calibri"/>
            </a:endParaRPr>
          </a:p>
        </p:txBody>
      </p:sp>
    </p:spTree>
    <p:extLst>
      <p:ext uri="{BB962C8B-B14F-4D97-AF65-F5344CB8AC3E}">
        <p14:creationId xmlns:p14="http://schemas.microsoft.com/office/powerpoint/2010/main" val="1266306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0DF900-8372-2E4B-91CB-097AE1D47816}"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3342674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7D2CCB03-214A-5C44-BB91-9B829688D6C5}" type="slidenum">
              <a:rPr lang="en-US">
                <a:latin typeface="Times New Roman" pitchFamily="-110" charset="0"/>
              </a:rPr>
              <a:pPr/>
              <a:t>42</a:t>
            </a:fld>
            <a:endParaRPr lang="en-US">
              <a:latin typeface="Times New Roman" pitchFamily="-110"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56E34CEC-9B5F-C949-A306-43BC7463C2FF}" type="slidenum">
              <a:rPr lang="en-US">
                <a:latin typeface="Times New Roman" pitchFamily="-110" charset="0"/>
              </a:rPr>
              <a:pPr/>
              <a:t>43</a:t>
            </a:fld>
            <a:endParaRPr lang="en-US">
              <a:latin typeface="Times New Roman" pitchFamily="-110"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FA0233-6AB3-9D4F-AFF7-15E50F3E2550}" type="datetimeFigureOut">
              <a:rPr lang="en-US" smtClean="0"/>
              <a:t>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482756-F057-9247-A690-E5698E9C7CA8}" type="slidenum">
              <a:rPr lang="en-US" smtClean="0"/>
              <a:t>‹#›</a:t>
            </a:fld>
            <a:endParaRPr lang="en-US"/>
          </a:p>
        </p:txBody>
      </p:sp>
    </p:spTree>
    <p:extLst>
      <p:ext uri="{BB962C8B-B14F-4D97-AF65-F5344CB8AC3E}">
        <p14:creationId xmlns:p14="http://schemas.microsoft.com/office/powerpoint/2010/main" val="591383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FA0233-6AB3-9D4F-AFF7-15E50F3E2550}" type="datetimeFigureOut">
              <a:rPr lang="en-US" smtClean="0"/>
              <a:t>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482756-F057-9247-A690-E5698E9C7CA8}" type="slidenum">
              <a:rPr lang="en-US" smtClean="0"/>
              <a:t>‹#›</a:t>
            </a:fld>
            <a:endParaRPr lang="en-US"/>
          </a:p>
        </p:txBody>
      </p:sp>
    </p:spTree>
    <p:extLst>
      <p:ext uri="{BB962C8B-B14F-4D97-AF65-F5344CB8AC3E}">
        <p14:creationId xmlns:p14="http://schemas.microsoft.com/office/powerpoint/2010/main" val="2848562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FA0233-6AB3-9D4F-AFF7-15E50F3E2550}" type="datetimeFigureOut">
              <a:rPr lang="en-US" smtClean="0"/>
              <a:t>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482756-F057-9247-A690-E5698E9C7CA8}" type="slidenum">
              <a:rPr lang="en-US" smtClean="0"/>
              <a:t>‹#›</a:t>
            </a:fld>
            <a:endParaRPr lang="en-US"/>
          </a:p>
        </p:txBody>
      </p:sp>
    </p:spTree>
    <p:extLst>
      <p:ext uri="{BB962C8B-B14F-4D97-AF65-F5344CB8AC3E}">
        <p14:creationId xmlns:p14="http://schemas.microsoft.com/office/powerpoint/2010/main" val="4278562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defTabSz="914400">
              <a:spcBef>
                <a:spcPts val="2000"/>
              </a:spcBef>
              <a:buClr>
                <a:srgbClr val="2C7C9F">
                  <a:lumMod val="60000"/>
                  <a:lumOff val="40000"/>
                </a:srgbClr>
              </a:buClr>
              <a:buSzPct val="110000"/>
              <a:buFont typeface="Wingdings 2" pitchFamily="18" charset="2"/>
              <a:buNone/>
            </a:pPr>
            <a:endParaRPr sz="3200">
              <a:solidFill>
                <a:prstClr val="black">
                  <a:lumMod val="65000"/>
                  <a:lumOff val="35000"/>
                </a:prstClr>
              </a:solidFill>
              <a:latin typeface="News Gothic MT"/>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2/11/15</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618954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2/11/15</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4171446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2/11/15</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3161787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2/11/15</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3418861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2/11/15</a:t>
            </a:fld>
            <a:endParaRPr lang="en-US">
              <a:solidFill>
                <a:prstClr val="white"/>
              </a:solidFill>
              <a:latin typeface="News Gothic MT"/>
            </a:endParaRPr>
          </a:p>
        </p:txBody>
      </p:sp>
      <p:sp>
        <p:nvSpPr>
          <p:cNvPr id="6" name="Footer Placeholder 5"/>
          <p:cNvSpPr>
            <a:spLocks noGrp="1"/>
          </p:cNvSpPr>
          <p:nvPr>
            <p:ph type="ftr" sz="quarter" idx="11"/>
          </p:nvPr>
        </p:nvSpPr>
        <p:spPr/>
        <p:txBody>
          <a:bodyPr/>
          <a:lstStyle/>
          <a:p>
            <a:endParaRPr lang="en-US">
              <a:solidFill>
                <a:prstClr val="white"/>
              </a:solidFill>
              <a:latin typeface="News Gothic MT"/>
            </a:endParaRPr>
          </a:p>
        </p:txBody>
      </p:sp>
      <p:sp>
        <p:nvSpPr>
          <p:cNvPr id="7" name="Slide Number Placeholder 6"/>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2738374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2/11/15</a:t>
            </a:fld>
            <a:endParaRPr lang="en-US">
              <a:solidFill>
                <a:prstClr val="white"/>
              </a:solidFill>
              <a:latin typeface="News Gothic MT"/>
            </a:endParaRPr>
          </a:p>
        </p:txBody>
      </p:sp>
      <p:sp>
        <p:nvSpPr>
          <p:cNvPr id="8" name="Footer Placeholder 7"/>
          <p:cNvSpPr>
            <a:spLocks noGrp="1"/>
          </p:cNvSpPr>
          <p:nvPr>
            <p:ph type="ftr" sz="quarter" idx="11"/>
          </p:nvPr>
        </p:nvSpPr>
        <p:spPr/>
        <p:txBody>
          <a:bodyPr/>
          <a:lstStyle/>
          <a:p>
            <a:endParaRPr lang="en-US">
              <a:solidFill>
                <a:prstClr val="white"/>
              </a:solidFill>
              <a:latin typeface="News Gothic MT"/>
            </a:endParaRPr>
          </a:p>
        </p:txBody>
      </p:sp>
      <p:sp>
        <p:nvSpPr>
          <p:cNvPr id="9" name="Slide Number Placeholder 8"/>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2806324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2/11/15</a:t>
            </a:fld>
            <a:endParaRPr lang="en-US">
              <a:solidFill>
                <a:prstClr val="white"/>
              </a:solidFill>
              <a:latin typeface="News Gothic MT"/>
            </a:endParaRPr>
          </a:p>
        </p:txBody>
      </p:sp>
      <p:sp>
        <p:nvSpPr>
          <p:cNvPr id="4" name="Footer Placeholder 3"/>
          <p:cNvSpPr>
            <a:spLocks noGrp="1"/>
          </p:cNvSpPr>
          <p:nvPr>
            <p:ph type="ftr" sz="quarter" idx="11"/>
          </p:nvPr>
        </p:nvSpPr>
        <p:spPr/>
        <p:txBody>
          <a:bodyPr/>
          <a:lstStyle/>
          <a:p>
            <a:endParaRPr lang="en-US">
              <a:solidFill>
                <a:prstClr val="white"/>
              </a:solidFill>
              <a:latin typeface="News Gothic MT"/>
            </a:endParaRPr>
          </a:p>
        </p:txBody>
      </p:sp>
      <p:sp>
        <p:nvSpPr>
          <p:cNvPr id="5" name="Slide Number Placeholder 4"/>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3787532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2/11/15</a:t>
            </a:fld>
            <a:endParaRPr lang="en-US">
              <a:solidFill>
                <a:prstClr val="white"/>
              </a:solidFill>
              <a:latin typeface="News Gothic MT"/>
            </a:endParaRPr>
          </a:p>
        </p:txBody>
      </p:sp>
      <p:sp>
        <p:nvSpPr>
          <p:cNvPr id="3" name="Footer Placeholder 2"/>
          <p:cNvSpPr>
            <a:spLocks noGrp="1"/>
          </p:cNvSpPr>
          <p:nvPr>
            <p:ph type="ftr" sz="quarter" idx="11"/>
          </p:nvPr>
        </p:nvSpPr>
        <p:spPr/>
        <p:txBody>
          <a:bodyPr/>
          <a:lstStyle/>
          <a:p>
            <a:endParaRPr lang="en-US">
              <a:solidFill>
                <a:prstClr val="white"/>
              </a:solidFill>
              <a:latin typeface="News Gothic MT"/>
            </a:endParaRPr>
          </a:p>
        </p:txBody>
      </p:sp>
      <p:sp>
        <p:nvSpPr>
          <p:cNvPr id="4" name="Slide Number Placeholder 3"/>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3030038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FA0233-6AB3-9D4F-AFF7-15E50F3E2550}" type="datetimeFigureOut">
              <a:rPr lang="en-US" smtClean="0"/>
              <a:t>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482756-F057-9247-A690-E5698E9C7CA8}" type="slidenum">
              <a:rPr lang="en-US" smtClean="0"/>
              <a:t>‹#›</a:t>
            </a:fld>
            <a:endParaRPr lang="en-US"/>
          </a:p>
        </p:txBody>
      </p:sp>
    </p:spTree>
    <p:extLst>
      <p:ext uri="{BB962C8B-B14F-4D97-AF65-F5344CB8AC3E}">
        <p14:creationId xmlns:p14="http://schemas.microsoft.com/office/powerpoint/2010/main" val="211237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2/11/15</a:t>
            </a:fld>
            <a:endParaRPr lang="en-US">
              <a:solidFill>
                <a:prstClr val="white"/>
              </a:solidFill>
              <a:latin typeface="News Gothic MT"/>
            </a:endParaRPr>
          </a:p>
        </p:txBody>
      </p:sp>
      <p:sp>
        <p:nvSpPr>
          <p:cNvPr id="6" name="Footer Placeholder 5"/>
          <p:cNvSpPr>
            <a:spLocks noGrp="1"/>
          </p:cNvSpPr>
          <p:nvPr>
            <p:ph type="ftr" sz="quarter" idx="11"/>
          </p:nvPr>
        </p:nvSpPr>
        <p:spPr/>
        <p:txBody>
          <a:bodyPr/>
          <a:lstStyle/>
          <a:p>
            <a:endParaRPr lang="en-US">
              <a:solidFill>
                <a:prstClr val="white"/>
              </a:solidFill>
              <a:latin typeface="News Gothic MT"/>
            </a:endParaRPr>
          </a:p>
        </p:txBody>
      </p:sp>
      <p:sp>
        <p:nvSpPr>
          <p:cNvPr id="7" name="Slide Number Placeholder 6"/>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696645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2/11/15</a:t>
            </a:fld>
            <a:endParaRPr lang="en-US">
              <a:solidFill>
                <a:prstClr val="white"/>
              </a:solidFill>
              <a:latin typeface="News Gothic MT"/>
            </a:endParaRPr>
          </a:p>
        </p:txBody>
      </p:sp>
      <p:sp>
        <p:nvSpPr>
          <p:cNvPr id="6" name="Footer Placeholder 5"/>
          <p:cNvSpPr>
            <a:spLocks noGrp="1"/>
          </p:cNvSpPr>
          <p:nvPr>
            <p:ph type="ftr" sz="quarter" idx="11"/>
          </p:nvPr>
        </p:nvSpPr>
        <p:spPr/>
        <p:txBody>
          <a:bodyPr/>
          <a:lstStyle/>
          <a:p>
            <a:endParaRPr lang="en-US">
              <a:solidFill>
                <a:prstClr val="white"/>
              </a:solidFill>
              <a:latin typeface="News Gothic MT"/>
            </a:endParaRPr>
          </a:p>
        </p:txBody>
      </p:sp>
      <p:sp>
        <p:nvSpPr>
          <p:cNvPr id="7" name="Slide Number Placeholder 6"/>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1053491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2/11/15</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4256036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9B93168-0738-2A4C-AB85-A730673B3EED}" type="datetimeFigureOut">
              <a:rPr lang="en-US" smtClean="0">
                <a:solidFill>
                  <a:prstClr val="white"/>
                </a:solidFill>
                <a:latin typeface="News Gothic MT"/>
              </a:rPr>
              <a:pPr/>
              <a:t>2/11/15</a:t>
            </a:fld>
            <a:endParaRPr lang="en-US">
              <a:solidFill>
                <a:prstClr val="white"/>
              </a:solidFill>
              <a:latin typeface="News Gothic MT"/>
            </a:endParaRPr>
          </a:p>
        </p:txBody>
      </p:sp>
      <p:sp>
        <p:nvSpPr>
          <p:cNvPr id="5" name="Footer Placeholder 4"/>
          <p:cNvSpPr>
            <a:spLocks noGrp="1"/>
          </p:cNvSpPr>
          <p:nvPr>
            <p:ph type="ftr" sz="quarter" idx="11"/>
          </p:nvPr>
        </p:nvSpPr>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p:txBody>
          <a:body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3856347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66CED12E-B6B6-44EE-AD35-D2FB3DDF825B}" type="datetime1">
              <a:rPr lang="en-US" smtClean="0">
                <a:solidFill>
                  <a:prstClr val="white">
                    <a:shade val="50000"/>
                  </a:prstClr>
                </a:solidFill>
                <a:latin typeface="Book Antiqua"/>
              </a:rPr>
              <a:pPr/>
              <a:t>2/11/15</a:t>
            </a:fld>
            <a:endParaRPr lang="en-US">
              <a:solidFill>
                <a:prstClr val="white">
                  <a:shade val="50000"/>
                </a:prstClr>
              </a:solidFill>
              <a:latin typeface="Book Antiqua"/>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29" name="Slide Number Placeholder 28"/>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508271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AAA907A-9E40-4CD3-A71B-A6BE1C99C012}" type="datetime1">
              <a:rPr lang="en-US" smtClean="0">
                <a:solidFill>
                  <a:prstClr val="white">
                    <a:shade val="50000"/>
                  </a:prstClr>
                </a:solidFill>
                <a:latin typeface="Book Antiqua"/>
              </a:rPr>
              <a:pPr/>
              <a:t>2/11/15</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3636401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74CA5A4-BC9C-4DFD-BF3B-CC85FE7EF990}" type="datetime1">
              <a:rPr lang="en-US" smtClean="0">
                <a:solidFill>
                  <a:prstClr val="white">
                    <a:shade val="50000"/>
                  </a:prstClr>
                </a:solidFill>
                <a:latin typeface="Book Antiqua"/>
              </a:rPr>
              <a:pPr/>
              <a:t>2/11/15</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a:xfrm>
            <a:off x="7924800" y="6416675"/>
            <a:ext cx="762000" cy="365125"/>
          </a:xfrm>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2257580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B51DBEF-F42F-4B78-B1DD-550BADA1EE02}" type="datetime1">
              <a:rPr lang="en-US" smtClean="0">
                <a:solidFill>
                  <a:prstClr val="white">
                    <a:shade val="50000"/>
                  </a:prstClr>
                </a:solidFill>
                <a:latin typeface="Book Antiqua"/>
              </a:rPr>
              <a:pPr/>
              <a:t>2/11/15</a:t>
            </a:fld>
            <a:endParaRPr lang="en-US">
              <a:solidFill>
                <a:prstClr val="white">
                  <a:shade val="50000"/>
                </a:prstClr>
              </a:solidFill>
              <a:latin typeface="Book Antiqua"/>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7" name="Slide Number Placeholder 6"/>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5827100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8BBCAD5-C175-4395-8D49-25F294C87666}" type="datetime1">
              <a:rPr lang="en-US" smtClean="0">
                <a:solidFill>
                  <a:prstClr val="white">
                    <a:shade val="50000"/>
                  </a:prstClr>
                </a:solidFill>
                <a:latin typeface="Book Antiqua"/>
              </a:rPr>
              <a:pPr/>
              <a:t>2/11/15</a:t>
            </a:fld>
            <a:endParaRPr lang="en-US">
              <a:solidFill>
                <a:prstClr val="white">
                  <a:shade val="50000"/>
                </a:prstClr>
              </a:solidFill>
              <a:latin typeface="Book Antiqua"/>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9" name="Slide Number Placeholder 8"/>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2959699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430A754-0B83-42D1-AA0C-B2A289CA3946}" type="datetime1">
              <a:rPr lang="en-US" smtClean="0">
                <a:solidFill>
                  <a:prstClr val="white">
                    <a:shade val="50000"/>
                  </a:prstClr>
                </a:solidFill>
                <a:latin typeface="Book Antiqua"/>
              </a:rPr>
              <a:pPr/>
              <a:t>2/11/15</a:t>
            </a:fld>
            <a:endParaRPr lang="en-US">
              <a:solidFill>
                <a:prstClr val="white">
                  <a:shade val="50000"/>
                </a:prstClr>
              </a:solidFill>
              <a:latin typeface="Book Antiqua"/>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5" name="Slide Number Placeholder 4"/>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3442789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FA0233-6AB3-9D4F-AFF7-15E50F3E2550}" type="datetimeFigureOut">
              <a:rPr lang="en-US" smtClean="0"/>
              <a:t>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482756-F057-9247-A690-E5698E9C7CA8}" type="slidenum">
              <a:rPr lang="en-US" smtClean="0"/>
              <a:t>‹#›</a:t>
            </a:fld>
            <a:endParaRPr lang="en-US"/>
          </a:p>
        </p:txBody>
      </p:sp>
    </p:spTree>
    <p:extLst>
      <p:ext uri="{BB962C8B-B14F-4D97-AF65-F5344CB8AC3E}">
        <p14:creationId xmlns:p14="http://schemas.microsoft.com/office/powerpoint/2010/main" val="22480676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D4476-67C7-40E7-9902-6B054A5DC962}" type="datetime1">
              <a:rPr lang="en-US" smtClean="0">
                <a:solidFill>
                  <a:prstClr val="white">
                    <a:shade val="50000"/>
                  </a:prstClr>
                </a:solidFill>
                <a:latin typeface="Book Antiqua"/>
              </a:rPr>
              <a:pPr/>
              <a:t>2/11/15</a:t>
            </a:fld>
            <a:endParaRPr lang="en-US">
              <a:solidFill>
                <a:prstClr val="white">
                  <a:shade val="50000"/>
                </a:prstClr>
              </a:solidFill>
              <a:latin typeface="Book Antiqua"/>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4" name="Slide Number Placeholder 3"/>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3883730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C57D4B4-8498-4757-A485-BF3DDE486ADD}" type="datetime1">
              <a:rPr lang="en-US" smtClean="0">
                <a:solidFill>
                  <a:prstClr val="white">
                    <a:shade val="50000"/>
                  </a:prstClr>
                </a:solidFill>
                <a:latin typeface="Book Antiqua"/>
              </a:rPr>
              <a:pPr/>
              <a:t>2/11/15</a:t>
            </a:fld>
            <a:endParaRPr lang="en-US">
              <a:solidFill>
                <a:prstClr val="white">
                  <a:shade val="50000"/>
                </a:prstClr>
              </a:solidFill>
              <a:latin typeface="Book Antiqua"/>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7" name="Slide Number Placeholder 6"/>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16922554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68B2D1C-D862-4D2F-876C-372CF754B019}" type="datetime1">
              <a:rPr lang="en-US" smtClean="0">
                <a:solidFill>
                  <a:prstClr val="white">
                    <a:shade val="50000"/>
                  </a:prstClr>
                </a:solidFill>
                <a:latin typeface="Book Antiqua"/>
              </a:rPr>
              <a:pPr/>
              <a:t>2/11/15</a:t>
            </a:fld>
            <a:endParaRPr lang="en-US">
              <a:solidFill>
                <a:prstClr val="white">
                  <a:shade val="50000"/>
                </a:prstClr>
              </a:solidFill>
              <a:latin typeface="Book Antiqua"/>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7" name="Slide Number Placeholder 6"/>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3701429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4E913AB-7DEF-4186-AD10-CE70664FF8B6}" type="datetime1">
              <a:rPr lang="en-US" smtClean="0">
                <a:solidFill>
                  <a:prstClr val="white">
                    <a:shade val="50000"/>
                  </a:prstClr>
                </a:solidFill>
                <a:latin typeface="Book Antiqua"/>
              </a:rPr>
              <a:pPr/>
              <a:t>2/11/15</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9519331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CE48B52-26B9-4384-93A6-F4C881867198}" type="datetime1">
              <a:rPr lang="en-US" smtClean="0">
                <a:solidFill>
                  <a:prstClr val="white">
                    <a:shade val="50000"/>
                  </a:prstClr>
                </a:solidFill>
                <a:latin typeface="Book Antiqua"/>
              </a:rPr>
              <a:pPr/>
              <a:t>2/11/15</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1196299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smtClean="0"/>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pic>
        <p:nvPicPr>
          <p:cNvPr id="7" name="Picture 6" descr="MoleculeTracer.png"/>
          <p:cNvPicPr>
            <a:picLocks noChangeAspect="1"/>
          </p:cNvPicPr>
          <p:nvPr/>
        </p:nvPicPr>
        <p:blipFill>
          <a:blip r:embed="rId2"/>
          <a:stretch>
            <a:fillRect/>
          </a:stretch>
        </p:blipFill>
        <p:spPr>
          <a:xfrm>
            <a:off x="1674019" y="224679"/>
            <a:ext cx="5795963" cy="3943372"/>
          </a:xfrm>
          <a:prstGeom prst="rect">
            <a:avLst/>
          </a:prstGeom>
        </p:spPr>
      </p:pic>
    </p:spTree>
    <p:extLst>
      <p:ext uri="{BB962C8B-B14F-4D97-AF65-F5344CB8AC3E}">
        <p14:creationId xmlns:p14="http://schemas.microsoft.com/office/powerpoint/2010/main" val="24078753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0218715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40792258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31132555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8" name="Footer Placeholder 7"/>
          <p:cNvSpPr>
            <a:spLocks noGrp="1"/>
          </p:cNvSpPr>
          <p:nvPr>
            <p:ph type="ftr" sz="quarter" idx="11"/>
          </p:nvPr>
        </p:nvSpPr>
        <p:spPr/>
        <p:txBody>
          <a:bodyPr/>
          <a:lstStyle/>
          <a:p>
            <a:endParaRPr lang="en-US">
              <a:solidFill>
                <a:srgbClr val="FFFFFF">
                  <a:tint val="75000"/>
                </a:srgbClr>
              </a:solidFill>
              <a:latin typeface="Candara"/>
            </a:endParaRPr>
          </a:p>
        </p:txBody>
      </p:sp>
      <p:sp>
        <p:nvSpPr>
          <p:cNvPr id="9" name="Slide Number Placeholder 8"/>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4188838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FA0233-6AB3-9D4F-AFF7-15E50F3E2550}" type="datetimeFigureOut">
              <a:rPr lang="en-US" smtClean="0"/>
              <a:t>2/11/15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482756-F057-9247-A690-E5698E9C7CA8}" type="slidenum">
              <a:rPr lang="en-US" smtClean="0"/>
              <a:t>‹#›</a:t>
            </a:fld>
            <a:endParaRPr lang="en-US"/>
          </a:p>
        </p:txBody>
      </p:sp>
    </p:spTree>
    <p:extLst>
      <p:ext uri="{BB962C8B-B14F-4D97-AF65-F5344CB8AC3E}">
        <p14:creationId xmlns:p14="http://schemas.microsoft.com/office/powerpoint/2010/main" val="33857175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4" name="Footer Placeholder 3"/>
          <p:cNvSpPr>
            <a:spLocks noGrp="1"/>
          </p:cNvSpPr>
          <p:nvPr>
            <p:ph type="ftr" sz="quarter" idx="11"/>
          </p:nvPr>
        </p:nvSpPr>
        <p:spPr/>
        <p:txBody>
          <a:bodyPr/>
          <a:lstStyle/>
          <a:p>
            <a:endParaRPr lang="en-US">
              <a:solidFill>
                <a:srgbClr val="FFFFFF">
                  <a:tint val="75000"/>
                </a:srgbClr>
              </a:solidFill>
              <a:latin typeface="Candara"/>
            </a:endParaRPr>
          </a:p>
        </p:txBody>
      </p:sp>
      <p:sp>
        <p:nvSpPr>
          <p:cNvPr id="5" name="Slide Number Placeholder 4"/>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39248759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latin typeface="Candara"/>
            </a:endParaRPr>
          </a:p>
        </p:txBody>
      </p:sp>
      <p:sp>
        <p:nvSpPr>
          <p:cNvPr id="4" name="Slide Number Placeholder 3"/>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3606091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7171374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4308995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7586655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41622119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D901C81-43D4-4248-A4C7-32E8FABE54FD}"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89754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FA0233-6AB3-9D4F-AFF7-15E50F3E2550}" type="datetimeFigureOut">
              <a:rPr lang="en-US" smtClean="0"/>
              <a:t>2/11/15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482756-F057-9247-A690-E5698E9C7CA8}" type="slidenum">
              <a:rPr lang="en-US" smtClean="0"/>
              <a:t>‹#›</a:t>
            </a:fld>
            <a:endParaRPr lang="en-US"/>
          </a:p>
        </p:txBody>
      </p:sp>
    </p:spTree>
    <p:extLst>
      <p:ext uri="{BB962C8B-B14F-4D97-AF65-F5344CB8AC3E}">
        <p14:creationId xmlns:p14="http://schemas.microsoft.com/office/powerpoint/2010/main" val="865660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FA0233-6AB3-9D4F-AFF7-15E50F3E2550}" type="datetimeFigureOut">
              <a:rPr lang="en-US" smtClean="0"/>
              <a:t>2/11/15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482756-F057-9247-A690-E5698E9C7CA8}" type="slidenum">
              <a:rPr lang="en-US" smtClean="0"/>
              <a:t>‹#›</a:t>
            </a:fld>
            <a:endParaRPr lang="en-US"/>
          </a:p>
        </p:txBody>
      </p:sp>
    </p:spTree>
    <p:extLst>
      <p:ext uri="{BB962C8B-B14F-4D97-AF65-F5344CB8AC3E}">
        <p14:creationId xmlns:p14="http://schemas.microsoft.com/office/powerpoint/2010/main" val="916264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FA0233-6AB3-9D4F-AFF7-15E50F3E2550}" type="datetimeFigureOut">
              <a:rPr lang="en-US" smtClean="0"/>
              <a:t>2/11/15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482756-F057-9247-A690-E5698E9C7CA8}" type="slidenum">
              <a:rPr lang="en-US" smtClean="0"/>
              <a:t>‹#›</a:t>
            </a:fld>
            <a:endParaRPr lang="en-US"/>
          </a:p>
        </p:txBody>
      </p:sp>
    </p:spTree>
    <p:extLst>
      <p:ext uri="{BB962C8B-B14F-4D97-AF65-F5344CB8AC3E}">
        <p14:creationId xmlns:p14="http://schemas.microsoft.com/office/powerpoint/2010/main" val="1051865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FA0233-6AB3-9D4F-AFF7-15E50F3E2550}" type="datetimeFigureOut">
              <a:rPr lang="en-US" smtClean="0"/>
              <a:t>2/11/15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482756-F057-9247-A690-E5698E9C7CA8}" type="slidenum">
              <a:rPr lang="en-US" smtClean="0"/>
              <a:t>‹#›</a:t>
            </a:fld>
            <a:endParaRPr lang="en-US"/>
          </a:p>
        </p:txBody>
      </p:sp>
    </p:spTree>
    <p:extLst>
      <p:ext uri="{BB962C8B-B14F-4D97-AF65-F5344CB8AC3E}">
        <p14:creationId xmlns:p14="http://schemas.microsoft.com/office/powerpoint/2010/main" val="3737023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FA0233-6AB3-9D4F-AFF7-15E50F3E2550}" type="datetimeFigureOut">
              <a:rPr lang="en-US" smtClean="0"/>
              <a:t>2/11/15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482756-F057-9247-A690-E5698E9C7CA8}" type="slidenum">
              <a:rPr lang="en-US" smtClean="0"/>
              <a:t>‹#›</a:t>
            </a:fld>
            <a:endParaRPr lang="en-US"/>
          </a:p>
        </p:txBody>
      </p:sp>
    </p:spTree>
    <p:extLst>
      <p:ext uri="{BB962C8B-B14F-4D97-AF65-F5344CB8AC3E}">
        <p14:creationId xmlns:p14="http://schemas.microsoft.com/office/powerpoint/2010/main" val="422729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2.jpg"/><Relationship Id="rId15" Type="http://schemas.openxmlformats.org/officeDocument/2006/relationships/image" Target="../media/image3.tif"/><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theme" Target="../theme/theme4.xml"/><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png"/><Relationship Id="rId17" Type="http://schemas.openxmlformats.org/officeDocument/2006/relationships/image" Target="../media/image9.pn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FA0233-6AB3-9D4F-AFF7-15E50F3E2550}" type="datetimeFigureOut">
              <a:rPr lang="en-US" smtClean="0"/>
              <a:t>2/11/15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482756-F057-9247-A690-E5698E9C7CA8}" type="slidenum">
              <a:rPr lang="en-US" smtClean="0"/>
              <a:t>‹#›</a:t>
            </a:fld>
            <a:endParaRPr lang="en-US"/>
          </a:p>
        </p:txBody>
      </p:sp>
    </p:spTree>
    <p:extLst>
      <p:ext uri="{BB962C8B-B14F-4D97-AF65-F5344CB8AC3E}">
        <p14:creationId xmlns:p14="http://schemas.microsoft.com/office/powerpoint/2010/main" val="428275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dirty="0" smtClean="0"/>
              <a:t>Click to edit Master title style</a:t>
            </a:r>
            <a:endParaRPr dirty="0"/>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89B93168-0738-2A4C-AB85-A730673B3EED}" type="datetimeFigureOut">
              <a:rPr lang="en-US" smtClean="0">
                <a:solidFill>
                  <a:prstClr val="white"/>
                </a:solidFill>
                <a:latin typeface="News Gothic MT"/>
              </a:rPr>
              <a:pPr/>
              <a:t>2/11/15</a:t>
            </a:fld>
            <a:endParaRPr lang="en-US">
              <a:solidFill>
                <a:prstClr val="white"/>
              </a:solidFill>
              <a:latin typeface="News Gothic MT"/>
            </a:endParaRPr>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solidFill>
                <a:prstClr val="white"/>
              </a:solidFill>
              <a:latin typeface="News Gothic MT"/>
            </a:endParaRPr>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CDD1FFD4-7134-8543-A0EA-549F9B305BE4}" type="slidenum">
              <a:rPr lang="en-US" smtClean="0">
                <a:solidFill>
                  <a:prstClr val="white"/>
                </a:solidFill>
                <a:latin typeface="News Gothic MT"/>
              </a:rPr>
              <a:pPr/>
              <a:t>‹#›</a:t>
            </a:fld>
            <a:endParaRPr lang="en-US">
              <a:solidFill>
                <a:prstClr val="white"/>
              </a:solidFill>
              <a:latin typeface="News Gothic MT"/>
            </a:endParaRPr>
          </a:p>
        </p:txBody>
      </p:sp>
      <p:pic>
        <p:nvPicPr>
          <p:cNvPr id="7" name="Picture 6" descr="NOAA_logo.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072806" y="107576"/>
            <a:ext cx="1037489" cy="1044204"/>
          </a:xfrm>
          <a:prstGeom prst="rect">
            <a:avLst/>
          </a:prstGeom>
        </p:spPr>
      </p:pic>
      <p:pic>
        <p:nvPicPr>
          <p:cNvPr id="9" name="Picture 8" descr="SSEC_logo.tif"/>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0099" y="107576"/>
            <a:ext cx="1221224" cy="862276"/>
          </a:xfrm>
          <a:prstGeom prst="rect">
            <a:avLst/>
          </a:prstGeom>
        </p:spPr>
      </p:pic>
    </p:spTree>
    <p:extLst>
      <p:ext uri="{BB962C8B-B14F-4D97-AF65-F5344CB8AC3E}">
        <p14:creationId xmlns:p14="http://schemas.microsoft.com/office/powerpoint/2010/main" val="655828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defTabSz="914400"/>
            <a:fld id="{B9E59797-2D80-4629-9450-9BDF13EA5DE4}" type="datetime1">
              <a:rPr lang="en-US" smtClean="0">
                <a:solidFill>
                  <a:prstClr val="white">
                    <a:shade val="50000"/>
                  </a:prstClr>
                </a:solidFill>
                <a:latin typeface="Book Antiqua"/>
              </a:rPr>
              <a:pPr defTabSz="914400"/>
              <a:t>2/11/15</a:t>
            </a:fld>
            <a:endParaRPr lang="en-US">
              <a:solidFill>
                <a:prstClr val="white">
                  <a:shade val="50000"/>
                </a:prstClr>
              </a:solidFill>
              <a:latin typeface="Book Antiqua"/>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defTabSz="914400"/>
            <a:endParaRPr lang="en-US">
              <a:solidFill>
                <a:prstClr val="white">
                  <a:shade val="50000"/>
                </a:prstClr>
              </a:solidFill>
              <a:latin typeface="Book Antiqua"/>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defTabSz="914400"/>
            <a:fld id="{B88542A7-E194-41BE-82C8-2F00E215C8E3}" type="slidenum">
              <a:rPr lang="en-US" smtClean="0">
                <a:solidFill>
                  <a:prstClr val="white">
                    <a:shade val="50000"/>
                  </a:prstClr>
                </a:solidFill>
                <a:latin typeface="Book Antiqua"/>
              </a:rPr>
              <a:pPr defTabSz="914400"/>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2026444711"/>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dirty="0" smtClean="0"/>
              <a:t>Click to edit Master title style</a:t>
            </a:r>
            <a:endParaRPr dirty="0"/>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8D901C81-43D4-4248-A4C7-32E8FABE54FD}"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solidFill>
                <a:srgbClr val="FFFFFF">
                  <a:tint val="75000"/>
                </a:srgbClr>
              </a:solidFill>
              <a:latin typeface="Candara"/>
            </a:endParaRPr>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1C93260B-B5AD-F24A-AD94-81FF99A97520}"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pic>
        <p:nvPicPr>
          <p:cNvPr id="10" name="Picture 6" descr="SSEC_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4106" y="107577"/>
            <a:ext cx="1168198" cy="82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NOAA-Transparent-Logo.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39973" y="107577"/>
            <a:ext cx="945439" cy="945439"/>
          </a:xfrm>
          <a:prstGeom prst="rect">
            <a:avLst/>
          </a:prstGeom>
        </p:spPr>
      </p:pic>
    </p:spTree>
    <p:extLst>
      <p:ext uri="{BB962C8B-B14F-4D97-AF65-F5344CB8AC3E}">
        <p14:creationId xmlns:p14="http://schemas.microsoft.com/office/powerpoint/2010/main" val="3112043723"/>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7"/>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7"/>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7"/>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7"/>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25.png"/><Relationship Id="rId1" Type="http://schemas.microsoft.com/office/2007/relationships/media" Target="../media/media1.gif"/><Relationship Id="rId2" Type="http://schemas.openxmlformats.org/officeDocument/2006/relationships/video" Target="../media/media1.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gi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32.png"/><Relationship Id="rId1" Type="http://schemas.microsoft.com/office/2007/relationships/media" Target="../media/media2.gif"/><Relationship Id="rId2" Type="http://schemas.openxmlformats.org/officeDocument/2006/relationships/video" Target="../media/media2.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18.xml"/><Relationship Id="rId2"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4.png"/><Relationship Id="rId1" Type="http://schemas.microsoft.com/office/2007/relationships/media" Target="../media/media3.gif"/><Relationship Id="rId2" Type="http://schemas.openxmlformats.org/officeDocument/2006/relationships/video" Target="../media/media3.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52.png"/><Relationship Id="rId5" Type="http://schemas.openxmlformats.org/officeDocument/2006/relationships/image" Target="../media/image53.emf"/><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oleObject" Target="../embeddings/oleObject1.bin"/><Relationship Id="rId9" Type="http://schemas.openxmlformats.org/officeDocument/2006/relationships/image" Target="../media/image51.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gif"/><Relationship Id="rId1" Type="http://schemas.openxmlformats.org/officeDocument/2006/relationships/slideLayout" Target="../slideLayouts/slideLayout25.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54.xml.rels><?xml version="1.0" encoding="UTF-8" standalone="yes"?>
<Relationships xmlns="http://schemas.openxmlformats.org/package/2006/relationships"><Relationship Id="rId11" Type="http://schemas.openxmlformats.org/officeDocument/2006/relationships/image" Target="../media/image66.emf"/><Relationship Id="rId12" Type="http://schemas.openxmlformats.org/officeDocument/2006/relationships/oleObject" Target="../embeddings/oleObject6.bin"/><Relationship Id="rId13" Type="http://schemas.openxmlformats.org/officeDocument/2006/relationships/image" Target="../media/image67.emf"/><Relationship Id="rId14" Type="http://schemas.openxmlformats.org/officeDocument/2006/relationships/oleObject" Target="../embeddings/oleObject7.bin"/><Relationship Id="rId15" Type="http://schemas.openxmlformats.org/officeDocument/2006/relationships/image" Target="../media/image68.emf"/><Relationship Id="rId1" Type="http://schemas.openxmlformats.org/officeDocument/2006/relationships/vmlDrawing" Target="../drawings/vmlDrawing2.vml"/><Relationship Id="rId2" Type="http://schemas.openxmlformats.org/officeDocument/2006/relationships/slideLayout" Target="../slideLayouts/slideLayout13.xml"/><Relationship Id="rId3" Type="http://schemas.openxmlformats.org/officeDocument/2006/relationships/notesSlide" Target="../notesSlides/notesSlide14.xml"/><Relationship Id="rId4" Type="http://schemas.openxmlformats.org/officeDocument/2006/relationships/oleObject" Target="../embeddings/oleObject2.bin"/><Relationship Id="rId5" Type="http://schemas.openxmlformats.org/officeDocument/2006/relationships/image" Target="../media/image63.emf"/><Relationship Id="rId6" Type="http://schemas.openxmlformats.org/officeDocument/2006/relationships/oleObject" Target="../embeddings/oleObject3.bin"/><Relationship Id="rId7" Type="http://schemas.openxmlformats.org/officeDocument/2006/relationships/image" Target="../media/image64.emf"/><Relationship Id="rId8" Type="http://schemas.openxmlformats.org/officeDocument/2006/relationships/oleObject" Target="../embeddings/oleObject4.bin"/><Relationship Id="rId9" Type="http://schemas.openxmlformats.org/officeDocument/2006/relationships/image" Target="../media/image65.emf"/><Relationship Id="rId10" Type="http://schemas.openxmlformats.org/officeDocument/2006/relationships/oleObject" Target="../embeddings/oleObject5.bin"/></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1.png"/><Relationship Id="rId3" Type="http://schemas.openxmlformats.org/officeDocument/2006/relationships/image" Target="../media/image7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gif"/><Relationship Id="rId6" Type="http://schemas.openxmlformats.org/officeDocument/2006/relationships/image" Target="../media/image15.png"/><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Polar Orbiter Product Environmental Applications: </a:t>
            </a:r>
            <a:r>
              <a:rPr lang="en-US"/>
              <a:t>Part </a:t>
            </a:r>
            <a:r>
              <a:rPr lang="en-US" smtClean="0"/>
              <a:t>3</a:t>
            </a:r>
            <a:endParaRPr lang="en-US" dirty="0"/>
          </a:p>
        </p:txBody>
      </p:sp>
      <p:sp>
        <p:nvSpPr>
          <p:cNvPr id="3" name="Subtitle 2"/>
          <p:cNvSpPr>
            <a:spLocks noGrp="1"/>
          </p:cNvSpPr>
          <p:nvPr>
            <p:ph type="subTitle" idx="1"/>
          </p:nvPr>
        </p:nvSpPr>
        <p:spPr/>
        <p:txBody>
          <a:bodyPr>
            <a:normAutofit fontScale="70000" lnSpcReduction="20000"/>
          </a:bodyPr>
          <a:lstStyle/>
          <a:p>
            <a:r>
              <a:rPr lang="en-US" dirty="0">
                <a:solidFill>
                  <a:srgbClr val="0000FF"/>
                </a:solidFill>
              </a:rPr>
              <a:t>Kathleen </a:t>
            </a:r>
            <a:r>
              <a:rPr lang="en-US" dirty="0" err="1">
                <a:solidFill>
                  <a:srgbClr val="0000FF"/>
                </a:solidFill>
              </a:rPr>
              <a:t>Strabala</a:t>
            </a:r>
            <a:endParaRPr lang="en-US" dirty="0">
              <a:solidFill>
                <a:srgbClr val="0000FF"/>
              </a:solidFill>
            </a:endParaRPr>
          </a:p>
          <a:p>
            <a:r>
              <a:rPr lang="en-US" dirty="0">
                <a:solidFill>
                  <a:srgbClr val="0000FF"/>
                </a:solidFill>
              </a:rPr>
              <a:t>Miami Direct Broadcast Polar Orbiter Workshop</a:t>
            </a:r>
          </a:p>
          <a:p>
            <a:r>
              <a:rPr lang="en-US" dirty="0">
                <a:solidFill>
                  <a:schemeClr val="tx1"/>
                </a:solidFill>
              </a:rPr>
              <a:t>Atlantic Oceanographic and Meteorological Laboratory (AOML) of NOAA </a:t>
            </a:r>
          </a:p>
          <a:p>
            <a:r>
              <a:rPr lang="en-US" dirty="0">
                <a:solidFill>
                  <a:srgbClr val="0000FF"/>
                </a:solidFill>
              </a:rPr>
              <a:t>11 February 2015</a:t>
            </a:r>
          </a:p>
          <a:p>
            <a:endParaRPr lang="en-US" dirty="0"/>
          </a:p>
          <a:p>
            <a:endParaRPr lang="en-US" dirty="0"/>
          </a:p>
        </p:txBody>
      </p:sp>
    </p:spTree>
    <p:extLst>
      <p:ext uri="{BB962C8B-B14F-4D97-AF65-F5344CB8AC3E}">
        <p14:creationId xmlns:p14="http://schemas.microsoft.com/office/powerpoint/2010/main" val="1342628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Moon Phase Affects </a:t>
            </a:r>
            <a:br>
              <a:rPr lang="en-US" dirty="0" smtClean="0"/>
            </a:br>
            <a:r>
              <a:rPr lang="en-US" dirty="0" smtClean="0"/>
              <a:t>How Much Can be Seen</a:t>
            </a:r>
            <a:endParaRPr lang="en-US" dirty="0"/>
          </a:p>
        </p:txBody>
      </p:sp>
      <p:pic>
        <p:nvPicPr>
          <p:cNvPr id="4" name="Content Placeholder 3"/>
          <p:cNvPicPr>
            <a:picLocks noGrp="1" noChangeAspect="1"/>
          </p:cNvPicPr>
          <p:nvPr>
            <p:ph idx="1"/>
          </p:nvPr>
        </p:nvPicPr>
        <p:blipFill rotWithShape="1">
          <a:blip r:embed="rId2"/>
          <a:srcRect l="20807" t="2728" r="706" b="47564"/>
          <a:stretch/>
        </p:blipFill>
        <p:spPr>
          <a:xfrm>
            <a:off x="253994" y="1608670"/>
            <a:ext cx="8738929" cy="4741333"/>
          </a:xfrm>
        </p:spPr>
      </p:pic>
      <p:sp>
        <p:nvSpPr>
          <p:cNvPr id="5" name="TextBox 4"/>
          <p:cNvSpPr txBox="1"/>
          <p:nvPr/>
        </p:nvSpPr>
        <p:spPr>
          <a:xfrm>
            <a:off x="253994" y="6350003"/>
            <a:ext cx="8635297" cy="369332"/>
          </a:xfrm>
          <a:prstGeom prst="rect">
            <a:avLst/>
          </a:prstGeom>
          <a:noFill/>
        </p:spPr>
        <p:txBody>
          <a:bodyPr wrap="none" rtlCol="0">
            <a:spAutoFit/>
          </a:bodyPr>
          <a:lstStyle/>
          <a:p>
            <a:r>
              <a:rPr lang="en-US" dirty="0">
                <a:solidFill>
                  <a:prstClr val="black"/>
                </a:solidFill>
                <a:latin typeface="News Gothic MT"/>
              </a:rPr>
              <a:t>Crescent moon means less illumination making it difficult to identify clouds</a:t>
            </a:r>
          </a:p>
        </p:txBody>
      </p:sp>
      <p:cxnSp>
        <p:nvCxnSpPr>
          <p:cNvPr id="6" name="Straight Arrow Connector 5"/>
          <p:cNvCxnSpPr/>
          <p:nvPr/>
        </p:nvCxnSpPr>
        <p:spPr>
          <a:xfrm>
            <a:off x="837644" y="1546889"/>
            <a:ext cx="1722575" cy="9457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08082" y="1068361"/>
            <a:ext cx="1155138" cy="523220"/>
          </a:xfrm>
          <a:prstGeom prst="rect">
            <a:avLst/>
          </a:prstGeom>
          <a:noFill/>
        </p:spPr>
        <p:txBody>
          <a:bodyPr wrap="square" rtlCol="0">
            <a:spAutoFit/>
          </a:bodyPr>
          <a:lstStyle/>
          <a:p>
            <a:pPr algn="ctr"/>
            <a:r>
              <a:rPr lang="en-US" sz="1400" dirty="0">
                <a:solidFill>
                  <a:srgbClr val="3366FF"/>
                </a:solidFill>
                <a:latin typeface="News Gothic MT"/>
              </a:rPr>
              <a:t>Stray light region</a:t>
            </a:r>
          </a:p>
        </p:txBody>
      </p:sp>
      <p:cxnSp>
        <p:nvCxnSpPr>
          <p:cNvPr id="11" name="Straight Arrow Connector 10"/>
          <p:cNvCxnSpPr/>
          <p:nvPr/>
        </p:nvCxnSpPr>
        <p:spPr>
          <a:xfrm flipV="1">
            <a:off x="1573960" y="3860889"/>
            <a:ext cx="2033313" cy="1785467"/>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5877019" y="4926570"/>
            <a:ext cx="2432030" cy="913529"/>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870495" y="5646356"/>
            <a:ext cx="1155138" cy="523220"/>
          </a:xfrm>
          <a:prstGeom prst="rect">
            <a:avLst/>
          </a:prstGeom>
          <a:noFill/>
        </p:spPr>
        <p:txBody>
          <a:bodyPr wrap="square" rtlCol="0">
            <a:spAutoFit/>
          </a:bodyPr>
          <a:lstStyle/>
          <a:p>
            <a:pPr algn="ctr"/>
            <a:r>
              <a:rPr lang="en-US" sz="1400" dirty="0">
                <a:solidFill>
                  <a:prstClr val="white"/>
                </a:solidFill>
                <a:latin typeface="News Gothic MT"/>
              </a:rPr>
              <a:t>Thick Cloud</a:t>
            </a:r>
          </a:p>
        </p:txBody>
      </p:sp>
      <p:sp>
        <p:nvSpPr>
          <p:cNvPr id="19" name="TextBox 18"/>
          <p:cNvSpPr txBox="1"/>
          <p:nvPr/>
        </p:nvSpPr>
        <p:spPr>
          <a:xfrm>
            <a:off x="699571" y="5646356"/>
            <a:ext cx="1155138" cy="523220"/>
          </a:xfrm>
          <a:prstGeom prst="rect">
            <a:avLst/>
          </a:prstGeom>
          <a:noFill/>
        </p:spPr>
        <p:txBody>
          <a:bodyPr wrap="square" rtlCol="0">
            <a:spAutoFit/>
          </a:bodyPr>
          <a:lstStyle/>
          <a:p>
            <a:pPr algn="ctr"/>
            <a:r>
              <a:rPr lang="en-US" sz="1400" dirty="0">
                <a:solidFill>
                  <a:prstClr val="white"/>
                </a:solidFill>
                <a:latin typeface="News Gothic MT"/>
              </a:rPr>
              <a:t>Thick Cloud</a:t>
            </a:r>
          </a:p>
        </p:txBody>
      </p:sp>
      <p:cxnSp>
        <p:nvCxnSpPr>
          <p:cNvPr id="20" name="Straight Arrow Connector 19"/>
          <p:cNvCxnSpPr/>
          <p:nvPr/>
        </p:nvCxnSpPr>
        <p:spPr>
          <a:xfrm flipV="1">
            <a:off x="5789202" y="3860889"/>
            <a:ext cx="2185713" cy="1880849"/>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621246" y="4926571"/>
            <a:ext cx="2432030" cy="913528"/>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36293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31749"/>
            <a:ext cx="8042276" cy="1336956"/>
          </a:xfrm>
        </p:spPr>
        <p:txBody>
          <a:bodyPr/>
          <a:lstStyle/>
          <a:p>
            <a:r>
              <a:rPr lang="en-US" dirty="0" smtClean="0"/>
              <a:t>VIIRS Day/Night Band</a:t>
            </a:r>
            <a:br>
              <a:rPr lang="en-US" dirty="0" smtClean="0"/>
            </a:br>
            <a:r>
              <a:rPr lang="en-US" sz="3200" dirty="0" smtClean="0"/>
              <a:t>New Moon</a:t>
            </a:r>
            <a:endParaRPr lang="en-US" sz="3200" dirty="0"/>
          </a:p>
        </p:txBody>
      </p:sp>
      <p:pic>
        <p:nvPicPr>
          <p:cNvPr id="4" name="Content Placeholder 3" descr="Screen shot 2012-11-12 at 3.40.19 PM.png"/>
          <p:cNvPicPr>
            <a:picLocks noGrp="1" noChangeAspect="1"/>
          </p:cNvPicPr>
          <p:nvPr>
            <p:ph idx="1"/>
          </p:nvPr>
        </p:nvPicPr>
        <p:blipFill>
          <a:blip r:embed="rId2">
            <a:extLst>
              <a:ext uri="{28A0092B-C50C-407E-A947-70E740481C1C}">
                <a14:useLocalDpi xmlns:a14="http://schemas.microsoft.com/office/drawing/2010/main" val="0"/>
              </a:ext>
            </a:extLst>
          </a:blip>
          <a:srcRect l="-21986" r="-21986"/>
          <a:stretch>
            <a:fillRect/>
          </a:stretch>
        </p:blipFill>
        <p:spPr>
          <a:xfrm>
            <a:off x="-510828" y="1027670"/>
            <a:ext cx="10663096" cy="5758829"/>
          </a:xfrm>
        </p:spPr>
      </p:pic>
    </p:spTree>
    <p:extLst>
      <p:ext uri="{BB962C8B-B14F-4D97-AF65-F5344CB8AC3E}">
        <p14:creationId xmlns:p14="http://schemas.microsoft.com/office/powerpoint/2010/main" val="15636980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31749"/>
            <a:ext cx="8042276" cy="1336956"/>
          </a:xfrm>
        </p:spPr>
        <p:txBody>
          <a:bodyPr/>
          <a:lstStyle/>
          <a:p>
            <a:r>
              <a:rPr lang="en-US" dirty="0" smtClean="0"/>
              <a:t>VIIRS Day/Night Band</a:t>
            </a:r>
            <a:br>
              <a:rPr lang="en-US" dirty="0" smtClean="0"/>
            </a:br>
            <a:r>
              <a:rPr lang="en-US" sz="3200" dirty="0" smtClean="0"/>
              <a:t>New Moon</a:t>
            </a:r>
            <a:endParaRPr lang="en-US" sz="3200" dirty="0"/>
          </a:p>
        </p:txBody>
      </p:sp>
      <p:pic>
        <p:nvPicPr>
          <p:cNvPr id="5" name="Content Placeholder 4" descr="Screen shot 2012-11-12 at 3.27.02 PM.png"/>
          <p:cNvPicPr>
            <a:picLocks noGrp="1" noChangeAspect="1"/>
          </p:cNvPicPr>
          <p:nvPr>
            <p:ph idx="1"/>
          </p:nvPr>
        </p:nvPicPr>
        <p:blipFill>
          <a:blip r:embed="rId2">
            <a:extLst>
              <a:ext uri="{28A0092B-C50C-407E-A947-70E740481C1C}">
                <a14:useLocalDpi xmlns:a14="http://schemas.microsoft.com/office/drawing/2010/main" val="0"/>
              </a:ext>
            </a:extLst>
          </a:blip>
          <a:srcRect l="8706" r="8706"/>
          <a:stretch>
            <a:fillRect/>
          </a:stretch>
        </p:blipFill>
        <p:spPr>
          <a:xfrm>
            <a:off x="116330" y="1446650"/>
            <a:ext cx="8899984" cy="4806623"/>
          </a:xfrm>
        </p:spPr>
      </p:pic>
    </p:spTree>
    <p:extLst>
      <p:ext uri="{BB962C8B-B14F-4D97-AF65-F5344CB8AC3E}">
        <p14:creationId xmlns:p14="http://schemas.microsoft.com/office/powerpoint/2010/main" val="212688309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31749"/>
            <a:ext cx="8042276" cy="1336956"/>
          </a:xfrm>
        </p:spPr>
        <p:txBody>
          <a:bodyPr/>
          <a:lstStyle/>
          <a:p>
            <a:r>
              <a:rPr lang="en-US" dirty="0" smtClean="0"/>
              <a:t>VIIRS Day/Night Band</a:t>
            </a:r>
            <a:br>
              <a:rPr lang="en-US" dirty="0" smtClean="0"/>
            </a:br>
            <a:r>
              <a:rPr lang="en-US" sz="3200" dirty="0" smtClean="0"/>
              <a:t>New Moon</a:t>
            </a:r>
            <a:endParaRPr lang="en-US" sz="3200" dirty="0"/>
          </a:p>
        </p:txBody>
      </p:sp>
      <p:pic>
        <p:nvPicPr>
          <p:cNvPr id="4" name="Content Placeholder 3" descr="Screen shot 2012-11-12 at 3.29.03 PM.png"/>
          <p:cNvPicPr>
            <a:picLocks noGrp="1" noChangeAspect="1"/>
          </p:cNvPicPr>
          <p:nvPr>
            <p:ph idx="1"/>
          </p:nvPr>
        </p:nvPicPr>
        <p:blipFill>
          <a:blip r:embed="rId2">
            <a:extLst>
              <a:ext uri="{28A0092B-C50C-407E-A947-70E740481C1C}">
                <a14:useLocalDpi xmlns:a14="http://schemas.microsoft.com/office/drawing/2010/main" val="0"/>
              </a:ext>
            </a:extLst>
          </a:blip>
          <a:srcRect t="-10337" b="-10337"/>
          <a:stretch>
            <a:fillRect/>
          </a:stretch>
        </p:blipFill>
        <p:spPr>
          <a:xfrm>
            <a:off x="9760" y="1308825"/>
            <a:ext cx="9134239" cy="4933138"/>
          </a:xfrm>
        </p:spPr>
      </p:pic>
    </p:spTree>
    <p:extLst>
      <p:ext uri="{BB962C8B-B14F-4D97-AF65-F5344CB8AC3E}">
        <p14:creationId xmlns:p14="http://schemas.microsoft.com/office/powerpoint/2010/main" val="55058585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3-08-22 at 1.20.38 AM.png"/>
          <p:cNvPicPr>
            <a:picLocks noGrp="1" noChangeAspect="1"/>
          </p:cNvPicPr>
          <p:nvPr>
            <p:ph idx="1"/>
          </p:nvPr>
        </p:nvPicPr>
        <p:blipFill>
          <a:blip r:embed="rId2">
            <a:extLst>
              <a:ext uri="{28A0092B-C50C-407E-A947-70E740481C1C}">
                <a14:useLocalDpi xmlns:a14="http://schemas.microsoft.com/office/drawing/2010/main" val="0"/>
              </a:ext>
            </a:extLst>
          </a:blip>
          <a:srcRect l="-17641" r="-17641"/>
          <a:stretch>
            <a:fillRect/>
          </a:stretch>
        </p:blipFill>
        <p:spPr>
          <a:xfrm>
            <a:off x="-1947429" y="-28669"/>
            <a:ext cx="12751415" cy="6886669"/>
          </a:xfrm>
        </p:spPr>
      </p:pic>
    </p:spTree>
    <p:extLst>
      <p:ext uri="{BB962C8B-B14F-4D97-AF65-F5344CB8AC3E}">
        <p14:creationId xmlns:p14="http://schemas.microsoft.com/office/powerpoint/2010/main" val="64945244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88793"/>
            <a:ext cx="8229600" cy="1143000"/>
          </a:xfrm>
        </p:spPr>
        <p:txBody>
          <a:bodyPr>
            <a:normAutofit fontScale="90000"/>
          </a:bodyPr>
          <a:lstStyle/>
          <a:p>
            <a:r>
              <a:rPr lang="en-US" dirty="0">
                <a:latin typeface="Arial" charset="0"/>
                <a:ea typeface="ＭＳ Ｐゴシック" charset="0"/>
                <a:cs typeface="ＭＳ Ｐゴシック" charset="0"/>
              </a:rPr>
              <a:t> </a:t>
            </a:r>
            <a:r>
              <a:rPr lang="en-US" sz="4000" dirty="0">
                <a:latin typeface="Arial" charset="0"/>
                <a:ea typeface="ＭＳ Ｐゴシック" charset="0"/>
                <a:cs typeface="ＭＳ Ｐゴシック" charset="0"/>
              </a:rPr>
              <a:t>VIIRS in AWIPS Day/Night Band </a:t>
            </a:r>
            <a:br>
              <a:rPr lang="en-US" sz="4000" dirty="0">
                <a:latin typeface="Arial" charset="0"/>
                <a:ea typeface="ＭＳ Ｐゴシック" charset="0"/>
                <a:cs typeface="ＭＳ Ｐゴシック" charset="0"/>
              </a:rPr>
            </a:br>
            <a:r>
              <a:rPr lang="en-US" sz="4000" dirty="0" smtClean="0">
                <a:latin typeface="Arial" charset="0"/>
                <a:ea typeface="ＭＳ Ｐゴシック" charset="0"/>
                <a:cs typeface="ＭＳ Ｐゴシック" charset="0"/>
              </a:rPr>
              <a:t>Smoke Detection  8 </a:t>
            </a:r>
            <a:r>
              <a:rPr lang="en-US" sz="4000" dirty="0">
                <a:latin typeface="Arial" charset="0"/>
                <a:ea typeface="ＭＳ Ｐゴシック" charset="0"/>
                <a:cs typeface="ＭＳ Ｐゴシック" charset="0"/>
              </a:rPr>
              <a:t>April </a:t>
            </a:r>
            <a:r>
              <a:rPr lang="en-US" sz="4000" dirty="0" smtClean="0">
                <a:latin typeface="Arial" charset="0"/>
                <a:ea typeface="ＭＳ Ｐゴシック" charset="0"/>
                <a:cs typeface="ＭＳ Ｐゴシック" charset="0"/>
              </a:rPr>
              <a:t>2012</a:t>
            </a:r>
            <a:endParaRPr lang="en-US" sz="4000" dirty="0">
              <a:latin typeface="Arial" charset="0"/>
              <a:ea typeface="ＭＳ Ｐゴシック" charset="0"/>
              <a:cs typeface="ＭＳ Ｐゴシック" charset="0"/>
            </a:endParaRPr>
          </a:p>
        </p:txBody>
      </p:sp>
      <p:pic>
        <p:nvPicPr>
          <p:cNvPr id="2457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38815" r="-38815"/>
          <a:stretch>
            <a:fillRect/>
          </a:stretch>
        </p:blipFill>
        <p:spPr>
          <a:xfrm>
            <a:off x="-177618" y="1207626"/>
            <a:ext cx="10462278" cy="5650373"/>
          </a:xfrm>
        </p:spPr>
      </p:pic>
      <p:sp>
        <p:nvSpPr>
          <p:cNvPr id="24579" name="TextBox 2"/>
          <p:cNvSpPr txBox="1">
            <a:spLocks noChangeArrowheads="1"/>
          </p:cNvSpPr>
          <p:nvPr/>
        </p:nvSpPr>
        <p:spPr bwMode="auto">
          <a:xfrm>
            <a:off x="152400" y="6283325"/>
            <a:ext cx="1219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rgbClr val="0C2A8C"/>
                </a:solidFill>
                <a:latin typeface="Arial" charset="0"/>
                <a:ea typeface="ＭＳ Ｐゴシック" charset="0"/>
                <a:cs typeface="ＭＳ Ｐゴシック" charset="0"/>
              </a:defRPr>
            </a:lvl1pPr>
            <a:lvl2pPr marL="742950" indent="-285750" eaLnBrk="0" hangingPunct="0">
              <a:defRPr sz="1200" b="1">
                <a:solidFill>
                  <a:srgbClr val="0C2A8C"/>
                </a:solidFill>
                <a:latin typeface="Arial" charset="0"/>
                <a:ea typeface="ＭＳ Ｐゴシック" charset="0"/>
              </a:defRPr>
            </a:lvl2pPr>
            <a:lvl3pPr marL="1143000" indent="-228600" eaLnBrk="0" hangingPunct="0">
              <a:defRPr sz="1200" b="1">
                <a:solidFill>
                  <a:srgbClr val="0C2A8C"/>
                </a:solidFill>
                <a:latin typeface="Arial" charset="0"/>
                <a:ea typeface="ＭＳ Ｐゴシック" charset="0"/>
              </a:defRPr>
            </a:lvl3pPr>
            <a:lvl4pPr marL="1600200" indent="-228600" eaLnBrk="0" hangingPunct="0">
              <a:defRPr sz="1200" b="1">
                <a:solidFill>
                  <a:srgbClr val="0C2A8C"/>
                </a:solidFill>
                <a:latin typeface="Arial" charset="0"/>
                <a:ea typeface="ＭＳ Ｐゴシック" charset="0"/>
              </a:defRPr>
            </a:lvl4pPr>
            <a:lvl5pPr marL="2057400" indent="-228600" eaLnBrk="0" hangingPunct="0">
              <a:defRPr sz="1200" b="1">
                <a:solidFill>
                  <a:srgbClr val="0C2A8C"/>
                </a:solidFill>
                <a:latin typeface="Arial" charset="0"/>
                <a:ea typeface="ＭＳ Ｐゴシック" charset="0"/>
              </a:defRPr>
            </a:lvl5pPr>
            <a:lvl6pPr marL="2514600" indent="-228600" eaLnBrk="0" fontAlgn="base" hangingPunct="0">
              <a:spcBef>
                <a:spcPct val="0"/>
              </a:spcBef>
              <a:spcAft>
                <a:spcPct val="0"/>
              </a:spcAft>
              <a:defRPr sz="1200" b="1">
                <a:solidFill>
                  <a:srgbClr val="0C2A8C"/>
                </a:solidFill>
                <a:latin typeface="Arial" charset="0"/>
                <a:ea typeface="ＭＳ Ｐゴシック" charset="0"/>
              </a:defRPr>
            </a:lvl6pPr>
            <a:lvl7pPr marL="2971800" indent="-228600" eaLnBrk="0" fontAlgn="base" hangingPunct="0">
              <a:spcBef>
                <a:spcPct val="0"/>
              </a:spcBef>
              <a:spcAft>
                <a:spcPct val="0"/>
              </a:spcAft>
              <a:defRPr sz="1200" b="1">
                <a:solidFill>
                  <a:srgbClr val="0C2A8C"/>
                </a:solidFill>
                <a:latin typeface="Arial" charset="0"/>
                <a:ea typeface="ＭＳ Ｐゴシック" charset="0"/>
              </a:defRPr>
            </a:lvl7pPr>
            <a:lvl8pPr marL="3429000" indent="-228600" eaLnBrk="0" fontAlgn="base" hangingPunct="0">
              <a:spcBef>
                <a:spcPct val="0"/>
              </a:spcBef>
              <a:spcAft>
                <a:spcPct val="0"/>
              </a:spcAft>
              <a:defRPr sz="1200" b="1">
                <a:solidFill>
                  <a:srgbClr val="0C2A8C"/>
                </a:solidFill>
                <a:latin typeface="Arial" charset="0"/>
                <a:ea typeface="ＭＳ Ｐゴシック" charset="0"/>
              </a:defRPr>
            </a:lvl8pPr>
            <a:lvl9pPr marL="3886200" indent="-228600" eaLnBrk="0" fontAlgn="base" hangingPunct="0">
              <a:spcBef>
                <a:spcPct val="0"/>
              </a:spcBef>
              <a:spcAft>
                <a:spcPct val="0"/>
              </a:spcAft>
              <a:defRPr sz="1200" b="1">
                <a:solidFill>
                  <a:srgbClr val="0C2A8C"/>
                </a:solidFill>
                <a:latin typeface="Arial" charset="0"/>
                <a:ea typeface="ＭＳ Ｐゴシック" charset="0"/>
              </a:defRPr>
            </a:lvl9pPr>
          </a:lstStyle>
          <a:p>
            <a:pPr eaLnBrk="1" hangingPunct="1"/>
            <a:r>
              <a:rPr lang="en-US">
                <a:solidFill>
                  <a:prstClr val="white"/>
                </a:solidFill>
              </a:rPr>
              <a:t>SSEC/CIMSS</a:t>
            </a:r>
          </a:p>
        </p:txBody>
      </p:sp>
      <p:cxnSp>
        <p:nvCxnSpPr>
          <p:cNvPr id="6" name="Straight Arrow Connector 5"/>
          <p:cNvCxnSpPr>
            <a:cxnSpLocks noChangeShapeType="1"/>
          </p:cNvCxnSpPr>
          <p:nvPr/>
        </p:nvCxnSpPr>
        <p:spPr bwMode="auto">
          <a:xfrm flipH="1">
            <a:off x="5470636" y="3170354"/>
            <a:ext cx="2560736" cy="737085"/>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4581" name="TextBox 6"/>
          <p:cNvSpPr txBox="1">
            <a:spLocks noChangeArrowheads="1"/>
          </p:cNvSpPr>
          <p:nvPr/>
        </p:nvSpPr>
        <p:spPr bwMode="auto">
          <a:xfrm>
            <a:off x="8031372" y="2782888"/>
            <a:ext cx="10668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rgbClr val="0C2A8C"/>
                </a:solidFill>
                <a:latin typeface="Arial" charset="0"/>
                <a:ea typeface="ＭＳ Ｐゴシック" charset="0"/>
                <a:cs typeface="ＭＳ Ｐゴシック" charset="0"/>
              </a:defRPr>
            </a:lvl1pPr>
            <a:lvl2pPr marL="742950" indent="-285750" eaLnBrk="0" hangingPunct="0">
              <a:defRPr sz="1200" b="1">
                <a:solidFill>
                  <a:srgbClr val="0C2A8C"/>
                </a:solidFill>
                <a:latin typeface="Arial" charset="0"/>
                <a:ea typeface="ＭＳ Ｐゴシック" charset="0"/>
              </a:defRPr>
            </a:lvl2pPr>
            <a:lvl3pPr marL="1143000" indent="-228600" eaLnBrk="0" hangingPunct="0">
              <a:defRPr sz="1200" b="1">
                <a:solidFill>
                  <a:srgbClr val="0C2A8C"/>
                </a:solidFill>
                <a:latin typeface="Arial" charset="0"/>
                <a:ea typeface="ＭＳ Ｐゴシック" charset="0"/>
              </a:defRPr>
            </a:lvl3pPr>
            <a:lvl4pPr marL="1600200" indent="-228600" eaLnBrk="0" hangingPunct="0">
              <a:defRPr sz="1200" b="1">
                <a:solidFill>
                  <a:srgbClr val="0C2A8C"/>
                </a:solidFill>
                <a:latin typeface="Arial" charset="0"/>
                <a:ea typeface="ＭＳ Ｐゴシック" charset="0"/>
              </a:defRPr>
            </a:lvl4pPr>
            <a:lvl5pPr marL="2057400" indent="-228600" eaLnBrk="0" hangingPunct="0">
              <a:defRPr sz="1200" b="1">
                <a:solidFill>
                  <a:srgbClr val="0C2A8C"/>
                </a:solidFill>
                <a:latin typeface="Arial" charset="0"/>
                <a:ea typeface="ＭＳ Ｐゴシック" charset="0"/>
              </a:defRPr>
            </a:lvl5pPr>
            <a:lvl6pPr marL="2514600" indent="-228600" eaLnBrk="0" fontAlgn="base" hangingPunct="0">
              <a:spcBef>
                <a:spcPct val="0"/>
              </a:spcBef>
              <a:spcAft>
                <a:spcPct val="0"/>
              </a:spcAft>
              <a:defRPr sz="1200" b="1">
                <a:solidFill>
                  <a:srgbClr val="0C2A8C"/>
                </a:solidFill>
                <a:latin typeface="Arial" charset="0"/>
                <a:ea typeface="ＭＳ Ｐゴシック" charset="0"/>
              </a:defRPr>
            </a:lvl6pPr>
            <a:lvl7pPr marL="2971800" indent="-228600" eaLnBrk="0" fontAlgn="base" hangingPunct="0">
              <a:spcBef>
                <a:spcPct val="0"/>
              </a:spcBef>
              <a:spcAft>
                <a:spcPct val="0"/>
              </a:spcAft>
              <a:defRPr sz="1200" b="1">
                <a:solidFill>
                  <a:srgbClr val="0C2A8C"/>
                </a:solidFill>
                <a:latin typeface="Arial" charset="0"/>
                <a:ea typeface="ＭＳ Ｐゴシック" charset="0"/>
              </a:defRPr>
            </a:lvl7pPr>
            <a:lvl8pPr marL="3429000" indent="-228600" eaLnBrk="0" fontAlgn="base" hangingPunct="0">
              <a:spcBef>
                <a:spcPct val="0"/>
              </a:spcBef>
              <a:spcAft>
                <a:spcPct val="0"/>
              </a:spcAft>
              <a:defRPr sz="1200" b="1">
                <a:solidFill>
                  <a:srgbClr val="0C2A8C"/>
                </a:solidFill>
                <a:latin typeface="Arial" charset="0"/>
                <a:ea typeface="ＭＳ Ｐゴシック" charset="0"/>
              </a:defRPr>
            </a:lvl8pPr>
            <a:lvl9pPr marL="3886200" indent="-228600" eaLnBrk="0" fontAlgn="base" hangingPunct="0">
              <a:spcBef>
                <a:spcPct val="0"/>
              </a:spcBef>
              <a:spcAft>
                <a:spcPct val="0"/>
              </a:spcAft>
              <a:defRPr sz="1200" b="1">
                <a:solidFill>
                  <a:srgbClr val="0C2A8C"/>
                </a:solidFill>
                <a:latin typeface="Arial" charset="0"/>
                <a:ea typeface="ＭＳ Ｐゴシック" charset="0"/>
              </a:defRPr>
            </a:lvl9pPr>
          </a:lstStyle>
          <a:p>
            <a:pPr eaLnBrk="1" hangingPunct="1"/>
            <a:r>
              <a:rPr lang="en-US" sz="1000" dirty="0"/>
              <a:t>Smoke from County Line Fire in northern Florida</a:t>
            </a:r>
          </a:p>
        </p:txBody>
      </p:sp>
      <p:cxnSp>
        <p:nvCxnSpPr>
          <p:cNvPr id="14" name="Straight Arrow Connector 13"/>
          <p:cNvCxnSpPr>
            <a:cxnSpLocks noChangeShapeType="1"/>
          </p:cNvCxnSpPr>
          <p:nvPr/>
        </p:nvCxnSpPr>
        <p:spPr bwMode="auto">
          <a:xfrm flipH="1">
            <a:off x="5896920" y="3170354"/>
            <a:ext cx="2134452" cy="1096846"/>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103627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120407_suomi_npp_viirs_i4_i5_anim.gif">
            <a:hlinkClick r:id="" action="ppaction://media"/>
          </p:cNvPr>
          <p:cNvPicPr preferRelativeResize="0">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17042" y="1098967"/>
            <a:ext cx="7602053" cy="5701539"/>
          </a:xfrm>
        </p:spPr>
      </p:pic>
      <p:sp>
        <p:nvSpPr>
          <p:cNvPr id="7" name="Title 6"/>
          <p:cNvSpPr txBox="1">
            <a:spLocks noGrp="1" noChangeArrowheads="1"/>
          </p:cNvSpPr>
          <p:nvPr>
            <p:ph type="title"/>
          </p:nvPr>
        </p:nvSpPr>
        <p:spPr bwMode="auto">
          <a:xfrm>
            <a:off x="614427" y="-5506"/>
            <a:ext cx="80422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rgbClr val="0C2A8C"/>
                </a:solidFill>
                <a:latin typeface="Arial" charset="0"/>
                <a:ea typeface="ＭＳ Ｐゴシック" charset="0"/>
                <a:cs typeface="ＭＳ Ｐゴシック" charset="0"/>
              </a:defRPr>
            </a:lvl1pPr>
            <a:lvl2pPr marL="742950" indent="-285750" eaLnBrk="0" hangingPunct="0">
              <a:defRPr sz="1200" b="1">
                <a:solidFill>
                  <a:srgbClr val="0C2A8C"/>
                </a:solidFill>
                <a:latin typeface="Arial" charset="0"/>
                <a:ea typeface="ＭＳ Ｐゴシック" charset="0"/>
              </a:defRPr>
            </a:lvl2pPr>
            <a:lvl3pPr marL="1143000" indent="-228600" eaLnBrk="0" hangingPunct="0">
              <a:defRPr sz="1200" b="1">
                <a:solidFill>
                  <a:srgbClr val="0C2A8C"/>
                </a:solidFill>
                <a:latin typeface="Arial" charset="0"/>
                <a:ea typeface="ＭＳ Ｐゴシック" charset="0"/>
              </a:defRPr>
            </a:lvl3pPr>
            <a:lvl4pPr marL="1600200" indent="-228600" eaLnBrk="0" hangingPunct="0">
              <a:defRPr sz="1200" b="1">
                <a:solidFill>
                  <a:srgbClr val="0C2A8C"/>
                </a:solidFill>
                <a:latin typeface="Arial" charset="0"/>
                <a:ea typeface="ＭＳ Ｐゴシック" charset="0"/>
              </a:defRPr>
            </a:lvl4pPr>
            <a:lvl5pPr marL="2057400" indent="-228600" eaLnBrk="0" hangingPunct="0">
              <a:defRPr sz="1200" b="1">
                <a:solidFill>
                  <a:srgbClr val="0C2A8C"/>
                </a:solidFill>
                <a:latin typeface="Arial" charset="0"/>
                <a:ea typeface="ＭＳ Ｐゴシック" charset="0"/>
              </a:defRPr>
            </a:lvl5pPr>
            <a:lvl6pPr marL="2514600" indent="-228600" eaLnBrk="0" fontAlgn="base" hangingPunct="0">
              <a:spcBef>
                <a:spcPct val="0"/>
              </a:spcBef>
              <a:spcAft>
                <a:spcPct val="0"/>
              </a:spcAft>
              <a:defRPr sz="1200" b="1">
                <a:solidFill>
                  <a:srgbClr val="0C2A8C"/>
                </a:solidFill>
                <a:latin typeface="Arial" charset="0"/>
                <a:ea typeface="ＭＳ Ｐゴシック" charset="0"/>
              </a:defRPr>
            </a:lvl6pPr>
            <a:lvl7pPr marL="2971800" indent="-228600" eaLnBrk="0" fontAlgn="base" hangingPunct="0">
              <a:spcBef>
                <a:spcPct val="0"/>
              </a:spcBef>
              <a:spcAft>
                <a:spcPct val="0"/>
              </a:spcAft>
              <a:defRPr sz="1200" b="1">
                <a:solidFill>
                  <a:srgbClr val="0C2A8C"/>
                </a:solidFill>
                <a:latin typeface="Arial" charset="0"/>
                <a:ea typeface="ＭＳ Ｐゴシック" charset="0"/>
              </a:defRPr>
            </a:lvl7pPr>
            <a:lvl8pPr marL="3429000" indent="-228600" eaLnBrk="0" fontAlgn="base" hangingPunct="0">
              <a:spcBef>
                <a:spcPct val="0"/>
              </a:spcBef>
              <a:spcAft>
                <a:spcPct val="0"/>
              </a:spcAft>
              <a:defRPr sz="1200" b="1">
                <a:solidFill>
                  <a:srgbClr val="0C2A8C"/>
                </a:solidFill>
                <a:latin typeface="Arial" charset="0"/>
                <a:ea typeface="ＭＳ Ｐゴシック" charset="0"/>
              </a:defRPr>
            </a:lvl8pPr>
            <a:lvl9pPr marL="3886200" indent="-228600" eaLnBrk="0" fontAlgn="base" hangingPunct="0">
              <a:spcBef>
                <a:spcPct val="0"/>
              </a:spcBef>
              <a:spcAft>
                <a:spcPct val="0"/>
              </a:spcAft>
              <a:defRPr sz="1200" b="1">
                <a:solidFill>
                  <a:srgbClr val="0C2A8C"/>
                </a:solidFill>
                <a:latin typeface="Arial" charset="0"/>
                <a:ea typeface="ＭＳ Ｐゴシック" charset="0"/>
              </a:defRPr>
            </a:lvl9pPr>
          </a:lstStyle>
          <a:p>
            <a:pPr eaLnBrk="1" hangingPunct="1"/>
            <a:r>
              <a:rPr lang="en-US" sz="2000" b="0" dirty="0" smtClean="0">
                <a:solidFill>
                  <a:schemeClr val="accent1"/>
                </a:solidFill>
              </a:rPr>
              <a:t>Hot Spot from Florida County Line Fire</a:t>
            </a:r>
            <a:br>
              <a:rPr lang="en-US" sz="2000" b="0" dirty="0" smtClean="0">
                <a:solidFill>
                  <a:schemeClr val="accent1"/>
                </a:solidFill>
              </a:rPr>
            </a:br>
            <a:r>
              <a:rPr lang="en-US" sz="2000" b="0" dirty="0" smtClean="0">
                <a:solidFill>
                  <a:schemeClr val="accent1"/>
                </a:solidFill>
              </a:rPr>
              <a:t>7 April 2012 06:58 UTC </a:t>
            </a:r>
            <a:br>
              <a:rPr lang="en-US" sz="2000" b="0" dirty="0" smtClean="0">
                <a:solidFill>
                  <a:schemeClr val="accent1"/>
                </a:solidFill>
              </a:rPr>
            </a:br>
            <a:r>
              <a:rPr lang="en-US" sz="2000" b="0" dirty="0" err="1" smtClean="0">
                <a:solidFill>
                  <a:schemeClr val="accent1"/>
                </a:solidFill>
              </a:rPr>
              <a:t>Suomi</a:t>
            </a:r>
            <a:r>
              <a:rPr lang="en-US" sz="2000" b="0" dirty="0" smtClean="0">
                <a:solidFill>
                  <a:schemeClr val="accent1"/>
                </a:solidFill>
              </a:rPr>
              <a:t> NPP Data VIIRS I4 (4 </a:t>
            </a:r>
            <a:r>
              <a:rPr lang="en-US" sz="2000" b="0" dirty="0" err="1" smtClean="0">
                <a:solidFill>
                  <a:schemeClr val="accent1"/>
                </a:solidFill>
              </a:rPr>
              <a:t>μm</a:t>
            </a:r>
            <a:r>
              <a:rPr lang="en-US" sz="2000" b="0" dirty="0" smtClean="0">
                <a:solidFill>
                  <a:schemeClr val="accent1"/>
                </a:solidFill>
              </a:rPr>
              <a:t>) and IR Window (11 </a:t>
            </a:r>
            <a:r>
              <a:rPr lang="en-US" sz="2000" b="0" dirty="0" err="1" smtClean="0">
                <a:solidFill>
                  <a:schemeClr val="accent1"/>
                </a:solidFill>
              </a:rPr>
              <a:t>μm</a:t>
            </a:r>
            <a:r>
              <a:rPr lang="en-US" sz="2000" b="0" dirty="0" smtClean="0">
                <a:solidFill>
                  <a:schemeClr val="accent1"/>
                </a:solidFill>
              </a:rPr>
              <a:t>) </a:t>
            </a:r>
            <a:endParaRPr lang="en-US" sz="2000" b="0" dirty="0">
              <a:solidFill>
                <a:schemeClr val="accent1"/>
              </a:solidFill>
            </a:endParaRPr>
          </a:p>
        </p:txBody>
      </p:sp>
    </p:spTree>
    <p:extLst>
      <p:ext uri="{BB962C8B-B14F-4D97-AF65-F5344CB8AC3E}">
        <p14:creationId xmlns:p14="http://schemas.microsoft.com/office/powerpoint/2010/main" val="5437903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Terra MODIS 8 April 2012 16:15 UTC</a:t>
            </a:r>
            <a:endParaRPr lang="en-US" dirty="0"/>
          </a:p>
        </p:txBody>
      </p:sp>
      <p:pic>
        <p:nvPicPr>
          <p:cNvPr id="4" name="Content Placeholder 3" descr="Screen shot 2012-05-15 at 2.25.43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79" r="599"/>
          <a:stretch/>
        </p:blipFill>
        <p:spPr>
          <a:xfrm>
            <a:off x="923615" y="1347556"/>
            <a:ext cx="7140246" cy="5374999"/>
          </a:xfrm>
          <a:ln>
            <a:solidFill>
              <a:schemeClr val="tx1"/>
            </a:solidFill>
          </a:ln>
        </p:spPr>
      </p:pic>
    </p:spTree>
    <p:extLst>
      <p:ext uri="{BB962C8B-B14F-4D97-AF65-F5344CB8AC3E}">
        <p14:creationId xmlns:p14="http://schemas.microsoft.com/office/powerpoint/2010/main" val="58459836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Wildfires</a:t>
            </a:r>
            <a:endParaRPr lang="en-US" dirty="0"/>
          </a:p>
        </p:txBody>
      </p:sp>
      <p:sp>
        <p:nvSpPr>
          <p:cNvPr id="3" name="Text Placeholder 2"/>
          <p:cNvSpPr>
            <a:spLocks noGrp="1"/>
          </p:cNvSpPr>
          <p:nvPr>
            <p:ph type="body" idx="1"/>
          </p:nvPr>
        </p:nvSpPr>
        <p:spPr/>
        <p:txBody>
          <a:bodyPr/>
          <a:lstStyle/>
          <a:p>
            <a:r>
              <a:rPr lang="en-US" dirty="0" smtClean="0"/>
              <a:t>VIIRS in AWIPS Fires</a:t>
            </a:r>
            <a:endParaRPr lang="en-US" dirty="0"/>
          </a:p>
        </p:txBody>
      </p:sp>
    </p:spTree>
    <p:extLst>
      <p:ext uri="{BB962C8B-B14F-4D97-AF65-F5344CB8AC3E}">
        <p14:creationId xmlns:p14="http://schemas.microsoft.com/office/powerpoint/2010/main" val="402403504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a:p>
        </p:txBody>
      </p:sp>
      <p:pic>
        <p:nvPicPr>
          <p:cNvPr id="6" name="Content Placeholder 3" descr="Screen shot 2013-09-12 at 1.19.23 PM.png"/>
          <p:cNvPicPr>
            <a:picLocks noChangeAspect="1"/>
          </p:cNvPicPr>
          <p:nvPr/>
        </p:nvPicPr>
        <p:blipFill rotWithShape="1">
          <a:blip r:embed="rId2">
            <a:extLst>
              <a:ext uri="{28A0092B-C50C-407E-A947-70E740481C1C}">
                <a14:useLocalDpi xmlns:a14="http://schemas.microsoft.com/office/drawing/2010/main" val="0"/>
              </a:ext>
            </a:extLst>
          </a:blip>
          <a:srcRect l="657" r="112" b="14350"/>
          <a:stretch/>
        </p:blipFill>
        <p:spPr>
          <a:xfrm>
            <a:off x="-1" y="-57052"/>
            <a:ext cx="9301275" cy="6905550"/>
          </a:xfrm>
          <a:prstGeom prst="rect">
            <a:avLst/>
          </a:prstGeom>
        </p:spPr>
      </p:pic>
    </p:spTree>
    <p:extLst>
      <p:ext uri="{BB962C8B-B14F-4D97-AF65-F5344CB8AC3E}">
        <p14:creationId xmlns:p14="http://schemas.microsoft.com/office/powerpoint/2010/main" val="1505485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VIIRS </a:t>
            </a:r>
            <a:br>
              <a:rPr lang="en-US" dirty="0" smtClean="0"/>
            </a:br>
            <a:r>
              <a:rPr lang="en-US" dirty="0" smtClean="0"/>
              <a:t>Day/Night Band</a:t>
            </a:r>
            <a:endParaRPr lang="en-US" dirty="0"/>
          </a:p>
        </p:txBody>
      </p:sp>
      <p:sp>
        <p:nvSpPr>
          <p:cNvPr id="3" name="Content Placeholder 2"/>
          <p:cNvSpPr>
            <a:spLocks noGrp="1"/>
          </p:cNvSpPr>
          <p:nvPr>
            <p:ph idx="1"/>
          </p:nvPr>
        </p:nvSpPr>
        <p:spPr>
          <a:xfrm>
            <a:off x="549274" y="1600200"/>
            <a:ext cx="8462155" cy="5257800"/>
          </a:xfrm>
        </p:spPr>
        <p:txBody>
          <a:bodyPr>
            <a:normAutofit/>
          </a:bodyPr>
          <a:lstStyle/>
          <a:p>
            <a:r>
              <a:rPr lang="en-US" dirty="0" smtClean="0"/>
              <a:t>Visible wavelength available at night!</a:t>
            </a:r>
          </a:p>
          <a:p>
            <a:pPr lvl="1"/>
            <a:r>
              <a:rPr lang="en-US" dirty="0" smtClean="0"/>
              <a:t>735 m spatial resolution centered at about .7 microns</a:t>
            </a:r>
          </a:p>
          <a:p>
            <a:r>
              <a:rPr lang="en-US" dirty="0" smtClean="0"/>
              <a:t>What can now be seen at night?</a:t>
            </a:r>
          </a:p>
          <a:p>
            <a:pPr lvl="1"/>
            <a:r>
              <a:rPr lang="en-US" dirty="0" smtClean="0"/>
              <a:t>Cities</a:t>
            </a:r>
          </a:p>
          <a:p>
            <a:pPr lvl="1"/>
            <a:r>
              <a:rPr lang="en-US" dirty="0" smtClean="0"/>
              <a:t>Smoke, Dust, Ash</a:t>
            </a:r>
          </a:p>
          <a:p>
            <a:pPr lvl="1"/>
            <a:r>
              <a:rPr lang="en-US" dirty="0" smtClean="0"/>
              <a:t>Low Clouds/Fog</a:t>
            </a:r>
          </a:p>
          <a:p>
            <a:pPr lvl="1"/>
            <a:r>
              <a:rPr lang="en-US" dirty="0" smtClean="0"/>
              <a:t>Fires, Volcanoes (Lava)</a:t>
            </a:r>
          </a:p>
          <a:p>
            <a:pPr lvl="1"/>
            <a:r>
              <a:rPr lang="en-US" dirty="0" smtClean="0"/>
              <a:t>Auroras</a:t>
            </a:r>
          </a:p>
          <a:p>
            <a:pPr lvl="1"/>
            <a:r>
              <a:rPr lang="en-US" dirty="0" smtClean="0"/>
              <a:t>Lightning</a:t>
            </a:r>
          </a:p>
          <a:p>
            <a:r>
              <a:rPr lang="en-US" dirty="0" smtClean="0"/>
              <a:t>How much can be seen depends heavily on</a:t>
            </a:r>
            <a:r>
              <a:rPr lang="en-US" dirty="0"/>
              <a:t> </a:t>
            </a:r>
            <a:r>
              <a:rPr lang="en-US" dirty="0" smtClean="0"/>
              <a:t>lunar illumination – Phase of moon, and rising setting times</a:t>
            </a:r>
          </a:p>
          <a:p>
            <a:pPr lvl="1"/>
            <a:endParaRPr lang="en-US" dirty="0"/>
          </a:p>
        </p:txBody>
      </p:sp>
    </p:spTree>
    <p:extLst>
      <p:ext uri="{BB962C8B-B14F-4D97-AF65-F5344CB8AC3E}">
        <p14:creationId xmlns:p14="http://schemas.microsoft.com/office/powerpoint/2010/main" val="31902020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549275" y="357433"/>
            <a:ext cx="8042276" cy="1336956"/>
          </a:xfrm>
        </p:spPr>
        <p:txBody>
          <a:bodyPr/>
          <a:lstStyle/>
          <a:p>
            <a:r>
              <a:rPr lang="en-US" dirty="0" smtClean="0"/>
              <a:t> </a:t>
            </a:r>
            <a:r>
              <a:rPr lang="en-US" sz="3600" dirty="0" smtClean="0"/>
              <a:t>VIIRS in AWIPS Fire Detection Capability   15 May 2012</a:t>
            </a:r>
            <a:br>
              <a:rPr lang="en-US" sz="3600" dirty="0" smtClean="0"/>
            </a:br>
            <a:endParaRPr lang="en-US" sz="3600" dirty="0" smtClean="0"/>
          </a:p>
        </p:txBody>
      </p:sp>
      <p:sp>
        <p:nvSpPr>
          <p:cNvPr id="17410" name="TextBox 2"/>
          <p:cNvSpPr txBox="1">
            <a:spLocks noChangeArrowheads="1"/>
          </p:cNvSpPr>
          <p:nvPr/>
        </p:nvSpPr>
        <p:spPr bwMode="auto">
          <a:xfrm>
            <a:off x="152400" y="6283325"/>
            <a:ext cx="1219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rgbClr val="0C2A8C"/>
                </a:solidFill>
                <a:latin typeface="Arial" pitchFamily="34" charset="0"/>
                <a:ea typeface="ＭＳ Ｐゴシック" pitchFamily="34" charset="-128"/>
              </a:defRPr>
            </a:lvl1pPr>
            <a:lvl2pPr marL="742950" indent="-285750" eaLnBrk="0" hangingPunct="0">
              <a:defRPr sz="1200" b="1">
                <a:solidFill>
                  <a:srgbClr val="0C2A8C"/>
                </a:solidFill>
                <a:latin typeface="Arial" pitchFamily="34" charset="0"/>
                <a:ea typeface="ＭＳ Ｐゴシック" pitchFamily="34" charset="-128"/>
              </a:defRPr>
            </a:lvl2pPr>
            <a:lvl3pPr marL="1143000" indent="-228600" eaLnBrk="0" hangingPunct="0">
              <a:defRPr sz="1200" b="1">
                <a:solidFill>
                  <a:srgbClr val="0C2A8C"/>
                </a:solidFill>
                <a:latin typeface="Arial" pitchFamily="34" charset="0"/>
                <a:ea typeface="ＭＳ Ｐゴシック" pitchFamily="34" charset="-128"/>
              </a:defRPr>
            </a:lvl3pPr>
            <a:lvl4pPr marL="1600200" indent="-228600" eaLnBrk="0" hangingPunct="0">
              <a:defRPr sz="1200" b="1">
                <a:solidFill>
                  <a:srgbClr val="0C2A8C"/>
                </a:solidFill>
                <a:latin typeface="Arial" pitchFamily="34" charset="0"/>
                <a:ea typeface="ＭＳ Ｐゴシック" pitchFamily="34" charset="-128"/>
              </a:defRPr>
            </a:lvl4pPr>
            <a:lvl5pPr marL="2057400" indent="-228600" eaLnBrk="0" hangingPunct="0">
              <a:defRPr sz="1200" b="1">
                <a:solidFill>
                  <a:srgbClr val="0C2A8C"/>
                </a:solidFill>
                <a:latin typeface="Arial" pitchFamily="34" charset="0"/>
                <a:ea typeface="ＭＳ Ｐゴシック" pitchFamily="34" charset="-128"/>
              </a:defRPr>
            </a:lvl5pPr>
            <a:lvl6pPr marL="2514600" indent="-228600" eaLnBrk="0" fontAlgn="base" hangingPunct="0">
              <a:spcBef>
                <a:spcPct val="0"/>
              </a:spcBef>
              <a:spcAft>
                <a:spcPct val="0"/>
              </a:spcAft>
              <a:defRPr sz="1200" b="1">
                <a:solidFill>
                  <a:srgbClr val="0C2A8C"/>
                </a:solidFill>
                <a:latin typeface="Arial" pitchFamily="34" charset="0"/>
                <a:ea typeface="ＭＳ Ｐゴシック" pitchFamily="34" charset="-128"/>
              </a:defRPr>
            </a:lvl6pPr>
            <a:lvl7pPr marL="2971800" indent="-228600" eaLnBrk="0" fontAlgn="base" hangingPunct="0">
              <a:spcBef>
                <a:spcPct val="0"/>
              </a:spcBef>
              <a:spcAft>
                <a:spcPct val="0"/>
              </a:spcAft>
              <a:defRPr sz="1200" b="1">
                <a:solidFill>
                  <a:srgbClr val="0C2A8C"/>
                </a:solidFill>
                <a:latin typeface="Arial" pitchFamily="34" charset="0"/>
                <a:ea typeface="ＭＳ Ｐゴシック" pitchFamily="34" charset="-128"/>
              </a:defRPr>
            </a:lvl7pPr>
            <a:lvl8pPr marL="3429000" indent="-228600" eaLnBrk="0" fontAlgn="base" hangingPunct="0">
              <a:spcBef>
                <a:spcPct val="0"/>
              </a:spcBef>
              <a:spcAft>
                <a:spcPct val="0"/>
              </a:spcAft>
              <a:defRPr sz="1200" b="1">
                <a:solidFill>
                  <a:srgbClr val="0C2A8C"/>
                </a:solidFill>
                <a:latin typeface="Arial" pitchFamily="34" charset="0"/>
                <a:ea typeface="ＭＳ Ｐゴシック" pitchFamily="34" charset="-128"/>
              </a:defRPr>
            </a:lvl8pPr>
            <a:lvl9pPr marL="3886200" indent="-228600" eaLnBrk="0" fontAlgn="base" hangingPunct="0">
              <a:spcBef>
                <a:spcPct val="0"/>
              </a:spcBef>
              <a:spcAft>
                <a:spcPct val="0"/>
              </a:spcAft>
              <a:defRPr sz="1200" b="1">
                <a:solidFill>
                  <a:srgbClr val="0C2A8C"/>
                </a:solidFill>
                <a:latin typeface="Arial" pitchFamily="34" charset="0"/>
                <a:ea typeface="ＭＳ Ｐゴシック" pitchFamily="34" charset="-128"/>
              </a:defRPr>
            </a:lvl9pPr>
          </a:lstStyle>
          <a:p>
            <a:pPr eaLnBrk="1" hangingPunct="1"/>
            <a:r>
              <a:rPr lang="en-US">
                <a:solidFill>
                  <a:prstClr val="white"/>
                </a:solidFill>
              </a:rPr>
              <a:t>SSEC/CIMSS</a:t>
            </a:r>
          </a:p>
        </p:txBody>
      </p:sp>
      <p:pic>
        <p:nvPicPr>
          <p:cNvPr id="36866" name="Picture 2" descr="D:\WCS\VIIRS AWIPS\051512_features\fires_az\fires_AZ_VIIRS_05152012_091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401" y="1119300"/>
            <a:ext cx="7629198" cy="55592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2743200" y="5105400"/>
            <a:ext cx="609600" cy="6096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News Gothic MT"/>
            </a:endParaRPr>
          </a:p>
        </p:txBody>
      </p:sp>
    </p:spTree>
    <p:extLst>
      <p:ext uri="{BB962C8B-B14F-4D97-AF65-F5344CB8AC3E}">
        <p14:creationId xmlns:p14="http://schemas.microsoft.com/office/powerpoint/2010/main" val="205940260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2"/>
          <p:cNvSpPr txBox="1">
            <a:spLocks noChangeArrowheads="1"/>
          </p:cNvSpPr>
          <p:nvPr/>
        </p:nvSpPr>
        <p:spPr bwMode="auto">
          <a:xfrm>
            <a:off x="152400" y="6283325"/>
            <a:ext cx="1219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rgbClr val="0C2A8C"/>
                </a:solidFill>
                <a:latin typeface="Arial" pitchFamily="34" charset="0"/>
                <a:ea typeface="ＭＳ Ｐゴシック" pitchFamily="34" charset="-128"/>
              </a:defRPr>
            </a:lvl1pPr>
            <a:lvl2pPr marL="742950" indent="-285750" eaLnBrk="0" hangingPunct="0">
              <a:defRPr sz="1200" b="1">
                <a:solidFill>
                  <a:srgbClr val="0C2A8C"/>
                </a:solidFill>
                <a:latin typeface="Arial" pitchFamily="34" charset="0"/>
                <a:ea typeface="ＭＳ Ｐゴシック" pitchFamily="34" charset="-128"/>
              </a:defRPr>
            </a:lvl2pPr>
            <a:lvl3pPr marL="1143000" indent="-228600" eaLnBrk="0" hangingPunct="0">
              <a:defRPr sz="1200" b="1">
                <a:solidFill>
                  <a:srgbClr val="0C2A8C"/>
                </a:solidFill>
                <a:latin typeface="Arial" pitchFamily="34" charset="0"/>
                <a:ea typeface="ＭＳ Ｐゴシック" pitchFamily="34" charset="-128"/>
              </a:defRPr>
            </a:lvl3pPr>
            <a:lvl4pPr marL="1600200" indent="-228600" eaLnBrk="0" hangingPunct="0">
              <a:defRPr sz="1200" b="1">
                <a:solidFill>
                  <a:srgbClr val="0C2A8C"/>
                </a:solidFill>
                <a:latin typeface="Arial" pitchFamily="34" charset="0"/>
                <a:ea typeface="ＭＳ Ｐゴシック" pitchFamily="34" charset="-128"/>
              </a:defRPr>
            </a:lvl4pPr>
            <a:lvl5pPr marL="2057400" indent="-228600" eaLnBrk="0" hangingPunct="0">
              <a:defRPr sz="1200" b="1">
                <a:solidFill>
                  <a:srgbClr val="0C2A8C"/>
                </a:solidFill>
                <a:latin typeface="Arial" pitchFamily="34" charset="0"/>
                <a:ea typeface="ＭＳ Ｐゴシック" pitchFamily="34" charset="-128"/>
              </a:defRPr>
            </a:lvl5pPr>
            <a:lvl6pPr marL="2514600" indent="-228600" eaLnBrk="0" fontAlgn="base" hangingPunct="0">
              <a:spcBef>
                <a:spcPct val="0"/>
              </a:spcBef>
              <a:spcAft>
                <a:spcPct val="0"/>
              </a:spcAft>
              <a:defRPr sz="1200" b="1">
                <a:solidFill>
                  <a:srgbClr val="0C2A8C"/>
                </a:solidFill>
                <a:latin typeface="Arial" pitchFamily="34" charset="0"/>
                <a:ea typeface="ＭＳ Ｐゴシック" pitchFamily="34" charset="-128"/>
              </a:defRPr>
            </a:lvl6pPr>
            <a:lvl7pPr marL="2971800" indent="-228600" eaLnBrk="0" fontAlgn="base" hangingPunct="0">
              <a:spcBef>
                <a:spcPct val="0"/>
              </a:spcBef>
              <a:spcAft>
                <a:spcPct val="0"/>
              </a:spcAft>
              <a:defRPr sz="1200" b="1">
                <a:solidFill>
                  <a:srgbClr val="0C2A8C"/>
                </a:solidFill>
                <a:latin typeface="Arial" pitchFamily="34" charset="0"/>
                <a:ea typeface="ＭＳ Ｐゴシック" pitchFamily="34" charset="-128"/>
              </a:defRPr>
            </a:lvl7pPr>
            <a:lvl8pPr marL="3429000" indent="-228600" eaLnBrk="0" fontAlgn="base" hangingPunct="0">
              <a:spcBef>
                <a:spcPct val="0"/>
              </a:spcBef>
              <a:spcAft>
                <a:spcPct val="0"/>
              </a:spcAft>
              <a:defRPr sz="1200" b="1">
                <a:solidFill>
                  <a:srgbClr val="0C2A8C"/>
                </a:solidFill>
                <a:latin typeface="Arial" pitchFamily="34" charset="0"/>
                <a:ea typeface="ＭＳ Ｐゴシック" pitchFamily="34" charset="-128"/>
              </a:defRPr>
            </a:lvl8pPr>
            <a:lvl9pPr marL="3886200" indent="-228600" eaLnBrk="0" fontAlgn="base" hangingPunct="0">
              <a:spcBef>
                <a:spcPct val="0"/>
              </a:spcBef>
              <a:spcAft>
                <a:spcPct val="0"/>
              </a:spcAft>
              <a:defRPr sz="1200" b="1">
                <a:solidFill>
                  <a:srgbClr val="0C2A8C"/>
                </a:solidFill>
                <a:latin typeface="Arial" pitchFamily="34" charset="0"/>
                <a:ea typeface="ＭＳ Ｐゴシック" pitchFamily="34" charset="-128"/>
              </a:defRPr>
            </a:lvl9pPr>
          </a:lstStyle>
          <a:p>
            <a:pPr eaLnBrk="1" hangingPunct="1"/>
            <a:r>
              <a:rPr lang="en-US">
                <a:solidFill>
                  <a:prstClr val="white"/>
                </a:solidFill>
              </a:rPr>
              <a:t>SSEC/CIMSS</a:t>
            </a:r>
          </a:p>
        </p:txBody>
      </p:sp>
      <p:pic>
        <p:nvPicPr>
          <p:cNvPr id="37890" name="Picture 2" descr="D:\WCS\VIIRS AWIPS\051512_features\fires_az\VIIRS_AVHRR_ZOOM\VIIRS_3.74_BT_20120515_08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77472"/>
            <a:ext cx="7882258" cy="535622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5029200" y="3655367"/>
            <a:ext cx="426924" cy="0"/>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304064" y="3516867"/>
            <a:ext cx="1325336" cy="276999"/>
          </a:xfrm>
          <a:prstGeom prst="rect">
            <a:avLst/>
          </a:prstGeom>
          <a:noFill/>
        </p:spPr>
        <p:txBody>
          <a:bodyPr wrap="square" rtlCol="0">
            <a:spAutoFit/>
          </a:bodyPr>
          <a:lstStyle/>
          <a:p>
            <a:pPr algn="ctr"/>
            <a:r>
              <a:rPr lang="en-US" dirty="0">
                <a:solidFill>
                  <a:srgbClr val="FFC000"/>
                </a:solidFill>
                <a:latin typeface="News Gothic MT"/>
              </a:rPr>
              <a:t>Bull Flat Fire</a:t>
            </a:r>
          </a:p>
        </p:txBody>
      </p:sp>
      <p:cxnSp>
        <p:nvCxnSpPr>
          <p:cNvPr id="8" name="Straight Arrow Connector 7"/>
          <p:cNvCxnSpPr/>
          <p:nvPr/>
        </p:nvCxnSpPr>
        <p:spPr>
          <a:xfrm flipH="1">
            <a:off x="4276205" y="3988836"/>
            <a:ext cx="426924" cy="0"/>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626428" y="3839450"/>
            <a:ext cx="1325336" cy="276999"/>
          </a:xfrm>
          <a:prstGeom prst="rect">
            <a:avLst/>
          </a:prstGeom>
          <a:noFill/>
        </p:spPr>
        <p:txBody>
          <a:bodyPr wrap="square" rtlCol="0">
            <a:spAutoFit/>
          </a:bodyPr>
          <a:lstStyle/>
          <a:p>
            <a:pPr algn="ctr"/>
            <a:r>
              <a:rPr lang="en-US" dirty="0">
                <a:solidFill>
                  <a:srgbClr val="FFC000"/>
                </a:solidFill>
                <a:latin typeface="News Gothic MT"/>
              </a:rPr>
              <a:t>Sunflower Fire</a:t>
            </a:r>
          </a:p>
        </p:txBody>
      </p:sp>
      <p:sp>
        <p:nvSpPr>
          <p:cNvPr id="10" name="Title 1"/>
          <p:cNvSpPr>
            <a:spLocks noGrp="1"/>
          </p:cNvSpPr>
          <p:nvPr>
            <p:ph type="title"/>
          </p:nvPr>
        </p:nvSpPr>
        <p:spPr>
          <a:xfrm>
            <a:off x="549275" y="357433"/>
            <a:ext cx="8042276" cy="1336956"/>
          </a:xfrm>
        </p:spPr>
        <p:txBody>
          <a:bodyPr/>
          <a:lstStyle/>
          <a:p>
            <a:r>
              <a:rPr lang="en-US" dirty="0" smtClean="0"/>
              <a:t> </a:t>
            </a:r>
            <a:r>
              <a:rPr lang="en-US" sz="3600" dirty="0" smtClean="0"/>
              <a:t>VIIRS in AWIPS Fire Detection Capability   15 May 2012</a:t>
            </a:r>
            <a:br>
              <a:rPr lang="en-US" sz="3600" dirty="0" smtClean="0"/>
            </a:br>
            <a:endParaRPr lang="en-US" sz="3600" dirty="0" smtClean="0"/>
          </a:p>
        </p:txBody>
      </p:sp>
    </p:spTree>
    <p:extLst>
      <p:ext uri="{BB962C8B-B14F-4D97-AF65-F5344CB8AC3E}">
        <p14:creationId xmlns:p14="http://schemas.microsoft.com/office/powerpoint/2010/main" val="277507085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2"/>
          <p:cNvSpPr txBox="1">
            <a:spLocks noChangeArrowheads="1"/>
          </p:cNvSpPr>
          <p:nvPr/>
        </p:nvSpPr>
        <p:spPr bwMode="auto">
          <a:xfrm>
            <a:off x="152400" y="6283325"/>
            <a:ext cx="1219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rgbClr val="0C2A8C"/>
                </a:solidFill>
                <a:latin typeface="Arial" pitchFamily="34" charset="0"/>
                <a:ea typeface="ＭＳ Ｐゴシック" pitchFamily="34" charset="-128"/>
              </a:defRPr>
            </a:lvl1pPr>
            <a:lvl2pPr marL="742950" indent="-285750" eaLnBrk="0" hangingPunct="0">
              <a:defRPr sz="1200" b="1">
                <a:solidFill>
                  <a:srgbClr val="0C2A8C"/>
                </a:solidFill>
                <a:latin typeface="Arial" pitchFamily="34" charset="0"/>
                <a:ea typeface="ＭＳ Ｐゴシック" pitchFamily="34" charset="-128"/>
              </a:defRPr>
            </a:lvl2pPr>
            <a:lvl3pPr marL="1143000" indent="-228600" eaLnBrk="0" hangingPunct="0">
              <a:defRPr sz="1200" b="1">
                <a:solidFill>
                  <a:srgbClr val="0C2A8C"/>
                </a:solidFill>
                <a:latin typeface="Arial" pitchFamily="34" charset="0"/>
                <a:ea typeface="ＭＳ Ｐゴシック" pitchFamily="34" charset="-128"/>
              </a:defRPr>
            </a:lvl3pPr>
            <a:lvl4pPr marL="1600200" indent="-228600" eaLnBrk="0" hangingPunct="0">
              <a:defRPr sz="1200" b="1">
                <a:solidFill>
                  <a:srgbClr val="0C2A8C"/>
                </a:solidFill>
                <a:latin typeface="Arial" pitchFamily="34" charset="0"/>
                <a:ea typeface="ＭＳ Ｐゴシック" pitchFamily="34" charset="-128"/>
              </a:defRPr>
            </a:lvl4pPr>
            <a:lvl5pPr marL="2057400" indent="-228600" eaLnBrk="0" hangingPunct="0">
              <a:defRPr sz="1200" b="1">
                <a:solidFill>
                  <a:srgbClr val="0C2A8C"/>
                </a:solidFill>
                <a:latin typeface="Arial" pitchFamily="34" charset="0"/>
                <a:ea typeface="ＭＳ Ｐゴシック" pitchFamily="34" charset="-128"/>
              </a:defRPr>
            </a:lvl5pPr>
            <a:lvl6pPr marL="2514600" indent="-228600" eaLnBrk="0" fontAlgn="base" hangingPunct="0">
              <a:spcBef>
                <a:spcPct val="0"/>
              </a:spcBef>
              <a:spcAft>
                <a:spcPct val="0"/>
              </a:spcAft>
              <a:defRPr sz="1200" b="1">
                <a:solidFill>
                  <a:srgbClr val="0C2A8C"/>
                </a:solidFill>
                <a:latin typeface="Arial" pitchFamily="34" charset="0"/>
                <a:ea typeface="ＭＳ Ｐゴシック" pitchFamily="34" charset="-128"/>
              </a:defRPr>
            </a:lvl6pPr>
            <a:lvl7pPr marL="2971800" indent="-228600" eaLnBrk="0" fontAlgn="base" hangingPunct="0">
              <a:spcBef>
                <a:spcPct val="0"/>
              </a:spcBef>
              <a:spcAft>
                <a:spcPct val="0"/>
              </a:spcAft>
              <a:defRPr sz="1200" b="1">
                <a:solidFill>
                  <a:srgbClr val="0C2A8C"/>
                </a:solidFill>
                <a:latin typeface="Arial" pitchFamily="34" charset="0"/>
                <a:ea typeface="ＭＳ Ｐゴシック" pitchFamily="34" charset="-128"/>
              </a:defRPr>
            </a:lvl7pPr>
            <a:lvl8pPr marL="3429000" indent="-228600" eaLnBrk="0" fontAlgn="base" hangingPunct="0">
              <a:spcBef>
                <a:spcPct val="0"/>
              </a:spcBef>
              <a:spcAft>
                <a:spcPct val="0"/>
              </a:spcAft>
              <a:defRPr sz="1200" b="1">
                <a:solidFill>
                  <a:srgbClr val="0C2A8C"/>
                </a:solidFill>
                <a:latin typeface="Arial" pitchFamily="34" charset="0"/>
                <a:ea typeface="ＭＳ Ｐゴシック" pitchFamily="34" charset="-128"/>
              </a:defRPr>
            </a:lvl8pPr>
            <a:lvl9pPr marL="3886200" indent="-228600" eaLnBrk="0" fontAlgn="base" hangingPunct="0">
              <a:spcBef>
                <a:spcPct val="0"/>
              </a:spcBef>
              <a:spcAft>
                <a:spcPct val="0"/>
              </a:spcAft>
              <a:defRPr sz="1200" b="1">
                <a:solidFill>
                  <a:srgbClr val="0C2A8C"/>
                </a:solidFill>
                <a:latin typeface="Arial" pitchFamily="34" charset="0"/>
                <a:ea typeface="ＭＳ Ｐゴシック" pitchFamily="34" charset="-128"/>
              </a:defRPr>
            </a:lvl9pPr>
          </a:lstStyle>
          <a:p>
            <a:pPr eaLnBrk="1" hangingPunct="1"/>
            <a:r>
              <a:rPr lang="en-US">
                <a:solidFill>
                  <a:prstClr val="white"/>
                </a:solidFill>
              </a:rPr>
              <a:t>SSEC/CIMSS</a:t>
            </a:r>
          </a:p>
        </p:txBody>
      </p:sp>
      <p:pic>
        <p:nvPicPr>
          <p:cNvPr id="38914" name="Picture 2" descr="D:\WCS\VIIRS AWIPS\051512_features\fires_az\VIIRS_DNB__REF_20120515_081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934" y="1173044"/>
            <a:ext cx="7885438" cy="535838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a:off x="4533560" y="3117893"/>
            <a:ext cx="426924" cy="0"/>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808424" y="2979393"/>
            <a:ext cx="1325336" cy="276999"/>
          </a:xfrm>
          <a:prstGeom prst="rect">
            <a:avLst/>
          </a:prstGeom>
          <a:noFill/>
        </p:spPr>
        <p:txBody>
          <a:bodyPr wrap="square" rtlCol="0">
            <a:spAutoFit/>
          </a:bodyPr>
          <a:lstStyle/>
          <a:p>
            <a:pPr algn="ctr"/>
            <a:r>
              <a:rPr lang="en-US" dirty="0">
                <a:solidFill>
                  <a:srgbClr val="FFC000"/>
                </a:solidFill>
                <a:latin typeface="News Gothic MT"/>
              </a:rPr>
              <a:t>Bull Flat Fire</a:t>
            </a:r>
          </a:p>
        </p:txBody>
      </p:sp>
      <p:cxnSp>
        <p:nvCxnSpPr>
          <p:cNvPr id="7" name="Straight Arrow Connector 6"/>
          <p:cNvCxnSpPr/>
          <p:nvPr/>
        </p:nvCxnSpPr>
        <p:spPr>
          <a:xfrm flipH="1">
            <a:off x="3780565" y="3407818"/>
            <a:ext cx="426924" cy="0"/>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130788" y="3258432"/>
            <a:ext cx="1325336" cy="276999"/>
          </a:xfrm>
          <a:prstGeom prst="rect">
            <a:avLst/>
          </a:prstGeom>
          <a:noFill/>
        </p:spPr>
        <p:txBody>
          <a:bodyPr wrap="square" rtlCol="0">
            <a:spAutoFit/>
          </a:bodyPr>
          <a:lstStyle/>
          <a:p>
            <a:pPr algn="ctr"/>
            <a:r>
              <a:rPr lang="en-US" dirty="0">
                <a:solidFill>
                  <a:srgbClr val="FFC000"/>
                </a:solidFill>
                <a:latin typeface="News Gothic MT"/>
              </a:rPr>
              <a:t>Sunflower Fire</a:t>
            </a:r>
          </a:p>
        </p:txBody>
      </p:sp>
      <p:sp>
        <p:nvSpPr>
          <p:cNvPr id="9" name="TextBox 8"/>
          <p:cNvSpPr txBox="1"/>
          <p:nvPr/>
        </p:nvSpPr>
        <p:spPr>
          <a:xfrm>
            <a:off x="2275112" y="3799114"/>
            <a:ext cx="1325336" cy="276999"/>
          </a:xfrm>
          <a:prstGeom prst="rect">
            <a:avLst/>
          </a:prstGeom>
          <a:noFill/>
        </p:spPr>
        <p:txBody>
          <a:bodyPr wrap="square" rtlCol="0">
            <a:spAutoFit/>
          </a:bodyPr>
          <a:lstStyle/>
          <a:p>
            <a:pPr algn="ctr"/>
            <a:r>
              <a:rPr lang="en-US" dirty="0">
                <a:solidFill>
                  <a:srgbClr val="0070C0"/>
                </a:solidFill>
                <a:latin typeface="News Gothic MT"/>
              </a:rPr>
              <a:t>Phoenix</a:t>
            </a:r>
          </a:p>
        </p:txBody>
      </p:sp>
      <p:sp>
        <p:nvSpPr>
          <p:cNvPr id="11" name="Title 1"/>
          <p:cNvSpPr>
            <a:spLocks noGrp="1"/>
          </p:cNvSpPr>
          <p:nvPr>
            <p:ph type="title"/>
          </p:nvPr>
        </p:nvSpPr>
        <p:spPr>
          <a:xfrm>
            <a:off x="549275" y="357433"/>
            <a:ext cx="8042276" cy="1336956"/>
          </a:xfrm>
        </p:spPr>
        <p:txBody>
          <a:bodyPr/>
          <a:lstStyle/>
          <a:p>
            <a:r>
              <a:rPr lang="en-US" dirty="0" smtClean="0"/>
              <a:t> </a:t>
            </a:r>
            <a:r>
              <a:rPr lang="en-US" sz="3600" dirty="0" smtClean="0"/>
              <a:t>VIIRS in AWIPS Fire Detection Capability   15 May 2012</a:t>
            </a:r>
            <a:br>
              <a:rPr lang="en-US" sz="3600" dirty="0" smtClean="0"/>
            </a:br>
            <a:endParaRPr lang="en-US" sz="3600" dirty="0" smtClean="0"/>
          </a:p>
        </p:txBody>
      </p:sp>
    </p:spTree>
    <p:extLst>
      <p:ext uri="{BB962C8B-B14F-4D97-AF65-F5344CB8AC3E}">
        <p14:creationId xmlns:p14="http://schemas.microsoft.com/office/powerpoint/2010/main" val="31671097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Auroral</a:t>
            </a:r>
            <a:r>
              <a:rPr lang="en-US" dirty="0" smtClean="0"/>
              <a:t> Oval </a:t>
            </a:r>
            <a:br>
              <a:rPr lang="en-US" dirty="0" smtClean="0"/>
            </a:br>
            <a:r>
              <a:rPr lang="en-US" dirty="0" smtClean="0"/>
              <a:t>9 May 2012</a:t>
            </a:r>
            <a:endParaRPr lang="en-US" dirty="0"/>
          </a:p>
        </p:txBody>
      </p:sp>
      <p:pic>
        <p:nvPicPr>
          <p:cNvPr id="4" name="Content Placeholder 3" descr="120509_auroral_oval_swpc_anim.gif"/>
          <p:cNvPicPr>
            <a:picLocks noGrp="1" noChangeAspect="1"/>
          </p:cNvPicPr>
          <p:nvPr>
            <p:ph idx="1"/>
          </p:nvPr>
        </p:nvPicPr>
        <p:blipFill>
          <a:blip r:embed="rId2">
            <a:extLst>
              <a:ext uri="{28A0092B-C50C-407E-A947-70E740481C1C}">
                <a14:useLocalDpi xmlns:a14="http://schemas.microsoft.com/office/drawing/2010/main" val="0"/>
              </a:ext>
            </a:extLst>
          </a:blip>
          <a:srcRect l="-32294" r="-32294"/>
          <a:stretch>
            <a:fillRect/>
          </a:stretch>
        </p:blipFill>
        <p:spPr>
          <a:xfrm>
            <a:off x="400685" y="1519952"/>
            <a:ext cx="8635828" cy="4663960"/>
          </a:xfrm>
        </p:spPr>
      </p:pic>
    </p:spTree>
    <p:extLst>
      <p:ext uri="{BB962C8B-B14F-4D97-AF65-F5344CB8AC3E}">
        <p14:creationId xmlns:p14="http://schemas.microsoft.com/office/powerpoint/2010/main" val="68669360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20509_suomi_npp_viirs_dnb_ir_fog_anim.gif">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13883" y="1134764"/>
            <a:ext cx="7063329" cy="5665089"/>
          </a:xfrm>
        </p:spPr>
      </p:pic>
      <p:sp>
        <p:nvSpPr>
          <p:cNvPr id="5" name="Title 1"/>
          <p:cNvSpPr txBox="1">
            <a:spLocks/>
          </p:cNvSpPr>
          <p:nvPr/>
        </p:nvSpPr>
        <p:spPr>
          <a:xfrm>
            <a:off x="632555" y="-163110"/>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4000" dirty="0" smtClean="0">
                <a:solidFill>
                  <a:srgbClr val="2C7C9F"/>
                </a:solidFill>
                <a:latin typeface="News Gothic MT"/>
              </a:rPr>
              <a:t>VIIRS in AWIPS Observing</a:t>
            </a:r>
          </a:p>
          <a:p>
            <a:r>
              <a:rPr lang="en-US" sz="4000" dirty="0" smtClean="0">
                <a:solidFill>
                  <a:srgbClr val="2C7C9F"/>
                </a:solidFill>
                <a:latin typeface="News Gothic MT"/>
              </a:rPr>
              <a:t>Auroras   9 May 2012   </a:t>
            </a:r>
            <a:endParaRPr lang="en-US" sz="4000" dirty="0">
              <a:solidFill>
                <a:srgbClr val="2C7C9F"/>
              </a:solidFill>
              <a:latin typeface="News Gothic MT"/>
            </a:endParaRPr>
          </a:p>
        </p:txBody>
      </p:sp>
    </p:spTree>
    <p:extLst>
      <p:ext uri="{BB962C8B-B14F-4D97-AF65-F5344CB8AC3E}">
        <p14:creationId xmlns:p14="http://schemas.microsoft.com/office/powerpoint/2010/main" val="15665220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shot 2012-05-15 at 1.55.27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812" r="960"/>
          <a:stretch/>
        </p:blipFill>
        <p:spPr>
          <a:xfrm>
            <a:off x="2050796" y="124599"/>
            <a:ext cx="5038504" cy="6680205"/>
          </a:xfrm>
          <a:ln>
            <a:solidFill>
              <a:schemeClr val="tx1"/>
            </a:solidFill>
          </a:ln>
        </p:spPr>
      </p:pic>
    </p:spTree>
    <p:extLst>
      <p:ext uri="{BB962C8B-B14F-4D97-AF65-F5344CB8AC3E}">
        <p14:creationId xmlns:p14="http://schemas.microsoft.com/office/powerpoint/2010/main" val="279794889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735" y="-183932"/>
            <a:ext cx="8042276" cy="1336956"/>
          </a:xfrm>
        </p:spPr>
        <p:txBody>
          <a:bodyPr/>
          <a:lstStyle/>
          <a:p>
            <a:r>
              <a:rPr lang="en-US" sz="3600" dirty="0">
                <a:latin typeface="Arial" charset="0"/>
                <a:ea typeface="ＭＳ Ｐゴシック" charset="0"/>
                <a:cs typeface="ＭＳ Ｐゴシック" charset="0"/>
              </a:rPr>
              <a:t>VIIRS in AWIPS Day/Night Band </a:t>
            </a:r>
            <a:br>
              <a:rPr lang="en-US" sz="3600" dirty="0">
                <a:latin typeface="Arial" charset="0"/>
                <a:ea typeface="ＭＳ Ｐゴシック" charset="0"/>
                <a:cs typeface="ＭＳ Ｐゴシック" charset="0"/>
              </a:rPr>
            </a:br>
            <a:r>
              <a:rPr lang="en-US" sz="3600" dirty="0" smtClean="0">
                <a:latin typeface="Arial" charset="0"/>
                <a:ea typeface="ＭＳ Ｐゴシック" charset="0"/>
                <a:cs typeface="ＭＳ Ｐゴシック" charset="0"/>
              </a:rPr>
              <a:t>Mining Operations  8 </a:t>
            </a:r>
            <a:r>
              <a:rPr lang="en-US" sz="3600" dirty="0">
                <a:latin typeface="Arial" charset="0"/>
                <a:ea typeface="ＭＳ Ｐゴシック" charset="0"/>
                <a:cs typeface="ＭＳ Ｐゴシック" charset="0"/>
              </a:rPr>
              <a:t>April 2012</a:t>
            </a:r>
            <a:endParaRPr lang="en-US" sz="3600" dirty="0"/>
          </a:p>
        </p:txBody>
      </p:sp>
      <p:pic>
        <p:nvPicPr>
          <p:cNvPr id="4" name="Content Placeholder 3" descr="VIIRS_DNB_20120408_0811.png"/>
          <p:cNvPicPr>
            <a:picLocks noGrp="1" noChangeAspect="1"/>
          </p:cNvPicPr>
          <p:nvPr>
            <p:ph idx="1"/>
          </p:nvPr>
        </p:nvPicPr>
        <p:blipFill>
          <a:blip r:embed="rId3">
            <a:extLst>
              <a:ext uri="{28A0092B-C50C-407E-A947-70E740481C1C}">
                <a14:useLocalDpi xmlns:a14="http://schemas.microsoft.com/office/drawing/2010/main" val="0"/>
              </a:ext>
            </a:extLst>
          </a:blip>
          <a:srcRect l="-39216" r="-39216"/>
          <a:stretch>
            <a:fillRect/>
          </a:stretch>
        </p:blipFill>
        <p:spPr>
          <a:xfrm>
            <a:off x="-122572" y="1153024"/>
            <a:ext cx="9026090" cy="4874729"/>
          </a:xfrm>
        </p:spPr>
      </p:pic>
      <p:sp>
        <p:nvSpPr>
          <p:cNvPr id="5" name="TextBox 4"/>
          <p:cNvSpPr txBox="1"/>
          <p:nvPr/>
        </p:nvSpPr>
        <p:spPr>
          <a:xfrm>
            <a:off x="0" y="6119336"/>
            <a:ext cx="9056815" cy="738664"/>
          </a:xfrm>
          <a:prstGeom prst="rect">
            <a:avLst/>
          </a:prstGeom>
          <a:noFill/>
        </p:spPr>
        <p:txBody>
          <a:bodyPr wrap="square" rtlCol="0">
            <a:spAutoFit/>
          </a:bodyPr>
          <a:lstStyle/>
          <a:p>
            <a:r>
              <a:rPr lang="en-US" sz="1400" dirty="0">
                <a:solidFill>
                  <a:prstClr val="black"/>
                </a:solidFill>
                <a:latin typeface="News Gothic MT"/>
              </a:rPr>
              <a:t>Another example of a Day/Night Band image from 08 April 2012 revealed a large number of natural gas flares and illuminated “man camps” associated with extensive drilling operations in the </a:t>
            </a:r>
            <a:r>
              <a:rPr lang="en-US" sz="1400" dirty="0" err="1">
                <a:solidFill>
                  <a:prstClr val="black"/>
                </a:solidFill>
                <a:latin typeface="News Gothic MT"/>
              </a:rPr>
              <a:t>Bakken</a:t>
            </a:r>
            <a:r>
              <a:rPr lang="en-US" sz="1400" dirty="0">
                <a:solidFill>
                  <a:prstClr val="black"/>
                </a:solidFill>
                <a:latin typeface="News Gothic MT"/>
              </a:rPr>
              <a:t> Shale Oil Field area of eastern Montana and western North Dakota.</a:t>
            </a:r>
          </a:p>
        </p:txBody>
      </p:sp>
    </p:spTree>
    <p:extLst>
      <p:ext uri="{BB962C8B-B14F-4D97-AF65-F5344CB8AC3E}">
        <p14:creationId xmlns:p14="http://schemas.microsoft.com/office/powerpoint/2010/main" val="273350019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441064"/>
            <a:ext cx="8042276" cy="1336956"/>
          </a:xfrm>
        </p:spPr>
        <p:txBody>
          <a:bodyPr/>
          <a:lstStyle/>
          <a:p>
            <a:r>
              <a:rPr lang="en-US" dirty="0" smtClean="0"/>
              <a:t>Examples Ships</a:t>
            </a:r>
            <a:endParaRPr lang="en-US" dirty="0"/>
          </a:p>
        </p:txBody>
      </p:sp>
      <p:sp>
        <p:nvSpPr>
          <p:cNvPr id="5" name="Slide Number Placeholder 4"/>
          <p:cNvSpPr>
            <a:spLocks noGrp="1"/>
          </p:cNvSpPr>
          <p:nvPr>
            <p:ph type="sldNum" sz="quarter" idx="11"/>
          </p:nvPr>
        </p:nvSpPr>
        <p:spPr/>
        <p:txBody>
          <a:bodyPr/>
          <a:lstStyle/>
          <a:p>
            <a:pPr>
              <a:defRPr/>
            </a:pPr>
            <a:fld id="{0ACC5272-6D44-45FA-B5C2-D271C6481E80}" type="slidenum">
              <a:rPr lang="en-US" smtClean="0">
                <a:solidFill>
                  <a:prstClr val="white"/>
                </a:solidFill>
                <a:latin typeface="News Gothic MT"/>
              </a:rPr>
              <a:pPr>
                <a:defRPr/>
              </a:pPr>
              <a:t>27</a:t>
            </a:fld>
            <a:endParaRPr lang="en-US">
              <a:solidFill>
                <a:prstClr val="white"/>
              </a:solidFill>
              <a:latin typeface="News Gothic MT"/>
            </a:endParaRPr>
          </a:p>
        </p:txBody>
      </p:sp>
      <p:pic>
        <p:nvPicPr>
          <p:cNvPr id="13314" name="Picture 2" descr="D:\WCS\VIIRS AWIPS\Aurora_05132012\Ships_VIIRS_05132012_0852_McV.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 y="1066800"/>
            <a:ext cx="7833996" cy="550968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2362200" y="2438400"/>
            <a:ext cx="1676400" cy="685800"/>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2362200" y="2057400"/>
            <a:ext cx="1524000" cy="1066800"/>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93865" y="2971800"/>
            <a:ext cx="604653" cy="276999"/>
          </a:xfrm>
          <a:prstGeom prst="rect">
            <a:avLst/>
          </a:prstGeom>
        </p:spPr>
        <p:txBody>
          <a:bodyPr wrap="none">
            <a:spAutoFit/>
          </a:bodyPr>
          <a:lstStyle/>
          <a:p>
            <a:r>
              <a:rPr lang="en-US" dirty="0">
                <a:solidFill>
                  <a:srgbClr val="FFC000"/>
                </a:solidFill>
                <a:latin typeface="News Gothic MT"/>
              </a:rPr>
              <a:t>Ships</a:t>
            </a:r>
          </a:p>
        </p:txBody>
      </p:sp>
      <p:cxnSp>
        <p:nvCxnSpPr>
          <p:cNvPr id="10" name="Straight Arrow Connector 9"/>
          <p:cNvCxnSpPr/>
          <p:nvPr/>
        </p:nvCxnSpPr>
        <p:spPr>
          <a:xfrm flipV="1">
            <a:off x="2362200" y="2971800"/>
            <a:ext cx="1143000" cy="152400"/>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678004" y="2161401"/>
            <a:ext cx="688009" cy="276999"/>
          </a:xfrm>
          <a:prstGeom prst="rect">
            <a:avLst/>
          </a:prstGeom>
        </p:spPr>
        <p:txBody>
          <a:bodyPr wrap="none">
            <a:spAutoFit/>
          </a:bodyPr>
          <a:lstStyle/>
          <a:p>
            <a:r>
              <a:rPr lang="en-US" dirty="0">
                <a:solidFill>
                  <a:srgbClr val="00B0F0"/>
                </a:solidFill>
                <a:latin typeface="News Gothic MT"/>
              </a:rPr>
              <a:t>Seattle</a:t>
            </a:r>
          </a:p>
        </p:txBody>
      </p:sp>
    </p:spTree>
    <p:extLst>
      <p:ext uri="{BB962C8B-B14F-4D97-AF65-F5344CB8AC3E}">
        <p14:creationId xmlns:p14="http://schemas.microsoft.com/office/powerpoint/2010/main" val="189232012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560902"/>
            <a:ext cx="8042276" cy="1336956"/>
          </a:xfrm>
        </p:spPr>
        <p:txBody>
          <a:bodyPr/>
          <a:lstStyle/>
          <a:p>
            <a:r>
              <a:rPr lang="en-US" dirty="0" smtClean="0"/>
              <a:t>Examples- Sea ice</a:t>
            </a:r>
            <a:endParaRPr lang="en-US" dirty="0"/>
          </a:p>
        </p:txBody>
      </p:sp>
      <p:sp>
        <p:nvSpPr>
          <p:cNvPr id="5" name="Slide Number Placeholder 4"/>
          <p:cNvSpPr>
            <a:spLocks noGrp="1"/>
          </p:cNvSpPr>
          <p:nvPr>
            <p:ph type="sldNum" sz="quarter" idx="11"/>
          </p:nvPr>
        </p:nvSpPr>
        <p:spPr/>
        <p:txBody>
          <a:bodyPr/>
          <a:lstStyle/>
          <a:p>
            <a:pPr>
              <a:defRPr/>
            </a:pPr>
            <a:fld id="{0ACC5272-6D44-45FA-B5C2-D271C6481E80}" type="slidenum">
              <a:rPr lang="en-US" smtClean="0">
                <a:solidFill>
                  <a:prstClr val="white"/>
                </a:solidFill>
                <a:latin typeface="News Gothic MT"/>
              </a:rPr>
              <a:pPr>
                <a:defRPr/>
              </a:pPr>
              <a:t>28</a:t>
            </a:fld>
            <a:endParaRPr lang="en-US">
              <a:solidFill>
                <a:prstClr val="white"/>
              </a:solidFill>
              <a:latin typeface="News Gothic MT"/>
            </a:endParaRPr>
          </a:p>
        </p:txBody>
      </p:sp>
      <p:pic>
        <p:nvPicPr>
          <p:cNvPr id="9219" name="Picture 3" descr="D:\WCS\VIIRS AWIPS\DNB\DNB_0408_AWI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6263" y="717629"/>
            <a:ext cx="6427216" cy="617790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a:off x="5969754" y="2209800"/>
            <a:ext cx="609600" cy="0"/>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715072" y="1886634"/>
            <a:ext cx="1505540" cy="646331"/>
          </a:xfrm>
          <a:prstGeom prst="rect">
            <a:avLst/>
          </a:prstGeom>
          <a:noFill/>
        </p:spPr>
        <p:txBody>
          <a:bodyPr wrap="none" rtlCol="0">
            <a:spAutoFit/>
          </a:bodyPr>
          <a:lstStyle/>
          <a:p>
            <a:r>
              <a:rPr lang="en-US" dirty="0">
                <a:solidFill>
                  <a:srgbClr val="FF0000"/>
                </a:solidFill>
                <a:latin typeface="News Gothic MT"/>
              </a:rPr>
              <a:t>Ice covered </a:t>
            </a:r>
          </a:p>
          <a:p>
            <a:r>
              <a:rPr lang="en-US" dirty="0">
                <a:solidFill>
                  <a:srgbClr val="FF0000"/>
                </a:solidFill>
                <a:latin typeface="News Gothic MT"/>
              </a:rPr>
              <a:t>Hudson Bay</a:t>
            </a:r>
          </a:p>
        </p:txBody>
      </p:sp>
    </p:spTree>
    <p:extLst>
      <p:ext uri="{BB962C8B-B14F-4D97-AF65-F5344CB8AC3E}">
        <p14:creationId xmlns:p14="http://schemas.microsoft.com/office/powerpoint/2010/main" val="4544411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9"/>
          <p:cNvSpPr>
            <a:spLocks noGrp="1"/>
          </p:cNvSpPr>
          <p:nvPr>
            <p:ph type="title"/>
          </p:nvPr>
        </p:nvSpPr>
        <p:spPr>
          <a:xfrm>
            <a:off x="-44966" y="602734"/>
            <a:ext cx="9597758" cy="523220"/>
          </a:xfrm>
          <a:prstGeom prst="rect">
            <a:avLst/>
          </a:prstGeom>
        </p:spPr>
        <p:txBody>
          <a:bodyPr wrap="square">
            <a:spAutoFit/>
          </a:bodyPr>
          <a:lstStyle/>
          <a:p>
            <a:endParaRPr lang="en-US" sz="2800" dirty="0"/>
          </a:p>
        </p:txBody>
      </p:sp>
      <p:pic>
        <p:nvPicPr>
          <p:cNvPr id="3" name="Picture 2" descr="Screen shot 2013-08-22 at 1.22.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46914"/>
          </a:xfrm>
          <a:prstGeom prst="rect">
            <a:avLst/>
          </a:prstGeom>
        </p:spPr>
      </p:pic>
    </p:spTree>
    <p:extLst>
      <p:ext uri="{BB962C8B-B14F-4D97-AF65-F5344CB8AC3E}">
        <p14:creationId xmlns:p14="http://schemas.microsoft.com/office/powerpoint/2010/main" val="35274497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56505"/>
            <a:ext cx="8042276" cy="1336956"/>
          </a:xfrm>
        </p:spPr>
        <p:txBody>
          <a:bodyPr/>
          <a:lstStyle/>
          <a:p>
            <a:r>
              <a:rPr lang="en-US" dirty="0" smtClean="0"/>
              <a:t>VIIRS Day/Night Band</a:t>
            </a:r>
            <a:endParaRPr lang="en-US" dirty="0"/>
          </a:p>
        </p:txBody>
      </p:sp>
      <p:pic>
        <p:nvPicPr>
          <p:cNvPr id="4" name="Content Placeholder 3" descr="Screen shot 2012-05-21 at 11.21.17 PM.png"/>
          <p:cNvPicPr>
            <a:picLocks noGrp="1" noChangeAspect="1"/>
          </p:cNvPicPr>
          <p:nvPr>
            <p:ph idx="1"/>
          </p:nvPr>
        </p:nvPicPr>
        <p:blipFill>
          <a:blip r:embed="rId2">
            <a:extLst>
              <a:ext uri="{28A0092B-C50C-407E-A947-70E740481C1C}">
                <a14:useLocalDpi xmlns:a14="http://schemas.microsoft.com/office/drawing/2010/main" val="0"/>
              </a:ext>
            </a:extLst>
          </a:blip>
          <a:srcRect l="-6205" r="-6205"/>
          <a:stretch>
            <a:fillRect/>
          </a:stretch>
        </p:blipFill>
        <p:spPr>
          <a:xfrm>
            <a:off x="-250251" y="1109131"/>
            <a:ext cx="9704033" cy="5240867"/>
          </a:xfrm>
        </p:spPr>
      </p:pic>
      <p:sp>
        <p:nvSpPr>
          <p:cNvPr id="5" name="TextBox 4"/>
          <p:cNvSpPr txBox="1"/>
          <p:nvPr/>
        </p:nvSpPr>
        <p:spPr>
          <a:xfrm>
            <a:off x="304799" y="6343480"/>
            <a:ext cx="8602133" cy="461665"/>
          </a:xfrm>
          <a:prstGeom prst="rect">
            <a:avLst/>
          </a:prstGeom>
          <a:noFill/>
        </p:spPr>
        <p:txBody>
          <a:bodyPr wrap="square" rtlCol="0">
            <a:spAutoFit/>
          </a:bodyPr>
          <a:lstStyle/>
          <a:p>
            <a:r>
              <a:rPr lang="en-US" sz="1200" dirty="0">
                <a:solidFill>
                  <a:prstClr val="black"/>
                </a:solidFill>
                <a:latin typeface="News Gothic MT"/>
              </a:rPr>
              <a:t>Taken from:  T., Miller, S. D., Turk, F. J., </a:t>
            </a:r>
            <a:r>
              <a:rPr lang="en-US" sz="1200" dirty="0" err="1">
                <a:solidFill>
                  <a:prstClr val="black"/>
                </a:solidFill>
                <a:latin typeface="News Gothic MT"/>
              </a:rPr>
              <a:t>Schueler</a:t>
            </a:r>
            <a:r>
              <a:rPr lang="en-US" sz="1200" dirty="0">
                <a:solidFill>
                  <a:prstClr val="black"/>
                </a:solidFill>
                <a:latin typeface="News Gothic MT"/>
              </a:rPr>
              <a:t>, C., </a:t>
            </a:r>
            <a:r>
              <a:rPr lang="en-US" sz="1200" dirty="0" err="1">
                <a:solidFill>
                  <a:prstClr val="black"/>
                </a:solidFill>
                <a:latin typeface="News Gothic MT"/>
              </a:rPr>
              <a:t>Jullian</a:t>
            </a:r>
            <a:r>
              <a:rPr lang="en-US" sz="1200" dirty="0">
                <a:solidFill>
                  <a:prstClr val="black"/>
                </a:solidFill>
                <a:latin typeface="News Gothic MT"/>
              </a:rPr>
              <a:t>, R., </a:t>
            </a:r>
            <a:r>
              <a:rPr lang="en-US" sz="1200" dirty="0" err="1">
                <a:solidFill>
                  <a:prstClr val="black"/>
                </a:solidFill>
                <a:latin typeface="News Gothic MT"/>
              </a:rPr>
              <a:t>Deyo</a:t>
            </a:r>
            <a:r>
              <a:rPr lang="en-US" sz="1200" dirty="0">
                <a:solidFill>
                  <a:prstClr val="black"/>
                </a:solidFill>
                <a:latin typeface="News Gothic MT"/>
              </a:rPr>
              <a:t>, S., Dills, P., and Wang, S., 2006: The NPOESS VIIRS Day/Night Visible Sensor, Bulletin Am. Met. Society, DOI:10.1175/BAMS-87-2-191, p. 191-199.</a:t>
            </a:r>
          </a:p>
        </p:txBody>
      </p:sp>
    </p:spTree>
    <p:extLst>
      <p:ext uri="{BB962C8B-B14F-4D97-AF65-F5344CB8AC3E}">
        <p14:creationId xmlns:p14="http://schemas.microsoft.com/office/powerpoint/2010/main" val="40313370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3-08-22 at 1.22.27 AM.png"/>
          <p:cNvPicPr>
            <a:picLocks noGrp="1" noChangeAspect="1"/>
          </p:cNvPicPr>
          <p:nvPr>
            <p:ph idx="1"/>
          </p:nvPr>
        </p:nvPicPr>
        <p:blipFill>
          <a:blip r:embed="rId2">
            <a:extLst>
              <a:ext uri="{28A0092B-C50C-407E-A947-70E740481C1C}">
                <a14:useLocalDpi xmlns:a14="http://schemas.microsoft.com/office/drawing/2010/main" val="0"/>
              </a:ext>
            </a:extLst>
          </a:blip>
          <a:srcRect l="-19705" r="-19705"/>
          <a:stretch>
            <a:fillRect/>
          </a:stretch>
        </p:blipFill>
        <p:spPr>
          <a:xfrm>
            <a:off x="-1814098" y="-34808"/>
            <a:ext cx="12762781" cy="6892808"/>
          </a:xfrm>
        </p:spPr>
      </p:pic>
    </p:spTree>
    <p:extLst>
      <p:ext uri="{BB962C8B-B14F-4D97-AF65-F5344CB8AC3E}">
        <p14:creationId xmlns:p14="http://schemas.microsoft.com/office/powerpoint/2010/main" val="73595437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099" y="-882250"/>
            <a:ext cx="8042276" cy="1336956"/>
          </a:xfrm>
        </p:spPr>
        <p:txBody>
          <a:bodyPr/>
          <a:lstStyle/>
          <a:p>
            <a:r>
              <a:rPr lang="en-US" sz="2400" dirty="0" smtClean="0"/>
              <a:t>Four Lunar Illumination Regimes</a:t>
            </a:r>
            <a:endParaRPr lang="en-US" sz="2400" dirty="0"/>
          </a:p>
        </p:txBody>
      </p:sp>
      <p:pic>
        <p:nvPicPr>
          <p:cNvPr id="9" name="Picture 8" descr="Screen Shot 2015-01-27 at 10.14.3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455" y="0"/>
            <a:ext cx="7105451" cy="7055663"/>
          </a:xfrm>
          <a:prstGeom prst="rect">
            <a:avLst/>
          </a:prstGeom>
        </p:spPr>
      </p:pic>
      <p:pic>
        <p:nvPicPr>
          <p:cNvPr id="10" name="Picture 9" descr="Screen Shot 2015-01-27 at 10.09.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207" y="1437006"/>
            <a:ext cx="732835" cy="648601"/>
          </a:xfrm>
          <a:prstGeom prst="rect">
            <a:avLst/>
          </a:prstGeom>
        </p:spPr>
      </p:pic>
      <p:pic>
        <p:nvPicPr>
          <p:cNvPr id="11" name="Picture 10" descr="Screen Shot 2015-01-27 at 10.0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1107" y="1437006"/>
            <a:ext cx="715356" cy="643016"/>
          </a:xfrm>
          <a:prstGeom prst="rect">
            <a:avLst/>
          </a:prstGeom>
        </p:spPr>
      </p:pic>
      <p:pic>
        <p:nvPicPr>
          <p:cNvPr id="12" name="Picture 11" descr="Screen Shot 2015-01-27 at 10.10.0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357" y="4973294"/>
            <a:ext cx="732836" cy="665449"/>
          </a:xfrm>
          <a:prstGeom prst="rect">
            <a:avLst/>
          </a:prstGeom>
        </p:spPr>
      </p:pic>
      <p:pic>
        <p:nvPicPr>
          <p:cNvPr id="13" name="Picture 12" descr="Screen Shot 2015-01-27 at 10.10.13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1319" y="4973295"/>
            <a:ext cx="715357" cy="665448"/>
          </a:xfrm>
          <a:prstGeom prst="rect">
            <a:avLst/>
          </a:prstGeom>
        </p:spPr>
      </p:pic>
    </p:spTree>
    <p:extLst>
      <p:ext uri="{BB962C8B-B14F-4D97-AF65-F5344CB8AC3E}">
        <p14:creationId xmlns:p14="http://schemas.microsoft.com/office/powerpoint/2010/main" val="209237472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9673" y="147638"/>
            <a:ext cx="8486274" cy="1143000"/>
          </a:xfrm>
        </p:spPr>
        <p:txBody>
          <a:bodyPr>
            <a:normAutofit/>
          </a:bodyPr>
          <a:lstStyle/>
          <a:p>
            <a:r>
              <a:rPr lang="en-US" sz="2000" b="1" dirty="0" smtClean="0"/>
              <a:t>Tropical Storm Flossie Approaching Hawaii</a:t>
            </a:r>
            <a:br>
              <a:rPr lang="en-US" sz="2000" b="1" dirty="0" smtClean="0"/>
            </a:br>
            <a:r>
              <a:rPr lang="en-US" sz="2000" b="1" dirty="0" smtClean="0"/>
              <a:t>S-NPP VIIRS IR Window Loop  </a:t>
            </a:r>
            <a:br>
              <a:rPr lang="en-US" sz="2000" b="1" dirty="0" smtClean="0"/>
            </a:br>
            <a:r>
              <a:rPr lang="en-US" sz="2000" b="1" dirty="0" smtClean="0"/>
              <a:t>27-28 July 2013</a:t>
            </a:r>
            <a:endParaRPr lang="en-US" sz="2000" b="1" dirty="0"/>
          </a:p>
        </p:txBody>
      </p:sp>
      <p:pic>
        <p:nvPicPr>
          <p:cNvPr id="6" name="130727-28_suomi_npp_viirs_ir_flossie_anim.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20700" y="1600200"/>
            <a:ext cx="8101013" cy="4525963"/>
          </a:xfrm>
        </p:spPr>
      </p:pic>
      <p:sp>
        <p:nvSpPr>
          <p:cNvPr id="7" name="TextBox 6"/>
          <p:cNvSpPr txBox="1"/>
          <p:nvPr/>
        </p:nvSpPr>
        <p:spPr>
          <a:xfrm>
            <a:off x="1937753" y="6126163"/>
            <a:ext cx="5510493" cy="646331"/>
          </a:xfrm>
          <a:prstGeom prst="rect">
            <a:avLst/>
          </a:prstGeom>
          <a:noFill/>
        </p:spPr>
        <p:txBody>
          <a:bodyPr wrap="none" rtlCol="0">
            <a:spAutoFit/>
          </a:bodyPr>
          <a:lstStyle/>
          <a:p>
            <a:pPr algn="ctr"/>
            <a:r>
              <a:rPr lang="en-US" dirty="0" smtClean="0"/>
              <a:t>Data acquired by Honolulu Direct Broadcast Antenna</a:t>
            </a:r>
          </a:p>
          <a:p>
            <a:pPr algn="ctr"/>
            <a:r>
              <a:rPr lang="en-US" dirty="0" smtClean="0"/>
              <a:t> processed using CSPP software  and displayed in AWIPS-I</a:t>
            </a:r>
            <a:endParaRPr lang="en-US" dirty="0"/>
          </a:p>
        </p:txBody>
      </p:sp>
    </p:spTree>
    <p:extLst>
      <p:ext uri="{BB962C8B-B14F-4D97-AF65-F5344CB8AC3E}">
        <p14:creationId xmlns:p14="http://schemas.microsoft.com/office/powerpoint/2010/main" val="139362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926" y="8491"/>
            <a:ext cx="7581901" cy="1653988"/>
          </a:xfrm>
        </p:spPr>
        <p:txBody>
          <a:bodyPr/>
          <a:lstStyle/>
          <a:p>
            <a:r>
              <a:rPr lang="en-US" sz="3200" dirty="0" smtClean="0"/>
              <a:t>Tropical Storm </a:t>
            </a:r>
            <a:r>
              <a:rPr lang="en-US" sz="3200" dirty="0"/>
              <a:t>Flossie </a:t>
            </a:r>
            <a:r>
              <a:rPr lang="en-US" sz="3200" dirty="0" smtClean="0"/>
              <a:t/>
            </a:r>
            <a:br>
              <a:rPr lang="en-US" sz="3200" dirty="0" smtClean="0"/>
            </a:br>
            <a:r>
              <a:rPr lang="en-US" sz="3200" dirty="0" smtClean="0"/>
              <a:t>VIIRS </a:t>
            </a:r>
            <a:r>
              <a:rPr lang="en-US" sz="3200" dirty="0"/>
              <a:t>IR </a:t>
            </a:r>
            <a:r>
              <a:rPr lang="en-US" sz="3200" dirty="0" smtClean="0"/>
              <a:t>Window 29 </a:t>
            </a:r>
            <a:r>
              <a:rPr lang="en-US" sz="3200" dirty="0"/>
              <a:t>July 2013</a:t>
            </a:r>
            <a:br>
              <a:rPr lang="en-US" sz="3200" dirty="0"/>
            </a:br>
            <a:endParaRPr lang="en-US" sz="3200" dirty="0"/>
          </a:p>
        </p:txBody>
      </p:sp>
      <p:pic>
        <p:nvPicPr>
          <p:cNvPr id="4" name="Content Placeholder 3" descr="130729_1100z_suomi_npp.png"/>
          <p:cNvPicPr>
            <a:picLocks noGrp="1" noChangeAspect="1"/>
          </p:cNvPicPr>
          <p:nvPr>
            <p:ph idx="1"/>
          </p:nvPr>
        </p:nvPicPr>
        <p:blipFill>
          <a:blip r:embed="rId2">
            <a:extLst>
              <a:ext uri="{28A0092B-C50C-407E-A947-70E740481C1C}">
                <a14:useLocalDpi xmlns:a14="http://schemas.microsoft.com/office/drawing/2010/main" val="0"/>
              </a:ext>
            </a:extLst>
          </a:blip>
          <a:srcRect l="-6739" r="-6739"/>
          <a:stretch>
            <a:fillRect/>
          </a:stretch>
        </p:blipFill>
        <p:spPr>
          <a:xfrm>
            <a:off x="-362310" y="1333137"/>
            <a:ext cx="9846309" cy="5134168"/>
          </a:xfrm>
        </p:spPr>
      </p:pic>
    </p:spTree>
    <p:extLst>
      <p:ext uri="{BB962C8B-B14F-4D97-AF65-F5344CB8AC3E}">
        <p14:creationId xmlns:p14="http://schemas.microsoft.com/office/powerpoint/2010/main" val="36184123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130729_1100z_suomi_npp_viirs_dnb_ir_flossie_anim.png"/>
          <p:cNvPicPr>
            <a:picLocks noGrp="1" noChangeAspect="1"/>
          </p:cNvPicPr>
          <p:nvPr>
            <p:ph idx="1"/>
          </p:nvPr>
        </p:nvPicPr>
        <p:blipFill>
          <a:blip r:embed="rId2">
            <a:extLst>
              <a:ext uri="{28A0092B-C50C-407E-A947-70E740481C1C}">
                <a14:useLocalDpi xmlns:a14="http://schemas.microsoft.com/office/drawing/2010/main" val="0"/>
              </a:ext>
            </a:extLst>
          </a:blip>
          <a:srcRect l="-6739" r="-6739"/>
          <a:stretch>
            <a:fillRect/>
          </a:stretch>
        </p:blipFill>
        <p:spPr>
          <a:xfrm>
            <a:off x="-342253" y="1324129"/>
            <a:ext cx="9862423" cy="5142570"/>
          </a:xfrm>
        </p:spPr>
      </p:pic>
      <p:sp>
        <p:nvSpPr>
          <p:cNvPr id="7" name="Title 1"/>
          <p:cNvSpPr>
            <a:spLocks noGrp="1"/>
          </p:cNvSpPr>
          <p:nvPr>
            <p:ph type="title"/>
          </p:nvPr>
        </p:nvSpPr>
        <p:spPr>
          <a:xfrm>
            <a:off x="897939" y="89557"/>
            <a:ext cx="7581901" cy="1653988"/>
          </a:xfrm>
        </p:spPr>
        <p:txBody>
          <a:bodyPr/>
          <a:lstStyle/>
          <a:p>
            <a:r>
              <a:rPr lang="en-US" sz="3200" dirty="0" smtClean="0"/>
              <a:t>Tropical Storm </a:t>
            </a:r>
            <a:r>
              <a:rPr lang="en-US" sz="3200" dirty="0"/>
              <a:t>Flossie </a:t>
            </a:r>
            <a:r>
              <a:rPr lang="en-US" sz="3200" dirty="0" smtClean="0"/>
              <a:t>VIIRS </a:t>
            </a:r>
            <a:br>
              <a:rPr lang="en-US" sz="3200" dirty="0" smtClean="0"/>
            </a:br>
            <a:r>
              <a:rPr lang="en-US" sz="3200" dirty="0" smtClean="0"/>
              <a:t>Day/Night Band   29 </a:t>
            </a:r>
            <a:r>
              <a:rPr lang="en-US" sz="3200" dirty="0"/>
              <a:t>July 2013</a:t>
            </a:r>
            <a:br>
              <a:rPr lang="en-US" sz="3200" dirty="0"/>
            </a:br>
            <a:endParaRPr lang="en-US" sz="3200" dirty="0"/>
          </a:p>
        </p:txBody>
      </p:sp>
    </p:spTree>
    <p:extLst>
      <p:ext uri="{BB962C8B-B14F-4D97-AF65-F5344CB8AC3E}">
        <p14:creationId xmlns:p14="http://schemas.microsoft.com/office/powerpoint/2010/main" val="117989969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S-NPP DB Data </a:t>
            </a:r>
            <a:r>
              <a:rPr lang="en-US" dirty="0"/>
              <a:t>Used by NWS </a:t>
            </a:r>
            <a:r>
              <a:rPr lang="en-US" dirty="0" smtClean="0"/>
              <a:t>Central Pacific Hurricane Center</a:t>
            </a:r>
            <a:endParaRPr lang="en-US" dirty="0"/>
          </a:p>
        </p:txBody>
      </p:sp>
      <p:sp>
        <p:nvSpPr>
          <p:cNvPr id="3" name="Content Placeholder 2"/>
          <p:cNvSpPr>
            <a:spLocks noGrp="1"/>
          </p:cNvSpPr>
          <p:nvPr>
            <p:ph idx="1"/>
          </p:nvPr>
        </p:nvSpPr>
        <p:spPr>
          <a:xfrm>
            <a:off x="457200" y="1560918"/>
            <a:ext cx="8472398" cy="5666988"/>
          </a:xfrm>
        </p:spPr>
        <p:txBody>
          <a:bodyPr>
            <a:normAutofit/>
          </a:bodyPr>
          <a:lstStyle/>
          <a:p>
            <a:pPr marL="0" indent="0">
              <a:buNone/>
            </a:pPr>
            <a:r>
              <a:rPr lang="en-US" sz="1800" dirty="0" smtClean="0"/>
              <a:t>TROPICAL </a:t>
            </a:r>
            <a:r>
              <a:rPr lang="en-US" sz="1800" dirty="0"/>
              <a:t>STORM FLOSSIE DISCUSSION NUMBER </a:t>
            </a:r>
            <a:r>
              <a:rPr lang="en-US" sz="1800" dirty="0" smtClean="0"/>
              <a:t>19</a:t>
            </a:r>
          </a:p>
          <a:p>
            <a:pPr marL="0" indent="0">
              <a:buNone/>
            </a:pPr>
            <a:r>
              <a:rPr lang="en-US" sz="1800" dirty="0" smtClean="0"/>
              <a:t> </a:t>
            </a:r>
            <a:r>
              <a:rPr lang="en-US" sz="1800" dirty="0"/>
              <a:t>NWS CENTRAL PACIFIC HURRICANE CENTER HONOLULU HI EP062013 </a:t>
            </a:r>
            <a:endParaRPr lang="en-US" sz="1800" dirty="0" smtClean="0"/>
          </a:p>
          <a:p>
            <a:pPr marL="0" indent="0">
              <a:buNone/>
            </a:pPr>
            <a:r>
              <a:rPr lang="en-US" sz="1800" dirty="0" smtClean="0"/>
              <a:t>500 </a:t>
            </a:r>
            <a:r>
              <a:rPr lang="en-US" sz="1800" dirty="0"/>
              <a:t>AM HST MON JUL 29 </a:t>
            </a:r>
            <a:r>
              <a:rPr lang="en-US" sz="1800" dirty="0" smtClean="0"/>
              <a:t>2013</a:t>
            </a:r>
          </a:p>
          <a:p>
            <a:pPr marL="0" indent="0">
              <a:buNone/>
            </a:pPr>
            <a:endParaRPr lang="en-US" sz="1800" dirty="0"/>
          </a:p>
          <a:p>
            <a:pPr marL="0" indent="0">
              <a:buNone/>
            </a:pPr>
            <a:r>
              <a:rPr lang="en-US" sz="1800" b="1" dirty="0" smtClean="0">
                <a:solidFill>
                  <a:srgbClr val="FF0000"/>
                </a:solidFill>
              </a:rPr>
              <a:t>THE </a:t>
            </a:r>
            <a:r>
              <a:rPr lang="en-US" sz="1800" b="1" dirty="0">
                <a:solidFill>
                  <a:srgbClr val="FF0000"/>
                </a:solidFill>
              </a:rPr>
              <a:t>CENTER OF FLOSSIE WAS HIDDEN BY HIGH CLOUDS MOST OF THE NIGHT BEFORE VIRS NIGHTTIME VISUAL SATELLITE IMAGERY REVEALED AN EXPOSED LOW LEVEL CIRCULATION CENTER FARTHER NORTH THAN EXPECTED. </a:t>
            </a:r>
            <a:r>
              <a:rPr lang="en-US" sz="1800" dirty="0"/>
              <a:t>WE RE-BESTED THE 0600 UTC POSITION BASED ON THE VISIBLE DATA. SUBJECTIVE DVORAK ANALYSES CONTINUED SHOW CURRENT INTENSITIES OF 3.0 BUT SATELLITE LOOPS SUGGEST A RAPID WEAKENING TREND WITH THE LOW LEVEL CENTER PULLING AWAY FROM A SMALL AREA OF CONVECTION SOUTHEAST OF THE CENTER. IT IS LIKELY THAT CONTINUED NORTHWEST SHEAR WILL MAINTAIN THIS WEAKENING TREND</a:t>
            </a:r>
            <a:r>
              <a:rPr lang="en-US" sz="1800" dirty="0" smtClean="0"/>
              <a:t>.</a:t>
            </a:r>
            <a:endParaRPr lang="en-US" sz="1800" dirty="0"/>
          </a:p>
          <a:p>
            <a:pPr marL="0" indent="0">
              <a:buNone/>
            </a:pPr>
            <a:r>
              <a:rPr lang="en-US" sz="1800" b="1" dirty="0">
                <a:solidFill>
                  <a:srgbClr val="FF0000"/>
                </a:solidFill>
              </a:rPr>
              <a:t>THE TRACK HAS BEEN SHIFTED NORTH TO REFLECT THE RE-LOCATED CENTER.</a:t>
            </a:r>
            <a:r>
              <a:rPr lang="en-US" sz="1800" dirty="0">
                <a:solidFill>
                  <a:srgbClr val="FF0000"/>
                </a:solidFill>
              </a:rPr>
              <a:t> </a:t>
            </a:r>
            <a:r>
              <a:rPr lang="en-US" sz="1800" dirty="0"/>
              <a:t>THE TRACK GUIDANCE SHIFTED FOLLOWING THE TRACK CHANGE AND WAS CONSISTENT WITH A NEW TRACK FARTHER TO THE NORTH. THE TRACK NOW SHOWS FLOSSIE PASSING OVER MAUI TODAY...OVER OAHU TONIGHT...THEN PASSING SOUTH OF KAUAI EARLY TUESDAY MORNING. WE EXPECT FLOSSIE TO WEAKEN STEADILY AS IT TRACKS WEST NORTHWEST AND DISSPATE WITHIN 96 HOURS.</a:t>
            </a:r>
          </a:p>
        </p:txBody>
      </p:sp>
      <p:pic>
        <p:nvPicPr>
          <p:cNvPr id="4" name="Picture 3" descr="NOAA_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036" y="818690"/>
            <a:ext cx="775876" cy="78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SEC_logo_sm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806" y="818692"/>
            <a:ext cx="872994" cy="642274"/>
          </a:xfrm>
          <a:prstGeom prst="rect">
            <a:avLst/>
          </a:prstGeom>
        </p:spPr>
      </p:pic>
    </p:spTree>
    <p:extLst>
      <p:ext uri="{BB962C8B-B14F-4D97-AF65-F5344CB8AC3E}">
        <p14:creationId xmlns:p14="http://schemas.microsoft.com/office/powerpoint/2010/main" val="101436666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649" y="1078082"/>
            <a:ext cx="8351691" cy="4343400"/>
          </a:xfrm>
        </p:spPr>
        <p:txBody>
          <a:bodyPr>
            <a:noAutofit/>
          </a:bodyPr>
          <a:lstStyle/>
          <a:p>
            <a:pPr marL="0" indent="0">
              <a:spcBef>
                <a:spcPts val="800"/>
              </a:spcBef>
              <a:buNone/>
            </a:pPr>
            <a:r>
              <a:rPr lang="en-US" sz="1800" dirty="0" smtClean="0">
                <a:latin typeface="Arial"/>
                <a:cs typeface="Arial"/>
              </a:rPr>
              <a:t>AREA FORECAST DISCUSSION</a:t>
            </a:r>
          </a:p>
          <a:p>
            <a:pPr marL="0" indent="0">
              <a:spcBef>
                <a:spcPts val="800"/>
              </a:spcBef>
              <a:buNone/>
            </a:pPr>
            <a:r>
              <a:rPr lang="en-US" sz="1800" dirty="0" smtClean="0">
                <a:latin typeface="Arial"/>
                <a:cs typeface="Arial"/>
              </a:rPr>
              <a:t>NATIONAL WEATHER SERVICE MILWAUKEE/SULLIVAN WI</a:t>
            </a:r>
          </a:p>
          <a:p>
            <a:pPr marL="0" indent="0">
              <a:spcBef>
                <a:spcPts val="800"/>
              </a:spcBef>
              <a:buNone/>
            </a:pPr>
            <a:r>
              <a:rPr lang="en-US" sz="1800" dirty="0" smtClean="0">
                <a:latin typeface="Arial"/>
                <a:cs typeface="Arial"/>
              </a:rPr>
              <a:t>309 AM CST MON NOV 26 2012</a:t>
            </a:r>
          </a:p>
          <a:p>
            <a:pPr marL="0" indent="0">
              <a:spcBef>
                <a:spcPts val="800"/>
              </a:spcBef>
              <a:buNone/>
            </a:pPr>
            <a:r>
              <a:rPr lang="en-US" sz="1800" dirty="0" smtClean="0">
                <a:latin typeface="Arial"/>
                <a:cs typeface="Arial"/>
              </a:rPr>
              <a:t>.TODAY AND TONIGHT...FORECAST CONFIDENCE...MEDIUM TO HIGH</a:t>
            </a:r>
          </a:p>
          <a:p>
            <a:pPr marL="0" indent="0">
              <a:spcBef>
                <a:spcPts val="800"/>
              </a:spcBef>
              <a:buNone/>
            </a:pPr>
            <a:r>
              <a:rPr lang="en-US" sz="1800" dirty="0" smtClean="0">
                <a:latin typeface="Arial"/>
                <a:cs typeface="Arial"/>
              </a:rPr>
              <a:t>WEAK LOW LEVEL COLD AIR ADVECTION EXPECTED TO CAUSE AREAS OF LOWER  CLOUDS OVER SRN WI FOR A TIME THIS MRNG</a:t>
            </a:r>
            <a:r>
              <a:rPr lang="en-US" sz="1800" b="1" i="1" dirty="0" smtClean="0">
                <a:solidFill>
                  <a:srgbClr val="FF0000"/>
                </a:solidFill>
                <a:latin typeface="Arial"/>
                <a:cs typeface="Arial"/>
              </a:rPr>
              <a:t>. TIMELY VIIRS DAY/NIGHT BAND IMAGE FROM 0721Z SHOWED THICKER CLOUDS OVER NORTHWEST CWA EXTENDING ACROSS CENTRAL INTO NRN WI. A FEW FLURRIES GETTING SHAKEN FROM THESE CLOUDS FARTHER NORTH IN VICINITY OF WEAK LOW LEVEL CONVERGENCE</a:t>
            </a:r>
            <a:r>
              <a:rPr lang="en-US" sz="1800" dirty="0" smtClean="0">
                <a:latin typeface="Arial"/>
                <a:cs typeface="Arial"/>
              </a:rPr>
              <a:t>. AS UPPER JET FINALLY SLIDES OFF TO THE EAST...LOW CLOUDS WILL INCREASE FOR A TIME EARLY THIS MRNG ACROSS SRN WI. HOWEVER INCREASING SUBSIDENCE FROM LEFT ENTRANCE REGION AND DRYING SHOULD RESULT IN CLOUDS DECREASING LATER THIS MRNG AND AFTN. DAYTIME TEMPS NOT EXPCD TO RISE MUCH DUE TO NORTHWEST WINDS CARRYING EVEN COLDER AIR OVER THE REGION. NORTHWEST WINDS AND APPROACHING HIGH PRESSURE ALSO PROTECTING SRN WI FROM THE ISENTROPIC LIGHT PRECIP EVENT GOING ON TO THE SOUTHWEST OF WI.  </a:t>
            </a:r>
          </a:p>
          <a:p>
            <a:pPr marL="0" indent="0">
              <a:buNone/>
            </a:pPr>
            <a:endParaRPr lang="en-US" sz="1600" dirty="0"/>
          </a:p>
        </p:txBody>
      </p:sp>
      <p:sp>
        <p:nvSpPr>
          <p:cNvPr id="4" name="Title 1"/>
          <p:cNvSpPr>
            <a:spLocks noGrp="1"/>
          </p:cNvSpPr>
          <p:nvPr>
            <p:ph type="title"/>
          </p:nvPr>
        </p:nvSpPr>
        <p:spPr>
          <a:xfrm>
            <a:off x="627945" y="-465563"/>
            <a:ext cx="8042276" cy="1336956"/>
          </a:xfrm>
        </p:spPr>
        <p:txBody>
          <a:bodyPr/>
          <a:lstStyle/>
          <a:p>
            <a:r>
              <a:rPr lang="en-US" sz="2800" dirty="0" smtClean="0"/>
              <a:t>VIIRS data used by CONUS forecasters</a:t>
            </a:r>
            <a:endParaRPr lang="en-US" sz="2800" dirty="0"/>
          </a:p>
        </p:txBody>
      </p:sp>
    </p:spTree>
    <p:extLst>
      <p:ext uri="{BB962C8B-B14F-4D97-AF65-F5344CB8AC3E}">
        <p14:creationId xmlns:p14="http://schemas.microsoft.com/office/powerpoint/2010/main" val="8528807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40327" y="-668478"/>
            <a:ext cx="8042276" cy="1336956"/>
          </a:xfrm>
        </p:spPr>
        <p:txBody>
          <a:bodyPr/>
          <a:lstStyle/>
          <a:p>
            <a:r>
              <a:rPr lang="en-US" sz="2800" dirty="0" smtClean="0"/>
              <a:t>VIIRS data used by CONUS forecasters</a:t>
            </a:r>
            <a:endParaRPr lang="en-US" sz="2800" dirty="0"/>
          </a:p>
        </p:txBody>
      </p:sp>
      <p:pic>
        <p:nvPicPr>
          <p:cNvPr id="5" name="Content Placeholder 4" descr="Screen shot 2012-11-26 at 8.58.24 AM.png"/>
          <p:cNvPicPr>
            <a:picLocks noGrp="1" noChangeAspect="1"/>
          </p:cNvPicPr>
          <p:nvPr>
            <p:ph idx="1"/>
          </p:nvPr>
        </p:nvPicPr>
        <p:blipFill>
          <a:blip r:embed="rId2">
            <a:extLst>
              <a:ext uri="{28A0092B-C50C-407E-A947-70E740481C1C}">
                <a14:useLocalDpi xmlns:a14="http://schemas.microsoft.com/office/drawing/2010/main" val="0"/>
              </a:ext>
            </a:extLst>
          </a:blip>
          <a:srcRect l="-39123" r="-39123"/>
          <a:stretch>
            <a:fillRect/>
          </a:stretch>
        </p:blipFill>
        <p:spPr>
          <a:xfrm>
            <a:off x="-528214" y="1018280"/>
            <a:ext cx="10557970" cy="5702054"/>
          </a:xfrm>
        </p:spPr>
      </p:pic>
    </p:spTree>
    <p:extLst>
      <p:ext uri="{BB962C8B-B14F-4D97-AF65-F5344CB8AC3E}">
        <p14:creationId xmlns:p14="http://schemas.microsoft.com/office/powerpoint/2010/main" val="26105436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40327" y="-668478"/>
            <a:ext cx="8042276" cy="1336956"/>
          </a:xfrm>
        </p:spPr>
        <p:txBody>
          <a:bodyPr/>
          <a:lstStyle/>
          <a:p>
            <a:r>
              <a:rPr lang="en-US" sz="2800" dirty="0" smtClean="0"/>
              <a:t>VIIRS data used by CONUS forecasters</a:t>
            </a:r>
            <a:endParaRPr lang="en-US" sz="2800" dirty="0"/>
          </a:p>
        </p:txBody>
      </p:sp>
      <p:pic>
        <p:nvPicPr>
          <p:cNvPr id="4" name="Content Placeholder 3" descr="Screen shot 2012-11-26 at 8.58.47 AM.png"/>
          <p:cNvPicPr>
            <a:picLocks noGrp="1" noChangeAspect="1"/>
          </p:cNvPicPr>
          <p:nvPr>
            <p:ph idx="1"/>
          </p:nvPr>
        </p:nvPicPr>
        <p:blipFill>
          <a:blip r:embed="rId2">
            <a:extLst>
              <a:ext uri="{28A0092B-C50C-407E-A947-70E740481C1C}">
                <a14:useLocalDpi xmlns:a14="http://schemas.microsoft.com/office/drawing/2010/main" val="0"/>
              </a:ext>
            </a:extLst>
          </a:blip>
          <a:srcRect l="-37894" r="-37894"/>
          <a:stretch>
            <a:fillRect/>
          </a:stretch>
        </p:blipFill>
        <p:spPr>
          <a:xfrm>
            <a:off x="-561722" y="1000184"/>
            <a:ext cx="10591478" cy="5720150"/>
          </a:xfrm>
        </p:spPr>
      </p:pic>
    </p:spTree>
    <p:extLst>
      <p:ext uri="{BB962C8B-B14F-4D97-AF65-F5344CB8AC3E}">
        <p14:creationId xmlns:p14="http://schemas.microsoft.com/office/powerpoint/2010/main" val="13024150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26151" y="-560902"/>
            <a:ext cx="8042276" cy="1336956"/>
          </a:xfrm>
        </p:spPr>
        <p:txBody>
          <a:bodyPr/>
          <a:lstStyle/>
          <a:p>
            <a:r>
              <a:rPr lang="en-US" sz="2800" dirty="0" smtClean="0"/>
              <a:t>VIIRS Data used by CONUS Forecasters</a:t>
            </a:r>
            <a:endParaRPr lang="en-US" sz="2800" dirty="0"/>
          </a:p>
        </p:txBody>
      </p:sp>
      <p:sp>
        <p:nvSpPr>
          <p:cNvPr id="5" name="TextBox 4"/>
          <p:cNvSpPr txBox="1"/>
          <p:nvPr/>
        </p:nvSpPr>
        <p:spPr>
          <a:xfrm>
            <a:off x="154305" y="986897"/>
            <a:ext cx="8709082" cy="5786200"/>
          </a:xfrm>
          <a:prstGeom prst="rect">
            <a:avLst/>
          </a:prstGeom>
          <a:noFill/>
        </p:spPr>
        <p:txBody>
          <a:bodyPr wrap="square" rtlCol="0">
            <a:spAutoFit/>
          </a:bodyPr>
          <a:lstStyle/>
          <a:p>
            <a:r>
              <a:rPr lang="en-US" dirty="0">
                <a:solidFill>
                  <a:prstClr val="black"/>
                </a:solidFill>
                <a:latin typeface="News Gothic MT"/>
              </a:rPr>
              <a:t>	</a:t>
            </a:r>
            <a:r>
              <a:rPr lang="en-US" sz="1600" b="1" dirty="0">
                <a:solidFill>
                  <a:prstClr val="black"/>
                </a:solidFill>
                <a:latin typeface="News Gothic MT"/>
              </a:rPr>
              <a:t>From: </a:t>
            </a:r>
            <a:r>
              <a:rPr lang="en-US" sz="1600" dirty="0">
                <a:solidFill>
                  <a:prstClr val="black"/>
                </a:solidFill>
                <a:latin typeface="News Gothic MT"/>
              </a:rPr>
              <a:t>	Chad </a:t>
            </a:r>
            <a:r>
              <a:rPr lang="en-US" sz="1600" dirty="0" err="1" smtClean="0">
                <a:solidFill>
                  <a:prstClr val="black"/>
                </a:solidFill>
                <a:latin typeface="News Gothic MT"/>
              </a:rPr>
              <a:t>Gravelle</a:t>
            </a:r>
            <a:r>
              <a:rPr lang="en-US" sz="1600" dirty="0" smtClean="0">
                <a:solidFill>
                  <a:prstClr val="black"/>
                </a:solidFill>
                <a:latin typeface="News Gothic MT"/>
              </a:rPr>
              <a:t> </a:t>
            </a:r>
            <a:r>
              <a:rPr lang="en-US" sz="1600" dirty="0">
                <a:solidFill>
                  <a:prstClr val="black"/>
                </a:solidFill>
                <a:latin typeface="News Gothic MT"/>
              </a:rPr>
              <a:t>&lt;</a:t>
            </a:r>
            <a:r>
              <a:rPr lang="en-US" sz="1600" dirty="0" err="1">
                <a:solidFill>
                  <a:prstClr val="black"/>
                </a:solidFill>
                <a:latin typeface="News Gothic MT"/>
              </a:rPr>
              <a:t>chad.gravelle@noaa.gov</a:t>
            </a:r>
            <a:r>
              <a:rPr lang="en-US" sz="1600" dirty="0">
                <a:solidFill>
                  <a:prstClr val="black"/>
                </a:solidFill>
                <a:latin typeface="News Gothic MT"/>
              </a:rPr>
              <a:t>&gt;</a:t>
            </a:r>
          </a:p>
          <a:p>
            <a:r>
              <a:rPr lang="en-US" sz="1600" dirty="0">
                <a:solidFill>
                  <a:prstClr val="black"/>
                </a:solidFill>
                <a:latin typeface="News Gothic MT"/>
              </a:rPr>
              <a:t>	</a:t>
            </a:r>
            <a:r>
              <a:rPr lang="en-US" sz="1600" b="1" dirty="0">
                <a:solidFill>
                  <a:prstClr val="black"/>
                </a:solidFill>
                <a:latin typeface="News Gothic MT"/>
              </a:rPr>
              <a:t>Subject: </a:t>
            </a:r>
            <a:r>
              <a:rPr lang="en-US" sz="1600" dirty="0">
                <a:solidFill>
                  <a:prstClr val="black"/>
                </a:solidFill>
                <a:latin typeface="News Gothic MT"/>
              </a:rPr>
              <a:t>	</a:t>
            </a:r>
            <a:r>
              <a:rPr lang="en-US" sz="1600" b="1" dirty="0">
                <a:solidFill>
                  <a:prstClr val="black"/>
                </a:solidFill>
                <a:latin typeface="News Gothic MT"/>
              </a:rPr>
              <a:t>DNB in NWS MTR Operations</a:t>
            </a:r>
          </a:p>
          <a:p>
            <a:r>
              <a:rPr lang="en-US" sz="1600" dirty="0">
                <a:solidFill>
                  <a:prstClr val="black"/>
                </a:solidFill>
                <a:latin typeface="News Gothic MT"/>
              </a:rPr>
              <a:t>	</a:t>
            </a:r>
            <a:r>
              <a:rPr lang="en-US" sz="1600" b="1" dirty="0">
                <a:solidFill>
                  <a:prstClr val="black"/>
                </a:solidFill>
                <a:latin typeface="News Gothic MT"/>
              </a:rPr>
              <a:t>Date: </a:t>
            </a:r>
            <a:r>
              <a:rPr lang="en-US" sz="1600" dirty="0">
                <a:solidFill>
                  <a:prstClr val="black"/>
                </a:solidFill>
                <a:latin typeface="News Gothic MT"/>
              </a:rPr>
              <a:t>	November 6, 2012 1:26:40 PM CST</a:t>
            </a:r>
          </a:p>
          <a:p>
            <a:r>
              <a:rPr lang="en-US" sz="1600" dirty="0">
                <a:solidFill>
                  <a:prstClr val="black"/>
                </a:solidFill>
                <a:latin typeface="News Gothic MT"/>
              </a:rPr>
              <a:t>	</a:t>
            </a:r>
            <a:r>
              <a:rPr lang="en-US" sz="1600" b="1" dirty="0">
                <a:solidFill>
                  <a:prstClr val="black"/>
                </a:solidFill>
                <a:latin typeface="News Gothic MT"/>
              </a:rPr>
              <a:t>To: </a:t>
            </a:r>
            <a:r>
              <a:rPr lang="en-US" sz="1600" dirty="0">
                <a:solidFill>
                  <a:prstClr val="black"/>
                </a:solidFill>
                <a:latin typeface="News Gothic MT"/>
              </a:rPr>
              <a:t>	Kathy </a:t>
            </a:r>
            <a:r>
              <a:rPr lang="en-US" sz="1600" dirty="0" err="1">
                <a:solidFill>
                  <a:prstClr val="black"/>
                </a:solidFill>
                <a:latin typeface="News Gothic MT"/>
              </a:rPr>
              <a:t>Strabala</a:t>
            </a:r>
            <a:r>
              <a:rPr lang="en-US" sz="1600" dirty="0">
                <a:solidFill>
                  <a:prstClr val="black"/>
                </a:solidFill>
                <a:latin typeface="News Gothic MT"/>
              </a:rPr>
              <a:t> &lt;</a:t>
            </a:r>
            <a:r>
              <a:rPr lang="en-US" sz="1600" dirty="0" err="1">
                <a:solidFill>
                  <a:prstClr val="black"/>
                </a:solidFill>
                <a:latin typeface="News Gothic MT"/>
              </a:rPr>
              <a:t>kathys@ssec.wisc.edu</a:t>
            </a:r>
            <a:r>
              <a:rPr lang="en-US" sz="1600" dirty="0">
                <a:solidFill>
                  <a:prstClr val="black"/>
                </a:solidFill>
                <a:latin typeface="News Gothic MT"/>
              </a:rPr>
              <a:t>&gt;</a:t>
            </a:r>
            <a:endParaRPr lang="en-US" sz="1600" dirty="0" smtClean="0">
              <a:solidFill>
                <a:prstClr val="black"/>
              </a:solidFill>
              <a:latin typeface="News Gothic MT"/>
            </a:endParaRPr>
          </a:p>
          <a:p>
            <a:endParaRPr lang="en-US" sz="1600" dirty="0">
              <a:solidFill>
                <a:prstClr val="black"/>
              </a:solidFill>
              <a:latin typeface="News Gothic MT"/>
            </a:endParaRPr>
          </a:p>
          <a:p>
            <a:r>
              <a:rPr lang="en-US" sz="1600" dirty="0" smtClean="0">
                <a:solidFill>
                  <a:prstClr val="black"/>
                </a:solidFill>
                <a:latin typeface="News Gothic MT"/>
              </a:rPr>
              <a:t>Hi </a:t>
            </a:r>
            <a:r>
              <a:rPr lang="en-US" sz="1600" dirty="0">
                <a:solidFill>
                  <a:prstClr val="black"/>
                </a:solidFill>
                <a:latin typeface="News Gothic MT"/>
              </a:rPr>
              <a:t>Kathy...</a:t>
            </a:r>
          </a:p>
          <a:p>
            <a:endParaRPr lang="en-US" sz="1600" dirty="0">
              <a:solidFill>
                <a:prstClr val="black"/>
              </a:solidFill>
              <a:latin typeface="News Gothic MT"/>
            </a:endParaRPr>
          </a:p>
          <a:p>
            <a:r>
              <a:rPr lang="en-US" sz="1600" dirty="0">
                <a:solidFill>
                  <a:prstClr val="black"/>
                </a:solidFill>
                <a:latin typeface="News Gothic MT"/>
              </a:rPr>
              <a:t>...I've asked NWS Monterey to provide me with some informal feedback when they find the DNB useful and how their meteorologists were using the imagery.  I did this so that we can begin to develop a database of potential uses.  The following was sent to me by one of their lead forecasters.</a:t>
            </a:r>
          </a:p>
          <a:p>
            <a:endParaRPr lang="en-US" sz="1600" dirty="0">
              <a:solidFill>
                <a:prstClr val="black"/>
              </a:solidFill>
              <a:latin typeface="News Gothic MT"/>
            </a:endParaRPr>
          </a:p>
          <a:p>
            <a:r>
              <a:rPr lang="en-US" sz="1600" i="1" dirty="0">
                <a:solidFill>
                  <a:prstClr val="black"/>
                </a:solidFill>
                <a:latin typeface="News Gothic MT"/>
              </a:rPr>
              <a:t>Chad,</a:t>
            </a:r>
            <a:endParaRPr lang="en-US" sz="1600" dirty="0">
              <a:solidFill>
                <a:prstClr val="black"/>
              </a:solidFill>
              <a:latin typeface="News Gothic MT"/>
            </a:endParaRPr>
          </a:p>
          <a:p>
            <a:r>
              <a:rPr lang="en-US" sz="1600" i="1" dirty="0">
                <a:solidFill>
                  <a:prstClr val="black"/>
                </a:solidFill>
                <a:latin typeface="News Gothic MT"/>
              </a:rPr>
              <a:t>Last week on our </a:t>
            </a:r>
            <a:r>
              <a:rPr lang="en-US" sz="1600" i="1" dirty="0" err="1">
                <a:solidFill>
                  <a:prstClr val="black"/>
                </a:solidFill>
                <a:latin typeface="News Gothic MT"/>
              </a:rPr>
              <a:t>mids</a:t>
            </a:r>
            <a:r>
              <a:rPr lang="en-US" sz="1600" i="1" dirty="0">
                <a:solidFill>
                  <a:prstClr val="black"/>
                </a:solidFill>
                <a:latin typeface="News Gothic MT"/>
              </a:rPr>
              <a:t> we issued some Dense Fog Advisories and </a:t>
            </a:r>
            <a:r>
              <a:rPr lang="en-US" sz="1600" i="1" dirty="0" err="1">
                <a:solidFill>
                  <a:prstClr val="black"/>
                </a:solidFill>
                <a:latin typeface="News Gothic MT"/>
              </a:rPr>
              <a:t>Nowcasts</a:t>
            </a:r>
            <a:r>
              <a:rPr lang="en-US" sz="1600" i="1" dirty="0">
                <a:solidFill>
                  <a:prstClr val="black"/>
                </a:solidFill>
                <a:latin typeface="News Gothic MT"/>
              </a:rPr>
              <a:t>.  The fog was very shallow upon its return after an offshore wind event.  We had numerous surface </a:t>
            </a:r>
            <a:r>
              <a:rPr lang="en-US" sz="1600" i="1" dirty="0" err="1">
                <a:solidFill>
                  <a:prstClr val="black"/>
                </a:solidFill>
                <a:latin typeface="News Gothic MT"/>
              </a:rPr>
              <a:t>obs</a:t>
            </a:r>
            <a:r>
              <a:rPr lang="en-US" sz="1600" i="1" dirty="0">
                <a:solidFill>
                  <a:prstClr val="black"/>
                </a:solidFill>
                <a:latin typeface="News Gothic MT"/>
              </a:rPr>
              <a:t> (ASOS sites, </a:t>
            </a:r>
            <a:r>
              <a:rPr lang="en-US" sz="1600" i="1" dirty="0" err="1">
                <a:solidFill>
                  <a:prstClr val="black"/>
                </a:solidFill>
                <a:latin typeface="News Gothic MT"/>
              </a:rPr>
              <a:t>etc</a:t>
            </a:r>
            <a:r>
              <a:rPr lang="en-US" sz="1600" i="1" dirty="0">
                <a:solidFill>
                  <a:prstClr val="black"/>
                </a:solidFill>
                <a:latin typeface="News Gothic MT"/>
              </a:rPr>
              <a:t>) reporting the fog.  However, for us the night time pass usually comes at a good time (say between 8-10z).  The resolution gave us the confidence upon actually seeing where the fog was to issue (and not issue) for certain zones.  It also gave us increased confidence to issue a Marine Dense Fog Advisory for San Francisco Bay, a spot where we don't have real </a:t>
            </a:r>
            <a:r>
              <a:rPr lang="en-US" sz="1600" i="1" dirty="0" err="1">
                <a:solidFill>
                  <a:prstClr val="black"/>
                </a:solidFill>
                <a:latin typeface="News Gothic MT"/>
              </a:rPr>
              <a:t>obs</a:t>
            </a:r>
            <a:r>
              <a:rPr lang="en-US" sz="1600" i="1" dirty="0">
                <a:solidFill>
                  <a:prstClr val="black"/>
                </a:solidFill>
                <a:latin typeface="News Gothic MT"/>
              </a:rPr>
              <a:t> over the water in general.  So, as is often the case its just another tool to help increase or decrease confidence.  In situations where the skies are clear and the fog/cloud deck is shallow it can really pinpoint things for us along the coast where the marine layer intrusions can vary depending on exact location, valley and layer depth.   Ryan</a:t>
            </a:r>
            <a:endParaRPr lang="en-US" sz="1600" dirty="0">
              <a:solidFill>
                <a:prstClr val="black"/>
              </a:solidFill>
              <a:latin typeface="News Gothic MT"/>
            </a:endParaRPr>
          </a:p>
        </p:txBody>
      </p:sp>
    </p:spTree>
    <p:extLst>
      <p:ext uri="{BB962C8B-B14F-4D97-AF65-F5344CB8AC3E}">
        <p14:creationId xmlns:p14="http://schemas.microsoft.com/office/powerpoint/2010/main" val="31597688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Currently Displaying Radiances</a:t>
            </a:r>
            <a:endParaRPr lang="en-US" dirty="0"/>
          </a:p>
        </p:txBody>
      </p:sp>
      <p:sp>
        <p:nvSpPr>
          <p:cNvPr id="3" name="Content Placeholder 2"/>
          <p:cNvSpPr>
            <a:spLocks noGrp="1"/>
          </p:cNvSpPr>
          <p:nvPr>
            <p:ph idx="1"/>
          </p:nvPr>
        </p:nvSpPr>
        <p:spPr>
          <a:xfrm>
            <a:off x="549275" y="1600201"/>
            <a:ext cx="8042276" cy="4185685"/>
          </a:xfrm>
        </p:spPr>
        <p:txBody>
          <a:bodyPr/>
          <a:lstStyle/>
          <a:p>
            <a:r>
              <a:rPr lang="en-US" sz="3600" dirty="0" smtClean="0"/>
              <a:t>Data spans 7 orders of magnitude</a:t>
            </a:r>
          </a:p>
          <a:p>
            <a:r>
              <a:rPr lang="en-US" sz="3600" dirty="0" smtClean="0"/>
              <a:t>We display it in terms of radiance units</a:t>
            </a:r>
          </a:p>
          <a:p>
            <a:pPr lvl="1"/>
            <a:r>
              <a:rPr lang="en-US" sz="2800" dirty="0" smtClean="0"/>
              <a:t>Difficult to model the top of atmosphere incoming radiation from the moon, so no reflectance units as of yet.  In progress.</a:t>
            </a:r>
          </a:p>
          <a:p>
            <a:pPr lvl="1"/>
            <a:endParaRPr lang="en-US" dirty="0" smtClean="0"/>
          </a:p>
          <a:p>
            <a:pPr lvl="1"/>
            <a:endParaRPr lang="en-US" dirty="0" smtClean="0"/>
          </a:p>
          <a:p>
            <a:endParaRPr lang="en-US" dirty="0" smtClean="0"/>
          </a:p>
          <a:p>
            <a:endParaRPr lang="en-US" dirty="0"/>
          </a:p>
        </p:txBody>
      </p:sp>
    </p:spTree>
    <p:extLst>
      <p:ext uri="{BB962C8B-B14F-4D97-AF65-F5344CB8AC3E}">
        <p14:creationId xmlns:p14="http://schemas.microsoft.com/office/powerpoint/2010/main" val="304284723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11735" y="-183932"/>
            <a:ext cx="8042276" cy="1336956"/>
          </a:xfrm>
        </p:spPr>
        <p:txBody>
          <a:bodyPr/>
          <a:lstStyle/>
          <a:p>
            <a:r>
              <a:rPr lang="en-US" sz="3600" dirty="0" smtClean="0">
                <a:latin typeface="Arial" charset="0"/>
                <a:ea typeface="ＭＳ Ｐゴシック" charset="0"/>
                <a:cs typeface="ＭＳ Ｐゴシック" charset="0"/>
              </a:rPr>
              <a:t>  Identifying Maritime Stratus </a:t>
            </a:r>
            <a:br>
              <a:rPr lang="en-US" sz="3600" dirty="0" smtClean="0">
                <a:latin typeface="Arial" charset="0"/>
                <a:ea typeface="ＭＳ Ｐゴシック" charset="0"/>
                <a:cs typeface="ＭＳ Ｐゴシック" charset="0"/>
              </a:rPr>
            </a:br>
            <a:r>
              <a:rPr lang="en-US" sz="3600" dirty="0" smtClean="0">
                <a:latin typeface="Arial" charset="0"/>
                <a:ea typeface="ＭＳ Ｐゴシック" charset="0"/>
                <a:cs typeface="ＭＳ Ｐゴシック" charset="0"/>
              </a:rPr>
              <a:t>Intrusion at Night  31 July 2012</a:t>
            </a:r>
            <a:endParaRPr lang="en-US" sz="3600" dirty="0"/>
          </a:p>
        </p:txBody>
      </p:sp>
      <p:pic>
        <p:nvPicPr>
          <p:cNvPr id="4" name="Content Placeholder 3" descr="Screen shot 2012-07-31 at 11.24.41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43" r="-227" b="1928"/>
          <a:stretch/>
        </p:blipFill>
        <p:spPr>
          <a:xfrm>
            <a:off x="1423916" y="1118714"/>
            <a:ext cx="6465340" cy="5702186"/>
          </a:xfrm>
        </p:spPr>
      </p:pic>
    </p:spTree>
    <p:extLst>
      <p:ext uri="{BB962C8B-B14F-4D97-AF65-F5344CB8AC3E}">
        <p14:creationId xmlns:p14="http://schemas.microsoft.com/office/powerpoint/2010/main" val="36443468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Hot Spot Detection</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60927235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685800" y="304800"/>
            <a:ext cx="7772400" cy="1143000"/>
          </a:xfrm>
        </p:spPr>
        <p:txBody>
          <a:bodyPr>
            <a:normAutofit fontScale="90000"/>
          </a:bodyPr>
          <a:lstStyle/>
          <a:p>
            <a:pPr eaLnBrk="1" hangingPunct="1"/>
            <a:r>
              <a:rPr lang="en-US" dirty="0" smtClean="0">
                <a:solidFill>
                  <a:srgbClr val="3333CC"/>
                </a:solidFill>
                <a:ea typeface="ＭＳ Ｐゴシック" pitchFamily="-110" charset="-128"/>
                <a:cs typeface="ＭＳ Ｐゴシック" pitchFamily="-110" charset="-128"/>
              </a:rPr>
              <a:t>Hot Spot Detection</a:t>
            </a:r>
            <a:br>
              <a:rPr lang="en-US" dirty="0" smtClean="0">
                <a:solidFill>
                  <a:srgbClr val="3333CC"/>
                </a:solidFill>
                <a:ea typeface="ＭＳ Ｐゴシック" pitchFamily="-110" charset="-128"/>
                <a:cs typeface="ＭＳ Ｐゴシック" pitchFamily="-110" charset="-128"/>
              </a:rPr>
            </a:br>
            <a:r>
              <a:rPr lang="en-US" dirty="0" smtClean="0">
                <a:solidFill>
                  <a:srgbClr val="3333CC"/>
                </a:solidFill>
                <a:ea typeface="ＭＳ Ｐゴシック" pitchFamily="-110" charset="-128"/>
                <a:cs typeface="ＭＳ Ｐゴシック" pitchFamily="-110" charset="-128"/>
              </a:rPr>
              <a:t>(Fire Product, Thermal </a:t>
            </a:r>
            <a:r>
              <a:rPr lang="en-US" dirty="0" err="1" smtClean="0">
                <a:solidFill>
                  <a:srgbClr val="3333CC"/>
                </a:solidFill>
                <a:ea typeface="ＭＳ Ｐゴシック" pitchFamily="-110" charset="-128"/>
                <a:cs typeface="ＭＳ Ｐゴシック" pitchFamily="-110" charset="-128"/>
              </a:rPr>
              <a:t>anomolies</a:t>
            </a:r>
            <a:r>
              <a:rPr lang="en-US" dirty="0" smtClean="0">
                <a:solidFill>
                  <a:srgbClr val="3333CC"/>
                </a:solidFill>
                <a:ea typeface="ＭＳ Ｐゴシック" pitchFamily="-110" charset="-128"/>
                <a:cs typeface="ＭＳ Ｐゴシック" pitchFamily="-110" charset="-128"/>
              </a:rPr>
              <a:t>)</a:t>
            </a:r>
            <a:r>
              <a:rPr lang="en-US" dirty="0">
                <a:solidFill>
                  <a:srgbClr val="3333CC"/>
                </a:solidFill>
                <a:ea typeface="ＭＳ Ｐゴシック" pitchFamily="-110" charset="-128"/>
                <a:cs typeface="ＭＳ Ｐゴシック" pitchFamily="-110" charset="-128"/>
              </a:rPr>
              <a:t/>
            </a:r>
            <a:br>
              <a:rPr lang="en-US" dirty="0">
                <a:solidFill>
                  <a:srgbClr val="3333CC"/>
                </a:solidFill>
                <a:ea typeface="ＭＳ Ｐゴシック" pitchFamily="-110" charset="-128"/>
                <a:cs typeface="ＭＳ Ｐゴシック" pitchFamily="-110" charset="-128"/>
              </a:rPr>
            </a:br>
            <a:endParaRPr lang="en-US" sz="2800" dirty="0">
              <a:solidFill>
                <a:srgbClr val="3333CC"/>
              </a:solidFill>
              <a:ea typeface="ＭＳ Ｐゴシック" pitchFamily="-110" charset="-128"/>
              <a:cs typeface="ＭＳ Ｐゴシック" pitchFamily="-110" charset="-128"/>
            </a:endParaRPr>
          </a:p>
        </p:txBody>
      </p:sp>
      <p:sp>
        <p:nvSpPr>
          <p:cNvPr id="193539" name="Rectangle 3"/>
          <p:cNvSpPr>
            <a:spLocks noGrp="1" noChangeArrowheads="1"/>
          </p:cNvSpPr>
          <p:nvPr>
            <p:ph type="body" idx="1"/>
          </p:nvPr>
        </p:nvSpPr>
        <p:spPr>
          <a:xfrm>
            <a:off x="609600" y="1752600"/>
            <a:ext cx="7772400" cy="4495800"/>
          </a:xfrm>
        </p:spPr>
        <p:txBody>
          <a:bodyPr/>
          <a:lstStyle/>
          <a:p>
            <a:pPr eaLnBrk="1" hangingPunct="1">
              <a:lnSpc>
                <a:spcPct val="90000"/>
              </a:lnSpc>
            </a:pPr>
            <a:r>
              <a:rPr lang="en-US" dirty="0">
                <a:ea typeface="ＭＳ Ｐゴシック" pitchFamily="-110" charset="-128"/>
                <a:cs typeface="ＭＳ Ｐゴシック" pitchFamily="-110" charset="-128"/>
              </a:rPr>
              <a:t>Based upon the d</a:t>
            </a:r>
            <a:r>
              <a:rPr lang="en-US" dirty="0" smtClean="0">
                <a:ea typeface="ＭＳ Ｐゴシック" pitchFamily="-110" charset="-128"/>
                <a:cs typeface="ＭＳ Ｐゴシック" pitchFamily="-110" charset="-128"/>
              </a:rPr>
              <a:t>ifference in Temperature </a:t>
            </a:r>
            <a:r>
              <a:rPr lang="en-US" dirty="0">
                <a:ea typeface="ＭＳ Ｐゴシック" pitchFamily="-110" charset="-128"/>
                <a:cs typeface="ＭＳ Ｐゴシック" pitchFamily="-110" charset="-128"/>
              </a:rPr>
              <a:t>Sensitivity </a:t>
            </a:r>
            <a:r>
              <a:rPr lang="en-US" dirty="0" smtClean="0">
                <a:ea typeface="ＭＳ Ｐゴシック" pitchFamily="-110" charset="-128"/>
                <a:cs typeface="ＭＳ Ｐゴシック" pitchFamily="-110" charset="-128"/>
              </a:rPr>
              <a:t>between  </a:t>
            </a:r>
            <a:r>
              <a:rPr lang="en-US" dirty="0">
                <a:ea typeface="ＭＳ Ｐゴシック" pitchFamily="-110" charset="-128"/>
                <a:cs typeface="ＭＳ Ｐゴシック" pitchFamily="-110" charset="-128"/>
              </a:rPr>
              <a:t>4 and 11 microns </a:t>
            </a:r>
          </a:p>
          <a:p>
            <a:pPr eaLnBrk="1" hangingPunct="1">
              <a:lnSpc>
                <a:spcPct val="90000"/>
              </a:lnSpc>
            </a:pPr>
            <a:r>
              <a:rPr lang="en-US" dirty="0">
                <a:ea typeface="ＭＳ Ｐゴシック" pitchFamily="-110" charset="-128"/>
                <a:cs typeface="ＭＳ Ｐゴシック" pitchFamily="-110" charset="-128"/>
              </a:rPr>
              <a:t>Contextual Fire Detection Algorithm</a:t>
            </a:r>
          </a:p>
          <a:p>
            <a:pPr lvl="1" eaLnBrk="1" hangingPunct="1">
              <a:lnSpc>
                <a:spcPct val="90000"/>
              </a:lnSpc>
            </a:pPr>
            <a:r>
              <a:rPr lang="en-US" dirty="0"/>
              <a:t>Infrared static Brightness Temperature thresholds</a:t>
            </a:r>
          </a:p>
          <a:p>
            <a:pPr lvl="1" eaLnBrk="1" hangingPunct="1">
              <a:lnSpc>
                <a:spcPct val="90000"/>
              </a:lnSpc>
            </a:pPr>
            <a:r>
              <a:rPr lang="en-US" dirty="0"/>
              <a:t>Dynamic thresholds compare pixel to surrounding </a:t>
            </a:r>
            <a:r>
              <a:rPr lang="en-US" dirty="0" smtClean="0"/>
              <a:t>background</a:t>
            </a:r>
          </a:p>
        </p:txBody>
      </p:sp>
    </p:spTree>
    <p:extLst>
      <p:ext uri="{BB962C8B-B14F-4D97-AF65-F5344CB8AC3E}">
        <p14:creationId xmlns:p14="http://schemas.microsoft.com/office/powerpoint/2010/main" val="26240083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7" name="Picture 2" descr="Scanline"/>
          <p:cNvPicPr>
            <a:picLocks noChangeAspect="1" noChangeArrowheads="1"/>
          </p:cNvPicPr>
          <p:nvPr/>
        </p:nvPicPr>
        <p:blipFill>
          <a:blip r:embed="rId4"/>
          <a:srcRect/>
          <a:stretch>
            <a:fillRect/>
          </a:stretch>
        </p:blipFill>
        <p:spPr bwMode="auto">
          <a:xfrm>
            <a:off x="4876800" y="457200"/>
            <a:ext cx="3519488" cy="3284538"/>
          </a:xfrm>
          <a:prstGeom prst="rect">
            <a:avLst/>
          </a:prstGeom>
          <a:noFill/>
          <a:ln w="15875">
            <a:solidFill>
              <a:schemeClr val="tx1"/>
            </a:solidFill>
            <a:miter lim="800000"/>
            <a:headEnd/>
            <a:tailEnd/>
          </a:ln>
        </p:spPr>
      </p:pic>
      <p:pic>
        <p:nvPicPr>
          <p:cNvPr id="195588" name="Picture 3"/>
          <p:cNvPicPr>
            <a:picLocks noChangeAspect="1" noChangeArrowheads="1"/>
          </p:cNvPicPr>
          <p:nvPr/>
        </p:nvPicPr>
        <p:blipFill>
          <a:blip r:embed="rId5"/>
          <a:srcRect/>
          <a:stretch>
            <a:fillRect/>
          </a:stretch>
        </p:blipFill>
        <p:spPr bwMode="auto">
          <a:xfrm>
            <a:off x="228600" y="3505200"/>
            <a:ext cx="3913188" cy="3143250"/>
          </a:xfrm>
          <a:prstGeom prst="rect">
            <a:avLst/>
          </a:prstGeom>
          <a:noFill/>
          <a:ln w="9525">
            <a:noFill/>
            <a:miter lim="800000"/>
            <a:headEnd/>
            <a:tailEnd/>
          </a:ln>
        </p:spPr>
      </p:pic>
      <p:sp>
        <p:nvSpPr>
          <p:cNvPr id="195589" name="Text Box 4"/>
          <p:cNvSpPr txBox="1">
            <a:spLocks noChangeArrowheads="1"/>
          </p:cNvSpPr>
          <p:nvPr/>
        </p:nvSpPr>
        <p:spPr bwMode="auto">
          <a:xfrm>
            <a:off x="7756525" y="4306888"/>
            <a:ext cx="369888" cy="457200"/>
          </a:xfrm>
          <a:prstGeom prst="rect">
            <a:avLst/>
          </a:prstGeom>
          <a:noFill/>
          <a:ln w="9525">
            <a:noFill/>
            <a:miter lim="800000"/>
            <a:headEnd/>
            <a:tailEnd/>
          </a:ln>
        </p:spPr>
        <p:txBody>
          <a:bodyPr wrap="none">
            <a:prstTxWarp prst="textNoShape">
              <a:avLst/>
            </a:prstTxWarp>
            <a:spAutoFit/>
          </a:bodyPr>
          <a:lstStyle/>
          <a:p>
            <a:pPr eaLnBrk="0" hangingPunct="0"/>
            <a:r>
              <a:rPr lang="en-US" b="1">
                <a:latin typeface="Arial" pitchFamily="-110" charset="0"/>
              </a:rPr>
              <a:t>p</a:t>
            </a:r>
          </a:p>
        </p:txBody>
      </p:sp>
      <p:sp>
        <p:nvSpPr>
          <p:cNvPr id="195590" name="Text Box 5"/>
          <p:cNvSpPr txBox="1">
            <a:spLocks noChangeArrowheads="1"/>
          </p:cNvSpPr>
          <p:nvPr/>
        </p:nvSpPr>
        <p:spPr bwMode="auto">
          <a:xfrm>
            <a:off x="7772400" y="5410200"/>
            <a:ext cx="641350" cy="457200"/>
          </a:xfrm>
          <a:prstGeom prst="rect">
            <a:avLst/>
          </a:prstGeom>
          <a:noFill/>
          <a:ln w="9525">
            <a:noFill/>
            <a:miter lim="800000"/>
            <a:headEnd/>
            <a:tailEnd/>
          </a:ln>
        </p:spPr>
        <p:txBody>
          <a:bodyPr wrap="none">
            <a:prstTxWarp prst="textNoShape">
              <a:avLst/>
            </a:prstTxWarp>
            <a:spAutoFit/>
          </a:bodyPr>
          <a:lstStyle/>
          <a:p>
            <a:pPr eaLnBrk="0" hangingPunct="0"/>
            <a:r>
              <a:rPr lang="en-US" b="1">
                <a:latin typeface="Arial" pitchFamily="-110" charset="0"/>
              </a:rPr>
              <a:t>1-p</a:t>
            </a:r>
          </a:p>
        </p:txBody>
      </p:sp>
      <p:sp>
        <p:nvSpPr>
          <p:cNvPr id="195591" name="Text Box 6"/>
          <p:cNvSpPr txBox="1">
            <a:spLocks noChangeArrowheads="1"/>
          </p:cNvSpPr>
          <p:nvPr/>
        </p:nvSpPr>
        <p:spPr bwMode="auto">
          <a:xfrm>
            <a:off x="6351588" y="3924300"/>
            <a:ext cx="658812" cy="336550"/>
          </a:xfrm>
          <a:prstGeom prst="rect">
            <a:avLst/>
          </a:prstGeom>
          <a:noFill/>
          <a:ln w="9525">
            <a:noFill/>
            <a:miter lim="800000"/>
            <a:headEnd/>
            <a:tailEnd/>
          </a:ln>
        </p:spPr>
        <p:txBody>
          <a:bodyPr wrap="none">
            <a:prstTxWarp prst="textNoShape">
              <a:avLst/>
            </a:prstTxWarp>
            <a:spAutoFit/>
          </a:bodyPr>
          <a:lstStyle/>
          <a:p>
            <a:pPr eaLnBrk="0" hangingPunct="0"/>
            <a:r>
              <a:rPr lang="en-US" sz="1600" b="1">
                <a:latin typeface="Arial" pitchFamily="-110" charset="0"/>
              </a:rPr>
              <a:t>Pixel</a:t>
            </a:r>
            <a:endParaRPr lang="en-US" sz="1800" b="1">
              <a:latin typeface="Arial" pitchFamily="-110" charset="0"/>
            </a:endParaRPr>
          </a:p>
        </p:txBody>
      </p:sp>
      <p:pic>
        <p:nvPicPr>
          <p:cNvPr id="195592" name="Picture 7" descr="4micron_panel"/>
          <p:cNvPicPr>
            <a:picLocks noChangeAspect="1" noChangeArrowheads="1"/>
          </p:cNvPicPr>
          <p:nvPr/>
        </p:nvPicPr>
        <p:blipFill>
          <a:blip r:embed="rId6"/>
          <a:srcRect/>
          <a:stretch>
            <a:fillRect/>
          </a:stretch>
        </p:blipFill>
        <p:spPr bwMode="auto">
          <a:xfrm>
            <a:off x="457200" y="533400"/>
            <a:ext cx="3794125" cy="2778125"/>
          </a:xfrm>
          <a:prstGeom prst="rect">
            <a:avLst/>
          </a:prstGeom>
          <a:noFill/>
          <a:ln w="9525">
            <a:noFill/>
            <a:miter lim="800000"/>
            <a:headEnd/>
            <a:tailEnd/>
          </a:ln>
        </p:spPr>
      </p:pic>
      <p:sp>
        <p:nvSpPr>
          <p:cNvPr id="195593" name="Rectangle 8"/>
          <p:cNvSpPr>
            <a:spLocks noChangeArrowheads="1"/>
          </p:cNvSpPr>
          <p:nvPr/>
        </p:nvSpPr>
        <p:spPr bwMode="auto">
          <a:xfrm>
            <a:off x="4114800" y="533400"/>
            <a:ext cx="76200" cy="2286000"/>
          </a:xfrm>
          <a:prstGeom prst="rect">
            <a:avLst/>
          </a:prstGeom>
          <a:solidFill>
            <a:srgbClr val="FFFFFF"/>
          </a:solidFill>
          <a:ln w="50800">
            <a:solidFill>
              <a:srgbClr val="FFFFFF"/>
            </a:solidFill>
            <a:miter lim="800000"/>
            <a:headEnd/>
            <a:tailEnd type="none" w="lg" len="lg"/>
          </a:ln>
        </p:spPr>
        <p:txBody>
          <a:bodyPr wrap="none" anchor="ctr">
            <a:prstTxWarp prst="textNoShape">
              <a:avLst/>
            </a:prstTxWarp>
          </a:bodyPr>
          <a:lstStyle/>
          <a:p>
            <a:endParaRPr lang="en-US"/>
          </a:p>
        </p:txBody>
      </p:sp>
      <p:grpSp>
        <p:nvGrpSpPr>
          <p:cNvPr id="2" name="Group 9"/>
          <p:cNvGrpSpPr>
            <a:grpSpLocks/>
          </p:cNvGrpSpPr>
          <p:nvPr/>
        </p:nvGrpSpPr>
        <p:grpSpPr bwMode="auto">
          <a:xfrm>
            <a:off x="6096000" y="4267200"/>
            <a:ext cx="1219200" cy="1219200"/>
            <a:chOff x="3552" y="2688"/>
            <a:chExt cx="1248" cy="1200"/>
          </a:xfrm>
        </p:grpSpPr>
        <p:sp>
          <p:nvSpPr>
            <p:cNvPr id="195600" name="Rectangle 10"/>
            <p:cNvSpPr>
              <a:spLocks noChangeArrowheads="1"/>
            </p:cNvSpPr>
            <p:nvPr/>
          </p:nvSpPr>
          <p:spPr bwMode="auto">
            <a:xfrm>
              <a:off x="3552" y="2688"/>
              <a:ext cx="1248" cy="1200"/>
            </a:xfrm>
            <a:prstGeom prst="rect">
              <a:avLst/>
            </a:prstGeom>
            <a:solidFill>
              <a:srgbClr val="FFFFFF"/>
            </a:solidFill>
            <a:ln w="9525">
              <a:solidFill>
                <a:schemeClr val="tx1"/>
              </a:solidFill>
              <a:miter lim="800000"/>
              <a:headEnd/>
              <a:tailEnd/>
            </a:ln>
          </p:spPr>
          <p:txBody>
            <a:bodyPr wrap="none" anchor="ctr">
              <a:prstTxWarp prst="textNoShape">
                <a:avLst/>
              </a:prstTxWarp>
            </a:bodyPr>
            <a:lstStyle/>
            <a:p>
              <a:pPr algn="ctr" eaLnBrk="0" hangingPunct="0"/>
              <a:endParaRPr lang="en-US"/>
            </a:p>
          </p:txBody>
        </p:sp>
        <p:sp>
          <p:nvSpPr>
            <p:cNvPr id="195601" name="AutoShape 11"/>
            <p:cNvSpPr>
              <a:spLocks noChangeArrowheads="1"/>
            </p:cNvSpPr>
            <p:nvPr/>
          </p:nvSpPr>
          <p:spPr bwMode="auto">
            <a:xfrm>
              <a:off x="3984" y="3072"/>
              <a:ext cx="384" cy="336"/>
            </a:xfrm>
            <a:prstGeom prst="irregularSeal2">
              <a:avLst/>
            </a:prstGeom>
            <a:gradFill rotWithShape="0">
              <a:gsLst>
                <a:gs pos="0">
                  <a:srgbClr val="FFF200"/>
                </a:gs>
                <a:gs pos="45000">
                  <a:srgbClr val="FF7A00"/>
                </a:gs>
                <a:gs pos="70000">
                  <a:srgbClr val="FF0300"/>
                </a:gs>
                <a:gs pos="100000">
                  <a:srgbClr val="4D0808"/>
                </a:gs>
              </a:gsLst>
              <a:path path="shape">
                <a:fillToRect l="50000" t="50000" r="50000" b="50000"/>
              </a:path>
            </a:gradFill>
            <a:ln w="9525">
              <a:solidFill>
                <a:schemeClr val="tx1"/>
              </a:solidFill>
              <a:miter lim="800000"/>
              <a:headEnd/>
              <a:tailEnd/>
            </a:ln>
          </p:spPr>
          <p:txBody>
            <a:bodyPr wrap="none" anchor="ctr">
              <a:prstTxWarp prst="textNoShape">
                <a:avLst/>
              </a:prstTxWarp>
            </a:bodyPr>
            <a:lstStyle/>
            <a:p>
              <a:endParaRPr lang="en-US"/>
            </a:p>
          </p:txBody>
        </p:sp>
        <p:sp>
          <p:nvSpPr>
            <p:cNvPr id="195602" name="AutoShape 12"/>
            <p:cNvSpPr>
              <a:spLocks noChangeArrowheads="1"/>
            </p:cNvSpPr>
            <p:nvPr/>
          </p:nvSpPr>
          <p:spPr bwMode="auto">
            <a:xfrm>
              <a:off x="3696" y="2880"/>
              <a:ext cx="192" cy="240"/>
            </a:xfrm>
            <a:prstGeom prst="irregularSeal2">
              <a:avLst/>
            </a:prstGeom>
            <a:gradFill rotWithShape="0">
              <a:gsLst>
                <a:gs pos="0">
                  <a:srgbClr val="FFF200"/>
                </a:gs>
                <a:gs pos="45000">
                  <a:srgbClr val="FF7A00"/>
                </a:gs>
                <a:gs pos="70000">
                  <a:srgbClr val="FF0300"/>
                </a:gs>
                <a:gs pos="100000">
                  <a:srgbClr val="4D0808"/>
                </a:gs>
              </a:gsLst>
              <a:path path="shape">
                <a:fillToRect l="50000" t="50000" r="50000" b="50000"/>
              </a:path>
            </a:gradFill>
            <a:ln w="9525">
              <a:solidFill>
                <a:schemeClr val="tx1"/>
              </a:solidFill>
              <a:miter lim="800000"/>
              <a:headEnd/>
              <a:tailEnd/>
            </a:ln>
          </p:spPr>
          <p:txBody>
            <a:bodyPr wrap="none" anchor="ctr">
              <a:prstTxWarp prst="textNoShape">
                <a:avLst/>
              </a:prstTxWarp>
            </a:bodyPr>
            <a:lstStyle/>
            <a:p>
              <a:endParaRPr lang="en-US"/>
            </a:p>
          </p:txBody>
        </p:sp>
      </p:grpSp>
      <p:sp>
        <p:nvSpPr>
          <p:cNvPr id="195595" name="Line 13"/>
          <p:cNvSpPr>
            <a:spLocks noChangeShapeType="1"/>
          </p:cNvSpPr>
          <p:nvPr/>
        </p:nvSpPr>
        <p:spPr bwMode="auto">
          <a:xfrm flipH="1">
            <a:off x="6477000" y="4572000"/>
            <a:ext cx="1219200" cy="0"/>
          </a:xfrm>
          <a:prstGeom prst="line">
            <a:avLst/>
          </a:prstGeom>
          <a:noFill/>
          <a:ln w="22225">
            <a:solidFill>
              <a:schemeClr val="tx1"/>
            </a:solidFill>
            <a:round/>
            <a:headEnd/>
            <a:tailEnd type="triangle" w="lg" len="lg"/>
          </a:ln>
        </p:spPr>
        <p:txBody>
          <a:bodyPr>
            <a:prstTxWarp prst="textNoShape">
              <a:avLst/>
            </a:prstTxWarp>
          </a:bodyPr>
          <a:lstStyle/>
          <a:p>
            <a:endParaRPr lang="en-US"/>
          </a:p>
        </p:txBody>
      </p:sp>
      <p:sp>
        <p:nvSpPr>
          <p:cNvPr id="195596" name="Text Box 14"/>
          <p:cNvSpPr txBox="1">
            <a:spLocks noChangeArrowheads="1"/>
          </p:cNvSpPr>
          <p:nvPr/>
        </p:nvSpPr>
        <p:spPr bwMode="auto">
          <a:xfrm>
            <a:off x="333375" y="0"/>
            <a:ext cx="8432800" cy="457200"/>
          </a:xfrm>
          <a:prstGeom prst="rect">
            <a:avLst/>
          </a:prstGeom>
          <a:noFill/>
          <a:ln w="15875">
            <a:noFill/>
            <a:miter lim="800000"/>
            <a:headEnd/>
            <a:tailEnd type="none" w="lg" len="lg"/>
          </a:ln>
        </p:spPr>
        <p:txBody>
          <a:bodyPr wrap="none">
            <a:prstTxWarp prst="textNoShape">
              <a:avLst/>
            </a:prstTxWarp>
            <a:spAutoFit/>
          </a:bodyPr>
          <a:lstStyle/>
          <a:p>
            <a:pPr algn="ctr" eaLnBrk="0" hangingPunct="0"/>
            <a:r>
              <a:rPr lang="en-US" b="1">
                <a:solidFill>
                  <a:schemeClr val="hlink"/>
                </a:solidFill>
                <a:latin typeface="Arial" pitchFamily="-110" charset="0"/>
              </a:rPr>
              <a:t>How are Meteorological Satellites Used to Monitor Fires?</a:t>
            </a:r>
            <a:endParaRPr lang="en-US"/>
          </a:p>
        </p:txBody>
      </p:sp>
      <p:sp>
        <p:nvSpPr>
          <p:cNvPr id="195597" name="Line 15"/>
          <p:cNvSpPr>
            <a:spLocks noChangeShapeType="1"/>
          </p:cNvSpPr>
          <p:nvPr/>
        </p:nvSpPr>
        <p:spPr bwMode="auto">
          <a:xfrm flipH="1">
            <a:off x="6934200" y="4724400"/>
            <a:ext cx="762000" cy="76200"/>
          </a:xfrm>
          <a:prstGeom prst="line">
            <a:avLst/>
          </a:prstGeom>
          <a:noFill/>
          <a:ln w="22225">
            <a:solidFill>
              <a:schemeClr val="tx1"/>
            </a:solidFill>
            <a:round/>
            <a:headEnd/>
            <a:tailEnd type="triangle" w="lg" len="lg"/>
          </a:ln>
        </p:spPr>
        <p:txBody>
          <a:bodyPr>
            <a:prstTxWarp prst="textNoShape">
              <a:avLst/>
            </a:prstTxWarp>
          </a:bodyPr>
          <a:lstStyle/>
          <a:p>
            <a:endParaRPr lang="en-US"/>
          </a:p>
        </p:txBody>
      </p:sp>
      <p:sp>
        <p:nvSpPr>
          <p:cNvPr id="195598" name="Line 16"/>
          <p:cNvSpPr>
            <a:spLocks noChangeShapeType="1"/>
          </p:cNvSpPr>
          <p:nvPr/>
        </p:nvSpPr>
        <p:spPr bwMode="auto">
          <a:xfrm flipH="1" flipV="1">
            <a:off x="7010400" y="5257800"/>
            <a:ext cx="762000" cy="381000"/>
          </a:xfrm>
          <a:prstGeom prst="line">
            <a:avLst/>
          </a:prstGeom>
          <a:noFill/>
          <a:ln w="22225">
            <a:solidFill>
              <a:schemeClr val="tx1"/>
            </a:solidFill>
            <a:round/>
            <a:headEnd/>
            <a:tailEnd type="triangle" w="lg" len="lg"/>
          </a:ln>
        </p:spPr>
        <p:txBody>
          <a:bodyPr>
            <a:prstTxWarp prst="textNoShape">
              <a:avLst/>
            </a:prstTxWarp>
          </a:bodyPr>
          <a:lstStyle/>
          <a:p>
            <a:endParaRPr lang="en-US"/>
          </a:p>
        </p:txBody>
      </p:sp>
      <p:pic>
        <p:nvPicPr>
          <p:cNvPr id="195599" name="Picture 17" descr="4minus11panel"/>
          <p:cNvPicPr>
            <a:picLocks noChangeAspect="1" noChangeArrowheads="1"/>
          </p:cNvPicPr>
          <p:nvPr/>
        </p:nvPicPr>
        <p:blipFill>
          <a:blip r:embed="rId7"/>
          <a:srcRect/>
          <a:stretch>
            <a:fillRect/>
          </a:stretch>
        </p:blipFill>
        <p:spPr bwMode="auto">
          <a:xfrm>
            <a:off x="533400" y="457200"/>
            <a:ext cx="3721100" cy="2863850"/>
          </a:xfrm>
          <a:prstGeom prst="rect">
            <a:avLst/>
          </a:prstGeom>
          <a:noFill/>
          <a:ln w="9525">
            <a:noFill/>
            <a:miter lim="800000"/>
            <a:headEnd/>
            <a:tailEnd/>
          </a:ln>
        </p:spPr>
      </p:pic>
      <p:graphicFrame>
        <p:nvGraphicFramePr>
          <p:cNvPr id="195586" name="Object 2"/>
          <p:cNvGraphicFramePr>
            <a:graphicFrameLocks noChangeAspect="1"/>
          </p:cNvGraphicFramePr>
          <p:nvPr/>
        </p:nvGraphicFramePr>
        <p:xfrm>
          <a:off x="5059363" y="5791200"/>
          <a:ext cx="3189287" cy="968375"/>
        </p:xfrm>
        <a:graphic>
          <a:graphicData uri="http://schemas.openxmlformats.org/presentationml/2006/ole">
            <mc:AlternateContent xmlns:mc="http://schemas.openxmlformats.org/markup-compatibility/2006">
              <mc:Choice xmlns:v="urn:schemas-microsoft-com:vml" Requires="v">
                <p:oleObj spid="_x0000_s3129" name="Equation" r:id="rId8" imgW="2260997" imgH="482997" progId="Equation.3">
                  <p:embed/>
                </p:oleObj>
              </mc:Choice>
              <mc:Fallback>
                <p:oleObj name="Equation" r:id="rId8" imgW="2260997" imgH="482997"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59363" y="5791200"/>
                        <a:ext cx="3189287" cy="96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693941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381000" y="0"/>
            <a:ext cx="8077200" cy="1143000"/>
          </a:xfrm>
        </p:spPr>
        <p:txBody>
          <a:bodyPr>
            <a:normAutofit fontScale="90000"/>
          </a:bodyPr>
          <a:lstStyle/>
          <a:p>
            <a:pPr eaLnBrk="1" hangingPunct="1"/>
            <a:r>
              <a:rPr lang="en-US" dirty="0" smtClean="0">
                <a:solidFill>
                  <a:schemeClr val="accent2"/>
                </a:solidFill>
                <a:ea typeface="ＭＳ Ｐゴシック" pitchFamily="-110" charset="-128"/>
                <a:cs typeface="ＭＳ Ｐゴシック" pitchFamily="-110" charset="-128"/>
              </a:rPr>
              <a:t>Fire Output </a:t>
            </a:r>
            <a:r>
              <a:rPr lang="en-US" dirty="0">
                <a:solidFill>
                  <a:schemeClr val="accent2"/>
                </a:solidFill>
                <a:ea typeface="ＭＳ Ｐゴシック" pitchFamily="-110" charset="-128"/>
                <a:cs typeface="ＭＳ Ｐゴシック" pitchFamily="-110" charset="-128"/>
              </a:rPr>
              <a:t>Parameters</a:t>
            </a:r>
            <a:br>
              <a:rPr lang="en-US" dirty="0">
                <a:solidFill>
                  <a:schemeClr val="accent2"/>
                </a:solidFill>
                <a:ea typeface="ＭＳ Ｐゴシック" pitchFamily="-110" charset="-128"/>
                <a:cs typeface="ＭＳ Ｐゴシック" pitchFamily="-110" charset="-128"/>
              </a:rPr>
            </a:br>
            <a:r>
              <a:rPr lang="en-US" sz="3200" dirty="0">
                <a:solidFill>
                  <a:srgbClr val="FF0000"/>
                </a:solidFill>
                <a:ea typeface="ＭＳ Ｐゴシック" pitchFamily="-110" charset="-128"/>
                <a:cs typeface="ＭＳ Ｐゴシック" pitchFamily="-110" charset="-128"/>
              </a:rPr>
              <a:t>1km resolution</a:t>
            </a:r>
          </a:p>
        </p:txBody>
      </p:sp>
      <p:sp>
        <p:nvSpPr>
          <p:cNvPr id="209923" name="Rectangle 3"/>
          <p:cNvSpPr>
            <a:spLocks noGrp="1" noChangeArrowheads="1"/>
          </p:cNvSpPr>
          <p:nvPr>
            <p:ph type="body" idx="1"/>
          </p:nvPr>
        </p:nvSpPr>
        <p:spPr>
          <a:xfrm>
            <a:off x="304800" y="1371600"/>
            <a:ext cx="7772400" cy="4800600"/>
          </a:xfrm>
        </p:spPr>
        <p:txBody>
          <a:bodyPr>
            <a:normAutofit fontScale="92500" lnSpcReduction="10000"/>
          </a:bodyPr>
          <a:lstStyle/>
          <a:p>
            <a:pPr eaLnBrk="1" hangingPunct="1">
              <a:lnSpc>
                <a:spcPct val="90000"/>
              </a:lnSpc>
            </a:pPr>
            <a:r>
              <a:rPr lang="en-US" sz="2800">
                <a:solidFill>
                  <a:srgbClr val="FF0000"/>
                </a:solidFill>
                <a:ea typeface="ＭＳ Ｐゴシック" pitchFamily="-110" charset="-128"/>
                <a:cs typeface="ＭＳ Ｐゴシック" pitchFamily="-110" charset="-128"/>
              </a:rPr>
              <a:t>fire_mask</a:t>
            </a:r>
            <a:r>
              <a:rPr lang="en-US" sz="2800">
                <a:ea typeface="ＭＳ Ｐゴシック" pitchFamily="-110" charset="-128"/>
                <a:cs typeface="ＭＳ Ｐゴシック" pitchFamily="-110" charset="-128"/>
              </a:rPr>
              <a:t>     8 bit unsigned integer</a:t>
            </a:r>
          </a:p>
          <a:p>
            <a:pPr lvl="1" eaLnBrk="1" hangingPunct="1">
              <a:lnSpc>
                <a:spcPct val="90000"/>
              </a:lnSpc>
            </a:pPr>
            <a:r>
              <a:rPr lang="en-US" sz="2400"/>
              <a:t>0 missing input data</a:t>
            </a:r>
          </a:p>
          <a:p>
            <a:pPr lvl="1" eaLnBrk="1" hangingPunct="1">
              <a:lnSpc>
                <a:spcPct val="90000"/>
              </a:lnSpc>
            </a:pPr>
            <a:r>
              <a:rPr lang="en-US" sz="2400"/>
              <a:t>3 water</a:t>
            </a:r>
          </a:p>
          <a:p>
            <a:pPr lvl="1" eaLnBrk="1" hangingPunct="1">
              <a:lnSpc>
                <a:spcPct val="90000"/>
              </a:lnSpc>
            </a:pPr>
            <a:r>
              <a:rPr lang="en-US" sz="2400"/>
              <a:t>4 cloud</a:t>
            </a:r>
          </a:p>
          <a:p>
            <a:pPr lvl="1" eaLnBrk="1" hangingPunct="1">
              <a:lnSpc>
                <a:spcPct val="90000"/>
              </a:lnSpc>
            </a:pPr>
            <a:r>
              <a:rPr lang="en-US" sz="2400"/>
              <a:t>5 non-fire</a:t>
            </a:r>
          </a:p>
          <a:p>
            <a:pPr lvl="1" eaLnBrk="1" hangingPunct="1">
              <a:lnSpc>
                <a:spcPct val="90000"/>
              </a:lnSpc>
            </a:pPr>
            <a:r>
              <a:rPr lang="en-US" sz="2400"/>
              <a:t>6 unknown</a:t>
            </a:r>
          </a:p>
          <a:p>
            <a:pPr lvl="1" eaLnBrk="1" hangingPunct="1">
              <a:lnSpc>
                <a:spcPct val="90000"/>
              </a:lnSpc>
            </a:pPr>
            <a:r>
              <a:rPr lang="en-US" sz="2400"/>
              <a:t>7 fire (low confidence)</a:t>
            </a:r>
          </a:p>
          <a:p>
            <a:pPr lvl="1" eaLnBrk="1" hangingPunct="1">
              <a:lnSpc>
                <a:spcPct val="90000"/>
              </a:lnSpc>
            </a:pPr>
            <a:r>
              <a:rPr lang="en-US" sz="2400"/>
              <a:t>8 fire (nominal confidence)</a:t>
            </a:r>
          </a:p>
          <a:p>
            <a:pPr lvl="1" eaLnBrk="1" hangingPunct="1">
              <a:lnSpc>
                <a:spcPct val="90000"/>
              </a:lnSpc>
            </a:pPr>
            <a:r>
              <a:rPr lang="en-US" sz="2400"/>
              <a:t>9 fire (high confidence)</a:t>
            </a:r>
          </a:p>
          <a:p>
            <a:pPr eaLnBrk="1" hangingPunct="1">
              <a:lnSpc>
                <a:spcPct val="90000"/>
              </a:lnSpc>
            </a:pPr>
            <a:r>
              <a:rPr lang="en-US" sz="2800">
                <a:ea typeface="ＭＳ Ｐゴシック" pitchFamily="-110" charset="-128"/>
                <a:cs typeface="ＭＳ Ｐゴシック" pitchFamily="-110" charset="-128"/>
              </a:rPr>
              <a:t>Line and element of fire pixel</a:t>
            </a:r>
          </a:p>
          <a:p>
            <a:pPr eaLnBrk="1" hangingPunct="1">
              <a:lnSpc>
                <a:spcPct val="90000"/>
              </a:lnSpc>
            </a:pPr>
            <a:r>
              <a:rPr lang="en-US" sz="2800">
                <a:ea typeface="ＭＳ Ｐゴシック" pitchFamily="-110" charset="-128"/>
                <a:cs typeface="ＭＳ Ｐゴシック" pitchFamily="-110" charset="-128"/>
              </a:rPr>
              <a:t>Latitude and longitude of fire pixel</a:t>
            </a:r>
          </a:p>
          <a:p>
            <a:pPr eaLnBrk="1" hangingPunct="1">
              <a:lnSpc>
                <a:spcPct val="90000"/>
              </a:lnSpc>
            </a:pPr>
            <a:r>
              <a:rPr lang="en-US" sz="2800">
                <a:ea typeface="ＭＳ Ｐゴシック" pitchFamily="-110" charset="-128"/>
                <a:cs typeface="ＭＳ Ｐゴシック" pitchFamily="-110" charset="-128"/>
              </a:rPr>
              <a:t>Fire pixel confidence (one value for each fire detected per scene)</a:t>
            </a:r>
          </a:p>
        </p:txBody>
      </p:sp>
    </p:spTree>
    <p:extLst>
      <p:ext uri="{BB962C8B-B14F-4D97-AF65-F5344CB8AC3E}">
        <p14:creationId xmlns:p14="http://schemas.microsoft.com/office/powerpoint/2010/main" val="389198529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3200"/>
            <a:ext cx="8229600" cy="1143000"/>
          </a:xfrm>
        </p:spPr>
        <p:txBody>
          <a:bodyPr/>
          <a:lstStyle/>
          <a:p>
            <a:r>
              <a:rPr lang="en-US" dirty="0" smtClean="0"/>
              <a:t>MODIS Emissive Bands</a:t>
            </a:r>
            <a:endParaRPr lang="en-US" dirty="0"/>
          </a:p>
        </p:txBody>
      </p:sp>
      <p:pic>
        <p:nvPicPr>
          <p:cNvPr id="5" name="Picture 4" descr="Screen Shot 2015-02-10 at 7.09.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7700"/>
            <a:ext cx="9144000" cy="6191480"/>
          </a:xfrm>
          <a:prstGeom prst="rect">
            <a:avLst/>
          </a:prstGeom>
        </p:spPr>
      </p:pic>
    </p:spTree>
    <p:extLst>
      <p:ext uri="{BB962C8B-B14F-4D97-AF65-F5344CB8AC3E}">
        <p14:creationId xmlns:p14="http://schemas.microsoft.com/office/powerpoint/2010/main" val="421847482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685800" y="304800"/>
            <a:ext cx="7772400" cy="1143000"/>
          </a:xfrm>
        </p:spPr>
        <p:txBody>
          <a:bodyPr/>
          <a:lstStyle/>
          <a:p>
            <a:pPr eaLnBrk="1" hangingPunct="1"/>
            <a:r>
              <a:rPr lang="en-US" dirty="0">
                <a:solidFill>
                  <a:srgbClr val="3333CC"/>
                </a:solidFill>
                <a:latin typeface="Times New Roman"/>
                <a:ea typeface="ＭＳ Ｐゴシック" pitchFamily="-110" charset="-128"/>
                <a:cs typeface="Times New Roman"/>
              </a:rPr>
              <a:t>Algorithm Description</a:t>
            </a:r>
          </a:p>
        </p:txBody>
      </p:sp>
      <p:sp>
        <p:nvSpPr>
          <p:cNvPr id="216067" name="Rectangle 3"/>
          <p:cNvSpPr>
            <a:spLocks noGrp="1" noChangeArrowheads="1"/>
          </p:cNvSpPr>
          <p:nvPr>
            <p:ph type="body" idx="1"/>
          </p:nvPr>
        </p:nvSpPr>
        <p:spPr>
          <a:xfrm>
            <a:off x="685800" y="1219200"/>
            <a:ext cx="7772400" cy="5257800"/>
          </a:xfrm>
        </p:spPr>
        <p:txBody>
          <a:bodyPr/>
          <a:lstStyle/>
          <a:p>
            <a:pPr eaLnBrk="1" hangingPunct="1">
              <a:lnSpc>
                <a:spcPct val="90000"/>
              </a:lnSpc>
            </a:pPr>
            <a:r>
              <a:rPr lang="en-US" dirty="0">
                <a:solidFill>
                  <a:srgbClr val="FF0000"/>
                </a:solidFill>
                <a:ea typeface="ＭＳ Ｐゴシック" pitchFamily="-110" charset="-128"/>
                <a:cs typeface="ＭＳ Ｐゴシック" pitchFamily="-110" charset="-128"/>
              </a:rPr>
              <a:t>MODIS bands 21 and 22 (3.99 micron)</a:t>
            </a:r>
          </a:p>
          <a:p>
            <a:pPr lvl="1" eaLnBrk="1" hangingPunct="1">
              <a:lnSpc>
                <a:spcPct val="90000"/>
              </a:lnSpc>
            </a:pPr>
            <a:r>
              <a:rPr lang="en-US" dirty="0"/>
              <a:t>Band 22 saturates at 331 K</a:t>
            </a:r>
          </a:p>
          <a:p>
            <a:pPr lvl="1" eaLnBrk="1" hangingPunct="1">
              <a:lnSpc>
                <a:spcPct val="90000"/>
              </a:lnSpc>
            </a:pPr>
            <a:r>
              <a:rPr lang="en-US" dirty="0"/>
              <a:t>Band 21 “fire channel” saturates at ~ 500 K</a:t>
            </a:r>
          </a:p>
          <a:p>
            <a:pPr lvl="2" eaLnBrk="1" hangingPunct="1">
              <a:lnSpc>
                <a:spcPct val="90000"/>
              </a:lnSpc>
            </a:pPr>
            <a:r>
              <a:rPr lang="en-US" dirty="0">
                <a:ea typeface="ＭＳ Ｐゴシック" pitchFamily="-110" charset="-128"/>
              </a:rPr>
              <a:t>12 bit range broader – less sensitive</a:t>
            </a:r>
          </a:p>
          <a:p>
            <a:pPr lvl="2" eaLnBrk="1" hangingPunct="1">
              <a:lnSpc>
                <a:spcPct val="90000"/>
              </a:lnSpc>
            </a:pPr>
            <a:r>
              <a:rPr lang="en-US" dirty="0">
                <a:ea typeface="ＭＳ Ｐゴシック" pitchFamily="-110" charset="-128"/>
              </a:rPr>
              <a:t>The calibration of B21 uses fixed calibration coefficients and not using the scan-by-scan onboard black body (more noise)</a:t>
            </a:r>
          </a:p>
          <a:p>
            <a:pPr lvl="2" eaLnBrk="1" hangingPunct="1">
              <a:lnSpc>
                <a:spcPct val="90000"/>
              </a:lnSpc>
            </a:pPr>
            <a:r>
              <a:rPr lang="en-US" dirty="0">
                <a:ea typeface="ＭＳ Ｐゴシック" pitchFamily="-110" charset="-128"/>
              </a:rPr>
              <a:t>So use Band 22 unless it is saturated</a:t>
            </a:r>
          </a:p>
          <a:p>
            <a:pPr eaLnBrk="1" hangingPunct="1">
              <a:lnSpc>
                <a:spcPct val="90000"/>
              </a:lnSpc>
            </a:pPr>
            <a:r>
              <a:rPr lang="en-US" dirty="0">
                <a:solidFill>
                  <a:srgbClr val="FF0000"/>
                </a:solidFill>
                <a:ea typeface="ＭＳ Ｐゴシック" pitchFamily="-110" charset="-128"/>
                <a:cs typeface="ＭＳ Ｐゴシック" pitchFamily="-110" charset="-128"/>
              </a:rPr>
              <a:t>MODIS band 31 (11 micron)</a:t>
            </a:r>
          </a:p>
          <a:p>
            <a:pPr lvl="1" eaLnBrk="1" hangingPunct="1">
              <a:lnSpc>
                <a:spcPct val="90000"/>
              </a:lnSpc>
            </a:pPr>
            <a:r>
              <a:rPr lang="en-US" dirty="0"/>
              <a:t>Saturates at ~ 400 K for Terra </a:t>
            </a:r>
          </a:p>
          <a:p>
            <a:pPr lvl="1" eaLnBrk="1" hangingPunct="1">
              <a:lnSpc>
                <a:spcPct val="90000"/>
              </a:lnSpc>
            </a:pPr>
            <a:r>
              <a:rPr lang="en-US" dirty="0"/>
              <a:t>Saturates at ~ 340 K for Aqua</a:t>
            </a:r>
          </a:p>
        </p:txBody>
      </p:sp>
    </p:spTree>
    <p:extLst>
      <p:ext uri="{BB962C8B-B14F-4D97-AF65-F5344CB8AC3E}">
        <p14:creationId xmlns:p14="http://schemas.microsoft.com/office/powerpoint/2010/main" val="172028339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S-NPP Band 13 </a:t>
            </a:r>
            <a:br>
              <a:rPr lang="en-US" dirty="0" smtClean="0"/>
            </a:br>
            <a:r>
              <a:rPr lang="en-US" dirty="0" smtClean="0"/>
              <a:t>4.05 microns</a:t>
            </a:r>
            <a:endParaRPr lang="en-US" sz="3200" dirty="0"/>
          </a:p>
        </p:txBody>
      </p:sp>
      <p:sp>
        <p:nvSpPr>
          <p:cNvPr id="3" name="Content Placeholder 2"/>
          <p:cNvSpPr>
            <a:spLocks noGrp="1"/>
          </p:cNvSpPr>
          <p:nvPr>
            <p:ph idx="1"/>
          </p:nvPr>
        </p:nvSpPr>
        <p:spPr/>
        <p:txBody>
          <a:bodyPr/>
          <a:lstStyle/>
          <a:p>
            <a:endParaRPr lang="en-US"/>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176028" y="2024548"/>
            <a:ext cx="8776227" cy="3608978"/>
          </a:xfrm>
          <a:prstGeom prst="rect">
            <a:avLst/>
          </a:prstGeom>
          <a:ln>
            <a:solidFill>
              <a:schemeClr val="tx1"/>
            </a:solidFill>
          </a:ln>
        </p:spPr>
      </p:pic>
    </p:spTree>
    <p:extLst>
      <p:ext uri="{BB962C8B-B14F-4D97-AF65-F5344CB8AC3E}">
        <p14:creationId xmlns:p14="http://schemas.microsoft.com/office/powerpoint/2010/main" val="314882512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S-NPP IR Bands</a:t>
            </a:r>
            <a:br>
              <a:rPr lang="en-US" dirty="0" smtClean="0"/>
            </a:br>
            <a:r>
              <a:rPr lang="en-US" dirty="0" smtClean="0"/>
              <a:t>11 August 2013</a:t>
            </a:r>
            <a:endParaRPr lang="en-US"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38205" y="2219229"/>
            <a:ext cx="8763757" cy="3011902"/>
          </a:xfrm>
          <a:prstGeom prst="rect">
            <a:avLst/>
          </a:prstGeom>
          <a:ln>
            <a:solidFill>
              <a:schemeClr val="tx1"/>
            </a:solidFill>
          </a:ln>
        </p:spPr>
      </p:pic>
    </p:spTree>
    <p:extLst>
      <p:ext uri="{BB962C8B-B14F-4D97-AF65-F5344CB8AC3E}">
        <p14:creationId xmlns:p14="http://schemas.microsoft.com/office/powerpoint/2010/main" val="371607488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685800" y="152400"/>
            <a:ext cx="7772400" cy="1143000"/>
          </a:xfrm>
        </p:spPr>
        <p:txBody>
          <a:bodyPr/>
          <a:lstStyle/>
          <a:p>
            <a:pPr eaLnBrk="1" hangingPunct="1"/>
            <a:r>
              <a:rPr lang="en-US" dirty="0">
                <a:solidFill>
                  <a:srgbClr val="3333CC"/>
                </a:solidFill>
                <a:latin typeface="Times New Roman"/>
                <a:ea typeface="ＭＳ Ｐゴシック" pitchFamily="-110" charset="-128"/>
                <a:cs typeface="Times New Roman"/>
              </a:rPr>
              <a:t>Algorithm Description (cont.)</a:t>
            </a:r>
          </a:p>
        </p:txBody>
      </p:sp>
      <p:pic>
        <p:nvPicPr>
          <p:cNvPr id="218115" name="Picture 3" descr="capture2"/>
          <p:cNvPicPr>
            <a:picLocks noChangeAspect="1" noChangeArrowheads="1"/>
          </p:cNvPicPr>
          <p:nvPr/>
        </p:nvPicPr>
        <p:blipFill>
          <a:blip r:embed="rId3"/>
          <a:srcRect/>
          <a:stretch>
            <a:fillRect/>
          </a:stretch>
        </p:blipFill>
        <p:spPr bwMode="auto">
          <a:xfrm>
            <a:off x="1309688" y="1219200"/>
            <a:ext cx="6538912" cy="5053013"/>
          </a:xfrm>
          <a:prstGeom prst="rect">
            <a:avLst/>
          </a:prstGeom>
          <a:noFill/>
          <a:ln w="9525">
            <a:noFill/>
            <a:miter lim="800000"/>
            <a:headEnd/>
            <a:tailEnd/>
          </a:ln>
        </p:spPr>
      </p:pic>
      <p:sp>
        <p:nvSpPr>
          <p:cNvPr id="218116" name="Text Box 4"/>
          <p:cNvSpPr txBox="1">
            <a:spLocks noChangeArrowheads="1"/>
          </p:cNvSpPr>
          <p:nvPr/>
        </p:nvSpPr>
        <p:spPr bwMode="auto">
          <a:xfrm>
            <a:off x="762000" y="6324600"/>
            <a:ext cx="8077200" cy="457200"/>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dirty="0"/>
              <a:t>Aqua MODIS true color image  18 April 2003  12:45 UTC</a:t>
            </a:r>
          </a:p>
        </p:txBody>
      </p:sp>
    </p:spTree>
    <p:extLst>
      <p:ext uri="{BB962C8B-B14F-4D97-AF65-F5344CB8AC3E}">
        <p14:creationId xmlns:p14="http://schemas.microsoft.com/office/powerpoint/2010/main" val="357129421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perig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9150" y="1600200"/>
            <a:ext cx="4286250" cy="428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1" name="Text Box 9"/>
          <p:cNvSpPr txBox="1">
            <a:spLocks noChangeArrowheads="1"/>
          </p:cNvSpPr>
          <p:nvPr/>
        </p:nvSpPr>
        <p:spPr bwMode="auto">
          <a:xfrm>
            <a:off x="4699000" y="1563688"/>
            <a:ext cx="3219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a:r>
              <a:rPr lang="en-US">
                <a:solidFill>
                  <a:prstClr val="white"/>
                </a:solidFill>
              </a:rPr>
              <a:t>9 Aug 1987 1900 UTC</a:t>
            </a:r>
          </a:p>
        </p:txBody>
      </p:sp>
      <p:sp>
        <p:nvSpPr>
          <p:cNvPr id="22532" name="Text Box 10"/>
          <p:cNvSpPr txBox="1">
            <a:spLocks noChangeArrowheads="1"/>
          </p:cNvSpPr>
          <p:nvPr/>
        </p:nvSpPr>
        <p:spPr bwMode="auto">
          <a:xfrm>
            <a:off x="4638675" y="5410200"/>
            <a:ext cx="299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a:r>
              <a:rPr lang="en-US">
                <a:solidFill>
                  <a:prstClr val="white"/>
                </a:solidFill>
              </a:rPr>
              <a:t>Perigee: 357,643 km</a:t>
            </a:r>
          </a:p>
        </p:txBody>
      </p:sp>
      <p:grpSp>
        <p:nvGrpSpPr>
          <p:cNvPr id="367629" name="Group 13"/>
          <p:cNvGrpSpPr>
            <a:grpSpLocks/>
          </p:cNvGrpSpPr>
          <p:nvPr/>
        </p:nvGrpSpPr>
        <p:grpSpPr bwMode="auto">
          <a:xfrm>
            <a:off x="4624388" y="1581150"/>
            <a:ext cx="4286250" cy="4314825"/>
            <a:chOff x="-1200" y="990"/>
            <a:chExt cx="2700" cy="2718"/>
          </a:xfrm>
        </p:grpSpPr>
        <p:pic>
          <p:nvPicPr>
            <p:cNvPr id="22538" name="Picture 7" descr="apog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0" y="1008"/>
              <a:ext cx="2700" cy="2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9" name="Text Box 11"/>
            <p:cNvSpPr txBox="1">
              <a:spLocks noChangeArrowheads="1"/>
            </p:cNvSpPr>
            <p:nvPr/>
          </p:nvSpPr>
          <p:spPr bwMode="auto">
            <a:xfrm>
              <a:off x="-1164" y="990"/>
              <a:ext cx="201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a:r>
                <a:rPr lang="en-US">
                  <a:solidFill>
                    <a:prstClr val="white"/>
                  </a:solidFill>
                </a:rPr>
                <a:t>2 Feb 1988 1600 UTC</a:t>
              </a:r>
            </a:p>
          </p:txBody>
        </p:sp>
        <p:sp>
          <p:nvSpPr>
            <p:cNvPr id="22540" name="Text Box 12"/>
            <p:cNvSpPr txBox="1">
              <a:spLocks noChangeArrowheads="1"/>
            </p:cNvSpPr>
            <p:nvPr/>
          </p:nvSpPr>
          <p:spPr bwMode="auto">
            <a:xfrm>
              <a:off x="-1152" y="3408"/>
              <a:ext cx="188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a:r>
                <a:rPr lang="en-US">
                  <a:solidFill>
                    <a:prstClr val="white"/>
                  </a:solidFill>
                </a:rPr>
                <a:t>Apogee: 406,395 km</a:t>
              </a:r>
            </a:p>
          </p:txBody>
        </p:sp>
      </p:grpSp>
      <p:sp>
        <p:nvSpPr>
          <p:cNvPr id="22534" name="Oval 8"/>
          <p:cNvSpPr>
            <a:spLocks noChangeArrowheads="1"/>
          </p:cNvSpPr>
          <p:nvPr/>
        </p:nvSpPr>
        <p:spPr bwMode="auto">
          <a:xfrm>
            <a:off x="5053013" y="2000250"/>
            <a:ext cx="3395662" cy="3471863"/>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US">
              <a:solidFill>
                <a:prstClr val="white"/>
              </a:solidFill>
              <a:latin typeface="Book Antiqua"/>
            </a:endParaRPr>
          </a:p>
        </p:txBody>
      </p:sp>
      <p:sp>
        <p:nvSpPr>
          <p:cNvPr id="22535" name="Text Box 14"/>
          <p:cNvSpPr txBox="1">
            <a:spLocks noChangeArrowheads="1"/>
          </p:cNvSpPr>
          <p:nvPr/>
        </p:nvSpPr>
        <p:spPr bwMode="auto">
          <a:xfrm>
            <a:off x="4714875" y="6135688"/>
            <a:ext cx="415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a:r>
              <a:rPr lang="en-US">
                <a:solidFill>
                  <a:prstClr val="white"/>
                </a:solidFill>
              </a:rPr>
              <a:t>Mean Distance = 384,401 km</a:t>
            </a:r>
          </a:p>
        </p:txBody>
      </p:sp>
      <p:pic>
        <p:nvPicPr>
          <p:cNvPr id="22536" name="Picture 26" descr="200px-Lunar_libration_with_phase2"/>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581150"/>
            <a:ext cx="4589463"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57200" y="0"/>
            <a:ext cx="8229600" cy="796506"/>
          </a:xfrm>
        </p:spPr>
        <p:txBody>
          <a:bodyPr>
            <a:normAutofit/>
          </a:bodyPr>
          <a:lstStyle/>
          <a:p>
            <a:r>
              <a:rPr lang="en-US" dirty="0" smtClean="0"/>
              <a:t>Lunar Reflectance Model</a:t>
            </a:r>
            <a:endParaRPr lang="en-US" dirty="0"/>
          </a:p>
        </p:txBody>
      </p:sp>
    </p:spTree>
    <p:extLst>
      <p:ext uri="{BB962C8B-B14F-4D97-AF65-F5344CB8AC3E}">
        <p14:creationId xmlns:p14="http://schemas.microsoft.com/office/powerpoint/2010/main" val="266237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7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762000"/>
            <a:ext cx="8305800" cy="1143000"/>
          </a:xfrm>
        </p:spPr>
        <p:txBody>
          <a:bodyPr/>
          <a:lstStyle/>
          <a:p>
            <a:r>
              <a:rPr lang="en-US" dirty="0" smtClean="0"/>
              <a:t>MODIS Terra Band 22 </a:t>
            </a:r>
            <a:br>
              <a:rPr lang="en-US" dirty="0" smtClean="0"/>
            </a:br>
            <a:r>
              <a:rPr lang="en-US" dirty="0" smtClean="0"/>
              <a:t>(</a:t>
            </a:r>
            <a:r>
              <a:rPr lang="en-US" dirty="0"/>
              <a:t>3.99 </a:t>
            </a:r>
            <a:r>
              <a:rPr lang="en-US" dirty="0" smtClean="0"/>
              <a:t>micron)  </a:t>
            </a:r>
            <a:br>
              <a:rPr lang="en-US" dirty="0" smtClean="0"/>
            </a:br>
            <a:r>
              <a:rPr lang="en-US" sz="2800" dirty="0"/>
              <a:t>t</a:t>
            </a:r>
            <a:r>
              <a:rPr lang="en-US" sz="2800" dirty="0" smtClean="0"/>
              <a:t>ransect over fires</a:t>
            </a:r>
            <a:endParaRPr lang="en-US" sz="2800" dirty="0"/>
          </a:p>
        </p:txBody>
      </p:sp>
      <p:pic>
        <p:nvPicPr>
          <p:cNvPr id="6" name="Content Placeholder 5" descr="Screen shot 2011-09-05 at 1.49.33 PM.png"/>
          <p:cNvPicPr>
            <a:picLocks noGrp="1" noChangeAspect="1"/>
          </p:cNvPicPr>
          <p:nvPr>
            <p:ph idx="1"/>
          </p:nvPr>
        </p:nvPicPr>
        <p:blipFill>
          <a:blip r:embed="rId2">
            <a:extLst>
              <a:ext uri="{28A0092B-C50C-407E-A947-70E740481C1C}">
                <a14:useLocalDpi xmlns:a14="http://schemas.microsoft.com/office/drawing/2010/main" val="0"/>
              </a:ext>
            </a:extLst>
          </a:blip>
          <a:srcRect t="7233" b="7233"/>
          <a:stretch>
            <a:fillRect/>
          </a:stretch>
        </p:blipFill>
        <p:spPr>
          <a:ln>
            <a:solidFill>
              <a:schemeClr val="tx1"/>
            </a:solidFill>
          </a:ln>
        </p:spPr>
      </p:pic>
    </p:spTree>
    <p:extLst>
      <p:ext uri="{BB962C8B-B14F-4D97-AF65-F5344CB8AC3E}">
        <p14:creationId xmlns:p14="http://schemas.microsoft.com/office/powerpoint/2010/main" val="343294577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reen shot 2011-09-05 at 1.49.46 PM.png"/>
          <p:cNvPicPr>
            <a:picLocks noGrp="1" noChangeAspect="1"/>
          </p:cNvPicPr>
          <p:nvPr>
            <p:ph idx="1"/>
          </p:nvPr>
        </p:nvPicPr>
        <p:blipFill>
          <a:blip r:embed="rId2">
            <a:extLst>
              <a:ext uri="{28A0092B-C50C-407E-A947-70E740481C1C}">
                <a14:useLocalDpi xmlns:a14="http://schemas.microsoft.com/office/drawing/2010/main" val="0"/>
              </a:ext>
            </a:extLst>
          </a:blip>
          <a:srcRect t="7409" b="7409"/>
          <a:stretch>
            <a:fillRect/>
          </a:stretch>
        </p:blipFill>
        <p:spPr>
          <a:ln>
            <a:solidFill>
              <a:schemeClr val="tx1"/>
            </a:solidFill>
          </a:ln>
        </p:spPr>
      </p:pic>
      <p:sp>
        <p:nvSpPr>
          <p:cNvPr id="5" name="Title 3"/>
          <p:cNvSpPr txBox="1">
            <a:spLocks/>
          </p:cNvSpPr>
          <p:nvPr/>
        </p:nvSpPr>
        <p:spPr bwMode="auto">
          <a:xfrm>
            <a:off x="549275" y="190500"/>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09" charset="0"/>
              </a:defRPr>
            </a:lvl6pPr>
            <a:lvl7pPr marL="914400" algn="ctr" rtl="0" fontAlgn="base">
              <a:spcBef>
                <a:spcPct val="0"/>
              </a:spcBef>
              <a:spcAft>
                <a:spcPct val="0"/>
              </a:spcAft>
              <a:defRPr sz="4400">
                <a:solidFill>
                  <a:schemeClr val="tx2"/>
                </a:solidFill>
                <a:latin typeface="Times New Roman" pitchFamily="-109" charset="0"/>
              </a:defRPr>
            </a:lvl7pPr>
            <a:lvl8pPr marL="1371600" algn="ctr" rtl="0" fontAlgn="base">
              <a:spcBef>
                <a:spcPct val="0"/>
              </a:spcBef>
              <a:spcAft>
                <a:spcPct val="0"/>
              </a:spcAft>
              <a:defRPr sz="4400">
                <a:solidFill>
                  <a:schemeClr val="tx2"/>
                </a:solidFill>
                <a:latin typeface="Times New Roman" pitchFamily="-109" charset="0"/>
              </a:defRPr>
            </a:lvl8pPr>
            <a:lvl9pPr marL="1828800" algn="ctr" rtl="0" fontAlgn="base">
              <a:spcBef>
                <a:spcPct val="0"/>
              </a:spcBef>
              <a:spcAft>
                <a:spcPct val="0"/>
              </a:spcAft>
              <a:defRPr sz="4400">
                <a:solidFill>
                  <a:schemeClr val="tx2"/>
                </a:solidFill>
                <a:latin typeface="Times New Roman" pitchFamily="-109" charset="0"/>
              </a:defRPr>
            </a:lvl9pPr>
          </a:lstStyle>
          <a:p>
            <a:r>
              <a:rPr lang="en-US" sz="3200" dirty="0" smtClean="0"/>
              <a:t>MODIS Terra Band 21 (3.99 </a:t>
            </a:r>
            <a:r>
              <a:rPr lang="en-US" sz="3200" dirty="0" err="1"/>
              <a:t>μm</a:t>
            </a:r>
            <a:r>
              <a:rPr lang="en-US" sz="3200" dirty="0"/>
              <a:t>)</a:t>
            </a:r>
            <a:r>
              <a:rPr lang="en-US" sz="3200" dirty="0" smtClean="0"/>
              <a:t>  </a:t>
            </a:r>
            <a:r>
              <a:rPr lang="en-US" dirty="0" smtClean="0"/>
              <a:t/>
            </a:r>
            <a:br>
              <a:rPr lang="en-US" dirty="0" smtClean="0"/>
            </a:br>
            <a:r>
              <a:rPr lang="en-US" sz="2800" dirty="0" smtClean="0"/>
              <a:t>transect over fires</a:t>
            </a:r>
            <a:endParaRPr lang="en-US" sz="2800" dirty="0"/>
          </a:p>
        </p:txBody>
      </p:sp>
    </p:spTree>
    <p:extLst>
      <p:ext uri="{BB962C8B-B14F-4D97-AF65-F5344CB8AC3E}">
        <p14:creationId xmlns:p14="http://schemas.microsoft.com/office/powerpoint/2010/main" val="228470635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reen shot 2011-09-05 at 1.50.02 PM.png"/>
          <p:cNvPicPr>
            <a:picLocks noGrp="1" noChangeAspect="1"/>
          </p:cNvPicPr>
          <p:nvPr>
            <p:ph idx="1"/>
          </p:nvPr>
        </p:nvPicPr>
        <p:blipFill>
          <a:blip r:embed="rId2">
            <a:extLst>
              <a:ext uri="{28A0092B-C50C-407E-A947-70E740481C1C}">
                <a14:useLocalDpi xmlns:a14="http://schemas.microsoft.com/office/drawing/2010/main" val="0"/>
              </a:ext>
            </a:extLst>
          </a:blip>
          <a:srcRect t="7428" b="7428"/>
          <a:stretch>
            <a:fillRect/>
          </a:stretch>
        </p:blipFill>
        <p:spPr>
          <a:ln>
            <a:solidFill>
              <a:schemeClr val="tx1"/>
            </a:solidFill>
          </a:ln>
        </p:spPr>
      </p:pic>
      <p:sp>
        <p:nvSpPr>
          <p:cNvPr id="5" name="Title 3"/>
          <p:cNvSpPr txBox="1">
            <a:spLocks/>
          </p:cNvSpPr>
          <p:nvPr/>
        </p:nvSpPr>
        <p:spPr bwMode="auto">
          <a:xfrm>
            <a:off x="819151" y="107576"/>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09" charset="0"/>
              </a:defRPr>
            </a:lvl6pPr>
            <a:lvl7pPr marL="914400" algn="ctr" rtl="0" fontAlgn="base">
              <a:spcBef>
                <a:spcPct val="0"/>
              </a:spcBef>
              <a:spcAft>
                <a:spcPct val="0"/>
              </a:spcAft>
              <a:defRPr sz="4400">
                <a:solidFill>
                  <a:schemeClr val="tx2"/>
                </a:solidFill>
                <a:latin typeface="Times New Roman" pitchFamily="-109" charset="0"/>
              </a:defRPr>
            </a:lvl7pPr>
            <a:lvl8pPr marL="1371600" algn="ctr" rtl="0" fontAlgn="base">
              <a:spcBef>
                <a:spcPct val="0"/>
              </a:spcBef>
              <a:spcAft>
                <a:spcPct val="0"/>
              </a:spcAft>
              <a:defRPr sz="4400">
                <a:solidFill>
                  <a:schemeClr val="tx2"/>
                </a:solidFill>
                <a:latin typeface="Times New Roman" pitchFamily="-109" charset="0"/>
              </a:defRPr>
            </a:lvl8pPr>
            <a:lvl9pPr marL="1828800" algn="ctr" rtl="0" fontAlgn="base">
              <a:spcBef>
                <a:spcPct val="0"/>
              </a:spcBef>
              <a:spcAft>
                <a:spcPct val="0"/>
              </a:spcAft>
              <a:defRPr sz="4400">
                <a:solidFill>
                  <a:schemeClr val="tx2"/>
                </a:solidFill>
                <a:latin typeface="Times New Roman" pitchFamily="-109" charset="0"/>
              </a:defRPr>
            </a:lvl9pPr>
          </a:lstStyle>
          <a:p>
            <a:r>
              <a:rPr lang="en-US" sz="3200" dirty="0" smtClean="0"/>
              <a:t>MODIS Terra Band 31 (11 </a:t>
            </a:r>
            <a:r>
              <a:rPr lang="en-US" sz="3200" dirty="0" err="1" smtClean="0"/>
              <a:t>μm</a:t>
            </a:r>
            <a:r>
              <a:rPr lang="en-US" sz="3200" dirty="0" smtClean="0"/>
              <a:t>) </a:t>
            </a:r>
            <a:r>
              <a:rPr lang="en-US" dirty="0" smtClean="0"/>
              <a:t/>
            </a:r>
            <a:br>
              <a:rPr lang="en-US" dirty="0" smtClean="0"/>
            </a:br>
            <a:r>
              <a:rPr lang="en-US" sz="2800" dirty="0" smtClean="0"/>
              <a:t>transect over fires</a:t>
            </a:r>
            <a:endParaRPr lang="en-US" sz="2800" dirty="0"/>
          </a:p>
        </p:txBody>
      </p:sp>
    </p:spTree>
    <p:extLst>
      <p:ext uri="{BB962C8B-B14F-4D97-AF65-F5344CB8AC3E}">
        <p14:creationId xmlns:p14="http://schemas.microsoft.com/office/powerpoint/2010/main" val="46570093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pPr eaLnBrk="1" hangingPunct="1"/>
            <a:r>
              <a:rPr lang="en-US" dirty="0">
                <a:solidFill>
                  <a:srgbClr val="3333CC"/>
                </a:solidFill>
                <a:latin typeface="Times New Roman"/>
                <a:ea typeface="ＭＳ Ｐゴシック" pitchFamily="-110" charset="-128"/>
                <a:cs typeface="Times New Roman"/>
              </a:rPr>
              <a:t>Algorithm Description (cont.)</a:t>
            </a:r>
          </a:p>
        </p:txBody>
      </p:sp>
      <p:sp>
        <p:nvSpPr>
          <p:cNvPr id="232451" name="Rectangle 3"/>
          <p:cNvSpPr>
            <a:spLocks noGrp="1" noChangeArrowheads="1"/>
          </p:cNvSpPr>
          <p:nvPr>
            <p:ph type="body" idx="1"/>
          </p:nvPr>
        </p:nvSpPr>
        <p:spPr>
          <a:xfrm>
            <a:off x="685800" y="1981200"/>
            <a:ext cx="7772400" cy="2895600"/>
          </a:xfrm>
        </p:spPr>
        <p:txBody>
          <a:bodyPr/>
          <a:lstStyle/>
          <a:p>
            <a:pPr eaLnBrk="1" hangingPunct="1"/>
            <a:r>
              <a:rPr lang="en-US">
                <a:solidFill>
                  <a:srgbClr val="FF0000"/>
                </a:solidFill>
                <a:ea typeface="ＭＳ Ｐゴシック" pitchFamily="-110" charset="-128"/>
                <a:cs typeface="ＭＳ Ｐゴシック" pitchFamily="-110" charset="-128"/>
              </a:rPr>
              <a:t>Potential Fire Pixel identified</a:t>
            </a:r>
          </a:p>
          <a:p>
            <a:pPr lvl="1" eaLnBrk="1" hangingPunct="1"/>
            <a:r>
              <a:rPr lang="en-US"/>
              <a:t>BT4 &gt; 310 K (~37 C) </a:t>
            </a:r>
          </a:p>
          <a:p>
            <a:pPr lvl="1" eaLnBrk="1" hangingPunct="1"/>
            <a:r>
              <a:rPr lang="en-US"/>
              <a:t>BT4-11 &gt; 10 K</a:t>
            </a:r>
          </a:p>
          <a:p>
            <a:pPr lvl="1" eaLnBrk="1" hangingPunct="1"/>
            <a:r>
              <a:rPr lang="en-US"/>
              <a:t>.86 micron reflectance &lt; .3</a:t>
            </a:r>
          </a:p>
          <a:p>
            <a:pPr eaLnBrk="1" hangingPunct="1"/>
            <a:r>
              <a:rPr lang="en-US">
                <a:solidFill>
                  <a:srgbClr val="FF0000"/>
                </a:solidFill>
                <a:ea typeface="ＭＳ Ｐゴシック" pitchFamily="-110" charset="-128"/>
                <a:cs typeface="ＭＳ Ｐゴシック" pitchFamily="-110" charset="-128"/>
              </a:rPr>
              <a:t>Otherwise flagged as non-fire pixel</a:t>
            </a:r>
            <a:endParaRPr lang="en-US">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405022114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4" name="Rectangle 2"/>
          <p:cNvSpPr>
            <a:spLocks noGrp="1" noChangeArrowheads="1"/>
          </p:cNvSpPr>
          <p:nvPr>
            <p:ph type="title"/>
          </p:nvPr>
        </p:nvSpPr>
        <p:spPr>
          <a:xfrm>
            <a:off x="685800" y="152400"/>
            <a:ext cx="7772400" cy="1143000"/>
          </a:xfrm>
        </p:spPr>
        <p:txBody>
          <a:bodyPr/>
          <a:lstStyle/>
          <a:p>
            <a:pPr eaLnBrk="1" hangingPunct="1"/>
            <a:r>
              <a:rPr lang="en-US" dirty="0">
                <a:solidFill>
                  <a:srgbClr val="3333CC"/>
                </a:solidFill>
                <a:latin typeface="Times New Roman"/>
                <a:ea typeface="ＭＳ Ｐゴシック" pitchFamily="-110" charset="-128"/>
                <a:cs typeface="Times New Roman"/>
              </a:rPr>
              <a:t>Screening Potential Fire Pixels</a:t>
            </a:r>
          </a:p>
        </p:txBody>
      </p:sp>
      <p:sp>
        <p:nvSpPr>
          <p:cNvPr id="234505" name="Rectangle 3"/>
          <p:cNvSpPr>
            <a:spLocks noGrp="1" noChangeArrowheads="1"/>
          </p:cNvSpPr>
          <p:nvPr>
            <p:ph type="body" idx="1"/>
          </p:nvPr>
        </p:nvSpPr>
        <p:spPr>
          <a:xfrm>
            <a:off x="457200" y="1219200"/>
            <a:ext cx="8458200" cy="5181600"/>
          </a:xfrm>
        </p:spPr>
        <p:txBody>
          <a:bodyPr>
            <a:normAutofit fontScale="92500" lnSpcReduction="20000"/>
          </a:bodyPr>
          <a:lstStyle/>
          <a:p>
            <a:pPr marL="609600" indent="-609600" eaLnBrk="1" hangingPunct="1">
              <a:buFontTx/>
              <a:buAutoNum type="arabicParenBoth"/>
            </a:pPr>
            <a:r>
              <a:rPr lang="en-US" sz="2800" dirty="0">
                <a:ea typeface="ＭＳ Ｐゴシック" pitchFamily="-110" charset="-128"/>
                <a:cs typeface="ＭＳ Ｐゴシック" pitchFamily="-110" charset="-128"/>
              </a:rPr>
              <a:t>BT4 &gt; 360 K (~87 C)</a:t>
            </a:r>
          </a:p>
          <a:p>
            <a:pPr marL="609600" indent="-609600" eaLnBrk="1" hangingPunct="1">
              <a:buFontTx/>
              <a:buNone/>
            </a:pPr>
            <a:r>
              <a:rPr lang="en-US" sz="2800" dirty="0">
                <a:solidFill>
                  <a:srgbClr val="FF0000"/>
                </a:solidFill>
                <a:ea typeface="ＭＳ Ｐゴシック" pitchFamily="-110" charset="-128"/>
                <a:cs typeface="ＭＳ Ｐゴシック" pitchFamily="-110" charset="-128"/>
              </a:rPr>
              <a:t>Contextual Tests: Performed on as many as 21 </a:t>
            </a:r>
            <a:r>
              <a:rPr lang="en-US" sz="2800" dirty="0" err="1">
                <a:solidFill>
                  <a:srgbClr val="FF0000"/>
                </a:solidFill>
                <a:ea typeface="ＭＳ Ｐゴシック" pitchFamily="-110" charset="-128"/>
                <a:cs typeface="ＭＳ Ｐゴシック" pitchFamily="-110" charset="-128"/>
              </a:rPr>
              <a:t>x</a:t>
            </a:r>
            <a:r>
              <a:rPr lang="en-US" sz="2800" dirty="0">
                <a:solidFill>
                  <a:srgbClr val="FF0000"/>
                </a:solidFill>
                <a:ea typeface="ＭＳ Ｐゴシック" pitchFamily="-110" charset="-128"/>
                <a:cs typeface="ＭＳ Ｐゴシック" pitchFamily="-110" charset="-128"/>
              </a:rPr>
              <a:t> 21 box surrounding potential fire pixel to separate out from background</a:t>
            </a:r>
          </a:p>
          <a:p>
            <a:pPr marL="609600" indent="-609600" eaLnBrk="1" hangingPunct="1">
              <a:buFontTx/>
              <a:buNone/>
            </a:pPr>
            <a:r>
              <a:rPr lang="en-US" sz="2800" dirty="0">
                <a:ea typeface="ＭＳ Ｐゴシック" pitchFamily="-110" charset="-128"/>
                <a:cs typeface="ＭＳ Ｐゴシック" pitchFamily="-110" charset="-128"/>
              </a:rPr>
              <a:t>(2)</a:t>
            </a:r>
          </a:p>
          <a:p>
            <a:pPr marL="609600" indent="-609600" eaLnBrk="1" hangingPunct="1">
              <a:buFontTx/>
              <a:buNone/>
            </a:pPr>
            <a:r>
              <a:rPr lang="en-US" sz="2800" dirty="0">
                <a:ea typeface="ＭＳ Ｐゴシック" pitchFamily="-110" charset="-128"/>
                <a:cs typeface="ＭＳ Ｐゴシック" pitchFamily="-110" charset="-128"/>
              </a:rPr>
              <a:t>(3) </a:t>
            </a:r>
          </a:p>
          <a:p>
            <a:pPr marL="609600" indent="-609600" eaLnBrk="1" hangingPunct="1">
              <a:buFontTx/>
              <a:buNone/>
            </a:pPr>
            <a:r>
              <a:rPr lang="en-US" sz="2800" dirty="0">
                <a:ea typeface="ＭＳ Ｐゴシック" pitchFamily="-110" charset="-128"/>
                <a:cs typeface="ＭＳ Ｐゴシック" pitchFamily="-110" charset="-128"/>
              </a:rPr>
              <a:t>(4) </a:t>
            </a:r>
          </a:p>
          <a:p>
            <a:pPr marL="609600" indent="-609600" eaLnBrk="1" hangingPunct="1">
              <a:buFontTx/>
              <a:buNone/>
            </a:pPr>
            <a:r>
              <a:rPr lang="en-US" sz="2800" dirty="0">
                <a:ea typeface="ＭＳ Ｐゴシック" pitchFamily="-110" charset="-128"/>
                <a:cs typeface="ＭＳ Ｐゴシック" pitchFamily="-110" charset="-128"/>
              </a:rPr>
              <a:t>(5)</a:t>
            </a:r>
          </a:p>
          <a:p>
            <a:pPr marL="609600" indent="-609600" eaLnBrk="1" hangingPunct="1">
              <a:buFontTx/>
              <a:buNone/>
            </a:pPr>
            <a:r>
              <a:rPr lang="en-US" sz="2800" dirty="0">
                <a:ea typeface="ＭＳ Ｐゴシック" pitchFamily="-110" charset="-128"/>
                <a:cs typeface="ＭＳ Ｐゴシック" pitchFamily="-110" charset="-128"/>
              </a:rPr>
              <a:t>(6) </a:t>
            </a:r>
          </a:p>
          <a:p>
            <a:pPr marL="609600" indent="-609600" eaLnBrk="1" hangingPunct="1">
              <a:buFontTx/>
              <a:buNone/>
            </a:pPr>
            <a:r>
              <a:rPr lang="en-US" sz="2800" dirty="0">
                <a:ea typeface="ＭＳ Ｐゴシック" pitchFamily="-110" charset="-128"/>
                <a:cs typeface="ＭＳ Ｐゴシック" pitchFamily="-110" charset="-128"/>
              </a:rPr>
              <a:t>Where </a:t>
            </a:r>
            <a:r>
              <a:rPr lang="en-US" sz="2800" dirty="0" err="1">
                <a:ea typeface="ＭＳ Ｐゴシック" pitchFamily="-110" charset="-128"/>
                <a:cs typeface="ＭＳ Ｐゴシック" pitchFamily="-110" charset="-128"/>
                <a:sym typeface="Symbol" pitchFamily="-110" charset="2"/>
              </a:rPr>
              <a:t></a:t>
            </a:r>
            <a:r>
              <a:rPr lang="en-US" sz="2800" dirty="0">
                <a:ea typeface="ＭＳ Ｐゴシック" pitchFamily="-110" charset="-128"/>
                <a:cs typeface="ＭＳ Ｐゴシック" pitchFamily="-110" charset="-128"/>
                <a:sym typeface="Symbol" pitchFamily="-110" charset="2"/>
              </a:rPr>
              <a:t> is the Mean Absolute Difference (MAD):</a:t>
            </a:r>
            <a:endParaRPr lang="en-US" sz="2800" dirty="0">
              <a:ea typeface="ＭＳ Ｐゴシック" pitchFamily="-110" charset="-128"/>
              <a:cs typeface="ＭＳ Ｐゴシック" pitchFamily="-110" charset="-128"/>
            </a:endParaRPr>
          </a:p>
        </p:txBody>
      </p:sp>
      <p:graphicFrame>
        <p:nvGraphicFramePr>
          <p:cNvPr id="234498" name="Object 2"/>
          <p:cNvGraphicFramePr>
            <a:graphicFrameLocks noChangeAspect="1"/>
          </p:cNvGraphicFramePr>
          <p:nvPr/>
        </p:nvGraphicFramePr>
        <p:xfrm>
          <a:off x="1143000" y="3009900"/>
          <a:ext cx="5943600" cy="723900"/>
        </p:xfrm>
        <a:graphic>
          <a:graphicData uri="http://schemas.openxmlformats.org/presentationml/2006/ole">
            <mc:AlternateContent xmlns:mc="http://schemas.openxmlformats.org/markup-compatibility/2006">
              <mc:Choice xmlns:v="urn:schemas-microsoft-com:vml" Requires="v">
                <p:oleObj spid="_x0000_s1339" name="Equation" r:id="rId4" imgW="1981597" imgH="241697" progId="Equation.3">
                  <p:embed/>
                </p:oleObj>
              </mc:Choice>
              <mc:Fallback>
                <p:oleObj name="Equation" r:id="rId4" imgW="1981597" imgH="24169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009900"/>
                        <a:ext cx="59436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4499" name="Object 3"/>
          <p:cNvGraphicFramePr>
            <a:graphicFrameLocks noChangeAspect="1"/>
          </p:cNvGraphicFramePr>
          <p:nvPr/>
        </p:nvGraphicFramePr>
        <p:xfrm>
          <a:off x="1143000" y="3505200"/>
          <a:ext cx="4838700" cy="647700"/>
        </p:xfrm>
        <a:graphic>
          <a:graphicData uri="http://schemas.openxmlformats.org/presentationml/2006/ole">
            <mc:AlternateContent xmlns:mc="http://schemas.openxmlformats.org/markup-compatibility/2006">
              <mc:Choice xmlns:v="urn:schemas-microsoft-com:vml" Requires="v">
                <p:oleObj spid="_x0000_s1340" name="Equation" r:id="rId6" imgW="1613297" imgH="216297" progId="Equation.3">
                  <p:embed/>
                </p:oleObj>
              </mc:Choice>
              <mc:Fallback>
                <p:oleObj name="Equation" r:id="rId6" imgW="1613297" imgH="216297"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3505200"/>
                        <a:ext cx="483870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4500" name="Object 4"/>
          <p:cNvGraphicFramePr>
            <a:graphicFrameLocks noChangeAspect="1"/>
          </p:cNvGraphicFramePr>
          <p:nvPr/>
        </p:nvGraphicFramePr>
        <p:xfrm>
          <a:off x="1143000" y="4038600"/>
          <a:ext cx="3657600" cy="723900"/>
        </p:xfrm>
        <a:graphic>
          <a:graphicData uri="http://schemas.openxmlformats.org/presentationml/2006/ole">
            <mc:AlternateContent xmlns:mc="http://schemas.openxmlformats.org/markup-compatibility/2006">
              <mc:Choice xmlns:v="urn:schemas-microsoft-com:vml" Requires="v">
                <p:oleObj spid="_x0000_s1341" name="Equation" r:id="rId8" imgW="1219068" imgH="241592" progId="Equation.3">
                  <p:embed/>
                </p:oleObj>
              </mc:Choice>
              <mc:Fallback>
                <p:oleObj name="Equation" r:id="rId8" imgW="1219068" imgH="241592"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4038600"/>
                        <a:ext cx="36576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4501" name="Object 5"/>
          <p:cNvGraphicFramePr>
            <a:graphicFrameLocks noChangeAspect="1"/>
          </p:cNvGraphicFramePr>
          <p:nvPr/>
        </p:nvGraphicFramePr>
        <p:xfrm>
          <a:off x="1066800" y="4572000"/>
          <a:ext cx="4876800" cy="723900"/>
        </p:xfrm>
        <a:graphic>
          <a:graphicData uri="http://schemas.openxmlformats.org/presentationml/2006/ole">
            <mc:AlternateContent xmlns:mc="http://schemas.openxmlformats.org/markup-compatibility/2006">
              <mc:Choice xmlns:v="urn:schemas-microsoft-com:vml" Requires="v">
                <p:oleObj spid="_x0000_s1342" name="Equation" r:id="rId10" imgW="1625997" imgH="241697" progId="Equation.3">
                  <p:embed/>
                </p:oleObj>
              </mc:Choice>
              <mc:Fallback>
                <p:oleObj name="Equation" r:id="rId10" imgW="1625997" imgH="241697"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6800" y="4572000"/>
                        <a:ext cx="48768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4502" name="Object 6"/>
          <p:cNvGraphicFramePr>
            <a:graphicFrameLocks noChangeAspect="1"/>
          </p:cNvGraphicFramePr>
          <p:nvPr/>
        </p:nvGraphicFramePr>
        <p:xfrm>
          <a:off x="1104900" y="5143500"/>
          <a:ext cx="1638300" cy="647700"/>
        </p:xfrm>
        <a:graphic>
          <a:graphicData uri="http://schemas.openxmlformats.org/presentationml/2006/ole">
            <mc:AlternateContent xmlns:mc="http://schemas.openxmlformats.org/markup-compatibility/2006">
              <mc:Choice xmlns:v="urn:schemas-microsoft-com:vml" Requires="v">
                <p:oleObj spid="_x0000_s1343" name="Equation" r:id="rId12" imgW="546023" imgH="216109" progId="Equation.3">
                  <p:embed/>
                </p:oleObj>
              </mc:Choice>
              <mc:Fallback>
                <p:oleObj name="Equation" r:id="rId12" imgW="546023" imgH="216109"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4900" y="5143500"/>
                        <a:ext cx="163830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4506" name="Rectangle 12"/>
          <p:cNvSpPr>
            <a:spLocks noChangeArrowheads="1"/>
          </p:cNvSpPr>
          <p:nvPr/>
        </p:nvSpPr>
        <p:spPr bwMode="auto">
          <a:xfrm>
            <a:off x="2406316" y="6248400"/>
            <a:ext cx="1175084" cy="400110"/>
          </a:xfrm>
          <a:prstGeom prst="rect">
            <a:avLst/>
          </a:prstGeom>
          <a:noFill/>
          <a:ln w="9525">
            <a:noFill/>
            <a:miter lim="800000"/>
            <a:headEnd/>
            <a:tailEnd/>
          </a:ln>
        </p:spPr>
        <p:txBody>
          <a:bodyPr wrap="square">
            <a:prstTxWarp prst="textNoShape">
              <a:avLst/>
            </a:prstTxWarp>
            <a:spAutoFit/>
          </a:bodyPr>
          <a:lstStyle/>
          <a:p>
            <a:r>
              <a:rPr lang="en-US" sz="2000" dirty="0" smtClean="0">
                <a:ea typeface="Times New Roman" pitchFamily="-110" charset="0"/>
                <a:cs typeface="Times New Roman" pitchFamily="-110" charset="0"/>
              </a:rPr>
              <a:t>MAD =  </a:t>
            </a:r>
            <a:endParaRPr lang="en-US" sz="2000" dirty="0"/>
          </a:p>
        </p:txBody>
      </p:sp>
      <p:graphicFrame>
        <p:nvGraphicFramePr>
          <p:cNvPr id="234503" name="Object 7"/>
          <p:cNvGraphicFramePr>
            <a:graphicFrameLocks noChangeAspect="1"/>
          </p:cNvGraphicFramePr>
          <p:nvPr/>
        </p:nvGraphicFramePr>
        <p:xfrm>
          <a:off x="3581400" y="6121400"/>
          <a:ext cx="1524000" cy="736600"/>
        </p:xfrm>
        <a:graphic>
          <a:graphicData uri="http://schemas.openxmlformats.org/presentationml/2006/ole">
            <mc:AlternateContent xmlns:mc="http://schemas.openxmlformats.org/markup-compatibility/2006">
              <mc:Choice xmlns:v="urn:schemas-microsoft-com:vml" Requires="v">
                <p:oleObj spid="_x0000_s1344" name="Equation" r:id="rId14" imgW="863622" imgH="419315" progId="Equation.3">
                  <p:embed/>
                </p:oleObj>
              </mc:Choice>
              <mc:Fallback>
                <p:oleObj name="Equation" r:id="rId14" imgW="863622" imgH="419315"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81400" y="6121400"/>
                        <a:ext cx="15240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0166141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381000" y="0"/>
            <a:ext cx="8077200" cy="1447800"/>
          </a:xfrm>
        </p:spPr>
        <p:txBody>
          <a:bodyPr/>
          <a:lstStyle/>
          <a:p>
            <a:pPr eaLnBrk="1" hangingPunct="1"/>
            <a:r>
              <a:rPr lang="en-US" dirty="0">
                <a:solidFill>
                  <a:srgbClr val="3333CC"/>
                </a:solidFill>
                <a:latin typeface="Times New Roman"/>
                <a:ea typeface="ＭＳ Ｐゴシック" pitchFamily="-110" charset="-128"/>
                <a:cs typeface="Times New Roman"/>
              </a:rPr>
              <a:t>Problem Areas</a:t>
            </a:r>
          </a:p>
        </p:txBody>
      </p:sp>
      <p:sp>
        <p:nvSpPr>
          <p:cNvPr id="236547" name="Rectangle 3"/>
          <p:cNvSpPr>
            <a:spLocks noGrp="1" noChangeArrowheads="1"/>
          </p:cNvSpPr>
          <p:nvPr>
            <p:ph type="body" idx="1"/>
          </p:nvPr>
        </p:nvSpPr>
        <p:spPr>
          <a:xfrm>
            <a:off x="457200" y="1447800"/>
            <a:ext cx="8001000" cy="4800600"/>
          </a:xfrm>
        </p:spPr>
        <p:txBody>
          <a:bodyPr>
            <a:normAutofit/>
          </a:bodyPr>
          <a:lstStyle/>
          <a:p>
            <a:pPr eaLnBrk="1" hangingPunct="1">
              <a:lnSpc>
                <a:spcPct val="90000"/>
              </a:lnSpc>
            </a:pPr>
            <a:r>
              <a:rPr lang="en-US" dirty="0">
                <a:solidFill>
                  <a:srgbClr val="FF0000"/>
                </a:solidFill>
                <a:ea typeface="ＭＳ Ｐゴシック" pitchFamily="-110" charset="-128"/>
                <a:cs typeface="ＭＳ Ｐゴシック" pitchFamily="-110" charset="-128"/>
              </a:rPr>
              <a:t>If there are many fires</a:t>
            </a:r>
            <a:r>
              <a:rPr lang="en-US" dirty="0">
                <a:ea typeface="ＭＳ Ｐゴシック" pitchFamily="-110" charset="-128"/>
                <a:cs typeface="ＭＳ Ｐゴシック" pitchFamily="-110" charset="-128"/>
              </a:rPr>
              <a:t> – hard to get representative background temperature in max 21x21 pixel region</a:t>
            </a:r>
          </a:p>
          <a:p>
            <a:pPr eaLnBrk="1" hangingPunct="1">
              <a:lnSpc>
                <a:spcPct val="90000"/>
              </a:lnSpc>
            </a:pPr>
            <a:r>
              <a:rPr lang="en-US" dirty="0" err="1">
                <a:solidFill>
                  <a:srgbClr val="FF0000"/>
                </a:solidFill>
                <a:ea typeface="ＭＳ Ｐゴシック" pitchFamily="-110" charset="-128"/>
                <a:cs typeface="ＭＳ Ｐゴシック" pitchFamily="-110" charset="-128"/>
              </a:rPr>
              <a:t>Sunglint</a:t>
            </a:r>
            <a:r>
              <a:rPr lang="en-US" dirty="0">
                <a:ea typeface="ＭＳ Ｐゴシック" pitchFamily="-110" charset="-128"/>
                <a:cs typeface="ＭＳ Ｐゴシック" pitchFamily="-110" charset="-128"/>
              </a:rPr>
              <a:t> – Affects 4 micron band radiance</a:t>
            </a:r>
          </a:p>
          <a:p>
            <a:pPr eaLnBrk="1" hangingPunct="1">
              <a:lnSpc>
                <a:spcPct val="90000"/>
              </a:lnSpc>
            </a:pPr>
            <a:r>
              <a:rPr lang="en-US" dirty="0">
                <a:solidFill>
                  <a:srgbClr val="FF0000"/>
                </a:solidFill>
                <a:ea typeface="ＭＳ Ｐゴシック" pitchFamily="-110" charset="-128"/>
                <a:cs typeface="ＭＳ Ｐゴシック" pitchFamily="-110" charset="-128"/>
              </a:rPr>
              <a:t>Transition areas</a:t>
            </a:r>
            <a:r>
              <a:rPr lang="en-US" dirty="0">
                <a:ea typeface="ＭＳ Ｐゴシック" pitchFamily="-110" charset="-128"/>
                <a:cs typeface="ＭＳ Ｐゴシック" pitchFamily="-110" charset="-128"/>
              </a:rPr>
              <a:t> – contextual tests pick up boundaries</a:t>
            </a:r>
          </a:p>
          <a:p>
            <a:pPr eaLnBrk="1" hangingPunct="1">
              <a:lnSpc>
                <a:spcPct val="90000"/>
              </a:lnSpc>
            </a:pPr>
            <a:r>
              <a:rPr lang="en-US" dirty="0">
                <a:solidFill>
                  <a:srgbClr val="FF0000"/>
                </a:solidFill>
                <a:ea typeface="ＭＳ Ｐゴシック" pitchFamily="-110" charset="-128"/>
                <a:cs typeface="ＭＳ Ｐゴシック" pitchFamily="-110" charset="-128"/>
              </a:rPr>
              <a:t>Coastal areas</a:t>
            </a:r>
            <a:r>
              <a:rPr lang="en-US" dirty="0">
                <a:ea typeface="ＭＳ Ｐゴシック" pitchFamily="-110" charset="-128"/>
                <a:cs typeface="ＭＳ Ｐゴシック" pitchFamily="-110" charset="-128"/>
              </a:rPr>
              <a:t> – need really good </a:t>
            </a:r>
            <a:r>
              <a:rPr lang="en-US" dirty="0" err="1">
                <a:ea typeface="ＭＳ Ｐゴシック" pitchFamily="-110" charset="-128"/>
                <a:cs typeface="ＭＳ Ｐゴシック" pitchFamily="-110" charset="-128"/>
              </a:rPr>
              <a:t>geolocation</a:t>
            </a:r>
            <a:r>
              <a:rPr lang="en-US" dirty="0">
                <a:ea typeface="ＭＳ Ｐゴシック" pitchFamily="-110" charset="-128"/>
                <a:cs typeface="ＭＳ Ｐゴシック" pitchFamily="-110" charset="-128"/>
              </a:rPr>
              <a:t> so no mixed pixels are included</a:t>
            </a:r>
          </a:p>
          <a:p>
            <a:pPr eaLnBrk="1" hangingPunct="1">
              <a:lnSpc>
                <a:spcPct val="90000"/>
              </a:lnSpc>
            </a:pPr>
            <a:r>
              <a:rPr lang="en-US" dirty="0">
                <a:solidFill>
                  <a:srgbClr val="FF0000"/>
                </a:solidFill>
                <a:ea typeface="ＭＳ Ｐゴシック" pitchFamily="-110" charset="-128"/>
                <a:cs typeface="ＭＳ Ｐゴシック" pitchFamily="-110" charset="-128"/>
              </a:rPr>
              <a:t>Clouds</a:t>
            </a:r>
            <a:r>
              <a:rPr lang="en-US" dirty="0">
                <a:ea typeface="ＭＳ Ｐゴシック" pitchFamily="-110" charset="-128"/>
                <a:cs typeface="ＭＳ Ｐゴシック" pitchFamily="-110" charset="-128"/>
              </a:rPr>
              <a:t> – BT4-11 large over water and thick ice cloud</a:t>
            </a:r>
          </a:p>
        </p:txBody>
      </p:sp>
    </p:spTree>
    <p:extLst>
      <p:ext uri="{BB962C8B-B14F-4D97-AF65-F5344CB8AC3E}">
        <p14:creationId xmlns:p14="http://schemas.microsoft.com/office/powerpoint/2010/main" val="350989067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t>MODIS Fire Product</a:t>
            </a:r>
            <a:endParaRPr lang="en-US" dirty="0"/>
          </a:p>
        </p:txBody>
      </p:sp>
      <p:pic>
        <p:nvPicPr>
          <p:cNvPr id="4" name="Content Placeholder 3" descr="Picture 9.png"/>
          <p:cNvPicPr>
            <a:picLocks noGrp="1" noChangeAspect="1"/>
          </p:cNvPicPr>
          <p:nvPr>
            <p:ph idx="1"/>
          </p:nvPr>
        </p:nvPicPr>
        <p:blipFill>
          <a:blip r:embed="rId3"/>
          <a:srcRect l="-66696" r="-66696"/>
          <a:stretch>
            <a:fillRect/>
          </a:stretch>
        </p:blipFill>
        <p:spPr>
          <a:xfrm>
            <a:off x="-506211" y="1143000"/>
            <a:ext cx="10398471" cy="5718759"/>
          </a:xfrm>
        </p:spPr>
      </p:pic>
      <p:pic>
        <p:nvPicPr>
          <p:cNvPr id="5" name="Picture 4" descr="Picture 10.png"/>
          <p:cNvPicPr>
            <a:picLocks noChangeAspect="1"/>
          </p:cNvPicPr>
          <p:nvPr/>
        </p:nvPicPr>
        <p:blipFill>
          <a:blip r:embed="rId4"/>
          <a:stretch>
            <a:fillRect/>
          </a:stretch>
        </p:blipFill>
        <p:spPr>
          <a:xfrm>
            <a:off x="6593661" y="1003501"/>
            <a:ext cx="2211358" cy="6083173"/>
          </a:xfrm>
          <a:prstGeom prst="rect">
            <a:avLst/>
          </a:prstGeom>
        </p:spPr>
      </p:pic>
      <p:sp>
        <p:nvSpPr>
          <p:cNvPr id="6" name="TextBox 5"/>
          <p:cNvSpPr txBox="1"/>
          <p:nvPr/>
        </p:nvSpPr>
        <p:spPr>
          <a:xfrm>
            <a:off x="457200" y="2166853"/>
            <a:ext cx="1399128" cy="923330"/>
          </a:xfrm>
          <a:prstGeom prst="rect">
            <a:avLst/>
          </a:prstGeom>
          <a:noFill/>
        </p:spPr>
        <p:txBody>
          <a:bodyPr wrap="none" rtlCol="0">
            <a:spAutoFit/>
          </a:bodyPr>
          <a:lstStyle/>
          <a:p>
            <a:r>
              <a:rPr lang="en-US" dirty="0" smtClean="0"/>
              <a:t>11 May 2011</a:t>
            </a:r>
          </a:p>
          <a:p>
            <a:r>
              <a:rPr lang="en-US" dirty="0" smtClean="0"/>
              <a:t>03:40 UTC</a:t>
            </a:r>
          </a:p>
          <a:p>
            <a:r>
              <a:rPr lang="en-US" dirty="0" smtClean="0"/>
              <a:t>Aqua MODIS</a:t>
            </a:r>
            <a:endParaRPr lang="en-US" dirty="0"/>
          </a:p>
        </p:txBody>
      </p:sp>
    </p:spTree>
    <p:extLst>
      <p:ext uri="{BB962C8B-B14F-4D97-AF65-F5344CB8AC3E}">
        <p14:creationId xmlns:p14="http://schemas.microsoft.com/office/powerpoint/2010/main" val="308626968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t>MODIS Fire Product</a:t>
            </a:r>
            <a:endParaRPr lang="en-US" dirty="0"/>
          </a:p>
        </p:txBody>
      </p:sp>
      <p:pic>
        <p:nvPicPr>
          <p:cNvPr id="4" name="Content Placeholder 3" descr="Picture 8.png"/>
          <p:cNvPicPr>
            <a:picLocks noGrp="1" noChangeAspect="1"/>
          </p:cNvPicPr>
          <p:nvPr>
            <p:ph idx="1"/>
          </p:nvPr>
        </p:nvPicPr>
        <p:blipFill>
          <a:blip r:embed="rId2"/>
          <a:srcRect l="-66696" r="-66696"/>
          <a:stretch>
            <a:fillRect/>
          </a:stretch>
        </p:blipFill>
        <p:spPr>
          <a:xfrm>
            <a:off x="-502920" y="1143000"/>
            <a:ext cx="10396728" cy="5717800"/>
          </a:xfrm>
        </p:spPr>
      </p:pic>
      <p:pic>
        <p:nvPicPr>
          <p:cNvPr id="5" name="Picture 4" descr="Picture 10.png"/>
          <p:cNvPicPr>
            <a:picLocks noChangeAspect="1"/>
          </p:cNvPicPr>
          <p:nvPr/>
        </p:nvPicPr>
        <p:blipFill>
          <a:blip r:embed="rId3"/>
          <a:stretch>
            <a:fillRect/>
          </a:stretch>
        </p:blipFill>
        <p:spPr>
          <a:xfrm>
            <a:off x="6593661" y="1003501"/>
            <a:ext cx="2211358" cy="6083173"/>
          </a:xfrm>
          <a:prstGeom prst="rect">
            <a:avLst/>
          </a:prstGeom>
        </p:spPr>
      </p:pic>
      <p:sp>
        <p:nvSpPr>
          <p:cNvPr id="6" name="TextBox 5"/>
          <p:cNvSpPr txBox="1"/>
          <p:nvPr/>
        </p:nvSpPr>
        <p:spPr>
          <a:xfrm>
            <a:off x="457200" y="2166853"/>
            <a:ext cx="1399128" cy="923330"/>
          </a:xfrm>
          <a:prstGeom prst="rect">
            <a:avLst/>
          </a:prstGeom>
          <a:noFill/>
        </p:spPr>
        <p:txBody>
          <a:bodyPr wrap="none" rtlCol="0">
            <a:spAutoFit/>
          </a:bodyPr>
          <a:lstStyle/>
          <a:p>
            <a:r>
              <a:rPr lang="en-US" dirty="0" smtClean="0"/>
              <a:t>11 May 2011</a:t>
            </a:r>
          </a:p>
          <a:p>
            <a:r>
              <a:rPr lang="en-US" dirty="0" smtClean="0"/>
              <a:t>03:40 UTC</a:t>
            </a:r>
          </a:p>
          <a:p>
            <a:r>
              <a:rPr lang="en-US" dirty="0" smtClean="0"/>
              <a:t>Aqua MODIS</a:t>
            </a:r>
            <a:endParaRPr lang="en-US" dirty="0"/>
          </a:p>
        </p:txBody>
      </p:sp>
    </p:spTree>
    <p:extLst>
      <p:ext uri="{BB962C8B-B14F-4D97-AF65-F5344CB8AC3E}">
        <p14:creationId xmlns:p14="http://schemas.microsoft.com/office/powerpoint/2010/main" val="207061280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Content Placeholder 1"/>
          <p:cNvSpPr>
            <a:spLocks noGrp="1"/>
          </p:cNvSpPr>
          <p:nvPr>
            <p:ph idx="1"/>
          </p:nvPr>
        </p:nvSpPr>
        <p:spPr>
          <a:xfrm>
            <a:off x="457200" y="1630363"/>
            <a:ext cx="8229600" cy="4525962"/>
          </a:xfrm>
        </p:spPr>
        <p:txBody>
          <a:bodyPr>
            <a:normAutofit fontScale="77500" lnSpcReduction="20000"/>
          </a:bodyPr>
          <a:lstStyle/>
          <a:p>
            <a:pPr>
              <a:buFont typeface="Wingdings 3" charset="0"/>
              <a:buNone/>
            </a:pPr>
            <a:r>
              <a:rPr lang="en-US" sz="1800" dirty="0">
                <a:latin typeface="Lucida Sans Unicode" charset="0"/>
                <a:ea typeface="ＭＳ Ｐゴシック" charset="0"/>
                <a:cs typeface="ＭＳ Ｐゴシック" charset="0"/>
              </a:rPr>
              <a:t>AREA FORECAST DISCUSSION</a:t>
            </a:r>
          </a:p>
          <a:p>
            <a:pPr>
              <a:buFont typeface="Wingdings 3" charset="0"/>
              <a:buNone/>
            </a:pPr>
            <a:r>
              <a:rPr lang="en-US" sz="1800" dirty="0">
                <a:latin typeface="Lucida Sans Unicode" charset="0"/>
                <a:ea typeface="ＭＳ Ｐゴシック" charset="0"/>
                <a:cs typeface="ＭＳ Ｐゴシック" charset="0"/>
              </a:rPr>
              <a:t>NATIONAL WEATHER SERVICE LUBBOCK TX</a:t>
            </a:r>
          </a:p>
          <a:p>
            <a:pPr>
              <a:buFont typeface="Wingdings 3" charset="0"/>
              <a:buNone/>
            </a:pPr>
            <a:r>
              <a:rPr lang="en-US" sz="1800" dirty="0">
                <a:latin typeface="Lucida Sans Unicode" charset="0"/>
                <a:ea typeface="ＭＳ Ｐゴシック" charset="0"/>
                <a:cs typeface="ＭＳ Ｐゴシック" charset="0"/>
              </a:rPr>
              <a:t>315 PM CDT MON APR 11 2011</a:t>
            </a:r>
          </a:p>
          <a:p>
            <a:pPr>
              <a:buFont typeface="Wingdings 3" charset="0"/>
              <a:buNone/>
            </a:pPr>
            <a:r>
              <a:rPr lang="en-US" sz="1800" dirty="0">
                <a:latin typeface="Lucida Sans Unicode" charset="0"/>
                <a:ea typeface="ＭＳ Ｐゴシック" charset="0"/>
                <a:cs typeface="ＭＳ Ｐゴシック" charset="0"/>
              </a:rPr>
              <a:t>.FIRE WEATHER...</a:t>
            </a:r>
            <a:r>
              <a:rPr lang="en-US" sz="1800" i="1" dirty="0">
                <a:solidFill>
                  <a:srgbClr val="FF0000"/>
                </a:solidFill>
                <a:latin typeface="Lucida Sans Unicode" charset="0"/>
                <a:ea typeface="ＭＳ Ｐゴシック" charset="0"/>
                <a:cs typeface="ＭＳ Ｐゴシック" charset="0"/>
              </a:rPr>
              <a:t>GOES 3.9 MICRON AND MODIS/POES 3.7 MICRON SATELLITE IMAGES SHOW ONLY ONE FIRE START SO FAR THIS AFTERNOON ALONG THE KENT/SCURRY COUNTY LINE.  GOOD NEWS IS THAT THEY ARE NOT SHOWING ANY LARGE FLARE-UPS ON THE SWENSON/STONEWALL AND KING COUNTY FIRE.  </a:t>
            </a:r>
            <a:r>
              <a:rPr lang="en-US" sz="1800" dirty="0">
                <a:latin typeface="Lucida Sans Unicode" charset="0"/>
                <a:ea typeface="ＭＳ Ｐゴシック" charset="0"/>
                <a:cs typeface="ＭＳ Ｐゴシック" charset="0"/>
              </a:rPr>
              <a:t>DECREASING WIND SPEEDS WILL ALSO HELP WITH ANY CONTINUED FIREFIGHTING EFFORTS THROUGH TONIGHT.  BY LATE TOMORROW MORNING...CONDITIONS CONTINUE TO LOOK MARGINAL TOMORROW FOR MEETING RED FLAG CRITERIA...BUT SOUTH WIND OF 15 TO 25 MPH AND RH VALUES BETWEEN 10 TO 15 PERCENT WILL RESULT IN AT LEAST AN INCREASED FIRE DANGER OVER THE REGION.  WILL HOLD ONTO THE FIRE WEATHER WATCH FOR ANOTHER COUPLE OF SHIFTS TO MAKE SURE THE FORECAST REMAINS CONSISTENT IN THE COMPUTER MODELS FOR TOMORROW.</a:t>
            </a:r>
          </a:p>
          <a:p>
            <a:endParaRPr lang="en-US" sz="1800" dirty="0">
              <a:latin typeface="Lucida Sans Unicode" charset="0"/>
              <a:ea typeface="ＭＳ Ｐゴシック" charset="0"/>
              <a:cs typeface="ＭＳ Ｐゴシック" charset="0"/>
            </a:endParaRPr>
          </a:p>
          <a:p>
            <a:r>
              <a:rPr lang="en-US" sz="1800" dirty="0">
                <a:latin typeface="Lucida Sans Unicode" charset="0"/>
                <a:ea typeface="ＭＳ Ｐゴシック" charset="0"/>
                <a:cs typeface="ＭＳ Ｐゴシック" charset="0"/>
              </a:rPr>
              <a:t>Due to wildfires, the NWS WFO in Lubbock, Texas, is using the AWIPS alerting system, GUARDIAN, to inform forecasters of each new MODIS and AVHRR shortwave IR image that arrives. </a:t>
            </a:r>
          </a:p>
        </p:txBody>
      </p:sp>
      <p:sp>
        <p:nvSpPr>
          <p:cNvPr id="3" name="Title 2"/>
          <p:cNvSpPr>
            <a:spLocks noGrp="1"/>
          </p:cNvSpPr>
          <p:nvPr>
            <p:ph type="title"/>
          </p:nvPr>
        </p:nvSpPr>
        <p:spPr>
          <a:xfrm>
            <a:off x="555625" y="-169863"/>
            <a:ext cx="8229600" cy="1143001"/>
          </a:xfrm>
        </p:spPr>
        <p:txBody>
          <a:bodyPr/>
          <a:lstStyle/>
          <a:p>
            <a:pPr>
              <a:defRPr/>
            </a:pPr>
            <a:r>
              <a:rPr lang="en-US" dirty="0">
                <a:effectLst>
                  <a:outerShdw blurRad="38100" dist="38100" dir="2700000" algn="tl">
                    <a:srgbClr val="DDDDDD"/>
                  </a:outerShdw>
                </a:effectLst>
                <a:latin typeface="Lucida Sans Unicode" charset="0"/>
                <a:ea typeface="ＭＳ Ｐゴシック" charset="0"/>
                <a:cs typeface="ＭＳ Ｐゴシック" charset="0"/>
              </a:rPr>
              <a:t>Fire Detection</a:t>
            </a:r>
          </a:p>
        </p:txBody>
      </p:sp>
    </p:spTree>
    <p:extLst>
      <p:ext uri="{BB962C8B-B14F-4D97-AF65-F5344CB8AC3E}">
        <p14:creationId xmlns:p14="http://schemas.microsoft.com/office/powerpoint/2010/main" val="55394238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Contact Information</a:t>
            </a:r>
            <a:endParaRPr lang="en-US" dirty="0"/>
          </a:p>
        </p:txBody>
      </p:sp>
      <p:sp>
        <p:nvSpPr>
          <p:cNvPr id="3" name="Content Placeholder 2"/>
          <p:cNvSpPr>
            <a:spLocks noGrp="1"/>
          </p:cNvSpPr>
          <p:nvPr>
            <p:ph type="subTitle" idx="1"/>
          </p:nvPr>
        </p:nvSpPr>
        <p:spPr/>
        <p:txBody>
          <a:bodyPr/>
          <a:lstStyle/>
          <a:p>
            <a:r>
              <a:rPr lang="en-US" dirty="0" smtClean="0"/>
              <a:t>Kathy </a:t>
            </a:r>
            <a:r>
              <a:rPr lang="en-US" dirty="0" err="1" smtClean="0"/>
              <a:t>Strabala</a:t>
            </a:r>
            <a:endParaRPr lang="en-US" dirty="0" smtClean="0"/>
          </a:p>
          <a:p>
            <a:pPr lvl="1"/>
            <a:r>
              <a:rPr lang="en-US" dirty="0" err="1" smtClean="0"/>
              <a:t>kathys@ssec.wisc.edu</a:t>
            </a:r>
            <a:endParaRPr lang="en-US" dirty="0"/>
          </a:p>
        </p:txBody>
      </p:sp>
    </p:spTree>
    <p:extLst>
      <p:ext uri="{BB962C8B-B14F-4D97-AF65-F5344CB8AC3E}">
        <p14:creationId xmlns:p14="http://schemas.microsoft.com/office/powerpoint/2010/main" val="24340753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perig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9150" y="1600200"/>
            <a:ext cx="4286250" cy="428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1" name="Text Box 9"/>
          <p:cNvSpPr txBox="1">
            <a:spLocks noChangeArrowheads="1"/>
          </p:cNvSpPr>
          <p:nvPr/>
        </p:nvSpPr>
        <p:spPr bwMode="auto">
          <a:xfrm>
            <a:off x="4699000" y="1563688"/>
            <a:ext cx="3219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a:r>
              <a:rPr lang="en-US">
                <a:solidFill>
                  <a:prstClr val="white"/>
                </a:solidFill>
              </a:rPr>
              <a:t>9 Aug 1987 1900 UTC</a:t>
            </a:r>
          </a:p>
        </p:txBody>
      </p:sp>
      <p:sp>
        <p:nvSpPr>
          <p:cNvPr id="22532" name="Text Box 10"/>
          <p:cNvSpPr txBox="1">
            <a:spLocks noChangeArrowheads="1"/>
          </p:cNvSpPr>
          <p:nvPr/>
        </p:nvSpPr>
        <p:spPr bwMode="auto">
          <a:xfrm>
            <a:off x="4638675" y="5410200"/>
            <a:ext cx="299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a:r>
              <a:rPr lang="en-US">
                <a:solidFill>
                  <a:prstClr val="white"/>
                </a:solidFill>
              </a:rPr>
              <a:t>Perigee: 357,643 km</a:t>
            </a:r>
          </a:p>
        </p:txBody>
      </p:sp>
      <p:grpSp>
        <p:nvGrpSpPr>
          <p:cNvPr id="367629" name="Group 13"/>
          <p:cNvGrpSpPr>
            <a:grpSpLocks/>
          </p:cNvGrpSpPr>
          <p:nvPr/>
        </p:nvGrpSpPr>
        <p:grpSpPr bwMode="auto">
          <a:xfrm>
            <a:off x="4624388" y="1581150"/>
            <a:ext cx="4286250" cy="4314825"/>
            <a:chOff x="-1200" y="990"/>
            <a:chExt cx="2700" cy="2718"/>
          </a:xfrm>
        </p:grpSpPr>
        <p:pic>
          <p:nvPicPr>
            <p:cNvPr id="22538" name="Picture 7" descr="apog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0" y="1008"/>
              <a:ext cx="2700" cy="2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9" name="Text Box 11"/>
            <p:cNvSpPr txBox="1">
              <a:spLocks noChangeArrowheads="1"/>
            </p:cNvSpPr>
            <p:nvPr/>
          </p:nvSpPr>
          <p:spPr bwMode="auto">
            <a:xfrm>
              <a:off x="-1164" y="990"/>
              <a:ext cx="201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a:r>
                <a:rPr lang="en-US">
                  <a:solidFill>
                    <a:prstClr val="white"/>
                  </a:solidFill>
                </a:rPr>
                <a:t>2 Feb 1988 1600 UTC</a:t>
              </a:r>
            </a:p>
          </p:txBody>
        </p:sp>
        <p:sp>
          <p:nvSpPr>
            <p:cNvPr id="22540" name="Text Box 12"/>
            <p:cNvSpPr txBox="1">
              <a:spLocks noChangeArrowheads="1"/>
            </p:cNvSpPr>
            <p:nvPr/>
          </p:nvSpPr>
          <p:spPr bwMode="auto">
            <a:xfrm>
              <a:off x="-1152" y="3408"/>
              <a:ext cx="188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a:r>
                <a:rPr lang="en-US">
                  <a:solidFill>
                    <a:prstClr val="white"/>
                  </a:solidFill>
                </a:rPr>
                <a:t>Apogee: 406,395 km</a:t>
              </a:r>
            </a:p>
          </p:txBody>
        </p:sp>
      </p:grpSp>
      <p:sp>
        <p:nvSpPr>
          <p:cNvPr id="22534" name="Oval 8"/>
          <p:cNvSpPr>
            <a:spLocks noChangeArrowheads="1"/>
          </p:cNvSpPr>
          <p:nvPr/>
        </p:nvSpPr>
        <p:spPr bwMode="auto">
          <a:xfrm>
            <a:off x="5053013" y="2000250"/>
            <a:ext cx="3395662" cy="3471863"/>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US">
              <a:solidFill>
                <a:prstClr val="white"/>
              </a:solidFill>
              <a:latin typeface="Book Antiqua"/>
            </a:endParaRPr>
          </a:p>
        </p:txBody>
      </p:sp>
      <p:sp>
        <p:nvSpPr>
          <p:cNvPr id="22535" name="Text Box 14"/>
          <p:cNvSpPr txBox="1">
            <a:spLocks noChangeArrowheads="1"/>
          </p:cNvSpPr>
          <p:nvPr/>
        </p:nvSpPr>
        <p:spPr bwMode="auto">
          <a:xfrm>
            <a:off x="4714875" y="6135688"/>
            <a:ext cx="415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a:r>
              <a:rPr lang="en-US">
                <a:solidFill>
                  <a:prstClr val="white"/>
                </a:solidFill>
              </a:rPr>
              <a:t>Mean Distance = 384,401 km</a:t>
            </a:r>
          </a:p>
        </p:txBody>
      </p:sp>
      <p:pic>
        <p:nvPicPr>
          <p:cNvPr id="22536" name="Picture 26" descr="200px-Lunar_libration_with_phase2"/>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581150"/>
            <a:ext cx="4589463"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spectral_flux_conv"/>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87" y="796506"/>
            <a:ext cx="9029701"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57200" y="0"/>
            <a:ext cx="8229600" cy="796506"/>
          </a:xfrm>
        </p:spPr>
        <p:txBody>
          <a:bodyPr>
            <a:normAutofit/>
          </a:bodyPr>
          <a:lstStyle/>
          <a:p>
            <a:r>
              <a:rPr lang="en-US" dirty="0" smtClean="0"/>
              <a:t>Lunar Reflectance Model</a:t>
            </a:r>
            <a:endParaRPr lang="en-US" dirty="0"/>
          </a:p>
        </p:txBody>
      </p:sp>
    </p:spTree>
    <p:extLst>
      <p:ext uri="{BB962C8B-B14F-4D97-AF65-F5344CB8AC3E}">
        <p14:creationId xmlns:p14="http://schemas.microsoft.com/office/powerpoint/2010/main" val="301755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76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VIIRS_US_DNB_Polarity_20120506_0748_valley_fog.png"/>
          <p:cNvPicPr>
            <a:picLocks noGrp="1" noChangeAspect="1"/>
          </p:cNvPicPr>
          <p:nvPr>
            <p:ph idx="1"/>
          </p:nvPr>
        </p:nvPicPr>
        <p:blipFill>
          <a:blip r:embed="rId2">
            <a:extLst>
              <a:ext uri="{28A0092B-C50C-407E-A947-70E740481C1C}">
                <a14:useLocalDpi xmlns:a14="http://schemas.microsoft.com/office/drawing/2010/main" val="0"/>
              </a:ext>
            </a:extLst>
          </a:blip>
          <a:srcRect l="-13599" r="-13599"/>
          <a:stretch>
            <a:fillRect/>
          </a:stretch>
        </p:blipFill>
        <p:spPr>
          <a:xfrm>
            <a:off x="-704552" y="1119478"/>
            <a:ext cx="10573232" cy="5710296"/>
          </a:xfrm>
        </p:spPr>
      </p:pic>
      <p:sp>
        <p:nvSpPr>
          <p:cNvPr id="4" name="Title 9"/>
          <p:cNvSpPr>
            <a:spLocks noGrp="1"/>
          </p:cNvSpPr>
          <p:nvPr>
            <p:ph type="title"/>
          </p:nvPr>
        </p:nvSpPr>
        <p:spPr>
          <a:xfrm>
            <a:off x="-44966" y="-74375"/>
            <a:ext cx="9597758" cy="1200329"/>
          </a:xfrm>
          <a:prstGeom prst="rect">
            <a:avLst/>
          </a:prstGeom>
        </p:spPr>
        <p:txBody>
          <a:bodyPr wrap="square">
            <a:spAutoFit/>
          </a:bodyPr>
          <a:lstStyle/>
          <a:p>
            <a:r>
              <a:rPr lang="en-US" sz="3600" dirty="0"/>
              <a:t>VIIRS </a:t>
            </a:r>
            <a:r>
              <a:rPr lang="en-US" sz="3600" dirty="0" smtClean="0"/>
              <a:t>Fog Detection Capability </a:t>
            </a:r>
            <a:r>
              <a:rPr lang="en-US" sz="3600" dirty="0"/>
              <a:t/>
            </a:r>
            <a:br>
              <a:rPr lang="en-US" sz="3600" dirty="0"/>
            </a:br>
            <a:r>
              <a:rPr lang="en-US" sz="3600" dirty="0" smtClean="0"/>
              <a:t>Day/Night Band   6 </a:t>
            </a:r>
            <a:r>
              <a:rPr lang="en-US" sz="3600" dirty="0"/>
              <a:t>May 2012</a:t>
            </a:r>
          </a:p>
        </p:txBody>
      </p:sp>
    </p:spTree>
    <p:extLst>
      <p:ext uri="{BB962C8B-B14F-4D97-AF65-F5344CB8AC3E}">
        <p14:creationId xmlns:p14="http://schemas.microsoft.com/office/powerpoint/2010/main" val="11659443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530070" y="0"/>
            <a:ext cx="8229600" cy="1143000"/>
          </a:xfrm>
        </p:spPr>
        <p:txBody>
          <a:bodyPr>
            <a:noAutofit/>
          </a:bodyPr>
          <a:lstStyle/>
          <a:p>
            <a:r>
              <a:rPr lang="en-US" sz="3600" dirty="0">
                <a:latin typeface="Arial" charset="0"/>
                <a:ea typeface="ＭＳ Ｐゴシック" charset="0"/>
                <a:cs typeface="ＭＳ Ｐゴシック" charset="0"/>
              </a:rPr>
              <a:t> VIIRS in AWIPS </a:t>
            </a:r>
            <a:r>
              <a:rPr lang="en-US" sz="3600" dirty="0" smtClean="0">
                <a:latin typeface="Arial" charset="0"/>
                <a:ea typeface="ＭＳ Ｐゴシック" charset="0"/>
                <a:cs typeface="ＭＳ Ｐゴシック" charset="0"/>
              </a:rPr>
              <a:t>Day/Night Band</a:t>
            </a:r>
            <a:r>
              <a:rPr lang="en-US" sz="3600" dirty="0">
                <a:latin typeface="Arial" charset="0"/>
                <a:ea typeface="ＭＳ Ｐゴシック" charset="0"/>
                <a:cs typeface="ＭＳ Ｐゴシック" charset="0"/>
              </a:rPr>
              <a:t/>
            </a:r>
            <a:br>
              <a:rPr lang="en-US" sz="3600" dirty="0">
                <a:latin typeface="Arial" charset="0"/>
                <a:ea typeface="ＭＳ Ｐゴシック" charset="0"/>
                <a:cs typeface="ＭＳ Ｐゴシック" charset="0"/>
              </a:rPr>
            </a:br>
            <a:r>
              <a:rPr lang="en-US" sz="3600" dirty="0" smtClean="0">
                <a:latin typeface="Arial" charset="0"/>
                <a:ea typeface="ＭＳ Ｐゴシック" charset="0"/>
                <a:cs typeface="ＭＳ Ｐゴシック" charset="0"/>
              </a:rPr>
              <a:t>Lightning Detection   4 </a:t>
            </a:r>
            <a:r>
              <a:rPr lang="en-US" sz="3600" dirty="0">
                <a:latin typeface="Arial" charset="0"/>
                <a:ea typeface="ＭＳ Ｐゴシック" charset="0"/>
                <a:cs typeface="ＭＳ Ｐゴシック" charset="0"/>
              </a:rPr>
              <a:t>April </a:t>
            </a:r>
            <a:r>
              <a:rPr lang="en-US" sz="3600" dirty="0" smtClean="0">
                <a:latin typeface="Arial" charset="0"/>
                <a:ea typeface="ＭＳ Ｐゴシック" charset="0"/>
                <a:cs typeface="ＭＳ Ｐゴシック" charset="0"/>
              </a:rPr>
              <a:t>2012</a:t>
            </a:r>
            <a:endParaRPr lang="en-US" sz="3600" dirty="0">
              <a:latin typeface="Arial" charset="0"/>
              <a:ea typeface="ＭＳ Ｐゴシック" charset="0"/>
              <a:cs typeface="ＭＳ Ｐゴシック" charset="0"/>
            </a:endParaRPr>
          </a:p>
        </p:txBody>
      </p:sp>
      <p:pic>
        <p:nvPicPr>
          <p:cNvPr id="14340" name="Content Placeholder 2"/>
          <p:cNvPicPr>
            <a:picLocks noGrp="1" noChangeAspect="1"/>
          </p:cNvPicPr>
          <p:nvPr>
            <p:ph idx="1"/>
          </p:nvPr>
        </p:nvPicPr>
        <p:blipFill rotWithShape="1">
          <a:blip r:embed="rId3">
            <a:extLst>
              <a:ext uri="{28A0092B-C50C-407E-A947-70E740481C1C}">
                <a14:useLocalDpi xmlns:a14="http://schemas.microsoft.com/office/drawing/2010/main" val="0"/>
              </a:ext>
            </a:extLst>
          </a:blip>
          <a:srcRect l="17101" t="43739" r="-39574"/>
          <a:stretch/>
        </p:blipFill>
        <p:spPr>
          <a:xfrm>
            <a:off x="152399" y="1261036"/>
            <a:ext cx="12593309" cy="5596963"/>
          </a:xfrm>
        </p:spPr>
      </p:pic>
      <p:sp>
        <p:nvSpPr>
          <p:cNvPr id="14339" name="TextBox 2"/>
          <p:cNvSpPr txBox="1">
            <a:spLocks noChangeArrowheads="1"/>
          </p:cNvSpPr>
          <p:nvPr/>
        </p:nvSpPr>
        <p:spPr bwMode="auto">
          <a:xfrm>
            <a:off x="152400" y="6283325"/>
            <a:ext cx="1219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rgbClr val="0C2A8C"/>
                </a:solidFill>
                <a:latin typeface="Arial" charset="0"/>
                <a:ea typeface="ＭＳ Ｐゴシック" charset="0"/>
                <a:cs typeface="ＭＳ Ｐゴシック" charset="0"/>
              </a:defRPr>
            </a:lvl1pPr>
            <a:lvl2pPr marL="742950" indent="-285750" eaLnBrk="0" hangingPunct="0">
              <a:defRPr sz="1200" b="1">
                <a:solidFill>
                  <a:srgbClr val="0C2A8C"/>
                </a:solidFill>
                <a:latin typeface="Arial" charset="0"/>
                <a:ea typeface="ＭＳ Ｐゴシック" charset="0"/>
              </a:defRPr>
            </a:lvl2pPr>
            <a:lvl3pPr marL="1143000" indent="-228600" eaLnBrk="0" hangingPunct="0">
              <a:defRPr sz="1200" b="1">
                <a:solidFill>
                  <a:srgbClr val="0C2A8C"/>
                </a:solidFill>
                <a:latin typeface="Arial" charset="0"/>
                <a:ea typeface="ＭＳ Ｐゴシック" charset="0"/>
              </a:defRPr>
            </a:lvl3pPr>
            <a:lvl4pPr marL="1600200" indent="-228600" eaLnBrk="0" hangingPunct="0">
              <a:defRPr sz="1200" b="1">
                <a:solidFill>
                  <a:srgbClr val="0C2A8C"/>
                </a:solidFill>
                <a:latin typeface="Arial" charset="0"/>
                <a:ea typeface="ＭＳ Ｐゴシック" charset="0"/>
              </a:defRPr>
            </a:lvl4pPr>
            <a:lvl5pPr marL="2057400" indent="-228600" eaLnBrk="0" hangingPunct="0">
              <a:defRPr sz="1200" b="1">
                <a:solidFill>
                  <a:srgbClr val="0C2A8C"/>
                </a:solidFill>
                <a:latin typeface="Arial" charset="0"/>
                <a:ea typeface="ＭＳ Ｐゴシック" charset="0"/>
              </a:defRPr>
            </a:lvl5pPr>
            <a:lvl6pPr marL="2514600" indent="-228600" eaLnBrk="0" fontAlgn="base" hangingPunct="0">
              <a:spcBef>
                <a:spcPct val="0"/>
              </a:spcBef>
              <a:spcAft>
                <a:spcPct val="0"/>
              </a:spcAft>
              <a:defRPr sz="1200" b="1">
                <a:solidFill>
                  <a:srgbClr val="0C2A8C"/>
                </a:solidFill>
                <a:latin typeface="Arial" charset="0"/>
                <a:ea typeface="ＭＳ Ｐゴシック" charset="0"/>
              </a:defRPr>
            </a:lvl6pPr>
            <a:lvl7pPr marL="2971800" indent="-228600" eaLnBrk="0" fontAlgn="base" hangingPunct="0">
              <a:spcBef>
                <a:spcPct val="0"/>
              </a:spcBef>
              <a:spcAft>
                <a:spcPct val="0"/>
              </a:spcAft>
              <a:defRPr sz="1200" b="1">
                <a:solidFill>
                  <a:srgbClr val="0C2A8C"/>
                </a:solidFill>
                <a:latin typeface="Arial" charset="0"/>
                <a:ea typeface="ＭＳ Ｐゴシック" charset="0"/>
              </a:defRPr>
            </a:lvl7pPr>
            <a:lvl8pPr marL="3429000" indent="-228600" eaLnBrk="0" fontAlgn="base" hangingPunct="0">
              <a:spcBef>
                <a:spcPct val="0"/>
              </a:spcBef>
              <a:spcAft>
                <a:spcPct val="0"/>
              </a:spcAft>
              <a:defRPr sz="1200" b="1">
                <a:solidFill>
                  <a:srgbClr val="0C2A8C"/>
                </a:solidFill>
                <a:latin typeface="Arial" charset="0"/>
                <a:ea typeface="ＭＳ Ｐゴシック" charset="0"/>
              </a:defRPr>
            </a:lvl8pPr>
            <a:lvl9pPr marL="3886200" indent="-228600" eaLnBrk="0" fontAlgn="base" hangingPunct="0">
              <a:spcBef>
                <a:spcPct val="0"/>
              </a:spcBef>
              <a:spcAft>
                <a:spcPct val="0"/>
              </a:spcAft>
              <a:defRPr sz="1200" b="1">
                <a:solidFill>
                  <a:srgbClr val="0C2A8C"/>
                </a:solidFill>
                <a:latin typeface="Arial" charset="0"/>
                <a:ea typeface="ＭＳ Ｐゴシック" charset="0"/>
              </a:defRPr>
            </a:lvl9pPr>
          </a:lstStyle>
          <a:p>
            <a:pPr eaLnBrk="1" hangingPunct="1"/>
            <a:r>
              <a:rPr lang="en-US">
                <a:solidFill>
                  <a:prstClr val="white"/>
                </a:solidFill>
              </a:rPr>
              <a:t>SSEC/CIMSS</a:t>
            </a:r>
          </a:p>
        </p:txBody>
      </p:sp>
      <p:cxnSp>
        <p:nvCxnSpPr>
          <p:cNvPr id="11" name="Straight Arrow Connector 10"/>
          <p:cNvCxnSpPr>
            <a:cxnSpLocks noChangeShapeType="1"/>
          </p:cNvCxnSpPr>
          <p:nvPr/>
        </p:nvCxnSpPr>
        <p:spPr bwMode="auto">
          <a:xfrm flipH="1">
            <a:off x="3117198" y="3276921"/>
            <a:ext cx="4076334" cy="612757"/>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4344" name="TextBox 12"/>
          <p:cNvSpPr txBox="1">
            <a:spLocks noChangeArrowheads="1"/>
          </p:cNvSpPr>
          <p:nvPr/>
        </p:nvSpPr>
        <p:spPr bwMode="auto">
          <a:xfrm>
            <a:off x="7140246" y="3076896"/>
            <a:ext cx="106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rgbClr val="0C2A8C"/>
                </a:solidFill>
                <a:latin typeface="Arial" charset="0"/>
                <a:ea typeface="ＭＳ Ｐゴシック" charset="0"/>
                <a:cs typeface="ＭＳ Ｐゴシック" charset="0"/>
              </a:defRPr>
            </a:lvl1pPr>
            <a:lvl2pPr marL="742950" indent="-285750" eaLnBrk="0" hangingPunct="0">
              <a:defRPr sz="1200" b="1">
                <a:solidFill>
                  <a:srgbClr val="0C2A8C"/>
                </a:solidFill>
                <a:latin typeface="Arial" charset="0"/>
                <a:ea typeface="ＭＳ Ｐゴシック" charset="0"/>
              </a:defRPr>
            </a:lvl2pPr>
            <a:lvl3pPr marL="1143000" indent="-228600" eaLnBrk="0" hangingPunct="0">
              <a:defRPr sz="1200" b="1">
                <a:solidFill>
                  <a:srgbClr val="0C2A8C"/>
                </a:solidFill>
                <a:latin typeface="Arial" charset="0"/>
                <a:ea typeface="ＭＳ Ｐゴシック" charset="0"/>
              </a:defRPr>
            </a:lvl3pPr>
            <a:lvl4pPr marL="1600200" indent="-228600" eaLnBrk="0" hangingPunct="0">
              <a:defRPr sz="1200" b="1">
                <a:solidFill>
                  <a:srgbClr val="0C2A8C"/>
                </a:solidFill>
                <a:latin typeface="Arial" charset="0"/>
                <a:ea typeface="ＭＳ Ｐゴシック" charset="0"/>
              </a:defRPr>
            </a:lvl4pPr>
            <a:lvl5pPr marL="2057400" indent="-228600" eaLnBrk="0" hangingPunct="0">
              <a:defRPr sz="1200" b="1">
                <a:solidFill>
                  <a:srgbClr val="0C2A8C"/>
                </a:solidFill>
                <a:latin typeface="Arial" charset="0"/>
                <a:ea typeface="ＭＳ Ｐゴシック" charset="0"/>
              </a:defRPr>
            </a:lvl5pPr>
            <a:lvl6pPr marL="2514600" indent="-228600" eaLnBrk="0" fontAlgn="base" hangingPunct="0">
              <a:spcBef>
                <a:spcPct val="0"/>
              </a:spcBef>
              <a:spcAft>
                <a:spcPct val="0"/>
              </a:spcAft>
              <a:defRPr sz="1200" b="1">
                <a:solidFill>
                  <a:srgbClr val="0C2A8C"/>
                </a:solidFill>
                <a:latin typeface="Arial" charset="0"/>
                <a:ea typeface="ＭＳ Ｐゴシック" charset="0"/>
              </a:defRPr>
            </a:lvl6pPr>
            <a:lvl7pPr marL="2971800" indent="-228600" eaLnBrk="0" fontAlgn="base" hangingPunct="0">
              <a:spcBef>
                <a:spcPct val="0"/>
              </a:spcBef>
              <a:spcAft>
                <a:spcPct val="0"/>
              </a:spcAft>
              <a:defRPr sz="1200" b="1">
                <a:solidFill>
                  <a:srgbClr val="0C2A8C"/>
                </a:solidFill>
                <a:latin typeface="Arial" charset="0"/>
                <a:ea typeface="ＭＳ Ｐゴシック" charset="0"/>
              </a:defRPr>
            </a:lvl7pPr>
            <a:lvl8pPr marL="3429000" indent="-228600" eaLnBrk="0" fontAlgn="base" hangingPunct="0">
              <a:spcBef>
                <a:spcPct val="0"/>
              </a:spcBef>
              <a:spcAft>
                <a:spcPct val="0"/>
              </a:spcAft>
              <a:defRPr sz="1200" b="1">
                <a:solidFill>
                  <a:srgbClr val="0C2A8C"/>
                </a:solidFill>
                <a:latin typeface="Arial" charset="0"/>
                <a:ea typeface="ＭＳ Ｐゴシック" charset="0"/>
              </a:defRPr>
            </a:lvl8pPr>
            <a:lvl9pPr marL="3886200" indent="-228600" eaLnBrk="0" fontAlgn="base" hangingPunct="0">
              <a:spcBef>
                <a:spcPct val="0"/>
              </a:spcBef>
              <a:spcAft>
                <a:spcPct val="0"/>
              </a:spcAft>
              <a:defRPr sz="1200" b="1">
                <a:solidFill>
                  <a:srgbClr val="0C2A8C"/>
                </a:solidFill>
                <a:latin typeface="Arial" charset="0"/>
                <a:ea typeface="ＭＳ Ｐゴシック" charset="0"/>
              </a:defRPr>
            </a:lvl9pPr>
          </a:lstStyle>
          <a:p>
            <a:pPr eaLnBrk="1" hangingPunct="1"/>
            <a:r>
              <a:rPr lang="en-US" sz="1000" dirty="0">
                <a:solidFill>
                  <a:prstClr val="white"/>
                </a:solidFill>
              </a:rPr>
              <a:t>Lightning </a:t>
            </a:r>
            <a:r>
              <a:rPr lang="en-US" sz="1000" dirty="0" smtClean="0">
                <a:solidFill>
                  <a:prstClr val="white"/>
                </a:solidFill>
              </a:rPr>
              <a:t>streaks</a:t>
            </a:r>
            <a:endParaRPr lang="en-US" sz="1000" dirty="0">
              <a:solidFill>
                <a:prstClr val="white"/>
              </a:solidFill>
            </a:endParaRPr>
          </a:p>
        </p:txBody>
      </p:sp>
    </p:spTree>
    <p:extLst>
      <p:ext uri="{BB962C8B-B14F-4D97-AF65-F5344CB8AC3E}">
        <p14:creationId xmlns:p14="http://schemas.microsoft.com/office/powerpoint/2010/main" val="91503527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660" y="-190501"/>
            <a:ext cx="8042276" cy="1336956"/>
          </a:xfrm>
        </p:spPr>
        <p:txBody>
          <a:bodyPr/>
          <a:lstStyle/>
          <a:p>
            <a:r>
              <a:rPr lang="en-US" sz="3200" dirty="0" smtClean="0">
                <a:latin typeface="Arial" charset="0"/>
                <a:ea typeface="ＭＳ Ｐゴシック" charset="0"/>
                <a:cs typeface="ＭＳ Ｐゴシック" charset="0"/>
              </a:rPr>
              <a:t>VIIRS </a:t>
            </a:r>
            <a:r>
              <a:rPr lang="en-US" sz="3200" dirty="0">
                <a:latin typeface="Arial" charset="0"/>
                <a:ea typeface="ＭＳ Ｐゴシック" charset="0"/>
                <a:cs typeface="ＭＳ Ｐゴシック" charset="0"/>
              </a:rPr>
              <a:t>in AWIPS Day/Night Band</a:t>
            </a:r>
            <a:br>
              <a:rPr lang="en-US" sz="3200" dirty="0">
                <a:latin typeface="Arial" charset="0"/>
                <a:ea typeface="ＭＳ Ｐゴシック" charset="0"/>
                <a:cs typeface="ＭＳ Ｐゴシック" charset="0"/>
              </a:rPr>
            </a:br>
            <a:r>
              <a:rPr lang="en-US" sz="3200" dirty="0">
                <a:latin typeface="Arial" charset="0"/>
                <a:ea typeface="ＭＳ Ｐゴシック" charset="0"/>
                <a:cs typeface="ＭＳ Ｐゴシック" charset="0"/>
              </a:rPr>
              <a:t>Lightning Detection   </a:t>
            </a:r>
            <a:r>
              <a:rPr lang="en-US" sz="3200" dirty="0" smtClean="0">
                <a:latin typeface="Arial" charset="0"/>
                <a:ea typeface="ＭＳ Ｐゴシック" charset="0"/>
                <a:cs typeface="ＭＳ Ｐゴシック" charset="0"/>
              </a:rPr>
              <a:t>30 June 2012</a:t>
            </a:r>
            <a:endParaRPr lang="en-US" sz="3200" dirty="0"/>
          </a:p>
        </p:txBody>
      </p:sp>
      <p:sp>
        <p:nvSpPr>
          <p:cNvPr id="5" name="Slide Number Placeholder 4"/>
          <p:cNvSpPr>
            <a:spLocks noGrp="1"/>
          </p:cNvSpPr>
          <p:nvPr>
            <p:ph type="sldNum" sz="quarter" idx="11"/>
          </p:nvPr>
        </p:nvSpPr>
        <p:spPr/>
        <p:txBody>
          <a:bodyPr/>
          <a:lstStyle/>
          <a:p>
            <a:pPr>
              <a:defRPr/>
            </a:pPr>
            <a:fld id="{0ACC5272-6D44-45FA-B5C2-D271C6481E80}" type="slidenum">
              <a:rPr lang="en-US" smtClean="0">
                <a:solidFill>
                  <a:prstClr val="white"/>
                </a:solidFill>
                <a:latin typeface="News Gothic MT"/>
              </a:rPr>
              <a:pPr>
                <a:defRPr/>
              </a:pPr>
              <a:t>9</a:t>
            </a:fld>
            <a:endParaRPr lang="en-US">
              <a:solidFill>
                <a:prstClr val="white"/>
              </a:solidFill>
              <a:latin typeface="News Gothic MT"/>
            </a:endParaRPr>
          </a:p>
        </p:txBody>
      </p:sp>
      <p:pic>
        <p:nvPicPr>
          <p:cNvPr id="4" name="Picture 3" descr="VIIRS_DNB__REF_20120630_0855_nd_sidelight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660" y="1143000"/>
            <a:ext cx="7996680" cy="5321808"/>
          </a:xfrm>
          <a:prstGeom prst="rect">
            <a:avLst/>
          </a:prstGeom>
        </p:spPr>
      </p:pic>
      <p:cxnSp>
        <p:nvCxnSpPr>
          <p:cNvPr id="10" name="Straight Arrow Connector 9"/>
          <p:cNvCxnSpPr/>
          <p:nvPr/>
        </p:nvCxnSpPr>
        <p:spPr>
          <a:xfrm flipV="1">
            <a:off x="4495800" y="4191000"/>
            <a:ext cx="457200" cy="1066800"/>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810000" y="5257800"/>
            <a:ext cx="1295400" cy="276999"/>
          </a:xfrm>
          <a:prstGeom prst="rect">
            <a:avLst/>
          </a:prstGeom>
        </p:spPr>
        <p:txBody>
          <a:bodyPr wrap="square">
            <a:spAutoFit/>
          </a:bodyPr>
          <a:lstStyle/>
          <a:p>
            <a:pPr algn="ctr"/>
            <a:r>
              <a:rPr lang="en-US" dirty="0">
                <a:solidFill>
                  <a:srgbClr val="FFC000"/>
                </a:solidFill>
                <a:latin typeface="News Gothic MT"/>
              </a:rPr>
              <a:t>Lightning</a:t>
            </a:r>
          </a:p>
        </p:txBody>
      </p:sp>
      <p:cxnSp>
        <p:nvCxnSpPr>
          <p:cNvPr id="12" name="Straight Arrow Connector 11"/>
          <p:cNvCxnSpPr/>
          <p:nvPr/>
        </p:nvCxnSpPr>
        <p:spPr>
          <a:xfrm flipH="1" flipV="1">
            <a:off x="4267200" y="4114800"/>
            <a:ext cx="228600" cy="1143000"/>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943600" y="2514600"/>
            <a:ext cx="1295400" cy="461665"/>
          </a:xfrm>
          <a:prstGeom prst="rect">
            <a:avLst/>
          </a:prstGeom>
          <a:ln>
            <a:noFill/>
          </a:ln>
        </p:spPr>
        <p:txBody>
          <a:bodyPr wrap="square">
            <a:spAutoFit/>
          </a:bodyPr>
          <a:lstStyle/>
          <a:p>
            <a:pPr algn="ctr"/>
            <a:r>
              <a:rPr lang="en-US" dirty="0">
                <a:solidFill>
                  <a:srgbClr val="0000FF"/>
                </a:solidFill>
                <a:latin typeface="News Gothic MT"/>
              </a:rPr>
              <a:t>Side lighting from Sun</a:t>
            </a:r>
          </a:p>
        </p:txBody>
      </p:sp>
      <p:cxnSp>
        <p:nvCxnSpPr>
          <p:cNvPr id="15" name="Straight Arrow Connector 14"/>
          <p:cNvCxnSpPr/>
          <p:nvPr/>
        </p:nvCxnSpPr>
        <p:spPr>
          <a:xfrm>
            <a:off x="7086600" y="2819400"/>
            <a:ext cx="533400" cy="4572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019800" y="3048000"/>
            <a:ext cx="533400" cy="5334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5105400" y="2667000"/>
            <a:ext cx="914400"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1095013" y="2971800"/>
            <a:ext cx="1495788" cy="923330"/>
          </a:xfrm>
          <a:prstGeom prst="rect">
            <a:avLst/>
          </a:prstGeom>
          <a:ln>
            <a:noFill/>
          </a:ln>
        </p:spPr>
        <p:txBody>
          <a:bodyPr wrap="square">
            <a:spAutoFit/>
          </a:bodyPr>
          <a:lstStyle/>
          <a:p>
            <a:pPr algn="ctr"/>
            <a:r>
              <a:rPr lang="en-US">
                <a:solidFill>
                  <a:srgbClr val="CCFFCC"/>
                </a:solidFill>
                <a:latin typeface="News Gothic MT"/>
              </a:rPr>
              <a:t>Illumination </a:t>
            </a:r>
            <a:r>
              <a:rPr lang="en-US" dirty="0">
                <a:solidFill>
                  <a:srgbClr val="CCFFCC"/>
                </a:solidFill>
                <a:latin typeface="News Gothic MT"/>
              </a:rPr>
              <a:t>from oil fields</a:t>
            </a:r>
          </a:p>
        </p:txBody>
      </p:sp>
      <p:cxnSp>
        <p:nvCxnSpPr>
          <p:cNvPr id="26" name="Straight Arrow Connector 25"/>
          <p:cNvCxnSpPr/>
          <p:nvPr/>
        </p:nvCxnSpPr>
        <p:spPr>
          <a:xfrm>
            <a:off x="2438400" y="3124200"/>
            <a:ext cx="914400" cy="228600"/>
          </a:xfrm>
          <a:prstGeom prst="straightConnector1">
            <a:avLst/>
          </a:prstGeom>
          <a:ln>
            <a:solidFill>
              <a:srgbClr val="CCFFCC"/>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425825"/>
      </p:ext>
    </p:extLst>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4.xml><?xml version="1.0" encoding="utf-8"?>
<a:theme xmlns:a="http://schemas.openxmlformats.org/drawingml/2006/main" name="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244</TotalTime>
  <Words>2318</Words>
  <Application>Microsoft Macintosh PowerPoint</Application>
  <PresentationFormat>On-screen Show (4:3)</PresentationFormat>
  <Paragraphs>240</Paragraphs>
  <Slides>59</Slides>
  <Notes>16</Notes>
  <HiddenSlides>7</HiddenSlides>
  <MMClips>3</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59</vt:i4>
      </vt:variant>
    </vt:vector>
  </HeadingPairs>
  <TitlesOfParts>
    <vt:vector size="64" baseType="lpstr">
      <vt:lpstr>Office Theme</vt:lpstr>
      <vt:lpstr>Breeze</vt:lpstr>
      <vt:lpstr>Apex</vt:lpstr>
      <vt:lpstr>Orbit</vt:lpstr>
      <vt:lpstr>Equation</vt:lpstr>
      <vt:lpstr>Polar Orbiter Product Environmental Applications: Part 3</vt:lpstr>
      <vt:lpstr>VIIRS  Day/Night Band</vt:lpstr>
      <vt:lpstr>VIIRS Day/Night Band</vt:lpstr>
      <vt:lpstr>Currently Displaying Radiances</vt:lpstr>
      <vt:lpstr>Lunar Reflectance Model</vt:lpstr>
      <vt:lpstr>Lunar Reflectance Model</vt:lpstr>
      <vt:lpstr>VIIRS Fog Detection Capability  Day/Night Band   6 May 2012</vt:lpstr>
      <vt:lpstr> VIIRS in AWIPS Day/Night Band Lightning Detection   4 April 2012</vt:lpstr>
      <vt:lpstr>VIIRS in AWIPS Day/Night Band Lightning Detection   30 June 2012</vt:lpstr>
      <vt:lpstr>Moon Phase Affects  How Much Can be Seen</vt:lpstr>
      <vt:lpstr>VIIRS Day/Night Band New Moon</vt:lpstr>
      <vt:lpstr>VIIRS Day/Night Band New Moon</vt:lpstr>
      <vt:lpstr>VIIRS Day/Night Band New Moon</vt:lpstr>
      <vt:lpstr>PowerPoint Presentation</vt:lpstr>
      <vt:lpstr> VIIRS in AWIPS Day/Night Band  Smoke Detection  8 April 2012</vt:lpstr>
      <vt:lpstr>Hot Spot from Florida County Line Fire 7 April 2012 06:58 UTC  Suomi NPP Data VIIRS I4 (4 μm) and IR Window (11 μm) </vt:lpstr>
      <vt:lpstr>Terra MODIS 8 April 2012 16:15 UTC</vt:lpstr>
      <vt:lpstr>Wildfires</vt:lpstr>
      <vt:lpstr>PowerPoint Presentation</vt:lpstr>
      <vt:lpstr> VIIRS in AWIPS Fire Detection Capability   15 May 2012 </vt:lpstr>
      <vt:lpstr> VIIRS in AWIPS Fire Detection Capability   15 May 2012 </vt:lpstr>
      <vt:lpstr> VIIRS in AWIPS Fire Detection Capability   15 May 2012 </vt:lpstr>
      <vt:lpstr>Auroral Oval  9 May 2012</vt:lpstr>
      <vt:lpstr>PowerPoint Presentation</vt:lpstr>
      <vt:lpstr>PowerPoint Presentation</vt:lpstr>
      <vt:lpstr>VIIRS in AWIPS Day/Night Band  Mining Operations  8 April 2012</vt:lpstr>
      <vt:lpstr>Examples Ships</vt:lpstr>
      <vt:lpstr>Examples- Sea ice</vt:lpstr>
      <vt:lpstr>PowerPoint Presentation</vt:lpstr>
      <vt:lpstr>PowerPoint Presentation</vt:lpstr>
      <vt:lpstr>Four Lunar Illumination Regimes</vt:lpstr>
      <vt:lpstr>Tropical Storm Flossie Approaching Hawaii S-NPP VIIRS IR Window Loop   27-28 July 2013</vt:lpstr>
      <vt:lpstr>Tropical Storm Flossie  VIIRS IR Window 29 July 2013 </vt:lpstr>
      <vt:lpstr>Tropical Storm Flossie VIIRS  Day/Night Band   29 July 2013 </vt:lpstr>
      <vt:lpstr>S-NPP DB Data Used by NWS Central Pacific Hurricane Center</vt:lpstr>
      <vt:lpstr>VIIRS data used by CONUS forecasters</vt:lpstr>
      <vt:lpstr>VIIRS data used by CONUS forecasters</vt:lpstr>
      <vt:lpstr>VIIRS data used by CONUS forecasters</vt:lpstr>
      <vt:lpstr>VIIRS Data used by CONUS Forecasters</vt:lpstr>
      <vt:lpstr>  Identifying Maritime Stratus  Intrusion at Night  31 July 2012</vt:lpstr>
      <vt:lpstr>Hot Spot Detection</vt:lpstr>
      <vt:lpstr>Hot Spot Detection (Fire Product, Thermal anomolies) </vt:lpstr>
      <vt:lpstr>PowerPoint Presentation</vt:lpstr>
      <vt:lpstr>Fire Output Parameters 1km resolution</vt:lpstr>
      <vt:lpstr>MODIS Emissive Bands</vt:lpstr>
      <vt:lpstr>Algorithm Description</vt:lpstr>
      <vt:lpstr>S-NPP Band 13  4.05 microns</vt:lpstr>
      <vt:lpstr>S-NPP IR Bands 11 August 2013</vt:lpstr>
      <vt:lpstr>Algorithm Description (cont.)</vt:lpstr>
      <vt:lpstr>MODIS Terra Band 22  (3.99 micron)   transect over fires</vt:lpstr>
      <vt:lpstr>PowerPoint Presentation</vt:lpstr>
      <vt:lpstr>PowerPoint Presentation</vt:lpstr>
      <vt:lpstr>Algorithm Description (cont.)</vt:lpstr>
      <vt:lpstr>Screening Potential Fire Pixels</vt:lpstr>
      <vt:lpstr>Problem Areas</vt:lpstr>
      <vt:lpstr>MODIS Fire Product</vt:lpstr>
      <vt:lpstr>MODIS Fire Product</vt:lpstr>
      <vt:lpstr>Fire Detection</vt:lpstr>
      <vt:lpstr>Contact Information</vt:lpstr>
    </vt:vector>
  </TitlesOfParts>
  <Company>UW 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MODIS and VIIRS Data Environmental Applications: Part 3</dc:title>
  <dc:creator>Office 2004 Test Drive User</dc:creator>
  <cp:lastModifiedBy>Office 2004 Test Drive User</cp:lastModifiedBy>
  <cp:revision>54</cp:revision>
  <dcterms:created xsi:type="dcterms:W3CDTF">2013-08-22T06:14:47Z</dcterms:created>
  <dcterms:modified xsi:type="dcterms:W3CDTF">2015-02-11T12:07:55Z</dcterms:modified>
</cp:coreProperties>
</file>