
<file path=[Content_Types].xml><?xml version="1.0" encoding="utf-8"?>
<Types xmlns="http://schemas.openxmlformats.org/package/2006/content-types">
  <Default Extension="xml" ContentType="application/xml"/>
  <Default Extension="doc" ContentType="application/msword"/>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video/unknown"/>
  <Default Extension="xls" ContentType="application/vnd.ms-exce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media/image22.GIF" ContentType="image/gif"/>
  <Override PartName="/ppt/media/image27.GIF" ContentType="image/gif"/>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15.xml" ContentType="application/vnd.openxmlformats-officedocument.presentationml.notesSlide+xml"/>
  <Override PartName="/ppt/embeddings/oleObject5.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6.bin" ContentType="application/vnd.openxmlformats-officedocument.oleObject"/>
  <Override PartName="/ppt/notesSlides/notesSlide20.xml" ContentType="application/vnd.openxmlformats-officedocument.presentationml.notesSlide+xml"/>
  <Override PartName="/ppt/notesSlides/notesSlide21.xml" ContentType="application/vnd.openxmlformats-officedocument.presentationml.notesSlide+xml"/>
  <Override PartName="/ppt/embeddings/oleObject7.bin" ContentType="application/vnd.openxmlformats-officedocument.oleObject"/>
  <Override PartName="/ppt/notesSlides/notesSlide22.xml" ContentType="application/vnd.openxmlformats-officedocument.presentationml.notesSlide+xml"/>
  <Override PartName="/ppt/notesSlides/notesSlide23.xml" ContentType="application/vnd.openxmlformats-officedocument.presentationml.notesSlide+xml"/>
  <Override PartName="/ppt/embeddings/oleObject8.bin" ContentType="application/vnd.openxmlformats-officedocument.oleObject"/>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7"/>
  </p:notesMasterIdLst>
  <p:sldIdLst>
    <p:sldId id="257" r:id="rId2"/>
    <p:sldId id="320" r:id="rId3"/>
    <p:sldId id="321" r:id="rId4"/>
    <p:sldId id="322" r:id="rId5"/>
    <p:sldId id="323" r:id="rId6"/>
    <p:sldId id="324" r:id="rId7"/>
    <p:sldId id="325" r:id="rId8"/>
    <p:sldId id="326" r:id="rId9"/>
    <p:sldId id="327" r:id="rId10"/>
    <p:sldId id="328" r:id="rId11"/>
    <p:sldId id="331" r:id="rId12"/>
    <p:sldId id="352" r:id="rId13"/>
    <p:sldId id="345" r:id="rId14"/>
    <p:sldId id="346" r:id="rId15"/>
    <p:sldId id="347" r:id="rId16"/>
    <p:sldId id="348" r:id="rId17"/>
    <p:sldId id="332" r:id="rId18"/>
    <p:sldId id="258" r:id="rId19"/>
    <p:sldId id="259" r:id="rId20"/>
    <p:sldId id="260" r:id="rId21"/>
    <p:sldId id="360" r:id="rId22"/>
    <p:sldId id="261" r:id="rId23"/>
    <p:sldId id="262" r:id="rId24"/>
    <p:sldId id="263" r:id="rId25"/>
    <p:sldId id="361" r:id="rId26"/>
    <p:sldId id="333" r:id="rId27"/>
    <p:sldId id="336" r:id="rId28"/>
    <p:sldId id="264" r:id="rId29"/>
    <p:sldId id="337" r:id="rId30"/>
    <p:sldId id="338" r:id="rId31"/>
    <p:sldId id="334" r:id="rId32"/>
    <p:sldId id="339" r:id="rId33"/>
    <p:sldId id="266" r:id="rId34"/>
    <p:sldId id="267" r:id="rId35"/>
    <p:sldId id="268" r:id="rId36"/>
    <p:sldId id="269" r:id="rId37"/>
    <p:sldId id="270" r:id="rId38"/>
    <p:sldId id="271" r:id="rId39"/>
    <p:sldId id="273" r:id="rId40"/>
    <p:sldId id="274" r:id="rId41"/>
    <p:sldId id="340" r:id="rId42"/>
    <p:sldId id="286" r:id="rId43"/>
    <p:sldId id="287" r:id="rId44"/>
    <p:sldId id="288" r:id="rId45"/>
    <p:sldId id="289" r:id="rId46"/>
    <p:sldId id="290" r:id="rId47"/>
    <p:sldId id="291" r:id="rId48"/>
    <p:sldId id="341" r:id="rId49"/>
    <p:sldId id="292" r:id="rId50"/>
    <p:sldId id="293" r:id="rId51"/>
    <p:sldId id="294" r:id="rId52"/>
    <p:sldId id="296" r:id="rId53"/>
    <p:sldId id="297" r:id="rId54"/>
    <p:sldId id="298" r:id="rId55"/>
    <p:sldId id="359" r:id="rId56"/>
    <p:sldId id="358" r:id="rId57"/>
    <p:sldId id="363" r:id="rId58"/>
    <p:sldId id="364" r:id="rId59"/>
    <p:sldId id="365" r:id="rId60"/>
    <p:sldId id="366" r:id="rId61"/>
    <p:sldId id="299" r:id="rId62"/>
    <p:sldId id="300" r:id="rId63"/>
    <p:sldId id="301" r:id="rId64"/>
    <p:sldId id="302" r:id="rId65"/>
    <p:sldId id="303" r:id="rId66"/>
    <p:sldId id="304" r:id="rId67"/>
    <p:sldId id="342" r:id="rId68"/>
    <p:sldId id="353" r:id="rId69"/>
    <p:sldId id="354" r:id="rId70"/>
    <p:sldId id="356" r:id="rId71"/>
    <p:sldId id="355" r:id="rId72"/>
    <p:sldId id="307" r:id="rId73"/>
    <p:sldId id="308" r:id="rId74"/>
    <p:sldId id="309" r:id="rId75"/>
    <p:sldId id="310" r:id="rId76"/>
    <p:sldId id="311" r:id="rId77"/>
    <p:sldId id="362" r:id="rId78"/>
    <p:sldId id="312" r:id="rId79"/>
    <p:sldId id="313" r:id="rId80"/>
    <p:sldId id="314" r:id="rId81"/>
    <p:sldId id="315" r:id="rId82"/>
    <p:sldId id="317" r:id="rId83"/>
    <p:sldId id="357" r:id="rId84"/>
    <p:sldId id="277" r:id="rId85"/>
    <p:sldId id="278" r:id="rId86"/>
    <p:sldId id="279" r:id="rId87"/>
    <p:sldId id="280" r:id="rId88"/>
    <p:sldId id="349" r:id="rId89"/>
    <p:sldId id="281" r:id="rId90"/>
    <p:sldId id="282" r:id="rId91"/>
    <p:sldId id="283" r:id="rId92"/>
    <p:sldId id="284" r:id="rId93"/>
    <p:sldId id="285" r:id="rId94"/>
    <p:sldId id="351" r:id="rId95"/>
    <p:sldId id="276" r:id="rId9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854" autoAdjust="0"/>
  </p:normalViewPr>
  <p:slideViewPr>
    <p:cSldViewPr snapToGrid="0" snapToObjects="1">
      <p:cViewPr varScale="1">
        <p:scale>
          <a:sx n="93" d="100"/>
          <a:sy n="93" d="100"/>
        </p:scale>
        <p:origin x="-109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160"/>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theme" Target="theme/theme1.xml"/><Relationship Id="rId10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notesMaster" Target="notesMasters/notesMaster1.xml"/><Relationship Id="rId98" Type="http://schemas.openxmlformats.org/officeDocument/2006/relationships/printerSettings" Target="printerSettings/printerSettings1.bin"/><Relationship Id="rId9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viewProps" Target="view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emf"/><Relationship Id="rId2" Type="http://schemas.openxmlformats.org/officeDocument/2006/relationships/image" Target="../media/image49.emf"/><Relationship Id="rId3" Type="http://schemas.openxmlformats.org/officeDocument/2006/relationships/image" Target="../media/image5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B4748E-FEBC-C944-AA19-ED1775F68945}" type="datetimeFigureOut">
              <a:rPr lang="en-US" smtClean="0"/>
              <a:t>2/11/15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C4676E-48CA-0E48-AAC3-615F67653A3C}" type="slidenum">
              <a:rPr lang="en-US" smtClean="0"/>
              <a:t>‹#›</a:t>
            </a:fld>
            <a:endParaRPr lang="en-US"/>
          </a:p>
        </p:txBody>
      </p:sp>
    </p:spTree>
    <p:extLst>
      <p:ext uri="{BB962C8B-B14F-4D97-AF65-F5344CB8AC3E}">
        <p14:creationId xmlns:p14="http://schemas.microsoft.com/office/powerpoint/2010/main" val="23334261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E752FD-5E3F-A844-9E4A-0A7D52E7BEEE}" type="slidenum">
              <a:rPr lang="en-US" sz="1200">
                <a:latin typeface="Calibri" charset="0"/>
              </a:rPr>
              <a:pPr eaLnBrk="1" hangingPunct="1"/>
              <a:t>7</a:t>
            </a:fld>
            <a:endParaRPr lang="en-US" sz="1200">
              <a:latin typeface="Calibri" charset="0"/>
            </a:endParaRPr>
          </a:p>
        </p:txBody>
      </p:sp>
      <p:sp>
        <p:nvSpPr>
          <p:cNvPr id="119811" name="Rectangle 2"/>
          <p:cNvSpPr>
            <a:spLocks noGrp="1" noRot="1" noChangeAspect="1" noChangeArrowheads="1" noTextEdit="1"/>
          </p:cNvSpPr>
          <p:nvPr>
            <p:ph type="sldImg"/>
          </p:nvPr>
        </p:nvSpPr>
        <p:spPr bwMode="auto">
          <a:xfrm>
            <a:off x="1131888" y="673100"/>
            <a:ext cx="4595812" cy="3446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9812" name="Rectangle 3"/>
          <p:cNvSpPr>
            <a:spLocks noGrp="1" noChangeArrowheads="1"/>
          </p:cNvSpPr>
          <p:nvPr>
            <p:ph type="body" idx="1"/>
          </p:nvPr>
        </p:nvSpPr>
        <p:spPr bwMode="auto">
          <a:xfrm>
            <a:off x="227013" y="4957763"/>
            <a:ext cx="6354762" cy="3067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6000"/>
              </a:lnSpc>
              <a:spcBef>
                <a:spcPct val="0"/>
              </a:spcBef>
            </a:pPr>
            <a:r>
              <a:rPr lang="en-US">
                <a:latin typeface="Calibri" charset="0"/>
                <a:ea typeface="ＭＳ Ｐゴシック" charset="0"/>
                <a:cs typeface="ＭＳ Ｐゴシック" charset="0"/>
              </a:rPr>
              <a:t>The brightness temperatures of the outgoing radiance observed by an airborne interferometer are shown along with the MODIS infrared spectral bands. The brightness temperatures generally decrease as the center of an absorption band is approached.  This decrease is associated with the decrease of tropospheric temperature with altitude.  Near about 690 cm</a:t>
            </a:r>
            <a:r>
              <a:rPr lang="en-US" baseline="30000">
                <a:latin typeface="Calibri" charset="0"/>
                <a:ea typeface="ＭＳ Ｐゴシック" charset="0"/>
                <a:cs typeface="ＭＳ Ｐゴシック" charset="0"/>
              </a:rPr>
              <a:t>-1</a:t>
            </a:r>
            <a:r>
              <a:rPr lang="en-US">
                <a:latin typeface="Calibri" charset="0"/>
                <a:ea typeface="ＭＳ Ｐゴシック" charset="0"/>
                <a:cs typeface="ＭＳ Ｐゴシック" charset="0"/>
              </a:rPr>
              <a:t>, the temperature shows a minimum which is related to the colder tropopause. On the basis of the sounding principle already discussed, the MODIS team selected a set of sounding wave numbers such that a temperature layers in the troposphere can be described.  The arrows indicate the selection.  The associated weighting functions are also shown revealing that the radiation is coming from broad overlapping layers, helping to confound the inversion problem from multispectral radiance measurements to temperature profile.</a:t>
            </a:r>
          </a:p>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360FB2-3630-3043-8F65-80CBA60A02A2}" type="slidenum">
              <a:rPr lang="en-US"/>
              <a:pPr/>
              <a:t>50</a:t>
            </a:fld>
            <a:endParaRPr lang="en-US"/>
          </a:p>
        </p:txBody>
      </p:sp>
      <p:sp>
        <p:nvSpPr>
          <p:cNvPr id="582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82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9BA9CAA-D7D6-4B46-BFF5-6C19E87C7395}" type="slidenum">
              <a:rPr lang="en-US"/>
              <a:pPr/>
              <a:t>51</a:t>
            </a:fld>
            <a:endParaRPr lang="en-US"/>
          </a:p>
        </p:txBody>
      </p:sp>
      <p:sp>
        <p:nvSpPr>
          <p:cNvPr id="292866" name="Rectangle 2"/>
          <p:cNvSpPr>
            <a:spLocks noGrp="1" noRot="1" noChangeAspect="1" noChangeArrowheads="1"/>
          </p:cNvSpPr>
          <p:nvPr>
            <p:ph type="sldImg"/>
          </p:nvPr>
        </p:nvSpPr>
        <p:spPr bwMode="auto">
          <a:xfrm>
            <a:off x="1163302" y="686722"/>
            <a:ext cx="4531396"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92867" name="Rectangle 3"/>
          <p:cNvSpPr>
            <a:spLocks noGrp="1" noChangeArrowheads="1"/>
          </p:cNvSpPr>
          <p:nvPr>
            <p:ph type="body" idx="1"/>
          </p:nvPr>
        </p:nvSpPr>
        <p:spPr bwMode="auto">
          <a:xfrm>
            <a:off x="912066" y="4343094"/>
            <a:ext cx="5033869" cy="4114185"/>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6" tIns="45718" rIns="91436" bIns="45718"/>
          <a:lstStyle/>
          <a:p>
            <a:endParaRPr lang="nb-NO"/>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51E365-1DBE-2941-BA4F-FBAC9118BFEB}" type="slidenum">
              <a:rPr lang="en-US"/>
              <a:pPr/>
              <a:t>52</a:t>
            </a:fld>
            <a:endParaRPr lang="en-US"/>
          </a:p>
        </p:txBody>
      </p:sp>
      <p:sp>
        <p:nvSpPr>
          <p:cNvPr id="296962" name="Rectangle 2"/>
          <p:cNvSpPr>
            <a:spLocks noGrp="1" noRot="1" noChangeAspect="1" noChangeArrowheads="1"/>
          </p:cNvSpPr>
          <p:nvPr>
            <p:ph type="sldImg"/>
          </p:nvPr>
        </p:nvSpPr>
        <p:spPr bwMode="auto">
          <a:xfrm>
            <a:off x="1163302" y="685185"/>
            <a:ext cx="4531396"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96963" name="Rectangle 3"/>
          <p:cNvSpPr>
            <a:spLocks noGrp="1" noChangeArrowheads="1"/>
          </p:cNvSpPr>
          <p:nvPr>
            <p:ph type="body" idx="1"/>
          </p:nvPr>
        </p:nvSpPr>
        <p:spPr bwMode="auto">
          <a:xfrm>
            <a:off x="915111" y="4343093"/>
            <a:ext cx="5027779" cy="4115721"/>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6" tIns="45718" rIns="91436" bIns="45718"/>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0D229F-5AAE-3145-B09D-A4952C201677}" type="slidenum">
              <a:rPr lang="en-US"/>
              <a:pPr/>
              <a:t>53</a:t>
            </a:fld>
            <a:endParaRPr lang="en-US"/>
          </a:p>
        </p:txBody>
      </p:sp>
      <p:sp>
        <p:nvSpPr>
          <p:cNvPr id="299010" name="Rectangle 2"/>
          <p:cNvSpPr>
            <a:spLocks noGrp="1" noRot="1" noChangeAspect="1" noChangeArrowheads="1"/>
          </p:cNvSpPr>
          <p:nvPr>
            <p:ph type="sldImg"/>
          </p:nvPr>
        </p:nvSpPr>
        <p:spPr bwMode="auto">
          <a:xfrm>
            <a:off x="1163302" y="685185"/>
            <a:ext cx="4531396"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99011" name="Rectangle 3"/>
          <p:cNvSpPr>
            <a:spLocks noGrp="1" noChangeArrowheads="1"/>
          </p:cNvSpPr>
          <p:nvPr>
            <p:ph type="body" idx="1"/>
          </p:nvPr>
        </p:nvSpPr>
        <p:spPr bwMode="auto">
          <a:xfrm>
            <a:off x="915111" y="4343093"/>
            <a:ext cx="5027779" cy="4115721"/>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6" tIns="45718" rIns="91436" bIns="45718"/>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6021F9-D77A-1341-AF62-10402F6EB8F0}" type="slidenum">
              <a:rPr lang="en-US"/>
              <a:pPr/>
              <a:t>54</a:t>
            </a:fld>
            <a:endParaRPr lang="en-US"/>
          </a:p>
        </p:txBody>
      </p:sp>
      <p:sp>
        <p:nvSpPr>
          <p:cNvPr id="313346" name="Rectangle 2"/>
          <p:cNvSpPr>
            <a:spLocks noGrp="1" noRot="1" noChangeAspect="1" noChangeArrowheads="1"/>
          </p:cNvSpPr>
          <p:nvPr>
            <p:ph type="sldImg"/>
          </p:nvPr>
        </p:nvSpPr>
        <p:spPr bwMode="auto">
          <a:xfrm>
            <a:off x="1163302" y="685185"/>
            <a:ext cx="4531396"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13347" name="Rectangle 3"/>
          <p:cNvSpPr>
            <a:spLocks noGrp="1" noChangeArrowheads="1"/>
          </p:cNvSpPr>
          <p:nvPr>
            <p:ph type="body" idx="1"/>
          </p:nvPr>
        </p:nvSpPr>
        <p:spPr bwMode="auto">
          <a:xfrm>
            <a:off x="915111" y="4343093"/>
            <a:ext cx="5027779" cy="4115721"/>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6" tIns="45718" rIns="91436" bIns="45718"/>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8D2C01-E3A5-DA44-AA1D-314E1EEBB0CC}" type="slidenum">
              <a:rPr lang="en-US" sz="1200">
                <a:latin typeface="Calibri" charset="0"/>
              </a:rPr>
              <a:pPr eaLnBrk="1" hangingPunct="1"/>
              <a:t>64</a:t>
            </a:fld>
            <a:endParaRPr lang="en-US" sz="1200">
              <a:latin typeface="Calibri" charset="0"/>
            </a:endParaRPr>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68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ＭＳ Ｐゴシック" charset="0"/>
                <a:cs typeface="ＭＳ Ｐゴシック" charset="0"/>
              </a:rPr>
              <a:t>We have to build a LookUp Table that gives top of atmosphere radiance for a variety of geometries and aerosol  amounts.  Then we match the observed radiance from MODIS  to the calculated radiance in the LUT to get the AOT.  But to make the calculation we need to input other information about the aerosol optical properties besides the optical thickness.  These assumptions make a big difference in the accuracy of the retireval.  Over land we make arbitrary assumptions about the aerosol types depending on season and geography.</a:t>
            </a:r>
          </a:p>
          <a:p>
            <a:pPr eaLnBrk="1" hangingPunct="1"/>
            <a:endParaRPr lang="en-US">
              <a:latin typeface="Calibri"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B8C7C60-86D5-2F4C-82B5-8528195497E6}" type="slidenum">
              <a:rPr lang="en-US" sz="1200">
                <a:latin typeface="Calibri" charset="0"/>
              </a:rPr>
              <a:pPr eaLnBrk="1" hangingPunct="1"/>
              <a:t>65</a:t>
            </a:fld>
            <a:endParaRPr lang="en-US" sz="1200">
              <a:latin typeface="Calibri" charset="0"/>
            </a:endParaRPr>
          </a:p>
        </p:txBody>
      </p:sp>
      <p:sp>
        <p:nvSpPr>
          <p:cNvPr id="788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88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ＭＳ Ｐゴシック" charset="0"/>
                <a:cs typeface="ＭＳ Ｐゴシック" charset="0"/>
              </a:rPr>
              <a:t>This is the annimation I use to explain the ocean algorithm.  Here we don</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t worry too much about the ocean surface because it is well-characterized at the wavelengths we use in the retrieval.  Because of the constant surface we have more information from  the aerosol and can determine both aerosol optical thickness and also aerosol size with good accuracy.  The algorithm finds a combination of one fine mode and one coarse mode, and the relative amounts of each that best match the measured reflectances at top of atmosphere in 6 wavelengths.  When it makes the match, everybody is happy.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F0E00D-7725-5341-8820-4A37674D0F2E}" type="slidenum">
              <a:rPr lang="en-US" sz="1200">
                <a:latin typeface="Calibri" charset="0"/>
              </a:rPr>
              <a:pPr eaLnBrk="1" hangingPunct="1"/>
              <a:t>66</a:t>
            </a:fld>
            <a:endParaRPr lang="en-US" sz="1200">
              <a:latin typeface="Calibri" charset="0"/>
            </a:endParaRPr>
          </a:p>
        </p:txBody>
      </p:sp>
      <p:sp>
        <p:nvSpPr>
          <p:cNvPr id="808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09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Calibri" charset="0"/>
                <a:ea typeface="ＭＳ Ｐゴシック" charset="0"/>
                <a:cs typeface="ＭＳ Ｐゴシック" charset="0"/>
              </a:rPr>
              <a:t>Here we show why we retrieve at 10 km resolution even though we use 500 m pixels.  We are in the data discarding business!  In a 10 km box we have 20 x 20 pixels at 500 m (400 total).  In this land scene we eliminate pixels identified as water, snow or cloud and are left with 265 pixels.  Then because we are looking for dark vegetated surfaces, we eliminate the pixels determined to be too bright.  That brings us down to 149 good pixels.  We aren</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t done yet! Then we systematically discard the brightest 50% of the pixels to be sure to eliminate residual cloud or bright surfaces, and also the darkest 20% to eliminate cloud shadows.  From the original 400 pixels we are left with 44 pixels.  We average the measured reflectances of these 44 pixels and do the retrieval from them.  All we need in the 10 km box is 12 remaining pixels to do a retrieval.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66A024-96AC-4A46-B811-B2A4B5AA4780}" type="slidenum">
              <a:rPr lang="en-US"/>
              <a:pPr/>
              <a:t>72</a:t>
            </a:fld>
            <a:endParaRPr lang="en-US"/>
          </a:p>
        </p:txBody>
      </p:sp>
      <p:sp>
        <p:nvSpPr>
          <p:cNvPr id="149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9507" name="Rectangle 3"/>
          <p:cNvSpPr>
            <a:spLocks noGrp="1" noChangeArrowheads="1"/>
          </p:cNvSpPr>
          <p:nvPr>
            <p:ph type="body" idx="1"/>
          </p:nvPr>
        </p:nvSpPr>
        <p:spPr>
          <a:xfrm>
            <a:off x="915111" y="4343093"/>
            <a:ext cx="5027779" cy="4115721"/>
          </a:xfrm>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8BF74C-D21E-A843-93FD-155F49801E96}" type="slidenum">
              <a:rPr lang="en-US"/>
              <a:pPr/>
              <a:t>73</a:t>
            </a:fld>
            <a:endParaRPr lang="en-US"/>
          </a:p>
        </p:txBody>
      </p:sp>
      <p:sp>
        <p:nvSpPr>
          <p:cNvPr id="151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1555" name="Rectangle 3"/>
          <p:cNvSpPr>
            <a:spLocks noGrp="1" noChangeArrowheads="1"/>
          </p:cNvSpPr>
          <p:nvPr>
            <p:ph type="body" idx="1"/>
          </p:nvPr>
        </p:nvSpPr>
        <p:spPr>
          <a:xfrm>
            <a:off x="915111" y="4343093"/>
            <a:ext cx="5027779" cy="4115721"/>
          </a:xfrm>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4B64290-4849-DF45-A7EB-030A8C64783C}" type="slidenum">
              <a:rPr lang="en-US" sz="1200">
                <a:latin typeface="Calibri" charset="0"/>
              </a:rPr>
              <a:pPr eaLnBrk="1" hangingPunct="1"/>
              <a:t>22</a:t>
            </a:fld>
            <a:endParaRPr lang="en-US" sz="1200">
              <a:latin typeface="Calibri" charset="0"/>
            </a:endParaRPr>
          </a:p>
        </p:txBody>
      </p:sp>
      <p:sp>
        <p:nvSpPr>
          <p:cNvPr id="21507" name="Rectangle 2"/>
          <p:cNvSpPr>
            <a:spLocks noGrp="1" noRot="1" noChangeAspect="1" noChangeArrowheads="1" noTextEdit="1"/>
          </p:cNvSpPr>
          <p:nvPr>
            <p:ph type="sldImg"/>
          </p:nvPr>
        </p:nvSpPr>
        <p:spPr bwMode="auto">
          <a:xfrm>
            <a:off x="1131888" y="673100"/>
            <a:ext cx="4595812" cy="3446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8" name="Rectangle 3"/>
          <p:cNvSpPr>
            <a:spLocks noGrp="1" noChangeArrowheads="1"/>
          </p:cNvSpPr>
          <p:nvPr>
            <p:ph type="body" idx="1"/>
          </p:nvPr>
        </p:nvSpPr>
        <p:spPr bwMode="auto">
          <a:xfrm>
            <a:off x="227013" y="4957763"/>
            <a:ext cx="6354762" cy="3067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6000"/>
              </a:lnSpc>
              <a:spcBef>
                <a:spcPct val="0"/>
              </a:spcBef>
            </a:pPr>
            <a:r>
              <a:rPr lang="en-US">
                <a:latin typeface="Calibri" charset="0"/>
                <a:ea typeface="ＭＳ Ｐゴシック" charset="0"/>
                <a:cs typeface="ＭＳ Ｐゴシック" charset="0"/>
              </a:rPr>
              <a:t>The brightness temperatures of the outgoing radiance observed by an airborne interferometer are shown along with the MODIS infrared spectral bands. The brightness temperatures generally decrease as the center of an absorption band is approached.  This decrease is associated with the decrease of tropospheric temperature with altitude.  Near about 690 cm</a:t>
            </a:r>
            <a:r>
              <a:rPr lang="en-US" baseline="30000">
                <a:latin typeface="Calibri" charset="0"/>
                <a:ea typeface="ＭＳ Ｐゴシック" charset="0"/>
                <a:cs typeface="ＭＳ Ｐゴシック" charset="0"/>
              </a:rPr>
              <a:t>-1</a:t>
            </a:r>
            <a:r>
              <a:rPr lang="en-US">
                <a:latin typeface="Calibri" charset="0"/>
                <a:ea typeface="ＭＳ Ｐゴシック" charset="0"/>
                <a:cs typeface="ＭＳ Ｐゴシック" charset="0"/>
              </a:rPr>
              <a:t>, the temperature shows a minimum which is related to the colder tropopause. On the basis of the sounding principle already discussed, the MODIS team selected a set of sounding wave numbers such that a temperature layers in the troposphere can be described.  The arrows indicate the selection.  The associated weighting functions are also shown revealing that the radiation is coming from broad overlapping layers, helping to confound the inversion problem from multispectral radiance measurements to temperature profile.</a:t>
            </a:r>
          </a:p>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608E75-A6DF-6F49-9499-96D8C6970E03}" type="slidenum">
              <a:rPr lang="en-US"/>
              <a:pPr/>
              <a:t>74</a:t>
            </a:fld>
            <a:endParaRPr lang="en-US"/>
          </a:p>
        </p:txBody>
      </p:sp>
      <p:sp>
        <p:nvSpPr>
          <p:cNvPr id="153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3603" name="Rectangle 3"/>
          <p:cNvSpPr>
            <a:spLocks noGrp="1" noChangeArrowheads="1"/>
          </p:cNvSpPr>
          <p:nvPr>
            <p:ph type="body" idx="1"/>
          </p:nvPr>
        </p:nvSpPr>
        <p:spPr>
          <a:xfrm>
            <a:off x="915111" y="4343093"/>
            <a:ext cx="5027779" cy="4115721"/>
          </a:xfrm>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3BE56D-329E-1246-9E59-C363D504B19C}" type="slidenum">
              <a:rPr lang="en-US"/>
              <a:pPr/>
              <a:t>75</a:t>
            </a:fld>
            <a:endParaRPr lang="en-US"/>
          </a:p>
        </p:txBody>
      </p:sp>
      <p:sp>
        <p:nvSpPr>
          <p:cNvPr id="155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5651" name="Rectangle 3"/>
          <p:cNvSpPr>
            <a:spLocks noGrp="1" noChangeArrowheads="1"/>
          </p:cNvSpPr>
          <p:nvPr>
            <p:ph type="body" idx="1"/>
          </p:nvPr>
        </p:nvSpPr>
        <p:spPr>
          <a:xfrm>
            <a:off x="915111" y="4343093"/>
            <a:ext cx="5027779" cy="4115721"/>
          </a:xfrm>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4FC9AD-F3AC-5044-891F-AFBA8E44BCD1}" type="slidenum">
              <a:rPr lang="en-US"/>
              <a:pPr/>
              <a:t>76</a:t>
            </a:fld>
            <a:endParaRPr lang="en-US"/>
          </a:p>
        </p:txBody>
      </p:sp>
      <p:sp>
        <p:nvSpPr>
          <p:cNvPr id="157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57699" name="Rectangle 3"/>
          <p:cNvSpPr>
            <a:spLocks noGrp="1" noChangeArrowheads="1"/>
          </p:cNvSpPr>
          <p:nvPr>
            <p:ph type="body" idx="1"/>
          </p:nvPr>
        </p:nvSpPr>
        <p:spPr>
          <a:xfrm>
            <a:off x="915111" y="4343093"/>
            <a:ext cx="5027779" cy="4115721"/>
          </a:xfrm>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9588A08-BCE7-A642-A9B4-7B0520EE7D1C}" type="slidenum">
              <a:rPr lang="en-US"/>
              <a:pPr/>
              <a:t>78</a:t>
            </a:fld>
            <a:endParaRPr lang="en-US"/>
          </a:p>
        </p:txBody>
      </p:sp>
      <p:sp>
        <p:nvSpPr>
          <p:cNvPr id="162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2819" name="Rectangle 3"/>
          <p:cNvSpPr>
            <a:spLocks noGrp="1" noChangeArrowheads="1"/>
          </p:cNvSpPr>
          <p:nvPr>
            <p:ph type="body" idx="1"/>
          </p:nvPr>
        </p:nvSpPr>
        <p:spPr>
          <a:xfrm>
            <a:off x="915111" y="4343093"/>
            <a:ext cx="5027779" cy="4115721"/>
          </a:xfrm>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51AFAB-086C-654A-AD19-877CA0528A6E}" type="slidenum">
              <a:rPr lang="en-US"/>
              <a:pPr/>
              <a:t>79</a:t>
            </a:fld>
            <a:endParaRPr lang="en-US"/>
          </a:p>
        </p:txBody>
      </p:sp>
      <p:sp>
        <p:nvSpPr>
          <p:cNvPr id="164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4867" name="Rectangle 3"/>
          <p:cNvSpPr>
            <a:spLocks noGrp="1" noChangeArrowheads="1"/>
          </p:cNvSpPr>
          <p:nvPr>
            <p:ph type="body" idx="1"/>
          </p:nvPr>
        </p:nvSpPr>
        <p:spPr>
          <a:xfrm>
            <a:off x="915111" y="4343093"/>
            <a:ext cx="5027779" cy="4115721"/>
          </a:xfrm>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B62C15-8544-FC40-8452-B63F473626E1}" type="slidenum">
              <a:rPr lang="en-US"/>
              <a:pPr/>
              <a:t>80</a:t>
            </a:fld>
            <a:endParaRPr lang="en-US"/>
          </a:p>
        </p:txBody>
      </p:sp>
      <p:sp>
        <p:nvSpPr>
          <p:cNvPr id="166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66915" name="Rectangle 3"/>
          <p:cNvSpPr>
            <a:spLocks noGrp="1" noChangeArrowheads="1"/>
          </p:cNvSpPr>
          <p:nvPr>
            <p:ph type="body" idx="1"/>
          </p:nvPr>
        </p:nvSpPr>
        <p:spPr>
          <a:xfrm>
            <a:off x="915111" y="4343093"/>
            <a:ext cx="5027779" cy="4115721"/>
          </a:xfrm>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8A607A-0728-5744-A10A-DE385439B7AA}" type="slidenum">
              <a:rPr lang="en-US"/>
              <a:pPr/>
              <a:t>82</a:t>
            </a:fld>
            <a:endParaRPr lang="en-US"/>
          </a:p>
        </p:txBody>
      </p:sp>
      <p:sp>
        <p:nvSpPr>
          <p:cNvPr id="175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5107" name="Rectangle 3"/>
          <p:cNvSpPr>
            <a:spLocks noGrp="1" noChangeArrowheads="1"/>
          </p:cNvSpPr>
          <p:nvPr>
            <p:ph type="body" idx="1"/>
          </p:nvPr>
        </p:nvSpPr>
        <p:spPr>
          <a:xfrm>
            <a:off x="915111" y="4343093"/>
            <a:ext cx="5027779" cy="4115721"/>
          </a:xfrm>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638983A-A5C7-DA45-BE73-0F19FBA85721}" type="slidenum">
              <a:rPr lang="en-US" sz="1200">
                <a:latin typeface="Calibri" charset="0"/>
              </a:rPr>
              <a:pPr eaLnBrk="1" hangingPunct="1"/>
              <a:t>85</a:t>
            </a:fld>
            <a:endParaRPr lang="en-US" sz="1200">
              <a:latin typeface="Calibri" charset="0"/>
            </a:endParaRPr>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85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A7197BD-9275-1049-B3E9-1E84A37C246F}" type="slidenum">
              <a:rPr lang="en-US" sz="1200">
                <a:latin typeface="Calibri" charset="0"/>
              </a:rPr>
              <a:pPr eaLnBrk="1" hangingPunct="1"/>
              <a:t>86</a:t>
            </a:fld>
            <a:endParaRPr lang="en-US" sz="1200">
              <a:latin typeface="Calibri" charset="0"/>
            </a:endParaRPr>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05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E752FD-5E3F-A844-9E4A-0A7D52E7BEEE}" type="slidenum">
              <a:rPr lang="en-US" sz="1200">
                <a:latin typeface="Calibri" charset="0"/>
              </a:rPr>
              <a:pPr eaLnBrk="1" hangingPunct="1"/>
              <a:t>41</a:t>
            </a:fld>
            <a:endParaRPr lang="en-US" sz="1200">
              <a:latin typeface="Calibri" charset="0"/>
            </a:endParaRPr>
          </a:p>
        </p:txBody>
      </p:sp>
      <p:sp>
        <p:nvSpPr>
          <p:cNvPr id="119811" name="Rectangle 2"/>
          <p:cNvSpPr>
            <a:spLocks noGrp="1" noRot="1" noChangeAspect="1" noChangeArrowheads="1" noTextEdit="1"/>
          </p:cNvSpPr>
          <p:nvPr>
            <p:ph type="sldImg"/>
          </p:nvPr>
        </p:nvSpPr>
        <p:spPr bwMode="auto">
          <a:xfrm>
            <a:off x="1131888" y="673100"/>
            <a:ext cx="4595812" cy="34464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9812" name="Rectangle 3"/>
          <p:cNvSpPr>
            <a:spLocks noGrp="1" noChangeArrowheads="1"/>
          </p:cNvSpPr>
          <p:nvPr>
            <p:ph type="body" idx="1"/>
          </p:nvPr>
        </p:nvSpPr>
        <p:spPr bwMode="auto">
          <a:xfrm>
            <a:off x="227013" y="4957763"/>
            <a:ext cx="6354762" cy="3067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6000"/>
              </a:lnSpc>
              <a:spcBef>
                <a:spcPct val="0"/>
              </a:spcBef>
            </a:pPr>
            <a:r>
              <a:rPr lang="en-US">
                <a:latin typeface="Calibri" charset="0"/>
                <a:ea typeface="ＭＳ Ｐゴシック" charset="0"/>
                <a:cs typeface="ＭＳ Ｐゴシック" charset="0"/>
              </a:rPr>
              <a:t>The brightness temperatures of the outgoing radiance observed by an airborne interferometer are shown along with the MODIS infrared spectral bands. The brightness temperatures generally decrease as the center of an absorption band is approached.  This decrease is associated with the decrease of tropospheric temperature with altitude.  Near about 690 cm</a:t>
            </a:r>
            <a:r>
              <a:rPr lang="en-US" baseline="30000">
                <a:latin typeface="Calibri" charset="0"/>
                <a:ea typeface="ＭＳ Ｐゴシック" charset="0"/>
                <a:cs typeface="ＭＳ Ｐゴシック" charset="0"/>
              </a:rPr>
              <a:t>-1</a:t>
            </a:r>
            <a:r>
              <a:rPr lang="en-US">
                <a:latin typeface="Calibri" charset="0"/>
                <a:ea typeface="ＭＳ Ｐゴシック" charset="0"/>
                <a:cs typeface="ＭＳ Ｐゴシック" charset="0"/>
              </a:rPr>
              <a:t>, the temperature shows a minimum which is related to the colder tropopause. On the basis of the sounding principle already discussed, the MODIS team selected a set of sounding wave numbers such that a temperature layers in the troposphere can be described.  The arrows indicate the selection.  The associated weighting functions are also shown revealing that the radiation is coming from broad overlapping layers, helping to confound the inversion problem from multispectral radiance measurements to temperature profile.</a:t>
            </a:r>
          </a:p>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9B1B813-4C0B-E941-B3A9-3B77E5CC73FF}" type="slidenum">
              <a:rPr lang="en-US" sz="1200">
                <a:latin typeface="Arial" charset="0"/>
              </a:rPr>
              <a:pPr eaLnBrk="1" hangingPunct="1"/>
              <a:t>42</a:t>
            </a:fld>
            <a:endParaRPr lang="en-US" sz="1200">
              <a:latin typeface="Arial"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atin typeface="Arial" charset="0"/>
                <a:ea typeface="ＭＳ Ｐゴシック" charset="0"/>
                <a:cs typeface="ＭＳ Ｐゴシック" charset="0"/>
              </a:rPr>
              <a:t>The infrared radiance received at the satellite depends of the ocean surface temperature and emissivity, and the amount of water vapor in the atmosphere. The height of the curve indicates the surface temperature, while the difference between the 11 and 12 micron radiances indicates the amount of water vapor absoprtion (more at 12 microns than 11 microns).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92AB773-B7E1-6047-9844-D4E7AE7FDC1D}" type="slidenum">
              <a:rPr lang="en-US"/>
              <a:pPr>
                <a:defRPr/>
              </a:pPr>
              <a:t>43</a:t>
            </a:fld>
            <a:endParaRPr lang="en-US"/>
          </a:p>
        </p:txBody>
      </p:sp>
      <p:sp>
        <p:nvSpPr>
          <p:cNvPr id="3031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303107" name="Rectangle 3"/>
          <p:cNvSpPr>
            <a:spLocks noGrp="1" noChangeArrowheads="1"/>
          </p:cNvSpPr>
          <p:nvPr>
            <p:ph type="body" idx="1"/>
          </p:nvPr>
        </p:nvSpPr>
        <p:spPr>
          <a:xfrm>
            <a:off x="915112" y="4343093"/>
            <a:ext cx="5027779" cy="4115722"/>
          </a:xfrm>
          <a:solidFill>
            <a:srgbClr val="FFFFFF"/>
          </a:solidFill>
          <a:ln>
            <a:solidFill>
              <a:srgbClr val="000000"/>
            </a:solidFill>
            <a:miter lim="800000"/>
            <a:headEnd/>
            <a:tailEnd/>
          </a:ln>
        </p:spPr>
        <p:txBody>
          <a:bodyPr lIns="94851" tIns="47425" rIns="94851" bIns="47425"/>
          <a:lstStyle/>
          <a:p>
            <a:pPr eaLnBrk="1" hangingPunct="1">
              <a:defRPr/>
            </a:pPr>
            <a:endParaRPr lang="en-US"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EDF24B-ACB5-5844-99E2-81E3370265C8}" type="slidenum">
              <a:rPr lang="en-US" sz="1200">
                <a:latin typeface="Arial" charset="0"/>
              </a:rPr>
              <a:pPr eaLnBrk="1" hangingPunct="1"/>
              <a:t>44</a:t>
            </a:fld>
            <a:endParaRPr lang="en-US" sz="1200">
              <a:latin typeface="Arial" charset="0"/>
            </a:endParaRP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b-NO">
                <a:latin typeface="Arial" charset="0"/>
                <a:ea typeface="ＭＳ Ｐゴシック" charset="0"/>
                <a:cs typeface="ＭＳ Ｐゴシック" charset="0"/>
              </a:rPr>
              <a:t>Global composites of sea surface temperature and chlorophyll reveal the relationship between temperature and ocean productivity.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AC88052A-3BF0-C94D-B75E-16C6ED68BBAE}" type="slidenum">
              <a:rPr lang="en-US">
                <a:latin typeface="Times New Roman" pitchFamily="-110" charset="0"/>
              </a:rPr>
              <a:pPr/>
              <a:t>46</a:t>
            </a:fld>
            <a:endParaRPr lang="en-US">
              <a:latin typeface="Times New Roman" pitchFamily="-110" charset="0"/>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p:spPr>
        <p:txBody>
          <a:bodyPr/>
          <a:lstStyle/>
          <a:p>
            <a:pPr eaLnBrk="1" hangingPunct="1"/>
            <a:endParaRPr lang="en-US">
              <a:latin typeface="Times New Roman" pitchFamily="-110" charset="0"/>
              <a:ea typeface="ＭＳ Ｐゴシック" pitchFamily="-110" charset="-128"/>
              <a:cs typeface="ＭＳ Ｐゴシック" pitchFamily="-11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F78B6A-B384-6544-AB34-3E11EAC129A4}" type="slidenum">
              <a:rPr lang="en-US"/>
              <a:pPr/>
              <a:t>47</a:t>
            </a:fld>
            <a:endParaRPr lang="en-US"/>
          </a:p>
        </p:txBody>
      </p:sp>
      <p:sp>
        <p:nvSpPr>
          <p:cNvPr id="2887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88771" name="Rectangle 3"/>
          <p:cNvSpPr>
            <a:spLocks noGrp="1" noChangeArrowheads="1"/>
          </p:cNvSpPr>
          <p:nvPr>
            <p:ph type="body" idx="1"/>
          </p:nvPr>
        </p:nvSpPr>
        <p:spPr bwMode="auto">
          <a:xfrm>
            <a:off x="915111" y="4343093"/>
            <a:ext cx="5027779" cy="4115721"/>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6" tIns="45718" rIns="91436" bIns="45718"/>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178D12-25B6-DA4D-882A-116961236C67}" type="slidenum">
              <a:rPr lang="en-US"/>
              <a:pPr/>
              <a:t>49</a:t>
            </a:fld>
            <a:endParaRPr lang="en-US"/>
          </a:p>
        </p:txBody>
      </p:sp>
      <p:sp>
        <p:nvSpPr>
          <p:cNvPr id="2908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90819" name="Rectangle 3"/>
          <p:cNvSpPr>
            <a:spLocks noGrp="1" noChangeArrowheads="1"/>
          </p:cNvSpPr>
          <p:nvPr>
            <p:ph type="body" idx="1"/>
          </p:nvPr>
        </p:nvSpPr>
        <p:spPr bwMode="auto">
          <a:xfrm>
            <a:off x="915111" y="4343093"/>
            <a:ext cx="5027779" cy="4115721"/>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lIns="91436" tIns="45718" rIns="91436" bIns="45718"/>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373C070-B30C-5442-83DE-6B9E7180E206}" type="datetimeFigureOut">
              <a:rPr lang="en-US" smtClean="0"/>
              <a:t>2/11/15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4913C-96F2-EC4C-A2ED-F931C210F52E}" type="slidenum">
              <a:rPr lang="en-US" smtClean="0"/>
              <a:t>‹#›</a:t>
            </a:fld>
            <a:endParaRPr lang="en-US"/>
          </a:p>
        </p:txBody>
      </p:sp>
    </p:spTree>
    <p:extLst>
      <p:ext uri="{BB962C8B-B14F-4D97-AF65-F5344CB8AC3E}">
        <p14:creationId xmlns:p14="http://schemas.microsoft.com/office/powerpoint/2010/main" val="1343742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73C070-B30C-5442-83DE-6B9E7180E206}" type="datetimeFigureOut">
              <a:rPr lang="en-US" smtClean="0"/>
              <a:t>2/11/15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4913C-96F2-EC4C-A2ED-F931C210F52E}" type="slidenum">
              <a:rPr lang="en-US" smtClean="0"/>
              <a:t>‹#›</a:t>
            </a:fld>
            <a:endParaRPr lang="en-US"/>
          </a:p>
        </p:txBody>
      </p:sp>
    </p:spTree>
    <p:extLst>
      <p:ext uri="{BB962C8B-B14F-4D97-AF65-F5344CB8AC3E}">
        <p14:creationId xmlns:p14="http://schemas.microsoft.com/office/powerpoint/2010/main" val="3686918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73C070-B30C-5442-83DE-6B9E7180E206}" type="datetimeFigureOut">
              <a:rPr lang="en-US" smtClean="0"/>
              <a:t>2/11/15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4913C-96F2-EC4C-A2ED-F931C210F52E}" type="slidenum">
              <a:rPr lang="en-US" smtClean="0"/>
              <a:t>‹#›</a:t>
            </a:fld>
            <a:endParaRPr lang="en-US"/>
          </a:p>
        </p:txBody>
      </p:sp>
    </p:spTree>
    <p:extLst>
      <p:ext uri="{BB962C8B-B14F-4D97-AF65-F5344CB8AC3E}">
        <p14:creationId xmlns:p14="http://schemas.microsoft.com/office/powerpoint/2010/main" val="1030897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73C070-B30C-5442-83DE-6B9E7180E206}" type="datetimeFigureOut">
              <a:rPr lang="en-US" smtClean="0"/>
              <a:t>2/11/15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4913C-96F2-EC4C-A2ED-F931C210F52E}" type="slidenum">
              <a:rPr lang="en-US" smtClean="0"/>
              <a:t>‹#›</a:t>
            </a:fld>
            <a:endParaRPr lang="en-US"/>
          </a:p>
        </p:txBody>
      </p:sp>
    </p:spTree>
    <p:extLst>
      <p:ext uri="{BB962C8B-B14F-4D97-AF65-F5344CB8AC3E}">
        <p14:creationId xmlns:p14="http://schemas.microsoft.com/office/powerpoint/2010/main" val="703640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73C070-B30C-5442-83DE-6B9E7180E206}" type="datetimeFigureOut">
              <a:rPr lang="en-US" smtClean="0"/>
              <a:t>2/11/15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584913C-96F2-EC4C-A2ED-F931C210F52E}" type="slidenum">
              <a:rPr lang="en-US" smtClean="0"/>
              <a:t>‹#›</a:t>
            </a:fld>
            <a:endParaRPr lang="en-US"/>
          </a:p>
        </p:txBody>
      </p:sp>
    </p:spTree>
    <p:extLst>
      <p:ext uri="{BB962C8B-B14F-4D97-AF65-F5344CB8AC3E}">
        <p14:creationId xmlns:p14="http://schemas.microsoft.com/office/powerpoint/2010/main" val="4017716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373C070-B30C-5442-83DE-6B9E7180E206}" type="datetimeFigureOut">
              <a:rPr lang="en-US" smtClean="0"/>
              <a:t>2/11/15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84913C-96F2-EC4C-A2ED-F931C210F52E}" type="slidenum">
              <a:rPr lang="en-US" smtClean="0"/>
              <a:t>‹#›</a:t>
            </a:fld>
            <a:endParaRPr lang="en-US"/>
          </a:p>
        </p:txBody>
      </p:sp>
    </p:spTree>
    <p:extLst>
      <p:ext uri="{BB962C8B-B14F-4D97-AF65-F5344CB8AC3E}">
        <p14:creationId xmlns:p14="http://schemas.microsoft.com/office/powerpoint/2010/main" val="2636982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373C070-B30C-5442-83DE-6B9E7180E206}" type="datetimeFigureOut">
              <a:rPr lang="en-US" smtClean="0"/>
              <a:t>2/11/15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584913C-96F2-EC4C-A2ED-F931C210F52E}" type="slidenum">
              <a:rPr lang="en-US" smtClean="0"/>
              <a:t>‹#›</a:t>
            </a:fld>
            <a:endParaRPr lang="en-US"/>
          </a:p>
        </p:txBody>
      </p:sp>
    </p:spTree>
    <p:extLst>
      <p:ext uri="{BB962C8B-B14F-4D97-AF65-F5344CB8AC3E}">
        <p14:creationId xmlns:p14="http://schemas.microsoft.com/office/powerpoint/2010/main" val="3706637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373C070-B30C-5442-83DE-6B9E7180E206}" type="datetimeFigureOut">
              <a:rPr lang="en-US" smtClean="0"/>
              <a:t>2/11/15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584913C-96F2-EC4C-A2ED-F931C210F52E}" type="slidenum">
              <a:rPr lang="en-US" smtClean="0"/>
              <a:t>‹#›</a:t>
            </a:fld>
            <a:endParaRPr lang="en-US"/>
          </a:p>
        </p:txBody>
      </p:sp>
    </p:spTree>
    <p:extLst>
      <p:ext uri="{BB962C8B-B14F-4D97-AF65-F5344CB8AC3E}">
        <p14:creationId xmlns:p14="http://schemas.microsoft.com/office/powerpoint/2010/main" val="3007926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73C070-B30C-5442-83DE-6B9E7180E206}" type="datetimeFigureOut">
              <a:rPr lang="en-US" smtClean="0"/>
              <a:t>2/11/15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584913C-96F2-EC4C-A2ED-F931C210F52E}" type="slidenum">
              <a:rPr lang="en-US" smtClean="0"/>
              <a:t>‹#›</a:t>
            </a:fld>
            <a:endParaRPr lang="en-US"/>
          </a:p>
        </p:txBody>
      </p:sp>
    </p:spTree>
    <p:extLst>
      <p:ext uri="{BB962C8B-B14F-4D97-AF65-F5344CB8AC3E}">
        <p14:creationId xmlns:p14="http://schemas.microsoft.com/office/powerpoint/2010/main" val="2535531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73C070-B30C-5442-83DE-6B9E7180E206}" type="datetimeFigureOut">
              <a:rPr lang="en-US" smtClean="0"/>
              <a:t>2/11/15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84913C-96F2-EC4C-A2ED-F931C210F52E}" type="slidenum">
              <a:rPr lang="en-US" smtClean="0"/>
              <a:t>‹#›</a:t>
            </a:fld>
            <a:endParaRPr lang="en-US"/>
          </a:p>
        </p:txBody>
      </p:sp>
    </p:spTree>
    <p:extLst>
      <p:ext uri="{BB962C8B-B14F-4D97-AF65-F5344CB8AC3E}">
        <p14:creationId xmlns:p14="http://schemas.microsoft.com/office/powerpoint/2010/main" val="3446622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373C070-B30C-5442-83DE-6B9E7180E206}" type="datetimeFigureOut">
              <a:rPr lang="en-US" smtClean="0"/>
              <a:t>2/11/15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584913C-96F2-EC4C-A2ED-F931C210F52E}" type="slidenum">
              <a:rPr lang="en-US" smtClean="0"/>
              <a:t>‹#›</a:t>
            </a:fld>
            <a:endParaRPr lang="en-US"/>
          </a:p>
        </p:txBody>
      </p:sp>
    </p:spTree>
    <p:extLst>
      <p:ext uri="{BB962C8B-B14F-4D97-AF65-F5344CB8AC3E}">
        <p14:creationId xmlns:p14="http://schemas.microsoft.com/office/powerpoint/2010/main" val="34035993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73C070-B30C-5442-83DE-6B9E7180E206}" type="datetimeFigureOut">
              <a:rPr lang="en-US" smtClean="0"/>
              <a:t>2/11/15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84913C-96F2-EC4C-A2ED-F931C210F52E}" type="slidenum">
              <a:rPr lang="en-US" smtClean="0"/>
              <a:t>‹#›</a:t>
            </a:fld>
            <a:endParaRPr lang="en-US"/>
          </a:p>
        </p:txBody>
      </p:sp>
    </p:spTree>
    <p:extLst>
      <p:ext uri="{BB962C8B-B14F-4D97-AF65-F5344CB8AC3E}">
        <p14:creationId xmlns:p14="http://schemas.microsoft.com/office/powerpoint/2010/main" val="9945398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2.png"/><Relationship Id="rId1" Type="http://schemas.microsoft.com/office/2007/relationships/media" Target="../media/media2.gif"/><Relationship Id="rId2" Type="http://schemas.openxmlformats.org/officeDocument/2006/relationships/video" Target="../media/media2.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3.png"/><Relationship Id="rId1" Type="http://schemas.microsoft.com/office/2007/relationships/media" Target="../media/media3.gif"/><Relationship Id="rId2" Type="http://schemas.openxmlformats.org/officeDocument/2006/relationships/video" Target="../media/media3.gi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4.png"/><Relationship Id="rId1" Type="http://schemas.microsoft.com/office/2007/relationships/media" Target="../media/media4.gif"/><Relationship Id="rId2" Type="http://schemas.openxmlformats.org/officeDocument/2006/relationships/video" Target="../media/media4.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oest-hcc1.hcc.hawaii.edu/aqua/2013_08_02_214/level2/a1.13214.2325.mod06ct.h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20.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 Id="rId3" Type="http://schemas.openxmlformats.org/officeDocument/2006/relationships/image" Target="../media/image2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G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8.png"/><Relationship Id="rId1" Type="http://schemas.microsoft.com/office/2007/relationships/media" Target="../media/media5.gif"/><Relationship Id="rId2" Type="http://schemas.openxmlformats.org/officeDocument/2006/relationships/video" Target="../media/media5.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dbps.aoml.noaa.gov/products/eos/level2/a1.15039.1951.seadas.hdf"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9.png"/></Relationships>
</file>

<file path=ppt/slides/_rels/slide5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48.emf"/><Relationship Id="rId5" Type="http://schemas.openxmlformats.org/officeDocument/2006/relationships/oleObject" Target="../embeddings/oleObject3.bin"/><Relationship Id="rId6" Type="http://schemas.openxmlformats.org/officeDocument/2006/relationships/image" Target="../media/image49.emf"/><Relationship Id="rId7" Type="http://schemas.openxmlformats.org/officeDocument/2006/relationships/oleObject" Target="../embeddings/oleObject4.bin"/><Relationship Id="rId8" Type="http://schemas.openxmlformats.org/officeDocument/2006/relationships/image" Target="../media/image50.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5.bin"/><Relationship Id="rId5" Type="http://schemas.openxmlformats.org/officeDocument/2006/relationships/oleObject" Target="../embeddings/Microsoft_Word_97_-_2004_Document1.doc"/><Relationship Id="rId6" Type="http://schemas.openxmlformats.org/officeDocument/2006/relationships/image" Target="../media/image52.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53.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58.png"/><Relationship Id="rId1" Type="http://schemas.microsoft.com/office/2007/relationships/media" Target="../media/media6.gif"/><Relationship Id="rId2" Type="http://schemas.openxmlformats.org/officeDocument/2006/relationships/video" Target="../media/media6.gi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9.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oleObject" Target="../embeddings/oleObject6.bin"/><Relationship Id="rId5" Type="http://schemas.openxmlformats.org/officeDocument/2006/relationships/image" Target="../media/image60.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oleObject" Target="../embeddings/oleObject7.bin"/><Relationship Id="rId5" Type="http://schemas.openxmlformats.org/officeDocument/2006/relationships/image" Target="../media/image61.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oleObject8.bin"/><Relationship Id="rId5" Type="http://schemas.openxmlformats.org/officeDocument/2006/relationships/oleObject" Target="../embeddings/Microsoft_Excel_97_-_2004_Worksheet2.xls"/><Relationship Id="rId6" Type="http://schemas.openxmlformats.org/officeDocument/2006/relationships/image" Target="../media/image63.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gif"/><Relationship Id="rId2" Type="http://schemas.openxmlformats.org/officeDocument/2006/relationships/video" Target="../media/media1.gi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5.png"/></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7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0.png"/><Relationship Id="rId1" Type="http://schemas.microsoft.com/office/2007/relationships/media" Target="../media/media7.gif"/><Relationship Id="rId2" Type="http://schemas.openxmlformats.org/officeDocument/2006/relationships/video" Target="../media/media7.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2.png"/><Relationship Id="rId1" Type="http://schemas.microsoft.com/office/2007/relationships/media" Target="../media/media8.gif"/><Relationship Id="rId2" Type="http://schemas.openxmlformats.org/officeDocument/2006/relationships/video" Target="../media/media8.gif"/></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3.png"/><Relationship Id="rId1" Type="http://schemas.microsoft.com/office/2007/relationships/media" Target="../media/media9.gif"/><Relationship Id="rId2" Type="http://schemas.openxmlformats.org/officeDocument/2006/relationships/video" Target="../media/media9.gi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5.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jpeg"/><Relationship Id="rId3" Type="http://schemas.openxmlformats.org/officeDocument/2006/relationships/image" Target="../media/image8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dirty="0"/>
              <a:t>Polar Orbiter Product Environmental Applications: Part </a:t>
            </a:r>
            <a:r>
              <a:rPr lang="en-US" dirty="0" smtClean="0"/>
              <a:t>2</a:t>
            </a:r>
            <a:endParaRPr lang="en-US" dirty="0"/>
          </a:p>
        </p:txBody>
      </p:sp>
      <p:sp>
        <p:nvSpPr>
          <p:cNvPr id="5" name="Subtitle 4"/>
          <p:cNvSpPr>
            <a:spLocks noGrp="1"/>
          </p:cNvSpPr>
          <p:nvPr>
            <p:ph type="subTitle" idx="1"/>
          </p:nvPr>
        </p:nvSpPr>
        <p:spPr/>
        <p:txBody>
          <a:bodyPr>
            <a:normAutofit fontScale="70000" lnSpcReduction="20000"/>
          </a:bodyPr>
          <a:lstStyle/>
          <a:p>
            <a:r>
              <a:rPr lang="en-US" dirty="0">
                <a:solidFill>
                  <a:srgbClr val="0000FF"/>
                </a:solidFill>
              </a:rPr>
              <a:t>Kathleen </a:t>
            </a:r>
            <a:r>
              <a:rPr lang="en-US" dirty="0" err="1">
                <a:solidFill>
                  <a:srgbClr val="0000FF"/>
                </a:solidFill>
              </a:rPr>
              <a:t>Strabala</a:t>
            </a:r>
            <a:endParaRPr lang="en-US" dirty="0">
              <a:solidFill>
                <a:srgbClr val="0000FF"/>
              </a:solidFill>
            </a:endParaRPr>
          </a:p>
          <a:p>
            <a:r>
              <a:rPr lang="en-US" dirty="0">
                <a:solidFill>
                  <a:srgbClr val="0000FF"/>
                </a:solidFill>
              </a:rPr>
              <a:t>Miami Direct Broadcast Polar Orbiter Workshop</a:t>
            </a:r>
          </a:p>
          <a:p>
            <a:r>
              <a:rPr lang="en-US" dirty="0">
                <a:solidFill>
                  <a:schemeClr val="tx1"/>
                </a:solidFill>
              </a:rPr>
              <a:t>Atlantic Oceanographic and Meteorological Laboratory (AOML) of NOAA </a:t>
            </a:r>
          </a:p>
          <a:p>
            <a:r>
              <a:rPr lang="en-US" dirty="0">
                <a:solidFill>
                  <a:srgbClr val="0000FF"/>
                </a:solidFill>
              </a:rPr>
              <a:t>11 February 2015</a:t>
            </a:r>
          </a:p>
          <a:p>
            <a:endParaRPr lang="en-US" dirty="0"/>
          </a:p>
        </p:txBody>
      </p:sp>
      <p:pic>
        <p:nvPicPr>
          <p:cNvPr id="6" name="Picture 5" descr="NOAA_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5404" y="197997"/>
            <a:ext cx="874712"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SEC_logo.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7316" y="274638"/>
            <a:ext cx="9620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nasab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2660" y="197998"/>
            <a:ext cx="958926" cy="80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462739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388" y="182563"/>
            <a:ext cx="8021637" cy="597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2883" name="Rectangle 2"/>
          <p:cNvSpPr>
            <a:spLocks/>
          </p:cNvSpPr>
          <p:nvPr/>
        </p:nvSpPr>
        <p:spPr bwMode="auto">
          <a:xfrm>
            <a:off x="1457325" y="6246813"/>
            <a:ext cx="35798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i="1">
                <a:latin typeface="Calibri" charset="0"/>
              </a:rPr>
              <a:t>(credit: NWS forecast office, Reno NV)</a:t>
            </a:r>
          </a:p>
        </p:txBody>
      </p:sp>
    </p:spTree>
    <p:extLst>
      <p:ext uri="{BB962C8B-B14F-4D97-AF65-F5344CB8AC3E}">
        <p14:creationId xmlns:p14="http://schemas.microsoft.com/office/powerpoint/2010/main" val="3119329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normAutofit fontScale="90000"/>
          </a:bodyPr>
          <a:lstStyle/>
          <a:p>
            <a:pPr eaLnBrk="1" hangingPunct="1"/>
            <a:r>
              <a:rPr lang="en-US">
                <a:latin typeface="Calibri" charset="0"/>
                <a:ea typeface="ＭＳ Ｐゴシック" charset="0"/>
                <a:cs typeface="ＭＳ Ｐゴシック" charset="0"/>
              </a:rPr>
              <a:t>Turbulence Not Just from Orography</a:t>
            </a:r>
          </a:p>
        </p:txBody>
      </p:sp>
      <p:sp>
        <p:nvSpPr>
          <p:cNvPr id="125956" name="TextBox 3"/>
          <p:cNvSpPr txBox="1">
            <a:spLocks noChangeArrowheads="1"/>
          </p:cNvSpPr>
          <p:nvPr/>
        </p:nvSpPr>
        <p:spPr bwMode="auto">
          <a:xfrm>
            <a:off x="457200" y="4495800"/>
            <a:ext cx="1716088"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MODIS 6.7 μm</a:t>
            </a:r>
          </a:p>
          <a:p>
            <a:pPr eaLnBrk="1" hangingPunct="1"/>
            <a:r>
              <a:rPr lang="en-US" sz="1800"/>
              <a:t>Water Vapor </a:t>
            </a:r>
          </a:p>
          <a:p>
            <a:pPr eaLnBrk="1" hangingPunct="1"/>
            <a:r>
              <a:rPr lang="en-US" sz="1800"/>
              <a:t>Band</a:t>
            </a:r>
          </a:p>
          <a:p>
            <a:pPr eaLnBrk="1" hangingPunct="1"/>
            <a:r>
              <a:rPr lang="en-US" sz="1800"/>
              <a:t>04:18 UTC</a:t>
            </a:r>
          </a:p>
          <a:p>
            <a:pPr eaLnBrk="1" hangingPunct="1"/>
            <a:r>
              <a:rPr lang="en-US" sz="1800"/>
              <a:t>10 June 2009</a:t>
            </a:r>
          </a:p>
        </p:txBody>
      </p:sp>
      <p:pic>
        <p:nvPicPr>
          <p:cNvPr id="3" name="090610_modis_goes_wv_anim.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82187" y="1211175"/>
            <a:ext cx="5675050" cy="5355700"/>
          </a:xfrm>
        </p:spPr>
      </p:pic>
    </p:spTree>
    <p:extLst>
      <p:ext uri="{BB962C8B-B14F-4D97-AF65-F5344CB8AC3E}">
        <p14:creationId xmlns:p14="http://schemas.microsoft.com/office/powerpoint/2010/main" val="3553801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Recent Examples </a:t>
            </a:r>
            <a:br>
              <a:rPr lang="en-US" dirty="0" smtClean="0"/>
            </a:br>
            <a:r>
              <a:rPr lang="en-US" dirty="0" smtClean="0"/>
              <a:t>30 January 2015</a:t>
            </a:r>
            <a:endParaRPr lang="en-US" dirty="0"/>
          </a:p>
        </p:txBody>
      </p:sp>
      <p:sp>
        <p:nvSpPr>
          <p:cNvPr id="5" name="Text Placeholder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69248195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150130_modis_goes_water_vapor_anim.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06331" y="87745"/>
            <a:ext cx="7121669" cy="6783790"/>
          </a:xfrm>
        </p:spPr>
      </p:pic>
    </p:spTree>
    <p:extLst>
      <p:ext uri="{BB962C8B-B14F-4D97-AF65-F5344CB8AC3E}">
        <p14:creationId xmlns:p14="http://schemas.microsoft.com/office/powerpoint/2010/main" val="29634108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150130_1823z_modis_water_vapor_visible_anim.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19019" y="0"/>
            <a:ext cx="7208981" cy="6866960"/>
          </a:xfrm>
        </p:spPr>
      </p:pic>
    </p:spTree>
    <p:extLst>
      <p:ext uri="{BB962C8B-B14F-4D97-AF65-F5344CB8AC3E}">
        <p14:creationId xmlns:p14="http://schemas.microsoft.com/office/powerpoint/2010/main" val="27755449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150130_16z_goes13_wv_turb_sigmet.png"/>
          <p:cNvPicPr>
            <a:picLocks noGrp="1" noChangeAspect="1"/>
          </p:cNvPicPr>
          <p:nvPr>
            <p:ph idx="1"/>
          </p:nvPr>
        </p:nvPicPr>
        <p:blipFill>
          <a:blip r:embed="rId2">
            <a:extLst>
              <a:ext uri="{28A0092B-C50C-407E-A947-70E740481C1C}">
                <a14:useLocalDpi xmlns:a14="http://schemas.microsoft.com/office/drawing/2010/main" val="0"/>
              </a:ext>
            </a:extLst>
          </a:blip>
          <a:srcRect l="-36915" r="-36915"/>
          <a:stretch>
            <a:fillRect/>
          </a:stretch>
        </p:blipFill>
        <p:spPr>
          <a:xfrm>
            <a:off x="-1675833" y="110837"/>
            <a:ext cx="12268428" cy="6747163"/>
          </a:xfrm>
        </p:spPr>
      </p:pic>
    </p:spTree>
    <p:extLst>
      <p:ext uri="{BB962C8B-B14F-4D97-AF65-F5344CB8AC3E}">
        <p14:creationId xmlns:p14="http://schemas.microsoft.com/office/powerpoint/2010/main" val="77190331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NAM80_250MB_Windspeed_20150130_1200F000.png"/>
          <p:cNvPicPr>
            <a:picLocks noGrp="1" noChangeAspect="1"/>
          </p:cNvPicPr>
          <p:nvPr>
            <p:ph idx="1"/>
          </p:nvPr>
        </p:nvPicPr>
        <p:blipFill>
          <a:blip r:embed="rId2">
            <a:extLst>
              <a:ext uri="{28A0092B-C50C-407E-A947-70E740481C1C}">
                <a14:useLocalDpi xmlns:a14="http://schemas.microsoft.com/office/drawing/2010/main" val="0"/>
              </a:ext>
            </a:extLst>
          </a:blip>
          <a:srcRect l="-12471" r="-12471"/>
          <a:stretch>
            <a:fillRect/>
          </a:stretch>
        </p:blipFill>
        <p:spPr>
          <a:xfrm>
            <a:off x="-1273889" y="274638"/>
            <a:ext cx="11670665" cy="6418416"/>
          </a:xfrm>
        </p:spPr>
      </p:pic>
    </p:spTree>
    <p:extLst>
      <p:ext uri="{BB962C8B-B14F-4D97-AF65-F5344CB8AC3E}">
        <p14:creationId xmlns:p14="http://schemas.microsoft.com/office/powerpoint/2010/main" val="251495023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p:txBody>
          <a:bodyPr>
            <a:normAutofit fontScale="90000"/>
          </a:bodyPr>
          <a:lstStyle/>
          <a:p>
            <a:r>
              <a:rPr lang="en-US">
                <a:latin typeface="Calibri" charset="0"/>
                <a:ea typeface="ＭＳ Ｐゴシック" charset="0"/>
                <a:cs typeface="ＭＳ Ｐゴシック" charset="0"/>
              </a:rPr>
              <a:t>Why is 6.7 μm Important for the Detection of Turbulence?</a:t>
            </a:r>
          </a:p>
        </p:txBody>
      </p:sp>
      <p:pic>
        <p:nvPicPr>
          <p:cNvPr id="126979" name="Content Placeholder 3" descr="Picture 11.png"/>
          <p:cNvPicPr>
            <a:picLocks noGrp="1" noChangeAspect="1"/>
          </p:cNvPicPr>
          <p:nvPr>
            <p:ph idx="1"/>
          </p:nvPr>
        </p:nvPicPr>
        <p:blipFill>
          <a:blip r:embed="rId2">
            <a:extLst>
              <a:ext uri="{28A0092B-C50C-407E-A947-70E740481C1C}">
                <a14:useLocalDpi xmlns:a14="http://schemas.microsoft.com/office/drawing/2010/main" val="0"/>
              </a:ext>
            </a:extLst>
          </a:blip>
          <a:srcRect l="-18152" r="-18152"/>
          <a:stretch>
            <a:fillRect/>
          </a:stretch>
        </p:blipFill>
        <p:spPr>
          <a:xfrm>
            <a:off x="76200" y="1600200"/>
            <a:ext cx="9283700" cy="5105400"/>
          </a:xfrm>
        </p:spPr>
      </p:pic>
    </p:spTree>
    <p:extLst>
      <p:ext uri="{BB962C8B-B14F-4D97-AF65-F5344CB8AC3E}">
        <p14:creationId xmlns:p14="http://schemas.microsoft.com/office/powerpoint/2010/main" val="114648224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smtClean="0">
                <a:latin typeface="Calibri" charset="0"/>
                <a:ea typeface="ＭＳ Ｐゴシック" charset="0"/>
                <a:cs typeface="ＭＳ Ｐゴシック" charset="0"/>
              </a:rPr>
              <a:t>Cloud </a:t>
            </a:r>
            <a:r>
              <a:rPr lang="en-US" dirty="0">
                <a:latin typeface="Calibri" charset="0"/>
                <a:ea typeface="ＭＳ Ｐゴシック" charset="0"/>
                <a:cs typeface="ＭＳ Ｐゴシック" charset="0"/>
              </a:rPr>
              <a:t>Applications Continued</a:t>
            </a:r>
          </a:p>
        </p:txBody>
      </p:sp>
      <p:sp>
        <p:nvSpPr>
          <p:cNvPr id="17411" name="Content Placeholder 2"/>
          <p:cNvSpPr>
            <a:spLocks noGrp="1"/>
          </p:cNvSpPr>
          <p:nvPr>
            <p:ph idx="1"/>
          </p:nvPr>
        </p:nvSpPr>
        <p:spPr/>
        <p:txBody>
          <a:bodyPr/>
          <a:lstStyle/>
          <a:p>
            <a:r>
              <a:rPr lang="en-US" dirty="0">
                <a:latin typeface="Calibri" charset="0"/>
                <a:ea typeface="ＭＳ Ｐゴシック" charset="0"/>
                <a:cs typeface="ＭＳ Ｐゴシック" charset="0"/>
              </a:rPr>
              <a:t>Clouds</a:t>
            </a:r>
          </a:p>
          <a:p>
            <a:pPr lvl="1"/>
            <a:r>
              <a:rPr lang="en-US" dirty="0">
                <a:latin typeface="Calibri" charset="0"/>
                <a:ea typeface="ＭＳ Ｐゴシック" charset="0"/>
              </a:rPr>
              <a:t>Composition</a:t>
            </a:r>
          </a:p>
          <a:p>
            <a:pPr lvl="1"/>
            <a:r>
              <a:rPr lang="en-US" dirty="0">
                <a:latin typeface="Calibri" charset="0"/>
                <a:ea typeface="ＭＳ Ｐゴシック" charset="0"/>
              </a:rPr>
              <a:t>Cloud Top Properties</a:t>
            </a:r>
          </a:p>
          <a:p>
            <a:pPr lvl="1"/>
            <a:r>
              <a:rPr lang="en-US" dirty="0">
                <a:latin typeface="Calibri" charset="0"/>
                <a:ea typeface="ＭＳ Ｐゴシック" charset="0"/>
              </a:rPr>
              <a:t>Cloud Phase</a:t>
            </a:r>
          </a:p>
        </p:txBody>
      </p:sp>
    </p:spTree>
    <p:extLst>
      <p:ext uri="{BB962C8B-B14F-4D97-AF65-F5344CB8AC3E}">
        <p14:creationId xmlns:p14="http://schemas.microsoft.com/office/powerpoint/2010/main" val="199103622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dirty="0">
                <a:latin typeface="Calibri" charset="0"/>
                <a:ea typeface="ＭＳ Ｐゴシック" charset="0"/>
                <a:cs typeface="ＭＳ Ｐゴシック" charset="0"/>
              </a:rPr>
              <a:t>Clouds</a:t>
            </a:r>
          </a:p>
        </p:txBody>
      </p:sp>
      <p:sp>
        <p:nvSpPr>
          <p:cNvPr id="18435" name="Content Placeholder 2"/>
          <p:cNvSpPr>
            <a:spLocks noGrp="1"/>
          </p:cNvSpPr>
          <p:nvPr>
            <p:ph idx="1"/>
          </p:nvPr>
        </p:nvSpPr>
        <p:spPr>
          <a:xfrm>
            <a:off x="457200" y="1600200"/>
            <a:ext cx="8543574" cy="4943719"/>
          </a:xfrm>
        </p:spPr>
        <p:txBody>
          <a:bodyPr>
            <a:normAutofit/>
          </a:bodyPr>
          <a:lstStyle/>
          <a:p>
            <a:pPr eaLnBrk="1" hangingPunct="1"/>
            <a:r>
              <a:rPr lang="en-US" dirty="0">
                <a:solidFill>
                  <a:srgbClr val="C0504D"/>
                </a:solidFill>
                <a:latin typeface="Calibri" charset="0"/>
                <a:ea typeface="ＭＳ Ｐゴシック" charset="0"/>
                <a:cs typeface="ＭＳ Ｐゴシック" charset="0"/>
              </a:rPr>
              <a:t>MOD06 Cloud Product </a:t>
            </a:r>
            <a:r>
              <a:rPr lang="fi-FI" dirty="0" smtClean="0">
                <a:hlinkClick r:id="rId2"/>
              </a:rPr>
              <a:t>Example filename: a1.13214.2325.mod06ct.hdf</a:t>
            </a:r>
            <a:endParaRPr lang="en-US" dirty="0">
              <a:solidFill>
                <a:srgbClr val="C0504D"/>
              </a:solidFill>
              <a:latin typeface="Calibri" charset="0"/>
              <a:ea typeface="ＭＳ Ｐゴシック" charset="0"/>
              <a:cs typeface="ＭＳ Ｐゴシック" charset="0"/>
            </a:endParaRPr>
          </a:p>
          <a:p>
            <a:pPr lvl="1" eaLnBrk="1" hangingPunct="1"/>
            <a:r>
              <a:rPr lang="en-US" dirty="0">
                <a:solidFill>
                  <a:srgbClr val="C0504D"/>
                </a:solidFill>
                <a:latin typeface="Calibri" charset="0"/>
                <a:ea typeface="ＭＳ Ｐゴシック" charset="0"/>
              </a:rPr>
              <a:t>Cloud Top Properties at </a:t>
            </a:r>
            <a:r>
              <a:rPr lang="en-US" dirty="0" smtClean="0">
                <a:solidFill>
                  <a:srgbClr val="C0504D"/>
                </a:solidFill>
                <a:latin typeface="Calibri" charset="0"/>
                <a:ea typeface="ＭＳ Ｐゴシック" charset="0"/>
              </a:rPr>
              <a:t>5km and 1 km</a:t>
            </a:r>
            <a:endParaRPr lang="en-US" dirty="0">
              <a:solidFill>
                <a:srgbClr val="C0504D"/>
              </a:solidFill>
              <a:latin typeface="Calibri" charset="0"/>
              <a:ea typeface="ＭＳ Ｐゴシック" charset="0"/>
            </a:endParaRPr>
          </a:p>
          <a:p>
            <a:pPr lvl="2" eaLnBrk="1" hangingPunct="1"/>
            <a:r>
              <a:rPr lang="en-US" dirty="0">
                <a:solidFill>
                  <a:srgbClr val="C0504D"/>
                </a:solidFill>
                <a:latin typeface="Calibri" charset="0"/>
                <a:ea typeface="ＭＳ Ｐゴシック" charset="0"/>
              </a:rPr>
              <a:t>Cloud Top Pressure, Cloud Top Temperature, Cloud Fraction, Cloud Emissivity</a:t>
            </a:r>
          </a:p>
          <a:p>
            <a:pPr lvl="1" eaLnBrk="1" hangingPunct="1"/>
            <a:r>
              <a:rPr lang="en-US" dirty="0">
                <a:solidFill>
                  <a:srgbClr val="C0504D"/>
                </a:solidFill>
                <a:latin typeface="Calibri" charset="0"/>
                <a:ea typeface="ＭＳ Ｐゴシック" charset="0"/>
              </a:rPr>
              <a:t>Cloud Phase at 5 km</a:t>
            </a:r>
          </a:p>
          <a:p>
            <a:pPr lvl="1" eaLnBrk="1" hangingPunct="1"/>
            <a:r>
              <a:rPr lang="en-US" dirty="0">
                <a:solidFill>
                  <a:schemeClr val="accent2"/>
                </a:solidFill>
                <a:latin typeface="Calibri" charset="0"/>
                <a:ea typeface="ＭＳ Ｐゴシック" charset="0"/>
              </a:rPr>
              <a:t>Cloud Optical Properties at 1 km (Daytime only)</a:t>
            </a:r>
          </a:p>
          <a:p>
            <a:pPr lvl="2" eaLnBrk="1" hangingPunct="1"/>
            <a:r>
              <a:rPr lang="en-US" dirty="0">
                <a:solidFill>
                  <a:schemeClr val="accent2"/>
                </a:solidFill>
                <a:latin typeface="Calibri" charset="0"/>
                <a:ea typeface="ＭＳ Ｐゴシック" charset="0"/>
              </a:rPr>
              <a:t>Cloud Effective Radius</a:t>
            </a:r>
          </a:p>
          <a:p>
            <a:pPr lvl="2" eaLnBrk="1" hangingPunct="1"/>
            <a:r>
              <a:rPr lang="en-US" dirty="0">
                <a:solidFill>
                  <a:schemeClr val="accent2"/>
                </a:solidFill>
                <a:latin typeface="Calibri" charset="0"/>
                <a:ea typeface="ＭＳ Ｐゴシック" charset="0"/>
              </a:rPr>
              <a:t>Cloud Optical Thickness</a:t>
            </a:r>
          </a:p>
          <a:p>
            <a:pPr lvl="2" eaLnBrk="1" hangingPunct="1"/>
            <a:endParaRPr lang="en-US" dirty="0">
              <a:solidFill>
                <a:schemeClr val="accent2"/>
              </a:solidFill>
              <a:latin typeface="Calibri" charset="0"/>
              <a:ea typeface="ＭＳ Ｐゴシック" charset="0"/>
            </a:endParaRPr>
          </a:p>
        </p:txBody>
      </p:sp>
    </p:spTree>
    <p:extLst>
      <p:ext uri="{BB962C8B-B14F-4D97-AF65-F5344CB8AC3E}">
        <p14:creationId xmlns:p14="http://schemas.microsoft.com/office/powerpoint/2010/main" val="265217969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ctrTitle"/>
          </p:nvPr>
        </p:nvSpPr>
        <p:spPr/>
        <p:txBody>
          <a:bodyPr/>
          <a:lstStyle/>
          <a:p>
            <a:r>
              <a:rPr lang="en-US" dirty="0">
                <a:latin typeface="Calibri" charset="0"/>
                <a:ea typeface="ＭＳ Ｐゴシック" charset="0"/>
                <a:cs typeface="ＭＳ Ｐゴシック" charset="0"/>
              </a:rPr>
              <a:t>Aviation Applications</a:t>
            </a:r>
          </a:p>
        </p:txBody>
      </p:sp>
      <p:sp>
        <p:nvSpPr>
          <p:cNvPr id="113667" name="Subtitle 3"/>
          <p:cNvSpPr>
            <a:spLocks noGrp="1"/>
          </p:cNvSpPr>
          <p:nvPr>
            <p:ph type="subTitle" idx="1"/>
          </p:nvPr>
        </p:nvSpPr>
        <p:spPr/>
        <p:txBody>
          <a:bodyPr/>
          <a:lstStyle/>
          <a:p>
            <a:r>
              <a:rPr lang="en-US" dirty="0">
                <a:solidFill>
                  <a:srgbClr val="C0504D"/>
                </a:solidFill>
                <a:latin typeface="Calibri" charset="0"/>
                <a:ea typeface="ＭＳ Ｐゴシック" charset="0"/>
                <a:cs typeface="ＭＳ Ｐゴシック" charset="0"/>
              </a:rPr>
              <a:t>Turbulence, </a:t>
            </a:r>
            <a:r>
              <a:rPr lang="en-US" dirty="0" smtClean="0">
                <a:solidFill>
                  <a:srgbClr val="C0504D"/>
                </a:solidFill>
                <a:latin typeface="Calibri" charset="0"/>
                <a:ea typeface="ＭＳ Ｐゴシック" charset="0"/>
                <a:cs typeface="ＭＳ Ｐゴシック" charset="0"/>
              </a:rPr>
              <a:t>Clouds</a:t>
            </a:r>
            <a:endParaRPr lang="en-US" dirty="0">
              <a:solidFill>
                <a:srgbClr val="C0504D"/>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231378858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atin typeface="Calibri" charset="0"/>
                <a:ea typeface="ＭＳ Ｐゴシック" charset="0"/>
                <a:cs typeface="ＭＳ Ｐゴシック" charset="0"/>
              </a:rPr>
              <a:t>Cloud Top Property Algorithm</a:t>
            </a:r>
          </a:p>
        </p:txBody>
      </p:sp>
      <p:sp>
        <p:nvSpPr>
          <p:cNvPr id="19459" name="Content Placeholder 2"/>
          <p:cNvSpPr>
            <a:spLocks noGrp="1"/>
          </p:cNvSpPr>
          <p:nvPr>
            <p:ph idx="1"/>
          </p:nvPr>
        </p:nvSpPr>
        <p:spPr/>
        <p:txBody>
          <a:bodyPr/>
          <a:lstStyle/>
          <a:p>
            <a:pPr eaLnBrk="1" hangingPunct="1"/>
            <a:r>
              <a:rPr lang="en-US">
                <a:latin typeface="Calibri" charset="0"/>
                <a:ea typeface="ＭＳ Ｐゴシック" charset="0"/>
                <a:cs typeface="ＭＳ Ｐゴシック" charset="0"/>
              </a:rPr>
              <a:t>Cloud Top Pressure, Temperature, Emissivity derived using CO</a:t>
            </a:r>
            <a:r>
              <a:rPr lang="en-US" baseline="-25000">
                <a:latin typeface="Calibri" charset="0"/>
                <a:ea typeface="ＭＳ Ｐゴシック" charset="0"/>
                <a:cs typeface="ＭＳ Ｐゴシック" charset="0"/>
              </a:rPr>
              <a:t>2</a:t>
            </a:r>
            <a:r>
              <a:rPr lang="en-US">
                <a:latin typeface="Calibri" charset="0"/>
                <a:ea typeface="ＭＳ Ｐゴシック" charset="0"/>
                <a:cs typeface="ＭＳ Ｐゴシック" charset="0"/>
              </a:rPr>
              <a:t> </a:t>
            </a:r>
            <a:r>
              <a:rPr lang="ja-JP" altLang="en-US">
                <a:latin typeface="Calibri" charset="0"/>
                <a:ea typeface="ＭＳ Ｐゴシック" charset="0"/>
                <a:cs typeface="ＭＳ Ｐゴシック" charset="0"/>
              </a:rPr>
              <a:t>“</a:t>
            </a:r>
            <a:r>
              <a:rPr lang="en-US">
                <a:latin typeface="Calibri" charset="0"/>
                <a:ea typeface="ＭＳ Ｐゴシック" charset="0"/>
                <a:cs typeface="ＭＳ Ｐゴシック" charset="0"/>
              </a:rPr>
              <a:t>slicing</a:t>
            </a:r>
            <a:r>
              <a:rPr lang="ja-JP" altLang="en-US">
                <a:latin typeface="Calibri" charset="0"/>
                <a:ea typeface="ＭＳ Ｐゴシック" charset="0"/>
                <a:cs typeface="ＭＳ Ｐゴシック" charset="0"/>
              </a:rPr>
              <a:t>”</a:t>
            </a:r>
            <a:endParaRPr lang="en-US">
              <a:latin typeface="Calibri" charset="0"/>
              <a:ea typeface="ＭＳ Ｐゴシック" charset="0"/>
              <a:cs typeface="ＭＳ Ｐゴシック" charset="0"/>
            </a:endParaRPr>
          </a:p>
          <a:p>
            <a:pPr eaLnBrk="1" hangingPunct="1"/>
            <a:r>
              <a:rPr lang="en-US">
                <a:latin typeface="Calibri" charset="0"/>
                <a:ea typeface="ＭＳ Ｐゴシック" charset="0"/>
                <a:cs typeface="ＭＳ Ｐゴシック" charset="0"/>
              </a:rPr>
              <a:t>MODIS product utilizes 4 spectral channels in the 13 – 14 </a:t>
            </a:r>
            <a:r>
              <a:rPr lang="en-US">
                <a:latin typeface="Calibri" charset="0"/>
                <a:ea typeface="ＭＳ Ｐゴシック" charset="0"/>
                <a:cs typeface="ＭＳ Ｐゴシック" charset="0"/>
                <a:sym typeface="Symbol" charset="0"/>
              </a:rPr>
              <a:t>m region.</a:t>
            </a:r>
          </a:p>
          <a:p>
            <a:pPr eaLnBrk="1" hangingPunct="1"/>
            <a:r>
              <a:rPr lang="en-US">
                <a:latin typeface="Calibri" charset="0"/>
                <a:ea typeface="ＭＳ Ｐゴシック" charset="0"/>
                <a:cs typeface="ＭＳ Ｐゴシック" charset="0"/>
                <a:sym typeface="Symbol" charset="0"/>
              </a:rPr>
              <a:t>5x5 1 km pixel retrievals where at least 5 of the 1 km pixels are cloudy as determined by the cloud mask</a:t>
            </a:r>
          </a:p>
          <a:p>
            <a:pPr eaLnBrk="1" hangingPunct="1"/>
            <a:r>
              <a:rPr lang="en-US">
                <a:latin typeface="Calibri" charset="0"/>
                <a:ea typeface="ＭＳ Ｐゴシック" charset="0"/>
                <a:cs typeface="ＭＳ Ｐゴシック" charset="0"/>
              </a:rPr>
              <a:t>Cloud properties retrieved both day and night</a:t>
            </a:r>
          </a:p>
          <a:p>
            <a:pPr eaLnBrk="1" hangingPunct="1"/>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321475513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03200"/>
            <a:ext cx="8229600" cy="1143000"/>
          </a:xfrm>
        </p:spPr>
        <p:txBody>
          <a:bodyPr/>
          <a:lstStyle/>
          <a:p>
            <a:r>
              <a:rPr lang="en-US" dirty="0" smtClean="0"/>
              <a:t>MODIS Emissive Bands</a:t>
            </a:r>
            <a:endParaRPr lang="en-US" dirty="0"/>
          </a:p>
        </p:txBody>
      </p:sp>
      <p:pic>
        <p:nvPicPr>
          <p:cNvPr id="5" name="Picture 4" descr="Screen Shot 2015-02-10 at 7.09.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7700"/>
            <a:ext cx="9144000" cy="6191480"/>
          </a:xfrm>
          <a:prstGeom prst="rect">
            <a:avLst/>
          </a:prstGeom>
        </p:spPr>
      </p:pic>
    </p:spTree>
    <p:extLst>
      <p:ext uri="{BB962C8B-B14F-4D97-AF65-F5344CB8AC3E}">
        <p14:creationId xmlns:p14="http://schemas.microsoft.com/office/powerpoint/2010/main" val="73455760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WINNT\Profiles\liamg\Desktop\E351_002.gif"/>
          <p:cNvPicPr>
            <a:picLocks noChangeAspect="1" noChangeArrowheads="1"/>
          </p:cNvPicPr>
          <p:nvPr/>
        </p:nvPicPr>
        <p:blipFill>
          <a:blip r:embed="rId3">
            <a:extLst>
              <a:ext uri="{28A0092B-C50C-407E-A947-70E740481C1C}">
                <a14:useLocalDpi xmlns:a14="http://schemas.microsoft.com/office/drawing/2010/main" val="0"/>
              </a:ext>
            </a:extLst>
          </a:blip>
          <a:srcRect l="7529" t="12923" r="7529" b="12923"/>
          <a:stretch>
            <a:fillRect/>
          </a:stretch>
        </p:blipFill>
        <p:spPr bwMode="auto">
          <a:xfrm>
            <a:off x="0" y="152400"/>
            <a:ext cx="9144000" cy="651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05986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4" name="Picture 2" descr="C:\PaulMenzel\3q01\bologna\case 1\T31_36X.jpg"/>
          <p:cNvPicPr>
            <a:picLocks noChangeAspect="1" noChangeArrowheads="1"/>
          </p:cNvPicPr>
          <p:nvPr/>
        </p:nvPicPr>
        <p:blipFill>
          <a:blip r:embed="rId2">
            <a:extLst>
              <a:ext uri="{28A0092B-C50C-407E-A947-70E740481C1C}">
                <a14:useLocalDpi xmlns:a14="http://schemas.microsoft.com/office/drawing/2010/main" val="0"/>
              </a:ext>
            </a:extLst>
          </a:blip>
          <a:srcRect l="1256"/>
          <a:stretch>
            <a:fillRect/>
          </a:stretch>
        </p:blipFill>
        <p:spPr bwMode="auto">
          <a:xfrm>
            <a:off x="153988" y="1706563"/>
            <a:ext cx="8861425" cy="4097337"/>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3555" name="Rectangle 3"/>
          <p:cNvSpPr>
            <a:spLocks noChangeArrowheads="1"/>
          </p:cNvSpPr>
          <p:nvPr/>
        </p:nvSpPr>
        <p:spPr bwMode="auto">
          <a:xfrm>
            <a:off x="1146175" y="782638"/>
            <a:ext cx="7172325" cy="65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ctr">
              <a:lnSpc>
                <a:spcPct val="90000"/>
              </a:lnSpc>
              <a:spcBef>
                <a:spcPct val="20000"/>
              </a:spcBef>
            </a:pPr>
            <a:r>
              <a:rPr lang="en-US" sz="1800">
                <a:solidFill>
                  <a:srgbClr val="0000BA"/>
                </a:solidFill>
                <a:latin typeface="Calibri" charset="0"/>
              </a:rPr>
              <a:t>BT in and out of clouds for MODIS CO</a:t>
            </a:r>
            <a:r>
              <a:rPr lang="en-US" sz="1800" baseline="-25000">
                <a:solidFill>
                  <a:srgbClr val="0000BA"/>
                </a:solidFill>
                <a:latin typeface="Calibri" charset="0"/>
              </a:rPr>
              <a:t>2</a:t>
            </a:r>
            <a:r>
              <a:rPr lang="en-US" sz="1800">
                <a:solidFill>
                  <a:srgbClr val="0000BA"/>
                </a:solidFill>
                <a:latin typeface="Calibri" charset="0"/>
              </a:rPr>
              <a:t> bands</a:t>
            </a:r>
            <a:r>
              <a:rPr lang="en-US" sz="1800">
                <a:latin typeface="Calibri" charset="0"/>
              </a:rPr>
              <a:t> </a:t>
            </a:r>
          </a:p>
          <a:p>
            <a:pPr marL="342900" indent="-342900" algn="ctr">
              <a:lnSpc>
                <a:spcPct val="90000"/>
              </a:lnSpc>
              <a:spcBef>
                <a:spcPct val="20000"/>
              </a:spcBef>
            </a:pPr>
            <a:r>
              <a:rPr lang="en-US" sz="2000">
                <a:latin typeface="Helvetica" charset="0"/>
              </a:rPr>
              <a:t>- demonstrate weighting functions and cloud top algorithm</a:t>
            </a:r>
            <a:endParaRPr lang="en-US" sz="1800">
              <a:latin typeface="Helvetica" charset="0"/>
            </a:endParaRPr>
          </a:p>
        </p:txBody>
      </p:sp>
      <p:sp>
        <p:nvSpPr>
          <p:cNvPr id="23556" name="Text Box 4"/>
          <p:cNvSpPr txBox="1">
            <a:spLocks noChangeArrowheads="1"/>
          </p:cNvSpPr>
          <p:nvPr/>
        </p:nvSpPr>
        <p:spPr bwMode="auto">
          <a:xfrm>
            <a:off x="7164388" y="6553200"/>
            <a:ext cx="1974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en-US" sz="1200">
                <a:solidFill>
                  <a:schemeClr val="bg2"/>
                </a:solidFill>
                <a:latin typeface="Comic Sans MS" charset="0"/>
              </a:rPr>
              <a:t>S. Platnick, ISSAOS </a:t>
            </a:r>
            <a:r>
              <a:rPr lang="ja-JP" altLang="en-US" sz="1200">
                <a:solidFill>
                  <a:schemeClr val="bg2"/>
                </a:solidFill>
                <a:latin typeface="Comic Sans MS" charset="0"/>
              </a:rPr>
              <a:t>‘</a:t>
            </a:r>
            <a:r>
              <a:rPr lang="en-US" sz="1200">
                <a:solidFill>
                  <a:schemeClr val="bg2"/>
                </a:solidFill>
                <a:latin typeface="Comic Sans MS" charset="0"/>
              </a:rPr>
              <a:t>02</a:t>
            </a:r>
          </a:p>
        </p:txBody>
      </p:sp>
    </p:spTree>
    <p:extLst>
      <p:ext uri="{BB962C8B-B14F-4D97-AF65-F5344CB8AC3E}">
        <p14:creationId xmlns:p14="http://schemas.microsoft.com/office/powerpoint/2010/main" val="176719290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2"/>
          <p:cNvGraphicFramePr>
            <a:graphicFrameLocks noChangeAspect="1"/>
          </p:cNvGraphicFramePr>
          <p:nvPr/>
        </p:nvGraphicFramePr>
        <p:xfrm>
          <a:off x="685800" y="2514600"/>
          <a:ext cx="7796213" cy="2438400"/>
        </p:xfrm>
        <a:graphic>
          <a:graphicData uri="http://schemas.openxmlformats.org/presentationml/2006/ole">
            <mc:AlternateContent xmlns:mc="http://schemas.openxmlformats.org/markup-compatibility/2006">
              <mc:Choice xmlns:v="urn:schemas-microsoft-com:vml" Requires="v">
                <p:oleObj spid="_x0000_s1121" name="Paint Shop Pro Image" r:id="rId3" imgW="7795122" imgH="5453659" progId="">
                  <p:embed/>
                </p:oleObj>
              </mc:Choice>
              <mc:Fallback>
                <p:oleObj name="Paint Shop Pro Image" r:id="rId3" imgW="7795122" imgH="5453659"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19548" b="80443"/>
                      <a:stretch>
                        <a:fillRect/>
                      </a:stretch>
                    </p:blipFill>
                    <p:spPr bwMode="auto">
                      <a:xfrm>
                        <a:off x="685800" y="2514600"/>
                        <a:ext cx="7796213"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4579" name="Text Box 3"/>
          <p:cNvSpPr txBox="1">
            <a:spLocks noChangeArrowheads="1"/>
          </p:cNvSpPr>
          <p:nvPr/>
        </p:nvSpPr>
        <p:spPr bwMode="auto">
          <a:xfrm>
            <a:off x="914400" y="1371600"/>
            <a:ext cx="7208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latin typeface="Calibri" charset="0"/>
              </a:rPr>
              <a:t>CO2 channels see to different levels in the atmosphere</a:t>
            </a:r>
          </a:p>
        </p:txBody>
      </p:sp>
      <p:sp>
        <p:nvSpPr>
          <p:cNvPr id="24580" name="Text Box 4"/>
          <p:cNvSpPr txBox="1">
            <a:spLocks noChangeArrowheads="1"/>
          </p:cNvSpPr>
          <p:nvPr/>
        </p:nvSpPr>
        <p:spPr bwMode="auto">
          <a:xfrm>
            <a:off x="1003300" y="5410200"/>
            <a:ext cx="69582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smtClean="0">
                <a:latin typeface="Calibri" charset="0"/>
              </a:rPr>
              <a:t>Band 36			Band 35			</a:t>
            </a:r>
            <a:r>
              <a:rPr lang="en-US" sz="1800" dirty="0">
                <a:latin typeface="Calibri" charset="0"/>
              </a:rPr>
              <a:t> </a:t>
            </a:r>
            <a:r>
              <a:rPr lang="en-US" sz="1800" dirty="0" smtClean="0">
                <a:latin typeface="Calibri" charset="0"/>
              </a:rPr>
              <a:t>     Band 34			Band 33</a:t>
            </a:r>
          </a:p>
          <a:p>
            <a:r>
              <a:rPr lang="en-US" sz="1800" dirty="0" smtClean="0">
                <a:latin typeface="Calibri" charset="0"/>
              </a:rPr>
              <a:t>14.2 </a:t>
            </a:r>
            <a:r>
              <a:rPr lang="en-US" sz="1800" dirty="0">
                <a:latin typeface="Calibri" charset="0"/>
              </a:rPr>
              <a:t>um                    13.9 um                            13.6 um                       13.3 um              </a:t>
            </a:r>
          </a:p>
        </p:txBody>
      </p:sp>
    </p:spTree>
    <p:extLst>
      <p:ext uri="{BB962C8B-B14F-4D97-AF65-F5344CB8AC3E}">
        <p14:creationId xmlns:p14="http://schemas.microsoft.com/office/powerpoint/2010/main" val="71150772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6322" name="Picture 3074" descr="C:\PaulMenzel\2q00\gifs\Ctp4.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52400"/>
            <a:ext cx="5943600" cy="6553200"/>
          </a:xfrm>
          <a:prstGeom prst="rect">
            <a:avLst/>
          </a:prstGeom>
          <a:noFill/>
          <a:extLst>
            <a:ext uri="{909E8E84-426E-40dd-AFC4-6F175D3DCCD1}">
              <a14:hiddenFill xmlns:a14="http://schemas.microsoft.com/office/drawing/2010/main">
                <a:solidFill>
                  <a:srgbClr val="FFFFFF"/>
                </a:solidFill>
              </a14:hiddenFill>
            </a:ext>
          </a:extLst>
        </p:spPr>
      </p:pic>
      <p:sp>
        <p:nvSpPr>
          <p:cNvPr id="56323" name="Text Box 3075"/>
          <p:cNvSpPr txBox="1">
            <a:spLocks noChangeArrowheads="1"/>
          </p:cNvSpPr>
          <p:nvPr/>
        </p:nvSpPr>
        <p:spPr bwMode="auto">
          <a:xfrm>
            <a:off x="250825" y="228600"/>
            <a:ext cx="3101975" cy="636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b="1">
                <a:solidFill>
                  <a:schemeClr val="accent2"/>
                </a:solidFill>
              </a:rPr>
              <a:t>Different ratios </a:t>
            </a:r>
          </a:p>
          <a:p>
            <a:pPr eaLnBrk="0" hangingPunct="0"/>
            <a:r>
              <a:rPr lang="en-US" b="1">
                <a:solidFill>
                  <a:schemeClr val="accent2"/>
                </a:solidFill>
              </a:rPr>
              <a:t>reveal cloud properties </a:t>
            </a:r>
          </a:p>
          <a:p>
            <a:pPr eaLnBrk="0" hangingPunct="0"/>
            <a:r>
              <a:rPr lang="en-US" b="1">
                <a:solidFill>
                  <a:schemeClr val="accent2"/>
                </a:solidFill>
              </a:rPr>
              <a:t>at different levels</a:t>
            </a:r>
          </a:p>
          <a:p>
            <a:pPr eaLnBrk="0" hangingPunct="0"/>
            <a:endParaRPr lang="en-US" b="1">
              <a:solidFill>
                <a:schemeClr val="accent2"/>
              </a:solidFill>
            </a:endParaRPr>
          </a:p>
          <a:p>
            <a:pPr eaLnBrk="0" hangingPunct="0"/>
            <a:r>
              <a:rPr lang="en-US" b="1">
                <a:solidFill>
                  <a:schemeClr val="accent2"/>
                </a:solidFill>
              </a:rPr>
              <a:t>hi - 14.2/13.9</a:t>
            </a:r>
          </a:p>
          <a:p>
            <a:pPr eaLnBrk="0" hangingPunct="0"/>
            <a:r>
              <a:rPr lang="en-US" b="1">
                <a:solidFill>
                  <a:schemeClr val="accent2"/>
                </a:solidFill>
              </a:rPr>
              <a:t>mid - 13.9/13.6</a:t>
            </a:r>
          </a:p>
          <a:p>
            <a:pPr eaLnBrk="0" hangingPunct="0"/>
            <a:r>
              <a:rPr lang="en-US" b="1">
                <a:solidFill>
                  <a:schemeClr val="accent2"/>
                </a:solidFill>
              </a:rPr>
              <a:t>low - 13.6/13.3</a:t>
            </a:r>
          </a:p>
          <a:p>
            <a:pPr eaLnBrk="0" hangingPunct="0"/>
            <a:endParaRPr lang="en-US" sz="2000">
              <a:solidFill>
                <a:schemeClr val="accent2"/>
              </a:solidFill>
            </a:endParaRPr>
          </a:p>
          <a:p>
            <a:pPr eaLnBrk="0" hangingPunct="0"/>
            <a:endParaRPr lang="en-US" sz="2000">
              <a:solidFill>
                <a:schemeClr val="accent2"/>
              </a:solidFill>
            </a:endParaRPr>
          </a:p>
          <a:p>
            <a:pPr eaLnBrk="0" hangingPunct="0"/>
            <a:r>
              <a:rPr lang="en-US" sz="2000" b="1">
                <a:solidFill>
                  <a:schemeClr val="accent2"/>
                </a:solidFill>
              </a:rPr>
              <a:t>Meas          Calc</a:t>
            </a:r>
          </a:p>
          <a:p>
            <a:pPr eaLnBrk="0" hangingPunct="0"/>
            <a:r>
              <a:rPr lang="en-US" sz="2000" b="1">
                <a:solidFill>
                  <a:schemeClr val="accent2"/>
                </a:solidFill>
              </a:rPr>
              <a:t>	            p</a:t>
            </a:r>
            <a:r>
              <a:rPr lang="en-US" sz="2000" b="1" baseline="-25000">
                <a:solidFill>
                  <a:schemeClr val="accent2"/>
                </a:solidFill>
              </a:rPr>
              <a:t>c	</a:t>
            </a:r>
            <a:endParaRPr lang="en-US" sz="2000" b="1">
              <a:solidFill>
                <a:schemeClr val="accent2"/>
              </a:solidFill>
            </a:endParaRPr>
          </a:p>
          <a:p>
            <a:pPr eaLnBrk="0" hangingPunct="0"/>
            <a:r>
              <a:rPr lang="en-US" sz="2000" b="1">
                <a:solidFill>
                  <a:schemeClr val="accent2"/>
                </a:solidFill>
              </a:rPr>
              <a:t>(I</a:t>
            </a:r>
            <a:r>
              <a:rPr lang="en-US" sz="2000" b="1" baseline="-25000">
                <a:solidFill>
                  <a:schemeClr val="accent2"/>
                </a:solidFill>
                <a:sym typeface="Symbol" charset="0"/>
              </a:rPr>
              <a:t>1</a:t>
            </a:r>
            <a:r>
              <a:rPr lang="en-US" sz="2000" b="1">
                <a:solidFill>
                  <a:schemeClr val="accent2"/>
                </a:solidFill>
              </a:rPr>
              <a:t>-I</a:t>
            </a:r>
            <a:r>
              <a:rPr lang="en-US" sz="2000" b="1" baseline="-25000">
                <a:solidFill>
                  <a:schemeClr val="accent2"/>
                </a:solidFill>
                <a:sym typeface="Symbol" charset="0"/>
              </a:rPr>
              <a:t>1</a:t>
            </a:r>
            <a:r>
              <a:rPr lang="en-US" sz="2000" b="1" baseline="30000">
                <a:solidFill>
                  <a:schemeClr val="accent2"/>
                </a:solidFill>
              </a:rPr>
              <a:t>clr</a:t>
            </a:r>
            <a:r>
              <a:rPr lang="en-US" sz="2000" b="1">
                <a:solidFill>
                  <a:schemeClr val="accent2"/>
                </a:solidFill>
              </a:rPr>
              <a:t>)    </a:t>
            </a:r>
            <a:r>
              <a:rPr lang="en-US" sz="2000" b="1">
                <a:solidFill>
                  <a:schemeClr val="accent2"/>
                </a:solidFill>
                <a:sym typeface="Symbol" charset="0"/>
              </a:rPr>
              <a:t></a:t>
            </a:r>
            <a:r>
              <a:rPr lang="en-US" sz="2000" b="1" baseline="-25000">
                <a:solidFill>
                  <a:schemeClr val="accent2"/>
                </a:solidFill>
                <a:sym typeface="Symbol" charset="0"/>
              </a:rPr>
              <a:t>1</a:t>
            </a:r>
            <a:r>
              <a:rPr lang="en-US" sz="2000" b="1">
                <a:solidFill>
                  <a:schemeClr val="accent2"/>
                </a:solidFill>
              </a:rPr>
              <a:t> </a:t>
            </a:r>
            <a:r>
              <a:rPr lang="en-US" sz="2000" b="1">
                <a:solidFill>
                  <a:schemeClr val="accent2"/>
                </a:solidFill>
                <a:sym typeface="Symbol" charset="0"/>
              </a:rPr>
              <a:t></a:t>
            </a:r>
            <a:r>
              <a:rPr lang="en-US" sz="2000" b="1">
                <a:solidFill>
                  <a:schemeClr val="accent2"/>
                </a:solidFill>
              </a:rPr>
              <a:t> </a:t>
            </a:r>
            <a:r>
              <a:rPr lang="en-US" sz="2000" b="1">
                <a:solidFill>
                  <a:schemeClr val="accent2"/>
                </a:solidFill>
                <a:sym typeface="Symbol" charset="0"/>
              </a:rPr>
              <a:t></a:t>
            </a:r>
            <a:r>
              <a:rPr lang="en-US" sz="2000" b="1" baseline="-25000">
                <a:solidFill>
                  <a:schemeClr val="accent2"/>
                </a:solidFill>
                <a:sym typeface="Symbol" charset="0"/>
              </a:rPr>
              <a:t>1</a:t>
            </a:r>
            <a:r>
              <a:rPr lang="en-US" sz="2000" b="1">
                <a:solidFill>
                  <a:schemeClr val="accent2"/>
                </a:solidFill>
              </a:rPr>
              <a:t> dB</a:t>
            </a:r>
            <a:r>
              <a:rPr lang="en-US" sz="2000" b="1" baseline="-25000">
                <a:solidFill>
                  <a:schemeClr val="accent2"/>
                </a:solidFill>
                <a:sym typeface="Symbol" charset="0"/>
              </a:rPr>
              <a:t>1</a:t>
            </a:r>
            <a:endParaRPr lang="en-US" sz="2000" b="1">
              <a:solidFill>
                <a:schemeClr val="accent2"/>
              </a:solidFill>
            </a:endParaRPr>
          </a:p>
          <a:p>
            <a:pPr eaLnBrk="0" hangingPunct="0"/>
            <a:r>
              <a:rPr lang="en-US" sz="2000" b="1">
                <a:solidFill>
                  <a:schemeClr val="accent2"/>
                </a:solidFill>
              </a:rPr>
              <a:t>	            p</a:t>
            </a:r>
            <a:r>
              <a:rPr lang="en-US" sz="2000" b="1" baseline="-25000">
                <a:solidFill>
                  <a:schemeClr val="accent2"/>
                </a:solidFill>
              </a:rPr>
              <a:t>s</a:t>
            </a:r>
            <a:endParaRPr lang="en-US" sz="2000" b="1">
              <a:solidFill>
                <a:schemeClr val="accent2"/>
              </a:solidFill>
            </a:endParaRPr>
          </a:p>
          <a:p>
            <a:pPr eaLnBrk="0" hangingPunct="0"/>
            <a:r>
              <a:rPr lang="en-US" sz="2000" b="1">
                <a:solidFill>
                  <a:schemeClr val="accent2"/>
                </a:solidFill>
              </a:rPr>
              <a:t>----------- = ----------------</a:t>
            </a:r>
          </a:p>
          <a:p>
            <a:pPr eaLnBrk="0" hangingPunct="0"/>
            <a:r>
              <a:rPr lang="en-US" sz="2000" b="1">
                <a:solidFill>
                  <a:schemeClr val="accent2"/>
                </a:solidFill>
              </a:rPr>
              <a:t>	            p</a:t>
            </a:r>
            <a:r>
              <a:rPr lang="en-US" sz="2000" b="1" baseline="-25000">
                <a:solidFill>
                  <a:schemeClr val="accent2"/>
                </a:solidFill>
              </a:rPr>
              <a:t>c	</a:t>
            </a:r>
            <a:endParaRPr lang="en-US" sz="2000" b="1">
              <a:solidFill>
                <a:schemeClr val="accent2"/>
              </a:solidFill>
            </a:endParaRPr>
          </a:p>
          <a:p>
            <a:pPr eaLnBrk="0" hangingPunct="0"/>
            <a:r>
              <a:rPr lang="en-US" sz="2000" b="1">
                <a:solidFill>
                  <a:schemeClr val="accent2"/>
                </a:solidFill>
              </a:rPr>
              <a:t>(I</a:t>
            </a:r>
            <a:r>
              <a:rPr lang="en-US" sz="2000" b="1" baseline="-25000">
                <a:solidFill>
                  <a:schemeClr val="accent2"/>
                </a:solidFill>
                <a:sym typeface="Symbol" charset="0"/>
              </a:rPr>
              <a:t>2</a:t>
            </a:r>
            <a:r>
              <a:rPr lang="en-US" sz="2000" b="1">
                <a:solidFill>
                  <a:schemeClr val="accent2"/>
                </a:solidFill>
              </a:rPr>
              <a:t>-I</a:t>
            </a:r>
            <a:r>
              <a:rPr lang="en-US" sz="2000" b="1" baseline="-25000">
                <a:solidFill>
                  <a:schemeClr val="accent2"/>
                </a:solidFill>
                <a:sym typeface="Symbol" charset="0"/>
              </a:rPr>
              <a:t>2</a:t>
            </a:r>
            <a:r>
              <a:rPr lang="en-US" sz="2000" b="1" baseline="30000">
                <a:solidFill>
                  <a:schemeClr val="accent2"/>
                </a:solidFill>
              </a:rPr>
              <a:t>clr</a:t>
            </a:r>
            <a:r>
              <a:rPr lang="en-US" sz="2000" b="1">
                <a:solidFill>
                  <a:schemeClr val="accent2"/>
                </a:solidFill>
              </a:rPr>
              <a:t>)    </a:t>
            </a:r>
            <a:r>
              <a:rPr lang="en-US" sz="2000" b="1">
                <a:solidFill>
                  <a:schemeClr val="accent2"/>
                </a:solidFill>
                <a:sym typeface="Symbol" charset="0"/>
              </a:rPr>
              <a:t></a:t>
            </a:r>
            <a:r>
              <a:rPr lang="en-US" sz="2000" b="1" baseline="-25000">
                <a:solidFill>
                  <a:schemeClr val="accent2"/>
                </a:solidFill>
                <a:sym typeface="Symbol" charset="0"/>
              </a:rPr>
              <a:t>2</a:t>
            </a:r>
            <a:r>
              <a:rPr lang="en-US" sz="2000" b="1">
                <a:solidFill>
                  <a:schemeClr val="accent2"/>
                </a:solidFill>
              </a:rPr>
              <a:t> </a:t>
            </a:r>
            <a:r>
              <a:rPr lang="en-US" sz="2000" b="1">
                <a:solidFill>
                  <a:schemeClr val="accent2"/>
                </a:solidFill>
                <a:sym typeface="Symbol" charset="0"/>
              </a:rPr>
              <a:t></a:t>
            </a:r>
            <a:r>
              <a:rPr lang="en-US" sz="2000" b="1">
                <a:solidFill>
                  <a:schemeClr val="accent2"/>
                </a:solidFill>
              </a:rPr>
              <a:t> </a:t>
            </a:r>
            <a:r>
              <a:rPr lang="en-US" sz="2000" b="1">
                <a:solidFill>
                  <a:schemeClr val="accent2"/>
                </a:solidFill>
                <a:sym typeface="Symbol" charset="0"/>
              </a:rPr>
              <a:t></a:t>
            </a:r>
            <a:r>
              <a:rPr lang="en-US" sz="2000" b="1" baseline="-25000">
                <a:solidFill>
                  <a:schemeClr val="accent2"/>
                </a:solidFill>
                <a:sym typeface="Symbol" charset="0"/>
              </a:rPr>
              <a:t>2</a:t>
            </a:r>
            <a:r>
              <a:rPr lang="en-US" sz="2000" b="1">
                <a:solidFill>
                  <a:schemeClr val="accent2"/>
                </a:solidFill>
              </a:rPr>
              <a:t> dB</a:t>
            </a:r>
            <a:r>
              <a:rPr lang="en-US" sz="2000" b="1" baseline="-25000">
                <a:solidFill>
                  <a:schemeClr val="accent2"/>
                </a:solidFill>
                <a:sym typeface="Symbol" charset="0"/>
              </a:rPr>
              <a:t>2</a:t>
            </a:r>
            <a:endParaRPr lang="en-US" sz="2000" b="1">
              <a:solidFill>
                <a:schemeClr val="accent2"/>
              </a:solidFill>
            </a:endParaRPr>
          </a:p>
          <a:p>
            <a:pPr eaLnBrk="0" hangingPunct="0"/>
            <a:r>
              <a:rPr lang="en-US" sz="2000" b="1">
                <a:solidFill>
                  <a:schemeClr val="accent2"/>
                </a:solidFill>
              </a:rPr>
              <a:t>	            p</a:t>
            </a:r>
            <a:r>
              <a:rPr lang="en-US" sz="2000" b="1" baseline="-25000">
                <a:solidFill>
                  <a:schemeClr val="accent2"/>
                </a:solidFill>
              </a:rPr>
              <a:t>s</a:t>
            </a:r>
            <a:endParaRPr lang="en-US" sz="2000" b="1">
              <a:solidFill>
                <a:schemeClr val="accent2"/>
              </a:solidFill>
            </a:endParaRPr>
          </a:p>
          <a:p>
            <a:pPr eaLnBrk="0" hangingPunct="0"/>
            <a:endParaRPr lang="en-US" sz="2000" b="1">
              <a:solidFill>
                <a:schemeClr val="accent2"/>
              </a:solidFill>
            </a:endParaRPr>
          </a:p>
        </p:txBody>
      </p:sp>
    </p:spTree>
    <p:extLst>
      <p:ext uri="{BB962C8B-B14F-4D97-AF65-F5344CB8AC3E}">
        <p14:creationId xmlns:p14="http://schemas.microsoft.com/office/powerpoint/2010/main" val="30283644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Cloud Top Pressure Product</a:t>
            </a:r>
            <a:endParaRPr lang="en-US" dirty="0"/>
          </a:p>
        </p:txBody>
      </p:sp>
      <p:pic>
        <p:nvPicPr>
          <p:cNvPr id="4" name="Content Placeholder 3" descr="AQUA_19_Aug_2013_0105_CloudTopPressure.GIF"/>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195687" y="1256323"/>
            <a:ext cx="9790209" cy="5384238"/>
          </a:xfrm>
        </p:spPr>
      </p:pic>
    </p:spTree>
    <p:extLst>
      <p:ext uri="{BB962C8B-B14F-4D97-AF65-F5344CB8AC3E}">
        <p14:creationId xmlns:p14="http://schemas.microsoft.com/office/powerpoint/2010/main" val="317495403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Cloud Top Pressure Product</a:t>
            </a:r>
            <a:endParaRPr lang="en-US" dirty="0"/>
          </a:p>
        </p:txBody>
      </p:sp>
      <p:pic>
        <p:nvPicPr>
          <p:cNvPr id="5" name="Content Placeholder 4" descr="AQUA_19_Aug_2013_0105_RGB.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248488" y="1225905"/>
            <a:ext cx="9895721" cy="5442265"/>
          </a:xfrm>
        </p:spPr>
      </p:pic>
    </p:spTree>
    <p:extLst>
      <p:ext uri="{BB962C8B-B14F-4D97-AF65-F5344CB8AC3E}">
        <p14:creationId xmlns:p14="http://schemas.microsoft.com/office/powerpoint/2010/main" val="224129106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n-US">
                <a:latin typeface="Calibri" charset="0"/>
                <a:ea typeface="ＭＳ Ｐゴシック" charset="0"/>
                <a:cs typeface="ＭＳ Ｐゴシック" charset="0"/>
              </a:rPr>
              <a:t>Cloud Phase</a:t>
            </a:r>
          </a:p>
        </p:txBody>
      </p:sp>
      <p:sp>
        <p:nvSpPr>
          <p:cNvPr id="25603" name="Content Placeholder 2"/>
          <p:cNvSpPr>
            <a:spLocks noGrp="1"/>
          </p:cNvSpPr>
          <p:nvPr>
            <p:ph idx="1"/>
          </p:nvPr>
        </p:nvSpPr>
        <p:spPr/>
        <p:txBody>
          <a:bodyPr/>
          <a:lstStyle/>
          <a:p>
            <a:pPr eaLnBrk="1" hangingPunct="1"/>
            <a:r>
              <a:rPr lang="en-US">
                <a:latin typeface="Calibri" charset="0"/>
                <a:ea typeface="ＭＳ Ｐゴシック" charset="0"/>
                <a:cs typeface="ＭＳ Ｐゴシック" charset="0"/>
              </a:rPr>
              <a:t>IR Brightness Temperature Difference Product</a:t>
            </a:r>
          </a:p>
          <a:p>
            <a:pPr lvl="1" eaLnBrk="1" hangingPunct="1"/>
            <a:r>
              <a:rPr lang="en-US">
                <a:latin typeface="Calibri" charset="0"/>
                <a:ea typeface="ＭＳ Ｐゴシック" charset="0"/>
              </a:rPr>
              <a:t>Band 29 (8.6 μm) – Band 31 (11 μm)</a:t>
            </a:r>
          </a:p>
          <a:p>
            <a:pPr lvl="1" eaLnBrk="1" hangingPunct="1"/>
            <a:r>
              <a:rPr lang="en-US">
                <a:latin typeface="Calibri" charset="0"/>
                <a:ea typeface="ＭＳ Ｐゴシック" charset="0"/>
              </a:rPr>
              <a:t>Takes advantage of difference in water/ice cloud absorption in this spectral region</a:t>
            </a:r>
          </a:p>
          <a:p>
            <a:pPr eaLnBrk="1" hangingPunct="1"/>
            <a:r>
              <a:rPr lang="en-US">
                <a:latin typeface="Calibri" charset="0"/>
                <a:ea typeface="ＭＳ Ｐゴシック" charset="0"/>
                <a:cs typeface="ＭＳ Ｐゴシック" charset="0"/>
              </a:rPr>
              <a:t>Near Infrared Bands (1.6 and 2.1 μm) </a:t>
            </a:r>
          </a:p>
          <a:p>
            <a:pPr eaLnBrk="1" hangingPunct="1"/>
            <a:r>
              <a:rPr lang="en-US">
                <a:latin typeface="Calibri" charset="0"/>
                <a:ea typeface="ＭＳ Ｐゴシック" charset="0"/>
                <a:cs typeface="ＭＳ Ｐゴシック" charset="0"/>
              </a:rPr>
              <a:t>Short Wave Infrared Bands (4 μm region)</a:t>
            </a:r>
          </a:p>
        </p:txBody>
      </p:sp>
    </p:spTree>
    <p:extLst>
      <p:ext uri="{BB962C8B-B14F-4D97-AF65-F5344CB8AC3E}">
        <p14:creationId xmlns:p14="http://schemas.microsoft.com/office/powerpoint/2010/main" val="395963279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lum bright="-18000" contrast="40000"/>
            <a:extLst>
              <a:ext uri="{28A0092B-C50C-407E-A947-70E740481C1C}">
                <a14:useLocalDpi xmlns:a14="http://schemas.microsoft.com/office/drawing/2010/main" val="0"/>
              </a:ext>
            </a:extLst>
          </a:blip>
          <a:srcRect/>
          <a:stretch>
            <a:fillRect/>
          </a:stretch>
        </p:blipFill>
        <p:spPr bwMode="auto">
          <a:xfrm>
            <a:off x="1600200" y="685800"/>
            <a:ext cx="6019800" cy="479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3555" name="Line 3"/>
          <p:cNvSpPr>
            <a:spLocks noChangeShapeType="1"/>
          </p:cNvSpPr>
          <p:nvPr/>
        </p:nvSpPr>
        <p:spPr bwMode="auto">
          <a:xfrm>
            <a:off x="2819400" y="3048000"/>
            <a:ext cx="0" cy="19050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3556" name="Line 4"/>
          <p:cNvSpPr>
            <a:spLocks noChangeShapeType="1"/>
          </p:cNvSpPr>
          <p:nvPr/>
        </p:nvSpPr>
        <p:spPr bwMode="auto">
          <a:xfrm flipV="1">
            <a:off x="5029200" y="2057400"/>
            <a:ext cx="0" cy="2819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23557" name="Text Box 5"/>
          <p:cNvSpPr txBox="1">
            <a:spLocks noChangeArrowheads="1"/>
          </p:cNvSpPr>
          <p:nvPr/>
        </p:nvSpPr>
        <p:spPr bwMode="auto">
          <a:xfrm>
            <a:off x="1219200" y="5638800"/>
            <a:ext cx="6781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dirty="0">
                <a:solidFill>
                  <a:schemeClr val="accent2"/>
                </a:solidFill>
              </a:rPr>
              <a:t>Imaginary Index of Refraction of Ice and Water </a:t>
            </a:r>
            <a:r>
              <a:rPr lang="en-US" dirty="0" smtClean="0">
                <a:solidFill>
                  <a:schemeClr val="accent2"/>
                </a:solidFill>
              </a:rPr>
              <a:t>8 </a:t>
            </a:r>
            <a:r>
              <a:rPr lang="en-US" dirty="0">
                <a:solidFill>
                  <a:schemeClr val="accent2"/>
                </a:solidFill>
              </a:rPr>
              <a:t>– 13 microns</a:t>
            </a:r>
          </a:p>
        </p:txBody>
      </p:sp>
    </p:spTree>
    <p:extLst>
      <p:ext uri="{BB962C8B-B14F-4D97-AF65-F5344CB8AC3E}">
        <p14:creationId xmlns:p14="http://schemas.microsoft.com/office/powerpoint/2010/main" val="341039671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r>
              <a:rPr lang="en-US">
                <a:latin typeface="Calibri" charset="0"/>
                <a:ea typeface="ＭＳ Ｐゴシック" charset="0"/>
                <a:cs typeface="ＭＳ Ｐゴシック" charset="0"/>
              </a:rPr>
              <a:t>Atmospheric Turbulence</a:t>
            </a:r>
          </a:p>
        </p:txBody>
      </p:sp>
      <p:pic>
        <p:nvPicPr>
          <p:cNvPr id="114691" name="Content Placeholder 3" descr="Picture 7.png"/>
          <p:cNvPicPr>
            <a:picLocks noGrp="1" noChangeAspect="1"/>
          </p:cNvPicPr>
          <p:nvPr>
            <p:ph idx="1"/>
          </p:nvPr>
        </p:nvPicPr>
        <p:blipFill>
          <a:blip r:embed="rId2">
            <a:extLst>
              <a:ext uri="{28A0092B-C50C-407E-A947-70E740481C1C}">
                <a14:useLocalDpi xmlns:a14="http://schemas.microsoft.com/office/drawing/2010/main" val="0"/>
              </a:ext>
            </a:extLst>
          </a:blip>
          <a:srcRect l="-18256" r="-18256"/>
          <a:stretch>
            <a:fillRect/>
          </a:stretch>
        </p:blipFill>
        <p:spPr>
          <a:xfrm>
            <a:off x="125413" y="1417638"/>
            <a:ext cx="9475787" cy="5211762"/>
          </a:xfrm>
        </p:spPr>
      </p:pic>
    </p:spTree>
    <p:extLst>
      <p:ext uri="{BB962C8B-B14F-4D97-AF65-F5344CB8AC3E}">
        <p14:creationId xmlns:p14="http://schemas.microsoft.com/office/powerpoint/2010/main" val="178637257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title"/>
          </p:nvPr>
        </p:nvSpPr>
        <p:spPr>
          <a:xfrm>
            <a:off x="685800" y="457200"/>
            <a:ext cx="7772400" cy="1143000"/>
          </a:xfrm>
        </p:spPr>
        <p:txBody>
          <a:bodyPr/>
          <a:lstStyle/>
          <a:p>
            <a:r>
              <a:rPr lang="en-US"/>
              <a:t>Ice Cloud Example</a:t>
            </a:r>
          </a:p>
        </p:txBody>
      </p:sp>
      <p:pic>
        <p:nvPicPr>
          <p:cNvPr id="207875" name="Picture 3" descr="C:\TEMP\capture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589088"/>
            <a:ext cx="3897313" cy="4811712"/>
          </a:xfrm>
          <a:prstGeom prst="rect">
            <a:avLst/>
          </a:prstGeom>
          <a:noFill/>
          <a:extLst>
            <a:ext uri="{909E8E84-426E-40dd-AFC4-6F175D3DCCD1}">
              <a14:hiddenFill xmlns:a14="http://schemas.microsoft.com/office/drawing/2010/main">
                <a:solidFill>
                  <a:srgbClr val="FFFFFF"/>
                </a:solidFill>
              </a14:hiddenFill>
            </a:ext>
          </a:extLst>
        </p:spPr>
      </p:pic>
      <p:pic>
        <p:nvPicPr>
          <p:cNvPr id="207876" name="Picture 4" descr="C:\TEMP\capture3.bmp"/>
          <p:cNvPicPr>
            <a:picLocks noChangeAspect="1" noChangeArrowheads="1"/>
          </p:cNvPicPr>
          <p:nvPr/>
        </p:nvPicPr>
        <p:blipFill>
          <a:blip r:embed="rId3">
            <a:extLst>
              <a:ext uri="{28A0092B-C50C-407E-A947-70E740481C1C}">
                <a14:useLocalDpi xmlns:a14="http://schemas.microsoft.com/office/drawing/2010/main" val="0"/>
              </a:ext>
            </a:extLst>
          </a:blip>
          <a:srcRect b="23981"/>
          <a:stretch>
            <a:fillRect/>
          </a:stretch>
        </p:blipFill>
        <p:spPr bwMode="auto">
          <a:xfrm>
            <a:off x="5257800" y="1600200"/>
            <a:ext cx="3268663" cy="4675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55363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Cloud Phase Product</a:t>
            </a:r>
            <a:endParaRPr lang="en-US" dirty="0"/>
          </a:p>
        </p:txBody>
      </p:sp>
      <p:pic>
        <p:nvPicPr>
          <p:cNvPr id="4" name="Content Placeholder 3" descr="AQUA_19_Aug_2013_0105_CloudPhase.GIF"/>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318695" y="1173488"/>
            <a:ext cx="10091445" cy="5549906"/>
          </a:xfrm>
        </p:spPr>
      </p:pic>
    </p:spTree>
    <p:extLst>
      <p:ext uri="{BB962C8B-B14F-4D97-AF65-F5344CB8AC3E}">
        <p14:creationId xmlns:p14="http://schemas.microsoft.com/office/powerpoint/2010/main" val="413017963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 Cloud Top Pressure Product</a:t>
            </a:r>
            <a:endParaRPr lang="en-US" dirty="0"/>
          </a:p>
        </p:txBody>
      </p:sp>
      <p:pic>
        <p:nvPicPr>
          <p:cNvPr id="5" name="Content Placeholder 4" descr="AQUA_19_Aug_2013_0105_RGB.JPG"/>
          <p:cNvPicPr>
            <a:picLocks noGrp="1" noChangeAspect="1"/>
          </p:cNvPicPr>
          <p:nvPr>
            <p:ph idx="1"/>
          </p:nvPr>
        </p:nvPicPr>
        <p:blipFill>
          <a:blip r:embed="rId2">
            <a:extLst>
              <a:ext uri="{28A0092B-C50C-407E-A947-70E740481C1C}">
                <a14:useLocalDpi xmlns:a14="http://schemas.microsoft.com/office/drawing/2010/main" val="0"/>
              </a:ext>
            </a:extLst>
          </a:blip>
          <a:srcRect l="-40915" r="-40915"/>
          <a:stretch>
            <a:fillRect/>
          </a:stretch>
        </p:blipFill>
        <p:spPr>
          <a:xfrm>
            <a:off x="-248488" y="1225905"/>
            <a:ext cx="9895721" cy="5442265"/>
          </a:xfrm>
        </p:spPr>
      </p:pic>
    </p:spTree>
    <p:extLst>
      <p:ext uri="{BB962C8B-B14F-4D97-AF65-F5344CB8AC3E}">
        <p14:creationId xmlns:p14="http://schemas.microsoft.com/office/powerpoint/2010/main" val="75885404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152400" y="274638"/>
            <a:ext cx="8991600" cy="1143000"/>
          </a:xfrm>
        </p:spPr>
        <p:txBody>
          <a:bodyPr>
            <a:normAutofit fontScale="90000"/>
          </a:bodyPr>
          <a:lstStyle/>
          <a:p>
            <a:r>
              <a:rPr lang="en-US" sz="4000">
                <a:latin typeface="Calibri" charset="0"/>
                <a:ea typeface="ＭＳ Ｐゴシック" charset="0"/>
                <a:cs typeface="ＭＳ Ｐゴシック" charset="0"/>
              </a:rPr>
              <a:t>Using Satellite Imagery to Help Diagnose Areas of Aircraft Icing Potential</a:t>
            </a:r>
          </a:p>
        </p:txBody>
      </p:sp>
      <p:sp>
        <p:nvSpPr>
          <p:cNvPr id="32772" name="TextBox 4"/>
          <p:cNvSpPr txBox="1">
            <a:spLocks noChangeArrowheads="1"/>
          </p:cNvSpPr>
          <p:nvPr/>
        </p:nvSpPr>
        <p:spPr bwMode="auto">
          <a:xfrm>
            <a:off x="2057400" y="6400800"/>
            <a:ext cx="5021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C0504D"/>
                </a:solidFill>
              </a:rPr>
              <a:t>GOES IR window animation    17 October 2008</a:t>
            </a:r>
          </a:p>
        </p:txBody>
      </p:sp>
      <p:pic>
        <p:nvPicPr>
          <p:cNvPr id="3" name="081018_g12_ir_anim.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4163" y="1600200"/>
            <a:ext cx="6034087" cy="4525963"/>
          </a:xfrm>
        </p:spPr>
      </p:pic>
    </p:spTree>
    <p:extLst>
      <p:ext uri="{BB962C8B-B14F-4D97-AF65-F5344CB8AC3E}">
        <p14:creationId xmlns:p14="http://schemas.microsoft.com/office/powerpoint/2010/main" val="22048487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r>
              <a:rPr lang="en-US">
                <a:latin typeface="Calibri" charset="0"/>
                <a:ea typeface="ＭＳ Ｐゴシック" charset="0"/>
                <a:cs typeface="ＭＳ Ｐゴシック" charset="0"/>
              </a:rPr>
              <a:t>Icing</a:t>
            </a:r>
          </a:p>
        </p:txBody>
      </p:sp>
      <p:sp>
        <p:nvSpPr>
          <p:cNvPr id="33795" name="Content Placeholder 2"/>
          <p:cNvSpPr>
            <a:spLocks noGrp="1"/>
          </p:cNvSpPr>
          <p:nvPr>
            <p:ph idx="1"/>
          </p:nvPr>
        </p:nvSpPr>
        <p:spPr/>
        <p:txBody>
          <a:bodyPr/>
          <a:lstStyle/>
          <a:p>
            <a:r>
              <a:rPr lang="en-US">
                <a:latin typeface="Calibri" charset="0"/>
                <a:ea typeface="ＭＳ Ｐゴシック" charset="0"/>
                <a:cs typeface="ＭＳ Ｐゴシック" charset="0"/>
              </a:rPr>
              <a:t>Freezing Level</a:t>
            </a:r>
          </a:p>
          <a:p>
            <a:pPr lvl="1"/>
            <a:r>
              <a:rPr lang="en-US">
                <a:latin typeface="Calibri" charset="0"/>
                <a:ea typeface="ＭＳ Ｐゴシック" charset="0"/>
              </a:rPr>
              <a:t>Altitude at which the temperature is 0 degrees C</a:t>
            </a:r>
          </a:p>
          <a:p>
            <a:pPr lvl="1"/>
            <a:r>
              <a:rPr lang="en-US">
                <a:latin typeface="Calibri" charset="0"/>
                <a:ea typeface="ＭＳ Ｐゴシック" charset="0"/>
              </a:rPr>
              <a:t>Above this level the temperature is &lt; 0 C</a:t>
            </a:r>
          </a:p>
          <a:p>
            <a:r>
              <a:rPr lang="en-US">
                <a:latin typeface="Calibri" charset="0"/>
                <a:ea typeface="ＭＳ Ｐゴシック" charset="0"/>
                <a:cs typeface="ＭＳ Ｐゴシック" charset="0"/>
              </a:rPr>
              <a:t>Water Can Exist at Temperatures Well Below Freezing</a:t>
            </a:r>
          </a:p>
          <a:p>
            <a:pPr lvl="1"/>
            <a:r>
              <a:rPr lang="en-US">
                <a:latin typeface="Calibri" charset="0"/>
                <a:ea typeface="ＭＳ Ｐゴシック" charset="0"/>
              </a:rPr>
              <a:t>Supercooled Water</a:t>
            </a:r>
          </a:p>
          <a:p>
            <a:r>
              <a:rPr lang="en-US">
                <a:latin typeface="Calibri" charset="0"/>
                <a:ea typeface="ＭＳ Ｐゴシック" charset="0"/>
                <a:cs typeface="ＭＳ Ｐゴシック" charset="0"/>
              </a:rPr>
              <a:t>An airplane whose temperature is &lt; freezing in this environment can accrue ice</a:t>
            </a:r>
          </a:p>
        </p:txBody>
      </p:sp>
    </p:spTree>
    <p:extLst>
      <p:ext uri="{BB962C8B-B14F-4D97-AF65-F5344CB8AC3E}">
        <p14:creationId xmlns:p14="http://schemas.microsoft.com/office/powerpoint/2010/main" val="345229479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a:latin typeface="Calibri" charset="0"/>
                <a:ea typeface="ＭＳ Ｐゴシック" charset="0"/>
                <a:cs typeface="ＭＳ Ｐゴシック" charset="0"/>
              </a:rPr>
              <a:t>Why is This  Important?</a:t>
            </a:r>
          </a:p>
        </p:txBody>
      </p:sp>
      <p:sp>
        <p:nvSpPr>
          <p:cNvPr id="34819" name="Content Placeholder 2"/>
          <p:cNvSpPr>
            <a:spLocks noGrp="1"/>
          </p:cNvSpPr>
          <p:nvPr>
            <p:ph idx="1"/>
          </p:nvPr>
        </p:nvSpPr>
        <p:spPr/>
        <p:txBody>
          <a:bodyPr/>
          <a:lstStyle/>
          <a:p>
            <a:r>
              <a:rPr lang="en-US">
                <a:latin typeface="Calibri" charset="0"/>
                <a:ea typeface="ＭＳ Ｐゴシック" charset="0"/>
                <a:cs typeface="ＭＳ Ｐゴシック" charset="0"/>
              </a:rPr>
              <a:t>We worry about icing because it can adversely affect the flight characteristics of an aircraft. Icing can increase drag, decrease lift, and cause control problems. The added weight of the accreted ice is generally only a factor in light aircraft. </a:t>
            </a:r>
          </a:p>
          <a:p>
            <a:endParaRPr lang="en-US">
              <a:latin typeface="Calibri" charset="0"/>
              <a:ea typeface="ＭＳ Ｐゴシック" charset="0"/>
              <a:cs typeface="ＭＳ Ｐゴシック" charset="0"/>
            </a:endParaRPr>
          </a:p>
        </p:txBody>
      </p:sp>
      <p:pic>
        <p:nvPicPr>
          <p:cNvPr id="34820" name="Picture 3" descr="sld_icing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4267200"/>
            <a:ext cx="3238500" cy="239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Box 4"/>
          <p:cNvSpPr txBox="1">
            <a:spLocks noChangeArrowheads="1"/>
          </p:cNvSpPr>
          <p:nvPr/>
        </p:nvSpPr>
        <p:spPr bwMode="auto">
          <a:xfrm>
            <a:off x="457200" y="5943600"/>
            <a:ext cx="30448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Ice Accumulation On </a:t>
            </a:r>
          </a:p>
          <a:p>
            <a:pPr eaLnBrk="1" hangingPunct="1"/>
            <a:r>
              <a:rPr lang="en-US" sz="1800"/>
              <a:t>The Wing of a Small Aircraft</a:t>
            </a:r>
          </a:p>
          <a:p>
            <a:pPr eaLnBrk="1" hangingPunct="1"/>
            <a:r>
              <a:rPr lang="en-US" sz="1800"/>
              <a:t>NASA </a:t>
            </a:r>
          </a:p>
        </p:txBody>
      </p:sp>
    </p:spTree>
    <p:extLst>
      <p:ext uri="{BB962C8B-B14F-4D97-AF65-F5344CB8AC3E}">
        <p14:creationId xmlns:p14="http://schemas.microsoft.com/office/powerpoint/2010/main" val="172536543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endParaRPr lang="en-US">
              <a:latin typeface="Calibri" charset="0"/>
              <a:ea typeface="ＭＳ Ｐゴシック" charset="0"/>
              <a:cs typeface="ＭＳ Ｐゴシック" charset="0"/>
            </a:endParaRPr>
          </a:p>
        </p:txBody>
      </p:sp>
      <p:sp>
        <p:nvSpPr>
          <p:cNvPr id="37891" name="Content Placeholder 2"/>
          <p:cNvSpPr>
            <a:spLocks noGrp="1"/>
          </p:cNvSpPr>
          <p:nvPr>
            <p:ph idx="1"/>
          </p:nvPr>
        </p:nvSpPr>
        <p:spPr/>
        <p:txBody>
          <a:bodyPr/>
          <a:lstStyle/>
          <a:p>
            <a:r>
              <a:rPr lang="en-US" sz="2000">
                <a:latin typeface="Calibri" charset="0"/>
                <a:ea typeface="ＭＳ Ｐゴシック" charset="0"/>
                <a:cs typeface="ＭＳ Ｐゴシック" charset="0"/>
              </a:rPr>
              <a:t>A closer view using AWIPS images of the MODIS visible channel, 11.0 µm </a:t>
            </a:r>
            <a:r>
              <a:rPr lang="ja-JP" altLang="en-US" sz="2000">
                <a:latin typeface="Calibri" charset="0"/>
                <a:ea typeface="ＭＳ Ｐゴシック" charset="0"/>
                <a:cs typeface="ＭＳ Ｐゴシック" charset="0"/>
              </a:rPr>
              <a:t>“</a:t>
            </a:r>
            <a:r>
              <a:rPr lang="en-US" sz="2000">
                <a:latin typeface="Calibri" charset="0"/>
                <a:ea typeface="ＭＳ Ｐゴシック" charset="0"/>
                <a:cs typeface="ＭＳ Ｐゴシック" charset="0"/>
              </a:rPr>
              <a:t>IR window</a:t>
            </a:r>
            <a:r>
              <a:rPr lang="ja-JP" altLang="en-US" sz="2000">
                <a:latin typeface="Calibri" charset="0"/>
                <a:ea typeface="ＭＳ Ｐゴシック" charset="0"/>
                <a:cs typeface="ＭＳ Ｐゴシック" charset="0"/>
              </a:rPr>
              <a:t>”</a:t>
            </a:r>
            <a:r>
              <a:rPr lang="en-US" sz="2000">
                <a:latin typeface="Calibri" charset="0"/>
                <a:ea typeface="ＭＳ Ｐゴシック" charset="0"/>
                <a:cs typeface="ＭＳ Ｐゴシック" charset="0"/>
              </a:rPr>
              <a:t> channel, Cloud Top Temperature (CTT) product, and Cloud Phase product at 17:29 UTC (below) indicated that much of the cloud shield along the trailing (western) edge of the shortwave over Minnesota and Iowa exhibited cloud top temperatures that were below freezing (generally in the -5 to -12º C range), but the MODIS Cloud Phase product designated those trailing edge clouds as </a:t>
            </a:r>
            <a:r>
              <a:rPr lang="ja-JP" altLang="en-US" sz="2000">
                <a:latin typeface="Calibri" charset="0"/>
                <a:ea typeface="ＭＳ Ｐゴシック" charset="0"/>
                <a:cs typeface="ＭＳ Ｐゴシック" charset="0"/>
              </a:rPr>
              <a:t>“</a:t>
            </a:r>
            <a:r>
              <a:rPr lang="en-US" sz="2000">
                <a:latin typeface="Calibri" charset="0"/>
                <a:ea typeface="ＭＳ Ｐゴシック" charset="0"/>
                <a:cs typeface="ＭＳ Ｐゴシック" charset="0"/>
              </a:rPr>
              <a:t>Water droplet</a:t>
            </a:r>
            <a:r>
              <a:rPr lang="ja-JP" altLang="en-US" sz="2000">
                <a:latin typeface="Calibri" charset="0"/>
                <a:ea typeface="ＭＳ Ｐゴシック" charset="0"/>
                <a:cs typeface="ＭＳ Ｐゴシック" charset="0"/>
              </a:rPr>
              <a:t>”</a:t>
            </a:r>
            <a:r>
              <a:rPr lang="en-US" sz="2000">
                <a:latin typeface="Calibri" charset="0"/>
                <a:ea typeface="ＭＳ Ｐゴシック" charset="0"/>
                <a:cs typeface="ＭＳ Ｐゴシック" charset="0"/>
              </a:rPr>
              <a:t> clouds (blue enhancement). Within this area of supercooled water droplet clouds were several pilot reports of icing at the 8000-foot altitude  across southern Minnesota and western/central Iowa.</a:t>
            </a:r>
          </a:p>
          <a:p>
            <a:endParaRPr lang="en-US" sz="2000">
              <a:latin typeface="Calibri" charset="0"/>
              <a:ea typeface="ＭＳ Ｐゴシック" charset="0"/>
              <a:cs typeface="ＭＳ Ｐゴシック" charset="0"/>
            </a:endParaRPr>
          </a:p>
        </p:txBody>
      </p:sp>
    </p:spTree>
    <p:extLst>
      <p:ext uri="{BB962C8B-B14F-4D97-AF65-F5344CB8AC3E}">
        <p14:creationId xmlns:p14="http://schemas.microsoft.com/office/powerpoint/2010/main" val="16527271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endParaRPr lang="en-US">
              <a:latin typeface="Calibri" charset="0"/>
              <a:ea typeface="ＭＳ Ｐゴシック" charset="0"/>
              <a:cs typeface="ＭＳ Ｐゴシック" charset="0"/>
            </a:endParaRPr>
          </a:p>
        </p:txBody>
      </p:sp>
      <p:pic>
        <p:nvPicPr>
          <p:cNvPr id="38915" name="Content Placeholder 3" descr="081017_modis_icing_4panel.jpg"/>
          <p:cNvPicPr>
            <a:picLocks noGrp="1" noChangeAspect="1"/>
          </p:cNvPicPr>
          <p:nvPr>
            <p:ph idx="1"/>
          </p:nvPr>
        </p:nvPicPr>
        <p:blipFill>
          <a:blip r:embed="rId2">
            <a:extLst>
              <a:ext uri="{28A0092B-C50C-407E-A947-70E740481C1C}">
                <a14:useLocalDpi xmlns:a14="http://schemas.microsoft.com/office/drawing/2010/main" val="0"/>
              </a:ext>
            </a:extLst>
          </a:blip>
          <a:srcRect l="-33640" r="-33640"/>
          <a:stretch>
            <a:fillRect/>
          </a:stretch>
        </p:blipFill>
        <p:spPr>
          <a:xfrm>
            <a:off x="-1192213" y="274638"/>
            <a:ext cx="11555413" cy="6354762"/>
          </a:xfrm>
        </p:spPr>
      </p:pic>
    </p:spTree>
    <p:extLst>
      <p:ext uri="{BB962C8B-B14F-4D97-AF65-F5344CB8AC3E}">
        <p14:creationId xmlns:p14="http://schemas.microsoft.com/office/powerpoint/2010/main" val="216029153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a:latin typeface="Calibri" charset="0"/>
                <a:ea typeface="ＭＳ Ｐゴシック" charset="0"/>
                <a:cs typeface="ＭＳ Ｐゴシック" charset="0"/>
              </a:rPr>
              <a:t>Other Cloud Applications Too</a:t>
            </a:r>
          </a:p>
        </p:txBody>
      </p:sp>
      <p:sp>
        <p:nvSpPr>
          <p:cNvPr id="39939" name="Content Placeholder 2"/>
          <p:cNvSpPr>
            <a:spLocks noGrp="1"/>
          </p:cNvSpPr>
          <p:nvPr>
            <p:ph idx="1"/>
          </p:nvPr>
        </p:nvSpPr>
        <p:spPr/>
        <p:txBody>
          <a:bodyPr/>
          <a:lstStyle/>
          <a:p>
            <a:r>
              <a:rPr lang="en-US">
                <a:solidFill>
                  <a:schemeClr val="accent2"/>
                </a:solidFill>
                <a:latin typeface="Calibri" charset="0"/>
                <a:ea typeface="ＭＳ Ｐゴシック" charset="0"/>
                <a:cs typeface="ＭＳ Ｐゴシック" charset="0"/>
              </a:rPr>
              <a:t>Identification of mature T-storms</a:t>
            </a:r>
          </a:p>
          <a:p>
            <a:pPr lvl="1"/>
            <a:r>
              <a:rPr lang="en-US">
                <a:latin typeface="Calibri" charset="0"/>
                <a:ea typeface="ＭＳ Ｐゴシック" charset="0"/>
              </a:rPr>
              <a:t>Must glaciate, meaning tops of cell must be ice</a:t>
            </a:r>
          </a:p>
          <a:p>
            <a:r>
              <a:rPr lang="en-US">
                <a:solidFill>
                  <a:srgbClr val="C0504D"/>
                </a:solidFill>
                <a:latin typeface="Calibri" charset="0"/>
                <a:ea typeface="ＭＳ Ｐゴシック" charset="0"/>
                <a:cs typeface="ＭＳ Ｐゴシック" charset="0"/>
              </a:rPr>
              <a:t>Accurate height of </a:t>
            </a:r>
            <a:r>
              <a:rPr lang="ja-JP" altLang="en-US">
                <a:solidFill>
                  <a:srgbClr val="C0504D"/>
                </a:solidFill>
                <a:latin typeface="Calibri" charset="0"/>
                <a:ea typeface="ＭＳ Ｐゴシック" charset="0"/>
                <a:cs typeface="ＭＳ Ｐゴシック" charset="0"/>
              </a:rPr>
              <a:t>“</a:t>
            </a:r>
            <a:r>
              <a:rPr lang="en-US">
                <a:solidFill>
                  <a:srgbClr val="C0504D"/>
                </a:solidFill>
                <a:latin typeface="Calibri" charset="0"/>
                <a:ea typeface="ＭＳ Ｐゴシック" charset="0"/>
                <a:cs typeface="ＭＳ Ｐゴシック" charset="0"/>
              </a:rPr>
              <a:t>thin</a:t>
            </a:r>
            <a:r>
              <a:rPr lang="ja-JP" altLang="en-US">
                <a:solidFill>
                  <a:srgbClr val="C0504D"/>
                </a:solidFill>
                <a:latin typeface="Calibri" charset="0"/>
                <a:ea typeface="ＭＳ Ｐゴシック" charset="0"/>
                <a:cs typeface="ＭＳ Ｐゴシック" charset="0"/>
              </a:rPr>
              <a:t>”</a:t>
            </a:r>
            <a:r>
              <a:rPr lang="en-US">
                <a:solidFill>
                  <a:srgbClr val="C0504D"/>
                </a:solidFill>
                <a:latin typeface="Calibri" charset="0"/>
                <a:ea typeface="ＭＳ Ｐゴシック" charset="0"/>
                <a:cs typeface="ＭＳ Ｐゴシック" charset="0"/>
              </a:rPr>
              <a:t> high clouds</a:t>
            </a:r>
          </a:p>
          <a:p>
            <a:pPr lvl="1"/>
            <a:r>
              <a:rPr lang="en-US">
                <a:latin typeface="Calibri" charset="0"/>
                <a:ea typeface="ＭＳ Ｐゴシック" charset="0"/>
              </a:rPr>
              <a:t>Energy transmitted from below the cloud in the IR window.  Can</a:t>
            </a:r>
            <a:r>
              <a:rPr lang="ja-JP" altLang="en-US">
                <a:latin typeface="Calibri" charset="0"/>
                <a:ea typeface="ＭＳ Ｐゴシック" charset="0"/>
              </a:rPr>
              <a:t>’</a:t>
            </a:r>
            <a:r>
              <a:rPr lang="en-US">
                <a:latin typeface="Calibri" charset="0"/>
                <a:ea typeface="ＭＳ Ｐゴシック" charset="0"/>
              </a:rPr>
              <a:t>t get accurate level from window BT.</a:t>
            </a:r>
          </a:p>
          <a:p>
            <a:pPr lvl="1"/>
            <a:r>
              <a:rPr lang="en-US">
                <a:latin typeface="Calibri" charset="0"/>
                <a:ea typeface="ＭＳ Ｐゴシック" charset="0"/>
              </a:rPr>
              <a:t>Important for pilots.  Clouds mean more moisture, dry entrainment and potential for turbulence.</a:t>
            </a:r>
          </a:p>
          <a:p>
            <a:pPr lvl="1"/>
            <a:endParaRPr lang="en-US">
              <a:latin typeface="Calibri" charset="0"/>
              <a:ea typeface="ＭＳ Ｐゴシック" charset="0"/>
            </a:endParaRPr>
          </a:p>
          <a:p>
            <a:pPr lvl="1"/>
            <a:endParaRPr lang="en-US">
              <a:latin typeface="Calibri" charset="0"/>
              <a:ea typeface="ＭＳ Ｐゴシック" charset="0"/>
            </a:endParaRPr>
          </a:p>
        </p:txBody>
      </p:sp>
    </p:spTree>
    <p:extLst>
      <p:ext uri="{BB962C8B-B14F-4D97-AF65-F5344CB8AC3E}">
        <p14:creationId xmlns:p14="http://schemas.microsoft.com/office/powerpoint/2010/main" val="355439809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ctrTitle"/>
          </p:nvPr>
        </p:nvSpPr>
        <p:spPr/>
        <p:txBody>
          <a:bodyPr/>
          <a:lstStyle/>
          <a:p>
            <a:r>
              <a:rPr lang="en-US">
                <a:latin typeface="Calibri" charset="0"/>
                <a:ea typeface="ＭＳ Ｐゴシック" charset="0"/>
                <a:cs typeface="ＭＳ Ｐゴシック" charset="0"/>
              </a:rPr>
              <a:t>Other Applications</a:t>
            </a:r>
          </a:p>
        </p:txBody>
      </p:sp>
      <p:sp>
        <p:nvSpPr>
          <p:cNvPr id="4" name="Subtitle 3"/>
          <p:cNvSpPr>
            <a:spLocks noGrp="1"/>
          </p:cNvSpPr>
          <p:nvPr>
            <p:ph type="subTitle" idx="1"/>
          </p:nvPr>
        </p:nvSpPr>
        <p:spPr/>
        <p:txBody>
          <a:bodyPr/>
          <a:lstStyle/>
          <a:p>
            <a:endParaRPr lang="en-US">
              <a:solidFill>
                <a:srgbClr val="898989"/>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294985329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a:xfrm>
            <a:off x="457200" y="228600"/>
            <a:ext cx="8229600" cy="1143000"/>
          </a:xfrm>
        </p:spPr>
        <p:txBody>
          <a:bodyPr/>
          <a:lstStyle/>
          <a:p>
            <a:r>
              <a:rPr lang="en-US">
                <a:latin typeface="Calibri" charset="0"/>
                <a:ea typeface="ＭＳ Ｐゴシック" charset="0"/>
                <a:cs typeface="ＭＳ Ｐゴシック" charset="0"/>
              </a:rPr>
              <a:t>Atmospheric Turbulence</a:t>
            </a:r>
          </a:p>
        </p:txBody>
      </p:sp>
      <p:pic>
        <p:nvPicPr>
          <p:cNvPr id="115715" name="Content Placeholder 3" descr="Picture 8.png"/>
          <p:cNvPicPr>
            <a:picLocks noGrp="1" noChangeAspect="1"/>
          </p:cNvPicPr>
          <p:nvPr>
            <p:ph idx="1"/>
          </p:nvPr>
        </p:nvPicPr>
        <p:blipFill>
          <a:blip r:embed="rId2">
            <a:extLst>
              <a:ext uri="{28A0092B-C50C-407E-A947-70E740481C1C}">
                <a14:useLocalDpi xmlns:a14="http://schemas.microsoft.com/office/drawing/2010/main" val="0"/>
              </a:ext>
            </a:extLst>
          </a:blip>
          <a:srcRect l="-18738" r="-18738"/>
          <a:stretch>
            <a:fillRect/>
          </a:stretch>
        </p:blipFill>
        <p:spPr>
          <a:xfrm>
            <a:off x="125413" y="1417638"/>
            <a:ext cx="9475787" cy="5211762"/>
          </a:xfrm>
        </p:spPr>
      </p:pic>
    </p:spTree>
    <p:extLst>
      <p:ext uri="{BB962C8B-B14F-4D97-AF65-F5344CB8AC3E}">
        <p14:creationId xmlns:p14="http://schemas.microsoft.com/office/powerpoint/2010/main" val="1966515418"/>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pPr eaLnBrk="1" hangingPunct="1"/>
            <a:r>
              <a:rPr lang="en-US">
                <a:latin typeface="Calibri" charset="0"/>
                <a:ea typeface="ＭＳ Ｐゴシック" charset="0"/>
                <a:cs typeface="ＭＳ Ｐゴシック" charset="0"/>
              </a:rPr>
              <a:t>Sea Surface Temperatures</a:t>
            </a:r>
          </a:p>
        </p:txBody>
      </p:sp>
      <p:sp>
        <p:nvSpPr>
          <p:cNvPr id="91139" name="Content Placeholder 2"/>
          <p:cNvSpPr>
            <a:spLocks noGrp="1"/>
          </p:cNvSpPr>
          <p:nvPr>
            <p:ph idx="1"/>
          </p:nvPr>
        </p:nvSpPr>
        <p:spPr/>
        <p:txBody>
          <a:bodyPr>
            <a:normAutofit fontScale="92500" lnSpcReduction="20000"/>
          </a:bodyPr>
          <a:lstStyle/>
          <a:p>
            <a:pPr eaLnBrk="1" hangingPunct="1"/>
            <a:r>
              <a:rPr lang="en-US" dirty="0">
                <a:solidFill>
                  <a:srgbClr val="C0504D"/>
                </a:solidFill>
                <a:latin typeface="Calibri" charset="0"/>
                <a:ea typeface="ＭＳ Ｐゴシック" charset="0"/>
                <a:cs typeface="ＭＳ Ｐゴシック" charset="0"/>
              </a:rPr>
              <a:t>Simple Brightness Temperature Difference Algorithm </a:t>
            </a:r>
          </a:p>
          <a:p>
            <a:pPr eaLnBrk="1" hangingPunct="1"/>
            <a:r>
              <a:rPr lang="ja-JP" altLang="en-US" dirty="0">
                <a:solidFill>
                  <a:srgbClr val="C0504D"/>
                </a:solidFill>
                <a:latin typeface="Calibri" charset="0"/>
                <a:ea typeface="ＭＳ Ｐゴシック" charset="0"/>
                <a:cs typeface="ＭＳ Ｐゴシック" charset="0"/>
              </a:rPr>
              <a:t>“</a:t>
            </a:r>
            <a:r>
              <a:rPr lang="en-US" dirty="0">
                <a:solidFill>
                  <a:srgbClr val="C0504D"/>
                </a:solidFill>
                <a:latin typeface="Calibri" charset="0"/>
                <a:ea typeface="ＭＳ Ｐゴシック" charset="0"/>
                <a:cs typeface="ＭＳ Ｐゴシック" charset="0"/>
              </a:rPr>
              <a:t>Split Window</a:t>
            </a:r>
            <a:r>
              <a:rPr lang="ja-JP" altLang="en-US" dirty="0">
                <a:solidFill>
                  <a:srgbClr val="C0504D"/>
                </a:solidFill>
                <a:latin typeface="Calibri" charset="0"/>
                <a:ea typeface="ＭＳ Ｐゴシック" charset="0"/>
                <a:cs typeface="ＭＳ Ｐゴシック" charset="0"/>
              </a:rPr>
              <a:t>”</a:t>
            </a:r>
            <a:r>
              <a:rPr lang="en-US" dirty="0">
                <a:solidFill>
                  <a:srgbClr val="C0504D"/>
                </a:solidFill>
                <a:latin typeface="Calibri" charset="0"/>
                <a:ea typeface="ＭＳ Ｐゴシック" charset="0"/>
                <a:cs typeface="ＭＳ Ｐゴシック" charset="0"/>
              </a:rPr>
              <a:t> technique</a:t>
            </a:r>
          </a:p>
          <a:p>
            <a:pPr eaLnBrk="1" hangingPunct="1"/>
            <a:r>
              <a:rPr lang="en-US" dirty="0">
                <a:solidFill>
                  <a:srgbClr val="C0504D"/>
                </a:solidFill>
                <a:latin typeface="Calibri" charset="0"/>
                <a:ea typeface="ＭＳ Ｐゴシック" charset="0"/>
                <a:cs typeface="ＭＳ Ｐゴシック" charset="0"/>
              </a:rPr>
              <a:t>Regression between </a:t>
            </a:r>
          </a:p>
          <a:p>
            <a:pPr lvl="1" eaLnBrk="1" hangingPunct="1"/>
            <a:r>
              <a:rPr lang="en-US" dirty="0">
                <a:latin typeface="Calibri" charset="0"/>
                <a:ea typeface="ＭＳ Ｐゴシック" charset="0"/>
              </a:rPr>
              <a:t>11-12 </a:t>
            </a:r>
            <a:r>
              <a:rPr lang="en-US" dirty="0" err="1">
                <a:latin typeface="Calibri" charset="0"/>
                <a:ea typeface="ＭＳ Ｐゴシック" charset="0"/>
              </a:rPr>
              <a:t>μm</a:t>
            </a:r>
            <a:r>
              <a:rPr lang="en-US" dirty="0">
                <a:latin typeface="Calibri" charset="0"/>
                <a:ea typeface="ＭＳ Ｐゴシック" charset="0"/>
              </a:rPr>
              <a:t> BTDIF (MODIS bands 31 and 32)</a:t>
            </a:r>
          </a:p>
          <a:p>
            <a:pPr lvl="1" eaLnBrk="1" hangingPunct="1"/>
            <a:r>
              <a:rPr lang="en-US" dirty="0">
                <a:latin typeface="Calibri" charset="0"/>
                <a:ea typeface="ＭＳ Ｐゴシック" charset="0"/>
              </a:rPr>
              <a:t>4 – 11 </a:t>
            </a:r>
            <a:r>
              <a:rPr lang="en-US" dirty="0" err="1">
                <a:latin typeface="Calibri" charset="0"/>
                <a:ea typeface="ＭＳ Ｐゴシック" charset="0"/>
              </a:rPr>
              <a:t>μm</a:t>
            </a:r>
            <a:r>
              <a:rPr lang="en-US" dirty="0">
                <a:latin typeface="Calibri" charset="0"/>
                <a:ea typeface="ＭＳ Ｐゴシック" charset="0"/>
              </a:rPr>
              <a:t> BTDIF (MODIS bands </a:t>
            </a:r>
            <a:r>
              <a:rPr lang="en-US" dirty="0" smtClean="0">
                <a:latin typeface="Calibri" charset="0"/>
                <a:ea typeface="ＭＳ Ｐゴシック" charset="0"/>
              </a:rPr>
              <a:t>22 </a:t>
            </a:r>
            <a:r>
              <a:rPr lang="en-US" dirty="0">
                <a:latin typeface="Calibri" charset="0"/>
                <a:ea typeface="ＭＳ Ｐゴシック" charset="0"/>
              </a:rPr>
              <a:t>and </a:t>
            </a:r>
            <a:r>
              <a:rPr lang="en-US" dirty="0" smtClean="0">
                <a:latin typeface="Calibri" charset="0"/>
                <a:ea typeface="ＭＳ Ｐゴシック" charset="0"/>
              </a:rPr>
              <a:t>31)</a:t>
            </a:r>
            <a:endParaRPr lang="en-US" dirty="0">
              <a:latin typeface="Calibri" charset="0"/>
              <a:ea typeface="ＭＳ Ｐゴシック" charset="0"/>
            </a:endParaRPr>
          </a:p>
          <a:p>
            <a:pPr lvl="2" eaLnBrk="1" hangingPunct="1"/>
            <a:r>
              <a:rPr lang="en-US" dirty="0">
                <a:latin typeface="Calibri" charset="0"/>
                <a:ea typeface="ＭＳ Ｐゴシック" charset="0"/>
              </a:rPr>
              <a:t> Must be careful in </a:t>
            </a:r>
            <a:r>
              <a:rPr lang="en-US" dirty="0" err="1">
                <a:latin typeface="Calibri" charset="0"/>
                <a:ea typeface="ＭＳ Ｐゴシック" charset="0"/>
              </a:rPr>
              <a:t>sunglint</a:t>
            </a:r>
            <a:r>
              <a:rPr lang="en-US" dirty="0">
                <a:latin typeface="Calibri" charset="0"/>
                <a:ea typeface="ＭＳ Ｐゴシック" charset="0"/>
              </a:rPr>
              <a:t> regions because of solar </a:t>
            </a:r>
            <a:r>
              <a:rPr lang="en-US" dirty="0" smtClean="0">
                <a:latin typeface="Calibri" charset="0"/>
                <a:ea typeface="ＭＳ Ｐゴシック" charset="0"/>
              </a:rPr>
              <a:t>contamination</a:t>
            </a:r>
          </a:p>
          <a:p>
            <a:pPr lvl="1"/>
            <a:r>
              <a:rPr lang="en-US" dirty="0" smtClean="0">
                <a:latin typeface="Calibri" charset="0"/>
                <a:ea typeface="ＭＳ Ｐゴシック" charset="0"/>
              </a:rPr>
              <a:t>In essence, you are trying to correct for the lowering of the observed brightness temperatures by water vapor using the BTDIF between these two window channels</a:t>
            </a:r>
            <a:endParaRPr lang="en-US" dirty="0">
              <a:latin typeface="Calibri" charset="0"/>
              <a:ea typeface="ＭＳ Ｐゴシック" charset="0"/>
            </a:endParaRPr>
          </a:p>
          <a:p>
            <a:pPr lvl="2" eaLnBrk="1" hangingPunct="1"/>
            <a:endParaRPr lang="en-US" dirty="0">
              <a:latin typeface="Calibri" charset="0"/>
              <a:ea typeface="ＭＳ Ｐゴシック" charset="0"/>
            </a:endParaRPr>
          </a:p>
        </p:txBody>
      </p:sp>
    </p:spTree>
    <p:extLst>
      <p:ext uri="{BB962C8B-B14F-4D97-AF65-F5344CB8AC3E}">
        <p14:creationId xmlns:p14="http://schemas.microsoft.com/office/powerpoint/2010/main" val="103441130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C:\WINNT\Profiles\liamg\Desktop\E351_002.gif"/>
          <p:cNvPicPr>
            <a:picLocks noChangeAspect="1" noChangeArrowheads="1"/>
          </p:cNvPicPr>
          <p:nvPr/>
        </p:nvPicPr>
        <p:blipFill>
          <a:blip r:embed="rId3">
            <a:extLst>
              <a:ext uri="{28A0092B-C50C-407E-A947-70E740481C1C}">
                <a14:useLocalDpi xmlns:a14="http://schemas.microsoft.com/office/drawing/2010/main" val="0"/>
              </a:ext>
            </a:extLst>
          </a:blip>
          <a:srcRect l="7529" t="12923" r="7529" b="12923"/>
          <a:stretch>
            <a:fillRect/>
          </a:stretch>
        </p:blipFill>
        <p:spPr bwMode="auto">
          <a:xfrm>
            <a:off x="0" y="152400"/>
            <a:ext cx="9144000" cy="651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50909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57200"/>
            <a:ext cx="8991600" cy="593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271784"/>
      </p:ext>
    </p:extLst>
  </p:cSld>
  <p:clrMapOvr>
    <a:masterClrMapping/>
  </p:clrMapOvr>
  <mc:AlternateContent xmlns:mc="http://schemas.openxmlformats.org/markup-compatibility/2006">
    <mc:Choice xmlns:p14="http://schemas.microsoft.com/office/powerpoint/2010/main" Requires="p14">
      <p:transition spd="slow" p14:dur="2000" advClick="0"/>
    </mc:Choice>
    <mc:Fallback>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subTitle" idx="1"/>
          </p:nvPr>
        </p:nvSpPr>
        <p:spPr>
          <a:xfrm>
            <a:off x="381000" y="76200"/>
            <a:ext cx="8382000" cy="6705600"/>
          </a:xfrm>
        </p:spPr>
        <p:txBody>
          <a:bodyPr/>
          <a:lstStyle/>
          <a:p>
            <a:pPr eaLnBrk="1" hangingPunct="1">
              <a:defRPr/>
            </a:pPr>
            <a:r>
              <a:rPr lang="en-US" sz="2700" dirty="0" smtClean="0">
                <a:solidFill>
                  <a:schemeClr val="accent2"/>
                </a:solidFill>
                <a:cs typeface="+mn-cs"/>
              </a:rPr>
              <a:t>MODIS </a:t>
            </a:r>
            <a:r>
              <a:rPr lang="en-US" sz="2700" dirty="0" err="1" smtClean="0">
                <a:solidFill>
                  <a:schemeClr val="accent2"/>
                </a:solidFill>
                <a:cs typeface="+mn-cs"/>
              </a:rPr>
              <a:t>Longwave</a:t>
            </a:r>
            <a:r>
              <a:rPr lang="en-US" sz="2700" dirty="0" smtClean="0">
                <a:solidFill>
                  <a:schemeClr val="accent2"/>
                </a:solidFill>
                <a:cs typeface="+mn-cs"/>
              </a:rPr>
              <a:t> Infrared Sea Surface Temperature (c5)</a:t>
            </a:r>
          </a:p>
          <a:p>
            <a:pPr algn="l" eaLnBrk="1" hangingPunct="1">
              <a:defRPr/>
            </a:pPr>
            <a:endParaRPr lang="en-US" sz="1600" dirty="0" smtClean="0">
              <a:cs typeface="+mn-cs"/>
            </a:endParaRPr>
          </a:p>
          <a:p>
            <a:pPr algn="l" eaLnBrk="1" hangingPunct="1">
              <a:defRPr/>
            </a:pPr>
            <a:r>
              <a:rPr lang="en-US" sz="1600" dirty="0" err="1" smtClean="0">
                <a:solidFill>
                  <a:schemeClr val="tx1"/>
                </a:solidFill>
                <a:cs typeface="+mn-cs"/>
              </a:rPr>
              <a:t>dBT</a:t>
            </a:r>
            <a:r>
              <a:rPr lang="en-US" sz="1600" dirty="0" smtClean="0">
                <a:solidFill>
                  <a:schemeClr val="tx1"/>
                </a:solidFill>
                <a:cs typeface="+mn-cs"/>
              </a:rPr>
              <a:t> &lt;= 0.5</a:t>
            </a:r>
          </a:p>
          <a:p>
            <a:pPr algn="l" eaLnBrk="1" hangingPunct="1">
              <a:defRPr/>
            </a:pPr>
            <a:r>
              <a:rPr lang="en-US" sz="1600" dirty="0" err="1" smtClean="0">
                <a:solidFill>
                  <a:schemeClr val="tx1"/>
                </a:solidFill>
                <a:cs typeface="+mn-cs"/>
              </a:rPr>
              <a:t>sst</a:t>
            </a:r>
            <a:r>
              <a:rPr lang="en-US" sz="1600" dirty="0" smtClean="0">
                <a:solidFill>
                  <a:schemeClr val="tx1"/>
                </a:solidFill>
                <a:cs typeface="+mn-cs"/>
              </a:rPr>
              <a:t> = a00 + a01*BT11 + a02*</a:t>
            </a:r>
            <a:r>
              <a:rPr lang="en-US" sz="1600" dirty="0" err="1" smtClean="0">
                <a:solidFill>
                  <a:schemeClr val="tx1"/>
                </a:solidFill>
                <a:cs typeface="+mn-cs"/>
              </a:rPr>
              <a:t>dBT</a:t>
            </a:r>
            <a:r>
              <a:rPr lang="en-US" sz="1600" dirty="0" smtClean="0">
                <a:solidFill>
                  <a:schemeClr val="tx1"/>
                </a:solidFill>
                <a:cs typeface="+mn-cs"/>
              </a:rPr>
              <a:t>*</a:t>
            </a:r>
            <a:r>
              <a:rPr lang="en-US" sz="1600" dirty="0" err="1" smtClean="0">
                <a:solidFill>
                  <a:schemeClr val="tx1"/>
                </a:solidFill>
                <a:cs typeface="+mn-cs"/>
              </a:rPr>
              <a:t>bsst</a:t>
            </a:r>
            <a:r>
              <a:rPr lang="en-US" sz="1600" dirty="0" smtClean="0">
                <a:solidFill>
                  <a:schemeClr val="tx1"/>
                </a:solidFill>
                <a:cs typeface="+mn-cs"/>
              </a:rPr>
              <a:t> + a03*</a:t>
            </a:r>
            <a:r>
              <a:rPr lang="en-US" sz="1600" dirty="0" err="1" smtClean="0">
                <a:solidFill>
                  <a:schemeClr val="tx1"/>
                </a:solidFill>
                <a:cs typeface="+mn-cs"/>
              </a:rPr>
              <a:t>dBT</a:t>
            </a:r>
            <a:r>
              <a:rPr lang="en-US" sz="1600" dirty="0" smtClean="0">
                <a:solidFill>
                  <a:schemeClr val="tx1"/>
                </a:solidFill>
                <a:cs typeface="+mn-cs"/>
              </a:rPr>
              <a:t>*(1.0/mu - 1.0)</a:t>
            </a:r>
          </a:p>
          <a:p>
            <a:pPr algn="l" eaLnBrk="1" hangingPunct="1">
              <a:defRPr/>
            </a:pPr>
            <a:endParaRPr lang="en-US" sz="1600" dirty="0" smtClean="0">
              <a:solidFill>
                <a:schemeClr val="tx1"/>
              </a:solidFill>
              <a:cs typeface="+mn-cs"/>
            </a:endParaRPr>
          </a:p>
          <a:p>
            <a:pPr algn="l" eaLnBrk="1" hangingPunct="1">
              <a:defRPr/>
            </a:pPr>
            <a:r>
              <a:rPr lang="en-US" sz="1600" dirty="0" err="1" smtClean="0">
                <a:solidFill>
                  <a:schemeClr val="tx1"/>
                </a:solidFill>
                <a:cs typeface="+mn-cs"/>
              </a:rPr>
              <a:t>dBT</a:t>
            </a:r>
            <a:r>
              <a:rPr lang="en-US" sz="1600" dirty="0" smtClean="0">
                <a:solidFill>
                  <a:schemeClr val="tx1"/>
                </a:solidFill>
                <a:cs typeface="+mn-cs"/>
              </a:rPr>
              <a:t> &gt;= 0.9</a:t>
            </a:r>
          </a:p>
          <a:p>
            <a:pPr algn="l" eaLnBrk="1" hangingPunct="1">
              <a:defRPr/>
            </a:pPr>
            <a:r>
              <a:rPr lang="en-US" sz="1600" dirty="0" err="1" smtClean="0">
                <a:solidFill>
                  <a:schemeClr val="tx1"/>
                </a:solidFill>
                <a:cs typeface="+mn-cs"/>
              </a:rPr>
              <a:t>sst</a:t>
            </a:r>
            <a:r>
              <a:rPr lang="en-US" sz="1600" dirty="0" smtClean="0">
                <a:solidFill>
                  <a:schemeClr val="tx1"/>
                </a:solidFill>
                <a:cs typeface="+mn-cs"/>
              </a:rPr>
              <a:t> = a10 + a11*BT11 + a12*</a:t>
            </a:r>
            <a:r>
              <a:rPr lang="en-US" sz="1600" dirty="0" err="1" smtClean="0">
                <a:solidFill>
                  <a:schemeClr val="tx1"/>
                </a:solidFill>
                <a:cs typeface="+mn-cs"/>
              </a:rPr>
              <a:t>dBT</a:t>
            </a:r>
            <a:r>
              <a:rPr lang="en-US" sz="1600" dirty="0" smtClean="0">
                <a:solidFill>
                  <a:schemeClr val="tx1"/>
                </a:solidFill>
                <a:cs typeface="+mn-cs"/>
              </a:rPr>
              <a:t>*</a:t>
            </a:r>
            <a:r>
              <a:rPr lang="en-US" sz="1600" dirty="0" err="1" smtClean="0">
                <a:solidFill>
                  <a:schemeClr val="tx1"/>
                </a:solidFill>
                <a:cs typeface="+mn-cs"/>
              </a:rPr>
              <a:t>bsst</a:t>
            </a:r>
            <a:r>
              <a:rPr lang="en-US" sz="1600" dirty="0" smtClean="0">
                <a:solidFill>
                  <a:schemeClr val="tx1"/>
                </a:solidFill>
                <a:cs typeface="+mn-cs"/>
              </a:rPr>
              <a:t> + a13*</a:t>
            </a:r>
            <a:r>
              <a:rPr lang="en-US" sz="1600" dirty="0" err="1" smtClean="0">
                <a:solidFill>
                  <a:schemeClr val="tx1"/>
                </a:solidFill>
                <a:cs typeface="+mn-cs"/>
              </a:rPr>
              <a:t>dBT</a:t>
            </a:r>
            <a:r>
              <a:rPr lang="en-US" sz="1600" dirty="0" smtClean="0">
                <a:solidFill>
                  <a:schemeClr val="tx1"/>
                </a:solidFill>
                <a:cs typeface="+mn-cs"/>
              </a:rPr>
              <a:t>*(1.0/mu - 1.0)</a:t>
            </a:r>
          </a:p>
          <a:p>
            <a:pPr algn="l" eaLnBrk="1" hangingPunct="1">
              <a:defRPr/>
            </a:pPr>
            <a:endParaRPr lang="en-US" sz="1600" dirty="0" smtClean="0">
              <a:solidFill>
                <a:schemeClr val="tx1"/>
              </a:solidFill>
              <a:cs typeface="+mn-cs"/>
            </a:endParaRPr>
          </a:p>
          <a:p>
            <a:pPr algn="l" eaLnBrk="1" hangingPunct="1">
              <a:defRPr/>
            </a:pPr>
            <a:r>
              <a:rPr lang="en-US" sz="1600" dirty="0" smtClean="0">
                <a:solidFill>
                  <a:schemeClr val="tx1"/>
                </a:solidFill>
                <a:cs typeface="+mn-cs"/>
              </a:rPr>
              <a:t>0.5 &lt; </a:t>
            </a:r>
            <a:r>
              <a:rPr lang="en-US" sz="1600" dirty="0" err="1" smtClean="0">
                <a:solidFill>
                  <a:schemeClr val="tx1"/>
                </a:solidFill>
                <a:cs typeface="+mn-cs"/>
              </a:rPr>
              <a:t>dBt</a:t>
            </a:r>
            <a:r>
              <a:rPr lang="en-US" sz="1600" dirty="0" smtClean="0">
                <a:solidFill>
                  <a:schemeClr val="tx1"/>
                </a:solidFill>
                <a:cs typeface="+mn-cs"/>
              </a:rPr>
              <a:t> &lt; 0.9</a:t>
            </a:r>
          </a:p>
          <a:p>
            <a:pPr algn="l" eaLnBrk="1" hangingPunct="1">
              <a:defRPr/>
            </a:pPr>
            <a:r>
              <a:rPr lang="en-US" sz="1600" dirty="0" err="1" smtClean="0">
                <a:solidFill>
                  <a:schemeClr val="tx1"/>
                </a:solidFill>
                <a:cs typeface="+mn-cs"/>
              </a:rPr>
              <a:t>sstlo</a:t>
            </a:r>
            <a:r>
              <a:rPr lang="en-US" sz="1600" dirty="0" smtClean="0">
                <a:solidFill>
                  <a:schemeClr val="tx1"/>
                </a:solidFill>
                <a:cs typeface="+mn-cs"/>
              </a:rPr>
              <a:t> = a00 + a01*BT11 + a02*</a:t>
            </a:r>
            <a:r>
              <a:rPr lang="en-US" sz="1600" dirty="0" err="1" smtClean="0">
                <a:solidFill>
                  <a:schemeClr val="tx1"/>
                </a:solidFill>
                <a:cs typeface="+mn-cs"/>
              </a:rPr>
              <a:t>dBT</a:t>
            </a:r>
            <a:r>
              <a:rPr lang="en-US" sz="1600" dirty="0" smtClean="0">
                <a:solidFill>
                  <a:schemeClr val="tx1"/>
                </a:solidFill>
                <a:cs typeface="+mn-cs"/>
              </a:rPr>
              <a:t>*</a:t>
            </a:r>
            <a:r>
              <a:rPr lang="en-US" sz="1600" dirty="0" err="1" smtClean="0">
                <a:solidFill>
                  <a:schemeClr val="tx1"/>
                </a:solidFill>
                <a:cs typeface="+mn-cs"/>
              </a:rPr>
              <a:t>bsst</a:t>
            </a:r>
            <a:r>
              <a:rPr lang="en-US" sz="1600" dirty="0" smtClean="0">
                <a:solidFill>
                  <a:schemeClr val="tx1"/>
                </a:solidFill>
                <a:cs typeface="+mn-cs"/>
              </a:rPr>
              <a:t> + a03*</a:t>
            </a:r>
            <a:r>
              <a:rPr lang="en-US" sz="1600" dirty="0" err="1" smtClean="0">
                <a:solidFill>
                  <a:schemeClr val="tx1"/>
                </a:solidFill>
                <a:cs typeface="+mn-cs"/>
              </a:rPr>
              <a:t>dBT</a:t>
            </a:r>
            <a:r>
              <a:rPr lang="en-US" sz="1600" dirty="0" smtClean="0">
                <a:solidFill>
                  <a:schemeClr val="tx1"/>
                </a:solidFill>
                <a:cs typeface="+mn-cs"/>
              </a:rPr>
              <a:t>*(1.0/mu - 1.0)</a:t>
            </a:r>
          </a:p>
          <a:p>
            <a:pPr algn="l" eaLnBrk="1" hangingPunct="1">
              <a:defRPr/>
            </a:pPr>
            <a:r>
              <a:rPr lang="en-US" sz="1600" dirty="0" err="1" smtClean="0">
                <a:solidFill>
                  <a:schemeClr val="tx1"/>
                </a:solidFill>
                <a:cs typeface="+mn-cs"/>
              </a:rPr>
              <a:t>ssthi</a:t>
            </a:r>
            <a:r>
              <a:rPr lang="en-US" sz="1600" dirty="0" smtClean="0">
                <a:solidFill>
                  <a:schemeClr val="tx1"/>
                </a:solidFill>
                <a:cs typeface="+mn-cs"/>
              </a:rPr>
              <a:t> = a10 + a11*BT11 + a12*</a:t>
            </a:r>
            <a:r>
              <a:rPr lang="en-US" sz="1600" dirty="0" err="1" smtClean="0">
                <a:solidFill>
                  <a:schemeClr val="tx1"/>
                </a:solidFill>
                <a:cs typeface="+mn-cs"/>
              </a:rPr>
              <a:t>dBT</a:t>
            </a:r>
            <a:r>
              <a:rPr lang="en-US" sz="1600" dirty="0" smtClean="0">
                <a:solidFill>
                  <a:schemeClr val="tx1"/>
                </a:solidFill>
                <a:cs typeface="+mn-cs"/>
              </a:rPr>
              <a:t>*</a:t>
            </a:r>
            <a:r>
              <a:rPr lang="en-US" sz="1600" dirty="0" err="1" smtClean="0">
                <a:solidFill>
                  <a:schemeClr val="tx1"/>
                </a:solidFill>
                <a:cs typeface="+mn-cs"/>
              </a:rPr>
              <a:t>bsst</a:t>
            </a:r>
            <a:r>
              <a:rPr lang="en-US" sz="1600" dirty="0" smtClean="0">
                <a:solidFill>
                  <a:schemeClr val="tx1"/>
                </a:solidFill>
                <a:cs typeface="+mn-cs"/>
              </a:rPr>
              <a:t> + a13*</a:t>
            </a:r>
            <a:r>
              <a:rPr lang="en-US" sz="1600" dirty="0" err="1" smtClean="0">
                <a:solidFill>
                  <a:schemeClr val="tx1"/>
                </a:solidFill>
                <a:cs typeface="+mn-cs"/>
              </a:rPr>
              <a:t>dBT</a:t>
            </a:r>
            <a:r>
              <a:rPr lang="en-US" sz="1600" dirty="0" smtClean="0">
                <a:solidFill>
                  <a:schemeClr val="tx1"/>
                </a:solidFill>
                <a:cs typeface="+mn-cs"/>
              </a:rPr>
              <a:t>*(1.0/mu - 1.0)</a:t>
            </a:r>
          </a:p>
          <a:p>
            <a:pPr algn="l" eaLnBrk="1" hangingPunct="1">
              <a:defRPr/>
            </a:pPr>
            <a:r>
              <a:rPr lang="en-US" sz="1600" dirty="0" err="1" smtClean="0">
                <a:solidFill>
                  <a:schemeClr val="tx1"/>
                </a:solidFill>
                <a:cs typeface="+mn-cs"/>
              </a:rPr>
              <a:t>sst</a:t>
            </a:r>
            <a:r>
              <a:rPr lang="en-US" sz="1600" dirty="0" smtClean="0">
                <a:solidFill>
                  <a:schemeClr val="tx1"/>
                </a:solidFill>
                <a:cs typeface="+mn-cs"/>
              </a:rPr>
              <a:t> = </a:t>
            </a:r>
            <a:r>
              <a:rPr lang="en-US" sz="1600" dirty="0" err="1" smtClean="0">
                <a:solidFill>
                  <a:schemeClr val="tx1"/>
                </a:solidFill>
                <a:cs typeface="+mn-cs"/>
              </a:rPr>
              <a:t>sstlo</a:t>
            </a:r>
            <a:r>
              <a:rPr lang="en-US" sz="1600" dirty="0" smtClean="0">
                <a:solidFill>
                  <a:schemeClr val="tx1"/>
                </a:solidFill>
                <a:cs typeface="+mn-cs"/>
              </a:rPr>
              <a:t> + (</a:t>
            </a:r>
            <a:r>
              <a:rPr lang="en-US" sz="1600" dirty="0" err="1" smtClean="0">
                <a:solidFill>
                  <a:schemeClr val="tx1"/>
                </a:solidFill>
                <a:cs typeface="+mn-cs"/>
              </a:rPr>
              <a:t>dBT</a:t>
            </a:r>
            <a:r>
              <a:rPr lang="en-US" sz="1600" dirty="0" smtClean="0">
                <a:solidFill>
                  <a:schemeClr val="tx1"/>
                </a:solidFill>
                <a:cs typeface="+mn-cs"/>
              </a:rPr>
              <a:t> - 0.5)/(0.9 - 0.5)*(</a:t>
            </a:r>
            <a:r>
              <a:rPr lang="en-US" sz="1600" dirty="0" err="1" smtClean="0">
                <a:solidFill>
                  <a:schemeClr val="tx1"/>
                </a:solidFill>
                <a:cs typeface="+mn-cs"/>
              </a:rPr>
              <a:t>ssthi</a:t>
            </a:r>
            <a:r>
              <a:rPr lang="en-US" sz="1600" dirty="0" smtClean="0">
                <a:solidFill>
                  <a:schemeClr val="tx1"/>
                </a:solidFill>
                <a:cs typeface="+mn-cs"/>
              </a:rPr>
              <a:t> - </a:t>
            </a:r>
            <a:r>
              <a:rPr lang="en-US" sz="1600" dirty="0" err="1" smtClean="0">
                <a:solidFill>
                  <a:schemeClr val="tx1"/>
                </a:solidFill>
                <a:cs typeface="+mn-cs"/>
              </a:rPr>
              <a:t>sstlo</a:t>
            </a:r>
            <a:r>
              <a:rPr lang="en-US" sz="1600" dirty="0" smtClean="0">
                <a:solidFill>
                  <a:schemeClr val="tx1"/>
                </a:solidFill>
                <a:cs typeface="+mn-cs"/>
              </a:rPr>
              <a:t>)</a:t>
            </a:r>
          </a:p>
          <a:p>
            <a:pPr algn="l" eaLnBrk="1" hangingPunct="1">
              <a:defRPr/>
            </a:pPr>
            <a:endParaRPr lang="en-US" sz="1600" dirty="0" smtClean="0">
              <a:solidFill>
                <a:schemeClr val="tx1"/>
              </a:solidFill>
              <a:cs typeface="+mn-cs"/>
            </a:endParaRPr>
          </a:p>
          <a:p>
            <a:pPr algn="l" eaLnBrk="1" hangingPunct="1">
              <a:defRPr/>
            </a:pPr>
            <a:r>
              <a:rPr lang="en-US" sz="1600" dirty="0" smtClean="0">
                <a:solidFill>
                  <a:schemeClr val="tx1"/>
                </a:solidFill>
                <a:cs typeface="+mn-cs"/>
              </a:rPr>
              <a:t>where:</a:t>
            </a:r>
          </a:p>
          <a:p>
            <a:pPr algn="l" eaLnBrk="1" hangingPunct="1">
              <a:defRPr/>
            </a:pPr>
            <a:endParaRPr lang="en-US" sz="1600" dirty="0" smtClean="0">
              <a:solidFill>
                <a:schemeClr val="tx1"/>
              </a:solidFill>
              <a:cs typeface="+mn-cs"/>
            </a:endParaRPr>
          </a:p>
          <a:p>
            <a:pPr algn="l" eaLnBrk="1" hangingPunct="1">
              <a:defRPr/>
            </a:pPr>
            <a:r>
              <a:rPr lang="en-US" sz="1600" dirty="0" err="1" smtClean="0">
                <a:solidFill>
                  <a:schemeClr val="tx1"/>
                </a:solidFill>
                <a:cs typeface="+mn-cs"/>
              </a:rPr>
              <a:t>dBT</a:t>
            </a:r>
            <a:r>
              <a:rPr lang="en-US" sz="1600" dirty="0" smtClean="0">
                <a:solidFill>
                  <a:schemeClr val="tx1"/>
                </a:solidFill>
                <a:cs typeface="+mn-cs"/>
              </a:rPr>
              <a:t> = BT11 - BT12</a:t>
            </a:r>
          </a:p>
          <a:p>
            <a:pPr algn="l" eaLnBrk="1" hangingPunct="1">
              <a:defRPr/>
            </a:pPr>
            <a:r>
              <a:rPr lang="en-US" sz="1600" dirty="0" smtClean="0">
                <a:solidFill>
                  <a:schemeClr val="tx1"/>
                </a:solidFill>
                <a:cs typeface="+mn-cs"/>
              </a:rPr>
              <a:t>BT11 = brightness temperature at 11 um, in </a:t>
            </a:r>
            <a:r>
              <a:rPr lang="en-US" sz="1600" dirty="0" err="1" smtClean="0">
                <a:solidFill>
                  <a:schemeClr val="tx1"/>
                </a:solidFill>
                <a:cs typeface="+mn-cs"/>
              </a:rPr>
              <a:t>deg</a:t>
            </a:r>
            <a:r>
              <a:rPr lang="en-US" sz="1600" dirty="0" smtClean="0">
                <a:solidFill>
                  <a:schemeClr val="tx1"/>
                </a:solidFill>
                <a:cs typeface="+mn-cs"/>
              </a:rPr>
              <a:t>-C</a:t>
            </a:r>
          </a:p>
          <a:p>
            <a:pPr algn="l" eaLnBrk="1" hangingPunct="1">
              <a:defRPr/>
            </a:pPr>
            <a:r>
              <a:rPr lang="en-US" sz="1600" dirty="0" smtClean="0">
                <a:solidFill>
                  <a:schemeClr val="tx1"/>
                </a:solidFill>
                <a:cs typeface="+mn-cs"/>
              </a:rPr>
              <a:t>BT12 = brightness temperature at 12 um, in </a:t>
            </a:r>
            <a:r>
              <a:rPr lang="en-US" sz="1600" dirty="0" err="1" smtClean="0">
                <a:solidFill>
                  <a:schemeClr val="tx1"/>
                </a:solidFill>
                <a:cs typeface="+mn-cs"/>
              </a:rPr>
              <a:t>deg</a:t>
            </a:r>
            <a:r>
              <a:rPr lang="en-US" sz="1600" dirty="0" smtClean="0">
                <a:solidFill>
                  <a:schemeClr val="tx1"/>
                </a:solidFill>
                <a:cs typeface="+mn-cs"/>
              </a:rPr>
              <a:t>-C</a:t>
            </a:r>
          </a:p>
          <a:p>
            <a:pPr algn="l" eaLnBrk="1" hangingPunct="1">
              <a:defRPr/>
            </a:pPr>
            <a:r>
              <a:rPr lang="en-US" sz="1600" dirty="0" err="1" smtClean="0">
                <a:solidFill>
                  <a:schemeClr val="tx1"/>
                </a:solidFill>
                <a:cs typeface="+mn-cs"/>
              </a:rPr>
              <a:t>bsst</a:t>
            </a:r>
            <a:r>
              <a:rPr lang="en-US" sz="1600" dirty="0" smtClean="0">
                <a:solidFill>
                  <a:schemeClr val="tx1"/>
                </a:solidFill>
                <a:cs typeface="+mn-cs"/>
              </a:rPr>
              <a:t> = Either sst4 (if valid) or </a:t>
            </a:r>
            <a:r>
              <a:rPr lang="en-US" sz="1600" dirty="0" err="1" smtClean="0">
                <a:solidFill>
                  <a:schemeClr val="tx1"/>
                </a:solidFill>
                <a:cs typeface="+mn-cs"/>
              </a:rPr>
              <a:t>sstref</a:t>
            </a:r>
            <a:r>
              <a:rPr lang="en-US" sz="1600" dirty="0" smtClean="0">
                <a:solidFill>
                  <a:schemeClr val="tx1"/>
                </a:solidFill>
                <a:cs typeface="+mn-cs"/>
              </a:rPr>
              <a:t> (from Reynolds OISST)</a:t>
            </a:r>
          </a:p>
          <a:p>
            <a:pPr algn="l" eaLnBrk="1" hangingPunct="1">
              <a:defRPr/>
            </a:pPr>
            <a:r>
              <a:rPr lang="en-US" sz="1600" dirty="0" smtClean="0">
                <a:solidFill>
                  <a:schemeClr val="tx1"/>
                </a:solidFill>
                <a:cs typeface="+mn-cs"/>
              </a:rPr>
              <a:t>mu = cosine of sensor zenith angle</a:t>
            </a:r>
          </a:p>
          <a:p>
            <a:pPr algn="l" eaLnBrk="1" hangingPunct="1">
              <a:defRPr/>
            </a:pPr>
            <a:r>
              <a:rPr lang="en-US" sz="1600" dirty="0" smtClean="0">
                <a:solidFill>
                  <a:schemeClr val="tx1"/>
                </a:solidFill>
                <a:cs typeface="+mn-cs"/>
              </a:rPr>
              <a:t>a00, a01, a02, a03, a10, a11, a12, a13 derived from match-ups</a:t>
            </a:r>
          </a:p>
        </p:txBody>
      </p:sp>
    </p:spTree>
    <p:extLst>
      <p:ext uri="{BB962C8B-B14F-4D97-AF65-F5344CB8AC3E}">
        <p14:creationId xmlns:p14="http://schemas.microsoft.com/office/powerpoint/2010/main" val="297420171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4"/>
          <p:cNvSpPr txBox="1">
            <a:spLocks noChangeArrowheads="1"/>
          </p:cNvSpPr>
          <p:nvPr/>
        </p:nvSpPr>
        <p:spPr bwMode="auto">
          <a:xfrm>
            <a:off x="990600" y="304800"/>
            <a:ext cx="716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a:latin typeface="Arial" charset="0"/>
              </a:rPr>
              <a:t>Aqua MODIS Sea Surface Temperature, April 2004</a:t>
            </a:r>
          </a:p>
        </p:txBody>
      </p:sp>
      <p:pic>
        <p:nvPicPr>
          <p:cNvPr id="94211" name="Picture 5" descr="A2004092200412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888" y="754063"/>
            <a:ext cx="8912225" cy="534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6" descr="sst_cb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9175" y="6105525"/>
            <a:ext cx="4560888"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020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Screen Shot 2015-02-09 at 10.13.38 PM.png"/>
          <p:cNvPicPr>
            <a:picLocks noGrp="1" noChangeAspect="1"/>
          </p:cNvPicPr>
          <p:nvPr>
            <p:ph idx="1"/>
          </p:nvPr>
        </p:nvPicPr>
        <p:blipFill>
          <a:blip r:embed="rId2">
            <a:extLst>
              <a:ext uri="{28A0092B-C50C-407E-A947-70E740481C1C}">
                <a14:useLocalDpi xmlns:a14="http://schemas.microsoft.com/office/drawing/2010/main" val="0"/>
              </a:ext>
            </a:extLst>
          </a:blip>
          <a:srcRect l="-39957" r="-39957"/>
          <a:stretch>
            <a:fillRect/>
          </a:stretch>
        </p:blipFill>
        <p:spPr>
          <a:xfrm>
            <a:off x="-1703058" y="0"/>
            <a:ext cx="12469964" cy="6858000"/>
          </a:xfrm>
        </p:spPr>
      </p:pic>
    </p:spTree>
    <p:extLst>
      <p:ext uri="{BB962C8B-B14F-4D97-AF65-F5344CB8AC3E}">
        <p14:creationId xmlns:p14="http://schemas.microsoft.com/office/powerpoint/2010/main" val="40475520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3"/>
          <p:cNvSpPr>
            <a:spLocks noGrp="1" noChangeArrowheads="1"/>
          </p:cNvSpPr>
          <p:nvPr>
            <p:ph type="body" idx="1"/>
          </p:nvPr>
        </p:nvSpPr>
        <p:spPr>
          <a:xfrm>
            <a:off x="228600" y="762000"/>
            <a:ext cx="8686800" cy="6019800"/>
          </a:xfrm>
        </p:spPr>
        <p:txBody>
          <a:bodyPr>
            <a:normAutofit lnSpcReduction="10000"/>
          </a:bodyPr>
          <a:lstStyle/>
          <a:p>
            <a:pPr eaLnBrk="1" hangingPunct="1">
              <a:lnSpc>
                <a:spcPct val="90000"/>
              </a:lnSpc>
              <a:buFontTx/>
              <a:buNone/>
            </a:pPr>
            <a:endParaRPr lang="en-US" sz="2100" dirty="0" smtClean="0">
              <a:ea typeface="ＭＳ Ｐゴシック" pitchFamily="-110" charset="-128"/>
              <a:cs typeface="ＭＳ Ｐゴシック" pitchFamily="-110" charset="-128"/>
            </a:endParaRPr>
          </a:p>
          <a:p>
            <a:pPr eaLnBrk="1" hangingPunct="1">
              <a:lnSpc>
                <a:spcPct val="90000"/>
              </a:lnSpc>
              <a:buFontTx/>
              <a:buNone/>
            </a:pPr>
            <a:endParaRPr lang="en-US" sz="2100" dirty="0" smtClean="0">
              <a:ea typeface="ＭＳ Ｐゴシック" pitchFamily="-110" charset="-128"/>
              <a:cs typeface="ＭＳ Ｐゴシック" pitchFamily="-110" charset="-128"/>
            </a:endParaRPr>
          </a:p>
          <a:p>
            <a:pPr>
              <a:lnSpc>
                <a:spcPct val="90000"/>
              </a:lnSpc>
              <a:buNone/>
            </a:pPr>
            <a:r>
              <a:rPr lang="en-US" sz="2400" dirty="0" smtClean="0"/>
              <a:t>AREA FORECAST DISCUSSION...UPDATED</a:t>
            </a:r>
          </a:p>
          <a:p>
            <a:pPr>
              <a:lnSpc>
                <a:spcPct val="90000"/>
              </a:lnSpc>
              <a:buNone/>
            </a:pPr>
            <a:r>
              <a:rPr lang="en-US" sz="2400" dirty="0" smtClean="0"/>
              <a:t>NATIONAL WEATHER SERVICE MILWAUKEE/SULLIVAN WI</a:t>
            </a:r>
          </a:p>
          <a:p>
            <a:pPr>
              <a:lnSpc>
                <a:spcPct val="90000"/>
              </a:lnSpc>
              <a:buNone/>
            </a:pPr>
            <a:r>
              <a:rPr lang="en-US" sz="2400" dirty="0" smtClean="0"/>
              <a:t>338 AM CDT TUE MAY 31 2011</a:t>
            </a:r>
          </a:p>
          <a:p>
            <a:pPr>
              <a:lnSpc>
                <a:spcPct val="90000"/>
              </a:lnSpc>
              <a:buNone/>
            </a:pPr>
            <a:endParaRPr lang="en-US" sz="2400" dirty="0" smtClean="0">
              <a:ea typeface="ＭＳ Ｐゴシック" pitchFamily="-110" charset="-128"/>
              <a:cs typeface="ＭＳ Ｐゴシック" pitchFamily="-110" charset="-128"/>
            </a:endParaRPr>
          </a:p>
          <a:p>
            <a:pPr>
              <a:lnSpc>
                <a:spcPct val="90000"/>
              </a:lnSpc>
              <a:buNone/>
            </a:pPr>
            <a:r>
              <a:rPr lang="en-US" sz="2400" dirty="0" smtClean="0"/>
              <a:t>UPDATED TO ADD TODAY/TONIGHT AND AVIATION/MARINE SECTIONS</a:t>
            </a:r>
            <a:endParaRPr lang="en-US" sz="2100" dirty="0" smtClean="0">
              <a:ea typeface="ＭＳ Ｐゴシック" pitchFamily="-110" charset="-128"/>
              <a:cs typeface="ＭＳ Ｐゴシック" pitchFamily="-110" charset="-128"/>
            </a:endParaRPr>
          </a:p>
          <a:p>
            <a:pPr eaLnBrk="1" hangingPunct="1">
              <a:lnSpc>
                <a:spcPct val="90000"/>
              </a:lnSpc>
              <a:buFontTx/>
              <a:buNone/>
            </a:pPr>
            <a:endParaRPr lang="en-US" sz="2100" dirty="0" smtClean="0">
              <a:ea typeface="ＭＳ Ｐゴシック" pitchFamily="-110" charset="-128"/>
              <a:cs typeface="ＭＳ Ｐゴシック" pitchFamily="-110" charset="-128"/>
            </a:endParaRPr>
          </a:p>
          <a:p>
            <a:pPr>
              <a:lnSpc>
                <a:spcPct val="90000"/>
              </a:lnSpc>
              <a:buNone/>
            </a:pPr>
            <a:r>
              <a:rPr lang="en-US" sz="2400" dirty="0" smtClean="0"/>
              <a:t>.MARINE...</a:t>
            </a:r>
            <a:r>
              <a:rPr lang="en-US" sz="2400" dirty="0" smtClean="0">
                <a:solidFill>
                  <a:srgbClr val="FF0000"/>
                </a:solidFill>
              </a:rPr>
              <a:t>CLEAR MODIS IMAGE FROM MONDAY EARLY AFTN SHOWED SHALLOWER NEAR SHORE WATERS HAD WARMED INTO THE LOWER 50S...WHILE MID LAKE TEMPS REMAINED IN THE MID 40S DUE TO OVERTURNING. </a:t>
            </a:r>
            <a:r>
              <a:rPr lang="en-US" sz="2400" dirty="0" smtClean="0"/>
              <a:t> TIGHTENING PRESS GRADIENT THIS MORNING AND SUNSHINE WILL RESULT IN STRONG MIXING EARLY THIS MRNG.  HENCE WL BUMP UP START OF SMALL CRAFT ADVY SEVERAL HOURS...AND RUN INTO THE EVE.  FEW GUSTS NEAR THE SHORE MAY REACH 30-35 KNOTS LATER THIS MRNG/EARLY AFTN. </a:t>
            </a:r>
            <a:endParaRPr lang="en-US" dirty="0">
              <a:ea typeface="ＭＳ Ｐゴシック" pitchFamily="-110" charset="-128"/>
              <a:cs typeface="ＭＳ Ｐゴシック" pitchFamily="-110" charset="-128"/>
            </a:endParaRPr>
          </a:p>
        </p:txBody>
      </p:sp>
      <p:sp>
        <p:nvSpPr>
          <p:cNvPr id="279555" name="Rectangle 5"/>
          <p:cNvSpPr>
            <a:spLocks noChangeArrowheads="1"/>
          </p:cNvSpPr>
          <p:nvPr/>
        </p:nvSpPr>
        <p:spPr bwMode="auto">
          <a:xfrm>
            <a:off x="-38100" y="28428"/>
            <a:ext cx="9021445" cy="1323439"/>
          </a:xfrm>
          <a:prstGeom prst="rect">
            <a:avLst/>
          </a:prstGeom>
          <a:noFill/>
          <a:ln w="9525">
            <a:noFill/>
            <a:miter lim="800000"/>
            <a:headEnd/>
            <a:tailEnd/>
          </a:ln>
        </p:spPr>
        <p:txBody>
          <a:bodyPr wrap="square">
            <a:prstTxWarp prst="textNoShape">
              <a:avLst/>
            </a:prstTxWarp>
            <a:spAutoFit/>
          </a:bodyPr>
          <a:lstStyle/>
          <a:p>
            <a:pPr algn="ctr">
              <a:spcBef>
                <a:spcPct val="20000"/>
              </a:spcBef>
            </a:pPr>
            <a:r>
              <a:rPr lang="en-US" sz="4000" dirty="0" smtClean="0">
                <a:solidFill>
                  <a:srgbClr val="3333CC"/>
                </a:solidFill>
                <a:latin typeface="Times New Roman"/>
                <a:cs typeface="Times New Roman"/>
              </a:rPr>
              <a:t>MODIS </a:t>
            </a:r>
            <a:r>
              <a:rPr lang="en-US" sz="4000" dirty="0">
                <a:solidFill>
                  <a:srgbClr val="3333CC"/>
                </a:solidFill>
                <a:latin typeface="Times New Roman"/>
                <a:cs typeface="Times New Roman"/>
              </a:rPr>
              <a:t>Sea Surface Temperature used by Forecasters</a:t>
            </a:r>
          </a:p>
        </p:txBody>
      </p:sp>
    </p:spTree>
    <p:extLst>
      <p:ext uri="{BB962C8B-B14F-4D97-AF65-F5344CB8AC3E}">
        <p14:creationId xmlns:p14="http://schemas.microsoft.com/office/powerpoint/2010/main" val="24001303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7746" name="Group 2"/>
          <p:cNvGraphicFramePr>
            <a:graphicFrameLocks noGrp="1"/>
          </p:cNvGraphicFramePr>
          <p:nvPr/>
        </p:nvGraphicFramePr>
        <p:xfrm>
          <a:off x="1123950" y="838200"/>
          <a:ext cx="6896100" cy="5749293"/>
        </p:xfrm>
        <a:graphic>
          <a:graphicData uri="http://schemas.openxmlformats.org/drawingml/2006/table">
            <a:tbl>
              <a:tblPr/>
              <a:tblGrid>
                <a:gridCol w="1797050"/>
                <a:gridCol w="5099050"/>
              </a:tblGrid>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rPr>
                        <a:t>Geophysical </a:t>
                      </a:r>
                      <a:br>
                        <a:rPr kumimoji="0" lang="en-US" sz="1600" b="1" i="0" u="none" strike="noStrike" cap="none" normalizeH="0" baseline="0">
                          <a:ln>
                            <a:noFill/>
                          </a:ln>
                          <a:solidFill>
                            <a:schemeClr val="tx1"/>
                          </a:solidFill>
                          <a:effectLst/>
                          <a:latin typeface="Times New Roman" charset="0"/>
                          <a:ea typeface="ＭＳ Ｐゴシック" charset="0"/>
                        </a:rPr>
                      </a:br>
                      <a:r>
                        <a:rPr kumimoji="0" lang="en-US" sz="1600" b="1" i="0" u="none" strike="noStrike" cap="none" normalizeH="0" baseline="0">
                          <a:ln>
                            <a:noFill/>
                          </a:ln>
                          <a:solidFill>
                            <a:schemeClr val="tx1"/>
                          </a:solidFill>
                          <a:effectLst/>
                          <a:latin typeface="Times New Roman" charset="0"/>
                          <a:ea typeface="ＭＳ Ｐゴシック" charset="0"/>
                        </a:rPr>
                        <a:t>Parameter Name</a:t>
                      </a:r>
                      <a:endParaRPr kumimoji="0" lang="en-US" sz="1600" b="0" i="0" u="none" strike="noStrike" cap="none" normalizeH="0" baseline="0">
                        <a:ln>
                          <a:noFill/>
                        </a:ln>
                        <a:solidFill>
                          <a:schemeClr val="tx1"/>
                        </a:solidFill>
                        <a:effectLst/>
                        <a:latin typeface="Times New Roman" charset="0"/>
                        <a:ea typeface="ＭＳ Ｐゴシック"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Times New Roman" charset="0"/>
                          <a:ea typeface="ＭＳ Ｐゴシック" charset="0"/>
                        </a:rPr>
                        <a:t>Description</a:t>
                      </a:r>
                      <a:endParaRPr kumimoji="0" lang="en-US" sz="16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4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nLw_412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Normalized water-leaving radiance at 412 nm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4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nLw 443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Normalized water-leaving radiance at 443 nm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nLw_488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Normalized water-leaving radiance at 488 nm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4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nLw_531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Normalized water-leaving radiance at 531 nm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nLw_551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Normalized water-leaving radiance at 551 nm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nLw_667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Normalized water-leaving radiance at 667 nm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59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Tau_869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Aerosol optical thickness at 869 nm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4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Eps_78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Epsilon of aerosol correction at 748 and 869 nm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984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Chlor_a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OC3 Chlorophyll a concentration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27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K490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Diffuse attenuation coefficient at 490nm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7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Angstrom_531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Angstrom coefficient, 531-869 nm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SST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Sea Surface Temperature: 11 micron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43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SST4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Times New Roman" charset="0"/>
                          <a:ea typeface="ＭＳ Ｐゴシック" charset="0"/>
                        </a:rPr>
                        <a:t>Sea Surface Temperature: 4 micron (night only)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87793" name="Text Box 49"/>
          <p:cNvSpPr txBox="1">
            <a:spLocks noChangeArrowheads="1"/>
          </p:cNvSpPr>
          <p:nvPr/>
        </p:nvSpPr>
        <p:spPr bwMode="auto">
          <a:xfrm>
            <a:off x="762000" y="22644"/>
            <a:ext cx="7620000" cy="7848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eaLnBrk="0" hangingPunct="0">
              <a:spcBef>
                <a:spcPct val="50000"/>
              </a:spcBef>
            </a:pPr>
            <a:r>
              <a:rPr lang="en-US" dirty="0">
                <a:solidFill>
                  <a:schemeClr val="accent2"/>
                </a:solidFill>
                <a:cs typeface="ＭＳ Ｐゴシック" charset="0"/>
              </a:rPr>
              <a:t>MODIS Ocean Standard </a:t>
            </a:r>
            <a:r>
              <a:rPr lang="en-US" dirty="0" smtClean="0">
                <a:solidFill>
                  <a:schemeClr val="accent2"/>
                </a:solidFill>
                <a:cs typeface="ＭＳ Ｐゴシック" charset="0"/>
              </a:rPr>
              <a:t>Products</a:t>
            </a:r>
          </a:p>
          <a:p>
            <a:pPr algn="ctr" eaLnBrk="0" hangingPunct="0">
              <a:spcBef>
                <a:spcPct val="50000"/>
              </a:spcBef>
            </a:pPr>
            <a:r>
              <a:rPr lang="en-US" dirty="0" err="1" smtClean="0">
                <a:solidFill>
                  <a:schemeClr val="accent2"/>
                </a:solidFill>
                <a:cs typeface="ＭＳ Ｐゴシック" charset="0"/>
              </a:rPr>
              <a:t>SeaDAS</a:t>
            </a:r>
            <a:r>
              <a:rPr lang="en-US" dirty="0" smtClean="0">
                <a:solidFill>
                  <a:schemeClr val="accent2"/>
                </a:solidFill>
                <a:cs typeface="ＭＳ Ｐゴシック" charset="0"/>
              </a:rPr>
              <a:t> - </a:t>
            </a:r>
            <a:r>
              <a:rPr lang="pt-BR" dirty="0">
                <a:hlinkClick r:id="rId3"/>
              </a:rPr>
              <a:t>a1.15039.1951.</a:t>
            </a:r>
            <a:r>
              <a:rPr lang="pt-BR" dirty="0" smtClean="0">
                <a:hlinkClick r:id="rId3"/>
              </a:rPr>
              <a:t>seadas.hdf</a:t>
            </a:r>
            <a:r>
              <a:rPr lang="fi-FI" u="sng" dirty="0" smtClean="0">
                <a:solidFill>
                  <a:srgbClr val="0000FF"/>
                </a:solidFill>
              </a:rPr>
              <a:t> for MODIS </a:t>
            </a:r>
            <a:endParaRPr lang="en-US" dirty="0">
              <a:solidFill>
                <a:schemeClr val="accent2"/>
              </a:solidFill>
              <a:cs typeface="ＭＳ Ｐゴシック" charset="0"/>
            </a:endParaRPr>
          </a:p>
        </p:txBody>
      </p:sp>
    </p:spTree>
    <p:extLst>
      <p:ext uri="{BB962C8B-B14F-4D97-AF65-F5344CB8AC3E}">
        <p14:creationId xmlns:p14="http://schemas.microsoft.com/office/powerpoint/2010/main" val="318951938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Ocean Color - </a:t>
            </a:r>
            <a:r>
              <a:rPr lang="en-US" dirty="0" err="1" smtClean="0"/>
              <a:t>SeaDAS</a:t>
            </a:r>
            <a:endParaRPr lang="en-US" dirty="0"/>
          </a:p>
        </p:txBody>
      </p:sp>
      <p:pic>
        <p:nvPicPr>
          <p:cNvPr id="4" name="Content Placeholder 3" descr="Screen shot 2013-08-21 at 11.26.21 AM.png"/>
          <p:cNvPicPr>
            <a:picLocks noGrp="1" noChangeAspect="1"/>
          </p:cNvPicPr>
          <p:nvPr>
            <p:ph idx="1"/>
          </p:nvPr>
        </p:nvPicPr>
        <p:blipFill>
          <a:blip r:embed="rId2">
            <a:extLst>
              <a:ext uri="{28A0092B-C50C-407E-A947-70E740481C1C}">
                <a14:useLocalDpi xmlns:a14="http://schemas.microsoft.com/office/drawing/2010/main" val="0"/>
              </a:ext>
            </a:extLst>
          </a:blip>
          <a:srcRect l="-13819" r="-13819"/>
          <a:stretch>
            <a:fillRect/>
          </a:stretch>
        </p:blipFill>
        <p:spPr>
          <a:xfrm>
            <a:off x="-1" y="1348758"/>
            <a:ext cx="9647235" cy="5305607"/>
          </a:xfrm>
        </p:spPr>
      </p:pic>
    </p:spTree>
    <p:extLst>
      <p:ext uri="{BB962C8B-B14F-4D97-AF65-F5344CB8AC3E}">
        <p14:creationId xmlns:p14="http://schemas.microsoft.com/office/powerpoint/2010/main" val="219985176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subTitle" idx="1"/>
          </p:nvPr>
        </p:nvSpPr>
        <p:spPr>
          <a:xfrm>
            <a:off x="381000" y="228600"/>
            <a:ext cx="8382000" cy="6400800"/>
          </a:xfrm>
        </p:spPr>
        <p:txBody>
          <a:bodyPr/>
          <a:lstStyle/>
          <a:p>
            <a:r>
              <a:rPr lang="en-US" sz="2600" dirty="0">
                <a:solidFill>
                  <a:schemeClr val="accent2"/>
                </a:solidFill>
              </a:rPr>
              <a:t>MODIS Atmospheric Correction for Ocean Bands</a:t>
            </a:r>
          </a:p>
          <a:p>
            <a:pPr algn="l"/>
            <a:endParaRPr lang="en-US" sz="1600" dirty="0"/>
          </a:p>
          <a:p>
            <a:pPr algn="l"/>
            <a:r>
              <a:rPr lang="en-US" sz="2100" dirty="0">
                <a:solidFill>
                  <a:srgbClr val="000000"/>
                </a:solidFill>
              </a:rPr>
              <a:t>Statement of the problem:</a:t>
            </a:r>
          </a:p>
          <a:p>
            <a:pPr algn="l">
              <a:buFontTx/>
              <a:buChar char="•"/>
            </a:pPr>
            <a:r>
              <a:rPr lang="en-US" sz="2100" dirty="0">
                <a:solidFill>
                  <a:srgbClr val="000000"/>
                </a:solidFill>
              </a:rPr>
              <a:t> Total radiance observed by the satellite is composed of 5-10% ocean signal and 90-95% atmosphere signal.</a:t>
            </a:r>
          </a:p>
          <a:p>
            <a:pPr algn="l">
              <a:buFontTx/>
              <a:buChar char="•"/>
            </a:pPr>
            <a:r>
              <a:rPr lang="en-US" sz="2100" dirty="0">
                <a:solidFill>
                  <a:srgbClr val="000000"/>
                </a:solidFill>
              </a:rPr>
              <a:t> The atmospheric and ocean surface scattering effects must be accurately </a:t>
            </a:r>
            <a:r>
              <a:rPr lang="en-US" sz="2100" dirty="0" err="1">
                <a:solidFill>
                  <a:srgbClr val="000000"/>
                </a:solidFill>
              </a:rPr>
              <a:t>modelled</a:t>
            </a:r>
            <a:r>
              <a:rPr lang="en-US" sz="2100" dirty="0">
                <a:solidFill>
                  <a:srgbClr val="000000"/>
                </a:solidFill>
              </a:rPr>
              <a:t> and removed.</a:t>
            </a:r>
          </a:p>
          <a:p>
            <a:pPr algn="l">
              <a:buFontTx/>
              <a:buChar char="•"/>
            </a:pPr>
            <a:r>
              <a:rPr lang="en-US" sz="2100" dirty="0">
                <a:solidFill>
                  <a:srgbClr val="000000"/>
                </a:solidFill>
              </a:rPr>
              <a:t> Desired parameter is normalized water leaving radiance (</a:t>
            </a:r>
            <a:r>
              <a:rPr lang="en-US" sz="2100" dirty="0" err="1">
                <a:solidFill>
                  <a:srgbClr val="000000"/>
                </a:solidFill>
              </a:rPr>
              <a:t>nLw</a:t>
            </a:r>
            <a:r>
              <a:rPr lang="en-US" sz="2100" dirty="0">
                <a:solidFill>
                  <a:srgbClr val="000000"/>
                </a:solidFill>
              </a:rPr>
              <a:t>) for MODIS bands 8, 9, 10, 11, 12, 13 (0.412, 0.443, 0.488, 0.531, 0.551, 0.667 microns)</a:t>
            </a:r>
          </a:p>
          <a:p>
            <a:pPr algn="l">
              <a:buFontTx/>
              <a:buChar char="•"/>
            </a:pPr>
            <a:endParaRPr lang="en-US" sz="2100" dirty="0">
              <a:solidFill>
                <a:srgbClr val="000000"/>
              </a:solidFill>
            </a:endParaRPr>
          </a:p>
          <a:p>
            <a:pPr algn="l"/>
            <a:r>
              <a:rPr lang="en-US" sz="2100" dirty="0">
                <a:solidFill>
                  <a:srgbClr val="000000"/>
                </a:solidFill>
              </a:rPr>
              <a:t>Aerosol model selection:</a:t>
            </a:r>
          </a:p>
          <a:p>
            <a:pPr algn="l">
              <a:buFontTx/>
              <a:buChar char="•"/>
            </a:pPr>
            <a:r>
              <a:rPr lang="en-US" sz="2100" dirty="0">
                <a:solidFill>
                  <a:srgbClr val="000000"/>
                </a:solidFill>
              </a:rPr>
              <a:t> Assume zero (or negligible) water leaving radiance in the NIR bands (15 and 16; 0.750 and 0.865 microns); remainder is from aerosols.</a:t>
            </a:r>
          </a:p>
          <a:p>
            <a:pPr algn="l">
              <a:buFontTx/>
              <a:buChar char="•"/>
            </a:pPr>
            <a:r>
              <a:rPr lang="en-US" sz="2100" dirty="0">
                <a:solidFill>
                  <a:srgbClr val="000000"/>
                </a:solidFill>
              </a:rPr>
              <a:t> This is extrapolated to visible wavelengths using aerosol models.</a:t>
            </a:r>
          </a:p>
          <a:p>
            <a:pPr algn="l">
              <a:buFontTx/>
              <a:buChar char="•"/>
            </a:pPr>
            <a:r>
              <a:rPr lang="en-US" sz="2100" dirty="0">
                <a:solidFill>
                  <a:srgbClr val="000000"/>
                </a:solidFill>
              </a:rPr>
              <a:t> For case 1 waters, NIR bands are used to select aerosol model.</a:t>
            </a:r>
          </a:p>
          <a:p>
            <a:pPr algn="l">
              <a:buFontTx/>
              <a:buChar char="•"/>
            </a:pPr>
            <a:r>
              <a:rPr lang="en-US" sz="2100" dirty="0">
                <a:solidFill>
                  <a:srgbClr val="000000"/>
                </a:solidFill>
              </a:rPr>
              <a:t> Where this assumption is not valid, water-leaving radiance in NIR bands is estimated and removed prior to aerosol model selection.</a:t>
            </a:r>
          </a:p>
        </p:txBody>
      </p:sp>
    </p:spTree>
    <p:extLst>
      <p:ext uri="{BB962C8B-B14F-4D97-AF65-F5344CB8AC3E}">
        <p14:creationId xmlns:p14="http://schemas.microsoft.com/office/powerpoint/2010/main" val="415904845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a:xfrm>
            <a:off x="457200" y="228600"/>
            <a:ext cx="8229600" cy="1143000"/>
          </a:xfrm>
        </p:spPr>
        <p:txBody>
          <a:bodyPr>
            <a:normAutofit fontScale="90000"/>
          </a:bodyPr>
          <a:lstStyle/>
          <a:p>
            <a:r>
              <a:rPr lang="en-US">
                <a:latin typeface="Calibri" charset="0"/>
                <a:ea typeface="ＭＳ Ｐゴシック" charset="0"/>
                <a:cs typeface="ＭＳ Ｐゴシック" charset="0"/>
              </a:rPr>
              <a:t>Why is 6.7 μm Important for the Detection of Turbulence?</a:t>
            </a:r>
          </a:p>
        </p:txBody>
      </p:sp>
      <p:pic>
        <p:nvPicPr>
          <p:cNvPr id="116739" name="Content Placeholder 3" descr="Picture 10.png"/>
          <p:cNvPicPr>
            <a:picLocks noGrp="1" noChangeAspect="1"/>
          </p:cNvPicPr>
          <p:nvPr>
            <p:ph idx="1"/>
          </p:nvPr>
        </p:nvPicPr>
        <p:blipFill>
          <a:blip r:embed="rId2">
            <a:extLst>
              <a:ext uri="{28A0092B-C50C-407E-A947-70E740481C1C}">
                <a14:useLocalDpi xmlns:a14="http://schemas.microsoft.com/office/drawing/2010/main" val="0"/>
              </a:ext>
            </a:extLst>
          </a:blip>
          <a:srcRect l="-17299" r="-17299"/>
          <a:stretch>
            <a:fillRect/>
          </a:stretch>
        </p:blipFill>
        <p:spPr>
          <a:xfrm>
            <a:off x="-41275" y="1493838"/>
            <a:ext cx="9337675" cy="5135562"/>
          </a:xfrm>
        </p:spPr>
      </p:pic>
    </p:spTree>
    <p:extLst>
      <p:ext uri="{BB962C8B-B14F-4D97-AF65-F5344CB8AC3E}">
        <p14:creationId xmlns:p14="http://schemas.microsoft.com/office/powerpoint/2010/main" val="3185170528"/>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p:txBody>
          <a:bodyPr/>
          <a:lstStyle/>
          <a:p>
            <a:endParaRPr lang="en-US"/>
          </a:p>
        </p:txBody>
      </p:sp>
      <p:sp>
        <p:nvSpPr>
          <p:cNvPr id="581635" name="Rectangle 3"/>
          <p:cNvSpPr>
            <a:spLocks noGrp="1" noChangeArrowheads="1"/>
          </p:cNvSpPr>
          <p:nvPr>
            <p:ph type="body" idx="1"/>
          </p:nvPr>
        </p:nvSpPr>
        <p:spPr/>
        <p:txBody>
          <a:bodyPr/>
          <a:lstStyle/>
          <a:p>
            <a:endParaRPr lang="en-US"/>
          </a:p>
        </p:txBody>
      </p:sp>
      <p:pic>
        <p:nvPicPr>
          <p:cNvPr id="581639" name="Picture 7" descr="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863600"/>
            <a:ext cx="7056437" cy="5129213"/>
          </a:xfrm>
          <a:prstGeom prst="rect">
            <a:avLst/>
          </a:prstGeom>
          <a:noFill/>
          <a:extLst>
            <a:ext uri="{909E8E84-426E-40dd-AFC4-6F175D3DCCD1}">
              <a14:hiddenFill xmlns:a14="http://schemas.microsoft.com/office/drawing/2010/main">
                <a:solidFill>
                  <a:srgbClr val="FFFFFF"/>
                </a:solidFill>
              </a14:hiddenFill>
            </a:ext>
          </a:extLst>
        </p:spPr>
      </p:pic>
      <p:sp>
        <p:nvSpPr>
          <p:cNvPr id="581640" name="Text Box 8"/>
          <p:cNvSpPr txBox="1">
            <a:spLocks noChangeArrowheads="1"/>
          </p:cNvSpPr>
          <p:nvPr/>
        </p:nvSpPr>
        <p:spPr bwMode="auto">
          <a:xfrm>
            <a:off x="2438400" y="381000"/>
            <a:ext cx="434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t>Visible light absorption by water</a:t>
            </a:r>
          </a:p>
        </p:txBody>
      </p:sp>
    </p:spTree>
    <p:extLst>
      <p:ext uri="{BB962C8B-B14F-4D97-AF65-F5344CB8AC3E}">
        <p14:creationId xmlns:p14="http://schemas.microsoft.com/office/powerpoint/2010/main" val="2265328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Text Box 2"/>
          <p:cNvSpPr txBox="1">
            <a:spLocks noChangeArrowheads="1"/>
          </p:cNvSpPr>
          <p:nvPr/>
        </p:nvSpPr>
        <p:spPr bwMode="auto">
          <a:xfrm>
            <a:off x="533400" y="109538"/>
            <a:ext cx="81010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GB">
                <a:solidFill>
                  <a:schemeClr val="accent2"/>
                </a:solidFill>
              </a:rPr>
              <a:t>Atmospheric correction is critical for ocean color retrievals</a:t>
            </a:r>
            <a:endParaRPr lang="en-GB">
              <a:solidFill>
                <a:schemeClr val="bg1"/>
              </a:solidFill>
              <a:latin typeface="Arial" charset="0"/>
            </a:endParaRPr>
          </a:p>
        </p:txBody>
      </p:sp>
      <p:pic>
        <p:nvPicPr>
          <p:cNvPr id="291843" name="Picture 3" descr="radiative_trns_wl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600075"/>
            <a:ext cx="4686300" cy="4810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1844" name="Text Box 4"/>
          <p:cNvSpPr txBox="1">
            <a:spLocks noChangeArrowheads="1"/>
          </p:cNvSpPr>
          <p:nvPr/>
        </p:nvSpPr>
        <p:spPr bwMode="auto">
          <a:xfrm>
            <a:off x="952500" y="5621338"/>
            <a:ext cx="720090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Tx/>
              <a:buChar char="•"/>
            </a:pPr>
            <a:r>
              <a:rPr lang="en-GB" sz="1800">
                <a:latin typeface="Arial" charset="0"/>
              </a:rPr>
              <a:t> L</a:t>
            </a:r>
            <a:r>
              <a:rPr lang="en-GB" sz="1800" baseline="-25000">
                <a:latin typeface="Arial" charset="0"/>
              </a:rPr>
              <a:t>w</a:t>
            </a:r>
            <a:r>
              <a:rPr lang="en-GB" sz="1800">
                <a:latin typeface="Arial" charset="0"/>
              </a:rPr>
              <a:t> is only 5-10% of signal reaching satellite: rest due to L</a:t>
            </a:r>
            <a:r>
              <a:rPr lang="en-GB" sz="1800" baseline="-25000">
                <a:latin typeface="Arial" charset="0"/>
              </a:rPr>
              <a:t>p</a:t>
            </a:r>
            <a:endParaRPr lang="en-GB" sz="1800">
              <a:latin typeface="Arial" charset="0"/>
            </a:endParaRPr>
          </a:p>
          <a:p>
            <a:pPr>
              <a:spcBef>
                <a:spcPct val="50000"/>
              </a:spcBef>
              <a:buFontTx/>
              <a:buChar char="•"/>
            </a:pPr>
            <a:r>
              <a:rPr lang="en-GB" sz="1800">
                <a:latin typeface="Arial" charset="0"/>
              </a:rPr>
              <a:t> L</a:t>
            </a:r>
            <a:r>
              <a:rPr lang="en-GB" sz="1800" baseline="-25000">
                <a:latin typeface="Arial" charset="0"/>
              </a:rPr>
              <a:t>p</a:t>
            </a:r>
            <a:r>
              <a:rPr lang="en-GB" sz="1800">
                <a:latin typeface="Arial" charset="0"/>
              </a:rPr>
              <a:t> components: molecular (Rayleigh) &amp; aerosols </a:t>
            </a:r>
            <a:endParaRPr lang="en-GB" sz="1800" baseline="-25000">
              <a:latin typeface="Arial" charset="0"/>
            </a:endParaRPr>
          </a:p>
        </p:txBody>
      </p:sp>
      <p:grpSp>
        <p:nvGrpSpPr>
          <p:cNvPr id="291845" name="Group 5"/>
          <p:cNvGrpSpPr>
            <a:grpSpLocks/>
          </p:cNvGrpSpPr>
          <p:nvPr/>
        </p:nvGrpSpPr>
        <p:grpSpPr bwMode="auto">
          <a:xfrm>
            <a:off x="611188" y="585788"/>
            <a:ext cx="3314700" cy="4824412"/>
            <a:chOff x="385" y="346"/>
            <a:chExt cx="2088" cy="3039"/>
          </a:xfrm>
        </p:grpSpPr>
        <p:pic>
          <p:nvPicPr>
            <p:cNvPr id="291846" name="Picture 6" descr="pre-atmospheric_corr"/>
            <p:cNvPicPr preferRelativeResize="0">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 y="346"/>
              <a:ext cx="2088" cy="30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91847" name="Text Box 7"/>
            <p:cNvSpPr txBox="1">
              <a:spLocks noChangeArrowheads="1"/>
            </p:cNvSpPr>
            <p:nvPr/>
          </p:nvSpPr>
          <p:spPr bwMode="auto">
            <a:xfrm>
              <a:off x="476" y="482"/>
              <a:ext cx="72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800" b="1">
                  <a:solidFill>
                    <a:schemeClr val="bg1"/>
                  </a:solidFill>
                  <a:latin typeface="Arial" charset="0"/>
                </a:rPr>
                <a:t>Clouds</a:t>
              </a:r>
            </a:p>
          </p:txBody>
        </p:sp>
        <p:sp>
          <p:nvSpPr>
            <p:cNvPr id="291848" name="Text Box 8"/>
            <p:cNvSpPr txBox="1">
              <a:spLocks noChangeArrowheads="1"/>
            </p:cNvSpPr>
            <p:nvPr/>
          </p:nvSpPr>
          <p:spPr bwMode="auto">
            <a:xfrm>
              <a:off x="431" y="1570"/>
              <a:ext cx="72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1800" b="1">
                  <a:solidFill>
                    <a:schemeClr val="bg1"/>
                  </a:solidFill>
                  <a:latin typeface="Arial" charset="0"/>
                </a:rPr>
                <a:t>Clouds</a:t>
              </a:r>
            </a:p>
          </p:txBody>
        </p:sp>
      </p:grpSp>
    </p:spTree>
    <p:extLst>
      <p:ext uri="{BB962C8B-B14F-4D97-AF65-F5344CB8AC3E}">
        <p14:creationId xmlns:p14="http://schemas.microsoft.com/office/powerpoint/2010/main" val="35108811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5938" name="Rectangle 2"/>
          <p:cNvSpPr>
            <a:spLocks noGrp="1" noChangeArrowheads="1"/>
          </p:cNvSpPr>
          <p:nvPr>
            <p:ph type="subTitle" idx="1"/>
          </p:nvPr>
        </p:nvSpPr>
        <p:spPr>
          <a:xfrm>
            <a:off x="457200" y="228600"/>
            <a:ext cx="8229600" cy="6248400"/>
          </a:xfrm>
        </p:spPr>
        <p:txBody>
          <a:bodyPr>
            <a:normAutofit lnSpcReduction="10000"/>
          </a:bodyPr>
          <a:lstStyle/>
          <a:p>
            <a:r>
              <a:rPr lang="en-US" sz="3500">
                <a:solidFill>
                  <a:schemeClr val="accent2"/>
                </a:solidFill>
              </a:rPr>
              <a:t>MODIS Chlorophyll Algorithm (OC3)</a:t>
            </a:r>
          </a:p>
          <a:p>
            <a:pPr algn="l"/>
            <a:endParaRPr lang="en-US" sz="3500">
              <a:solidFill>
                <a:schemeClr val="accent2"/>
              </a:solidFill>
            </a:endParaRPr>
          </a:p>
          <a:p>
            <a:pPr algn="l"/>
            <a:r>
              <a:rPr lang="en-US" sz="2200"/>
              <a:t>Semi-analytical algorithm</a:t>
            </a:r>
            <a:r>
              <a:rPr lang="en-US" sz="2200" baseline="30000"/>
              <a:t>(1)</a:t>
            </a:r>
            <a:endParaRPr lang="en-US" sz="2200"/>
          </a:p>
          <a:p>
            <a:pPr algn="l"/>
            <a:endParaRPr lang="en-US" sz="2200"/>
          </a:p>
          <a:p>
            <a:pPr algn="l"/>
            <a:r>
              <a:rPr lang="en-US" sz="2200"/>
              <a:t>Chl_a = 10**(0.283 - 2.753*R + 1.457*R</a:t>
            </a:r>
            <a:r>
              <a:rPr lang="en-US" sz="2200" baseline="30000"/>
              <a:t>2</a:t>
            </a:r>
            <a:r>
              <a:rPr lang="en-US" sz="2200"/>
              <a:t> + 0.659*R</a:t>
            </a:r>
            <a:r>
              <a:rPr lang="en-US" sz="2200" baseline="30000"/>
              <a:t>3</a:t>
            </a:r>
            <a:r>
              <a:rPr lang="en-US" sz="2200"/>
              <a:t> - 1.403*R</a:t>
            </a:r>
            <a:r>
              <a:rPr lang="en-US" sz="2200" baseline="30000"/>
              <a:t>4</a:t>
            </a:r>
            <a:r>
              <a:rPr lang="en-US" sz="2200"/>
              <a:t>)</a:t>
            </a:r>
          </a:p>
          <a:p>
            <a:pPr algn="l"/>
            <a:endParaRPr lang="en-US" sz="2200"/>
          </a:p>
          <a:p>
            <a:pPr algn="l"/>
            <a:r>
              <a:rPr lang="en-US" sz="2200"/>
              <a:t>where:</a:t>
            </a:r>
          </a:p>
          <a:p>
            <a:pPr algn="l"/>
            <a:endParaRPr lang="en-US" sz="2200"/>
          </a:p>
          <a:p>
            <a:pPr algn="l"/>
            <a:r>
              <a:rPr lang="en-US" sz="2200"/>
              <a:t>R = log10((Rrs443 &gt; Rrs488) / Rrs551)</a:t>
            </a:r>
          </a:p>
          <a:p>
            <a:pPr algn="l"/>
            <a:r>
              <a:rPr lang="en-US" sz="2200"/>
              <a:t>Rrs = nLw / F0; remote sensing reflectance</a:t>
            </a:r>
          </a:p>
          <a:p>
            <a:pPr algn="l"/>
            <a:r>
              <a:rPr lang="en-US" sz="2200"/>
              <a:t>F0 = extraterrestrial solar irradiance</a:t>
            </a:r>
          </a:p>
          <a:p>
            <a:pPr algn="l"/>
            <a:r>
              <a:rPr lang="en-US" sz="2200"/>
              <a:t>nLw = water leaving radiance at 443, 488, 551</a:t>
            </a:r>
          </a:p>
          <a:p>
            <a:pPr algn="l"/>
            <a:endParaRPr lang="en-US" sz="2200"/>
          </a:p>
          <a:p>
            <a:pPr algn="l"/>
            <a:endParaRPr lang="en-US" sz="1200"/>
          </a:p>
          <a:p>
            <a:pPr algn="l"/>
            <a:r>
              <a:rPr lang="en-US" sz="1200" baseline="30000"/>
              <a:t>(1)</a:t>
            </a:r>
            <a:r>
              <a:rPr lang="en-US" sz="1200"/>
              <a:t> Performance of the MODIS Semi-analytical Ocean Color Algorithm for Chlorophyll-a Carder, K.L.; Chen, F.R.; Cannizzaro, J.P.; Campbell, J.W.; Mitchell, B.G. Advances in Space Research. Vol. 33, no. 7, pp. 1152-1159. 2004</a:t>
            </a:r>
            <a:endParaRPr lang="en-US" sz="1600"/>
          </a:p>
          <a:p>
            <a:pPr algn="l"/>
            <a:endParaRPr lang="en-US" sz="1200"/>
          </a:p>
        </p:txBody>
      </p:sp>
    </p:spTree>
    <p:extLst>
      <p:ext uri="{BB962C8B-B14F-4D97-AF65-F5344CB8AC3E}">
        <p14:creationId xmlns:p14="http://schemas.microsoft.com/office/powerpoint/2010/main" val="28635883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ctrTitle"/>
          </p:nvPr>
        </p:nvSpPr>
        <p:spPr>
          <a:xfrm>
            <a:off x="685800" y="2286000"/>
            <a:ext cx="7772400" cy="1143000"/>
          </a:xfrm>
        </p:spPr>
        <p:txBody>
          <a:bodyPr/>
          <a:lstStyle/>
          <a:p>
            <a:endParaRPr lang="en-US"/>
          </a:p>
        </p:txBody>
      </p:sp>
      <p:sp>
        <p:nvSpPr>
          <p:cNvPr id="297987" name="Rectangle 3"/>
          <p:cNvSpPr>
            <a:spLocks noGrp="1" noChangeArrowheads="1"/>
          </p:cNvSpPr>
          <p:nvPr>
            <p:ph type="subTitle" idx="1"/>
          </p:nvPr>
        </p:nvSpPr>
        <p:spPr/>
        <p:txBody>
          <a:bodyPr/>
          <a:lstStyle/>
          <a:p>
            <a:endParaRPr lang="en-US"/>
          </a:p>
        </p:txBody>
      </p:sp>
      <p:pic>
        <p:nvPicPr>
          <p:cNvPr id="297988" name="Picture 4" descr="SeaDAS Chlo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50" y="119063"/>
            <a:ext cx="9004300" cy="6618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252542"/>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2" name="Picture 2" descr="A2005216174500"/>
          <p:cNvPicPr>
            <a:picLocks noChangeAspect="1" noChangeArrowheads="1"/>
          </p:cNvPicPr>
          <p:nvPr/>
        </p:nvPicPr>
        <p:blipFill>
          <a:blip r:embed="rId3">
            <a:extLst>
              <a:ext uri="{28A0092B-C50C-407E-A947-70E740481C1C}">
                <a14:useLocalDpi xmlns:a14="http://schemas.microsoft.com/office/drawing/2010/main" val="0"/>
              </a:ext>
            </a:extLst>
          </a:blip>
          <a:srcRect l="40775" t="28543" r="4332" b="9514"/>
          <a:stretch>
            <a:fillRect/>
          </a:stretch>
        </p:blipFill>
        <p:spPr bwMode="auto">
          <a:xfrm>
            <a:off x="57150" y="381000"/>
            <a:ext cx="4464050" cy="594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2323" name="Picture 3" descr="A2005216174500"/>
          <p:cNvPicPr>
            <a:picLocks noChangeAspect="1" noChangeArrowheads="1"/>
          </p:cNvPicPr>
          <p:nvPr/>
        </p:nvPicPr>
        <p:blipFill>
          <a:blip r:embed="rId4">
            <a:extLst>
              <a:ext uri="{28A0092B-C50C-407E-A947-70E740481C1C}">
                <a14:useLocalDpi xmlns:a14="http://schemas.microsoft.com/office/drawing/2010/main" val="0"/>
              </a:ext>
            </a:extLst>
          </a:blip>
          <a:srcRect l="40775" t="28543" r="4332" b="9514"/>
          <a:stretch>
            <a:fillRect/>
          </a:stretch>
        </p:blipFill>
        <p:spPr bwMode="auto">
          <a:xfrm>
            <a:off x="4616450" y="381000"/>
            <a:ext cx="4459288" cy="5943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56598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5-02-09 at 11.30.43 AM.png"/>
          <p:cNvPicPr>
            <a:picLocks noGrp="1" noChangeAspect="1"/>
          </p:cNvPicPr>
          <p:nvPr>
            <p:ph idx="1"/>
          </p:nvPr>
        </p:nvPicPr>
        <p:blipFill>
          <a:blip r:embed="rId2">
            <a:extLst>
              <a:ext uri="{28A0092B-C50C-407E-A947-70E740481C1C}">
                <a14:useLocalDpi xmlns:a14="http://schemas.microsoft.com/office/drawing/2010/main" val="0"/>
              </a:ext>
            </a:extLst>
          </a:blip>
          <a:srcRect t="3614" b="3614"/>
          <a:stretch>
            <a:fillRect/>
          </a:stretch>
        </p:blipFill>
        <p:spPr>
          <a:xfrm>
            <a:off x="125246" y="1417638"/>
            <a:ext cx="8561554" cy="4708525"/>
          </a:xfrm>
        </p:spPr>
      </p:pic>
    </p:spTree>
    <p:extLst>
      <p:ext uri="{BB962C8B-B14F-4D97-AF65-F5344CB8AC3E}">
        <p14:creationId xmlns:p14="http://schemas.microsoft.com/office/powerpoint/2010/main" val="3000232"/>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creen Shot 2015-02-09 at 11.30.33 AM.png"/>
          <p:cNvPicPr>
            <a:picLocks noGrp="1" noChangeAspect="1"/>
          </p:cNvPicPr>
          <p:nvPr>
            <p:ph idx="1"/>
          </p:nvPr>
        </p:nvPicPr>
        <p:blipFill>
          <a:blip r:embed="rId2">
            <a:extLst>
              <a:ext uri="{28A0092B-C50C-407E-A947-70E740481C1C}">
                <a14:useLocalDpi xmlns:a14="http://schemas.microsoft.com/office/drawing/2010/main" val="0"/>
              </a:ext>
            </a:extLst>
          </a:blip>
          <a:srcRect l="-20187" r="-20187"/>
          <a:stretch>
            <a:fillRect/>
          </a:stretch>
        </p:blipFill>
        <p:spPr>
          <a:xfrm>
            <a:off x="-1524001" y="139700"/>
            <a:ext cx="11961929" cy="6578600"/>
          </a:xfrm>
        </p:spPr>
      </p:pic>
    </p:spTree>
    <p:extLst>
      <p:ext uri="{BB962C8B-B14F-4D97-AF65-F5344CB8AC3E}">
        <p14:creationId xmlns:p14="http://schemas.microsoft.com/office/powerpoint/2010/main" val="2749017233"/>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2-10 at 11.50.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
            <a:ext cx="9144000" cy="6817063"/>
          </a:xfrm>
          <a:prstGeom prst="rect">
            <a:avLst/>
          </a:prstGeom>
        </p:spPr>
      </p:pic>
    </p:spTree>
    <p:extLst>
      <p:ext uri="{BB962C8B-B14F-4D97-AF65-F5344CB8AC3E}">
        <p14:creationId xmlns:p14="http://schemas.microsoft.com/office/powerpoint/2010/main" val="842593977"/>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10 at 11.50.1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400"/>
            <a:ext cx="9144000" cy="6800262"/>
          </a:xfrm>
          <a:prstGeom prst="rect">
            <a:avLst/>
          </a:prstGeom>
        </p:spPr>
      </p:pic>
    </p:spTree>
    <p:extLst>
      <p:ext uri="{BB962C8B-B14F-4D97-AF65-F5344CB8AC3E}">
        <p14:creationId xmlns:p14="http://schemas.microsoft.com/office/powerpoint/2010/main" val="427954440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2-10 at 11.50.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700"/>
            <a:ext cx="9144000" cy="6808631"/>
          </a:xfrm>
          <a:prstGeom prst="rect">
            <a:avLst/>
          </a:prstGeom>
        </p:spPr>
      </p:pic>
    </p:spTree>
    <p:extLst>
      <p:ext uri="{BB962C8B-B14F-4D97-AF65-F5344CB8AC3E}">
        <p14:creationId xmlns:p14="http://schemas.microsoft.com/office/powerpoint/2010/main" val="323247275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p:txBody>
          <a:bodyPr/>
          <a:lstStyle/>
          <a:p>
            <a:r>
              <a:rPr lang="en-US">
                <a:latin typeface="Calibri" charset="0"/>
                <a:ea typeface="ＭＳ Ｐゴシック" charset="0"/>
                <a:cs typeface="ＭＳ Ｐゴシック" charset="0"/>
              </a:rPr>
              <a:t>Why is This Important?</a:t>
            </a:r>
          </a:p>
        </p:txBody>
      </p:sp>
      <p:pic>
        <p:nvPicPr>
          <p:cNvPr id="117763" name="Content Placeholder 3" descr="Picture 15.png"/>
          <p:cNvPicPr>
            <a:picLocks noGrp="1" noChangeAspect="1"/>
          </p:cNvPicPr>
          <p:nvPr>
            <p:ph idx="1"/>
          </p:nvPr>
        </p:nvPicPr>
        <p:blipFill>
          <a:blip r:embed="rId2">
            <a:extLst>
              <a:ext uri="{28A0092B-C50C-407E-A947-70E740481C1C}">
                <a14:useLocalDpi xmlns:a14="http://schemas.microsoft.com/office/drawing/2010/main" val="0"/>
              </a:ext>
            </a:extLst>
          </a:blip>
          <a:srcRect l="-18394" r="-18394"/>
          <a:stretch>
            <a:fillRect/>
          </a:stretch>
        </p:blipFill>
        <p:spPr/>
      </p:pic>
    </p:spTree>
    <p:extLst>
      <p:ext uri="{BB962C8B-B14F-4D97-AF65-F5344CB8AC3E}">
        <p14:creationId xmlns:p14="http://schemas.microsoft.com/office/powerpoint/2010/main" val="295616474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02-10 at 11.50.4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
            <a:ext cx="9144000" cy="6768603"/>
          </a:xfrm>
          <a:prstGeom prst="rect">
            <a:avLst/>
          </a:prstGeom>
        </p:spPr>
      </p:pic>
    </p:spTree>
    <p:extLst>
      <p:ext uri="{BB962C8B-B14F-4D97-AF65-F5344CB8AC3E}">
        <p14:creationId xmlns:p14="http://schemas.microsoft.com/office/powerpoint/2010/main" val="64869568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ctrTitle"/>
          </p:nvPr>
        </p:nvSpPr>
        <p:spPr/>
        <p:txBody>
          <a:bodyPr/>
          <a:lstStyle/>
          <a:p>
            <a:pPr eaLnBrk="1" hangingPunct="1"/>
            <a:r>
              <a:rPr lang="en-US">
                <a:latin typeface="Calibri" charset="0"/>
                <a:ea typeface="ＭＳ Ｐゴシック" charset="0"/>
                <a:cs typeface="ＭＳ Ｐゴシック" charset="0"/>
              </a:rPr>
              <a:t>Air Quality Applications</a:t>
            </a:r>
          </a:p>
        </p:txBody>
      </p:sp>
      <p:sp>
        <p:nvSpPr>
          <p:cNvPr id="70659" name="Subtitle 3"/>
          <p:cNvSpPr>
            <a:spLocks noGrp="1"/>
          </p:cNvSpPr>
          <p:nvPr>
            <p:ph type="subTitle" idx="1"/>
          </p:nvPr>
        </p:nvSpPr>
        <p:spPr/>
        <p:txBody>
          <a:bodyPr/>
          <a:lstStyle/>
          <a:p>
            <a:r>
              <a:rPr lang="en-US" dirty="0">
                <a:solidFill>
                  <a:srgbClr val="C0504D"/>
                </a:solidFill>
                <a:latin typeface="Calibri" charset="0"/>
                <a:ea typeface="ＭＳ Ｐゴシック" charset="0"/>
                <a:cs typeface="ＭＳ Ｐゴシック" charset="0"/>
              </a:rPr>
              <a:t>Aerosol </a:t>
            </a:r>
            <a:r>
              <a:rPr lang="en-US" dirty="0" smtClean="0">
                <a:solidFill>
                  <a:srgbClr val="C0504D"/>
                </a:solidFill>
                <a:latin typeface="Calibri" charset="0"/>
                <a:ea typeface="ＭＳ Ｐゴシック" charset="0"/>
                <a:cs typeface="ＭＳ Ｐゴシック" charset="0"/>
              </a:rPr>
              <a:t>Detection</a:t>
            </a:r>
            <a:endParaRPr lang="en-US" dirty="0">
              <a:solidFill>
                <a:srgbClr val="C0504D"/>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108895506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5" name="Content Placeholder 2"/>
          <p:cNvSpPr>
            <a:spLocks noGrp="1"/>
          </p:cNvSpPr>
          <p:nvPr>
            <p:ph idx="1"/>
          </p:nvPr>
        </p:nvSpPr>
        <p:spPr/>
        <p:txBody>
          <a:bodyPr/>
          <a:lstStyle/>
          <a:p>
            <a:pPr eaLnBrk="1" hangingPunct="1"/>
            <a:endParaRPr lang="en-US">
              <a:latin typeface="Calibri" charset="0"/>
              <a:ea typeface="ＭＳ Ｐゴシック" charset="0"/>
              <a:cs typeface="ＭＳ Ｐゴシック" charset="0"/>
            </a:endParaRPr>
          </a:p>
        </p:txBody>
      </p:sp>
      <p:sp>
        <p:nvSpPr>
          <p:cNvPr id="4" name="Rectangle 2"/>
          <p:cNvSpPr txBox="1">
            <a:spLocks noChangeArrowheads="1"/>
          </p:cNvSpPr>
          <p:nvPr/>
        </p:nvSpPr>
        <p:spPr bwMode="auto">
          <a:xfrm>
            <a:off x="381000" y="533400"/>
            <a:ext cx="8229600" cy="838200"/>
          </a:xfrm>
          <a:prstGeom prst="rect">
            <a:avLst/>
          </a:prstGeom>
          <a:noFill/>
          <a:ln w="9525">
            <a:noFill/>
            <a:miter lim="800000"/>
            <a:headEnd/>
            <a:tailEnd/>
          </a:ln>
          <a:effec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a:r>
              <a:rPr lang="en-US" sz="3200" b="1">
                <a:latin typeface="Calibri" charset="0"/>
              </a:rPr>
              <a:t>Scattering and Absorption of Light by Aerosols</a:t>
            </a:r>
            <a:endParaRPr lang="en-US" sz="3200">
              <a:latin typeface="Calibri" charset="0"/>
            </a:endParaRPr>
          </a:p>
        </p:txBody>
      </p:sp>
      <p:sp>
        <p:nvSpPr>
          <p:cNvPr id="71687" name="Rectangle 3"/>
          <p:cNvSpPr>
            <a:spLocks noChangeArrowheads="1"/>
          </p:cNvSpPr>
          <p:nvPr/>
        </p:nvSpPr>
        <p:spPr bwMode="auto">
          <a:xfrm>
            <a:off x="838200" y="762000"/>
            <a:ext cx="7772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3600" b="1" i="1" baseline="-4000">
              <a:solidFill>
                <a:schemeClr val="tx2"/>
              </a:solidFill>
            </a:endParaRPr>
          </a:p>
        </p:txBody>
      </p:sp>
      <p:sp>
        <p:nvSpPr>
          <p:cNvPr id="71688" name="Oval 4"/>
          <p:cNvSpPr>
            <a:spLocks noChangeArrowheads="1"/>
          </p:cNvSpPr>
          <p:nvPr/>
        </p:nvSpPr>
        <p:spPr bwMode="auto">
          <a:xfrm>
            <a:off x="2057400" y="2743200"/>
            <a:ext cx="76200" cy="76200"/>
          </a:xfrm>
          <a:prstGeom prst="ellipse">
            <a:avLst/>
          </a:prstGeom>
          <a:solidFill>
            <a:srgbClr val="808080"/>
          </a:solidFill>
          <a:ln w="9525">
            <a:solidFill>
              <a:schemeClr val="bg2"/>
            </a:solidFill>
            <a:round/>
            <a:headEnd/>
            <a:tailEnd/>
          </a:ln>
        </p:spPr>
        <p:txBody>
          <a:bodyPr wrap="none" anchor="ctr"/>
          <a:lstStyle/>
          <a:p>
            <a:endParaRPr lang="en-US" sz="1800"/>
          </a:p>
        </p:txBody>
      </p:sp>
      <p:sp>
        <p:nvSpPr>
          <p:cNvPr id="71689" name="Oval 5"/>
          <p:cNvSpPr>
            <a:spLocks noChangeArrowheads="1"/>
          </p:cNvSpPr>
          <p:nvPr/>
        </p:nvSpPr>
        <p:spPr bwMode="auto">
          <a:xfrm>
            <a:off x="3276600" y="2667000"/>
            <a:ext cx="76200" cy="76200"/>
          </a:xfrm>
          <a:prstGeom prst="ellipse">
            <a:avLst/>
          </a:prstGeom>
          <a:solidFill>
            <a:srgbClr val="808080"/>
          </a:solidFill>
          <a:ln w="9525">
            <a:solidFill>
              <a:schemeClr val="bg2"/>
            </a:solidFill>
            <a:round/>
            <a:headEnd/>
            <a:tailEnd/>
          </a:ln>
        </p:spPr>
        <p:txBody>
          <a:bodyPr wrap="none" anchor="ctr"/>
          <a:lstStyle/>
          <a:p>
            <a:endParaRPr lang="en-US" sz="1800"/>
          </a:p>
        </p:txBody>
      </p:sp>
      <p:sp>
        <p:nvSpPr>
          <p:cNvPr id="71690" name="Oval 6"/>
          <p:cNvSpPr>
            <a:spLocks noChangeArrowheads="1"/>
          </p:cNvSpPr>
          <p:nvPr/>
        </p:nvSpPr>
        <p:spPr bwMode="auto">
          <a:xfrm>
            <a:off x="2971800" y="2971800"/>
            <a:ext cx="76200" cy="76200"/>
          </a:xfrm>
          <a:prstGeom prst="ellipse">
            <a:avLst/>
          </a:prstGeom>
          <a:solidFill>
            <a:srgbClr val="808080"/>
          </a:solidFill>
          <a:ln w="9525">
            <a:solidFill>
              <a:schemeClr val="bg2"/>
            </a:solidFill>
            <a:round/>
            <a:headEnd/>
            <a:tailEnd/>
          </a:ln>
        </p:spPr>
        <p:txBody>
          <a:bodyPr wrap="none" anchor="ctr"/>
          <a:lstStyle/>
          <a:p>
            <a:endParaRPr lang="en-US" sz="1800"/>
          </a:p>
        </p:txBody>
      </p:sp>
      <p:sp>
        <p:nvSpPr>
          <p:cNvPr id="71691" name="Oval 7"/>
          <p:cNvSpPr>
            <a:spLocks noChangeArrowheads="1"/>
          </p:cNvSpPr>
          <p:nvPr/>
        </p:nvSpPr>
        <p:spPr bwMode="auto">
          <a:xfrm>
            <a:off x="4038600" y="2743200"/>
            <a:ext cx="76200" cy="76200"/>
          </a:xfrm>
          <a:prstGeom prst="ellipse">
            <a:avLst/>
          </a:prstGeom>
          <a:solidFill>
            <a:srgbClr val="808080"/>
          </a:solidFill>
          <a:ln w="9525">
            <a:solidFill>
              <a:schemeClr val="bg2"/>
            </a:solidFill>
            <a:round/>
            <a:headEnd/>
            <a:tailEnd/>
          </a:ln>
        </p:spPr>
        <p:txBody>
          <a:bodyPr wrap="none" anchor="ctr"/>
          <a:lstStyle/>
          <a:p>
            <a:endParaRPr lang="en-US" sz="1800"/>
          </a:p>
        </p:txBody>
      </p:sp>
      <p:sp>
        <p:nvSpPr>
          <p:cNvPr id="71692" name="Oval 8"/>
          <p:cNvSpPr>
            <a:spLocks noChangeArrowheads="1"/>
          </p:cNvSpPr>
          <p:nvPr/>
        </p:nvSpPr>
        <p:spPr bwMode="auto">
          <a:xfrm>
            <a:off x="4876800" y="2971800"/>
            <a:ext cx="76200" cy="76200"/>
          </a:xfrm>
          <a:prstGeom prst="ellipse">
            <a:avLst/>
          </a:prstGeom>
          <a:solidFill>
            <a:srgbClr val="808080"/>
          </a:solidFill>
          <a:ln w="9525">
            <a:solidFill>
              <a:schemeClr val="bg2"/>
            </a:solidFill>
            <a:round/>
            <a:headEnd/>
            <a:tailEnd/>
          </a:ln>
        </p:spPr>
        <p:txBody>
          <a:bodyPr wrap="none" anchor="ctr"/>
          <a:lstStyle/>
          <a:p>
            <a:endParaRPr lang="en-US" sz="1800"/>
          </a:p>
        </p:txBody>
      </p:sp>
      <p:sp>
        <p:nvSpPr>
          <p:cNvPr id="71693" name="Oval 9"/>
          <p:cNvSpPr>
            <a:spLocks noChangeArrowheads="1"/>
          </p:cNvSpPr>
          <p:nvPr/>
        </p:nvSpPr>
        <p:spPr bwMode="auto">
          <a:xfrm>
            <a:off x="5181600" y="2743200"/>
            <a:ext cx="76200" cy="76200"/>
          </a:xfrm>
          <a:prstGeom prst="ellipse">
            <a:avLst/>
          </a:prstGeom>
          <a:solidFill>
            <a:srgbClr val="808080"/>
          </a:solidFill>
          <a:ln w="9525">
            <a:solidFill>
              <a:schemeClr val="bg2"/>
            </a:solidFill>
            <a:round/>
            <a:headEnd/>
            <a:tailEnd/>
          </a:ln>
        </p:spPr>
        <p:txBody>
          <a:bodyPr wrap="none" anchor="ctr"/>
          <a:lstStyle/>
          <a:p>
            <a:endParaRPr lang="en-US" sz="1800"/>
          </a:p>
        </p:txBody>
      </p:sp>
      <p:sp>
        <p:nvSpPr>
          <p:cNvPr id="71694" name="Oval 10"/>
          <p:cNvSpPr>
            <a:spLocks noChangeArrowheads="1"/>
          </p:cNvSpPr>
          <p:nvPr/>
        </p:nvSpPr>
        <p:spPr bwMode="auto">
          <a:xfrm>
            <a:off x="4038600" y="2971800"/>
            <a:ext cx="76200" cy="76200"/>
          </a:xfrm>
          <a:prstGeom prst="ellipse">
            <a:avLst/>
          </a:prstGeom>
          <a:solidFill>
            <a:srgbClr val="808080"/>
          </a:solidFill>
          <a:ln w="9525">
            <a:solidFill>
              <a:schemeClr val="bg2"/>
            </a:solidFill>
            <a:round/>
            <a:headEnd/>
            <a:tailEnd/>
          </a:ln>
        </p:spPr>
        <p:txBody>
          <a:bodyPr wrap="none" anchor="ctr"/>
          <a:lstStyle/>
          <a:p>
            <a:endParaRPr lang="en-US" sz="1800"/>
          </a:p>
        </p:txBody>
      </p:sp>
      <p:sp>
        <p:nvSpPr>
          <p:cNvPr id="71695" name="Oval 11"/>
          <p:cNvSpPr>
            <a:spLocks noChangeArrowheads="1"/>
          </p:cNvSpPr>
          <p:nvPr/>
        </p:nvSpPr>
        <p:spPr bwMode="auto">
          <a:xfrm>
            <a:off x="5943600" y="2590800"/>
            <a:ext cx="76200" cy="76200"/>
          </a:xfrm>
          <a:prstGeom prst="ellipse">
            <a:avLst/>
          </a:prstGeom>
          <a:solidFill>
            <a:srgbClr val="808080"/>
          </a:solidFill>
          <a:ln w="9525">
            <a:solidFill>
              <a:schemeClr val="bg2"/>
            </a:solidFill>
            <a:round/>
            <a:headEnd/>
            <a:tailEnd/>
          </a:ln>
        </p:spPr>
        <p:txBody>
          <a:bodyPr wrap="none" anchor="ctr"/>
          <a:lstStyle/>
          <a:p>
            <a:endParaRPr lang="en-US" sz="1800"/>
          </a:p>
        </p:txBody>
      </p:sp>
      <p:sp>
        <p:nvSpPr>
          <p:cNvPr id="71696" name="Oval 12"/>
          <p:cNvSpPr>
            <a:spLocks noChangeArrowheads="1"/>
          </p:cNvSpPr>
          <p:nvPr/>
        </p:nvSpPr>
        <p:spPr bwMode="auto">
          <a:xfrm>
            <a:off x="4572000" y="2895600"/>
            <a:ext cx="76200" cy="76200"/>
          </a:xfrm>
          <a:prstGeom prst="ellipse">
            <a:avLst/>
          </a:prstGeom>
          <a:solidFill>
            <a:srgbClr val="808080"/>
          </a:solidFill>
          <a:ln w="9525">
            <a:solidFill>
              <a:schemeClr val="bg2"/>
            </a:solidFill>
            <a:round/>
            <a:headEnd/>
            <a:tailEnd/>
          </a:ln>
        </p:spPr>
        <p:txBody>
          <a:bodyPr wrap="none" anchor="ctr"/>
          <a:lstStyle/>
          <a:p>
            <a:endParaRPr lang="en-US" sz="1800"/>
          </a:p>
        </p:txBody>
      </p:sp>
      <p:sp>
        <p:nvSpPr>
          <p:cNvPr id="71697" name="Oval 13"/>
          <p:cNvSpPr>
            <a:spLocks noChangeArrowheads="1"/>
          </p:cNvSpPr>
          <p:nvPr/>
        </p:nvSpPr>
        <p:spPr bwMode="auto">
          <a:xfrm>
            <a:off x="3962400" y="2514600"/>
            <a:ext cx="76200" cy="76200"/>
          </a:xfrm>
          <a:prstGeom prst="ellipse">
            <a:avLst/>
          </a:prstGeom>
          <a:solidFill>
            <a:srgbClr val="808080"/>
          </a:solidFill>
          <a:ln w="9525">
            <a:solidFill>
              <a:schemeClr val="bg2"/>
            </a:solidFill>
            <a:round/>
            <a:headEnd/>
            <a:tailEnd/>
          </a:ln>
        </p:spPr>
        <p:txBody>
          <a:bodyPr wrap="none" anchor="ctr"/>
          <a:lstStyle/>
          <a:p>
            <a:endParaRPr lang="en-US" sz="1800"/>
          </a:p>
        </p:txBody>
      </p:sp>
      <p:sp>
        <p:nvSpPr>
          <p:cNvPr id="71698" name="Oval 14"/>
          <p:cNvSpPr>
            <a:spLocks noChangeArrowheads="1"/>
          </p:cNvSpPr>
          <p:nvPr/>
        </p:nvSpPr>
        <p:spPr bwMode="auto">
          <a:xfrm>
            <a:off x="6096000" y="3048000"/>
            <a:ext cx="76200" cy="76200"/>
          </a:xfrm>
          <a:prstGeom prst="ellipse">
            <a:avLst/>
          </a:prstGeom>
          <a:solidFill>
            <a:srgbClr val="808080"/>
          </a:solidFill>
          <a:ln w="9525">
            <a:solidFill>
              <a:schemeClr val="bg2"/>
            </a:solidFill>
            <a:round/>
            <a:headEnd/>
            <a:tailEnd/>
          </a:ln>
        </p:spPr>
        <p:txBody>
          <a:bodyPr wrap="none" anchor="ctr"/>
          <a:lstStyle/>
          <a:p>
            <a:endParaRPr lang="en-US" sz="1800"/>
          </a:p>
        </p:txBody>
      </p:sp>
      <p:sp>
        <p:nvSpPr>
          <p:cNvPr id="71699" name="AutoShape 15"/>
          <p:cNvSpPr>
            <a:spLocks noChangeArrowheads="1"/>
          </p:cNvSpPr>
          <p:nvPr/>
        </p:nvSpPr>
        <p:spPr bwMode="auto">
          <a:xfrm>
            <a:off x="7162800" y="2743200"/>
            <a:ext cx="1295400" cy="152400"/>
          </a:xfrm>
          <a:prstGeom prst="rightArrow">
            <a:avLst>
              <a:gd name="adj1" fmla="val 50000"/>
              <a:gd name="adj2" fmla="val 212500"/>
            </a:avLst>
          </a:prstGeom>
          <a:solidFill>
            <a:srgbClr val="FFFF00"/>
          </a:solidFill>
          <a:ln w="9525">
            <a:solidFill>
              <a:schemeClr val="tx1"/>
            </a:solidFill>
            <a:miter lim="800000"/>
            <a:headEnd/>
            <a:tailEnd/>
          </a:ln>
        </p:spPr>
        <p:txBody>
          <a:bodyPr wrap="none" anchor="ctr"/>
          <a:lstStyle/>
          <a:p>
            <a:endParaRPr lang="en-US" sz="1800"/>
          </a:p>
        </p:txBody>
      </p:sp>
      <p:sp>
        <p:nvSpPr>
          <p:cNvPr id="71700" name="AutoShape 16"/>
          <p:cNvSpPr>
            <a:spLocks noChangeArrowheads="1"/>
          </p:cNvSpPr>
          <p:nvPr/>
        </p:nvSpPr>
        <p:spPr bwMode="auto">
          <a:xfrm>
            <a:off x="381000" y="2590800"/>
            <a:ext cx="1371600" cy="533400"/>
          </a:xfrm>
          <a:prstGeom prst="rightArrow">
            <a:avLst>
              <a:gd name="adj1" fmla="val 50000"/>
              <a:gd name="adj2" fmla="val 64286"/>
            </a:avLst>
          </a:prstGeom>
          <a:solidFill>
            <a:srgbClr val="FFFF00"/>
          </a:solidFill>
          <a:ln w="9525">
            <a:solidFill>
              <a:schemeClr val="tx1"/>
            </a:solidFill>
            <a:miter lim="800000"/>
            <a:headEnd/>
            <a:tailEnd/>
          </a:ln>
        </p:spPr>
        <p:txBody>
          <a:bodyPr wrap="none" anchor="ctr"/>
          <a:lstStyle/>
          <a:p>
            <a:endParaRPr lang="en-US" sz="1800"/>
          </a:p>
        </p:txBody>
      </p:sp>
      <p:sp>
        <p:nvSpPr>
          <p:cNvPr id="71701" name="Text Box 17"/>
          <p:cNvSpPr txBox="1">
            <a:spLocks noChangeArrowheads="1"/>
          </p:cNvSpPr>
          <p:nvPr/>
        </p:nvSpPr>
        <p:spPr bwMode="auto">
          <a:xfrm>
            <a:off x="381000" y="3429000"/>
            <a:ext cx="15240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latin typeface="Times New Roman" charset="0"/>
              </a:rPr>
              <a:t>I</a:t>
            </a:r>
            <a:r>
              <a:rPr lang="en-US" sz="1600" b="1" baseline="-4000">
                <a:latin typeface="Times New Roman" charset="0"/>
              </a:rPr>
              <a:t>o</a:t>
            </a:r>
            <a:r>
              <a:rPr lang="en-US" sz="1600" b="1">
                <a:latin typeface="Times New Roman" charset="0"/>
              </a:rPr>
              <a:t>=Light Source (W/m</a:t>
            </a:r>
            <a:r>
              <a:rPr lang="en-US" sz="1600" b="1" baseline="30000">
                <a:latin typeface="Times New Roman" charset="0"/>
              </a:rPr>
              <a:t>2</a:t>
            </a:r>
            <a:r>
              <a:rPr lang="en-US" sz="1600" b="1">
                <a:latin typeface="Times New Roman" charset="0"/>
              </a:rPr>
              <a:t>)</a:t>
            </a:r>
            <a:endParaRPr lang="en-US" sz="1600" b="1" baseline="-4000">
              <a:latin typeface="Times New Roman" charset="0"/>
            </a:endParaRPr>
          </a:p>
          <a:p>
            <a:pPr eaLnBrk="1" hangingPunct="1"/>
            <a:endParaRPr lang="en-US" sz="1600" b="1">
              <a:latin typeface="Times New Roman" charset="0"/>
            </a:endParaRPr>
          </a:p>
        </p:txBody>
      </p:sp>
      <p:sp>
        <p:nvSpPr>
          <p:cNvPr id="71702" name="Text Box 18"/>
          <p:cNvSpPr txBox="1">
            <a:spLocks noChangeArrowheads="1"/>
          </p:cNvSpPr>
          <p:nvPr/>
        </p:nvSpPr>
        <p:spPr bwMode="auto">
          <a:xfrm>
            <a:off x="6934200" y="3200400"/>
            <a:ext cx="1676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latin typeface="Times New Roman" charset="0"/>
              </a:rPr>
              <a:t>I=Light </a:t>
            </a:r>
          </a:p>
          <a:p>
            <a:pPr eaLnBrk="1" hangingPunct="1"/>
            <a:r>
              <a:rPr lang="en-US" sz="1600" b="1">
                <a:latin typeface="Times New Roman" charset="0"/>
              </a:rPr>
              <a:t>Detector (W/m</a:t>
            </a:r>
            <a:r>
              <a:rPr lang="en-US" sz="1600" b="1" baseline="30000">
                <a:latin typeface="Times New Roman" charset="0"/>
              </a:rPr>
              <a:t>2</a:t>
            </a:r>
            <a:r>
              <a:rPr lang="en-US" sz="1600" b="1">
                <a:latin typeface="Times New Roman" charset="0"/>
              </a:rPr>
              <a:t>)</a:t>
            </a:r>
            <a:endParaRPr lang="en-US" sz="1600" b="1" baseline="-4000">
              <a:latin typeface="Times New Roman" charset="0"/>
            </a:endParaRPr>
          </a:p>
          <a:p>
            <a:pPr eaLnBrk="1" hangingPunct="1"/>
            <a:endParaRPr lang="en-US" sz="1600" b="1">
              <a:latin typeface="Times New Roman" charset="0"/>
            </a:endParaRPr>
          </a:p>
        </p:txBody>
      </p:sp>
      <p:sp>
        <p:nvSpPr>
          <p:cNvPr id="71703" name="Text Box 19"/>
          <p:cNvSpPr txBox="1">
            <a:spLocks noChangeArrowheads="1"/>
          </p:cNvSpPr>
          <p:nvPr/>
        </p:nvSpPr>
        <p:spPr bwMode="auto">
          <a:xfrm>
            <a:off x="3200400" y="3352800"/>
            <a:ext cx="15144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latin typeface="Times New Roman" charset="0"/>
              </a:rPr>
              <a:t>L=Path Length</a:t>
            </a:r>
          </a:p>
        </p:txBody>
      </p:sp>
      <p:graphicFrame>
        <p:nvGraphicFramePr>
          <p:cNvPr id="71682" name="Object 2"/>
          <p:cNvGraphicFramePr>
            <a:graphicFrameLocks noChangeAspect="1"/>
          </p:cNvGraphicFramePr>
          <p:nvPr/>
        </p:nvGraphicFramePr>
        <p:xfrm>
          <a:off x="2768600" y="3733800"/>
          <a:ext cx="3683000" cy="1066800"/>
        </p:xfrm>
        <a:graphic>
          <a:graphicData uri="http://schemas.openxmlformats.org/presentationml/2006/ole">
            <mc:AlternateContent xmlns:mc="http://schemas.openxmlformats.org/markup-compatibility/2006">
              <mc:Choice xmlns:v="urn:schemas-microsoft-com:vml" Requires="v">
                <p:oleObj spid="_x0000_s18695" name="Equation" r:id="rId3" imgW="1473596" imgH="432197" progId="Equation.3">
                  <p:embed/>
                </p:oleObj>
              </mc:Choice>
              <mc:Fallback>
                <p:oleObj name="Equation" r:id="rId3" imgW="1473596" imgH="432197"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8600" y="3733800"/>
                        <a:ext cx="3683000"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04" name="Rectangle 21"/>
          <p:cNvSpPr>
            <a:spLocks noChangeArrowheads="1"/>
          </p:cNvSpPr>
          <p:nvPr/>
        </p:nvSpPr>
        <p:spPr bwMode="auto">
          <a:xfrm>
            <a:off x="228600" y="1828800"/>
            <a:ext cx="8534400" cy="297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sp>
        <p:nvSpPr>
          <p:cNvPr id="71705" name="Rectangle 22"/>
          <p:cNvSpPr>
            <a:spLocks noChangeArrowheads="1"/>
          </p:cNvSpPr>
          <p:nvPr/>
        </p:nvSpPr>
        <p:spPr bwMode="auto">
          <a:xfrm>
            <a:off x="1905000" y="2286000"/>
            <a:ext cx="5029200" cy="106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graphicFrame>
        <p:nvGraphicFramePr>
          <p:cNvPr id="71683" name="Object 3"/>
          <p:cNvGraphicFramePr>
            <a:graphicFrameLocks noChangeAspect="1"/>
          </p:cNvGraphicFramePr>
          <p:nvPr/>
        </p:nvGraphicFramePr>
        <p:xfrm>
          <a:off x="4438650" y="2482850"/>
          <a:ext cx="114300" cy="215900"/>
        </p:xfrm>
        <a:graphic>
          <a:graphicData uri="http://schemas.openxmlformats.org/presentationml/2006/ole">
            <mc:AlternateContent xmlns:mc="http://schemas.openxmlformats.org/markup-compatibility/2006">
              <mc:Choice xmlns:v="urn:schemas-microsoft-com:vml" Requires="v">
                <p:oleObj spid="_x0000_s18696" name="Equation" r:id="rId5" imgW="114548" imgH="216016" progId="Equation.3">
                  <p:embed/>
                </p:oleObj>
              </mc:Choice>
              <mc:Fallback>
                <p:oleObj name="Equation" r:id="rId5" imgW="114548" imgH="216016"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38650" y="24828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4"/>
          <p:cNvGraphicFramePr>
            <a:graphicFrameLocks noChangeAspect="1"/>
          </p:cNvGraphicFramePr>
          <p:nvPr/>
        </p:nvGraphicFramePr>
        <p:xfrm>
          <a:off x="1236663" y="5029200"/>
          <a:ext cx="6210300" cy="685800"/>
        </p:xfrm>
        <a:graphic>
          <a:graphicData uri="http://schemas.openxmlformats.org/presentationml/2006/ole">
            <mc:AlternateContent xmlns:mc="http://schemas.openxmlformats.org/markup-compatibility/2006">
              <mc:Choice xmlns:v="urn:schemas-microsoft-com:vml" Requires="v">
                <p:oleObj spid="_x0000_s18697" name="Equation" r:id="rId7" imgW="2616596" imgH="241697" progId="Equation.3">
                  <p:embed/>
                </p:oleObj>
              </mc:Choice>
              <mc:Fallback>
                <p:oleObj name="Equation" r:id="rId7" imgW="2616596" imgH="241697"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36663" y="5029200"/>
                        <a:ext cx="62103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1706" name="Text Box 25"/>
          <p:cNvSpPr txBox="1">
            <a:spLocks noChangeArrowheads="1"/>
          </p:cNvSpPr>
          <p:nvPr/>
        </p:nvSpPr>
        <p:spPr bwMode="auto">
          <a:xfrm>
            <a:off x="152400" y="5715000"/>
            <a:ext cx="8991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latin typeface="ArialMT" charset="0"/>
              </a:rPr>
              <a:t>The quantity L is called the density weighted path length. </a:t>
            </a:r>
            <a:r>
              <a:rPr lang="en-US" sz="2000">
                <a:latin typeface="Times New Roman" charset="0"/>
                <a:sym typeface="Symbol" charset="0"/>
              </a:rPr>
              <a:t></a:t>
            </a:r>
            <a:r>
              <a:rPr lang="en-US" sz="2000" baseline="-25000">
                <a:latin typeface="Times New Roman" charset="0"/>
                <a:sym typeface="Symbol" charset="0"/>
              </a:rPr>
              <a:t>ext()</a:t>
            </a:r>
            <a:r>
              <a:rPr lang="en-US" sz="2000">
                <a:latin typeface="ArialMT" charset="0"/>
              </a:rPr>
              <a:t> L is a measure of the cumulative depletion that the beam of radiation has experienced as a result of its passage through the layer and is often called the optical depth </a:t>
            </a:r>
            <a:r>
              <a:rPr lang="en-US" sz="2000">
                <a:latin typeface="Times New Roman" charset="0"/>
                <a:sym typeface="Symbol" charset="0"/>
              </a:rPr>
              <a:t></a:t>
            </a:r>
            <a:r>
              <a:rPr lang="en-US" sz="2000" baseline="-25000">
                <a:latin typeface="Times New Roman" charset="0"/>
                <a:sym typeface="Symbol" charset="0"/>
              </a:rPr>
              <a:t></a:t>
            </a:r>
            <a:r>
              <a:rPr lang="en-US" sz="2000">
                <a:latin typeface="ArialMT" charset="0"/>
              </a:rPr>
              <a:t>. </a:t>
            </a:r>
          </a:p>
        </p:txBody>
      </p:sp>
    </p:spTree>
    <p:extLst>
      <p:ext uri="{BB962C8B-B14F-4D97-AF65-F5344CB8AC3E}">
        <p14:creationId xmlns:p14="http://schemas.microsoft.com/office/powerpoint/2010/main" val="841395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 7.png"/>
          <p:cNvPicPr>
            <a:picLocks noChangeAspect="1"/>
          </p:cNvPicPr>
          <p:nvPr/>
        </p:nvPicPr>
        <p:blipFill>
          <a:blip r:embed="rId2"/>
          <a:stretch>
            <a:fillRect/>
          </a:stretch>
        </p:blipFill>
        <p:spPr>
          <a:xfrm>
            <a:off x="133905" y="123581"/>
            <a:ext cx="8876190" cy="6666666"/>
          </a:xfrm>
          <a:prstGeom prst="rect">
            <a:avLst/>
          </a:prstGeom>
        </p:spPr>
      </p:pic>
    </p:spTree>
    <p:extLst>
      <p:ext uri="{BB962C8B-B14F-4D97-AF65-F5344CB8AC3E}">
        <p14:creationId xmlns:p14="http://schemas.microsoft.com/office/powerpoint/2010/main" val="413065249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5778" name="Object 2"/>
          <p:cNvGraphicFramePr>
            <a:graphicFrameLocks noChangeAspect="1"/>
          </p:cNvGraphicFramePr>
          <p:nvPr/>
        </p:nvGraphicFramePr>
        <p:xfrm>
          <a:off x="1752600" y="1447800"/>
          <a:ext cx="5562600" cy="4657725"/>
        </p:xfrm>
        <a:graphic>
          <a:graphicData uri="http://schemas.openxmlformats.org/presentationml/2006/ole">
            <mc:AlternateContent xmlns:mc="http://schemas.openxmlformats.org/markup-compatibility/2006">
              <mc:Choice xmlns:v="urn:schemas-microsoft-com:vml" Requires="v">
                <p:oleObj spid="_x0000_s19553" name="Document" r:id="rId5" imgW="5943600" imgH="4978400" progId="Word.Document.8">
                  <p:embed/>
                </p:oleObj>
              </mc:Choice>
              <mc:Fallback>
                <p:oleObj name="Document" r:id="rId5" imgW="5943600" imgH="4978400" progId="Word.Documen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2600" y="1447800"/>
                        <a:ext cx="5562600" cy="46577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5779" name="Text Box 5"/>
          <p:cNvSpPr txBox="1">
            <a:spLocks noChangeArrowheads="1"/>
          </p:cNvSpPr>
          <p:nvPr/>
        </p:nvSpPr>
        <p:spPr bwMode="auto">
          <a:xfrm>
            <a:off x="228600" y="152400"/>
            <a:ext cx="3195638"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t>3 non-dust models</a:t>
            </a:r>
          </a:p>
          <a:p>
            <a:pPr eaLnBrk="1" hangingPunct="1"/>
            <a:r>
              <a:rPr lang="en-US"/>
              <a:t>  plus dust</a:t>
            </a:r>
          </a:p>
          <a:p>
            <a:pPr eaLnBrk="1" hangingPunct="1"/>
            <a:r>
              <a:rPr lang="en-US"/>
              <a:t>Set by geography and</a:t>
            </a:r>
          </a:p>
          <a:p>
            <a:pPr eaLnBrk="1" hangingPunct="1"/>
            <a:r>
              <a:rPr lang="en-US"/>
              <a:t>  season</a:t>
            </a:r>
          </a:p>
        </p:txBody>
      </p:sp>
      <p:sp>
        <p:nvSpPr>
          <p:cNvPr id="75780" name="Text Box 6"/>
          <p:cNvSpPr txBox="1">
            <a:spLocks noChangeArrowheads="1"/>
          </p:cNvSpPr>
          <p:nvPr/>
        </p:nvSpPr>
        <p:spPr bwMode="auto">
          <a:xfrm>
            <a:off x="4114800" y="533400"/>
            <a:ext cx="36433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a:t>Models</a:t>
            </a:r>
            <a:r>
              <a:rPr lang="en-US" sz="3200"/>
              <a:t> </a:t>
            </a:r>
            <a:r>
              <a:rPr lang="en-US"/>
              <a:t>are dynamic f(</a:t>
            </a:r>
            <a:r>
              <a:rPr lang="en-US">
                <a:latin typeface="Symbol" charset="0"/>
              </a:rPr>
              <a:t></a:t>
            </a:r>
            <a:r>
              <a:rPr lang="en-US"/>
              <a:t>)</a:t>
            </a:r>
          </a:p>
        </p:txBody>
      </p:sp>
    </p:spTree>
    <p:extLst>
      <p:ext uri="{BB962C8B-B14F-4D97-AF65-F5344CB8AC3E}">
        <p14:creationId xmlns:p14="http://schemas.microsoft.com/office/powerpoint/2010/main" val="270260810"/>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reeform 1026"/>
          <p:cNvSpPr>
            <a:spLocks/>
          </p:cNvSpPr>
          <p:nvPr/>
        </p:nvSpPr>
        <p:spPr bwMode="auto">
          <a:xfrm>
            <a:off x="0" y="1219200"/>
            <a:ext cx="2176463" cy="1466850"/>
          </a:xfrm>
          <a:custGeom>
            <a:avLst/>
            <a:gdLst>
              <a:gd name="T0" fmla="*/ 0 w 1371"/>
              <a:gd name="T1" fmla="*/ 2147483647 h 924"/>
              <a:gd name="T2" fmla="*/ 2147483647 w 1371"/>
              <a:gd name="T3" fmla="*/ 2147483647 h 924"/>
              <a:gd name="T4" fmla="*/ 2147483647 w 1371"/>
              <a:gd name="T5" fmla="*/ 2147483647 h 924"/>
              <a:gd name="T6" fmla="*/ 2147483647 w 1371"/>
              <a:gd name="T7" fmla="*/ 2147483647 h 924"/>
              <a:gd name="T8" fmla="*/ 2147483647 w 1371"/>
              <a:gd name="T9" fmla="*/ 2147483647 h 924"/>
              <a:gd name="T10" fmla="*/ 2147483647 w 1371"/>
              <a:gd name="T11" fmla="*/ 2147483647 h 924"/>
              <a:gd name="T12" fmla="*/ 2147483647 w 1371"/>
              <a:gd name="T13" fmla="*/ 2147483647 h 924"/>
              <a:gd name="T14" fmla="*/ 2147483647 w 1371"/>
              <a:gd name="T15" fmla="*/ 2147483647 h 924"/>
              <a:gd name="T16" fmla="*/ 2147483647 w 1371"/>
              <a:gd name="T17" fmla="*/ 2147483647 h 924"/>
              <a:gd name="T18" fmla="*/ 2147483647 w 1371"/>
              <a:gd name="T19" fmla="*/ 2147483647 h 924"/>
              <a:gd name="T20" fmla="*/ 2147483647 w 1371"/>
              <a:gd name="T21" fmla="*/ 2147483647 h 924"/>
              <a:gd name="T22" fmla="*/ 2147483647 w 1371"/>
              <a:gd name="T23" fmla="*/ 2147483647 h 924"/>
              <a:gd name="T24" fmla="*/ 2147483647 w 1371"/>
              <a:gd name="T25" fmla="*/ 2147483647 h 924"/>
              <a:gd name="T26" fmla="*/ 2147483647 w 1371"/>
              <a:gd name="T27" fmla="*/ 0 h 924"/>
              <a:gd name="T28" fmla="*/ 2147483647 w 1371"/>
              <a:gd name="T29" fmla="*/ 2147483647 h 924"/>
              <a:gd name="T30" fmla="*/ 2147483647 w 1371"/>
              <a:gd name="T31" fmla="*/ 2147483647 h 924"/>
              <a:gd name="T32" fmla="*/ 2147483647 w 1371"/>
              <a:gd name="T33" fmla="*/ 2147483647 h 924"/>
              <a:gd name="T34" fmla="*/ 2147483647 w 1371"/>
              <a:gd name="T35" fmla="*/ 2147483647 h 924"/>
              <a:gd name="T36" fmla="*/ 2147483647 w 1371"/>
              <a:gd name="T37" fmla="*/ 2147483647 h 924"/>
              <a:gd name="T38" fmla="*/ 2147483647 w 1371"/>
              <a:gd name="T39" fmla="*/ 2147483647 h 924"/>
              <a:gd name="T40" fmla="*/ 2147483647 w 1371"/>
              <a:gd name="T41" fmla="*/ 2147483647 h 924"/>
              <a:gd name="T42" fmla="*/ 2147483647 w 1371"/>
              <a:gd name="T43" fmla="*/ 2147483647 h 924"/>
              <a:gd name="T44" fmla="*/ 2147483647 w 1371"/>
              <a:gd name="T45" fmla="*/ 2147483647 h 924"/>
              <a:gd name="T46" fmla="*/ 2147483647 w 1371"/>
              <a:gd name="T47" fmla="*/ 2147483647 h 924"/>
              <a:gd name="T48" fmla="*/ 0 w 1371"/>
              <a:gd name="T49" fmla="*/ 214748364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rgbClr val="FF0000"/>
          </a:solidFill>
          <a:ln w="9525">
            <a:solidFill>
              <a:schemeClr val="tx1"/>
            </a:solidFill>
            <a:round/>
            <a:headEnd/>
            <a:tailEnd/>
          </a:ln>
        </p:spPr>
        <p:txBody>
          <a:bodyPr wrap="none" anchor="ctr"/>
          <a:lstStyle/>
          <a:p>
            <a:endParaRPr lang="en-US" sz="1800"/>
          </a:p>
        </p:txBody>
      </p:sp>
      <p:sp>
        <p:nvSpPr>
          <p:cNvPr id="77827" name="Freeform 1027"/>
          <p:cNvSpPr>
            <a:spLocks/>
          </p:cNvSpPr>
          <p:nvPr/>
        </p:nvSpPr>
        <p:spPr bwMode="auto">
          <a:xfrm>
            <a:off x="152400" y="1371600"/>
            <a:ext cx="2176463" cy="1466850"/>
          </a:xfrm>
          <a:custGeom>
            <a:avLst/>
            <a:gdLst>
              <a:gd name="T0" fmla="*/ 0 w 1371"/>
              <a:gd name="T1" fmla="*/ 2147483647 h 924"/>
              <a:gd name="T2" fmla="*/ 2147483647 w 1371"/>
              <a:gd name="T3" fmla="*/ 2147483647 h 924"/>
              <a:gd name="T4" fmla="*/ 2147483647 w 1371"/>
              <a:gd name="T5" fmla="*/ 2147483647 h 924"/>
              <a:gd name="T6" fmla="*/ 2147483647 w 1371"/>
              <a:gd name="T7" fmla="*/ 2147483647 h 924"/>
              <a:gd name="T8" fmla="*/ 2147483647 w 1371"/>
              <a:gd name="T9" fmla="*/ 2147483647 h 924"/>
              <a:gd name="T10" fmla="*/ 2147483647 w 1371"/>
              <a:gd name="T11" fmla="*/ 2147483647 h 924"/>
              <a:gd name="T12" fmla="*/ 2147483647 w 1371"/>
              <a:gd name="T13" fmla="*/ 2147483647 h 924"/>
              <a:gd name="T14" fmla="*/ 2147483647 w 1371"/>
              <a:gd name="T15" fmla="*/ 2147483647 h 924"/>
              <a:gd name="T16" fmla="*/ 2147483647 w 1371"/>
              <a:gd name="T17" fmla="*/ 2147483647 h 924"/>
              <a:gd name="T18" fmla="*/ 2147483647 w 1371"/>
              <a:gd name="T19" fmla="*/ 2147483647 h 924"/>
              <a:gd name="T20" fmla="*/ 2147483647 w 1371"/>
              <a:gd name="T21" fmla="*/ 2147483647 h 924"/>
              <a:gd name="T22" fmla="*/ 2147483647 w 1371"/>
              <a:gd name="T23" fmla="*/ 2147483647 h 924"/>
              <a:gd name="T24" fmla="*/ 2147483647 w 1371"/>
              <a:gd name="T25" fmla="*/ 2147483647 h 924"/>
              <a:gd name="T26" fmla="*/ 2147483647 w 1371"/>
              <a:gd name="T27" fmla="*/ 0 h 924"/>
              <a:gd name="T28" fmla="*/ 2147483647 w 1371"/>
              <a:gd name="T29" fmla="*/ 2147483647 h 924"/>
              <a:gd name="T30" fmla="*/ 2147483647 w 1371"/>
              <a:gd name="T31" fmla="*/ 2147483647 h 924"/>
              <a:gd name="T32" fmla="*/ 2147483647 w 1371"/>
              <a:gd name="T33" fmla="*/ 2147483647 h 924"/>
              <a:gd name="T34" fmla="*/ 2147483647 w 1371"/>
              <a:gd name="T35" fmla="*/ 2147483647 h 924"/>
              <a:gd name="T36" fmla="*/ 2147483647 w 1371"/>
              <a:gd name="T37" fmla="*/ 2147483647 h 924"/>
              <a:gd name="T38" fmla="*/ 2147483647 w 1371"/>
              <a:gd name="T39" fmla="*/ 2147483647 h 924"/>
              <a:gd name="T40" fmla="*/ 2147483647 w 1371"/>
              <a:gd name="T41" fmla="*/ 2147483647 h 924"/>
              <a:gd name="T42" fmla="*/ 2147483647 w 1371"/>
              <a:gd name="T43" fmla="*/ 2147483647 h 924"/>
              <a:gd name="T44" fmla="*/ 2147483647 w 1371"/>
              <a:gd name="T45" fmla="*/ 2147483647 h 924"/>
              <a:gd name="T46" fmla="*/ 2147483647 w 1371"/>
              <a:gd name="T47" fmla="*/ 2147483647 h 924"/>
              <a:gd name="T48" fmla="*/ 0 w 1371"/>
              <a:gd name="T49" fmla="*/ 214748364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chemeClr val="bg1"/>
          </a:solidFill>
          <a:ln w="9525">
            <a:solidFill>
              <a:schemeClr val="tx1"/>
            </a:solidFill>
            <a:round/>
            <a:headEnd/>
            <a:tailEnd/>
          </a:ln>
        </p:spPr>
        <p:txBody>
          <a:bodyPr wrap="none" anchor="ctr"/>
          <a:lstStyle/>
          <a:p>
            <a:endParaRPr lang="en-US" sz="1800"/>
          </a:p>
        </p:txBody>
      </p:sp>
      <p:sp>
        <p:nvSpPr>
          <p:cNvPr id="77828" name="Freeform 1028"/>
          <p:cNvSpPr>
            <a:spLocks/>
          </p:cNvSpPr>
          <p:nvPr/>
        </p:nvSpPr>
        <p:spPr bwMode="auto">
          <a:xfrm>
            <a:off x="304800" y="1524000"/>
            <a:ext cx="2176463" cy="1466850"/>
          </a:xfrm>
          <a:custGeom>
            <a:avLst/>
            <a:gdLst>
              <a:gd name="T0" fmla="*/ 0 w 1371"/>
              <a:gd name="T1" fmla="*/ 2147483647 h 924"/>
              <a:gd name="T2" fmla="*/ 2147483647 w 1371"/>
              <a:gd name="T3" fmla="*/ 2147483647 h 924"/>
              <a:gd name="T4" fmla="*/ 2147483647 w 1371"/>
              <a:gd name="T5" fmla="*/ 2147483647 h 924"/>
              <a:gd name="T6" fmla="*/ 2147483647 w 1371"/>
              <a:gd name="T7" fmla="*/ 2147483647 h 924"/>
              <a:gd name="T8" fmla="*/ 2147483647 w 1371"/>
              <a:gd name="T9" fmla="*/ 2147483647 h 924"/>
              <a:gd name="T10" fmla="*/ 2147483647 w 1371"/>
              <a:gd name="T11" fmla="*/ 2147483647 h 924"/>
              <a:gd name="T12" fmla="*/ 2147483647 w 1371"/>
              <a:gd name="T13" fmla="*/ 2147483647 h 924"/>
              <a:gd name="T14" fmla="*/ 2147483647 w 1371"/>
              <a:gd name="T15" fmla="*/ 2147483647 h 924"/>
              <a:gd name="T16" fmla="*/ 2147483647 w 1371"/>
              <a:gd name="T17" fmla="*/ 2147483647 h 924"/>
              <a:gd name="T18" fmla="*/ 2147483647 w 1371"/>
              <a:gd name="T19" fmla="*/ 2147483647 h 924"/>
              <a:gd name="T20" fmla="*/ 2147483647 w 1371"/>
              <a:gd name="T21" fmla="*/ 2147483647 h 924"/>
              <a:gd name="T22" fmla="*/ 2147483647 w 1371"/>
              <a:gd name="T23" fmla="*/ 2147483647 h 924"/>
              <a:gd name="T24" fmla="*/ 2147483647 w 1371"/>
              <a:gd name="T25" fmla="*/ 2147483647 h 924"/>
              <a:gd name="T26" fmla="*/ 2147483647 w 1371"/>
              <a:gd name="T27" fmla="*/ 0 h 924"/>
              <a:gd name="T28" fmla="*/ 2147483647 w 1371"/>
              <a:gd name="T29" fmla="*/ 2147483647 h 924"/>
              <a:gd name="T30" fmla="*/ 2147483647 w 1371"/>
              <a:gd name="T31" fmla="*/ 2147483647 h 924"/>
              <a:gd name="T32" fmla="*/ 2147483647 w 1371"/>
              <a:gd name="T33" fmla="*/ 2147483647 h 924"/>
              <a:gd name="T34" fmla="*/ 2147483647 w 1371"/>
              <a:gd name="T35" fmla="*/ 2147483647 h 924"/>
              <a:gd name="T36" fmla="*/ 2147483647 w 1371"/>
              <a:gd name="T37" fmla="*/ 2147483647 h 924"/>
              <a:gd name="T38" fmla="*/ 2147483647 w 1371"/>
              <a:gd name="T39" fmla="*/ 2147483647 h 924"/>
              <a:gd name="T40" fmla="*/ 2147483647 w 1371"/>
              <a:gd name="T41" fmla="*/ 2147483647 h 924"/>
              <a:gd name="T42" fmla="*/ 2147483647 w 1371"/>
              <a:gd name="T43" fmla="*/ 2147483647 h 924"/>
              <a:gd name="T44" fmla="*/ 2147483647 w 1371"/>
              <a:gd name="T45" fmla="*/ 2147483647 h 924"/>
              <a:gd name="T46" fmla="*/ 2147483647 w 1371"/>
              <a:gd name="T47" fmla="*/ 2147483647 h 924"/>
              <a:gd name="T48" fmla="*/ 0 w 1371"/>
              <a:gd name="T49" fmla="*/ 214748364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rgbClr val="99FF99"/>
          </a:solidFill>
          <a:ln w="9525">
            <a:solidFill>
              <a:schemeClr val="tx1"/>
            </a:solidFill>
            <a:round/>
            <a:headEnd/>
            <a:tailEnd/>
          </a:ln>
        </p:spPr>
        <p:txBody>
          <a:bodyPr wrap="none" anchor="ctr"/>
          <a:lstStyle/>
          <a:p>
            <a:endParaRPr lang="en-US" sz="1800"/>
          </a:p>
        </p:txBody>
      </p:sp>
      <p:sp>
        <p:nvSpPr>
          <p:cNvPr id="77829" name="Freeform 1029"/>
          <p:cNvSpPr>
            <a:spLocks/>
          </p:cNvSpPr>
          <p:nvPr/>
        </p:nvSpPr>
        <p:spPr bwMode="auto">
          <a:xfrm>
            <a:off x="457200" y="1676400"/>
            <a:ext cx="2176463" cy="1466850"/>
          </a:xfrm>
          <a:custGeom>
            <a:avLst/>
            <a:gdLst>
              <a:gd name="T0" fmla="*/ 0 w 1371"/>
              <a:gd name="T1" fmla="*/ 2147483647 h 924"/>
              <a:gd name="T2" fmla="*/ 2147483647 w 1371"/>
              <a:gd name="T3" fmla="*/ 2147483647 h 924"/>
              <a:gd name="T4" fmla="*/ 2147483647 w 1371"/>
              <a:gd name="T5" fmla="*/ 2147483647 h 924"/>
              <a:gd name="T6" fmla="*/ 2147483647 w 1371"/>
              <a:gd name="T7" fmla="*/ 2147483647 h 924"/>
              <a:gd name="T8" fmla="*/ 2147483647 w 1371"/>
              <a:gd name="T9" fmla="*/ 2147483647 h 924"/>
              <a:gd name="T10" fmla="*/ 2147483647 w 1371"/>
              <a:gd name="T11" fmla="*/ 2147483647 h 924"/>
              <a:gd name="T12" fmla="*/ 2147483647 w 1371"/>
              <a:gd name="T13" fmla="*/ 2147483647 h 924"/>
              <a:gd name="T14" fmla="*/ 2147483647 w 1371"/>
              <a:gd name="T15" fmla="*/ 2147483647 h 924"/>
              <a:gd name="T16" fmla="*/ 2147483647 w 1371"/>
              <a:gd name="T17" fmla="*/ 2147483647 h 924"/>
              <a:gd name="T18" fmla="*/ 2147483647 w 1371"/>
              <a:gd name="T19" fmla="*/ 2147483647 h 924"/>
              <a:gd name="T20" fmla="*/ 2147483647 w 1371"/>
              <a:gd name="T21" fmla="*/ 2147483647 h 924"/>
              <a:gd name="T22" fmla="*/ 2147483647 w 1371"/>
              <a:gd name="T23" fmla="*/ 2147483647 h 924"/>
              <a:gd name="T24" fmla="*/ 2147483647 w 1371"/>
              <a:gd name="T25" fmla="*/ 2147483647 h 924"/>
              <a:gd name="T26" fmla="*/ 2147483647 w 1371"/>
              <a:gd name="T27" fmla="*/ 0 h 924"/>
              <a:gd name="T28" fmla="*/ 2147483647 w 1371"/>
              <a:gd name="T29" fmla="*/ 2147483647 h 924"/>
              <a:gd name="T30" fmla="*/ 2147483647 w 1371"/>
              <a:gd name="T31" fmla="*/ 2147483647 h 924"/>
              <a:gd name="T32" fmla="*/ 2147483647 w 1371"/>
              <a:gd name="T33" fmla="*/ 2147483647 h 924"/>
              <a:gd name="T34" fmla="*/ 2147483647 w 1371"/>
              <a:gd name="T35" fmla="*/ 2147483647 h 924"/>
              <a:gd name="T36" fmla="*/ 2147483647 w 1371"/>
              <a:gd name="T37" fmla="*/ 2147483647 h 924"/>
              <a:gd name="T38" fmla="*/ 2147483647 w 1371"/>
              <a:gd name="T39" fmla="*/ 2147483647 h 924"/>
              <a:gd name="T40" fmla="*/ 2147483647 w 1371"/>
              <a:gd name="T41" fmla="*/ 2147483647 h 924"/>
              <a:gd name="T42" fmla="*/ 2147483647 w 1371"/>
              <a:gd name="T43" fmla="*/ 2147483647 h 924"/>
              <a:gd name="T44" fmla="*/ 2147483647 w 1371"/>
              <a:gd name="T45" fmla="*/ 2147483647 h 924"/>
              <a:gd name="T46" fmla="*/ 2147483647 w 1371"/>
              <a:gd name="T47" fmla="*/ 2147483647 h 924"/>
              <a:gd name="T48" fmla="*/ 0 w 1371"/>
              <a:gd name="T49" fmla="*/ 214748364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chemeClr val="accent2"/>
          </a:solidFill>
          <a:ln w="9525">
            <a:solidFill>
              <a:schemeClr val="tx1"/>
            </a:solidFill>
            <a:round/>
            <a:headEnd/>
            <a:tailEnd/>
          </a:ln>
        </p:spPr>
        <p:txBody>
          <a:bodyPr wrap="none" anchor="ctr"/>
          <a:lstStyle/>
          <a:p>
            <a:endParaRPr lang="en-US" sz="1800"/>
          </a:p>
        </p:txBody>
      </p:sp>
      <p:sp>
        <p:nvSpPr>
          <p:cNvPr id="77830" name="Freeform 1030" descr="Light vertical"/>
          <p:cNvSpPr>
            <a:spLocks/>
          </p:cNvSpPr>
          <p:nvPr/>
        </p:nvSpPr>
        <p:spPr bwMode="auto">
          <a:xfrm>
            <a:off x="6357938" y="990600"/>
            <a:ext cx="2176462" cy="1466850"/>
          </a:xfrm>
          <a:custGeom>
            <a:avLst/>
            <a:gdLst>
              <a:gd name="T0" fmla="*/ 0 w 1371"/>
              <a:gd name="T1" fmla="*/ 2147483647 h 924"/>
              <a:gd name="T2" fmla="*/ 2147483647 w 1371"/>
              <a:gd name="T3" fmla="*/ 2147483647 h 924"/>
              <a:gd name="T4" fmla="*/ 2147483647 w 1371"/>
              <a:gd name="T5" fmla="*/ 2147483647 h 924"/>
              <a:gd name="T6" fmla="*/ 2147483647 w 1371"/>
              <a:gd name="T7" fmla="*/ 2147483647 h 924"/>
              <a:gd name="T8" fmla="*/ 2147483647 w 1371"/>
              <a:gd name="T9" fmla="*/ 2147483647 h 924"/>
              <a:gd name="T10" fmla="*/ 2147483647 w 1371"/>
              <a:gd name="T11" fmla="*/ 2147483647 h 924"/>
              <a:gd name="T12" fmla="*/ 2147483647 w 1371"/>
              <a:gd name="T13" fmla="*/ 2147483647 h 924"/>
              <a:gd name="T14" fmla="*/ 2147483647 w 1371"/>
              <a:gd name="T15" fmla="*/ 2147483647 h 924"/>
              <a:gd name="T16" fmla="*/ 2147483647 w 1371"/>
              <a:gd name="T17" fmla="*/ 2147483647 h 924"/>
              <a:gd name="T18" fmla="*/ 2147483647 w 1371"/>
              <a:gd name="T19" fmla="*/ 2147483647 h 924"/>
              <a:gd name="T20" fmla="*/ 2147483647 w 1371"/>
              <a:gd name="T21" fmla="*/ 2147483647 h 924"/>
              <a:gd name="T22" fmla="*/ 2147483647 w 1371"/>
              <a:gd name="T23" fmla="*/ 2147483647 h 924"/>
              <a:gd name="T24" fmla="*/ 2147483647 w 1371"/>
              <a:gd name="T25" fmla="*/ 2147483647 h 924"/>
              <a:gd name="T26" fmla="*/ 2147483647 w 1371"/>
              <a:gd name="T27" fmla="*/ 0 h 924"/>
              <a:gd name="T28" fmla="*/ 2147483647 w 1371"/>
              <a:gd name="T29" fmla="*/ 2147483647 h 924"/>
              <a:gd name="T30" fmla="*/ 2147483647 w 1371"/>
              <a:gd name="T31" fmla="*/ 2147483647 h 924"/>
              <a:gd name="T32" fmla="*/ 2147483647 w 1371"/>
              <a:gd name="T33" fmla="*/ 2147483647 h 924"/>
              <a:gd name="T34" fmla="*/ 2147483647 w 1371"/>
              <a:gd name="T35" fmla="*/ 2147483647 h 924"/>
              <a:gd name="T36" fmla="*/ 2147483647 w 1371"/>
              <a:gd name="T37" fmla="*/ 2147483647 h 924"/>
              <a:gd name="T38" fmla="*/ 2147483647 w 1371"/>
              <a:gd name="T39" fmla="*/ 2147483647 h 924"/>
              <a:gd name="T40" fmla="*/ 2147483647 w 1371"/>
              <a:gd name="T41" fmla="*/ 2147483647 h 924"/>
              <a:gd name="T42" fmla="*/ 2147483647 w 1371"/>
              <a:gd name="T43" fmla="*/ 2147483647 h 924"/>
              <a:gd name="T44" fmla="*/ 2147483647 w 1371"/>
              <a:gd name="T45" fmla="*/ 2147483647 h 924"/>
              <a:gd name="T46" fmla="*/ 2147483647 w 1371"/>
              <a:gd name="T47" fmla="*/ 2147483647 h 924"/>
              <a:gd name="T48" fmla="*/ 0 w 1371"/>
              <a:gd name="T49" fmla="*/ 214748364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pattFill prst="ltVert">
            <a:fgClr>
              <a:srgbClr val="FF0000"/>
            </a:fgClr>
            <a:bgClr>
              <a:srgbClr val="FFFFFF"/>
            </a:bgClr>
          </a:pattFill>
          <a:ln w="9525">
            <a:solidFill>
              <a:schemeClr val="tx1"/>
            </a:solidFill>
            <a:round/>
            <a:headEnd/>
            <a:tailEnd/>
          </a:ln>
        </p:spPr>
        <p:txBody>
          <a:bodyPr wrap="none" anchor="ctr"/>
          <a:lstStyle/>
          <a:p>
            <a:endParaRPr lang="en-US" sz="1800"/>
          </a:p>
        </p:txBody>
      </p:sp>
      <p:sp>
        <p:nvSpPr>
          <p:cNvPr id="77831" name="Freeform 1031" descr="Light vertical"/>
          <p:cNvSpPr>
            <a:spLocks/>
          </p:cNvSpPr>
          <p:nvPr/>
        </p:nvSpPr>
        <p:spPr bwMode="auto">
          <a:xfrm>
            <a:off x="6510338" y="1143000"/>
            <a:ext cx="2176462" cy="1466850"/>
          </a:xfrm>
          <a:custGeom>
            <a:avLst/>
            <a:gdLst>
              <a:gd name="T0" fmla="*/ 0 w 1371"/>
              <a:gd name="T1" fmla="*/ 2147483647 h 924"/>
              <a:gd name="T2" fmla="*/ 2147483647 w 1371"/>
              <a:gd name="T3" fmla="*/ 2147483647 h 924"/>
              <a:gd name="T4" fmla="*/ 2147483647 w 1371"/>
              <a:gd name="T5" fmla="*/ 2147483647 h 924"/>
              <a:gd name="T6" fmla="*/ 2147483647 w 1371"/>
              <a:gd name="T7" fmla="*/ 2147483647 h 924"/>
              <a:gd name="T8" fmla="*/ 2147483647 w 1371"/>
              <a:gd name="T9" fmla="*/ 2147483647 h 924"/>
              <a:gd name="T10" fmla="*/ 2147483647 w 1371"/>
              <a:gd name="T11" fmla="*/ 2147483647 h 924"/>
              <a:gd name="T12" fmla="*/ 2147483647 w 1371"/>
              <a:gd name="T13" fmla="*/ 2147483647 h 924"/>
              <a:gd name="T14" fmla="*/ 2147483647 w 1371"/>
              <a:gd name="T15" fmla="*/ 2147483647 h 924"/>
              <a:gd name="T16" fmla="*/ 2147483647 w 1371"/>
              <a:gd name="T17" fmla="*/ 2147483647 h 924"/>
              <a:gd name="T18" fmla="*/ 2147483647 w 1371"/>
              <a:gd name="T19" fmla="*/ 2147483647 h 924"/>
              <a:gd name="T20" fmla="*/ 2147483647 w 1371"/>
              <a:gd name="T21" fmla="*/ 2147483647 h 924"/>
              <a:gd name="T22" fmla="*/ 2147483647 w 1371"/>
              <a:gd name="T23" fmla="*/ 2147483647 h 924"/>
              <a:gd name="T24" fmla="*/ 2147483647 w 1371"/>
              <a:gd name="T25" fmla="*/ 2147483647 h 924"/>
              <a:gd name="T26" fmla="*/ 2147483647 w 1371"/>
              <a:gd name="T27" fmla="*/ 0 h 924"/>
              <a:gd name="T28" fmla="*/ 2147483647 w 1371"/>
              <a:gd name="T29" fmla="*/ 2147483647 h 924"/>
              <a:gd name="T30" fmla="*/ 2147483647 w 1371"/>
              <a:gd name="T31" fmla="*/ 2147483647 h 924"/>
              <a:gd name="T32" fmla="*/ 2147483647 w 1371"/>
              <a:gd name="T33" fmla="*/ 2147483647 h 924"/>
              <a:gd name="T34" fmla="*/ 2147483647 w 1371"/>
              <a:gd name="T35" fmla="*/ 2147483647 h 924"/>
              <a:gd name="T36" fmla="*/ 2147483647 w 1371"/>
              <a:gd name="T37" fmla="*/ 2147483647 h 924"/>
              <a:gd name="T38" fmla="*/ 2147483647 w 1371"/>
              <a:gd name="T39" fmla="*/ 2147483647 h 924"/>
              <a:gd name="T40" fmla="*/ 2147483647 w 1371"/>
              <a:gd name="T41" fmla="*/ 2147483647 h 924"/>
              <a:gd name="T42" fmla="*/ 2147483647 w 1371"/>
              <a:gd name="T43" fmla="*/ 2147483647 h 924"/>
              <a:gd name="T44" fmla="*/ 2147483647 w 1371"/>
              <a:gd name="T45" fmla="*/ 2147483647 h 924"/>
              <a:gd name="T46" fmla="*/ 2147483647 w 1371"/>
              <a:gd name="T47" fmla="*/ 2147483647 h 924"/>
              <a:gd name="T48" fmla="*/ 0 w 1371"/>
              <a:gd name="T49" fmla="*/ 214748364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pattFill prst="ltVert">
            <a:fgClr>
              <a:srgbClr val="99FF99"/>
            </a:fgClr>
            <a:bgClr>
              <a:srgbClr val="FFFFFF"/>
            </a:bgClr>
          </a:pattFill>
          <a:ln w="9525">
            <a:solidFill>
              <a:schemeClr val="tx1"/>
            </a:solidFill>
            <a:round/>
            <a:headEnd/>
            <a:tailEnd/>
          </a:ln>
        </p:spPr>
        <p:txBody>
          <a:bodyPr wrap="none" anchor="ctr"/>
          <a:lstStyle/>
          <a:p>
            <a:endParaRPr lang="en-US" sz="1800"/>
          </a:p>
        </p:txBody>
      </p:sp>
      <p:sp>
        <p:nvSpPr>
          <p:cNvPr id="77832" name="Freeform 1032" descr="Light vertical"/>
          <p:cNvSpPr>
            <a:spLocks/>
          </p:cNvSpPr>
          <p:nvPr/>
        </p:nvSpPr>
        <p:spPr bwMode="auto">
          <a:xfrm>
            <a:off x="6662738" y="1295400"/>
            <a:ext cx="2176462" cy="1466850"/>
          </a:xfrm>
          <a:custGeom>
            <a:avLst/>
            <a:gdLst>
              <a:gd name="T0" fmla="*/ 0 w 1371"/>
              <a:gd name="T1" fmla="*/ 2147483647 h 924"/>
              <a:gd name="T2" fmla="*/ 2147483647 w 1371"/>
              <a:gd name="T3" fmla="*/ 2147483647 h 924"/>
              <a:gd name="T4" fmla="*/ 2147483647 w 1371"/>
              <a:gd name="T5" fmla="*/ 2147483647 h 924"/>
              <a:gd name="T6" fmla="*/ 2147483647 w 1371"/>
              <a:gd name="T7" fmla="*/ 2147483647 h 924"/>
              <a:gd name="T8" fmla="*/ 2147483647 w 1371"/>
              <a:gd name="T9" fmla="*/ 2147483647 h 924"/>
              <a:gd name="T10" fmla="*/ 2147483647 w 1371"/>
              <a:gd name="T11" fmla="*/ 2147483647 h 924"/>
              <a:gd name="T12" fmla="*/ 2147483647 w 1371"/>
              <a:gd name="T13" fmla="*/ 2147483647 h 924"/>
              <a:gd name="T14" fmla="*/ 2147483647 w 1371"/>
              <a:gd name="T15" fmla="*/ 2147483647 h 924"/>
              <a:gd name="T16" fmla="*/ 2147483647 w 1371"/>
              <a:gd name="T17" fmla="*/ 2147483647 h 924"/>
              <a:gd name="T18" fmla="*/ 2147483647 w 1371"/>
              <a:gd name="T19" fmla="*/ 2147483647 h 924"/>
              <a:gd name="T20" fmla="*/ 2147483647 w 1371"/>
              <a:gd name="T21" fmla="*/ 2147483647 h 924"/>
              <a:gd name="T22" fmla="*/ 2147483647 w 1371"/>
              <a:gd name="T23" fmla="*/ 2147483647 h 924"/>
              <a:gd name="T24" fmla="*/ 2147483647 w 1371"/>
              <a:gd name="T25" fmla="*/ 2147483647 h 924"/>
              <a:gd name="T26" fmla="*/ 2147483647 w 1371"/>
              <a:gd name="T27" fmla="*/ 0 h 924"/>
              <a:gd name="T28" fmla="*/ 2147483647 w 1371"/>
              <a:gd name="T29" fmla="*/ 2147483647 h 924"/>
              <a:gd name="T30" fmla="*/ 2147483647 w 1371"/>
              <a:gd name="T31" fmla="*/ 2147483647 h 924"/>
              <a:gd name="T32" fmla="*/ 2147483647 w 1371"/>
              <a:gd name="T33" fmla="*/ 2147483647 h 924"/>
              <a:gd name="T34" fmla="*/ 2147483647 w 1371"/>
              <a:gd name="T35" fmla="*/ 2147483647 h 924"/>
              <a:gd name="T36" fmla="*/ 2147483647 w 1371"/>
              <a:gd name="T37" fmla="*/ 2147483647 h 924"/>
              <a:gd name="T38" fmla="*/ 2147483647 w 1371"/>
              <a:gd name="T39" fmla="*/ 2147483647 h 924"/>
              <a:gd name="T40" fmla="*/ 2147483647 w 1371"/>
              <a:gd name="T41" fmla="*/ 2147483647 h 924"/>
              <a:gd name="T42" fmla="*/ 2147483647 w 1371"/>
              <a:gd name="T43" fmla="*/ 2147483647 h 924"/>
              <a:gd name="T44" fmla="*/ 2147483647 w 1371"/>
              <a:gd name="T45" fmla="*/ 2147483647 h 924"/>
              <a:gd name="T46" fmla="*/ 2147483647 w 1371"/>
              <a:gd name="T47" fmla="*/ 2147483647 h 924"/>
              <a:gd name="T48" fmla="*/ 0 w 1371"/>
              <a:gd name="T49" fmla="*/ 214748364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pattFill prst="ltVert">
            <a:fgClr>
              <a:srgbClr val="99CCFF"/>
            </a:fgClr>
            <a:bgClr>
              <a:srgbClr val="FFFFFF"/>
            </a:bgClr>
          </a:pattFill>
          <a:ln w="9525">
            <a:solidFill>
              <a:schemeClr val="tx1"/>
            </a:solidFill>
            <a:round/>
            <a:headEnd/>
            <a:tailEnd/>
          </a:ln>
        </p:spPr>
        <p:txBody>
          <a:bodyPr wrap="none" anchor="ctr"/>
          <a:lstStyle/>
          <a:p>
            <a:endParaRPr lang="en-US" sz="1800"/>
          </a:p>
        </p:txBody>
      </p:sp>
      <p:sp>
        <p:nvSpPr>
          <p:cNvPr id="77833" name="Freeform 1033" descr="Light vertical"/>
          <p:cNvSpPr>
            <a:spLocks/>
          </p:cNvSpPr>
          <p:nvPr/>
        </p:nvSpPr>
        <p:spPr bwMode="auto">
          <a:xfrm>
            <a:off x="6815138" y="1447800"/>
            <a:ext cx="2176462" cy="1466850"/>
          </a:xfrm>
          <a:custGeom>
            <a:avLst/>
            <a:gdLst>
              <a:gd name="T0" fmla="*/ 0 w 1371"/>
              <a:gd name="T1" fmla="*/ 2147483647 h 924"/>
              <a:gd name="T2" fmla="*/ 2147483647 w 1371"/>
              <a:gd name="T3" fmla="*/ 2147483647 h 924"/>
              <a:gd name="T4" fmla="*/ 2147483647 w 1371"/>
              <a:gd name="T5" fmla="*/ 2147483647 h 924"/>
              <a:gd name="T6" fmla="*/ 2147483647 w 1371"/>
              <a:gd name="T7" fmla="*/ 2147483647 h 924"/>
              <a:gd name="T8" fmla="*/ 2147483647 w 1371"/>
              <a:gd name="T9" fmla="*/ 2147483647 h 924"/>
              <a:gd name="T10" fmla="*/ 2147483647 w 1371"/>
              <a:gd name="T11" fmla="*/ 2147483647 h 924"/>
              <a:gd name="T12" fmla="*/ 2147483647 w 1371"/>
              <a:gd name="T13" fmla="*/ 2147483647 h 924"/>
              <a:gd name="T14" fmla="*/ 2147483647 w 1371"/>
              <a:gd name="T15" fmla="*/ 2147483647 h 924"/>
              <a:gd name="T16" fmla="*/ 2147483647 w 1371"/>
              <a:gd name="T17" fmla="*/ 2147483647 h 924"/>
              <a:gd name="T18" fmla="*/ 2147483647 w 1371"/>
              <a:gd name="T19" fmla="*/ 2147483647 h 924"/>
              <a:gd name="T20" fmla="*/ 2147483647 w 1371"/>
              <a:gd name="T21" fmla="*/ 2147483647 h 924"/>
              <a:gd name="T22" fmla="*/ 2147483647 w 1371"/>
              <a:gd name="T23" fmla="*/ 2147483647 h 924"/>
              <a:gd name="T24" fmla="*/ 2147483647 w 1371"/>
              <a:gd name="T25" fmla="*/ 2147483647 h 924"/>
              <a:gd name="T26" fmla="*/ 2147483647 w 1371"/>
              <a:gd name="T27" fmla="*/ 0 h 924"/>
              <a:gd name="T28" fmla="*/ 2147483647 w 1371"/>
              <a:gd name="T29" fmla="*/ 2147483647 h 924"/>
              <a:gd name="T30" fmla="*/ 2147483647 w 1371"/>
              <a:gd name="T31" fmla="*/ 2147483647 h 924"/>
              <a:gd name="T32" fmla="*/ 2147483647 w 1371"/>
              <a:gd name="T33" fmla="*/ 2147483647 h 924"/>
              <a:gd name="T34" fmla="*/ 2147483647 w 1371"/>
              <a:gd name="T35" fmla="*/ 2147483647 h 924"/>
              <a:gd name="T36" fmla="*/ 2147483647 w 1371"/>
              <a:gd name="T37" fmla="*/ 2147483647 h 924"/>
              <a:gd name="T38" fmla="*/ 2147483647 w 1371"/>
              <a:gd name="T39" fmla="*/ 2147483647 h 924"/>
              <a:gd name="T40" fmla="*/ 2147483647 w 1371"/>
              <a:gd name="T41" fmla="*/ 2147483647 h 924"/>
              <a:gd name="T42" fmla="*/ 2147483647 w 1371"/>
              <a:gd name="T43" fmla="*/ 2147483647 h 924"/>
              <a:gd name="T44" fmla="*/ 2147483647 w 1371"/>
              <a:gd name="T45" fmla="*/ 2147483647 h 924"/>
              <a:gd name="T46" fmla="*/ 2147483647 w 1371"/>
              <a:gd name="T47" fmla="*/ 2147483647 h 924"/>
              <a:gd name="T48" fmla="*/ 0 w 1371"/>
              <a:gd name="T49" fmla="*/ 214748364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pattFill prst="ltVert">
            <a:fgClr>
              <a:srgbClr val="000066"/>
            </a:fgClr>
            <a:bgClr>
              <a:srgbClr val="FFFFFF"/>
            </a:bgClr>
          </a:pattFill>
          <a:ln w="9525">
            <a:solidFill>
              <a:schemeClr val="tx1"/>
            </a:solidFill>
            <a:round/>
            <a:headEnd/>
            <a:tailEnd/>
          </a:ln>
        </p:spPr>
        <p:txBody>
          <a:bodyPr wrap="none" anchor="ctr"/>
          <a:lstStyle/>
          <a:p>
            <a:endParaRPr lang="en-US" sz="1800"/>
          </a:p>
        </p:txBody>
      </p:sp>
      <p:sp>
        <p:nvSpPr>
          <p:cNvPr id="77834" name="Freeform 1034" descr="Light vertical"/>
          <p:cNvSpPr>
            <a:spLocks/>
          </p:cNvSpPr>
          <p:nvPr/>
        </p:nvSpPr>
        <p:spPr bwMode="auto">
          <a:xfrm>
            <a:off x="6967538" y="1600200"/>
            <a:ext cx="2176462" cy="1466850"/>
          </a:xfrm>
          <a:custGeom>
            <a:avLst/>
            <a:gdLst>
              <a:gd name="T0" fmla="*/ 0 w 1371"/>
              <a:gd name="T1" fmla="*/ 2147483647 h 924"/>
              <a:gd name="T2" fmla="*/ 2147483647 w 1371"/>
              <a:gd name="T3" fmla="*/ 2147483647 h 924"/>
              <a:gd name="T4" fmla="*/ 2147483647 w 1371"/>
              <a:gd name="T5" fmla="*/ 2147483647 h 924"/>
              <a:gd name="T6" fmla="*/ 2147483647 w 1371"/>
              <a:gd name="T7" fmla="*/ 2147483647 h 924"/>
              <a:gd name="T8" fmla="*/ 2147483647 w 1371"/>
              <a:gd name="T9" fmla="*/ 2147483647 h 924"/>
              <a:gd name="T10" fmla="*/ 2147483647 w 1371"/>
              <a:gd name="T11" fmla="*/ 2147483647 h 924"/>
              <a:gd name="T12" fmla="*/ 2147483647 w 1371"/>
              <a:gd name="T13" fmla="*/ 2147483647 h 924"/>
              <a:gd name="T14" fmla="*/ 2147483647 w 1371"/>
              <a:gd name="T15" fmla="*/ 2147483647 h 924"/>
              <a:gd name="T16" fmla="*/ 2147483647 w 1371"/>
              <a:gd name="T17" fmla="*/ 2147483647 h 924"/>
              <a:gd name="T18" fmla="*/ 2147483647 w 1371"/>
              <a:gd name="T19" fmla="*/ 2147483647 h 924"/>
              <a:gd name="T20" fmla="*/ 2147483647 w 1371"/>
              <a:gd name="T21" fmla="*/ 2147483647 h 924"/>
              <a:gd name="T22" fmla="*/ 2147483647 w 1371"/>
              <a:gd name="T23" fmla="*/ 2147483647 h 924"/>
              <a:gd name="T24" fmla="*/ 2147483647 w 1371"/>
              <a:gd name="T25" fmla="*/ 2147483647 h 924"/>
              <a:gd name="T26" fmla="*/ 2147483647 w 1371"/>
              <a:gd name="T27" fmla="*/ 0 h 924"/>
              <a:gd name="T28" fmla="*/ 2147483647 w 1371"/>
              <a:gd name="T29" fmla="*/ 2147483647 h 924"/>
              <a:gd name="T30" fmla="*/ 2147483647 w 1371"/>
              <a:gd name="T31" fmla="*/ 2147483647 h 924"/>
              <a:gd name="T32" fmla="*/ 2147483647 w 1371"/>
              <a:gd name="T33" fmla="*/ 2147483647 h 924"/>
              <a:gd name="T34" fmla="*/ 2147483647 w 1371"/>
              <a:gd name="T35" fmla="*/ 2147483647 h 924"/>
              <a:gd name="T36" fmla="*/ 2147483647 w 1371"/>
              <a:gd name="T37" fmla="*/ 2147483647 h 924"/>
              <a:gd name="T38" fmla="*/ 2147483647 w 1371"/>
              <a:gd name="T39" fmla="*/ 2147483647 h 924"/>
              <a:gd name="T40" fmla="*/ 2147483647 w 1371"/>
              <a:gd name="T41" fmla="*/ 2147483647 h 924"/>
              <a:gd name="T42" fmla="*/ 2147483647 w 1371"/>
              <a:gd name="T43" fmla="*/ 2147483647 h 924"/>
              <a:gd name="T44" fmla="*/ 2147483647 w 1371"/>
              <a:gd name="T45" fmla="*/ 2147483647 h 924"/>
              <a:gd name="T46" fmla="*/ 2147483647 w 1371"/>
              <a:gd name="T47" fmla="*/ 2147483647 h 924"/>
              <a:gd name="T48" fmla="*/ 0 w 1371"/>
              <a:gd name="T49" fmla="*/ 214748364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pattFill prst="ltVert">
            <a:fgClr>
              <a:srgbClr val="FF9900"/>
            </a:fgClr>
            <a:bgClr>
              <a:srgbClr val="FFFFFF"/>
            </a:bgClr>
          </a:pattFill>
          <a:ln w="9525">
            <a:solidFill>
              <a:schemeClr val="tx1"/>
            </a:solidFill>
            <a:round/>
            <a:headEnd/>
            <a:tailEnd/>
          </a:ln>
        </p:spPr>
        <p:txBody>
          <a:bodyPr wrap="none" anchor="ctr"/>
          <a:lstStyle/>
          <a:p>
            <a:endParaRPr lang="en-US" sz="1800"/>
          </a:p>
        </p:txBody>
      </p:sp>
      <p:sp>
        <p:nvSpPr>
          <p:cNvPr id="77835" name="Text Box 1035"/>
          <p:cNvSpPr txBox="1">
            <a:spLocks noChangeArrowheads="1"/>
          </p:cNvSpPr>
          <p:nvPr/>
        </p:nvSpPr>
        <p:spPr bwMode="auto">
          <a:xfrm>
            <a:off x="228600" y="228600"/>
            <a:ext cx="37496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a:t>The Ocean Algorithm</a:t>
            </a:r>
            <a:endParaRPr lang="en-US" sz="1800"/>
          </a:p>
        </p:txBody>
      </p:sp>
      <p:sp>
        <p:nvSpPr>
          <p:cNvPr id="77836" name="Text Box 1036"/>
          <p:cNvSpPr txBox="1">
            <a:spLocks noChangeArrowheads="1"/>
          </p:cNvSpPr>
          <p:nvPr/>
        </p:nvSpPr>
        <p:spPr bwMode="auto">
          <a:xfrm>
            <a:off x="152400" y="3886200"/>
            <a:ext cx="34940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Choice  of  4 fine modes</a:t>
            </a:r>
          </a:p>
          <a:p>
            <a:pPr eaLnBrk="1" hangingPunct="1"/>
            <a:r>
              <a:rPr lang="en-US" sz="1800"/>
              <a:t>	and 5 coarse modes</a:t>
            </a:r>
          </a:p>
        </p:txBody>
      </p:sp>
      <p:sp>
        <p:nvSpPr>
          <p:cNvPr id="77837" name="Text Box 1037"/>
          <p:cNvSpPr txBox="1">
            <a:spLocks noChangeArrowheads="1"/>
          </p:cNvSpPr>
          <p:nvPr/>
        </p:nvSpPr>
        <p:spPr bwMode="auto">
          <a:xfrm>
            <a:off x="6156325" y="3870325"/>
            <a:ext cx="2740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And 5 coarse  modes</a:t>
            </a:r>
          </a:p>
        </p:txBody>
      </p:sp>
      <p:sp>
        <p:nvSpPr>
          <p:cNvPr id="83982" name="Freeform 1038" descr="Light vertical"/>
          <p:cNvSpPr>
            <a:spLocks/>
          </p:cNvSpPr>
          <p:nvPr/>
        </p:nvSpPr>
        <p:spPr bwMode="auto">
          <a:xfrm>
            <a:off x="4343400" y="1676400"/>
            <a:ext cx="2176463" cy="1466850"/>
          </a:xfrm>
          <a:custGeom>
            <a:avLst/>
            <a:gdLst>
              <a:gd name="T0" fmla="*/ 0 w 1371"/>
              <a:gd name="T1" fmla="*/ 2147483647 h 924"/>
              <a:gd name="T2" fmla="*/ 2147483647 w 1371"/>
              <a:gd name="T3" fmla="*/ 2147483647 h 924"/>
              <a:gd name="T4" fmla="*/ 2147483647 w 1371"/>
              <a:gd name="T5" fmla="*/ 2147483647 h 924"/>
              <a:gd name="T6" fmla="*/ 2147483647 w 1371"/>
              <a:gd name="T7" fmla="*/ 2147483647 h 924"/>
              <a:gd name="T8" fmla="*/ 2147483647 w 1371"/>
              <a:gd name="T9" fmla="*/ 2147483647 h 924"/>
              <a:gd name="T10" fmla="*/ 2147483647 w 1371"/>
              <a:gd name="T11" fmla="*/ 2147483647 h 924"/>
              <a:gd name="T12" fmla="*/ 2147483647 w 1371"/>
              <a:gd name="T13" fmla="*/ 2147483647 h 924"/>
              <a:gd name="T14" fmla="*/ 2147483647 w 1371"/>
              <a:gd name="T15" fmla="*/ 2147483647 h 924"/>
              <a:gd name="T16" fmla="*/ 2147483647 w 1371"/>
              <a:gd name="T17" fmla="*/ 2147483647 h 924"/>
              <a:gd name="T18" fmla="*/ 2147483647 w 1371"/>
              <a:gd name="T19" fmla="*/ 2147483647 h 924"/>
              <a:gd name="T20" fmla="*/ 2147483647 w 1371"/>
              <a:gd name="T21" fmla="*/ 2147483647 h 924"/>
              <a:gd name="T22" fmla="*/ 2147483647 w 1371"/>
              <a:gd name="T23" fmla="*/ 2147483647 h 924"/>
              <a:gd name="T24" fmla="*/ 2147483647 w 1371"/>
              <a:gd name="T25" fmla="*/ 2147483647 h 924"/>
              <a:gd name="T26" fmla="*/ 2147483647 w 1371"/>
              <a:gd name="T27" fmla="*/ 0 h 924"/>
              <a:gd name="T28" fmla="*/ 2147483647 w 1371"/>
              <a:gd name="T29" fmla="*/ 2147483647 h 924"/>
              <a:gd name="T30" fmla="*/ 2147483647 w 1371"/>
              <a:gd name="T31" fmla="*/ 2147483647 h 924"/>
              <a:gd name="T32" fmla="*/ 2147483647 w 1371"/>
              <a:gd name="T33" fmla="*/ 2147483647 h 924"/>
              <a:gd name="T34" fmla="*/ 2147483647 w 1371"/>
              <a:gd name="T35" fmla="*/ 2147483647 h 924"/>
              <a:gd name="T36" fmla="*/ 2147483647 w 1371"/>
              <a:gd name="T37" fmla="*/ 2147483647 h 924"/>
              <a:gd name="T38" fmla="*/ 2147483647 w 1371"/>
              <a:gd name="T39" fmla="*/ 2147483647 h 924"/>
              <a:gd name="T40" fmla="*/ 2147483647 w 1371"/>
              <a:gd name="T41" fmla="*/ 2147483647 h 924"/>
              <a:gd name="T42" fmla="*/ 2147483647 w 1371"/>
              <a:gd name="T43" fmla="*/ 2147483647 h 924"/>
              <a:gd name="T44" fmla="*/ 2147483647 w 1371"/>
              <a:gd name="T45" fmla="*/ 2147483647 h 924"/>
              <a:gd name="T46" fmla="*/ 2147483647 w 1371"/>
              <a:gd name="T47" fmla="*/ 2147483647 h 924"/>
              <a:gd name="T48" fmla="*/ 0 w 1371"/>
              <a:gd name="T49" fmla="*/ 214748364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pattFill prst="ltVert">
            <a:fgClr>
              <a:srgbClr val="FF0000"/>
            </a:fgClr>
            <a:bgClr>
              <a:srgbClr val="FFFFFF"/>
            </a:bgClr>
          </a:pattFill>
          <a:ln w="9525">
            <a:solidFill>
              <a:schemeClr val="tx1"/>
            </a:solidFill>
            <a:round/>
            <a:headEnd/>
            <a:tailEnd/>
          </a:ln>
        </p:spPr>
        <p:txBody>
          <a:bodyPr wrap="none" anchor="ctr"/>
          <a:lstStyle/>
          <a:p>
            <a:endParaRPr lang="en-US" sz="1800"/>
          </a:p>
        </p:txBody>
      </p:sp>
      <p:sp>
        <p:nvSpPr>
          <p:cNvPr id="83983" name="Freeform 1039" descr="Light vertical"/>
          <p:cNvSpPr>
            <a:spLocks/>
          </p:cNvSpPr>
          <p:nvPr/>
        </p:nvSpPr>
        <p:spPr bwMode="auto">
          <a:xfrm>
            <a:off x="4343400" y="1676400"/>
            <a:ext cx="2176463" cy="1466850"/>
          </a:xfrm>
          <a:custGeom>
            <a:avLst/>
            <a:gdLst>
              <a:gd name="T0" fmla="*/ 0 w 1371"/>
              <a:gd name="T1" fmla="*/ 2147483647 h 924"/>
              <a:gd name="T2" fmla="*/ 2147483647 w 1371"/>
              <a:gd name="T3" fmla="*/ 2147483647 h 924"/>
              <a:gd name="T4" fmla="*/ 2147483647 w 1371"/>
              <a:gd name="T5" fmla="*/ 2147483647 h 924"/>
              <a:gd name="T6" fmla="*/ 2147483647 w 1371"/>
              <a:gd name="T7" fmla="*/ 2147483647 h 924"/>
              <a:gd name="T8" fmla="*/ 2147483647 w 1371"/>
              <a:gd name="T9" fmla="*/ 2147483647 h 924"/>
              <a:gd name="T10" fmla="*/ 2147483647 w 1371"/>
              <a:gd name="T11" fmla="*/ 2147483647 h 924"/>
              <a:gd name="T12" fmla="*/ 2147483647 w 1371"/>
              <a:gd name="T13" fmla="*/ 2147483647 h 924"/>
              <a:gd name="T14" fmla="*/ 2147483647 w 1371"/>
              <a:gd name="T15" fmla="*/ 2147483647 h 924"/>
              <a:gd name="T16" fmla="*/ 2147483647 w 1371"/>
              <a:gd name="T17" fmla="*/ 2147483647 h 924"/>
              <a:gd name="T18" fmla="*/ 2147483647 w 1371"/>
              <a:gd name="T19" fmla="*/ 2147483647 h 924"/>
              <a:gd name="T20" fmla="*/ 2147483647 w 1371"/>
              <a:gd name="T21" fmla="*/ 2147483647 h 924"/>
              <a:gd name="T22" fmla="*/ 2147483647 w 1371"/>
              <a:gd name="T23" fmla="*/ 2147483647 h 924"/>
              <a:gd name="T24" fmla="*/ 2147483647 w 1371"/>
              <a:gd name="T25" fmla="*/ 2147483647 h 924"/>
              <a:gd name="T26" fmla="*/ 2147483647 w 1371"/>
              <a:gd name="T27" fmla="*/ 0 h 924"/>
              <a:gd name="T28" fmla="*/ 2147483647 w 1371"/>
              <a:gd name="T29" fmla="*/ 2147483647 h 924"/>
              <a:gd name="T30" fmla="*/ 2147483647 w 1371"/>
              <a:gd name="T31" fmla="*/ 2147483647 h 924"/>
              <a:gd name="T32" fmla="*/ 2147483647 w 1371"/>
              <a:gd name="T33" fmla="*/ 2147483647 h 924"/>
              <a:gd name="T34" fmla="*/ 2147483647 w 1371"/>
              <a:gd name="T35" fmla="*/ 2147483647 h 924"/>
              <a:gd name="T36" fmla="*/ 2147483647 w 1371"/>
              <a:gd name="T37" fmla="*/ 2147483647 h 924"/>
              <a:gd name="T38" fmla="*/ 2147483647 w 1371"/>
              <a:gd name="T39" fmla="*/ 2147483647 h 924"/>
              <a:gd name="T40" fmla="*/ 2147483647 w 1371"/>
              <a:gd name="T41" fmla="*/ 2147483647 h 924"/>
              <a:gd name="T42" fmla="*/ 2147483647 w 1371"/>
              <a:gd name="T43" fmla="*/ 2147483647 h 924"/>
              <a:gd name="T44" fmla="*/ 2147483647 w 1371"/>
              <a:gd name="T45" fmla="*/ 2147483647 h 924"/>
              <a:gd name="T46" fmla="*/ 2147483647 w 1371"/>
              <a:gd name="T47" fmla="*/ 2147483647 h 924"/>
              <a:gd name="T48" fmla="*/ 0 w 1371"/>
              <a:gd name="T49" fmla="*/ 214748364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pattFill prst="ltVert">
            <a:fgClr>
              <a:srgbClr val="000066"/>
            </a:fgClr>
            <a:bgClr>
              <a:srgbClr val="FFFFFF"/>
            </a:bgClr>
          </a:pattFill>
          <a:ln w="9525">
            <a:solidFill>
              <a:schemeClr val="tx1"/>
            </a:solidFill>
            <a:round/>
            <a:headEnd/>
            <a:tailEnd/>
          </a:ln>
        </p:spPr>
        <p:txBody>
          <a:bodyPr wrap="none" anchor="ctr"/>
          <a:lstStyle/>
          <a:p>
            <a:endParaRPr lang="en-US" sz="1800"/>
          </a:p>
        </p:txBody>
      </p:sp>
      <p:sp>
        <p:nvSpPr>
          <p:cNvPr id="83984" name="Freeform 1040" descr="Light vertical"/>
          <p:cNvSpPr>
            <a:spLocks/>
          </p:cNvSpPr>
          <p:nvPr/>
        </p:nvSpPr>
        <p:spPr bwMode="auto">
          <a:xfrm>
            <a:off x="4343400" y="1676400"/>
            <a:ext cx="2176463" cy="1466850"/>
          </a:xfrm>
          <a:custGeom>
            <a:avLst/>
            <a:gdLst>
              <a:gd name="T0" fmla="*/ 0 w 1371"/>
              <a:gd name="T1" fmla="*/ 2147483647 h 924"/>
              <a:gd name="T2" fmla="*/ 2147483647 w 1371"/>
              <a:gd name="T3" fmla="*/ 2147483647 h 924"/>
              <a:gd name="T4" fmla="*/ 2147483647 w 1371"/>
              <a:gd name="T5" fmla="*/ 2147483647 h 924"/>
              <a:gd name="T6" fmla="*/ 2147483647 w 1371"/>
              <a:gd name="T7" fmla="*/ 2147483647 h 924"/>
              <a:gd name="T8" fmla="*/ 2147483647 w 1371"/>
              <a:gd name="T9" fmla="*/ 2147483647 h 924"/>
              <a:gd name="T10" fmla="*/ 2147483647 w 1371"/>
              <a:gd name="T11" fmla="*/ 2147483647 h 924"/>
              <a:gd name="T12" fmla="*/ 2147483647 w 1371"/>
              <a:gd name="T13" fmla="*/ 2147483647 h 924"/>
              <a:gd name="T14" fmla="*/ 2147483647 w 1371"/>
              <a:gd name="T15" fmla="*/ 2147483647 h 924"/>
              <a:gd name="T16" fmla="*/ 2147483647 w 1371"/>
              <a:gd name="T17" fmla="*/ 2147483647 h 924"/>
              <a:gd name="T18" fmla="*/ 2147483647 w 1371"/>
              <a:gd name="T19" fmla="*/ 2147483647 h 924"/>
              <a:gd name="T20" fmla="*/ 2147483647 w 1371"/>
              <a:gd name="T21" fmla="*/ 2147483647 h 924"/>
              <a:gd name="T22" fmla="*/ 2147483647 w 1371"/>
              <a:gd name="T23" fmla="*/ 2147483647 h 924"/>
              <a:gd name="T24" fmla="*/ 2147483647 w 1371"/>
              <a:gd name="T25" fmla="*/ 2147483647 h 924"/>
              <a:gd name="T26" fmla="*/ 2147483647 w 1371"/>
              <a:gd name="T27" fmla="*/ 0 h 924"/>
              <a:gd name="T28" fmla="*/ 2147483647 w 1371"/>
              <a:gd name="T29" fmla="*/ 2147483647 h 924"/>
              <a:gd name="T30" fmla="*/ 2147483647 w 1371"/>
              <a:gd name="T31" fmla="*/ 2147483647 h 924"/>
              <a:gd name="T32" fmla="*/ 2147483647 w 1371"/>
              <a:gd name="T33" fmla="*/ 2147483647 h 924"/>
              <a:gd name="T34" fmla="*/ 2147483647 w 1371"/>
              <a:gd name="T35" fmla="*/ 2147483647 h 924"/>
              <a:gd name="T36" fmla="*/ 2147483647 w 1371"/>
              <a:gd name="T37" fmla="*/ 2147483647 h 924"/>
              <a:gd name="T38" fmla="*/ 2147483647 w 1371"/>
              <a:gd name="T39" fmla="*/ 2147483647 h 924"/>
              <a:gd name="T40" fmla="*/ 2147483647 w 1371"/>
              <a:gd name="T41" fmla="*/ 2147483647 h 924"/>
              <a:gd name="T42" fmla="*/ 2147483647 w 1371"/>
              <a:gd name="T43" fmla="*/ 2147483647 h 924"/>
              <a:gd name="T44" fmla="*/ 2147483647 w 1371"/>
              <a:gd name="T45" fmla="*/ 2147483647 h 924"/>
              <a:gd name="T46" fmla="*/ 2147483647 w 1371"/>
              <a:gd name="T47" fmla="*/ 2147483647 h 924"/>
              <a:gd name="T48" fmla="*/ 0 w 1371"/>
              <a:gd name="T49" fmla="*/ 214748364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pattFill prst="ltVert">
            <a:fgClr>
              <a:srgbClr val="99CCFF"/>
            </a:fgClr>
            <a:bgClr>
              <a:srgbClr val="FFFFFF"/>
            </a:bgClr>
          </a:pattFill>
          <a:ln w="9525">
            <a:solidFill>
              <a:schemeClr val="tx1"/>
            </a:solidFill>
            <a:round/>
            <a:headEnd/>
            <a:tailEnd/>
          </a:ln>
        </p:spPr>
        <p:txBody>
          <a:bodyPr wrap="none" anchor="ctr"/>
          <a:lstStyle/>
          <a:p>
            <a:endParaRPr lang="en-US" sz="1800"/>
          </a:p>
        </p:txBody>
      </p:sp>
      <p:sp>
        <p:nvSpPr>
          <p:cNvPr id="83985" name="Freeform 1041" descr="Light vertical"/>
          <p:cNvSpPr>
            <a:spLocks/>
          </p:cNvSpPr>
          <p:nvPr/>
        </p:nvSpPr>
        <p:spPr bwMode="auto">
          <a:xfrm>
            <a:off x="4343400" y="609600"/>
            <a:ext cx="2176463" cy="2533650"/>
          </a:xfrm>
          <a:custGeom>
            <a:avLst/>
            <a:gdLst>
              <a:gd name="T0" fmla="*/ 0 w 1371"/>
              <a:gd name="T1" fmla="*/ 2147483647 h 924"/>
              <a:gd name="T2" fmla="*/ 2147483647 w 1371"/>
              <a:gd name="T3" fmla="*/ 2147483647 h 924"/>
              <a:gd name="T4" fmla="*/ 2147483647 w 1371"/>
              <a:gd name="T5" fmla="*/ 2147483647 h 924"/>
              <a:gd name="T6" fmla="*/ 2147483647 w 1371"/>
              <a:gd name="T7" fmla="*/ 2147483647 h 924"/>
              <a:gd name="T8" fmla="*/ 2147483647 w 1371"/>
              <a:gd name="T9" fmla="*/ 2147483647 h 924"/>
              <a:gd name="T10" fmla="*/ 2147483647 w 1371"/>
              <a:gd name="T11" fmla="*/ 2147483647 h 924"/>
              <a:gd name="T12" fmla="*/ 2147483647 w 1371"/>
              <a:gd name="T13" fmla="*/ 2147483647 h 924"/>
              <a:gd name="T14" fmla="*/ 2147483647 w 1371"/>
              <a:gd name="T15" fmla="*/ 2147483647 h 924"/>
              <a:gd name="T16" fmla="*/ 2147483647 w 1371"/>
              <a:gd name="T17" fmla="*/ 2147483647 h 924"/>
              <a:gd name="T18" fmla="*/ 2147483647 w 1371"/>
              <a:gd name="T19" fmla="*/ 2147483647 h 924"/>
              <a:gd name="T20" fmla="*/ 2147483647 w 1371"/>
              <a:gd name="T21" fmla="*/ 2147483647 h 924"/>
              <a:gd name="T22" fmla="*/ 2147483647 w 1371"/>
              <a:gd name="T23" fmla="*/ 2147483647 h 924"/>
              <a:gd name="T24" fmla="*/ 2147483647 w 1371"/>
              <a:gd name="T25" fmla="*/ 2147483647 h 924"/>
              <a:gd name="T26" fmla="*/ 2147483647 w 1371"/>
              <a:gd name="T27" fmla="*/ 0 h 924"/>
              <a:gd name="T28" fmla="*/ 2147483647 w 1371"/>
              <a:gd name="T29" fmla="*/ 2147483647 h 924"/>
              <a:gd name="T30" fmla="*/ 2147483647 w 1371"/>
              <a:gd name="T31" fmla="*/ 2147483647 h 924"/>
              <a:gd name="T32" fmla="*/ 2147483647 w 1371"/>
              <a:gd name="T33" fmla="*/ 2147483647 h 924"/>
              <a:gd name="T34" fmla="*/ 2147483647 w 1371"/>
              <a:gd name="T35" fmla="*/ 2147483647 h 924"/>
              <a:gd name="T36" fmla="*/ 2147483647 w 1371"/>
              <a:gd name="T37" fmla="*/ 2147483647 h 924"/>
              <a:gd name="T38" fmla="*/ 2147483647 w 1371"/>
              <a:gd name="T39" fmla="*/ 2147483647 h 924"/>
              <a:gd name="T40" fmla="*/ 2147483647 w 1371"/>
              <a:gd name="T41" fmla="*/ 2147483647 h 924"/>
              <a:gd name="T42" fmla="*/ 2147483647 w 1371"/>
              <a:gd name="T43" fmla="*/ 2147483647 h 924"/>
              <a:gd name="T44" fmla="*/ 2147483647 w 1371"/>
              <a:gd name="T45" fmla="*/ 2147483647 h 924"/>
              <a:gd name="T46" fmla="*/ 2147483647 w 1371"/>
              <a:gd name="T47" fmla="*/ 2147483647 h 924"/>
              <a:gd name="T48" fmla="*/ 0 w 1371"/>
              <a:gd name="T49" fmla="*/ 214748364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pattFill prst="ltVert">
            <a:fgClr>
              <a:srgbClr val="99CCFF"/>
            </a:fgClr>
            <a:bgClr>
              <a:srgbClr val="FFFFFF"/>
            </a:bgClr>
          </a:pattFill>
          <a:ln w="9525">
            <a:solidFill>
              <a:schemeClr val="tx1"/>
            </a:solidFill>
            <a:round/>
            <a:headEnd/>
            <a:tailEnd/>
          </a:ln>
        </p:spPr>
        <p:txBody>
          <a:bodyPr wrap="none" anchor="ctr"/>
          <a:lstStyle/>
          <a:p>
            <a:endParaRPr lang="en-US" sz="1800"/>
          </a:p>
        </p:txBody>
      </p:sp>
      <p:sp>
        <p:nvSpPr>
          <p:cNvPr id="83986" name="Freeform 1042" descr="Light vertical"/>
          <p:cNvSpPr>
            <a:spLocks/>
          </p:cNvSpPr>
          <p:nvPr/>
        </p:nvSpPr>
        <p:spPr bwMode="auto">
          <a:xfrm>
            <a:off x="4343400" y="1219200"/>
            <a:ext cx="2176463" cy="1924050"/>
          </a:xfrm>
          <a:custGeom>
            <a:avLst/>
            <a:gdLst>
              <a:gd name="T0" fmla="*/ 0 w 1371"/>
              <a:gd name="T1" fmla="*/ 2147483647 h 924"/>
              <a:gd name="T2" fmla="*/ 2147483647 w 1371"/>
              <a:gd name="T3" fmla="*/ 2147483647 h 924"/>
              <a:gd name="T4" fmla="*/ 2147483647 w 1371"/>
              <a:gd name="T5" fmla="*/ 2147483647 h 924"/>
              <a:gd name="T6" fmla="*/ 2147483647 w 1371"/>
              <a:gd name="T7" fmla="*/ 2147483647 h 924"/>
              <a:gd name="T8" fmla="*/ 2147483647 w 1371"/>
              <a:gd name="T9" fmla="*/ 2147483647 h 924"/>
              <a:gd name="T10" fmla="*/ 2147483647 w 1371"/>
              <a:gd name="T11" fmla="*/ 2147483647 h 924"/>
              <a:gd name="T12" fmla="*/ 2147483647 w 1371"/>
              <a:gd name="T13" fmla="*/ 2147483647 h 924"/>
              <a:gd name="T14" fmla="*/ 2147483647 w 1371"/>
              <a:gd name="T15" fmla="*/ 2147483647 h 924"/>
              <a:gd name="T16" fmla="*/ 2147483647 w 1371"/>
              <a:gd name="T17" fmla="*/ 2147483647 h 924"/>
              <a:gd name="T18" fmla="*/ 2147483647 w 1371"/>
              <a:gd name="T19" fmla="*/ 2147483647 h 924"/>
              <a:gd name="T20" fmla="*/ 2147483647 w 1371"/>
              <a:gd name="T21" fmla="*/ 2147483647 h 924"/>
              <a:gd name="T22" fmla="*/ 2147483647 w 1371"/>
              <a:gd name="T23" fmla="*/ 2147483647 h 924"/>
              <a:gd name="T24" fmla="*/ 2147483647 w 1371"/>
              <a:gd name="T25" fmla="*/ 2147483647 h 924"/>
              <a:gd name="T26" fmla="*/ 2147483647 w 1371"/>
              <a:gd name="T27" fmla="*/ 0 h 924"/>
              <a:gd name="T28" fmla="*/ 2147483647 w 1371"/>
              <a:gd name="T29" fmla="*/ 2147483647 h 924"/>
              <a:gd name="T30" fmla="*/ 2147483647 w 1371"/>
              <a:gd name="T31" fmla="*/ 2147483647 h 924"/>
              <a:gd name="T32" fmla="*/ 2147483647 w 1371"/>
              <a:gd name="T33" fmla="*/ 2147483647 h 924"/>
              <a:gd name="T34" fmla="*/ 2147483647 w 1371"/>
              <a:gd name="T35" fmla="*/ 2147483647 h 924"/>
              <a:gd name="T36" fmla="*/ 2147483647 w 1371"/>
              <a:gd name="T37" fmla="*/ 2147483647 h 924"/>
              <a:gd name="T38" fmla="*/ 2147483647 w 1371"/>
              <a:gd name="T39" fmla="*/ 2147483647 h 924"/>
              <a:gd name="T40" fmla="*/ 2147483647 w 1371"/>
              <a:gd name="T41" fmla="*/ 2147483647 h 924"/>
              <a:gd name="T42" fmla="*/ 2147483647 w 1371"/>
              <a:gd name="T43" fmla="*/ 2147483647 h 924"/>
              <a:gd name="T44" fmla="*/ 2147483647 w 1371"/>
              <a:gd name="T45" fmla="*/ 2147483647 h 924"/>
              <a:gd name="T46" fmla="*/ 2147483647 w 1371"/>
              <a:gd name="T47" fmla="*/ 2147483647 h 924"/>
              <a:gd name="T48" fmla="*/ 0 w 1371"/>
              <a:gd name="T49" fmla="*/ 214748364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pattFill prst="ltVert">
            <a:fgClr>
              <a:srgbClr val="99CCFF"/>
            </a:fgClr>
            <a:bgClr>
              <a:srgbClr val="FFFFFF"/>
            </a:bgClr>
          </a:pattFill>
          <a:ln w="9525">
            <a:solidFill>
              <a:schemeClr val="tx1"/>
            </a:solidFill>
            <a:round/>
            <a:headEnd/>
            <a:tailEnd/>
          </a:ln>
        </p:spPr>
        <p:txBody>
          <a:bodyPr wrap="none" anchor="ctr"/>
          <a:lstStyle/>
          <a:p>
            <a:endParaRPr lang="en-US" sz="1800"/>
          </a:p>
        </p:txBody>
      </p:sp>
      <p:sp>
        <p:nvSpPr>
          <p:cNvPr id="77843" name="Text Box 1043"/>
          <p:cNvSpPr txBox="1">
            <a:spLocks noChangeArrowheads="1"/>
          </p:cNvSpPr>
          <p:nvPr/>
        </p:nvSpPr>
        <p:spPr bwMode="auto">
          <a:xfrm>
            <a:off x="304800" y="4711700"/>
            <a:ext cx="42338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In order to minimize</a:t>
            </a:r>
          </a:p>
          <a:p>
            <a:pPr eaLnBrk="1" hangingPunct="1"/>
            <a:r>
              <a:rPr lang="en-US" sz="1800">
                <a:latin typeface="Symbol" charset="0"/>
              </a:rPr>
              <a:t>(r</a:t>
            </a:r>
            <a:r>
              <a:rPr lang="en-US" sz="1800" baseline="-25000"/>
              <a:t>meas</a:t>
            </a:r>
            <a:r>
              <a:rPr lang="en-US" sz="1800"/>
              <a:t> - </a:t>
            </a:r>
            <a:r>
              <a:rPr lang="en-US" sz="1800">
                <a:latin typeface="Symbol" charset="0"/>
              </a:rPr>
              <a:t>r</a:t>
            </a:r>
            <a:r>
              <a:rPr lang="en-US" sz="1800" baseline="-25000"/>
              <a:t>LUT</a:t>
            </a:r>
            <a:r>
              <a:rPr lang="en-US" sz="1800"/>
              <a:t>) over 6 wavelengths</a:t>
            </a:r>
          </a:p>
        </p:txBody>
      </p:sp>
      <p:sp>
        <p:nvSpPr>
          <p:cNvPr id="83988" name="Freeform 1044"/>
          <p:cNvSpPr>
            <a:spLocks/>
          </p:cNvSpPr>
          <p:nvPr/>
        </p:nvSpPr>
        <p:spPr bwMode="auto">
          <a:xfrm>
            <a:off x="2133600" y="1676400"/>
            <a:ext cx="2176463" cy="1466850"/>
          </a:xfrm>
          <a:custGeom>
            <a:avLst/>
            <a:gdLst>
              <a:gd name="T0" fmla="*/ 0 w 1371"/>
              <a:gd name="T1" fmla="*/ 2147483647 h 924"/>
              <a:gd name="T2" fmla="*/ 2147483647 w 1371"/>
              <a:gd name="T3" fmla="*/ 2147483647 h 924"/>
              <a:gd name="T4" fmla="*/ 2147483647 w 1371"/>
              <a:gd name="T5" fmla="*/ 2147483647 h 924"/>
              <a:gd name="T6" fmla="*/ 2147483647 w 1371"/>
              <a:gd name="T7" fmla="*/ 2147483647 h 924"/>
              <a:gd name="T8" fmla="*/ 2147483647 w 1371"/>
              <a:gd name="T9" fmla="*/ 2147483647 h 924"/>
              <a:gd name="T10" fmla="*/ 2147483647 w 1371"/>
              <a:gd name="T11" fmla="*/ 2147483647 h 924"/>
              <a:gd name="T12" fmla="*/ 2147483647 w 1371"/>
              <a:gd name="T13" fmla="*/ 2147483647 h 924"/>
              <a:gd name="T14" fmla="*/ 2147483647 w 1371"/>
              <a:gd name="T15" fmla="*/ 2147483647 h 924"/>
              <a:gd name="T16" fmla="*/ 2147483647 w 1371"/>
              <a:gd name="T17" fmla="*/ 2147483647 h 924"/>
              <a:gd name="T18" fmla="*/ 2147483647 w 1371"/>
              <a:gd name="T19" fmla="*/ 2147483647 h 924"/>
              <a:gd name="T20" fmla="*/ 2147483647 w 1371"/>
              <a:gd name="T21" fmla="*/ 2147483647 h 924"/>
              <a:gd name="T22" fmla="*/ 2147483647 w 1371"/>
              <a:gd name="T23" fmla="*/ 2147483647 h 924"/>
              <a:gd name="T24" fmla="*/ 2147483647 w 1371"/>
              <a:gd name="T25" fmla="*/ 2147483647 h 924"/>
              <a:gd name="T26" fmla="*/ 2147483647 w 1371"/>
              <a:gd name="T27" fmla="*/ 0 h 924"/>
              <a:gd name="T28" fmla="*/ 2147483647 w 1371"/>
              <a:gd name="T29" fmla="*/ 2147483647 h 924"/>
              <a:gd name="T30" fmla="*/ 2147483647 w 1371"/>
              <a:gd name="T31" fmla="*/ 2147483647 h 924"/>
              <a:gd name="T32" fmla="*/ 2147483647 w 1371"/>
              <a:gd name="T33" fmla="*/ 2147483647 h 924"/>
              <a:gd name="T34" fmla="*/ 2147483647 w 1371"/>
              <a:gd name="T35" fmla="*/ 2147483647 h 924"/>
              <a:gd name="T36" fmla="*/ 2147483647 w 1371"/>
              <a:gd name="T37" fmla="*/ 2147483647 h 924"/>
              <a:gd name="T38" fmla="*/ 2147483647 w 1371"/>
              <a:gd name="T39" fmla="*/ 2147483647 h 924"/>
              <a:gd name="T40" fmla="*/ 2147483647 w 1371"/>
              <a:gd name="T41" fmla="*/ 2147483647 h 924"/>
              <a:gd name="T42" fmla="*/ 2147483647 w 1371"/>
              <a:gd name="T43" fmla="*/ 2147483647 h 924"/>
              <a:gd name="T44" fmla="*/ 2147483647 w 1371"/>
              <a:gd name="T45" fmla="*/ 2147483647 h 924"/>
              <a:gd name="T46" fmla="*/ 2147483647 w 1371"/>
              <a:gd name="T47" fmla="*/ 2147483647 h 924"/>
              <a:gd name="T48" fmla="*/ 0 w 1371"/>
              <a:gd name="T49" fmla="*/ 214748364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chemeClr val="accent2"/>
          </a:solidFill>
          <a:ln w="9525">
            <a:solidFill>
              <a:schemeClr val="tx1"/>
            </a:solidFill>
            <a:round/>
            <a:headEnd/>
            <a:tailEnd/>
          </a:ln>
        </p:spPr>
        <p:txBody>
          <a:bodyPr wrap="none" anchor="ctr"/>
          <a:lstStyle/>
          <a:p>
            <a:endParaRPr lang="en-US" sz="1800"/>
          </a:p>
        </p:txBody>
      </p:sp>
      <p:sp>
        <p:nvSpPr>
          <p:cNvPr id="83989" name="Freeform 1045"/>
          <p:cNvSpPr>
            <a:spLocks/>
          </p:cNvSpPr>
          <p:nvPr/>
        </p:nvSpPr>
        <p:spPr bwMode="auto">
          <a:xfrm>
            <a:off x="2133600" y="914400"/>
            <a:ext cx="2176463" cy="2228850"/>
          </a:xfrm>
          <a:custGeom>
            <a:avLst/>
            <a:gdLst>
              <a:gd name="T0" fmla="*/ 0 w 1371"/>
              <a:gd name="T1" fmla="*/ 2147483647 h 924"/>
              <a:gd name="T2" fmla="*/ 2147483647 w 1371"/>
              <a:gd name="T3" fmla="*/ 2147483647 h 924"/>
              <a:gd name="T4" fmla="*/ 2147483647 w 1371"/>
              <a:gd name="T5" fmla="*/ 2147483647 h 924"/>
              <a:gd name="T6" fmla="*/ 2147483647 w 1371"/>
              <a:gd name="T7" fmla="*/ 2147483647 h 924"/>
              <a:gd name="T8" fmla="*/ 2147483647 w 1371"/>
              <a:gd name="T9" fmla="*/ 2147483647 h 924"/>
              <a:gd name="T10" fmla="*/ 2147483647 w 1371"/>
              <a:gd name="T11" fmla="*/ 2147483647 h 924"/>
              <a:gd name="T12" fmla="*/ 2147483647 w 1371"/>
              <a:gd name="T13" fmla="*/ 2147483647 h 924"/>
              <a:gd name="T14" fmla="*/ 2147483647 w 1371"/>
              <a:gd name="T15" fmla="*/ 2147483647 h 924"/>
              <a:gd name="T16" fmla="*/ 2147483647 w 1371"/>
              <a:gd name="T17" fmla="*/ 2147483647 h 924"/>
              <a:gd name="T18" fmla="*/ 2147483647 w 1371"/>
              <a:gd name="T19" fmla="*/ 2147483647 h 924"/>
              <a:gd name="T20" fmla="*/ 2147483647 w 1371"/>
              <a:gd name="T21" fmla="*/ 2147483647 h 924"/>
              <a:gd name="T22" fmla="*/ 2147483647 w 1371"/>
              <a:gd name="T23" fmla="*/ 2147483647 h 924"/>
              <a:gd name="T24" fmla="*/ 2147483647 w 1371"/>
              <a:gd name="T25" fmla="*/ 2147483647 h 924"/>
              <a:gd name="T26" fmla="*/ 2147483647 w 1371"/>
              <a:gd name="T27" fmla="*/ 0 h 924"/>
              <a:gd name="T28" fmla="*/ 2147483647 w 1371"/>
              <a:gd name="T29" fmla="*/ 2147483647 h 924"/>
              <a:gd name="T30" fmla="*/ 2147483647 w 1371"/>
              <a:gd name="T31" fmla="*/ 2147483647 h 924"/>
              <a:gd name="T32" fmla="*/ 2147483647 w 1371"/>
              <a:gd name="T33" fmla="*/ 2147483647 h 924"/>
              <a:gd name="T34" fmla="*/ 2147483647 w 1371"/>
              <a:gd name="T35" fmla="*/ 2147483647 h 924"/>
              <a:gd name="T36" fmla="*/ 2147483647 w 1371"/>
              <a:gd name="T37" fmla="*/ 2147483647 h 924"/>
              <a:gd name="T38" fmla="*/ 2147483647 w 1371"/>
              <a:gd name="T39" fmla="*/ 2147483647 h 924"/>
              <a:gd name="T40" fmla="*/ 2147483647 w 1371"/>
              <a:gd name="T41" fmla="*/ 2147483647 h 924"/>
              <a:gd name="T42" fmla="*/ 2147483647 w 1371"/>
              <a:gd name="T43" fmla="*/ 2147483647 h 924"/>
              <a:gd name="T44" fmla="*/ 2147483647 w 1371"/>
              <a:gd name="T45" fmla="*/ 2147483647 h 924"/>
              <a:gd name="T46" fmla="*/ 2147483647 w 1371"/>
              <a:gd name="T47" fmla="*/ 2147483647 h 924"/>
              <a:gd name="T48" fmla="*/ 0 w 1371"/>
              <a:gd name="T49" fmla="*/ 214748364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chemeClr val="accent2"/>
          </a:solidFill>
          <a:ln w="9525">
            <a:solidFill>
              <a:schemeClr val="tx1"/>
            </a:solidFill>
            <a:round/>
            <a:headEnd/>
            <a:tailEnd/>
          </a:ln>
        </p:spPr>
        <p:txBody>
          <a:bodyPr wrap="none" anchor="ctr"/>
          <a:lstStyle/>
          <a:p>
            <a:endParaRPr lang="en-US" sz="1800"/>
          </a:p>
        </p:txBody>
      </p:sp>
      <p:sp>
        <p:nvSpPr>
          <p:cNvPr id="83990" name="Freeform 1046"/>
          <p:cNvSpPr>
            <a:spLocks/>
          </p:cNvSpPr>
          <p:nvPr/>
        </p:nvSpPr>
        <p:spPr bwMode="auto">
          <a:xfrm>
            <a:off x="2133600" y="2362200"/>
            <a:ext cx="2176463" cy="781050"/>
          </a:xfrm>
          <a:custGeom>
            <a:avLst/>
            <a:gdLst>
              <a:gd name="T0" fmla="*/ 0 w 1371"/>
              <a:gd name="T1" fmla="*/ 2147483647 h 924"/>
              <a:gd name="T2" fmla="*/ 2147483647 w 1371"/>
              <a:gd name="T3" fmla="*/ 2147483647 h 924"/>
              <a:gd name="T4" fmla="*/ 2147483647 w 1371"/>
              <a:gd name="T5" fmla="*/ 2147483647 h 924"/>
              <a:gd name="T6" fmla="*/ 2147483647 w 1371"/>
              <a:gd name="T7" fmla="*/ 2147483647 h 924"/>
              <a:gd name="T8" fmla="*/ 2147483647 w 1371"/>
              <a:gd name="T9" fmla="*/ 2147483647 h 924"/>
              <a:gd name="T10" fmla="*/ 2147483647 w 1371"/>
              <a:gd name="T11" fmla="*/ 2147483647 h 924"/>
              <a:gd name="T12" fmla="*/ 2147483647 w 1371"/>
              <a:gd name="T13" fmla="*/ 2147483647 h 924"/>
              <a:gd name="T14" fmla="*/ 2147483647 w 1371"/>
              <a:gd name="T15" fmla="*/ 2147483647 h 924"/>
              <a:gd name="T16" fmla="*/ 2147483647 w 1371"/>
              <a:gd name="T17" fmla="*/ 2147483647 h 924"/>
              <a:gd name="T18" fmla="*/ 2147483647 w 1371"/>
              <a:gd name="T19" fmla="*/ 2147483647 h 924"/>
              <a:gd name="T20" fmla="*/ 2147483647 w 1371"/>
              <a:gd name="T21" fmla="*/ 2147483647 h 924"/>
              <a:gd name="T22" fmla="*/ 2147483647 w 1371"/>
              <a:gd name="T23" fmla="*/ 2147483647 h 924"/>
              <a:gd name="T24" fmla="*/ 2147483647 w 1371"/>
              <a:gd name="T25" fmla="*/ 2147483647 h 924"/>
              <a:gd name="T26" fmla="*/ 2147483647 w 1371"/>
              <a:gd name="T27" fmla="*/ 0 h 924"/>
              <a:gd name="T28" fmla="*/ 2147483647 w 1371"/>
              <a:gd name="T29" fmla="*/ 2147483647 h 924"/>
              <a:gd name="T30" fmla="*/ 2147483647 w 1371"/>
              <a:gd name="T31" fmla="*/ 2147483647 h 924"/>
              <a:gd name="T32" fmla="*/ 2147483647 w 1371"/>
              <a:gd name="T33" fmla="*/ 2147483647 h 924"/>
              <a:gd name="T34" fmla="*/ 2147483647 w 1371"/>
              <a:gd name="T35" fmla="*/ 2147483647 h 924"/>
              <a:gd name="T36" fmla="*/ 2147483647 w 1371"/>
              <a:gd name="T37" fmla="*/ 2147483647 h 924"/>
              <a:gd name="T38" fmla="*/ 2147483647 w 1371"/>
              <a:gd name="T39" fmla="*/ 2147483647 h 924"/>
              <a:gd name="T40" fmla="*/ 2147483647 w 1371"/>
              <a:gd name="T41" fmla="*/ 2147483647 h 924"/>
              <a:gd name="T42" fmla="*/ 2147483647 w 1371"/>
              <a:gd name="T43" fmla="*/ 2147483647 h 924"/>
              <a:gd name="T44" fmla="*/ 2147483647 w 1371"/>
              <a:gd name="T45" fmla="*/ 2147483647 h 924"/>
              <a:gd name="T46" fmla="*/ 2147483647 w 1371"/>
              <a:gd name="T47" fmla="*/ 2147483647 h 924"/>
              <a:gd name="T48" fmla="*/ 0 w 1371"/>
              <a:gd name="T49" fmla="*/ 2147483647 h 92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371"/>
              <a:gd name="T76" fmla="*/ 0 h 924"/>
              <a:gd name="T77" fmla="*/ 1371 w 1371"/>
              <a:gd name="T78" fmla="*/ 924 h 92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371" h="924">
                <a:moveTo>
                  <a:pt x="0" y="907"/>
                </a:moveTo>
                <a:cubicBezTo>
                  <a:pt x="59" y="903"/>
                  <a:pt x="109" y="900"/>
                  <a:pt x="166" y="885"/>
                </a:cubicBezTo>
                <a:cubicBezTo>
                  <a:pt x="181" y="875"/>
                  <a:pt x="196" y="869"/>
                  <a:pt x="214" y="864"/>
                </a:cubicBezTo>
                <a:cubicBezTo>
                  <a:pt x="244" y="833"/>
                  <a:pt x="278" y="821"/>
                  <a:pt x="304" y="784"/>
                </a:cubicBezTo>
                <a:cubicBezTo>
                  <a:pt x="324" y="754"/>
                  <a:pt x="341" y="722"/>
                  <a:pt x="363" y="693"/>
                </a:cubicBezTo>
                <a:cubicBezTo>
                  <a:pt x="371" y="648"/>
                  <a:pt x="402" y="584"/>
                  <a:pt x="422" y="544"/>
                </a:cubicBezTo>
                <a:cubicBezTo>
                  <a:pt x="429" y="529"/>
                  <a:pt x="435" y="515"/>
                  <a:pt x="443" y="501"/>
                </a:cubicBezTo>
                <a:cubicBezTo>
                  <a:pt x="446" y="493"/>
                  <a:pt x="454" y="480"/>
                  <a:pt x="454" y="480"/>
                </a:cubicBezTo>
                <a:cubicBezTo>
                  <a:pt x="459" y="457"/>
                  <a:pt x="469" y="441"/>
                  <a:pt x="480" y="421"/>
                </a:cubicBezTo>
                <a:cubicBezTo>
                  <a:pt x="489" y="402"/>
                  <a:pt x="489" y="385"/>
                  <a:pt x="502" y="368"/>
                </a:cubicBezTo>
                <a:cubicBezTo>
                  <a:pt x="509" y="334"/>
                  <a:pt x="529" y="309"/>
                  <a:pt x="539" y="277"/>
                </a:cubicBezTo>
                <a:cubicBezTo>
                  <a:pt x="548" y="246"/>
                  <a:pt x="552" y="213"/>
                  <a:pt x="571" y="187"/>
                </a:cubicBezTo>
                <a:cubicBezTo>
                  <a:pt x="585" y="141"/>
                  <a:pt x="650" y="57"/>
                  <a:pt x="694" y="37"/>
                </a:cubicBezTo>
                <a:cubicBezTo>
                  <a:pt x="722" y="23"/>
                  <a:pt x="751" y="14"/>
                  <a:pt x="779" y="0"/>
                </a:cubicBezTo>
                <a:cubicBezTo>
                  <a:pt x="834" y="16"/>
                  <a:pt x="876" y="47"/>
                  <a:pt x="923" y="80"/>
                </a:cubicBezTo>
                <a:cubicBezTo>
                  <a:pt x="933" y="115"/>
                  <a:pt x="948" y="146"/>
                  <a:pt x="971" y="176"/>
                </a:cubicBezTo>
                <a:cubicBezTo>
                  <a:pt x="979" y="204"/>
                  <a:pt x="992" y="230"/>
                  <a:pt x="1008" y="256"/>
                </a:cubicBezTo>
                <a:cubicBezTo>
                  <a:pt x="1017" y="289"/>
                  <a:pt x="1028" y="319"/>
                  <a:pt x="1040" y="352"/>
                </a:cubicBezTo>
                <a:cubicBezTo>
                  <a:pt x="1049" y="378"/>
                  <a:pt x="1050" y="408"/>
                  <a:pt x="1067" y="432"/>
                </a:cubicBezTo>
                <a:cubicBezTo>
                  <a:pt x="1078" y="505"/>
                  <a:pt x="1103" y="574"/>
                  <a:pt x="1126" y="645"/>
                </a:cubicBezTo>
                <a:cubicBezTo>
                  <a:pt x="1140" y="692"/>
                  <a:pt x="1148" y="730"/>
                  <a:pt x="1174" y="773"/>
                </a:cubicBezTo>
                <a:cubicBezTo>
                  <a:pt x="1194" y="807"/>
                  <a:pt x="1200" y="855"/>
                  <a:pt x="1243" y="869"/>
                </a:cubicBezTo>
                <a:cubicBezTo>
                  <a:pt x="1279" y="894"/>
                  <a:pt x="1262" y="887"/>
                  <a:pt x="1291" y="896"/>
                </a:cubicBezTo>
                <a:cubicBezTo>
                  <a:pt x="1310" y="924"/>
                  <a:pt x="1339" y="917"/>
                  <a:pt x="1371" y="917"/>
                </a:cubicBezTo>
                <a:lnTo>
                  <a:pt x="0" y="907"/>
                </a:lnTo>
                <a:close/>
              </a:path>
            </a:pathLst>
          </a:custGeom>
          <a:solidFill>
            <a:schemeClr val="accent2"/>
          </a:solidFill>
          <a:ln w="9525">
            <a:solidFill>
              <a:schemeClr val="tx1"/>
            </a:solidFill>
            <a:round/>
            <a:headEnd/>
            <a:tailEnd/>
          </a:ln>
        </p:spPr>
        <p:txBody>
          <a:bodyPr wrap="none" anchor="ctr"/>
          <a:lstStyle/>
          <a:p>
            <a:endParaRPr lang="en-US" sz="1800"/>
          </a:p>
        </p:txBody>
      </p:sp>
      <p:grpSp>
        <p:nvGrpSpPr>
          <p:cNvPr id="77847" name="Group 1047"/>
          <p:cNvGrpSpPr>
            <a:grpSpLocks/>
          </p:cNvGrpSpPr>
          <p:nvPr/>
        </p:nvGrpSpPr>
        <p:grpSpPr bwMode="auto">
          <a:xfrm>
            <a:off x="4953000" y="3124200"/>
            <a:ext cx="3733800" cy="3733800"/>
            <a:chOff x="96" y="624"/>
            <a:chExt cx="3072" cy="2763"/>
          </a:xfrm>
        </p:grpSpPr>
        <p:pic>
          <p:nvPicPr>
            <p:cNvPr id="77848" name="Picture 1048"/>
            <p:cNvPicPr>
              <a:picLocks noChangeAspect="1" noChangeArrowheads="1"/>
            </p:cNvPicPr>
            <p:nvPr/>
          </p:nvPicPr>
          <p:blipFill>
            <a:blip r:embed="rId3">
              <a:extLst>
                <a:ext uri="{28A0092B-C50C-407E-A947-70E740481C1C}">
                  <a14:useLocalDpi xmlns:a14="http://schemas.microsoft.com/office/drawing/2010/main" val="0"/>
                </a:ext>
              </a:extLst>
            </a:blip>
            <a:srcRect t="15881" r="6470"/>
            <a:stretch>
              <a:fillRect/>
            </a:stretch>
          </p:blipFill>
          <p:spPr bwMode="auto">
            <a:xfrm>
              <a:off x="96" y="624"/>
              <a:ext cx="3072" cy="2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77849" name="Group 1049"/>
            <p:cNvGrpSpPr>
              <a:grpSpLocks/>
            </p:cNvGrpSpPr>
            <p:nvPr/>
          </p:nvGrpSpPr>
          <p:grpSpPr bwMode="auto">
            <a:xfrm>
              <a:off x="1056" y="1344"/>
              <a:ext cx="1536" cy="720"/>
              <a:chOff x="1056" y="1344"/>
              <a:chExt cx="1536" cy="720"/>
            </a:xfrm>
          </p:grpSpPr>
          <p:sp>
            <p:nvSpPr>
              <p:cNvPr id="77850" name="Oval 1050"/>
              <p:cNvSpPr>
                <a:spLocks noChangeArrowheads="1"/>
              </p:cNvSpPr>
              <p:nvPr/>
            </p:nvSpPr>
            <p:spPr bwMode="auto">
              <a:xfrm>
                <a:off x="1056" y="1344"/>
                <a:ext cx="96" cy="96"/>
              </a:xfrm>
              <a:prstGeom prst="ellipse">
                <a:avLst/>
              </a:prstGeom>
              <a:solidFill>
                <a:schemeClr val="accent1"/>
              </a:solidFill>
              <a:ln w="9525">
                <a:solidFill>
                  <a:schemeClr val="tx1"/>
                </a:solidFill>
                <a:round/>
                <a:headEnd/>
                <a:tailEnd/>
              </a:ln>
            </p:spPr>
            <p:txBody>
              <a:bodyPr wrap="none" anchor="ctr"/>
              <a:lstStyle/>
              <a:p>
                <a:endParaRPr lang="en-US" sz="1800"/>
              </a:p>
            </p:txBody>
          </p:sp>
          <p:sp>
            <p:nvSpPr>
              <p:cNvPr id="77851" name="Oval 1051"/>
              <p:cNvSpPr>
                <a:spLocks noChangeArrowheads="1"/>
              </p:cNvSpPr>
              <p:nvPr/>
            </p:nvSpPr>
            <p:spPr bwMode="auto">
              <a:xfrm>
                <a:off x="1200" y="1344"/>
                <a:ext cx="96" cy="96"/>
              </a:xfrm>
              <a:prstGeom prst="ellipse">
                <a:avLst/>
              </a:prstGeom>
              <a:solidFill>
                <a:schemeClr val="accent1"/>
              </a:solidFill>
              <a:ln w="9525">
                <a:solidFill>
                  <a:schemeClr val="tx1"/>
                </a:solidFill>
                <a:round/>
                <a:headEnd/>
                <a:tailEnd/>
              </a:ln>
            </p:spPr>
            <p:txBody>
              <a:bodyPr wrap="none" anchor="ctr"/>
              <a:lstStyle/>
              <a:p>
                <a:endParaRPr lang="en-US" sz="1800"/>
              </a:p>
            </p:txBody>
          </p:sp>
          <p:sp>
            <p:nvSpPr>
              <p:cNvPr id="77852" name="Oval 1052"/>
              <p:cNvSpPr>
                <a:spLocks noChangeArrowheads="1"/>
              </p:cNvSpPr>
              <p:nvPr/>
            </p:nvSpPr>
            <p:spPr bwMode="auto">
              <a:xfrm>
                <a:off x="1536" y="1392"/>
                <a:ext cx="96" cy="96"/>
              </a:xfrm>
              <a:prstGeom prst="ellipse">
                <a:avLst/>
              </a:prstGeom>
              <a:solidFill>
                <a:schemeClr val="accent1"/>
              </a:solidFill>
              <a:ln w="9525">
                <a:solidFill>
                  <a:schemeClr val="tx1"/>
                </a:solidFill>
                <a:round/>
                <a:headEnd/>
                <a:tailEnd/>
              </a:ln>
            </p:spPr>
            <p:txBody>
              <a:bodyPr wrap="none" anchor="ctr"/>
              <a:lstStyle/>
              <a:p>
                <a:endParaRPr lang="en-US" sz="1800"/>
              </a:p>
            </p:txBody>
          </p:sp>
          <p:sp>
            <p:nvSpPr>
              <p:cNvPr id="77853" name="Oval 1053"/>
              <p:cNvSpPr>
                <a:spLocks noChangeArrowheads="1"/>
              </p:cNvSpPr>
              <p:nvPr/>
            </p:nvSpPr>
            <p:spPr bwMode="auto">
              <a:xfrm>
                <a:off x="1920" y="1536"/>
                <a:ext cx="96" cy="96"/>
              </a:xfrm>
              <a:prstGeom prst="ellipse">
                <a:avLst/>
              </a:prstGeom>
              <a:solidFill>
                <a:schemeClr val="accent1"/>
              </a:solidFill>
              <a:ln w="9525">
                <a:solidFill>
                  <a:schemeClr val="tx1"/>
                </a:solidFill>
                <a:round/>
                <a:headEnd/>
                <a:tailEnd/>
              </a:ln>
            </p:spPr>
            <p:txBody>
              <a:bodyPr wrap="none" anchor="ctr"/>
              <a:lstStyle/>
              <a:p>
                <a:endParaRPr lang="en-US" sz="1800"/>
              </a:p>
            </p:txBody>
          </p:sp>
          <p:sp>
            <p:nvSpPr>
              <p:cNvPr id="77854" name="Oval 1054"/>
              <p:cNvSpPr>
                <a:spLocks noChangeArrowheads="1"/>
              </p:cNvSpPr>
              <p:nvPr/>
            </p:nvSpPr>
            <p:spPr bwMode="auto">
              <a:xfrm>
                <a:off x="2208" y="1728"/>
                <a:ext cx="96" cy="96"/>
              </a:xfrm>
              <a:prstGeom prst="ellipse">
                <a:avLst/>
              </a:prstGeom>
              <a:solidFill>
                <a:schemeClr val="accent1"/>
              </a:solidFill>
              <a:ln w="9525">
                <a:solidFill>
                  <a:schemeClr val="tx1"/>
                </a:solidFill>
                <a:round/>
                <a:headEnd/>
                <a:tailEnd/>
              </a:ln>
            </p:spPr>
            <p:txBody>
              <a:bodyPr wrap="none" anchor="ctr"/>
              <a:lstStyle/>
              <a:p>
                <a:endParaRPr lang="en-US" sz="1800"/>
              </a:p>
            </p:txBody>
          </p:sp>
          <p:sp>
            <p:nvSpPr>
              <p:cNvPr id="77855" name="Oval 1055"/>
              <p:cNvSpPr>
                <a:spLocks noChangeArrowheads="1"/>
              </p:cNvSpPr>
              <p:nvPr/>
            </p:nvSpPr>
            <p:spPr bwMode="auto">
              <a:xfrm>
                <a:off x="2496" y="1968"/>
                <a:ext cx="96" cy="96"/>
              </a:xfrm>
              <a:prstGeom prst="ellipse">
                <a:avLst/>
              </a:prstGeom>
              <a:solidFill>
                <a:schemeClr val="accent1"/>
              </a:solidFill>
              <a:ln w="9525">
                <a:solidFill>
                  <a:schemeClr val="tx1"/>
                </a:solidFill>
                <a:round/>
                <a:headEnd/>
                <a:tailEnd/>
              </a:ln>
            </p:spPr>
            <p:txBody>
              <a:bodyPr wrap="none" anchor="ctr"/>
              <a:lstStyle/>
              <a:p>
                <a:endParaRPr lang="en-US" sz="1800"/>
              </a:p>
            </p:txBody>
          </p:sp>
        </p:grpSp>
      </p:grpSp>
    </p:spTree>
    <p:extLst>
      <p:ext uri="{BB962C8B-B14F-4D97-AF65-F5344CB8AC3E}">
        <p14:creationId xmlns:p14="http://schemas.microsoft.com/office/powerpoint/2010/main" val="21938838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3988"/>
                                        </p:tgtEl>
                                        <p:attrNameLst>
                                          <p:attrName>style.visibility</p:attrName>
                                        </p:attrNameLst>
                                      </p:cBhvr>
                                      <p:to>
                                        <p:strVal val="visible"/>
                                      </p:to>
                                    </p:set>
                                    <p:anim calcmode="lin" valueType="num">
                                      <p:cBhvr additive="base">
                                        <p:cTn id="7" dur="500" fill="hold"/>
                                        <p:tgtEl>
                                          <p:spTgt spid="83988"/>
                                        </p:tgtEl>
                                        <p:attrNameLst>
                                          <p:attrName>ppt_x</p:attrName>
                                        </p:attrNameLst>
                                      </p:cBhvr>
                                      <p:tavLst>
                                        <p:tav tm="0">
                                          <p:val>
                                            <p:strVal val="0-#ppt_w/2"/>
                                          </p:val>
                                        </p:tav>
                                        <p:tav tm="100000">
                                          <p:val>
                                            <p:strVal val="#ppt_x"/>
                                          </p:val>
                                        </p:tav>
                                      </p:tavLst>
                                    </p:anim>
                                    <p:anim calcmode="lin" valueType="num">
                                      <p:cBhvr additive="base">
                                        <p:cTn id="8" dur="500" fill="hold"/>
                                        <p:tgtEl>
                                          <p:spTgt spid="8398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3982"/>
                                        </p:tgtEl>
                                        <p:attrNameLst>
                                          <p:attrName>style.visibility</p:attrName>
                                        </p:attrNameLst>
                                      </p:cBhvr>
                                      <p:to>
                                        <p:strVal val="visible"/>
                                      </p:to>
                                    </p:set>
                                    <p:anim calcmode="lin" valueType="num">
                                      <p:cBhvr additive="base">
                                        <p:cTn id="13" dur="500" fill="hold"/>
                                        <p:tgtEl>
                                          <p:spTgt spid="83982"/>
                                        </p:tgtEl>
                                        <p:attrNameLst>
                                          <p:attrName>ppt_x</p:attrName>
                                        </p:attrNameLst>
                                      </p:cBhvr>
                                      <p:tavLst>
                                        <p:tav tm="0">
                                          <p:val>
                                            <p:strVal val="1+#ppt_w/2"/>
                                          </p:val>
                                        </p:tav>
                                        <p:tav tm="100000">
                                          <p:val>
                                            <p:strVal val="#ppt_x"/>
                                          </p:val>
                                        </p:tav>
                                      </p:tavLst>
                                    </p:anim>
                                    <p:anim calcmode="lin" valueType="num">
                                      <p:cBhvr additive="base">
                                        <p:cTn id="14" dur="500" fill="hold"/>
                                        <p:tgtEl>
                                          <p:spTgt spid="8398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3983"/>
                                        </p:tgtEl>
                                        <p:attrNameLst>
                                          <p:attrName>style.visibility</p:attrName>
                                        </p:attrNameLst>
                                      </p:cBhvr>
                                      <p:to>
                                        <p:strVal val="visible"/>
                                      </p:to>
                                    </p:set>
                                    <p:anim calcmode="lin" valueType="num">
                                      <p:cBhvr additive="base">
                                        <p:cTn id="19" dur="500" fill="hold"/>
                                        <p:tgtEl>
                                          <p:spTgt spid="83983"/>
                                        </p:tgtEl>
                                        <p:attrNameLst>
                                          <p:attrName>ppt_x</p:attrName>
                                        </p:attrNameLst>
                                      </p:cBhvr>
                                      <p:tavLst>
                                        <p:tav tm="0">
                                          <p:val>
                                            <p:strVal val="1+#ppt_w/2"/>
                                          </p:val>
                                        </p:tav>
                                        <p:tav tm="100000">
                                          <p:val>
                                            <p:strVal val="#ppt_x"/>
                                          </p:val>
                                        </p:tav>
                                      </p:tavLst>
                                    </p:anim>
                                    <p:anim calcmode="lin" valueType="num">
                                      <p:cBhvr additive="base">
                                        <p:cTn id="20" dur="500" fill="hold"/>
                                        <p:tgtEl>
                                          <p:spTgt spid="8398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3984"/>
                                        </p:tgtEl>
                                        <p:attrNameLst>
                                          <p:attrName>style.visibility</p:attrName>
                                        </p:attrNameLst>
                                      </p:cBhvr>
                                      <p:to>
                                        <p:strVal val="visible"/>
                                      </p:to>
                                    </p:set>
                                    <p:anim calcmode="lin" valueType="num">
                                      <p:cBhvr additive="base">
                                        <p:cTn id="25" dur="500" fill="hold"/>
                                        <p:tgtEl>
                                          <p:spTgt spid="83984"/>
                                        </p:tgtEl>
                                        <p:attrNameLst>
                                          <p:attrName>ppt_x</p:attrName>
                                        </p:attrNameLst>
                                      </p:cBhvr>
                                      <p:tavLst>
                                        <p:tav tm="0">
                                          <p:val>
                                            <p:strVal val="1+#ppt_w/2"/>
                                          </p:val>
                                        </p:tav>
                                        <p:tav tm="100000">
                                          <p:val>
                                            <p:strVal val="#ppt_x"/>
                                          </p:val>
                                        </p:tav>
                                      </p:tavLst>
                                    </p:anim>
                                    <p:anim calcmode="lin" valueType="num">
                                      <p:cBhvr additive="base">
                                        <p:cTn id="26" dur="500" fill="hold"/>
                                        <p:tgtEl>
                                          <p:spTgt spid="8398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83985"/>
                                        </p:tgtEl>
                                        <p:attrNameLst>
                                          <p:attrName>style.visibility</p:attrName>
                                        </p:attrNameLst>
                                      </p:cBhvr>
                                      <p:to>
                                        <p:strVal val="visible"/>
                                      </p:to>
                                    </p:set>
                                    <p:animEffect transition="in" filter="checkerboard(across)">
                                      <p:cBhvr>
                                        <p:cTn id="31" dur="500"/>
                                        <p:tgtEl>
                                          <p:spTgt spid="83985"/>
                                        </p:tgtEl>
                                      </p:cBhvr>
                                    </p:animEffect>
                                  </p:childTnLst>
                                  <p:subTnLst>
                                    <p:set>
                                      <p:cBhvr override="childStyle">
                                        <p:cTn dur="1" fill="hold" display="0" masterRel="nextClick" afterEffect="1"/>
                                        <p:tgtEl>
                                          <p:spTgt spid="83985"/>
                                        </p:tgtEl>
                                        <p:attrNameLst>
                                          <p:attrName>style.visibility</p:attrName>
                                        </p:attrNameLst>
                                      </p:cBhvr>
                                      <p:to>
                                        <p:strVal val="hidden"/>
                                      </p:to>
                                    </p:set>
                                  </p:subTnLst>
                                </p:cTn>
                              </p:par>
                            </p:childTnLst>
                          </p:cTn>
                        </p:par>
                      </p:childTnLst>
                    </p:cTn>
                  </p:par>
                  <p:par>
                    <p:cTn id="32" fill="hold" nodeType="clickPar">
                      <p:stCondLst>
                        <p:cond delay="indefinite"/>
                      </p:stCondLst>
                      <p:childTnLst>
                        <p:par>
                          <p:cTn id="33" fill="hold" nodeType="withGroup">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83986"/>
                                        </p:tgtEl>
                                        <p:attrNameLst>
                                          <p:attrName>style.visibility</p:attrName>
                                        </p:attrNameLst>
                                      </p:cBhvr>
                                      <p:to>
                                        <p:strVal val="visible"/>
                                      </p:to>
                                    </p:set>
                                    <p:animEffect transition="in" filter="checkerboard(across)">
                                      <p:cBhvr>
                                        <p:cTn id="36" dur="500"/>
                                        <p:tgtEl>
                                          <p:spTgt spid="8398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83989"/>
                                        </p:tgtEl>
                                        <p:attrNameLst>
                                          <p:attrName>style.visibility</p:attrName>
                                        </p:attrNameLst>
                                      </p:cBhvr>
                                      <p:to>
                                        <p:strVal val="visible"/>
                                      </p:to>
                                    </p:set>
                                    <p:animEffect transition="in" filter="checkerboard(across)">
                                      <p:cBhvr>
                                        <p:cTn id="41" dur="500"/>
                                        <p:tgtEl>
                                          <p:spTgt spid="83989"/>
                                        </p:tgtEl>
                                      </p:cBhvr>
                                    </p:animEffect>
                                  </p:childTnLst>
                                  <p:subTnLst>
                                    <p:set>
                                      <p:cBhvr override="childStyle">
                                        <p:cTn dur="1" fill="hold" display="0" masterRel="nextClick" afterEffect="1"/>
                                        <p:tgtEl>
                                          <p:spTgt spid="83989"/>
                                        </p:tgtEl>
                                        <p:attrNameLst>
                                          <p:attrName>style.visibility</p:attrName>
                                        </p:attrNameLst>
                                      </p:cBhvr>
                                      <p:to>
                                        <p:strVal val="hidden"/>
                                      </p:to>
                                    </p:set>
                                  </p:subTnLst>
                                </p:cTn>
                              </p:par>
                            </p:childTnLst>
                          </p:cTn>
                        </p:par>
                      </p:childTnLst>
                    </p:cTn>
                  </p:par>
                  <p:par>
                    <p:cTn id="42" fill="hold" nodeType="clickPar">
                      <p:stCondLst>
                        <p:cond delay="indefinite"/>
                      </p:stCondLst>
                      <p:childTnLst>
                        <p:par>
                          <p:cTn id="43" fill="hold" nodeType="withGroup">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83990"/>
                                        </p:tgtEl>
                                        <p:attrNameLst>
                                          <p:attrName>style.visibility</p:attrName>
                                        </p:attrNameLst>
                                      </p:cBhvr>
                                      <p:to>
                                        <p:strVal val="visible"/>
                                      </p:to>
                                    </p:set>
                                    <p:animEffect transition="in" filter="checkerboard(across)">
                                      <p:cBhvr>
                                        <p:cTn id="46" dur="500"/>
                                        <p:tgtEl>
                                          <p:spTgt spid="83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82" grpId="0" animBg="1"/>
      <p:bldP spid="83983" grpId="0" animBg="1"/>
      <p:bldP spid="83984" grpId="0" animBg="1"/>
      <p:bldP spid="83985" grpId="0" animBg="1"/>
      <p:bldP spid="83986" grpId="0" animBg="1"/>
      <p:bldP spid="83988" grpId="0" animBg="1"/>
      <p:bldP spid="83989" grpId="0" animBg="1"/>
      <p:bldP spid="8399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376238" y="228600"/>
            <a:ext cx="5953125"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a:latin typeface="Comic Sans MS" charset="0"/>
              </a:rPr>
              <a:t>MODIS Over Land Algorithm</a:t>
            </a:r>
          </a:p>
          <a:p>
            <a:pPr algn="ctr" eaLnBrk="1" hangingPunct="1"/>
            <a:r>
              <a:rPr lang="en-US" sz="2800">
                <a:latin typeface="Comic Sans MS" charset="0"/>
              </a:rPr>
              <a:t>20 x 20 pixels at 500 m resolution </a:t>
            </a:r>
          </a:p>
          <a:p>
            <a:pPr algn="ctr" eaLnBrk="1" hangingPunct="1"/>
            <a:r>
              <a:rPr lang="en-US" sz="2800">
                <a:latin typeface="Comic Sans MS" charset="0"/>
              </a:rPr>
              <a:t>(10 km at nadir)</a:t>
            </a:r>
            <a:endParaRPr lang="en-US" sz="2800"/>
          </a:p>
        </p:txBody>
      </p:sp>
      <p:grpSp>
        <p:nvGrpSpPr>
          <p:cNvPr id="79875" name="Group 3"/>
          <p:cNvGrpSpPr>
            <a:grpSpLocks/>
          </p:cNvGrpSpPr>
          <p:nvPr/>
        </p:nvGrpSpPr>
        <p:grpSpPr bwMode="auto">
          <a:xfrm>
            <a:off x="1066800" y="1828800"/>
            <a:ext cx="4267200" cy="4419600"/>
            <a:chOff x="672" y="1152"/>
            <a:chExt cx="2688" cy="2784"/>
          </a:xfrm>
        </p:grpSpPr>
        <p:sp>
          <p:nvSpPr>
            <p:cNvPr id="79881" name="Rectangle 4"/>
            <p:cNvSpPr>
              <a:spLocks noChangeArrowheads="1"/>
            </p:cNvSpPr>
            <p:nvPr/>
          </p:nvSpPr>
          <p:spPr bwMode="auto">
            <a:xfrm>
              <a:off x="672" y="1152"/>
              <a:ext cx="2688" cy="2400"/>
            </a:xfrm>
            <a:prstGeom prst="rect">
              <a:avLst/>
            </a:prstGeom>
            <a:solidFill>
              <a:srgbClr val="FFFF99"/>
            </a:solidFill>
            <a:ln w="9525">
              <a:solidFill>
                <a:schemeClr val="tx1"/>
              </a:solidFill>
              <a:miter lim="800000"/>
              <a:headEnd/>
              <a:tailEnd/>
            </a:ln>
          </p:spPr>
          <p:txBody>
            <a:bodyPr wrap="none" anchor="ctr"/>
            <a:lstStyle/>
            <a:p>
              <a:endParaRPr lang="en-US" sz="1800"/>
            </a:p>
          </p:txBody>
        </p:sp>
        <p:sp>
          <p:nvSpPr>
            <p:cNvPr id="79882" name="Rectangle 5"/>
            <p:cNvSpPr>
              <a:spLocks noChangeArrowheads="1"/>
            </p:cNvSpPr>
            <p:nvPr/>
          </p:nvSpPr>
          <p:spPr bwMode="auto">
            <a:xfrm>
              <a:off x="2688" y="2640"/>
              <a:ext cx="672" cy="912"/>
            </a:xfrm>
            <a:prstGeom prst="rect">
              <a:avLst/>
            </a:prstGeom>
            <a:solidFill>
              <a:srgbClr val="669900"/>
            </a:solidFill>
            <a:ln w="9525">
              <a:solidFill>
                <a:schemeClr val="tx1"/>
              </a:solidFill>
              <a:miter lim="800000"/>
              <a:headEnd/>
              <a:tailEnd/>
            </a:ln>
          </p:spPr>
          <p:txBody>
            <a:bodyPr wrap="none" anchor="ctr"/>
            <a:lstStyle/>
            <a:p>
              <a:endParaRPr lang="en-US" sz="1800"/>
            </a:p>
          </p:txBody>
        </p:sp>
        <p:sp>
          <p:nvSpPr>
            <p:cNvPr id="79883" name="Rectangle 6"/>
            <p:cNvSpPr>
              <a:spLocks noChangeArrowheads="1"/>
            </p:cNvSpPr>
            <p:nvPr/>
          </p:nvSpPr>
          <p:spPr bwMode="auto">
            <a:xfrm>
              <a:off x="1632" y="1824"/>
              <a:ext cx="1056" cy="1296"/>
            </a:xfrm>
            <a:prstGeom prst="rect">
              <a:avLst/>
            </a:prstGeom>
            <a:solidFill>
              <a:srgbClr val="339966"/>
            </a:solidFill>
            <a:ln w="9525">
              <a:solidFill>
                <a:schemeClr val="tx1"/>
              </a:solidFill>
              <a:miter lim="800000"/>
              <a:headEnd/>
              <a:tailEnd/>
            </a:ln>
          </p:spPr>
          <p:txBody>
            <a:bodyPr wrap="none" anchor="ctr"/>
            <a:lstStyle/>
            <a:p>
              <a:endParaRPr lang="en-US" sz="1800"/>
            </a:p>
          </p:txBody>
        </p:sp>
        <p:sp>
          <p:nvSpPr>
            <p:cNvPr id="79884" name="Rectangle 7"/>
            <p:cNvSpPr>
              <a:spLocks noChangeArrowheads="1"/>
            </p:cNvSpPr>
            <p:nvPr/>
          </p:nvSpPr>
          <p:spPr bwMode="auto">
            <a:xfrm>
              <a:off x="3168" y="1152"/>
              <a:ext cx="192" cy="1488"/>
            </a:xfrm>
            <a:prstGeom prst="rect">
              <a:avLst/>
            </a:prstGeom>
            <a:solidFill>
              <a:srgbClr val="339933"/>
            </a:solidFill>
            <a:ln w="9525">
              <a:solidFill>
                <a:schemeClr val="tx1"/>
              </a:solidFill>
              <a:miter lim="800000"/>
              <a:headEnd/>
              <a:tailEnd/>
            </a:ln>
          </p:spPr>
          <p:txBody>
            <a:bodyPr wrap="none" anchor="ctr"/>
            <a:lstStyle/>
            <a:p>
              <a:endParaRPr lang="en-US" sz="1800"/>
            </a:p>
          </p:txBody>
        </p:sp>
        <p:sp>
          <p:nvSpPr>
            <p:cNvPr id="79885" name="Rectangle 8"/>
            <p:cNvSpPr>
              <a:spLocks noChangeArrowheads="1"/>
            </p:cNvSpPr>
            <p:nvPr/>
          </p:nvSpPr>
          <p:spPr bwMode="auto">
            <a:xfrm>
              <a:off x="1872" y="1152"/>
              <a:ext cx="1296" cy="1200"/>
            </a:xfrm>
            <a:prstGeom prst="rect">
              <a:avLst/>
            </a:prstGeom>
            <a:solidFill>
              <a:srgbClr val="669900"/>
            </a:solidFill>
            <a:ln w="9525">
              <a:solidFill>
                <a:schemeClr val="tx1"/>
              </a:solidFill>
              <a:miter lim="800000"/>
              <a:headEnd/>
              <a:tailEnd/>
            </a:ln>
          </p:spPr>
          <p:txBody>
            <a:bodyPr wrap="none" anchor="ctr"/>
            <a:lstStyle/>
            <a:p>
              <a:endParaRPr lang="en-US" sz="1800"/>
            </a:p>
          </p:txBody>
        </p:sp>
        <p:sp>
          <p:nvSpPr>
            <p:cNvPr id="79886" name="Rectangle 9"/>
            <p:cNvSpPr>
              <a:spLocks noChangeArrowheads="1"/>
            </p:cNvSpPr>
            <p:nvPr/>
          </p:nvSpPr>
          <p:spPr bwMode="auto">
            <a:xfrm>
              <a:off x="2208" y="2016"/>
              <a:ext cx="144" cy="864"/>
            </a:xfrm>
            <a:prstGeom prst="rect">
              <a:avLst/>
            </a:prstGeom>
            <a:solidFill>
              <a:srgbClr val="006600"/>
            </a:solidFill>
            <a:ln w="9525">
              <a:solidFill>
                <a:schemeClr val="tx1"/>
              </a:solidFill>
              <a:miter lim="800000"/>
              <a:headEnd/>
              <a:tailEnd/>
            </a:ln>
          </p:spPr>
          <p:txBody>
            <a:bodyPr wrap="none" anchor="ctr"/>
            <a:lstStyle/>
            <a:p>
              <a:endParaRPr lang="en-US" sz="1800"/>
            </a:p>
          </p:txBody>
        </p:sp>
        <p:sp>
          <p:nvSpPr>
            <p:cNvPr id="79887" name="Rectangle 10"/>
            <p:cNvSpPr>
              <a:spLocks noChangeArrowheads="1"/>
            </p:cNvSpPr>
            <p:nvPr/>
          </p:nvSpPr>
          <p:spPr bwMode="auto">
            <a:xfrm>
              <a:off x="2352" y="1248"/>
              <a:ext cx="192" cy="528"/>
            </a:xfrm>
            <a:prstGeom prst="rect">
              <a:avLst/>
            </a:prstGeom>
            <a:solidFill>
              <a:srgbClr val="006600"/>
            </a:solidFill>
            <a:ln w="9525">
              <a:solidFill>
                <a:schemeClr val="tx1"/>
              </a:solidFill>
              <a:miter lim="800000"/>
              <a:headEnd/>
              <a:tailEnd/>
            </a:ln>
          </p:spPr>
          <p:txBody>
            <a:bodyPr wrap="none" anchor="ctr"/>
            <a:lstStyle/>
            <a:p>
              <a:endParaRPr lang="en-US" sz="1800"/>
            </a:p>
          </p:txBody>
        </p:sp>
        <p:sp>
          <p:nvSpPr>
            <p:cNvPr id="79888" name="Line 11"/>
            <p:cNvSpPr>
              <a:spLocks noChangeShapeType="1"/>
            </p:cNvSpPr>
            <p:nvPr/>
          </p:nvSpPr>
          <p:spPr bwMode="auto">
            <a:xfrm>
              <a:off x="2419" y="1152"/>
              <a:ext cx="0" cy="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89" name="Line 12"/>
            <p:cNvSpPr>
              <a:spLocks noChangeShapeType="1"/>
            </p:cNvSpPr>
            <p:nvPr/>
          </p:nvSpPr>
          <p:spPr bwMode="auto">
            <a:xfrm>
              <a:off x="2554" y="1152"/>
              <a:ext cx="0" cy="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0" name="Line 13"/>
            <p:cNvSpPr>
              <a:spLocks noChangeShapeType="1"/>
            </p:cNvSpPr>
            <p:nvPr/>
          </p:nvSpPr>
          <p:spPr bwMode="auto">
            <a:xfrm>
              <a:off x="2688" y="1152"/>
              <a:ext cx="0" cy="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1" name="Line 14"/>
            <p:cNvSpPr>
              <a:spLocks noChangeShapeType="1"/>
            </p:cNvSpPr>
            <p:nvPr/>
          </p:nvSpPr>
          <p:spPr bwMode="auto">
            <a:xfrm>
              <a:off x="2822" y="1152"/>
              <a:ext cx="0" cy="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2" name="Line 15"/>
            <p:cNvSpPr>
              <a:spLocks noChangeShapeType="1"/>
            </p:cNvSpPr>
            <p:nvPr/>
          </p:nvSpPr>
          <p:spPr bwMode="auto">
            <a:xfrm>
              <a:off x="2957" y="1152"/>
              <a:ext cx="0" cy="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3" name="Line 16"/>
            <p:cNvSpPr>
              <a:spLocks noChangeShapeType="1"/>
            </p:cNvSpPr>
            <p:nvPr/>
          </p:nvSpPr>
          <p:spPr bwMode="auto">
            <a:xfrm>
              <a:off x="3091" y="1152"/>
              <a:ext cx="0" cy="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4" name="Line 17"/>
            <p:cNvSpPr>
              <a:spLocks noChangeShapeType="1"/>
            </p:cNvSpPr>
            <p:nvPr/>
          </p:nvSpPr>
          <p:spPr bwMode="auto">
            <a:xfrm>
              <a:off x="3226" y="1152"/>
              <a:ext cx="0" cy="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5" name="Line 18"/>
            <p:cNvSpPr>
              <a:spLocks noChangeShapeType="1"/>
            </p:cNvSpPr>
            <p:nvPr/>
          </p:nvSpPr>
          <p:spPr bwMode="auto">
            <a:xfrm>
              <a:off x="3360" y="1152"/>
              <a:ext cx="0" cy="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6" name="Line 19"/>
            <p:cNvSpPr>
              <a:spLocks noChangeShapeType="1"/>
            </p:cNvSpPr>
            <p:nvPr/>
          </p:nvSpPr>
          <p:spPr bwMode="auto">
            <a:xfrm>
              <a:off x="806" y="1152"/>
              <a:ext cx="0" cy="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7" name="Line 20"/>
            <p:cNvSpPr>
              <a:spLocks noChangeShapeType="1"/>
            </p:cNvSpPr>
            <p:nvPr/>
          </p:nvSpPr>
          <p:spPr bwMode="auto">
            <a:xfrm>
              <a:off x="941" y="1152"/>
              <a:ext cx="0" cy="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8" name="Line 21"/>
            <p:cNvSpPr>
              <a:spLocks noChangeShapeType="1"/>
            </p:cNvSpPr>
            <p:nvPr/>
          </p:nvSpPr>
          <p:spPr bwMode="auto">
            <a:xfrm>
              <a:off x="1075" y="1152"/>
              <a:ext cx="0" cy="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899" name="Line 22"/>
            <p:cNvSpPr>
              <a:spLocks noChangeShapeType="1"/>
            </p:cNvSpPr>
            <p:nvPr/>
          </p:nvSpPr>
          <p:spPr bwMode="auto">
            <a:xfrm>
              <a:off x="1210" y="1152"/>
              <a:ext cx="0" cy="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0" name="Line 23"/>
            <p:cNvSpPr>
              <a:spLocks noChangeShapeType="1"/>
            </p:cNvSpPr>
            <p:nvPr/>
          </p:nvSpPr>
          <p:spPr bwMode="auto">
            <a:xfrm>
              <a:off x="1344" y="1152"/>
              <a:ext cx="0" cy="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1" name="Line 24"/>
            <p:cNvSpPr>
              <a:spLocks noChangeShapeType="1"/>
            </p:cNvSpPr>
            <p:nvPr/>
          </p:nvSpPr>
          <p:spPr bwMode="auto">
            <a:xfrm>
              <a:off x="1478" y="1152"/>
              <a:ext cx="0" cy="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2" name="Line 25"/>
            <p:cNvSpPr>
              <a:spLocks noChangeShapeType="1"/>
            </p:cNvSpPr>
            <p:nvPr/>
          </p:nvSpPr>
          <p:spPr bwMode="auto">
            <a:xfrm>
              <a:off x="1613" y="1152"/>
              <a:ext cx="0" cy="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3" name="Line 26"/>
            <p:cNvSpPr>
              <a:spLocks noChangeShapeType="1"/>
            </p:cNvSpPr>
            <p:nvPr/>
          </p:nvSpPr>
          <p:spPr bwMode="auto">
            <a:xfrm>
              <a:off x="1747" y="1152"/>
              <a:ext cx="0" cy="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4" name="Line 27"/>
            <p:cNvSpPr>
              <a:spLocks noChangeShapeType="1"/>
            </p:cNvSpPr>
            <p:nvPr/>
          </p:nvSpPr>
          <p:spPr bwMode="auto">
            <a:xfrm>
              <a:off x="1882" y="1152"/>
              <a:ext cx="0" cy="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5" name="Line 28"/>
            <p:cNvSpPr>
              <a:spLocks noChangeShapeType="1"/>
            </p:cNvSpPr>
            <p:nvPr/>
          </p:nvSpPr>
          <p:spPr bwMode="auto">
            <a:xfrm>
              <a:off x="2016" y="1152"/>
              <a:ext cx="0" cy="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6" name="Line 29"/>
            <p:cNvSpPr>
              <a:spLocks noChangeShapeType="1"/>
            </p:cNvSpPr>
            <p:nvPr/>
          </p:nvSpPr>
          <p:spPr bwMode="auto">
            <a:xfrm>
              <a:off x="2150" y="1152"/>
              <a:ext cx="0" cy="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7" name="Line 30"/>
            <p:cNvSpPr>
              <a:spLocks noChangeShapeType="1"/>
            </p:cNvSpPr>
            <p:nvPr/>
          </p:nvSpPr>
          <p:spPr bwMode="auto">
            <a:xfrm>
              <a:off x="2285" y="1152"/>
              <a:ext cx="0" cy="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8" name="Line 31"/>
            <p:cNvSpPr>
              <a:spLocks noChangeShapeType="1"/>
            </p:cNvSpPr>
            <p:nvPr/>
          </p:nvSpPr>
          <p:spPr bwMode="auto">
            <a:xfrm>
              <a:off x="672" y="1152"/>
              <a:ext cx="2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09" name="Line 32"/>
            <p:cNvSpPr>
              <a:spLocks noChangeShapeType="1"/>
            </p:cNvSpPr>
            <p:nvPr/>
          </p:nvSpPr>
          <p:spPr bwMode="auto">
            <a:xfrm>
              <a:off x="672" y="1272"/>
              <a:ext cx="2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10" name="Line 33"/>
            <p:cNvSpPr>
              <a:spLocks noChangeShapeType="1"/>
            </p:cNvSpPr>
            <p:nvPr/>
          </p:nvSpPr>
          <p:spPr bwMode="auto">
            <a:xfrm>
              <a:off x="672" y="1392"/>
              <a:ext cx="2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11" name="Line 34"/>
            <p:cNvSpPr>
              <a:spLocks noChangeShapeType="1"/>
            </p:cNvSpPr>
            <p:nvPr/>
          </p:nvSpPr>
          <p:spPr bwMode="auto">
            <a:xfrm>
              <a:off x="672" y="1512"/>
              <a:ext cx="2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12" name="Line 35"/>
            <p:cNvSpPr>
              <a:spLocks noChangeShapeType="1"/>
            </p:cNvSpPr>
            <p:nvPr/>
          </p:nvSpPr>
          <p:spPr bwMode="auto">
            <a:xfrm>
              <a:off x="672" y="1632"/>
              <a:ext cx="2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13" name="Line 36"/>
            <p:cNvSpPr>
              <a:spLocks noChangeShapeType="1"/>
            </p:cNvSpPr>
            <p:nvPr/>
          </p:nvSpPr>
          <p:spPr bwMode="auto">
            <a:xfrm>
              <a:off x="672" y="1752"/>
              <a:ext cx="2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14" name="Line 37"/>
            <p:cNvSpPr>
              <a:spLocks noChangeShapeType="1"/>
            </p:cNvSpPr>
            <p:nvPr/>
          </p:nvSpPr>
          <p:spPr bwMode="auto">
            <a:xfrm>
              <a:off x="672" y="1872"/>
              <a:ext cx="2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15" name="Line 38"/>
            <p:cNvSpPr>
              <a:spLocks noChangeShapeType="1"/>
            </p:cNvSpPr>
            <p:nvPr/>
          </p:nvSpPr>
          <p:spPr bwMode="auto">
            <a:xfrm>
              <a:off x="672" y="1992"/>
              <a:ext cx="2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16" name="Line 39"/>
            <p:cNvSpPr>
              <a:spLocks noChangeShapeType="1"/>
            </p:cNvSpPr>
            <p:nvPr/>
          </p:nvSpPr>
          <p:spPr bwMode="auto">
            <a:xfrm>
              <a:off x="672" y="2112"/>
              <a:ext cx="2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17" name="Line 40"/>
            <p:cNvSpPr>
              <a:spLocks noChangeShapeType="1"/>
            </p:cNvSpPr>
            <p:nvPr/>
          </p:nvSpPr>
          <p:spPr bwMode="auto">
            <a:xfrm>
              <a:off x="672" y="2232"/>
              <a:ext cx="2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18" name="Line 41"/>
            <p:cNvSpPr>
              <a:spLocks noChangeShapeType="1"/>
            </p:cNvSpPr>
            <p:nvPr/>
          </p:nvSpPr>
          <p:spPr bwMode="auto">
            <a:xfrm>
              <a:off x="672" y="2352"/>
              <a:ext cx="2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19" name="Line 42"/>
            <p:cNvSpPr>
              <a:spLocks noChangeShapeType="1"/>
            </p:cNvSpPr>
            <p:nvPr/>
          </p:nvSpPr>
          <p:spPr bwMode="auto">
            <a:xfrm>
              <a:off x="672" y="2472"/>
              <a:ext cx="2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0" name="Line 43"/>
            <p:cNvSpPr>
              <a:spLocks noChangeShapeType="1"/>
            </p:cNvSpPr>
            <p:nvPr/>
          </p:nvSpPr>
          <p:spPr bwMode="auto">
            <a:xfrm>
              <a:off x="672" y="2592"/>
              <a:ext cx="2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1" name="Line 44"/>
            <p:cNvSpPr>
              <a:spLocks noChangeShapeType="1"/>
            </p:cNvSpPr>
            <p:nvPr/>
          </p:nvSpPr>
          <p:spPr bwMode="auto">
            <a:xfrm>
              <a:off x="672" y="2712"/>
              <a:ext cx="2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2" name="Line 45"/>
            <p:cNvSpPr>
              <a:spLocks noChangeShapeType="1"/>
            </p:cNvSpPr>
            <p:nvPr/>
          </p:nvSpPr>
          <p:spPr bwMode="auto">
            <a:xfrm>
              <a:off x="672" y="2832"/>
              <a:ext cx="2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3" name="Line 46"/>
            <p:cNvSpPr>
              <a:spLocks noChangeShapeType="1"/>
            </p:cNvSpPr>
            <p:nvPr/>
          </p:nvSpPr>
          <p:spPr bwMode="auto">
            <a:xfrm>
              <a:off x="672" y="2952"/>
              <a:ext cx="2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4" name="Line 47"/>
            <p:cNvSpPr>
              <a:spLocks noChangeShapeType="1"/>
            </p:cNvSpPr>
            <p:nvPr/>
          </p:nvSpPr>
          <p:spPr bwMode="auto">
            <a:xfrm>
              <a:off x="672" y="3072"/>
              <a:ext cx="2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5" name="Line 48"/>
            <p:cNvSpPr>
              <a:spLocks noChangeShapeType="1"/>
            </p:cNvSpPr>
            <p:nvPr/>
          </p:nvSpPr>
          <p:spPr bwMode="auto">
            <a:xfrm>
              <a:off x="672" y="3192"/>
              <a:ext cx="2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6" name="Line 49"/>
            <p:cNvSpPr>
              <a:spLocks noChangeShapeType="1"/>
            </p:cNvSpPr>
            <p:nvPr/>
          </p:nvSpPr>
          <p:spPr bwMode="auto">
            <a:xfrm>
              <a:off x="672" y="3312"/>
              <a:ext cx="2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7" name="Line 50"/>
            <p:cNvSpPr>
              <a:spLocks noChangeShapeType="1"/>
            </p:cNvSpPr>
            <p:nvPr/>
          </p:nvSpPr>
          <p:spPr bwMode="auto">
            <a:xfrm>
              <a:off x="672" y="3432"/>
              <a:ext cx="2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8" name="Line 51"/>
            <p:cNvSpPr>
              <a:spLocks noChangeShapeType="1"/>
            </p:cNvSpPr>
            <p:nvPr/>
          </p:nvSpPr>
          <p:spPr bwMode="auto">
            <a:xfrm>
              <a:off x="672" y="3552"/>
              <a:ext cx="26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9929" name="Rectangle 52"/>
            <p:cNvSpPr>
              <a:spLocks noChangeArrowheads="1"/>
            </p:cNvSpPr>
            <p:nvPr/>
          </p:nvSpPr>
          <p:spPr bwMode="auto">
            <a:xfrm>
              <a:off x="2352" y="2016"/>
              <a:ext cx="816" cy="864"/>
            </a:xfrm>
            <a:prstGeom prst="rect">
              <a:avLst/>
            </a:prstGeom>
            <a:solidFill>
              <a:schemeClr val="bg1"/>
            </a:solidFill>
            <a:ln w="9525">
              <a:solidFill>
                <a:schemeClr val="tx1"/>
              </a:solidFill>
              <a:miter lim="800000"/>
              <a:headEnd/>
              <a:tailEnd/>
            </a:ln>
          </p:spPr>
          <p:txBody>
            <a:bodyPr wrap="none" anchor="ctr"/>
            <a:lstStyle/>
            <a:p>
              <a:pPr algn="ctr"/>
              <a:r>
                <a:rPr lang="en-US" sz="1800"/>
                <a:t>cloud</a:t>
              </a:r>
            </a:p>
          </p:txBody>
        </p:sp>
        <p:sp>
          <p:nvSpPr>
            <p:cNvPr id="79930" name="Rectangle 53"/>
            <p:cNvSpPr>
              <a:spLocks noChangeArrowheads="1"/>
            </p:cNvSpPr>
            <p:nvPr/>
          </p:nvSpPr>
          <p:spPr bwMode="auto">
            <a:xfrm>
              <a:off x="672" y="1152"/>
              <a:ext cx="960" cy="960"/>
            </a:xfrm>
            <a:prstGeom prst="rect">
              <a:avLst/>
            </a:prstGeom>
            <a:solidFill>
              <a:schemeClr val="accent2"/>
            </a:solidFill>
            <a:ln w="9525">
              <a:solidFill>
                <a:schemeClr val="tx1"/>
              </a:solidFill>
              <a:miter lim="800000"/>
              <a:headEnd/>
              <a:tailEnd/>
            </a:ln>
          </p:spPr>
          <p:txBody>
            <a:bodyPr wrap="none" anchor="ctr"/>
            <a:lstStyle/>
            <a:p>
              <a:pPr algn="ctr"/>
              <a:r>
                <a:rPr lang="en-US" sz="1800">
                  <a:solidFill>
                    <a:schemeClr val="bg1"/>
                  </a:solidFill>
                </a:rPr>
                <a:t>water</a:t>
              </a:r>
              <a:endParaRPr lang="en-US" sz="1800"/>
            </a:p>
          </p:txBody>
        </p:sp>
        <p:sp>
          <p:nvSpPr>
            <p:cNvPr id="79931" name="Rectangle 54"/>
            <p:cNvSpPr>
              <a:spLocks noChangeArrowheads="1"/>
            </p:cNvSpPr>
            <p:nvPr/>
          </p:nvSpPr>
          <p:spPr bwMode="auto">
            <a:xfrm>
              <a:off x="1632" y="1152"/>
              <a:ext cx="480" cy="672"/>
            </a:xfrm>
            <a:prstGeom prst="rect">
              <a:avLst/>
            </a:prstGeom>
            <a:solidFill>
              <a:schemeClr val="tx1"/>
            </a:solidFill>
            <a:ln w="9525">
              <a:solidFill>
                <a:schemeClr val="tx1"/>
              </a:solidFill>
              <a:miter lim="800000"/>
              <a:headEnd/>
              <a:tailEnd/>
            </a:ln>
          </p:spPr>
          <p:txBody>
            <a:bodyPr wrap="none" anchor="ctr"/>
            <a:lstStyle/>
            <a:p>
              <a:pPr algn="ctr"/>
              <a:r>
                <a:rPr lang="en-US" sz="1800">
                  <a:solidFill>
                    <a:schemeClr val="bg1"/>
                  </a:solidFill>
                </a:rPr>
                <a:t>snow</a:t>
              </a:r>
              <a:endParaRPr lang="en-US" sz="1800"/>
            </a:p>
          </p:txBody>
        </p:sp>
        <p:grpSp>
          <p:nvGrpSpPr>
            <p:cNvPr id="79932" name="Group 55"/>
            <p:cNvGrpSpPr>
              <a:grpSpLocks/>
            </p:cNvGrpSpPr>
            <p:nvPr/>
          </p:nvGrpSpPr>
          <p:grpSpPr bwMode="auto">
            <a:xfrm>
              <a:off x="672" y="3648"/>
              <a:ext cx="2688" cy="288"/>
              <a:chOff x="672" y="3648"/>
              <a:chExt cx="2688" cy="288"/>
            </a:xfrm>
          </p:grpSpPr>
          <p:sp>
            <p:nvSpPr>
              <p:cNvPr id="79934" name="Text Box 56"/>
              <p:cNvSpPr txBox="1">
                <a:spLocks noChangeArrowheads="1"/>
              </p:cNvSpPr>
              <p:nvPr/>
            </p:nvSpPr>
            <p:spPr bwMode="auto">
              <a:xfrm>
                <a:off x="1728" y="3648"/>
                <a:ext cx="60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10 km</a:t>
                </a:r>
              </a:p>
            </p:txBody>
          </p:sp>
          <p:sp>
            <p:nvSpPr>
              <p:cNvPr id="79935" name="Line 57"/>
              <p:cNvSpPr>
                <a:spLocks noChangeShapeType="1"/>
              </p:cNvSpPr>
              <p:nvPr/>
            </p:nvSpPr>
            <p:spPr bwMode="auto">
              <a:xfrm flipH="1">
                <a:off x="672" y="3792"/>
                <a:ext cx="1056"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936" name="Line 58"/>
              <p:cNvSpPr>
                <a:spLocks noChangeShapeType="1"/>
              </p:cNvSpPr>
              <p:nvPr/>
            </p:nvSpPr>
            <p:spPr bwMode="auto">
              <a:xfrm>
                <a:off x="2304" y="3792"/>
                <a:ext cx="1056"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79933" name="Rectangle 59"/>
            <p:cNvSpPr>
              <a:spLocks noChangeArrowheads="1"/>
            </p:cNvSpPr>
            <p:nvPr/>
          </p:nvSpPr>
          <p:spPr bwMode="auto">
            <a:xfrm>
              <a:off x="2544" y="1248"/>
              <a:ext cx="672" cy="528"/>
            </a:xfrm>
            <a:prstGeom prst="rect">
              <a:avLst/>
            </a:prstGeom>
            <a:solidFill>
              <a:schemeClr val="bg1"/>
            </a:solidFill>
            <a:ln w="9525">
              <a:solidFill>
                <a:schemeClr val="tx1"/>
              </a:solidFill>
              <a:miter lim="800000"/>
              <a:headEnd/>
              <a:tailEnd/>
            </a:ln>
          </p:spPr>
          <p:txBody>
            <a:bodyPr wrap="none" anchor="ctr"/>
            <a:lstStyle/>
            <a:p>
              <a:pPr algn="ctr"/>
              <a:r>
                <a:rPr lang="en-US" sz="1800"/>
                <a:t>cloud</a:t>
              </a:r>
            </a:p>
          </p:txBody>
        </p:sp>
      </p:grpSp>
      <p:sp>
        <p:nvSpPr>
          <p:cNvPr id="79876" name="Text Box 60"/>
          <p:cNvSpPr txBox="1">
            <a:spLocks noChangeArrowheads="1"/>
          </p:cNvSpPr>
          <p:nvPr/>
        </p:nvSpPr>
        <p:spPr bwMode="auto">
          <a:xfrm>
            <a:off x="6705600" y="420688"/>
            <a:ext cx="1568450"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 </a:t>
            </a:r>
            <a:r>
              <a:rPr lang="en-US" sz="2000"/>
              <a:t>400 total</a:t>
            </a:r>
          </a:p>
          <a:p>
            <a:pPr eaLnBrk="1" hangingPunct="1"/>
            <a:r>
              <a:rPr lang="en-US" sz="2000"/>
              <a:t>-  56 water</a:t>
            </a:r>
          </a:p>
          <a:p>
            <a:pPr eaLnBrk="1" hangingPunct="1"/>
            <a:r>
              <a:rPr lang="en-US" sz="2000"/>
              <a:t>________</a:t>
            </a:r>
          </a:p>
          <a:p>
            <a:pPr eaLnBrk="1" hangingPunct="1"/>
            <a:r>
              <a:rPr lang="en-US" sz="2000"/>
              <a:t> 344</a:t>
            </a:r>
          </a:p>
          <a:p>
            <a:pPr eaLnBrk="1" hangingPunct="1"/>
            <a:r>
              <a:rPr lang="en-US" sz="2000"/>
              <a:t>-  24 snow</a:t>
            </a:r>
          </a:p>
          <a:p>
            <a:pPr eaLnBrk="1" hangingPunct="1"/>
            <a:r>
              <a:rPr lang="en-US" sz="2000"/>
              <a:t>________</a:t>
            </a:r>
          </a:p>
          <a:p>
            <a:pPr eaLnBrk="1" hangingPunct="1"/>
            <a:r>
              <a:rPr lang="en-US" sz="2000"/>
              <a:t> 320</a:t>
            </a:r>
          </a:p>
          <a:p>
            <a:pPr eaLnBrk="1" hangingPunct="1"/>
            <a:r>
              <a:rPr lang="en-US" sz="2000"/>
              <a:t>-  55 cloud</a:t>
            </a:r>
          </a:p>
          <a:p>
            <a:pPr eaLnBrk="1" hangingPunct="1"/>
            <a:r>
              <a:rPr lang="en-US" sz="2000"/>
              <a:t>_______</a:t>
            </a:r>
          </a:p>
          <a:p>
            <a:pPr eaLnBrk="1" hangingPunct="1"/>
            <a:r>
              <a:rPr lang="en-US" sz="2000"/>
              <a:t> 265</a:t>
            </a:r>
          </a:p>
          <a:p>
            <a:pPr eaLnBrk="1" hangingPunct="1"/>
            <a:r>
              <a:rPr lang="en-US" sz="2000"/>
              <a:t>-116 </a:t>
            </a:r>
            <a:r>
              <a:rPr lang="ja-JP" altLang="en-US" sz="2000"/>
              <a:t>“</a:t>
            </a:r>
            <a:r>
              <a:rPr lang="en-US" sz="2000"/>
              <a:t>bright</a:t>
            </a:r>
            <a:r>
              <a:rPr lang="ja-JP" altLang="en-US" sz="2000"/>
              <a:t>”</a:t>
            </a:r>
            <a:endParaRPr lang="en-US" sz="2000"/>
          </a:p>
          <a:p>
            <a:pPr eaLnBrk="1" hangingPunct="1"/>
            <a:r>
              <a:rPr lang="en-US" sz="2000"/>
              <a:t>________</a:t>
            </a:r>
          </a:p>
          <a:p>
            <a:pPr eaLnBrk="1" hangingPunct="1"/>
            <a:r>
              <a:rPr lang="en-US" sz="2000"/>
              <a:t> 149  </a:t>
            </a:r>
            <a:r>
              <a:rPr lang="ja-JP" altLang="en-US" sz="2000"/>
              <a:t>“</a:t>
            </a:r>
            <a:r>
              <a:rPr lang="en-US" sz="2000"/>
              <a:t>good</a:t>
            </a:r>
            <a:r>
              <a:rPr lang="ja-JP" altLang="en-US" sz="2000"/>
              <a:t>”</a:t>
            </a:r>
            <a:endParaRPr lang="en-US" sz="2000"/>
          </a:p>
        </p:txBody>
      </p:sp>
      <p:sp>
        <p:nvSpPr>
          <p:cNvPr id="79877" name="Text Box 61"/>
          <p:cNvSpPr txBox="1">
            <a:spLocks noChangeArrowheads="1"/>
          </p:cNvSpPr>
          <p:nvPr/>
        </p:nvSpPr>
        <p:spPr bwMode="auto">
          <a:xfrm>
            <a:off x="5791200" y="4832350"/>
            <a:ext cx="307022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Discard brightest 50%</a:t>
            </a:r>
          </a:p>
          <a:p>
            <a:pPr eaLnBrk="1" hangingPunct="1"/>
            <a:r>
              <a:rPr lang="en-US" sz="1800"/>
              <a:t>and darkest 20% of the </a:t>
            </a:r>
          </a:p>
          <a:p>
            <a:pPr eaLnBrk="1" hangingPunct="1"/>
            <a:r>
              <a:rPr lang="en-US" sz="1800"/>
              <a:t>149 good pixels.</a:t>
            </a:r>
          </a:p>
        </p:txBody>
      </p:sp>
      <p:sp>
        <p:nvSpPr>
          <p:cNvPr id="79878" name="Text Box 62"/>
          <p:cNvSpPr txBox="1">
            <a:spLocks noChangeArrowheads="1"/>
          </p:cNvSpPr>
          <p:nvPr/>
        </p:nvSpPr>
        <p:spPr bwMode="auto">
          <a:xfrm>
            <a:off x="7527925" y="6080125"/>
            <a:ext cx="12938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0000"/>
                </a:solidFill>
              </a:rPr>
              <a:t>44 pixels</a:t>
            </a:r>
            <a:endParaRPr lang="en-US" sz="1800"/>
          </a:p>
        </p:txBody>
      </p:sp>
      <p:sp>
        <p:nvSpPr>
          <p:cNvPr id="79879" name="Line 63"/>
          <p:cNvSpPr>
            <a:spLocks noChangeShapeType="1"/>
          </p:cNvSpPr>
          <p:nvPr/>
        </p:nvSpPr>
        <p:spPr bwMode="auto">
          <a:xfrm>
            <a:off x="5867400" y="6324600"/>
            <a:ext cx="1600200" cy="0"/>
          </a:xfrm>
          <a:prstGeom prst="line">
            <a:avLst/>
          </a:prstGeom>
          <a:noFill/>
          <a:ln w="76200" cmpd="tri">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9880" name="Oval 64"/>
          <p:cNvSpPr>
            <a:spLocks noChangeArrowheads="1"/>
          </p:cNvSpPr>
          <p:nvPr/>
        </p:nvSpPr>
        <p:spPr bwMode="auto">
          <a:xfrm>
            <a:off x="7467600" y="5943600"/>
            <a:ext cx="1447800" cy="762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sz="1800"/>
          </a:p>
        </p:txBody>
      </p:sp>
    </p:spTree>
    <p:extLst>
      <p:ext uri="{BB962C8B-B14F-4D97-AF65-F5344CB8AC3E}">
        <p14:creationId xmlns:p14="http://schemas.microsoft.com/office/powerpoint/2010/main" val="23991986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pp_viirs_true_color_crefl_None_20150209_185321_lcc_fit_hr.thum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500" y="0"/>
            <a:ext cx="6202152" cy="6858000"/>
          </a:xfrm>
          <a:prstGeom prst="rect">
            <a:avLst/>
          </a:prstGeom>
        </p:spPr>
      </p:pic>
      <p:sp>
        <p:nvSpPr>
          <p:cNvPr id="5" name="TextBox 4"/>
          <p:cNvSpPr txBox="1"/>
          <p:nvPr/>
        </p:nvSpPr>
        <p:spPr>
          <a:xfrm>
            <a:off x="1698338" y="61466"/>
            <a:ext cx="5134739" cy="369332"/>
          </a:xfrm>
          <a:prstGeom prst="rect">
            <a:avLst/>
          </a:prstGeom>
          <a:noFill/>
        </p:spPr>
        <p:txBody>
          <a:bodyPr wrap="none" rtlCol="0">
            <a:spAutoFit/>
          </a:bodyPr>
          <a:lstStyle/>
          <a:p>
            <a:r>
              <a:rPr lang="en-US" dirty="0" smtClean="0">
                <a:solidFill>
                  <a:schemeClr val="bg1"/>
                </a:solidFill>
              </a:rPr>
              <a:t>VIIRS True Color Image    9 February 2015  18:53 UTC            </a:t>
            </a:r>
            <a:endParaRPr lang="en-US" dirty="0">
              <a:solidFill>
                <a:schemeClr val="bg1"/>
              </a:solidFill>
            </a:endParaRPr>
          </a:p>
        </p:txBody>
      </p:sp>
    </p:spTree>
    <p:extLst>
      <p:ext uri="{BB962C8B-B14F-4D97-AF65-F5344CB8AC3E}">
        <p14:creationId xmlns:p14="http://schemas.microsoft.com/office/powerpoint/2010/main" val="640571305"/>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IIRS_Aerosol_Optical_Thickness_npp_d20150209_t1853217_e190734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79" y="-164617"/>
            <a:ext cx="8762699" cy="7010159"/>
          </a:xfrm>
          <a:prstGeom prst="rect">
            <a:avLst/>
          </a:prstGeom>
        </p:spPr>
      </p:pic>
      <p:sp>
        <p:nvSpPr>
          <p:cNvPr id="4" name="TextBox 3"/>
          <p:cNvSpPr txBox="1"/>
          <p:nvPr/>
        </p:nvSpPr>
        <p:spPr>
          <a:xfrm>
            <a:off x="1698338" y="-123200"/>
            <a:ext cx="5865708" cy="369332"/>
          </a:xfrm>
          <a:prstGeom prst="rect">
            <a:avLst/>
          </a:prstGeom>
          <a:noFill/>
        </p:spPr>
        <p:txBody>
          <a:bodyPr wrap="none" rtlCol="0">
            <a:spAutoFit/>
          </a:bodyPr>
          <a:lstStyle/>
          <a:p>
            <a:r>
              <a:rPr lang="en-US" dirty="0" smtClean="0"/>
              <a:t>VIIRS Aerosol Optical Thickness   9 February 2015  18:53 UTC            </a:t>
            </a:r>
            <a:endParaRPr lang="en-US" dirty="0"/>
          </a:p>
        </p:txBody>
      </p:sp>
    </p:spTree>
    <p:extLst>
      <p:ext uri="{BB962C8B-B14F-4D97-AF65-F5344CB8AC3E}">
        <p14:creationId xmlns:p14="http://schemas.microsoft.com/office/powerpoint/2010/main" val="330511065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rra_20150209_1543_AerosolOpticalDepth3km.png"/>
          <p:cNvPicPr>
            <a:picLocks noChangeAspect="1"/>
          </p:cNvPicPr>
          <p:nvPr/>
        </p:nvPicPr>
        <p:blipFill rotWithShape="1">
          <a:blip r:embed="rId2">
            <a:extLst>
              <a:ext uri="{28A0092B-C50C-407E-A947-70E740481C1C}">
                <a14:useLocalDpi xmlns:a14="http://schemas.microsoft.com/office/drawing/2010/main" val="0"/>
              </a:ext>
            </a:extLst>
          </a:blip>
          <a:srcRect l="22755" r="24198" b="5799"/>
          <a:stretch/>
        </p:blipFill>
        <p:spPr>
          <a:xfrm>
            <a:off x="2208779" y="0"/>
            <a:ext cx="5149216" cy="6858000"/>
          </a:xfrm>
          <a:prstGeom prst="rect">
            <a:avLst/>
          </a:prstGeom>
          <a:ln>
            <a:solidFill>
              <a:schemeClr val="tx1"/>
            </a:solidFill>
          </a:ln>
        </p:spPr>
      </p:pic>
    </p:spTree>
    <p:extLst>
      <p:ext uri="{BB962C8B-B14F-4D97-AF65-F5344CB8AC3E}">
        <p14:creationId xmlns:p14="http://schemas.microsoft.com/office/powerpoint/2010/main" val="268660225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C:\WINNT\Profiles\liamg\Desktop\E351_002.gif"/>
          <p:cNvPicPr>
            <a:picLocks noChangeAspect="1" noChangeArrowheads="1"/>
          </p:cNvPicPr>
          <p:nvPr/>
        </p:nvPicPr>
        <p:blipFill>
          <a:blip r:embed="rId3">
            <a:extLst>
              <a:ext uri="{28A0092B-C50C-407E-A947-70E740481C1C}">
                <a14:useLocalDpi xmlns:a14="http://schemas.microsoft.com/office/drawing/2010/main" val="0"/>
              </a:ext>
            </a:extLst>
          </a:blip>
          <a:srcRect l="7529" t="12923" r="7529" b="12923"/>
          <a:stretch>
            <a:fillRect/>
          </a:stretch>
        </p:blipFill>
        <p:spPr bwMode="auto">
          <a:xfrm>
            <a:off x="0" y="152400"/>
            <a:ext cx="9144000" cy="651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0374070"/>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0fram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248828" cy="6936621"/>
          </a:xfrm>
          <a:prstGeom prst="rect">
            <a:avLst/>
          </a:prstGeom>
        </p:spPr>
      </p:pic>
    </p:spTree>
    <p:extLst>
      <p:ext uri="{BB962C8B-B14F-4D97-AF65-F5344CB8AC3E}">
        <p14:creationId xmlns:p14="http://schemas.microsoft.com/office/powerpoint/2010/main" val="3035169822"/>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5662" y="265696"/>
            <a:ext cx="5919296" cy="369332"/>
          </a:xfrm>
          <a:prstGeom prst="rect">
            <a:avLst/>
          </a:prstGeom>
          <a:noFill/>
        </p:spPr>
        <p:txBody>
          <a:bodyPr wrap="none" rtlCol="0">
            <a:spAutoFit/>
          </a:bodyPr>
          <a:lstStyle/>
          <a:p>
            <a:r>
              <a:rPr lang="en-US" dirty="0" smtClean="0"/>
              <a:t>IDEA-I Infusing Satellite Data into Environmental Applications</a:t>
            </a:r>
            <a:endParaRPr lang="en-US" dirty="0"/>
          </a:p>
        </p:txBody>
      </p:sp>
      <p:pic>
        <p:nvPicPr>
          <p:cNvPr id="5" name="MODISaerosolT_traj_48hr_20140721.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2702766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685800" y="0"/>
            <a:ext cx="7772400" cy="1143000"/>
          </a:xfrm>
        </p:spPr>
        <p:txBody>
          <a:bodyPr/>
          <a:lstStyle/>
          <a:p>
            <a:r>
              <a:rPr lang="en-US">
                <a:solidFill>
                  <a:schemeClr val="accent2"/>
                </a:solidFill>
              </a:rPr>
              <a:t>Vegetation Index</a:t>
            </a:r>
          </a:p>
        </p:txBody>
      </p:sp>
      <p:sp>
        <p:nvSpPr>
          <p:cNvPr id="148483" name="Rectangle 3"/>
          <p:cNvSpPr>
            <a:spLocks noChangeArrowheads="1"/>
          </p:cNvSpPr>
          <p:nvPr/>
        </p:nvSpPr>
        <p:spPr bwMode="auto">
          <a:xfrm>
            <a:off x="1447800" y="6019800"/>
            <a:ext cx="6577013"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lgn="ctr" eaLnBrk="0" hangingPunct="0"/>
            <a:r>
              <a:rPr lang="en-US" sz="1600">
                <a:latin typeface="Arial" charset="0"/>
                <a:cs typeface="ＭＳ Ｐゴシック" charset="0"/>
              </a:rPr>
              <a:t>Normalized Difference Vegetation Index (NDVI) image of Central Africa</a:t>
            </a:r>
          </a:p>
          <a:p>
            <a:pPr algn="ctr" eaLnBrk="0" hangingPunct="0"/>
            <a:r>
              <a:rPr lang="en-US" sz="1600">
                <a:latin typeface="Arial" charset="0"/>
                <a:cs typeface="ＭＳ Ｐゴシック" charset="0"/>
              </a:rPr>
              <a:t>http://rapidfire.sci.gsfc.nasa.gov/</a:t>
            </a:r>
          </a:p>
        </p:txBody>
      </p:sp>
      <p:pic>
        <p:nvPicPr>
          <p:cNvPr id="148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73125"/>
            <a:ext cx="7467600" cy="518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51795433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914400" y="228600"/>
            <a:ext cx="8229600" cy="1143000"/>
          </a:xfrm>
          <a:noFill/>
          <a:ln/>
          <a:effectLst>
            <a:outerShdw algn="ctr" rotWithShape="0">
              <a:schemeClr val="hlink"/>
            </a:outerShdw>
          </a:effectLst>
        </p:spPr>
        <p:txBody>
          <a:bodyPr lIns="92075" tIns="46038" rIns="92075" bIns="46038"/>
          <a:lstStyle/>
          <a:p>
            <a:r>
              <a:rPr lang="en-US">
                <a:solidFill>
                  <a:schemeClr val="accent2"/>
                </a:solidFill>
              </a:rPr>
              <a:t>Photo-Chemistry</a:t>
            </a:r>
          </a:p>
        </p:txBody>
      </p:sp>
      <p:sp>
        <p:nvSpPr>
          <p:cNvPr id="150531" name="Rectangle 3"/>
          <p:cNvSpPr>
            <a:spLocks noChangeArrowheads="1"/>
          </p:cNvSpPr>
          <p:nvPr/>
        </p:nvSpPr>
        <p:spPr bwMode="auto">
          <a:xfrm>
            <a:off x="533400" y="1311275"/>
            <a:ext cx="79819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42900" indent="-342900" eaLnBrk="0" hangingPunct="0">
              <a:spcBef>
                <a:spcPct val="20000"/>
              </a:spcBef>
              <a:buSzPct val="80000"/>
              <a:buFont typeface="Wingdings" charset="0"/>
              <a:buChar char="l"/>
            </a:pPr>
            <a:r>
              <a:rPr kumimoji="1" lang="en-US"/>
              <a:t>Light may be absorbed and participate (drive) a chemical reaction. Example: Photosynthesis in plants</a:t>
            </a:r>
          </a:p>
        </p:txBody>
      </p:sp>
      <p:graphicFrame>
        <p:nvGraphicFramePr>
          <p:cNvPr id="150532" name="Object 4"/>
          <p:cNvGraphicFramePr>
            <a:graphicFrameLocks/>
          </p:cNvGraphicFramePr>
          <p:nvPr/>
        </p:nvGraphicFramePr>
        <p:xfrm>
          <a:off x="609600" y="2438400"/>
          <a:ext cx="8001000" cy="685800"/>
        </p:xfrm>
        <a:graphic>
          <a:graphicData uri="http://schemas.openxmlformats.org/presentationml/2006/ole">
            <mc:AlternateContent xmlns:mc="http://schemas.openxmlformats.org/markup-compatibility/2006">
              <mc:Choice xmlns:v="urn:schemas-microsoft-com:vml" Requires="v">
                <p:oleObj spid="_x0000_s22625" name="Equation" r:id="rId4" imgW="3797300" imgH="279400" progId="Equation.3">
                  <p:embed/>
                </p:oleObj>
              </mc:Choice>
              <mc:Fallback>
                <p:oleObj name="Equation" r:id="rId4" imgW="3797300" imgH="279400" progId="Equation.3">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438400"/>
                        <a:ext cx="80010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50533" name="Rectangle 5"/>
          <p:cNvSpPr>
            <a:spLocks noChangeArrowheads="1"/>
          </p:cNvSpPr>
          <p:nvPr/>
        </p:nvSpPr>
        <p:spPr bwMode="auto">
          <a:xfrm>
            <a:off x="457200" y="3295650"/>
            <a:ext cx="8512175"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075" tIns="46038" rIns="92075" bIns="46038"/>
          <a:lstStyle/>
          <a:p>
            <a:pPr marL="342900" indent="-342900" eaLnBrk="0" hangingPunct="0">
              <a:spcBef>
                <a:spcPct val="20000"/>
              </a:spcBef>
              <a:buSzPct val="80000"/>
              <a:buFont typeface="Wingdings" charset="0"/>
              <a:buChar char="l"/>
            </a:pPr>
            <a:r>
              <a:rPr kumimoji="1" lang="en-US"/>
              <a:t>Only certain wavelengths are absorbed by some participant(s) in the reaction</a:t>
            </a:r>
          </a:p>
          <a:p>
            <a:pPr marL="342900" indent="-342900" eaLnBrk="0" hangingPunct="0">
              <a:spcBef>
                <a:spcPct val="20000"/>
              </a:spcBef>
              <a:buSzPct val="80000"/>
              <a:buFont typeface="Wingdings" charset="0"/>
              <a:buChar char="l"/>
            </a:pPr>
            <a:r>
              <a:rPr kumimoji="1" lang="en-US"/>
              <a:t>Some structure must be present to allow the reaction to occur –</a:t>
            </a:r>
            <a:r>
              <a:rPr kumimoji="1" lang="en-US">
                <a:solidFill>
                  <a:srgbClr val="FF0000"/>
                </a:solidFill>
              </a:rPr>
              <a:t>Chlorophyll</a:t>
            </a:r>
          </a:p>
          <a:p>
            <a:pPr marL="342900" indent="-342900" eaLnBrk="0" hangingPunct="0">
              <a:spcBef>
                <a:spcPct val="20000"/>
              </a:spcBef>
              <a:buSzPct val="80000"/>
              <a:buFont typeface="Wingdings" charset="0"/>
              <a:buChar char="l"/>
            </a:pPr>
            <a:r>
              <a:rPr kumimoji="1" lang="en-US"/>
              <a:t>Combination of chemical and structural properties of plants</a:t>
            </a:r>
          </a:p>
          <a:p>
            <a:pPr marL="342900" indent="-342900" eaLnBrk="0" hangingPunct="0">
              <a:spcBef>
                <a:spcPct val="20000"/>
              </a:spcBef>
              <a:buSzPct val="80000"/>
              <a:buFont typeface="Wingdings" charset="0"/>
              <a:buChar char="l"/>
            </a:pPr>
            <a:endParaRPr kumimoji="1" lang="en-US"/>
          </a:p>
          <a:p>
            <a:pPr marL="342900" indent="-342900" eaLnBrk="0" hangingPunct="0">
              <a:spcBef>
                <a:spcPct val="20000"/>
              </a:spcBef>
              <a:buSzPct val="80000"/>
              <a:buFont typeface="Wingdings" charset="0"/>
              <a:buNone/>
            </a:pPr>
            <a:endParaRPr kumimoji="1" lang="en-US">
              <a:solidFill>
                <a:srgbClr val="FF0000"/>
              </a:solidFill>
            </a:endParaRPr>
          </a:p>
        </p:txBody>
      </p:sp>
    </p:spTree>
    <p:extLst>
      <p:ext uri="{BB962C8B-B14F-4D97-AF65-F5344CB8AC3E}">
        <p14:creationId xmlns:p14="http://schemas.microsoft.com/office/powerpoint/2010/main" val="399762776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p:txBody>
          <a:bodyPr>
            <a:normAutofit fontScale="90000"/>
          </a:bodyPr>
          <a:lstStyle/>
          <a:p>
            <a:r>
              <a:rPr lang="en-US">
                <a:solidFill>
                  <a:schemeClr val="accent2"/>
                </a:solidFill>
              </a:rPr>
              <a:t>Primary and secondary absorbers in plants</a:t>
            </a:r>
          </a:p>
        </p:txBody>
      </p:sp>
      <p:sp>
        <p:nvSpPr>
          <p:cNvPr id="152579" name="Rectangle 3"/>
          <p:cNvSpPr>
            <a:spLocks noGrp="1" noChangeArrowheads="1"/>
          </p:cNvSpPr>
          <p:nvPr>
            <p:ph type="body" idx="1"/>
          </p:nvPr>
        </p:nvSpPr>
        <p:spPr>
          <a:xfrm>
            <a:off x="1295400" y="2209800"/>
            <a:ext cx="5791200" cy="4525963"/>
          </a:xfrm>
          <a:noFill/>
          <a:ln/>
        </p:spPr>
        <p:txBody>
          <a:bodyPr/>
          <a:lstStyle/>
          <a:p>
            <a:r>
              <a:rPr lang="en-US"/>
              <a:t>Primary</a:t>
            </a:r>
          </a:p>
          <a:p>
            <a:pPr lvl="1"/>
            <a:r>
              <a:rPr lang="en-US"/>
              <a:t>Chlorophyll-a</a:t>
            </a:r>
          </a:p>
          <a:p>
            <a:pPr lvl="1"/>
            <a:r>
              <a:rPr lang="en-US"/>
              <a:t>Chlorophyll-b</a:t>
            </a:r>
          </a:p>
          <a:p>
            <a:r>
              <a:rPr lang="en-US"/>
              <a:t>Secondary</a:t>
            </a:r>
          </a:p>
          <a:p>
            <a:pPr lvl="1"/>
            <a:r>
              <a:rPr lang="en-US"/>
              <a:t>Carotenoids</a:t>
            </a:r>
          </a:p>
          <a:p>
            <a:pPr lvl="1"/>
            <a:r>
              <a:rPr lang="en-US"/>
              <a:t>Phycobilins</a:t>
            </a:r>
          </a:p>
          <a:p>
            <a:pPr lvl="1"/>
            <a:r>
              <a:rPr lang="en-US"/>
              <a:t>Anthocyanins</a:t>
            </a:r>
          </a:p>
        </p:txBody>
      </p:sp>
    </p:spTree>
    <p:extLst>
      <p:ext uri="{BB962C8B-B14F-4D97-AF65-F5344CB8AC3E}">
        <p14:creationId xmlns:p14="http://schemas.microsoft.com/office/powerpoint/2010/main" val="283157010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685800" y="152400"/>
            <a:ext cx="7772400" cy="1143000"/>
          </a:xfrm>
        </p:spPr>
        <p:txBody>
          <a:bodyPr>
            <a:normAutofit fontScale="90000"/>
          </a:bodyPr>
          <a:lstStyle/>
          <a:p>
            <a:r>
              <a:rPr lang="en-US" sz="4000">
                <a:solidFill>
                  <a:schemeClr val="accent2"/>
                </a:solidFill>
              </a:rPr>
              <a:t>Absorption of Visible Light</a:t>
            </a:r>
            <a:br>
              <a:rPr lang="en-US" sz="4000">
                <a:solidFill>
                  <a:schemeClr val="accent2"/>
                </a:solidFill>
              </a:rPr>
            </a:br>
            <a:r>
              <a:rPr lang="en-US" sz="4000">
                <a:solidFill>
                  <a:schemeClr val="accent2"/>
                </a:solidFill>
              </a:rPr>
              <a:t>by Photo-pigments</a:t>
            </a:r>
          </a:p>
        </p:txBody>
      </p:sp>
      <p:grpSp>
        <p:nvGrpSpPr>
          <p:cNvPr id="154627" name="Group 3"/>
          <p:cNvGrpSpPr>
            <a:grpSpLocks/>
          </p:cNvGrpSpPr>
          <p:nvPr/>
        </p:nvGrpSpPr>
        <p:grpSpPr bwMode="auto">
          <a:xfrm>
            <a:off x="782638" y="1447800"/>
            <a:ext cx="7577137" cy="5145088"/>
            <a:chOff x="644" y="870"/>
            <a:chExt cx="4773" cy="3241"/>
          </a:xfrm>
        </p:grpSpPr>
        <p:sp>
          <p:nvSpPr>
            <p:cNvPr id="154628" name="Rectangle 4"/>
            <p:cNvSpPr>
              <a:spLocks noChangeArrowheads="1"/>
            </p:cNvSpPr>
            <p:nvPr/>
          </p:nvSpPr>
          <p:spPr bwMode="auto">
            <a:xfrm>
              <a:off x="644" y="870"/>
              <a:ext cx="4625" cy="2999"/>
            </a:xfrm>
            <a:prstGeom prst="rect">
              <a:avLst/>
            </a:prstGeom>
            <a:solidFill>
              <a:srgbClr val="000000"/>
            </a:solidFill>
            <a:ln>
              <a:noFill/>
            </a:ln>
            <a:effectLst/>
            <a:extLs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aphicFrame>
          <p:nvGraphicFramePr>
            <p:cNvPr id="154629" name="Object 5"/>
            <p:cNvGraphicFramePr>
              <a:graphicFrameLocks noChangeAspect="1"/>
            </p:cNvGraphicFramePr>
            <p:nvPr/>
          </p:nvGraphicFramePr>
          <p:xfrm>
            <a:off x="1859" y="3439"/>
            <a:ext cx="1781" cy="120"/>
          </p:xfrm>
          <a:graphic>
            <a:graphicData uri="http://schemas.openxmlformats.org/presentationml/2006/ole">
              <mc:AlternateContent xmlns:mc="http://schemas.openxmlformats.org/markup-compatibility/2006">
                <mc:Choice xmlns:v="urn:schemas-microsoft-com:vml" Requires="v">
                  <p:oleObj spid="_x0000_s26721" name="Designer Drawing" r:id="rId4" imgW="7339831" imgH="2838643" progId="Designer.Drawing.7">
                    <p:embed/>
                  </p:oleObj>
                </mc:Choice>
                <mc:Fallback>
                  <p:oleObj name="Designer Drawing" r:id="rId4" imgW="7339831" imgH="2838643" progId="Designer.Drawing.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9" y="3439"/>
                          <a:ext cx="1781" cy="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54630" name="Freeform 6"/>
            <p:cNvSpPr>
              <a:spLocks/>
            </p:cNvSpPr>
            <p:nvPr/>
          </p:nvSpPr>
          <p:spPr bwMode="auto">
            <a:xfrm>
              <a:off x="1959" y="1047"/>
              <a:ext cx="1416" cy="2309"/>
            </a:xfrm>
            <a:custGeom>
              <a:avLst/>
              <a:gdLst>
                <a:gd name="T0" fmla="*/ 69 w 1592"/>
                <a:gd name="T1" fmla="*/ 2297 h 2309"/>
                <a:gd name="T2" fmla="*/ 125 w 1592"/>
                <a:gd name="T3" fmla="*/ 2234 h 2309"/>
                <a:gd name="T4" fmla="*/ 184 w 1592"/>
                <a:gd name="T5" fmla="*/ 2105 h 2309"/>
                <a:gd name="T6" fmla="*/ 253 w 1592"/>
                <a:gd name="T7" fmla="*/ 1896 h 2309"/>
                <a:gd name="T8" fmla="*/ 342 w 1592"/>
                <a:gd name="T9" fmla="*/ 1585 h 2309"/>
                <a:gd name="T10" fmla="*/ 378 w 1592"/>
                <a:gd name="T11" fmla="*/ 1395 h 2309"/>
                <a:gd name="T12" fmla="*/ 403 w 1592"/>
                <a:gd name="T13" fmla="*/ 1195 h 2309"/>
                <a:gd name="T14" fmla="*/ 428 w 1592"/>
                <a:gd name="T15" fmla="*/ 1057 h 2309"/>
                <a:gd name="T16" fmla="*/ 455 w 1592"/>
                <a:gd name="T17" fmla="*/ 976 h 2309"/>
                <a:gd name="T18" fmla="*/ 482 w 1592"/>
                <a:gd name="T19" fmla="*/ 924 h 2309"/>
                <a:gd name="T20" fmla="*/ 507 w 1592"/>
                <a:gd name="T21" fmla="*/ 861 h 2309"/>
                <a:gd name="T22" fmla="*/ 528 w 1592"/>
                <a:gd name="T23" fmla="*/ 736 h 2309"/>
                <a:gd name="T24" fmla="*/ 549 w 1592"/>
                <a:gd name="T25" fmla="*/ 549 h 2309"/>
                <a:gd name="T26" fmla="*/ 580 w 1592"/>
                <a:gd name="T27" fmla="*/ 402 h 2309"/>
                <a:gd name="T28" fmla="*/ 620 w 1592"/>
                <a:gd name="T29" fmla="*/ 259 h 2309"/>
                <a:gd name="T30" fmla="*/ 668 w 1592"/>
                <a:gd name="T31" fmla="*/ 129 h 2309"/>
                <a:gd name="T32" fmla="*/ 724 w 1592"/>
                <a:gd name="T33" fmla="*/ 33 h 2309"/>
                <a:gd name="T34" fmla="*/ 764 w 1592"/>
                <a:gd name="T35" fmla="*/ 19 h 2309"/>
                <a:gd name="T36" fmla="*/ 822 w 1592"/>
                <a:gd name="T37" fmla="*/ 67 h 2309"/>
                <a:gd name="T38" fmla="*/ 916 w 1592"/>
                <a:gd name="T39" fmla="*/ 259 h 2309"/>
                <a:gd name="T40" fmla="*/ 972 w 1592"/>
                <a:gd name="T41" fmla="*/ 354 h 2309"/>
                <a:gd name="T42" fmla="*/ 1048 w 1592"/>
                <a:gd name="T43" fmla="*/ 390 h 2309"/>
                <a:gd name="T44" fmla="*/ 1217 w 1592"/>
                <a:gd name="T45" fmla="*/ 400 h 2309"/>
                <a:gd name="T46" fmla="*/ 1302 w 1592"/>
                <a:gd name="T47" fmla="*/ 421 h 2309"/>
                <a:gd name="T48" fmla="*/ 1388 w 1592"/>
                <a:gd name="T49" fmla="*/ 450 h 2309"/>
                <a:gd name="T50" fmla="*/ 1484 w 1592"/>
                <a:gd name="T51" fmla="*/ 509 h 2309"/>
                <a:gd name="T52" fmla="*/ 1519 w 1592"/>
                <a:gd name="T53" fmla="*/ 563 h 2309"/>
                <a:gd name="T54" fmla="*/ 1557 w 1592"/>
                <a:gd name="T55" fmla="*/ 707 h 2309"/>
                <a:gd name="T56" fmla="*/ 1580 w 1592"/>
                <a:gd name="T57" fmla="*/ 742 h 2309"/>
                <a:gd name="T58" fmla="*/ 1542 w 1592"/>
                <a:gd name="T59" fmla="*/ 578 h 2309"/>
                <a:gd name="T60" fmla="*/ 1502 w 1592"/>
                <a:gd name="T61" fmla="*/ 503 h 2309"/>
                <a:gd name="T62" fmla="*/ 1404 w 1592"/>
                <a:gd name="T63" fmla="*/ 438 h 2309"/>
                <a:gd name="T64" fmla="*/ 1315 w 1592"/>
                <a:gd name="T65" fmla="*/ 407 h 2309"/>
                <a:gd name="T66" fmla="*/ 1229 w 1592"/>
                <a:gd name="T67" fmla="*/ 386 h 2309"/>
                <a:gd name="T68" fmla="*/ 1062 w 1592"/>
                <a:gd name="T69" fmla="*/ 375 h 2309"/>
                <a:gd name="T70" fmla="*/ 995 w 1592"/>
                <a:gd name="T71" fmla="*/ 354 h 2309"/>
                <a:gd name="T72" fmla="*/ 937 w 1592"/>
                <a:gd name="T73" fmla="*/ 261 h 2309"/>
                <a:gd name="T74" fmla="*/ 845 w 1592"/>
                <a:gd name="T75" fmla="*/ 73 h 2309"/>
                <a:gd name="T76" fmla="*/ 780 w 1592"/>
                <a:gd name="T77" fmla="*/ 8 h 2309"/>
                <a:gd name="T78" fmla="*/ 722 w 1592"/>
                <a:gd name="T79" fmla="*/ 14 h 2309"/>
                <a:gd name="T80" fmla="*/ 664 w 1592"/>
                <a:gd name="T81" fmla="*/ 100 h 2309"/>
                <a:gd name="T82" fmla="*/ 614 w 1592"/>
                <a:gd name="T83" fmla="*/ 227 h 2309"/>
                <a:gd name="T84" fmla="*/ 574 w 1592"/>
                <a:gd name="T85" fmla="*/ 355 h 2309"/>
                <a:gd name="T86" fmla="*/ 542 w 1592"/>
                <a:gd name="T87" fmla="*/ 490 h 2309"/>
                <a:gd name="T88" fmla="*/ 517 w 1592"/>
                <a:gd name="T89" fmla="*/ 711 h 2309"/>
                <a:gd name="T90" fmla="*/ 497 w 1592"/>
                <a:gd name="T91" fmla="*/ 840 h 2309"/>
                <a:gd name="T92" fmla="*/ 472 w 1592"/>
                <a:gd name="T93" fmla="*/ 903 h 2309"/>
                <a:gd name="T94" fmla="*/ 445 w 1592"/>
                <a:gd name="T95" fmla="*/ 957 h 2309"/>
                <a:gd name="T96" fmla="*/ 419 w 1592"/>
                <a:gd name="T97" fmla="*/ 1034 h 2309"/>
                <a:gd name="T98" fmla="*/ 394 w 1592"/>
                <a:gd name="T99" fmla="*/ 1149 h 2309"/>
                <a:gd name="T100" fmla="*/ 369 w 1592"/>
                <a:gd name="T101" fmla="*/ 1360 h 2309"/>
                <a:gd name="T102" fmla="*/ 336 w 1592"/>
                <a:gd name="T103" fmla="*/ 1544 h 2309"/>
                <a:gd name="T104" fmla="*/ 263 w 1592"/>
                <a:gd name="T105" fmla="*/ 1806 h 2309"/>
                <a:gd name="T106" fmla="*/ 181 w 1592"/>
                <a:gd name="T107" fmla="*/ 2069 h 2309"/>
                <a:gd name="T108" fmla="*/ 127 w 1592"/>
                <a:gd name="T109" fmla="*/ 2200 h 2309"/>
                <a:gd name="T110" fmla="*/ 65 w 1592"/>
                <a:gd name="T111" fmla="*/ 2284 h 2309"/>
                <a:gd name="T112" fmla="*/ 0 w 1592"/>
                <a:gd name="T113" fmla="*/ 2296 h 2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92" h="2309">
                  <a:moveTo>
                    <a:pt x="0" y="2296"/>
                  </a:moveTo>
                  <a:lnTo>
                    <a:pt x="2" y="2297"/>
                  </a:lnTo>
                  <a:lnTo>
                    <a:pt x="6" y="2297"/>
                  </a:lnTo>
                  <a:lnTo>
                    <a:pt x="10" y="2301"/>
                  </a:lnTo>
                  <a:lnTo>
                    <a:pt x="23" y="2309"/>
                  </a:lnTo>
                  <a:lnTo>
                    <a:pt x="50" y="2309"/>
                  </a:lnTo>
                  <a:lnTo>
                    <a:pt x="60" y="2305"/>
                  </a:lnTo>
                  <a:lnTo>
                    <a:pt x="65" y="2301"/>
                  </a:lnTo>
                  <a:lnTo>
                    <a:pt x="69" y="2297"/>
                  </a:lnTo>
                  <a:lnTo>
                    <a:pt x="73" y="2296"/>
                  </a:lnTo>
                  <a:lnTo>
                    <a:pt x="81" y="2292"/>
                  </a:lnTo>
                  <a:lnTo>
                    <a:pt x="90" y="2282"/>
                  </a:lnTo>
                  <a:lnTo>
                    <a:pt x="94" y="2276"/>
                  </a:lnTo>
                  <a:lnTo>
                    <a:pt x="100" y="2273"/>
                  </a:lnTo>
                  <a:lnTo>
                    <a:pt x="104" y="2263"/>
                  </a:lnTo>
                  <a:lnTo>
                    <a:pt x="109" y="2257"/>
                  </a:lnTo>
                  <a:lnTo>
                    <a:pt x="113" y="2249"/>
                  </a:lnTo>
                  <a:lnTo>
                    <a:pt x="125" y="2234"/>
                  </a:lnTo>
                  <a:lnTo>
                    <a:pt x="131" y="2226"/>
                  </a:lnTo>
                  <a:lnTo>
                    <a:pt x="142" y="2207"/>
                  </a:lnTo>
                  <a:lnTo>
                    <a:pt x="146" y="2198"/>
                  </a:lnTo>
                  <a:lnTo>
                    <a:pt x="152" y="2186"/>
                  </a:lnTo>
                  <a:lnTo>
                    <a:pt x="157" y="2176"/>
                  </a:lnTo>
                  <a:lnTo>
                    <a:pt x="163" y="2165"/>
                  </a:lnTo>
                  <a:lnTo>
                    <a:pt x="169" y="2150"/>
                  </a:lnTo>
                  <a:lnTo>
                    <a:pt x="173" y="2136"/>
                  </a:lnTo>
                  <a:lnTo>
                    <a:pt x="184" y="2105"/>
                  </a:lnTo>
                  <a:lnTo>
                    <a:pt x="190" y="2088"/>
                  </a:lnTo>
                  <a:lnTo>
                    <a:pt x="196" y="2073"/>
                  </a:lnTo>
                  <a:lnTo>
                    <a:pt x="202" y="2054"/>
                  </a:lnTo>
                  <a:lnTo>
                    <a:pt x="209" y="2036"/>
                  </a:lnTo>
                  <a:lnTo>
                    <a:pt x="227" y="1979"/>
                  </a:lnTo>
                  <a:lnTo>
                    <a:pt x="234" y="1957"/>
                  </a:lnTo>
                  <a:lnTo>
                    <a:pt x="240" y="1938"/>
                  </a:lnTo>
                  <a:lnTo>
                    <a:pt x="246" y="1917"/>
                  </a:lnTo>
                  <a:lnTo>
                    <a:pt x="253" y="1896"/>
                  </a:lnTo>
                  <a:lnTo>
                    <a:pt x="271" y="1833"/>
                  </a:lnTo>
                  <a:lnTo>
                    <a:pt x="278" y="1810"/>
                  </a:lnTo>
                  <a:lnTo>
                    <a:pt x="301" y="1725"/>
                  </a:lnTo>
                  <a:lnTo>
                    <a:pt x="309" y="1704"/>
                  </a:lnTo>
                  <a:lnTo>
                    <a:pt x="321" y="1662"/>
                  </a:lnTo>
                  <a:lnTo>
                    <a:pt x="325" y="1642"/>
                  </a:lnTo>
                  <a:lnTo>
                    <a:pt x="330" y="1621"/>
                  </a:lnTo>
                  <a:lnTo>
                    <a:pt x="336" y="1602"/>
                  </a:lnTo>
                  <a:lnTo>
                    <a:pt x="342" y="1585"/>
                  </a:lnTo>
                  <a:lnTo>
                    <a:pt x="346" y="1566"/>
                  </a:lnTo>
                  <a:lnTo>
                    <a:pt x="351" y="1548"/>
                  </a:lnTo>
                  <a:lnTo>
                    <a:pt x="363" y="1496"/>
                  </a:lnTo>
                  <a:lnTo>
                    <a:pt x="365" y="1479"/>
                  </a:lnTo>
                  <a:lnTo>
                    <a:pt x="369" y="1462"/>
                  </a:lnTo>
                  <a:lnTo>
                    <a:pt x="371" y="1445"/>
                  </a:lnTo>
                  <a:lnTo>
                    <a:pt x="374" y="1427"/>
                  </a:lnTo>
                  <a:lnTo>
                    <a:pt x="376" y="1408"/>
                  </a:lnTo>
                  <a:lnTo>
                    <a:pt x="378" y="1395"/>
                  </a:lnTo>
                  <a:lnTo>
                    <a:pt x="382" y="1377"/>
                  </a:lnTo>
                  <a:lnTo>
                    <a:pt x="384" y="1360"/>
                  </a:lnTo>
                  <a:lnTo>
                    <a:pt x="386" y="1343"/>
                  </a:lnTo>
                  <a:lnTo>
                    <a:pt x="394" y="1281"/>
                  </a:lnTo>
                  <a:lnTo>
                    <a:pt x="394" y="1266"/>
                  </a:lnTo>
                  <a:lnTo>
                    <a:pt x="397" y="1237"/>
                  </a:lnTo>
                  <a:lnTo>
                    <a:pt x="399" y="1224"/>
                  </a:lnTo>
                  <a:lnTo>
                    <a:pt x="401" y="1208"/>
                  </a:lnTo>
                  <a:lnTo>
                    <a:pt x="403" y="1195"/>
                  </a:lnTo>
                  <a:lnTo>
                    <a:pt x="405" y="1180"/>
                  </a:lnTo>
                  <a:lnTo>
                    <a:pt x="409" y="1153"/>
                  </a:lnTo>
                  <a:lnTo>
                    <a:pt x="411" y="1141"/>
                  </a:lnTo>
                  <a:lnTo>
                    <a:pt x="415" y="1114"/>
                  </a:lnTo>
                  <a:lnTo>
                    <a:pt x="417" y="1103"/>
                  </a:lnTo>
                  <a:lnTo>
                    <a:pt x="421" y="1091"/>
                  </a:lnTo>
                  <a:lnTo>
                    <a:pt x="422" y="1080"/>
                  </a:lnTo>
                  <a:lnTo>
                    <a:pt x="426" y="1068"/>
                  </a:lnTo>
                  <a:lnTo>
                    <a:pt x="428" y="1057"/>
                  </a:lnTo>
                  <a:lnTo>
                    <a:pt x="430" y="1047"/>
                  </a:lnTo>
                  <a:lnTo>
                    <a:pt x="434" y="1037"/>
                  </a:lnTo>
                  <a:lnTo>
                    <a:pt x="436" y="1028"/>
                  </a:lnTo>
                  <a:lnTo>
                    <a:pt x="440" y="1018"/>
                  </a:lnTo>
                  <a:lnTo>
                    <a:pt x="444" y="1003"/>
                  </a:lnTo>
                  <a:lnTo>
                    <a:pt x="447" y="995"/>
                  </a:lnTo>
                  <a:lnTo>
                    <a:pt x="449" y="989"/>
                  </a:lnTo>
                  <a:lnTo>
                    <a:pt x="453" y="984"/>
                  </a:lnTo>
                  <a:lnTo>
                    <a:pt x="455" y="976"/>
                  </a:lnTo>
                  <a:lnTo>
                    <a:pt x="459" y="970"/>
                  </a:lnTo>
                  <a:lnTo>
                    <a:pt x="461" y="964"/>
                  </a:lnTo>
                  <a:lnTo>
                    <a:pt x="465" y="959"/>
                  </a:lnTo>
                  <a:lnTo>
                    <a:pt x="467" y="953"/>
                  </a:lnTo>
                  <a:lnTo>
                    <a:pt x="470" y="947"/>
                  </a:lnTo>
                  <a:lnTo>
                    <a:pt x="472" y="941"/>
                  </a:lnTo>
                  <a:lnTo>
                    <a:pt x="476" y="936"/>
                  </a:lnTo>
                  <a:lnTo>
                    <a:pt x="478" y="930"/>
                  </a:lnTo>
                  <a:lnTo>
                    <a:pt x="482" y="924"/>
                  </a:lnTo>
                  <a:lnTo>
                    <a:pt x="484" y="918"/>
                  </a:lnTo>
                  <a:lnTo>
                    <a:pt x="488" y="911"/>
                  </a:lnTo>
                  <a:lnTo>
                    <a:pt x="490" y="905"/>
                  </a:lnTo>
                  <a:lnTo>
                    <a:pt x="494" y="899"/>
                  </a:lnTo>
                  <a:lnTo>
                    <a:pt x="495" y="891"/>
                  </a:lnTo>
                  <a:lnTo>
                    <a:pt x="499" y="886"/>
                  </a:lnTo>
                  <a:lnTo>
                    <a:pt x="501" y="876"/>
                  </a:lnTo>
                  <a:lnTo>
                    <a:pt x="505" y="868"/>
                  </a:lnTo>
                  <a:lnTo>
                    <a:pt x="507" y="861"/>
                  </a:lnTo>
                  <a:lnTo>
                    <a:pt x="511" y="851"/>
                  </a:lnTo>
                  <a:lnTo>
                    <a:pt x="513" y="843"/>
                  </a:lnTo>
                  <a:lnTo>
                    <a:pt x="517" y="834"/>
                  </a:lnTo>
                  <a:lnTo>
                    <a:pt x="522" y="797"/>
                  </a:lnTo>
                  <a:lnTo>
                    <a:pt x="522" y="786"/>
                  </a:lnTo>
                  <a:lnTo>
                    <a:pt x="524" y="776"/>
                  </a:lnTo>
                  <a:lnTo>
                    <a:pt x="526" y="763"/>
                  </a:lnTo>
                  <a:lnTo>
                    <a:pt x="528" y="749"/>
                  </a:lnTo>
                  <a:lnTo>
                    <a:pt x="528" y="736"/>
                  </a:lnTo>
                  <a:lnTo>
                    <a:pt x="530" y="726"/>
                  </a:lnTo>
                  <a:lnTo>
                    <a:pt x="532" y="711"/>
                  </a:lnTo>
                  <a:lnTo>
                    <a:pt x="532" y="697"/>
                  </a:lnTo>
                  <a:lnTo>
                    <a:pt x="536" y="670"/>
                  </a:lnTo>
                  <a:lnTo>
                    <a:pt x="536" y="657"/>
                  </a:lnTo>
                  <a:lnTo>
                    <a:pt x="542" y="617"/>
                  </a:lnTo>
                  <a:lnTo>
                    <a:pt x="542" y="603"/>
                  </a:lnTo>
                  <a:lnTo>
                    <a:pt x="543" y="590"/>
                  </a:lnTo>
                  <a:lnTo>
                    <a:pt x="549" y="549"/>
                  </a:lnTo>
                  <a:lnTo>
                    <a:pt x="551" y="534"/>
                  </a:lnTo>
                  <a:lnTo>
                    <a:pt x="557" y="494"/>
                  </a:lnTo>
                  <a:lnTo>
                    <a:pt x="561" y="480"/>
                  </a:lnTo>
                  <a:lnTo>
                    <a:pt x="563" y="467"/>
                  </a:lnTo>
                  <a:lnTo>
                    <a:pt x="566" y="453"/>
                  </a:lnTo>
                  <a:lnTo>
                    <a:pt x="568" y="440"/>
                  </a:lnTo>
                  <a:lnTo>
                    <a:pt x="572" y="427"/>
                  </a:lnTo>
                  <a:lnTo>
                    <a:pt x="576" y="415"/>
                  </a:lnTo>
                  <a:lnTo>
                    <a:pt x="580" y="402"/>
                  </a:lnTo>
                  <a:lnTo>
                    <a:pt x="582" y="386"/>
                  </a:lnTo>
                  <a:lnTo>
                    <a:pt x="590" y="359"/>
                  </a:lnTo>
                  <a:lnTo>
                    <a:pt x="593" y="344"/>
                  </a:lnTo>
                  <a:lnTo>
                    <a:pt x="599" y="330"/>
                  </a:lnTo>
                  <a:lnTo>
                    <a:pt x="603" y="317"/>
                  </a:lnTo>
                  <a:lnTo>
                    <a:pt x="607" y="302"/>
                  </a:lnTo>
                  <a:lnTo>
                    <a:pt x="611" y="288"/>
                  </a:lnTo>
                  <a:lnTo>
                    <a:pt x="616" y="273"/>
                  </a:lnTo>
                  <a:lnTo>
                    <a:pt x="620" y="259"/>
                  </a:lnTo>
                  <a:lnTo>
                    <a:pt x="624" y="244"/>
                  </a:lnTo>
                  <a:lnTo>
                    <a:pt x="630" y="231"/>
                  </a:lnTo>
                  <a:lnTo>
                    <a:pt x="634" y="217"/>
                  </a:lnTo>
                  <a:lnTo>
                    <a:pt x="639" y="204"/>
                  </a:lnTo>
                  <a:lnTo>
                    <a:pt x="643" y="190"/>
                  </a:lnTo>
                  <a:lnTo>
                    <a:pt x="655" y="163"/>
                  </a:lnTo>
                  <a:lnTo>
                    <a:pt x="659" y="152"/>
                  </a:lnTo>
                  <a:lnTo>
                    <a:pt x="664" y="138"/>
                  </a:lnTo>
                  <a:lnTo>
                    <a:pt x="668" y="129"/>
                  </a:lnTo>
                  <a:lnTo>
                    <a:pt x="674" y="117"/>
                  </a:lnTo>
                  <a:lnTo>
                    <a:pt x="680" y="108"/>
                  </a:lnTo>
                  <a:lnTo>
                    <a:pt x="684" y="96"/>
                  </a:lnTo>
                  <a:lnTo>
                    <a:pt x="695" y="77"/>
                  </a:lnTo>
                  <a:lnTo>
                    <a:pt x="697" y="67"/>
                  </a:lnTo>
                  <a:lnTo>
                    <a:pt x="709" y="52"/>
                  </a:lnTo>
                  <a:lnTo>
                    <a:pt x="712" y="44"/>
                  </a:lnTo>
                  <a:lnTo>
                    <a:pt x="724" y="35"/>
                  </a:lnTo>
                  <a:lnTo>
                    <a:pt x="724" y="33"/>
                  </a:lnTo>
                  <a:lnTo>
                    <a:pt x="728" y="29"/>
                  </a:lnTo>
                  <a:lnTo>
                    <a:pt x="730" y="25"/>
                  </a:lnTo>
                  <a:lnTo>
                    <a:pt x="734" y="23"/>
                  </a:lnTo>
                  <a:lnTo>
                    <a:pt x="737" y="19"/>
                  </a:lnTo>
                  <a:lnTo>
                    <a:pt x="743" y="17"/>
                  </a:lnTo>
                  <a:lnTo>
                    <a:pt x="747" y="17"/>
                  </a:lnTo>
                  <a:lnTo>
                    <a:pt x="751" y="15"/>
                  </a:lnTo>
                  <a:lnTo>
                    <a:pt x="757" y="15"/>
                  </a:lnTo>
                  <a:lnTo>
                    <a:pt x="764" y="19"/>
                  </a:lnTo>
                  <a:lnTo>
                    <a:pt x="772" y="19"/>
                  </a:lnTo>
                  <a:lnTo>
                    <a:pt x="776" y="23"/>
                  </a:lnTo>
                  <a:lnTo>
                    <a:pt x="780" y="25"/>
                  </a:lnTo>
                  <a:lnTo>
                    <a:pt x="783" y="29"/>
                  </a:lnTo>
                  <a:lnTo>
                    <a:pt x="789" y="33"/>
                  </a:lnTo>
                  <a:lnTo>
                    <a:pt x="793" y="35"/>
                  </a:lnTo>
                  <a:lnTo>
                    <a:pt x="808" y="52"/>
                  </a:lnTo>
                  <a:lnTo>
                    <a:pt x="812" y="58"/>
                  </a:lnTo>
                  <a:lnTo>
                    <a:pt x="822" y="67"/>
                  </a:lnTo>
                  <a:lnTo>
                    <a:pt x="833" y="85"/>
                  </a:lnTo>
                  <a:lnTo>
                    <a:pt x="839" y="90"/>
                  </a:lnTo>
                  <a:lnTo>
                    <a:pt x="847" y="100"/>
                  </a:lnTo>
                  <a:lnTo>
                    <a:pt x="858" y="117"/>
                  </a:lnTo>
                  <a:lnTo>
                    <a:pt x="872" y="146"/>
                  </a:lnTo>
                  <a:lnTo>
                    <a:pt x="874" y="154"/>
                  </a:lnTo>
                  <a:lnTo>
                    <a:pt x="878" y="165"/>
                  </a:lnTo>
                  <a:lnTo>
                    <a:pt x="881" y="173"/>
                  </a:lnTo>
                  <a:lnTo>
                    <a:pt x="916" y="259"/>
                  </a:lnTo>
                  <a:lnTo>
                    <a:pt x="922" y="269"/>
                  </a:lnTo>
                  <a:lnTo>
                    <a:pt x="929" y="288"/>
                  </a:lnTo>
                  <a:lnTo>
                    <a:pt x="933" y="296"/>
                  </a:lnTo>
                  <a:lnTo>
                    <a:pt x="939" y="306"/>
                  </a:lnTo>
                  <a:lnTo>
                    <a:pt x="945" y="313"/>
                  </a:lnTo>
                  <a:lnTo>
                    <a:pt x="951" y="321"/>
                  </a:lnTo>
                  <a:lnTo>
                    <a:pt x="954" y="330"/>
                  </a:lnTo>
                  <a:lnTo>
                    <a:pt x="960" y="338"/>
                  </a:lnTo>
                  <a:lnTo>
                    <a:pt x="972" y="354"/>
                  </a:lnTo>
                  <a:lnTo>
                    <a:pt x="983" y="365"/>
                  </a:lnTo>
                  <a:lnTo>
                    <a:pt x="985" y="365"/>
                  </a:lnTo>
                  <a:lnTo>
                    <a:pt x="997" y="375"/>
                  </a:lnTo>
                  <a:lnTo>
                    <a:pt x="1002" y="377"/>
                  </a:lnTo>
                  <a:lnTo>
                    <a:pt x="1010" y="380"/>
                  </a:lnTo>
                  <a:lnTo>
                    <a:pt x="1018" y="382"/>
                  </a:lnTo>
                  <a:lnTo>
                    <a:pt x="1025" y="384"/>
                  </a:lnTo>
                  <a:lnTo>
                    <a:pt x="1031" y="386"/>
                  </a:lnTo>
                  <a:lnTo>
                    <a:pt x="1048" y="390"/>
                  </a:lnTo>
                  <a:lnTo>
                    <a:pt x="1062" y="390"/>
                  </a:lnTo>
                  <a:lnTo>
                    <a:pt x="1070" y="392"/>
                  </a:lnTo>
                  <a:lnTo>
                    <a:pt x="1160" y="392"/>
                  </a:lnTo>
                  <a:lnTo>
                    <a:pt x="1168" y="394"/>
                  </a:lnTo>
                  <a:lnTo>
                    <a:pt x="1185" y="394"/>
                  </a:lnTo>
                  <a:lnTo>
                    <a:pt x="1191" y="396"/>
                  </a:lnTo>
                  <a:lnTo>
                    <a:pt x="1202" y="398"/>
                  </a:lnTo>
                  <a:lnTo>
                    <a:pt x="1210" y="398"/>
                  </a:lnTo>
                  <a:lnTo>
                    <a:pt x="1217" y="400"/>
                  </a:lnTo>
                  <a:lnTo>
                    <a:pt x="1225" y="402"/>
                  </a:lnTo>
                  <a:lnTo>
                    <a:pt x="1235" y="405"/>
                  </a:lnTo>
                  <a:lnTo>
                    <a:pt x="1250" y="409"/>
                  </a:lnTo>
                  <a:lnTo>
                    <a:pt x="1260" y="411"/>
                  </a:lnTo>
                  <a:lnTo>
                    <a:pt x="1267" y="413"/>
                  </a:lnTo>
                  <a:lnTo>
                    <a:pt x="1277" y="415"/>
                  </a:lnTo>
                  <a:lnTo>
                    <a:pt x="1285" y="417"/>
                  </a:lnTo>
                  <a:lnTo>
                    <a:pt x="1294" y="419"/>
                  </a:lnTo>
                  <a:lnTo>
                    <a:pt x="1302" y="421"/>
                  </a:lnTo>
                  <a:lnTo>
                    <a:pt x="1312" y="423"/>
                  </a:lnTo>
                  <a:lnTo>
                    <a:pt x="1319" y="427"/>
                  </a:lnTo>
                  <a:lnTo>
                    <a:pt x="1338" y="430"/>
                  </a:lnTo>
                  <a:lnTo>
                    <a:pt x="1346" y="434"/>
                  </a:lnTo>
                  <a:lnTo>
                    <a:pt x="1356" y="436"/>
                  </a:lnTo>
                  <a:lnTo>
                    <a:pt x="1363" y="440"/>
                  </a:lnTo>
                  <a:lnTo>
                    <a:pt x="1373" y="442"/>
                  </a:lnTo>
                  <a:lnTo>
                    <a:pt x="1379" y="446"/>
                  </a:lnTo>
                  <a:lnTo>
                    <a:pt x="1388" y="450"/>
                  </a:lnTo>
                  <a:lnTo>
                    <a:pt x="1396" y="453"/>
                  </a:lnTo>
                  <a:lnTo>
                    <a:pt x="1406" y="457"/>
                  </a:lnTo>
                  <a:lnTo>
                    <a:pt x="1436" y="473"/>
                  </a:lnTo>
                  <a:lnTo>
                    <a:pt x="1446" y="476"/>
                  </a:lnTo>
                  <a:lnTo>
                    <a:pt x="1452" y="480"/>
                  </a:lnTo>
                  <a:lnTo>
                    <a:pt x="1467" y="492"/>
                  </a:lnTo>
                  <a:lnTo>
                    <a:pt x="1475" y="496"/>
                  </a:lnTo>
                  <a:lnTo>
                    <a:pt x="1479" y="501"/>
                  </a:lnTo>
                  <a:lnTo>
                    <a:pt x="1484" y="509"/>
                  </a:lnTo>
                  <a:lnTo>
                    <a:pt x="1494" y="515"/>
                  </a:lnTo>
                  <a:lnTo>
                    <a:pt x="1492" y="515"/>
                  </a:lnTo>
                  <a:lnTo>
                    <a:pt x="1492" y="513"/>
                  </a:lnTo>
                  <a:lnTo>
                    <a:pt x="1496" y="519"/>
                  </a:lnTo>
                  <a:lnTo>
                    <a:pt x="1502" y="526"/>
                  </a:lnTo>
                  <a:lnTo>
                    <a:pt x="1509" y="542"/>
                  </a:lnTo>
                  <a:lnTo>
                    <a:pt x="1515" y="549"/>
                  </a:lnTo>
                  <a:lnTo>
                    <a:pt x="1517" y="555"/>
                  </a:lnTo>
                  <a:lnTo>
                    <a:pt x="1519" y="563"/>
                  </a:lnTo>
                  <a:lnTo>
                    <a:pt x="1527" y="582"/>
                  </a:lnTo>
                  <a:lnTo>
                    <a:pt x="1529" y="590"/>
                  </a:lnTo>
                  <a:lnTo>
                    <a:pt x="1532" y="599"/>
                  </a:lnTo>
                  <a:lnTo>
                    <a:pt x="1534" y="609"/>
                  </a:lnTo>
                  <a:lnTo>
                    <a:pt x="1538" y="619"/>
                  </a:lnTo>
                  <a:lnTo>
                    <a:pt x="1542" y="638"/>
                  </a:lnTo>
                  <a:lnTo>
                    <a:pt x="1546" y="647"/>
                  </a:lnTo>
                  <a:lnTo>
                    <a:pt x="1555" y="695"/>
                  </a:lnTo>
                  <a:lnTo>
                    <a:pt x="1557" y="707"/>
                  </a:lnTo>
                  <a:lnTo>
                    <a:pt x="1565" y="745"/>
                  </a:lnTo>
                  <a:lnTo>
                    <a:pt x="1567" y="757"/>
                  </a:lnTo>
                  <a:lnTo>
                    <a:pt x="1571" y="767"/>
                  </a:lnTo>
                  <a:lnTo>
                    <a:pt x="1577" y="795"/>
                  </a:lnTo>
                  <a:lnTo>
                    <a:pt x="1580" y="805"/>
                  </a:lnTo>
                  <a:lnTo>
                    <a:pt x="1592" y="791"/>
                  </a:lnTo>
                  <a:lnTo>
                    <a:pt x="1586" y="763"/>
                  </a:lnTo>
                  <a:lnTo>
                    <a:pt x="1582" y="753"/>
                  </a:lnTo>
                  <a:lnTo>
                    <a:pt x="1580" y="742"/>
                  </a:lnTo>
                  <a:lnTo>
                    <a:pt x="1573" y="703"/>
                  </a:lnTo>
                  <a:lnTo>
                    <a:pt x="1571" y="692"/>
                  </a:lnTo>
                  <a:lnTo>
                    <a:pt x="1561" y="644"/>
                  </a:lnTo>
                  <a:lnTo>
                    <a:pt x="1557" y="634"/>
                  </a:lnTo>
                  <a:lnTo>
                    <a:pt x="1553" y="615"/>
                  </a:lnTo>
                  <a:lnTo>
                    <a:pt x="1550" y="605"/>
                  </a:lnTo>
                  <a:lnTo>
                    <a:pt x="1548" y="596"/>
                  </a:lnTo>
                  <a:lnTo>
                    <a:pt x="1544" y="586"/>
                  </a:lnTo>
                  <a:lnTo>
                    <a:pt x="1542" y="578"/>
                  </a:lnTo>
                  <a:lnTo>
                    <a:pt x="1534" y="559"/>
                  </a:lnTo>
                  <a:lnTo>
                    <a:pt x="1532" y="551"/>
                  </a:lnTo>
                  <a:lnTo>
                    <a:pt x="1527" y="542"/>
                  </a:lnTo>
                  <a:lnTo>
                    <a:pt x="1521" y="534"/>
                  </a:lnTo>
                  <a:lnTo>
                    <a:pt x="1513" y="519"/>
                  </a:lnTo>
                  <a:lnTo>
                    <a:pt x="1507" y="511"/>
                  </a:lnTo>
                  <a:lnTo>
                    <a:pt x="1504" y="505"/>
                  </a:lnTo>
                  <a:lnTo>
                    <a:pt x="1504" y="503"/>
                  </a:lnTo>
                  <a:lnTo>
                    <a:pt x="1502" y="503"/>
                  </a:lnTo>
                  <a:lnTo>
                    <a:pt x="1496" y="498"/>
                  </a:lnTo>
                  <a:lnTo>
                    <a:pt x="1490" y="490"/>
                  </a:lnTo>
                  <a:lnTo>
                    <a:pt x="1482" y="484"/>
                  </a:lnTo>
                  <a:lnTo>
                    <a:pt x="1475" y="480"/>
                  </a:lnTo>
                  <a:lnTo>
                    <a:pt x="1459" y="469"/>
                  </a:lnTo>
                  <a:lnTo>
                    <a:pt x="1454" y="465"/>
                  </a:lnTo>
                  <a:lnTo>
                    <a:pt x="1444" y="457"/>
                  </a:lnTo>
                  <a:lnTo>
                    <a:pt x="1413" y="442"/>
                  </a:lnTo>
                  <a:lnTo>
                    <a:pt x="1404" y="438"/>
                  </a:lnTo>
                  <a:lnTo>
                    <a:pt x="1396" y="434"/>
                  </a:lnTo>
                  <a:lnTo>
                    <a:pt x="1386" y="430"/>
                  </a:lnTo>
                  <a:lnTo>
                    <a:pt x="1377" y="427"/>
                  </a:lnTo>
                  <a:lnTo>
                    <a:pt x="1367" y="425"/>
                  </a:lnTo>
                  <a:lnTo>
                    <a:pt x="1360" y="421"/>
                  </a:lnTo>
                  <a:lnTo>
                    <a:pt x="1350" y="419"/>
                  </a:lnTo>
                  <a:lnTo>
                    <a:pt x="1342" y="415"/>
                  </a:lnTo>
                  <a:lnTo>
                    <a:pt x="1323" y="411"/>
                  </a:lnTo>
                  <a:lnTo>
                    <a:pt x="1315" y="407"/>
                  </a:lnTo>
                  <a:lnTo>
                    <a:pt x="1306" y="405"/>
                  </a:lnTo>
                  <a:lnTo>
                    <a:pt x="1298" y="403"/>
                  </a:lnTo>
                  <a:lnTo>
                    <a:pt x="1288" y="402"/>
                  </a:lnTo>
                  <a:lnTo>
                    <a:pt x="1281" y="400"/>
                  </a:lnTo>
                  <a:lnTo>
                    <a:pt x="1271" y="398"/>
                  </a:lnTo>
                  <a:lnTo>
                    <a:pt x="1264" y="396"/>
                  </a:lnTo>
                  <a:lnTo>
                    <a:pt x="1254" y="394"/>
                  </a:lnTo>
                  <a:lnTo>
                    <a:pt x="1239" y="390"/>
                  </a:lnTo>
                  <a:lnTo>
                    <a:pt x="1229" y="386"/>
                  </a:lnTo>
                  <a:lnTo>
                    <a:pt x="1221" y="384"/>
                  </a:lnTo>
                  <a:lnTo>
                    <a:pt x="1210" y="382"/>
                  </a:lnTo>
                  <a:lnTo>
                    <a:pt x="1202" y="382"/>
                  </a:lnTo>
                  <a:lnTo>
                    <a:pt x="1194" y="380"/>
                  </a:lnTo>
                  <a:lnTo>
                    <a:pt x="1185" y="378"/>
                  </a:lnTo>
                  <a:lnTo>
                    <a:pt x="1168" y="378"/>
                  </a:lnTo>
                  <a:lnTo>
                    <a:pt x="1160" y="377"/>
                  </a:lnTo>
                  <a:lnTo>
                    <a:pt x="1070" y="377"/>
                  </a:lnTo>
                  <a:lnTo>
                    <a:pt x="1062" y="375"/>
                  </a:lnTo>
                  <a:lnTo>
                    <a:pt x="1048" y="375"/>
                  </a:lnTo>
                  <a:lnTo>
                    <a:pt x="1035" y="371"/>
                  </a:lnTo>
                  <a:lnTo>
                    <a:pt x="1029" y="369"/>
                  </a:lnTo>
                  <a:lnTo>
                    <a:pt x="1022" y="367"/>
                  </a:lnTo>
                  <a:lnTo>
                    <a:pt x="1018" y="365"/>
                  </a:lnTo>
                  <a:lnTo>
                    <a:pt x="1010" y="361"/>
                  </a:lnTo>
                  <a:lnTo>
                    <a:pt x="1004" y="359"/>
                  </a:lnTo>
                  <a:lnTo>
                    <a:pt x="993" y="354"/>
                  </a:lnTo>
                  <a:lnTo>
                    <a:pt x="995" y="354"/>
                  </a:lnTo>
                  <a:lnTo>
                    <a:pt x="983" y="342"/>
                  </a:lnTo>
                  <a:lnTo>
                    <a:pt x="972" y="327"/>
                  </a:lnTo>
                  <a:lnTo>
                    <a:pt x="966" y="323"/>
                  </a:lnTo>
                  <a:lnTo>
                    <a:pt x="962" y="313"/>
                  </a:lnTo>
                  <a:lnTo>
                    <a:pt x="956" y="306"/>
                  </a:lnTo>
                  <a:lnTo>
                    <a:pt x="954" y="298"/>
                  </a:lnTo>
                  <a:lnTo>
                    <a:pt x="949" y="288"/>
                  </a:lnTo>
                  <a:lnTo>
                    <a:pt x="945" y="281"/>
                  </a:lnTo>
                  <a:lnTo>
                    <a:pt x="937" y="261"/>
                  </a:lnTo>
                  <a:lnTo>
                    <a:pt x="931" y="252"/>
                  </a:lnTo>
                  <a:lnTo>
                    <a:pt x="897" y="165"/>
                  </a:lnTo>
                  <a:lnTo>
                    <a:pt x="893" y="158"/>
                  </a:lnTo>
                  <a:lnTo>
                    <a:pt x="889" y="150"/>
                  </a:lnTo>
                  <a:lnTo>
                    <a:pt x="887" y="142"/>
                  </a:lnTo>
                  <a:lnTo>
                    <a:pt x="870" y="110"/>
                  </a:lnTo>
                  <a:lnTo>
                    <a:pt x="858" y="92"/>
                  </a:lnTo>
                  <a:lnTo>
                    <a:pt x="851" y="79"/>
                  </a:lnTo>
                  <a:lnTo>
                    <a:pt x="845" y="73"/>
                  </a:lnTo>
                  <a:lnTo>
                    <a:pt x="833" y="56"/>
                  </a:lnTo>
                  <a:lnTo>
                    <a:pt x="824" y="46"/>
                  </a:lnTo>
                  <a:lnTo>
                    <a:pt x="820" y="40"/>
                  </a:lnTo>
                  <a:lnTo>
                    <a:pt x="801" y="23"/>
                  </a:lnTo>
                  <a:lnTo>
                    <a:pt x="797" y="21"/>
                  </a:lnTo>
                  <a:lnTo>
                    <a:pt x="795" y="17"/>
                  </a:lnTo>
                  <a:lnTo>
                    <a:pt x="787" y="14"/>
                  </a:lnTo>
                  <a:lnTo>
                    <a:pt x="783" y="12"/>
                  </a:lnTo>
                  <a:lnTo>
                    <a:pt x="780" y="8"/>
                  </a:lnTo>
                  <a:lnTo>
                    <a:pt x="774" y="4"/>
                  </a:lnTo>
                  <a:lnTo>
                    <a:pt x="768" y="4"/>
                  </a:lnTo>
                  <a:lnTo>
                    <a:pt x="760" y="0"/>
                  </a:lnTo>
                  <a:lnTo>
                    <a:pt x="747" y="0"/>
                  </a:lnTo>
                  <a:lnTo>
                    <a:pt x="743" y="2"/>
                  </a:lnTo>
                  <a:lnTo>
                    <a:pt x="739" y="2"/>
                  </a:lnTo>
                  <a:lnTo>
                    <a:pt x="730" y="8"/>
                  </a:lnTo>
                  <a:lnTo>
                    <a:pt x="726" y="12"/>
                  </a:lnTo>
                  <a:lnTo>
                    <a:pt x="722" y="14"/>
                  </a:lnTo>
                  <a:lnTo>
                    <a:pt x="716" y="17"/>
                  </a:lnTo>
                  <a:lnTo>
                    <a:pt x="712" y="25"/>
                  </a:lnTo>
                  <a:lnTo>
                    <a:pt x="712" y="23"/>
                  </a:lnTo>
                  <a:lnTo>
                    <a:pt x="701" y="37"/>
                  </a:lnTo>
                  <a:lnTo>
                    <a:pt x="697" y="44"/>
                  </a:lnTo>
                  <a:lnTo>
                    <a:pt x="686" y="60"/>
                  </a:lnTo>
                  <a:lnTo>
                    <a:pt x="680" y="69"/>
                  </a:lnTo>
                  <a:lnTo>
                    <a:pt x="668" y="88"/>
                  </a:lnTo>
                  <a:lnTo>
                    <a:pt x="664" y="100"/>
                  </a:lnTo>
                  <a:lnTo>
                    <a:pt x="659" y="110"/>
                  </a:lnTo>
                  <a:lnTo>
                    <a:pt x="653" y="121"/>
                  </a:lnTo>
                  <a:lnTo>
                    <a:pt x="649" y="135"/>
                  </a:lnTo>
                  <a:lnTo>
                    <a:pt x="643" y="148"/>
                  </a:lnTo>
                  <a:lnTo>
                    <a:pt x="639" y="160"/>
                  </a:lnTo>
                  <a:lnTo>
                    <a:pt x="628" y="186"/>
                  </a:lnTo>
                  <a:lnTo>
                    <a:pt x="624" y="200"/>
                  </a:lnTo>
                  <a:lnTo>
                    <a:pt x="618" y="213"/>
                  </a:lnTo>
                  <a:lnTo>
                    <a:pt x="614" y="227"/>
                  </a:lnTo>
                  <a:lnTo>
                    <a:pt x="609" y="240"/>
                  </a:lnTo>
                  <a:lnTo>
                    <a:pt x="605" y="256"/>
                  </a:lnTo>
                  <a:lnTo>
                    <a:pt x="601" y="269"/>
                  </a:lnTo>
                  <a:lnTo>
                    <a:pt x="595" y="284"/>
                  </a:lnTo>
                  <a:lnTo>
                    <a:pt x="591" y="298"/>
                  </a:lnTo>
                  <a:lnTo>
                    <a:pt x="588" y="313"/>
                  </a:lnTo>
                  <a:lnTo>
                    <a:pt x="584" y="327"/>
                  </a:lnTo>
                  <a:lnTo>
                    <a:pt x="578" y="340"/>
                  </a:lnTo>
                  <a:lnTo>
                    <a:pt x="574" y="355"/>
                  </a:lnTo>
                  <a:lnTo>
                    <a:pt x="566" y="382"/>
                  </a:lnTo>
                  <a:lnTo>
                    <a:pt x="565" y="398"/>
                  </a:lnTo>
                  <a:lnTo>
                    <a:pt x="561" y="411"/>
                  </a:lnTo>
                  <a:lnTo>
                    <a:pt x="557" y="423"/>
                  </a:lnTo>
                  <a:lnTo>
                    <a:pt x="553" y="436"/>
                  </a:lnTo>
                  <a:lnTo>
                    <a:pt x="551" y="450"/>
                  </a:lnTo>
                  <a:lnTo>
                    <a:pt x="547" y="463"/>
                  </a:lnTo>
                  <a:lnTo>
                    <a:pt x="545" y="476"/>
                  </a:lnTo>
                  <a:lnTo>
                    <a:pt x="542" y="490"/>
                  </a:lnTo>
                  <a:lnTo>
                    <a:pt x="536" y="530"/>
                  </a:lnTo>
                  <a:lnTo>
                    <a:pt x="534" y="546"/>
                  </a:lnTo>
                  <a:lnTo>
                    <a:pt x="528" y="586"/>
                  </a:lnTo>
                  <a:lnTo>
                    <a:pt x="526" y="603"/>
                  </a:lnTo>
                  <a:lnTo>
                    <a:pt x="526" y="617"/>
                  </a:lnTo>
                  <a:lnTo>
                    <a:pt x="520" y="657"/>
                  </a:lnTo>
                  <a:lnTo>
                    <a:pt x="520" y="670"/>
                  </a:lnTo>
                  <a:lnTo>
                    <a:pt x="517" y="697"/>
                  </a:lnTo>
                  <a:lnTo>
                    <a:pt x="517" y="711"/>
                  </a:lnTo>
                  <a:lnTo>
                    <a:pt x="515" y="722"/>
                  </a:lnTo>
                  <a:lnTo>
                    <a:pt x="513" y="736"/>
                  </a:lnTo>
                  <a:lnTo>
                    <a:pt x="513" y="749"/>
                  </a:lnTo>
                  <a:lnTo>
                    <a:pt x="511" y="759"/>
                  </a:lnTo>
                  <a:lnTo>
                    <a:pt x="509" y="772"/>
                  </a:lnTo>
                  <a:lnTo>
                    <a:pt x="507" y="786"/>
                  </a:lnTo>
                  <a:lnTo>
                    <a:pt x="507" y="797"/>
                  </a:lnTo>
                  <a:lnTo>
                    <a:pt x="501" y="830"/>
                  </a:lnTo>
                  <a:lnTo>
                    <a:pt x="497" y="840"/>
                  </a:lnTo>
                  <a:lnTo>
                    <a:pt x="495" y="847"/>
                  </a:lnTo>
                  <a:lnTo>
                    <a:pt x="492" y="857"/>
                  </a:lnTo>
                  <a:lnTo>
                    <a:pt x="490" y="864"/>
                  </a:lnTo>
                  <a:lnTo>
                    <a:pt x="486" y="872"/>
                  </a:lnTo>
                  <a:lnTo>
                    <a:pt x="484" y="878"/>
                  </a:lnTo>
                  <a:lnTo>
                    <a:pt x="480" y="884"/>
                  </a:lnTo>
                  <a:lnTo>
                    <a:pt x="478" y="891"/>
                  </a:lnTo>
                  <a:lnTo>
                    <a:pt x="474" y="897"/>
                  </a:lnTo>
                  <a:lnTo>
                    <a:pt x="472" y="903"/>
                  </a:lnTo>
                  <a:lnTo>
                    <a:pt x="469" y="911"/>
                  </a:lnTo>
                  <a:lnTo>
                    <a:pt x="467" y="916"/>
                  </a:lnTo>
                  <a:lnTo>
                    <a:pt x="463" y="922"/>
                  </a:lnTo>
                  <a:lnTo>
                    <a:pt x="461" y="928"/>
                  </a:lnTo>
                  <a:lnTo>
                    <a:pt x="457" y="934"/>
                  </a:lnTo>
                  <a:lnTo>
                    <a:pt x="455" y="939"/>
                  </a:lnTo>
                  <a:lnTo>
                    <a:pt x="451" y="945"/>
                  </a:lnTo>
                  <a:lnTo>
                    <a:pt x="449" y="951"/>
                  </a:lnTo>
                  <a:lnTo>
                    <a:pt x="445" y="957"/>
                  </a:lnTo>
                  <a:lnTo>
                    <a:pt x="444" y="962"/>
                  </a:lnTo>
                  <a:lnTo>
                    <a:pt x="440" y="968"/>
                  </a:lnTo>
                  <a:lnTo>
                    <a:pt x="438" y="976"/>
                  </a:lnTo>
                  <a:lnTo>
                    <a:pt x="434" y="982"/>
                  </a:lnTo>
                  <a:lnTo>
                    <a:pt x="432" y="991"/>
                  </a:lnTo>
                  <a:lnTo>
                    <a:pt x="428" y="999"/>
                  </a:lnTo>
                  <a:lnTo>
                    <a:pt x="424" y="1014"/>
                  </a:lnTo>
                  <a:lnTo>
                    <a:pt x="421" y="1024"/>
                  </a:lnTo>
                  <a:lnTo>
                    <a:pt x="419" y="1034"/>
                  </a:lnTo>
                  <a:lnTo>
                    <a:pt x="415" y="1043"/>
                  </a:lnTo>
                  <a:lnTo>
                    <a:pt x="413" y="1053"/>
                  </a:lnTo>
                  <a:lnTo>
                    <a:pt x="411" y="1064"/>
                  </a:lnTo>
                  <a:lnTo>
                    <a:pt x="407" y="1076"/>
                  </a:lnTo>
                  <a:lnTo>
                    <a:pt x="405" y="1087"/>
                  </a:lnTo>
                  <a:lnTo>
                    <a:pt x="401" y="1099"/>
                  </a:lnTo>
                  <a:lnTo>
                    <a:pt x="399" y="1110"/>
                  </a:lnTo>
                  <a:lnTo>
                    <a:pt x="396" y="1137"/>
                  </a:lnTo>
                  <a:lnTo>
                    <a:pt x="394" y="1149"/>
                  </a:lnTo>
                  <a:lnTo>
                    <a:pt x="390" y="1176"/>
                  </a:lnTo>
                  <a:lnTo>
                    <a:pt x="388" y="1191"/>
                  </a:lnTo>
                  <a:lnTo>
                    <a:pt x="386" y="1204"/>
                  </a:lnTo>
                  <a:lnTo>
                    <a:pt x="384" y="1220"/>
                  </a:lnTo>
                  <a:lnTo>
                    <a:pt x="382" y="1233"/>
                  </a:lnTo>
                  <a:lnTo>
                    <a:pt x="378" y="1266"/>
                  </a:lnTo>
                  <a:lnTo>
                    <a:pt x="378" y="1281"/>
                  </a:lnTo>
                  <a:lnTo>
                    <a:pt x="371" y="1343"/>
                  </a:lnTo>
                  <a:lnTo>
                    <a:pt x="369" y="1360"/>
                  </a:lnTo>
                  <a:lnTo>
                    <a:pt x="367" y="1374"/>
                  </a:lnTo>
                  <a:lnTo>
                    <a:pt x="363" y="1391"/>
                  </a:lnTo>
                  <a:lnTo>
                    <a:pt x="361" y="1408"/>
                  </a:lnTo>
                  <a:lnTo>
                    <a:pt x="359" y="1423"/>
                  </a:lnTo>
                  <a:lnTo>
                    <a:pt x="355" y="1441"/>
                  </a:lnTo>
                  <a:lnTo>
                    <a:pt x="353" y="1458"/>
                  </a:lnTo>
                  <a:lnTo>
                    <a:pt x="349" y="1475"/>
                  </a:lnTo>
                  <a:lnTo>
                    <a:pt x="348" y="1493"/>
                  </a:lnTo>
                  <a:lnTo>
                    <a:pt x="336" y="1544"/>
                  </a:lnTo>
                  <a:lnTo>
                    <a:pt x="330" y="1562"/>
                  </a:lnTo>
                  <a:lnTo>
                    <a:pt x="326" y="1581"/>
                  </a:lnTo>
                  <a:lnTo>
                    <a:pt x="321" y="1598"/>
                  </a:lnTo>
                  <a:lnTo>
                    <a:pt x="315" y="1617"/>
                  </a:lnTo>
                  <a:lnTo>
                    <a:pt x="309" y="1639"/>
                  </a:lnTo>
                  <a:lnTo>
                    <a:pt x="305" y="1658"/>
                  </a:lnTo>
                  <a:lnTo>
                    <a:pt x="294" y="1700"/>
                  </a:lnTo>
                  <a:lnTo>
                    <a:pt x="286" y="1721"/>
                  </a:lnTo>
                  <a:lnTo>
                    <a:pt x="263" y="1806"/>
                  </a:lnTo>
                  <a:lnTo>
                    <a:pt x="255" y="1829"/>
                  </a:lnTo>
                  <a:lnTo>
                    <a:pt x="238" y="1892"/>
                  </a:lnTo>
                  <a:lnTo>
                    <a:pt x="230" y="1913"/>
                  </a:lnTo>
                  <a:lnTo>
                    <a:pt x="225" y="1934"/>
                  </a:lnTo>
                  <a:lnTo>
                    <a:pt x="219" y="1954"/>
                  </a:lnTo>
                  <a:lnTo>
                    <a:pt x="211" y="1975"/>
                  </a:lnTo>
                  <a:lnTo>
                    <a:pt x="194" y="2032"/>
                  </a:lnTo>
                  <a:lnTo>
                    <a:pt x="186" y="2050"/>
                  </a:lnTo>
                  <a:lnTo>
                    <a:pt x="181" y="2069"/>
                  </a:lnTo>
                  <a:lnTo>
                    <a:pt x="175" y="2084"/>
                  </a:lnTo>
                  <a:lnTo>
                    <a:pt x="169" y="2102"/>
                  </a:lnTo>
                  <a:lnTo>
                    <a:pt x="157" y="2132"/>
                  </a:lnTo>
                  <a:lnTo>
                    <a:pt x="154" y="2146"/>
                  </a:lnTo>
                  <a:lnTo>
                    <a:pt x="148" y="2157"/>
                  </a:lnTo>
                  <a:lnTo>
                    <a:pt x="142" y="2169"/>
                  </a:lnTo>
                  <a:lnTo>
                    <a:pt x="136" y="2178"/>
                  </a:lnTo>
                  <a:lnTo>
                    <a:pt x="131" y="2190"/>
                  </a:lnTo>
                  <a:lnTo>
                    <a:pt x="127" y="2200"/>
                  </a:lnTo>
                  <a:lnTo>
                    <a:pt x="115" y="2219"/>
                  </a:lnTo>
                  <a:lnTo>
                    <a:pt x="113" y="2226"/>
                  </a:lnTo>
                  <a:lnTo>
                    <a:pt x="102" y="2242"/>
                  </a:lnTo>
                  <a:lnTo>
                    <a:pt x="98" y="2249"/>
                  </a:lnTo>
                  <a:lnTo>
                    <a:pt x="92" y="2255"/>
                  </a:lnTo>
                  <a:lnTo>
                    <a:pt x="88" y="2261"/>
                  </a:lnTo>
                  <a:lnTo>
                    <a:pt x="83" y="2265"/>
                  </a:lnTo>
                  <a:lnTo>
                    <a:pt x="79" y="2271"/>
                  </a:lnTo>
                  <a:lnTo>
                    <a:pt x="65" y="2284"/>
                  </a:lnTo>
                  <a:lnTo>
                    <a:pt x="61" y="2286"/>
                  </a:lnTo>
                  <a:lnTo>
                    <a:pt x="58" y="2290"/>
                  </a:lnTo>
                  <a:lnTo>
                    <a:pt x="52" y="2290"/>
                  </a:lnTo>
                  <a:lnTo>
                    <a:pt x="46" y="2294"/>
                  </a:lnTo>
                  <a:lnTo>
                    <a:pt x="27" y="2294"/>
                  </a:lnTo>
                  <a:lnTo>
                    <a:pt x="17" y="2290"/>
                  </a:lnTo>
                  <a:lnTo>
                    <a:pt x="10" y="2282"/>
                  </a:lnTo>
                  <a:lnTo>
                    <a:pt x="12" y="2284"/>
                  </a:lnTo>
                  <a:lnTo>
                    <a:pt x="0" y="2296"/>
                  </a:lnTo>
                  <a:close/>
                </a:path>
              </a:pathLst>
            </a:custGeom>
            <a:solidFill>
              <a:srgbClr val="000000"/>
            </a:solidFill>
            <a:ln w="28575" cmpd="sng">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4631" name="Freeform 7"/>
            <p:cNvSpPr>
              <a:spLocks/>
            </p:cNvSpPr>
            <p:nvPr/>
          </p:nvSpPr>
          <p:spPr bwMode="auto">
            <a:xfrm>
              <a:off x="3364" y="1838"/>
              <a:ext cx="452" cy="1038"/>
            </a:xfrm>
            <a:custGeom>
              <a:avLst/>
              <a:gdLst>
                <a:gd name="T0" fmla="*/ 14 w 509"/>
                <a:gd name="T1" fmla="*/ 68 h 1038"/>
                <a:gd name="T2" fmla="*/ 23 w 509"/>
                <a:gd name="T3" fmla="*/ 110 h 1038"/>
                <a:gd name="T4" fmla="*/ 37 w 509"/>
                <a:gd name="T5" fmla="*/ 170 h 1038"/>
                <a:gd name="T6" fmla="*/ 58 w 509"/>
                <a:gd name="T7" fmla="*/ 243 h 1038"/>
                <a:gd name="T8" fmla="*/ 100 w 509"/>
                <a:gd name="T9" fmla="*/ 316 h 1038"/>
                <a:gd name="T10" fmla="*/ 177 w 509"/>
                <a:gd name="T11" fmla="*/ 392 h 1038"/>
                <a:gd name="T12" fmla="*/ 210 w 509"/>
                <a:gd name="T13" fmla="*/ 429 h 1038"/>
                <a:gd name="T14" fmla="*/ 223 w 509"/>
                <a:gd name="T15" fmla="*/ 454 h 1038"/>
                <a:gd name="T16" fmla="*/ 242 w 509"/>
                <a:gd name="T17" fmla="*/ 523 h 1038"/>
                <a:gd name="T18" fmla="*/ 250 w 509"/>
                <a:gd name="T19" fmla="*/ 561 h 1038"/>
                <a:gd name="T20" fmla="*/ 258 w 509"/>
                <a:gd name="T21" fmla="*/ 594 h 1038"/>
                <a:gd name="T22" fmla="*/ 265 w 509"/>
                <a:gd name="T23" fmla="*/ 631 h 1038"/>
                <a:gd name="T24" fmla="*/ 283 w 509"/>
                <a:gd name="T25" fmla="*/ 680 h 1038"/>
                <a:gd name="T26" fmla="*/ 300 w 509"/>
                <a:gd name="T27" fmla="*/ 736 h 1038"/>
                <a:gd name="T28" fmla="*/ 315 w 509"/>
                <a:gd name="T29" fmla="*/ 778 h 1038"/>
                <a:gd name="T30" fmla="*/ 329 w 509"/>
                <a:gd name="T31" fmla="*/ 819 h 1038"/>
                <a:gd name="T32" fmla="*/ 350 w 509"/>
                <a:gd name="T33" fmla="*/ 867 h 1038"/>
                <a:gd name="T34" fmla="*/ 361 w 509"/>
                <a:gd name="T35" fmla="*/ 892 h 1038"/>
                <a:gd name="T36" fmla="*/ 375 w 509"/>
                <a:gd name="T37" fmla="*/ 921 h 1038"/>
                <a:gd name="T38" fmla="*/ 388 w 509"/>
                <a:gd name="T39" fmla="*/ 946 h 1038"/>
                <a:gd name="T40" fmla="*/ 407 w 509"/>
                <a:gd name="T41" fmla="*/ 974 h 1038"/>
                <a:gd name="T42" fmla="*/ 429 w 509"/>
                <a:gd name="T43" fmla="*/ 1007 h 1038"/>
                <a:gd name="T44" fmla="*/ 448 w 509"/>
                <a:gd name="T45" fmla="*/ 1024 h 1038"/>
                <a:gd name="T46" fmla="*/ 459 w 509"/>
                <a:gd name="T47" fmla="*/ 1032 h 1038"/>
                <a:gd name="T48" fmla="*/ 473 w 509"/>
                <a:gd name="T49" fmla="*/ 1038 h 1038"/>
                <a:gd name="T50" fmla="*/ 496 w 509"/>
                <a:gd name="T51" fmla="*/ 1032 h 1038"/>
                <a:gd name="T52" fmla="*/ 509 w 509"/>
                <a:gd name="T53" fmla="*/ 1017 h 1038"/>
                <a:gd name="T54" fmla="*/ 492 w 509"/>
                <a:gd name="T55" fmla="*/ 1013 h 1038"/>
                <a:gd name="T56" fmla="*/ 482 w 509"/>
                <a:gd name="T57" fmla="*/ 1020 h 1038"/>
                <a:gd name="T58" fmla="*/ 473 w 509"/>
                <a:gd name="T59" fmla="*/ 1020 h 1038"/>
                <a:gd name="T60" fmla="*/ 459 w 509"/>
                <a:gd name="T61" fmla="*/ 1011 h 1038"/>
                <a:gd name="T62" fmla="*/ 444 w 509"/>
                <a:gd name="T63" fmla="*/ 997 h 1038"/>
                <a:gd name="T64" fmla="*/ 419 w 509"/>
                <a:gd name="T65" fmla="*/ 967 h 1038"/>
                <a:gd name="T66" fmla="*/ 404 w 509"/>
                <a:gd name="T67" fmla="*/ 942 h 1038"/>
                <a:gd name="T68" fmla="*/ 392 w 509"/>
                <a:gd name="T69" fmla="*/ 919 h 1038"/>
                <a:gd name="T70" fmla="*/ 379 w 509"/>
                <a:gd name="T71" fmla="*/ 892 h 1038"/>
                <a:gd name="T72" fmla="*/ 367 w 509"/>
                <a:gd name="T73" fmla="*/ 865 h 1038"/>
                <a:gd name="T74" fmla="*/ 352 w 509"/>
                <a:gd name="T75" fmla="*/ 830 h 1038"/>
                <a:gd name="T76" fmla="*/ 333 w 509"/>
                <a:gd name="T77" fmla="*/ 782 h 1038"/>
                <a:gd name="T78" fmla="*/ 319 w 509"/>
                <a:gd name="T79" fmla="*/ 740 h 1038"/>
                <a:gd name="T80" fmla="*/ 302 w 509"/>
                <a:gd name="T81" fmla="*/ 692 h 1038"/>
                <a:gd name="T82" fmla="*/ 285 w 509"/>
                <a:gd name="T83" fmla="*/ 632 h 1038"/>
                <a:gd name="T84" fmla="*/ 275 w 509"/>
                <a:gd name="T85" fmla="*/ 598 h 1038"/>
                <a:gd name="T86" fmla="*/ 267 w 509"/>
                <a:gd name="T87" fmla="*/ 563 h 1038"/>
                <a:gd name="T88" fmla="*/ 260 w 509"/>
                <a:gd name="T89" fmla="*/ 525 h 1038"/>
                <a:gd name="T90" fmla="*/ 254 w 509"/>
                <a:gd name="T91" fmla="*/ 494 h 1038"/>
                <a:gd name="T92" fmla="*/ 233 w 509"/>
                <a:gd name="T93" fmla="*/ 437 h 1038"/>
                <a:gd name="T94" fmla="*/ 194 w 509"/>
                <a:gd name="T95" fmla="*/ 385 h 1038"/>
                <a:gd name="T96" fmla="*/ 118 w 509"/>
                <a:gd name="T97" fmla="*/ 310 h 1038"/>
                <a:gd name="T98" fmla="*/ 77 w 509"/>
                <a:gd name="T99" fmla="*/ 241 h 1038"/>
                <a:gd name="T100" fmla="*/ 62 w 509"/>
                <a:gd name="T101" fmla="*/ 204 h 1038"/>
                <a:gd name="T102" fmla="*/ 41 w 509"/>
                <a:gd name="T103" fmla="*/ 116 h 1038"/>
                <a:gd name="T104" fmla="*/ 31 w 509"/>
                <a:gd name="T105" fmla="*/ 72 h 1038"/>
                <a:gd name="T106" fmla="*/ 16 w 509"/>
                <a:gd name="T107" fmla="*/ 10 h 10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9" h="1038">
                  <a:moveTo>
                    <a:pt x="0" y="14"/>
                  </a:moveTo>
                  <a:lnTo>
                    <a:pt x="2" y="22"/>
                  </a:lnTo>
                  <a:lnTo>
                    <a:pt x="6" y="41"/>
                  </a:lnTo>
                  <a:lnTo>
                    <a:pt x="10" y="49"/>
                  </a:lnTo>
                  <a:lnTo>
                    <a:pt x="14" y="68"/>
                  </a:lnTo>
                  <a:lnTo>
                    <a:pt x="16" y="75"/>
                  </a:lnTo>
                  <a:lnTo>
                    <a:pt x="18" y="85"/>
                  </a:lnTo>
                  <a:lnTo>
                    <a:pt x="20" y="93"/>
                  </a:lnTo>
                  <a:lnTo>
                    <a:pt x="21" y="102"/>
                  </a:lnTo>
                  <a:lnTo>
                    <a:pt x="23" y="110"/>
                  </a:lnTo>
                  <a:lnTo>
                    <a:pt x="25" y="120"/>
                  </a:lnTo>
                  <a:lnTo>
                    <a:pt x="29" y="135"/>
                  </a:lnTo>
                  <a:lnTo>
                    <a:pt x="31" y="145"/>
                  </a:lnTo>
                  <a:lnTo>
                    <a:pt x="35" y="160"/>
                  </a:lnTo>
                  <a:lnTo>
                    <a:pt x="37" y="170"/>
                  </a:lnTo>
                  <a:lnTo>
                    <a:pt x="46" y="208"/>
                  </a:lnTo>
                  <a:lnTo>
                    <a:pt x="50" y="218"/>
                  </a:lnTo>
                  <a:lnTo>
                    <a:pt x="52" y="225"/>
                  </a:lnTo>
                  <a:lnTo>
                    <a:pt x="56" y="233"/>
                  </a:lnTo>
                  <a:lnTo>
                    <a:pt x="58" y="243"/>
                  </a:lnTo>
                  <a:lnTo>
                    <a:pt x="62" y="248"/>
                  </a:lnTo>
                  <a:lnTo>
                    <a:pt x="64" y="254"/>
                  </a:lnTo>
                  <a:lnTo>
                    <a:pt x="75" y="279"/>
                  </a:lnTo>
                  <a:lnTo>
                    <a:pt x="77" y="279"/>
                  </a:lnTo>
                  <a:lnTo>
                    <a:pt x="100" y="316"/>
                  </a:lnTo>
                  <a:lnTo>
                    <a:pt x="106" y="321"/>
                  </a:lnTo>
                  <a:lnTo>
                    <a:pt x="110" y="327"/>
                  </a:lnTo>
                  <a:lnTo>
                    <a:pt x="152" y="369"/>
                  </a:lnTo>
                  <a:lnTo>
                    <a:pt x="158" y="373"/>
                  </a:lnTo>
                  <a:lnTo>
                    <a:pt x="177" y="392"/>
                  </a:lnTo>
                  <a:lnTo>
                    <a:pt x="183" y="396"/>
                  </a:lnTo>
                  <a:lnTo>
                    <a:pt x="190" y="408"/>
                  </a:lnTo>
                  <a:lnTo>
                    <a:pt x="196" y="412"/>
                  </a:lnTo>
                  <a:lnTo>
                    <a:pt x="204" y="423"/>
                  </a:lnTo>
                  <a:lnTo>
                    <a:pt x="210" y="429"/>
                  </a:lnTo>
                  <a:lnTo>
                    <a:pt x="221" y="444"/>
                  </a:lnTo>
                  <a:lnTo>
                    <a:pt x="219" y="444"/>
                  </a:lnTo>
                  <a:lnTo>
                    <a:pt x="219" y="442"/>
                  </a:lnTo>
                  <a:lnTo>
                    <a:pt x="221" y="450"/>
                  </a:lnTo>
                  <a:lnTo>
                    <a:pt x="223" y="454"/>
                  </a:lnTo>
                  <a:lnTo>
                    <a:pt x="238" y="498"/>
                  </a:lnTo>
                  <a:lnTo>
                    <a:pt x="238" y="502"/>
                  </a:lnTo>
                  <a:lnTo>
                    <a:pt x="240" y="511"/>
                  </a:lnTo>
                  <a:lnTo>
                    <a:pt x="242" y="517"/>
                  </a:lnTo>
                  <a:lnTo>
                    <a:pt x="242" y="523"/>
                  </a:lnTo>
                  <a:lnTo>
                    <a:pt x="244" y="529"/>
                  </a:lnTo>
                  <a:lnTo>
                    <a:pt x="246" y="535"/>
                  </a:lnTo>
                  <a:lnTo>
                    <a:pt x="246" y="542"/>
                  </a:lnTo>
                  <a:lnTo>
                    <a:pt x="250" y="554"/>
                  </a:lnTo>
                  <a:lnTo>
                    <a:pt x="250" y="561"/>
                  </a:lnTo>
                  <a:lnTo>
                    <a:pt x="252" y="567"/>
                  </a:lnTo>
                  <a:lnTo>
                    <a:pt x="254" y="573"/>
                  </a:lnTo>
                  <a:lnTo>
                    <a:pt x="254" y="579"/>
                  </a:lnTo>
                  <a:lnTo>
                    <a:pt x="256" y="588"/>
                  </a:lnTo>
                  <a:lnTo>
                    <a:pt x="258" y="594"/>
                  </a:lnTo>
                  <a:lnTo>
                    <a:pt x="260" y="602"/>
                  </a:lnTo>
                  <a:lnTo>
                    <a:pt x="262" y="607"/>
                  </a:lnTo>
                  <a:lnTo>
                    <a:pt x="262" y="613"/>
                  </a:lnTo>
                  <a:lnTo>
                    <a:pt x="263" y="623"/>
                  </a:lnTo>
                  <a:lnTo>
                    <a:pt x="265" y="631"/>
                  </a:lnTo>
                  <a:lnTo>
                    <a:pt x="269" y="636"/>
                  </a:lnTo>
                  <a:lnTo>
                    <a:pt x="271" y="644"/>
                  </a:lnTo>
                  <a:lnTo>
                    <a:pt x="273" y="650"/>
                  </a:lnTo>
                  <a:lnTo>
                    <a:pt x="279" y="673"/>
                  </a:lnTo>
                  <a:lnTo>
                    <a:pt x="283" y="680"/>
                  </a:lnTo>
                  <a:lnTo>
                    <a:pt x="286" y="696"/>
                  </a:lnTo>
                  <a:lnTo>
                    <a:pt x="290" y="704"/>
                  </a:lnTo>
                  <a:lnTo>
                    <a:pt x="294" y="719"/>
                  </a:lnTo>
                  <a:lnTo>
                    <a:pt x="298" y="729"/>
                  </a:lnTo>
                  <a:lnTo>
                    <a:pt x="300" y="736"/>
                  </a:lnTo>
                  <a:lnTo>
                    <a:pt x="304" y="744"/>
                  </a:lnTo>
                  <a:lnTo>
                    <a:pt x="306" y="753"/>
                  </a:lnTo>
                  <a:lnTo>
                    <a:pt x="310" y="761"/>
                  </a:lnTo>
                  <a:lnTo>
                    <a:pt x="311" y="769"/>
                  </a:lnTo>
                  <a:lnTo>
                    <a:pt x="315" y="778"/>
                  </a:lnTo>
                  <a:lnTo>
                    <a:pt x="317" y="786"/>
                  </a:lnTo>
                  <a:lnTo>
                    <a:pt x="321" y="794"/>
                  </a:lnTo>
                  <a:lnTo>
                    <a:pt x="323" y="803"/>
                  </a:lnTo>
                  <a:lnTo>
                    <a:pt x="327" y="811"/>
                  </a:lnTo>
                  <a:lnTo>
                    <a:pt x="329" y="819"/>
                  </a:lnTo>
                  <a:lnTo>
                    <a:pt x="336" y="834"/>
                  </a:lnTo>
                  <a:lnTo>
                    <a:pt x="338" y="842"/>
                  </a:lnTo>
                  <a:lnTo>
                    <a:pt x="342" y="850"/>
                  </a:lnTo>
                  <a:lnTo>
                    <a:pt x="344" y="857"/>
                  </a:lnTo>
                  <a:lnTo>
                    <a:pt x="350" y="867"/>
                  </a:lnTo>
                  <a:lnTo>
                    <a:pt x="352" y="873"/>
                  </a:lnTo>
                  <a:lnTo>
                    <a:pt x="354" y="880"/>
                  </a:lnTo>
                  <a:lnTo>
                    <a:pt x="359" y="886"/>
                  </a:lnTo>
                  <a:lnTo>
                    <a:pt x="361" y="894"/>
                  </a:lnTo>
                  <a:lnTo>
                    <a:pt x="361" y="892"/>
                  </a:lnTo>
                  <a:lnTo>
                    <a:pt x="363" y="899"/>
                  </a:lnTo>
                  <a:lnTo>
                    <a:pt x="369" y="905"/>
                  </a:lnTo>
                  <a:lnTo>
                    <a:pt x="369" y="909"/>
                  </a:lnTo>
                  <a:lnTo>
                    <a:pt x="371" y="915"/>
                  </a:lnTo>
                  <a:lnTo>
                    <a:pt x="375" y="921"/>
                  </a:lnTo>
                  <a:lnTo>
                    <a:pt x="377" y="926"/>
                  </a:lnTo>
                  <a:lnTo>
                    <a:pt x="381" y="930"/>
                  </a:lnTo>
                  <a:lnTo>
                    <a:pt x="384" y="936"/>
                  </a:lnTo>
                  <a:lnTo>
                    <a:pt x="384" y="940"/>
                  </a:lnTo>
                  <a:lnTo>
                    <a:pt x="388" y="946"/>
                  </a:lnTo>
                  <a:lnTo>
                    <a:pt x="392" y="949"/>
                  </a:lnTo>
                  <a:lnTo>
                    <a:pt x="392" y="955"/>
                  </a:lnTo>
                  <a:lnTo>
                    <a:pt x="400" y="963"/>
                  </a:lnTo>
                  <a:lnTo>
                    <a:pt x="404" y="971"/>
                  </a:lnTo>
                  <a:lnTo>
                    <a:pt x="407" y="974"/>
                  </a:lnTo>
                  <a:lnTo>
                    <a:pt x="411" y="982"/>
                  </a:lnTo>
                  <a:lnTo>
                    <a:pt x="415" y="986"/>
                  </a:lnTo>
                  <a:lnTo>
                    <a:pt x="419" y="994"/>
                  </a:lnTo>
                  <a:lnTo>
                    <a:pt x="427" y="1001"/>
                  </a:lnTo>
                  <a:lnTo>
                    <a:pt x="429" y="1007"/>
                  </a:lnTo>
                  <a:lnTo>
                    <a:pt x="432" y="1009"/>
                  </a:lnTo>
                  <a:lnTo>
                    <a:pt x="434" y="1013"/>
                  </a:lnTo>
                  <a:lnTo>
                    <a:pt x="440" y="1015"/>
                  </a:lnTo>
                  <a:lnTo>
                    <a:pt x="442" y="1020"/>
                  </a:lnTo>
                  <a:lnTo>
                    <a:pt x="448" y="1024"/>
                  </a:lnTo>
                  <a:lnTo>
                    <a:pt x="446" y="1022"/>
                  </a:lnTo>
                  <a:lnTo>
                    <a:pt x="450" y="1026"/>
                  </a:lnTo>
                  <a:lnTo>
                    <a:pt x="452" y="1026"/>
                  </a:lnTo>
                  <a:lnTo>
                    <a:pt x="457" y="1032"/>
                  </a:lnTo>
                  <a:lnTo>
                    <a:pt x="459" y="1032"/>
                  </a:lnTo>
                  <a:lnTo>
                    <a:pt x="461" y="1034"/>
                  </a:lnTo>
                  <a:lnTo>
                    <a:pt x="463" y="1034"/>
                  </a:lnTo>
                  <a:lnTo>
                    <a:pt x="465" y="1036"/>
                  </a:lnTo>
                  <a:lnTo>
                    <a:pt x="471" y="1036"/>
                  </a:lnTo>
                  <a:lnTo>
                    <a:pt x="473" y="1038"/>
                  </a:lnTo>
                  <a:lnTo>
                    <a:pt x="484" y="1038"/>
                  </a:lnTo>
                  <a:lnTo>
                    <a:pt x="486" y="1036"/>
                  </a:lnTo>
                  <a:lnTo>
                    <a:pt x="490" y="1036"/>
                  </a:lnTo>
                  <a:lnTo>
                    <a:pt x="492" y="1034"/>
                  </a:lnTo>
                  <a:lnTo>
                    <a:pt x="496" y="1032"/>
                  </a:lnTo>
                  <a:lnTo>
                    <a:pt x="496" y="1030"/>
                  </a:lnTo>
                  <a:lnTo>
                    <a:pt x="496" y="1032"/>
                  </a:lnTo>
                  <a:lnTo>
                    <a:pt x="507" y="1020"/>
                  </a:lnTo>
                  <a:lnTo>
                    <a:pt x="507" y="1019"/>
                  </a:lnTo>
                  <a:lnTo>
                    <a:pt x="509" y="1017"/>
                  </a:lnTo>
                  <a:lnTo>
                    <a:pt x="509" y="1015"/>
                  </a:lnTo>
                  <a:lnTo>
                    <a:pt x="498" y="1007"/>
                  </a:lnTo>
                  <a:lnTo>
                    <a:pt x="498" y="1005"/>
                  </a:lnTo>
                  <a:lnTo>
                    <a:pt x="492" y="1011"/>
                  </a:lnTo>
                  <a:lnTo>
                    <a:pt x="492" y="1013"/>
                  </a:lnTo>
                  <a:lnTo>
                    <a:pt x="488" y="1017"/>
                  </a:lnTo>
                  <a:lnTo>
                    <a:pt x="484" y="1019"/>
                  </a:lnTo>
                  <a:lnTo>
                    <a:pt x="484" y="1020"/>
                  </a:lnTo>
                  <a:lnTo>
                    <a:pt x="484" y="1019"/>
                  </a:lnTo>
                  <a:lnTo>
                    <a:pt x="482" y="1020"/>
                  </a:lnTo>
                  <a:lnTo>
                    <a:pt x="479" y="1020"/>
                  </a:lnTo>
                  <a:lnTo>
                    <a:pt x="477" y="1022"/>
                  </a:lnTo>
                  <a:lnTo>
                    <a:pt x="480" y="1022"/>
                  </a:lnTo>
                  <a:lnTo>
                    <a:pt x="479" y="1020"/>
                  </a:lnTo>
                  <a:lnTo>
                    <a:pt x="473" y="1020"/>
                  </a:lnTo>
                  <a:lnTo>
                    <a:pt x="471" y="1019"/>
                  </a:lnTo>
                  <a:lnTo>
                    <a:pt x="469" y="1019"/>
                  </a:lnTo>
                  <a:lnTo>
                    <a:pt x="467" y="1017"/>
                  </a:lnTo>
                  <a:lnTo>
                    <a:pt x="465" y="1017"/>
                  </a:lnTo>
                  <a:lnTo>
                    <a:pt x="459" y="1011"/>
                  </a:lnTo>
                  <a:lnTo>
                    <a:pt x="457" y="1011"/>
                  </a:lnTo>
                  <a:lnTo>
                    <a:pt x="455" y="1009"/>
                  </a:lnTo>
                  <a:lnTo>
                    <a:pt x="454" y="1009"/>
                  </a:lnTo>
                  <a:lnTo>
                    <a:pt x="446" y="1001"/>
                  </a:lnTo>
                  <a:lnTo>
                    <a:pt x="444" y="997"/>
                  </a:lnTo>
                  <a:lnTo>
                    <a:pt x="440" y="996"/>
                  </a:lnTo>
                  <a:lnTo>
                    <a:pt x="431" y="986"/>
                  </a:lnTo>
                  <a:lnTo>
                    <a:pt x="427" y="978"/>
                  </a:lnTo>
                  <a:lnTo>
                    <a:pt x="423" y="974"/>
                  </a:lnTo>
                  <a:lnTo>
                    <a:pt x="419" y="967"/>
                  </a:lnTo>
                  <a:lnTo>
                    <a:pt x="415" y="963"/>
                  </a:lnTo>
                  <a:lnTo>
                    <a:pt x="411" y="955"/>
                  </a:lnTo>
                  <a:lnTo>
                    <a:pt x="407" y="951"/>
                  </a:lnTo>
                  <a:lnTo>
                    <a:pt x="407" y="947"/>
                  </a:lnTo>
                  <a:lnTo>
                    <a:pt x="404" y="942"/>
                  </a:lnTo>
                  <a:lnTo>
                    <a:pt x="400" y="938"/>
                  </a:lnTo>
                  <a:lnTo>
                    <a:pt x="400" y="932"/>
                  </a:lnTo>
                  <a:lnTo>
                    <a:pt x="396" y="928"/>
                  </a:lnTo>
                  <a:lnTo>
                    <a:pt x="392" y="923"/>
                  </a:lnTo>
                  <a:lnTo>
                    <a:pt x="392" y="919"/>
                  </a:lnTo>
                  <a:lnTo>
                    <a:pt x="390" y="913"/>
                  </a:lnTo>
                  <a:lnTo>
                    <a:pt x="386" y="907"/>
                  </a:lnTo>
                  <a:lnTo>
                    <a:pt x="384" y="901"/>
                  </a:lnTo>
                  <a:lnTo>
                    <a:pt x="381" y="898"/>
                  </a:lnTo>
                  <a:lnTo>
                    <a:pt x="379" y="892"/>
                  </a:lnTo>
                  <a:lnTo>
                    <a:pt x="377" y="888"/>
                  </a:lnTo>
                  <a:lnTo>
                    <a:pt x="377" y="886"/>
                  </a:lnTo>
                  <a:lnTo>
                    <a:pt x="371" y="878"/>
                  </a:lnTo>
                  <a:lnTo>
                    <a:pt x="369" y="873"/>
                  </a:lnTo>
                  <a:lnTo>
                    <a:pt x="367" y="865"/>
                  </a:lnTo>
                  <a:lnTo>
                    <a:pt x="361" y="859"/>
                  </a:lnTo>
                  <a:lnTo>
                    <a:pt x="359" y="853"/>
                  </a:lnTo>
                  <a:lnTo>
                    <a:pt x="358" y="846"/>
                  </a:lnTo>
                  <a:lnTo>
                    <a:pt x="354" y="838"/>
                  </a:lnTo>
                  <a:lnTo>
                    <a:pt x="352" y="830"/>
                  </a:lnTo>
                  <a:lnTo>
                    <a:pt x="344" y="815"/>
                  </a:lnTo>
                  <a:lnTo>
                    <a:pt x="342" y="807"/>
                  </a:lnTo>
                  <a:lnTo>
                    <a:pt x="338" y="800"/>
                  </a:lnTo>
                  <a:lnTo>
                    <a:pt x="336" y="790"/>
                  </a:lnTo>
                  <a:lnTo>
                    <a:pt x="333" y="782"/>
                  </a:lnTo>
                  <a:lnTo>
                    <a:pt x="331" y="775"/>
                  </a:lnTo>
                  <a:lnTo>
                    <a:pt x="327" y="765"/>
                  </a:lnTo>
                  <a:lnTo>
                    <a:pt x="325" y="757"/>
                  </a:lnTo>
                  <a:lnTo>
                    <a:pt x="321" y="750"/>
                  </a:lnTo>
                  <a:lnTo>
                    <a:pt x="319" y="740"/>
                  </a:lnTo>
                  <a:lnTo>
                    <a:pt x="315" y="732"/>
                  </a:lnTo>
                  <a:lnTo>
                    <a:pt x="313" y="725"/>
                  </a:lnTo>
                  <a:lnTo>
                    <a:pt x="310" y="715"/>
                  </a:lnTo>
                  <a:lnTo>
                    <a:pt x="306" y="700"/>
                  </a:lnTo>
                  <a:lnTo>
                    <a:pt x="302" y="692"/>
                  </a:lnTo>
                  <a:lnTo>
                    <a:pt x="298" y="677"/>
                  </a:lnTo>
                  <a:lnTo>
                    <a:pt x="294" y="669"/>
                  </a:lnTo>
                  <a:lnTo>
                    <a:pt x="288" y="646"/>
                  </a:lnTo>
                  <a:lnTo>
                    <a:pt x="286" y="640"/>
                  </a:lnTo>
                  <a:lnTo>
                    <a:pt x="285" y="632"/>
                  </a:lnTo>
                  <a:lnTo>
                    <a:pt x="281" y="623"/>
                  </a:lnTo>
                  <a:lnTo>
                    <a:pt x="279" y="619"/>
                  </a:lnTo>
                  <a:lnTo>
                    <a:pt x="277" y="613"/>
                  </a:lnTo>
                  <a:lnTo>
                    <a:pt x="277" y="604"/>
                  </a:lnTo>
                  <a:lnTo>
                    <a:pt x="275" y="598"/>
                  </a:lnTo>
                  <a:lnTo>
                    <a:pt x="273" y="590"/>
                  </a:lnTo>
                  <a:lnTo>
                    <a:pt x="271" y="584"/>
                  </a:lnTo>
                  <a:lnTo>
                    <a:pt x="269" y="579"/>
                  </a:lnTo>
                  <a:lnTo>
                    <a:pt x="269" y="573"/>
                  </a:lnTo>
                  <a:lnTo>
                    <a:pt x="267" y="563"/>
                  </a:lnTo>
                  <a:lnTo>
                    <a:pt x="265" y="558"/>
                  </a:lnTo>
                  <a:lnTo>
                    <a:pt x="265" y="550"/>
                  </a:lnTo>
                  <a:lnTo>
                    <a:pt x="262" y="538"/>
                  </a:lnTo>
                  <a:lnTo>
                    <a:pt x="262" y="535"/>
                  </a:lnTo>
                  <a:lnTo>
                    <a:pt x="260" y="525"/>
                  </a:lnTo>
                  <a:lnTo>
                    <a:pt x="258" y="519"/>
                  </a:lnTo>
                  <a:lnTo>
                    <a:pt x="258" y="513"/>
                  </a:lnTo>
                  <a:lnTo>
                    <a:pt x="256" y="508"/>
                  </a:lnTo>
                  <a:lnTo>
                    <a:pt x="254" y="502"/>
                  </a:lnTo>
                  <a:lnTo>
                    <a:pt x="254" y="494"/>
                  </a:lnTo>
                  <a:lnTo>
                    <a:pt x="238" y="446"/>
                  </a:lnTo>
                  <a:lnTo>
                    <a:pt x="237" y="442"/>
                  </a:lnTo>
                  <a:lnTo>
                    <a:pt x="235" y="438"/>
                  </a:lnTo>
                  <a:lnTo>
                    <a:pt x="235" y="437"/>
                  </a:lnTo>
                  <a:lnTo>
                    <a:pt x="233" y="437"/>
                  </a:lnTo>
                  <a:lnTo>
                    <a:pt x="221" y="417"/>
                  </a:lnTo>
                  <a:lnTo>
                    <a:pt x="215" y="412"/>
                  </a:lnTo>
                  <a:lnTo>
                    <a:pt x="208" y="400"/>
                  </a:lnTo>
                  <a:lnTo>
                    <a:pt x="202" y="396"/>
                  </a:lnTo>
                  <a:lnTo>
                    <a:pt x="194" y="385"/>
                  </a:lnTo>
                  <a:lnTo>
                    <a:pt x="189" y="381"/>
                  </a:lnTo>
                  <a:lnTo>
                    <a:pt x="169" y="362"/>
                  </a:lnTo>
                  <a:lnTo>
                    <a:pt x="164" y="358"/>
                  </a:lnTo>
                  <a:lnTo>
                    <a:pt x="121" y="316"/>
                  </a:lnTo>
                  <a:lnTo>
                    <a:pt x="118" y="310"/>
                  </a:lnTo>
                  <a:lnTo>
                    <a:pt x="112" y="304"/>
                  </a:lnTo>
                  <a:lnTo>
                    <a:pt x="89" y="271"/>
                  </a:lnTo>
                  <a:lnTo>
                    <a:pt x="91" y="271"/>
                  </a:lnTo>
                  <a:lnTo>
                    <a:pt x="79" y="250"/>
                  </a:lnTo>
                  <a:lnTo>
                    <a:pt x="77" y="241"/>
                  </a:lnTo>
                  <a:lnTo>
                    <a:pt x="73" y="235"/>
                  </a:lnTo>
                  <a:lnTo>
                    <a:pt x="71" y="229"/>
                  </a:lnTo>
                  <a:lnTo>
                    <a:pt x="68" y="221"/>
                  </a:lnTo>
                  <a:lnTo>
                    <a:pt x="66" y="214"/>
                  </a:lnTo>
                  <a:lnTo>
                    <a:pt x="62" y="204"/>
                  </a:lnTo>
                  <a:lnTo>
                    <a:pt x="52" y="166"/>
                  </a:lnTo>
                  <a:lnTo>
                    <a:pt x="50" y="156"/>
                  </a:lnTo>
                  <a:lnTo>
                    <a:pt x="46" y="141"/>
                  </a:lnTo>
                  <a:lnTo>
                    <a:pt x="45" y="131"/>
                  </a:lnTo>
                  <a:lnTo>
                    <a:pt x="41" y="116"/>
                  </a:lnTo>
                  <a:lnTo>
                    <a:pt x="39" y="106"/>
                  </a:lnTo>
                  <a:lnTo>
                    <a:pt x="37" y="98"/>
                  </a:lnTo>
                  <a:lnTo>
                    <a:pt x="35" y="89"/>
                  </a:lnTo>
                  <a:lnTo>
                    <a:pt x="33" y="81"/>
                  </a:lnTo>
                  <a:lnTo>
                    <a:pt x="31" y="72"/>
                  </a:lnTo>
                  <a:lnTo>
                    <a:pt x="29" y="64"/>
                  </a:lnTo>
                  <a:lnTo>
                    <a:pt x="25" y="45"/>
                  </a:lnTo>
                  <a:lnTo>
                    <a:pt x="21" y="37"/>
                  </a:lnTo>
                  <a:lnTo>
                    <a:pt x="18" y="18"/>
                  </a:lnTo>
                  <a:lnTo>
                    <a:pt x="16" y="10"/>
                  </a:lnTo>
                  <a:lnTo>
                    <a:pt x="12" y="0"/>
                  </a:lnTo>
                  <a:lnTo>
                    <a:pt x="0" y="14"/>
                  </a:lnTo>
                  <a:close/>
                </a:path>
              </a:pathLst>
            </a:custGeom>
            <a:solidFill>
              <a:srgbClr val="000000"/>
            </a:solidFill>
            <a:ln w="28575" cmpd="sng">
              <a:solidFill>
                <a:schemeClr val="bg1"/>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4632" name="Text Box 8"/>
            <p:cNvSpPr txBox="1">
              <a:spLocks noChangeArrowheads="1"/>
            </p:cNvSpPr>
            <p:nvPr/>
          </p:nvSpPr>
          <p:spPr bwMode="auto">
            <a:xfrm>
              <a:off x="1019" y="911"/>
              <a:ext cx="774"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2"/>
                  </a:solidFill>
                  <a:miter lim="800000"/>
                  <a:headEnd type="none" w="sm" len="sm"/>
                  <a:tailEnd type="none" w="sm" len="sm"/>
                </a14:hiddenLine>
              </a:ext>
              <a:ext uri="{AF507438-7753-43e0-B8FC-AC1667EBCBE1}">
                <a14:hiddenEffects xmlns:a14="http://schemas.microsoft.com/office/drawing/2010/main">
                  <a:effectLst>
                    <a:outerShdw blurRad="63500" dist="53882" dir="2700000" algn="ctr" rotWithShape="0">
                      <a:srgbClr val="000000">
                        <a:alpha val="74998"/>
                      </a:srgbClr>
                    </a:outerShdw>
                  </a:effectLst>
                </a14:hiddenEffects>
              </a:ext>
            </a:extLst>
          </p:spPr>
          <p:txBody>
            <a:bodyPr wrap="none" lIns="91423" tIns="45711" rIns="91423" bIns="45711">
              <a:spAutoFit/>
            </a:bodyPr>
            <a:lstStyle/>
            <a:p>
              <a:pPr eaLnBrk="0" hangingPunct="0"/>
              <a:r>
                <a:rPr lang="en-US" sz="2000" b="1">
                  <a:solidFill>
                    <a:schemeClr val="bg1"/>
                  </a:solidFill>
                  <a:latin typeface="Arial" charset="0"/>
                </a:rPr>
                <a:t>Sunlight</a:t>
              </a:r>
            </a:p>
            <a:p>
              <a:pPr eaLnBrk="0" hangingPunct="0"/>
              <a:r>
                <a:rPr lang="en-US" sz="2000" b="1">
                  <a:solidFill>
                    <a:schemeClr val="bg1"/>
                  </a:solidFill>
                  <a:latin typeface="Arial" charset="0"/>
                </a:rPr>
                <a:t>Intensity</a:t>
              </a:r>
            </a:p>
          </p:txBody>
        </p:sp>
        <p:sp>
          <p:nvSpPr>
            <p:cNvPr id="154633" name="Line 9"/>
            <p:cNvSpPr>
              <a:spLocks noChangeShapeType="1"/>
            </p:cNvSpPr>
            <p:nvPr/>
          </p:nvSpPr>
          <p:spPr bwMode="auto">
            <a:xfrm>
              <a:off x="1767" y="1120"/>
              <a:ext cx="719" cy="159"/>
            </a:xfrm>
            <a:prstGeom prst="line">
              <a:avLst/>
            </a:prstGeom>
            <a:noFill/>
            <a:ln w="38100">
              <a:solidFill>
                <a:schemeClr val="bg1"/>
              </a:solidFill>
              <a:round/>
              <a:headEnd type="none" w="sm" len="sm"/>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154634" name="Group 10"/>
            <p:cNvGrpSpPr>
              <a:grpSpLocks/>
            </p:cNvGrpSpPr>
            <p:nvPr/>
          </p:nvGrpSpPr>
          <p:grpSpPr bwMode="auto">
            <a:xfrm>
              <a:off x="2751" y="1492"/>
              <a:ext cx="2557" cy="1920"/>
              <a:chOff x="2751" y="1492"/>
              <a:chExt cx="2557" cy="1920"/>
            </a:xfrm>
          </p:grpSpPr>
          <p:sp>
            <p:nvSpPr>
              <p:cNvPr id="154635" name="Freeform 11"/>
              <p:cNvSpPr>
                <a:spLocks/>
              </p:cNvSpPr>
              <p:nvPr/>
            </p:nvSpPr>
            <p:spPr bwMode="auto">
              <a:xfrm>
                <a:off x="2751" y="1660"/>
                <a:ext cx="822" cy="1752"/>
              </a:xfrm>
              <a:custGeom>
                <a:avLst/>
                <a:gdLst>
                  <a:gd name="T0" fmla="*/ 21 w 924"/>
                  <a:gd name="T1" fmla="*/ 1611 h 1752"/>
                  <a:gd name="T2" fmla="*/ 42 w 924"/>
                  <a:gd name="T3" fmla="*/ 1577 h 1752"/>
                  <a:gd name="T4" fmla="*/ 65 w 924"/>
                  <a:gd name="T5" fmla="*/ 1537 h 1752"/>
                  <a:gd name="T6" fmla="*/ 86 w 924"/>
                  <a:gd name="T7" fmla="*/ 1490 h 1752"/>
                  <a:gd name="T8" fmla="*/ 109 w 924"/>
                  <a:gd name="T9" fmla="*/ 1439 h 1752"/>
                  <a:gd name="T10" fmla="*/ 132 w 924"/>
                  <a:gd name="T11" fmla="*/ 1379 h 1752"/>
                  <a:gd name="T12" fmla="*/ 156 w 924"/>
                  <a:gd name="T13" fmla="*/ 1312 h 1752"/>
                  <a:gd name="T14" fmla="*/ 181 w 924"/>
                  <a:gd name="T15" fmla="*/ 1235 h 1752"/>
                  <a:gd name="T16" fmla="*/ 205 w 924"/>
                  <a:gd name="T17" fmla="*/ 1149 h 1752"/>
                  <a:gd name="T18" fmla="*/ 230 w 924"/>
                  <a:gd name="T19" fmla="*/ 1058 h 1752"/>
                  <a:gd name="T20" fmla="*/ 255 w 924"/>
                  <a:gd name="T21" fmla="*/ 966 h 1752"/>
                  <a:gd name="T22" fmla="*/ 280 w 924"/>
                  <a:gd name="T23" fmla="*/ 878 h 1752"/>
                  <a:gd name="T24" fmla="*/ 303 w 924"/>
                  <a:gd name="T25" fmla="*/ 795 h 1752"/>
                  <a:gd name="T26" fmla="*/ 328 w 924"/>
                  <a:gd name="T27" fmla="*/ 714 h 1752"/>
                  <a:gd name="T28" fmla="*/ 353 w 924"/>
                  <a:gd name="T29" fmla="*/ 636 h 1752"/>
                  <a:gd name="T30" fmla="*/ 376 w 924"/>
                  <a:gd name="T31" fmla="*/ 557 h 1752"/>
                  <a:gd name="T32" fmla="*/ 399 w 924"/>
                  <a:gd name="T33" fmla="*/ 482 h 1752"/>
                  <a:gd name="T34" fmla="*/ 421 w 924"/>
                  <a:gd name="T35" fmla="*/ 413 h 1752"/>
                  <a:gd name="T36" fmla="*/ 438 w 924"/>
                  <a:gd name="T37" fmla="*/ 349 h 1752"/>
                  <a:gd name="T38" fmla="*/ 449 w 924"/>
                  <a:gd name="T39" fmla="*/ 298 h 1752"/>
                  <a:gd name="T40" fmla="*/ 457 w 924"/>
                  <a:gd name="T41" fmla="*/ 250 h 1752"/>
                  <a:gd name="T42" fmla="*/ 463 w 924"/>
                  <a:gd name="T43" fmla="*/ 209 h 1752"/>
                  <a:gd name="T44" fmla="*/ 467 w 924"/>
                  <a:gd name="T45" fmla="*/ 148 h 1752"/>
                  <a:gd name="T46" fmla="*/ 472 w 924"/>
                  <a:gd name="T47" fmla="*/ 119 h 1752"/>
                  <a:gd name="T48" fmla="*/ 482 w 924"/>
                  <a:gd name="T49" fmla="*/ 94 h 1752"/>
                  <a:gd name="T50" fmla="*/ 494 w 924"/>
                  <a:gd name="T51" fmla="*/ 67 h 1752"/>
                  <a:gd name="T52" fmla="*/ 507 w 924"/>
                  <a:gd name="T53" fmla="*/ 40 h 1752"/>
                  <a:gd name="T54" fmla="*/ 526 w 924"/>
                  <a:gd name="T55" fmla="*/ 15 h 1752"/>
                  <a:gd name="T56" fmla="*/ 542 w 924"/>
                  <a:gd name="T57" fmla="*/ 2 h 1752"/>
                  <a:gd name="T58" fmla="*/ 563 w 924"/>
                  <a:gd name="T59" fmla="*/ 6 h 1752"/>
                  <a:gd name="T60" fmla="*/ 574 w 924"/>
                  <a:gd name="T61" fmla="*/ 27 h 1752"/>
                  <a:gd name="T62" fmla="*/ 584 w 924"/>
                  <a:gd name="T63" fmla="*/ 71 h 1752"/>
                  <a:gd name="T64" fmla="*/ 593 w 924"/>
                  <a:gd name="T65" fmla="*/ 130 h 1752"/>
                  <a:gd name="T66" fmla="*/ 601 w 924"/>
                  <a:gd name="T67" fmla="*/ 200 h 1752"/>
                  <a:gd name="T68" fmla="*/ 609 w 924"/>
                  <a:gd name="T69" fmla="*/ 273 h 1752"/>
                  <a:gd name="T70" fmla="*/ 614 w 924"/>
                  <a:gd name="T71" fmla="*/ 340 h 1752"/>
                  <a:gd name="T72" fmla="*/ 622 w 924"/>
                  <a:gd name="T73" fmla="*/ 399 h 1752"/>
                  <a:gd name="T74" fmla="*/ 626 w 924"/>
                  <a:gd name="T75" fmla="*/ 442 h 1752"/>
                  <a:gd name="T76" fmla="*/ 632 w 924"/>
                  <a:gd name="T77" fmla="*/ 486 h 1752"/>
                  <a:gd name="T78" fmla="*/ 636 w 924"/>
                  <a:gd name="T79" fmla="*/ 534 h 1752"/>
                  <a:gd name="T80" fmla="*/ 641 w 924"/>
                  <a:gd name="T81" fmla="*/ 576 h 1752"/>
                  <a:gd name="T82" fmla="*/ 649 w 924"/>
                  <a:gd name="T83" fmla="*/ 634 h 1752"/>
                  <a:gd name="T84" fmla="*/ 659 w 924"/>
                  <a:gd name="T85" fmla="*/ 713 h 1752"/>
                  <a:gd name="T86" fmla="*/ 672 w 924"/>
                  <a:gd name="T87" fmla="*/ 820 h 1752"/>
                  <a:gd name="T88" fmla="*/ 687 w 924"/>
                  <a:gd name="T89" fmla="*/ 943 h 1752"/>
                  <a:gd name="T90" fmla="*/ 705 w 924"/>
                  <a:gd name="T91" fmla="*/ 1074 h 1752"/>
                  <a:gd name="T92" fmla="*/ 722 w 924"/>
                  <a:gd name="T93" fmla="*/ 1198 h 1752"/>
                  <a:gd name="T94" fmla="*/ 737 w 924"/>
                  <a:gd name="T95" fmla="*/ 1310 h 1752"/>
                  <a:gd name="T96" fmla="*/ 753 w 924"/>
                  <a:gd name="T97" fmla="*/ 1396 h 1752"/>
                  <a:gd name="T98" fmla="*/ 766 w 924"/>
                  <a:gd name="T99" fmla="*/ 1464 h 1752"/>
                  <a:gd name="T100" fmla="*/ 780 w 924"/>
                  <a:gd name="T101" fmla="*/ 1515 h 1752"/>
                  <a:gd name="T102" fmla="*/ 791 w 924"/>
                  <a:gd name="T103" fmla="*/ 1556 h 1752"/>
                  <a:gd name="T104" fmla="*/ 805 w 924"/>
                  <a:gd name="T105" fmla="*/ 1590 h 1752"/>
                  <a:gd name="T106" fmla="*/ 816 w 924"/>
                  <a:gd name="T107" fmla="*/ 1619 h 1752"/>
                  <a:gd name="T108" fmla="*/ 830 w 924"/>
                  <a:gd name="T109" fmla="*/ 1648 h 1752"/>
                  <a:gd name="T110" fmla="*/ 845 w 924"/>
                  <a:gd name="T111" fmla="*/ 1675 h 1752"/>
                  <a:gd name="T112" fmla="*/ 858 w 924"/>
                  <a:gd name="T113" fmla="*/ 1698 h 1752"/>
                  <a:gd name="T114" fmla="*/ 878 w 924"/>
                  <a:gd name="T115" fmla="*/ 1725 h 1752"/>
                  <a:gd name="T116" fmla="*/ 897 w 924"/>
                  <a:gd name="T117" fmla="*/ 1742 h 1752"/>
                  <a:gd name="T118" fmla="*/ 912 w 924"/>
                  <a:gd name="T119" fmla="*/ 1750 h 1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24" h="1752">
                    <a:moveTo>
                      <a:pt x="0" y="1638"/>
                    </a:moveTo>
                    <a:lnTo>
                      <a:pt x="4" y="1633"/>
                    </a:lnTo>
                    <a:lnTo>
                      <a:pt x="13" y="1623"/>
                    </a:lnTo>
                    <a:lnTo>
                      <a:pt x="17" y="1617"/>
                    </a:lnTo>
                    <a:lnTo>
                      <a:pt x="21" y="1611"/>
                    </a:lnTo>
                    <a:lnTo>
                      <a:pt x="25" y="1604"/>
                    </a:lnTo>
                    <a:lnTo>
                      <a:pt x="31" y="1598"/>
                    </a:lnTo>
                    <a:lnTo>
                      <a:pt x="35" y="1592"/>
                    </a:lnTo>
                    <a:lnTo>
                      <a:pt x="38" y="1585"/>
                    </a:lnTo>
                    <a:lnTo>
                      <a:pt x="42" y="1577"/>
                    </a:lnTo>
                    <a:lnTo>
                      <a:pt x="48" y="1569"/>
                    </a:lnTo>
                    <a:lnTo>
                      <a:pt x="52" y="1562"/>
                    </a:lnTo>
                    <a:lnTo>
                      <a:pt x="56" y="1554"/>
                    </a:lnTo>
                    <a:lnTo>
                      <a:pt x="60" y="1546"/>
                    </a:lnTo>
                    <a:lnTo>
                      <a:pt x="65" y="1537"/>
                    </a:lnTo>
                    <a:lnTo>
                      <a:pt x="69" y="1529"/>
                    </a:lnTo>
                    <a:lnTo>
                      <a:pt x="73" y="1519"/>
                    </a:lnTo>
                    <a:lnTo>
                      <a:pt x="79" y="1510"/>
                    </a:lnTo>
                    <a:lnTo>
                      <a:pt x="83" y="1500"/>
                    </a:lnTo>
                    <a:lnTo>
                      <a:pt x="86" y="1490"/>
                    </a:lnTo>
                    <a:lnTo>
                      <a:pt x="92" y="1481"/>
                    </a:lnTo>
                    <a:lnTo>
                      <a:pt x="96" y="1471"/>
                    </a:lnTo>
                    <a:lnTo>
                      <a:pt x="100" y="1460"/>
                    </a:lnTo>
                    <a:lnTo>
                      <a:pt x="106" y="1450"/>
                    </a:lnTo>
                    <a:lnTo>
                      <a:pt x="109" y="1439"/>
                    </a:lnTo>
                    <a:lnTo>
                      <a:pt x="115" y="1427"/>
                    </a:lnTo>
                    <a:lnTo>
                      <a:pt x="119" y="1416"/>
                    </a:lnTo>
                    <a:lnTo>
                      <a:pt x="123" y="1404"/>
                    </a:lnTo>
                    <a:lnTo>
                      <a:pt x="129" y="1393"/>
                    </a:lnTo>
                    <a:lnTo>
                      <a:pt x="132" y="1379"/>
                    </a:lnTo>
                    <a:lnTo>
                      <a:pt x="138" y="1368"/>
                    </a:lnTo>
                    <a:lnTo>
                      <a:pt x="142" y="1354"/>
                    </a:lnTo>
                    <a:lnTo>
                      <a:pt x="146" y="1341"/>
                    </a:lnTo>
                    <a:lnTo>
                      <a:pt x="150" y="1325"/>
                    </a:lnTo>
                    <a:lnTo>
                      <a:pt x="156" y="1312"/>
                    </a:lnTo>
                    <a:lnTo>
                      <a:pt x="159" y="1296"/>
                    </a:lnTo>
                    <a:lnTo>
                      <a:pt x="165" y="1283"/>
                    </a:lnTo>
                    <a:lnTo>
                      <a:pt x="169" y="1266"/>
                    </a:lnTo>
                    <a:lnTo>
                      <a:pt x="175" y="1250"/>
                    </a:lnTo>
                    <a:lnTo>
                      <a:pt x="181" y="1235"/>
                    </a:lnTo>
                    <a:lnTo>
                      <a:pt x="184" y="1218"/>
                    </a:lnTo>
                    <a:lnTo>
                      <a:pt x="190" y="1200"/>
                    </a:lnTo>
                    <a:lnTo>
                      <a:pt x="194" y="1183"/>
                    </a:lnTo>
                    <a:lnTo>
                      <a:pt x="200" y="1166"/>
                    </a:lnTo>
                    <a:lnTo>
                      <a:pt x="205" y="1149"/>
                    </a:lnTo>
                    <a:lnTo>
                      <a:pt x="209" y="1129"/>
                    </a:lnTo>
                    <a:lnTo>
                      <a:pt x="215" y="1112"/>
                    </a:lnTo>
                    <a:lnTo>
                      <a:pt x="221" y="1095"/>
                    </a:lnTo>
                    <a:lnTo>
                      <a:pt x="225" y="1076"/>
                    </a:lnTo>
                    <a:lnTo>
                      <a:pt x="230" y="1058"/>
                    </a:lnTo>
                    <a:lnTo>
                      <a:pt x="234" y="1039"/>
                    </a:lnTo>
                    <a:lnTo>
                      <a:pt x="240" y="1022"/>
                    </a:lnTo>
                    <a:lnTo>
                      <a:pt x="246" y="1003"/>
                    </a:lnTo>
                    <a:lnTo>
                      <a:pt x="250" y="983"/>
                    </a:lnTo>
                    <a:lnTo>
                      <a:pt x="255" y="966"/>
                    </a:lnTo>
                    <a:lnTo>
                      <a:pt x="259" y="949"/>
                    </a:lnTo>
                    <a:lnTo>
                      <a:pt x="265" y="930"/>
                    </a:lnTo>
                    <a:lnTo>
                      <a:pt x="271" y="912"/>
                    </a:lnTo>
                    <a:lnTo>
                      <a:pt x="275" y="895"/>
                    </a:lnTo>
                    <a:lnTo>
                      <a:pt x="280" y="878"/>
                    </a:lnTo>
                    <a:lnTo>
                      <a:pt x="284" y="860"/>
                    </a:lnTo>
                    <a:lnTo>
                      <a:pt x="290" y="843"/>
                    </a:lnTo>
                    <a:lnTo>
                      <a:pt x="294" y="828"/>
                    </a:lnTo>
                    <a:lnTo>
                      <a:pt x="300" y="812"/>
                    </a:lnTo>
                    <a:lnTo>
                      <a:pt x="303" y="795"/>
                    </a:lnTo>
                    <a:lnTo>
                      <a:pt x="307" y="780"/>
                    </a:lnTo>
                    <a:lnTo>
                      <a:pt x="313" y="764"/>
                    </a:lnTo>
                    <a:lnTo>
                      <a:pt x="319" y="747"/>
                    </a:lnTo>
                    <a:lnTo>
                      <a:pt x="323" y="732"/>
                    </a:lnTo>
                    <a:lnTo>
                      <a:pt x="328" y="714"/>
                    </a:lnTo>
                    <a:lnTo>
                      <a:pt x="332" y="699"/>
                    </a:lnTo>
                    <a:lnTo>
                      <a:pt x="338" y="684"/>
                    </a:lnTo>
                    <a:lnTo>
                      <a:pt x="342" y="666"/>
                    </a:lnTo>
                    <a:lnTo>
                      <a:pt x="348" y="651"/>
                    </a:lnTo>
                    <a:lnTo>
                      <a:pt x="353" y="636"/>
                    </a:lnTo>
                    <a:lnTo>
                      <a:pt x="357" y="618"/>
                    </a:lnTo>
                    <a:lnTo>
                      <a:pt x="363" y="603"/>
                    </a:lnTo>
                    <a:lnTo>
                      <a:pt x="367" y="588"/>
                    </a:lnTo>
                    <a:lnTo>
                      <a:pt x="373" y="572"/>
                    </a:lnTo>
                    <a:lnTo>
                      <a:pt x="376" y="557"/>
                    </a:lnTo>
                    <a:lnTo>
                      <a:pt x="382" y="542"/>
                    </a:lnTo>
                    <a:lnTo>
                      <a:pt x="386" y="526"/>
                    </a:lnTo>
                    <a:lnTo>
                      <a:pt x="392" y="511"/>
                    </a:lnTo>
                    <a:lnTo>
                      <a:pt x="396" y="495"/>
                    </a:lnTo>
                    <a:lnTo>
                      <a:pt x="399" y="482"/>
                    </a:lnTo>
                    <a:lnTo>
                      <a:pt x="405" y="467"/>
                    </a:lnTo>
                    <a:lnTo>
                      <a:pt x="409" y="453"/>
                    </a:lnTo>
                    <a:lnTo>
                      <a:pt x="413" y="440"/>
                    </a:lnTo>
                    <a:lnTo>
                      <a:pt x="417" y="426"/>
                    </a:lnTo>
                    <a:lnTo>
                      <a:pt x="421" y="413"/>
                    </a:lnTo>
                    <a:lnTo>
                      <a:pt x="424" y="399"/>
                    </a:lnTo>
                    <a:lnTo>
                      <a:pt x="428" y="386"/>
                    </a:lnTo>
                    <a:lnTo>
                      <a:pt x="432" y="374"/>
                    </a:lnTo>
                    <a:lnTo>
                      <a:pt x="434" y="361"/>
                    </a:lnTo>
                    <a:lnTo>
                      <a:pt x="438" y="349"/>
                    </a:lnTo>
                    <a:lnTo>
                      <a:pt x="442" y="340"/>
                    </a:lnTo>
                    <a:lnTo>
                      <a:pt x="444" y="328"/>
                    </a:lnTo>
                    <a:lnTo>
                      <a:pt x="445" y="317"/>
                    </a:lnTo>
                    <a:lnTo>
                      <a:pt x="447" y="307"/>
                    </a:lnTo>
                    <a:lnTo>
                      <a:pt x="449" y="298"/>
                    </a:lnTo>
                    <a:lnTo>
                      <a:pt x="451" y="286"/>
                    </a:lnTo>
                    <a:lnTo>
                      <a:pt x="453" y="276"/>
                    </a:lnTo>
                    <a:lnTo>
                      <a:pt x="455" y="269"/>
                    </a:lnTo>
                    <a:lnTo>
                      <a:pt x="457" y="259"/>
                    </a:lnTo>
                    <a:lnTo>
                      <a:pt x="457" y="250"/>
                    </a:lnTo>
                    <a:lnTo>
                      <a:pt x="459" y="242"/>
                    </a:lnTo>
                    <a:lnTo>
                      <a:pt x="459" y="232"/>
                    </a:lnTo>
                    <a:lnTo>
                      <a:pt x="461" y="225"/>
                    </a:lnTo>
                    <a:lnTo>
                      <a:pt x="461" y="217"/>
                    </a:lnTo>
                    <a:lnTo>
                      <a:pt x="463" y="209"/>
                    </a:lnTo>
                    <a:lnTo>
                      <a:pt x="463" y="188"/>
                    </a:lnTo>
                    <a:lnTo>
                      <a:pt x="465" y="180"/>
                    </a:lnTo>
                    <a:lnTo>
                      <a:pt x="465" y="167"/>
                    </a:lnTo>
                    <a:lnTo>
                      <a:pt x="467" y="161"/>
                    </a:lnTo>
                    <a:lnTo>
                      <a:pt x="467" y="148"/>
                    </a:lnTo>
                    <a:lnTo>
                      <a:pt x="469" y="142"/>
                    </a:lnTo>
                    <a:lnTo>
                      <a:pt x="469" y="136"/>
                    </a:lnTo>
                    <a:lnTo>
                      <a:pt x="470" y="130"/>
                    </a:lnTo>
                    <a:lnTo>
                      <a:pt x="470" y="125"/>
                    </a:lnTo>
                    <a:lnTo>
                      <a:pt x="472" y="119"/>
                    </a:lnTo>
                    <a:lnTo>
                      <a:pt x="474" y="115"/>
                    </a:lnTo>
                    <a:lnTo>
                      <a:pt x="476" y="109"/>
                    </a:lnTo>
                    <a:lnTo>
                      <a:pt x="478" y="104"/>
                    </a:lnTo>
                    <a:lnTo>
                      <a:pt x="480" y="100"/>
                    </a:lnTo>
                    <a:lnTo>
                      <a:pt x="482" y="94"/>
                    </a:lnTo>
                    <a:lnTo>
                      <a:pt x="484" y="88"/>
                    </a:lnTo>
                    <a:lnTo>
                      <a:pt x="486" y="82"/>
                    </a:lnTo>
                    <a:lnTo>
                      <a:pt x="488" y="79"/>
                    </a:lnTo>
                    <a:lnTo>
                      <a:pt x="492" y="73"/>
                    </a:lnTo>
                    <a:lnTo>
                      <a:pt x="494" y="67"/>
                    </a:lnTo>
                    <a:lnTo>
                      <a:pt x="495" y="61"/>
                    </a:lnTo>
                    <a:lnTo>
                      <a:pt x="499" y="56"/>
                    </a:lnTo>
                    <a:lnTo>
                      <a:pt x="501" y="52"/>
                    </a:lnTo>
                    <a:lnTo>
                      <a:pt x="505" y="46"/>
                    </a:lnTo>
                    <a:lnTo>
                      <a:pt x="507" y="40"/>
                    </a:lnTo>
                    <a:lnTo>
                      <a:pt x="511" y="36"/>
                    </a:lnTo>
                    <a:lnTo>
                      <a:pt x="515" y="31"/>
                    </a:lnTo>
                    <a:lnTo>
                      <a:pt x="517" y="27"/>
                    </a:lnTo>
                    <a:lnTo>
                      <a:pt x="524" y="19"/>
                    </a:lnTo>
                    <a:lnTo>
                      <a:pt x="526" y="15"/>
                    </a:lnTo>
                    <a:lnTo>
                      <a:pt x="530" y="11"/>
                    </a:lnTo>
                    <a:lnTo>
                      <a:pt x="534" y="9"/>
                    </a:lnTo>
                    <a:lnTo>
                      <a:pt x="536" y="6"/>
                    </a:lnTo>
                    <a:lnTo>
                      <a:pt x="540" y="4"/>
                    </a:lnTo>
                    <a:lnTo>
                      <a:pt x="542" y="2"/>
                    </a:lnTo>
                    <a:lnTo>
                      <a:pt x="545" y="2"/>
                    </a:lnTo>
                    <a:lnTo>
                      <a:pt x="549" y="0"/>
                    </a:lnTo>
                    <a:lnTo>
                      <a:pt x="555" y="0"/>
                    </a:lnTo>
                    <a:lnTo>
                      <a:pt x="559" y="4"/>
                    </a:lnTo>
                    <a:lnTo>
                      <a:pt x="563" y="6"/>
                    </a:lnTo>
                    <a:lnTo>
                      <a:pt x="565" y="8"/>
                    </a:lnTo>
                    <a:lnTo>
                      <a:pt x="566" y="11"/>
                    </a:lnTo>
                    <a:lnTo>
                      <a:pt x="570" y="17"/>
                    </a:lnTo>
                    <a:lnTo>
                      <a:pt x="572" y="21"/>
                    </a:lnTo>
                    <a:lnTo>
                      <a:pt x="574" y="27"/>
                    </a:lnTo>
                    <a:lnTo>
                      <a:pt x="576" y="34"/>
                    </a:lnTo>
                    <a:lnTo>
                      <a:pt x="578" y="42"/>
                    </a:lnTo>
                    <a:lnTo>
                      <a:pt x="580" y="52"/>
                    </a:lnTo>
                    <a:lnTo>
                      <a:pt x="582" y="61"/>
                    </a:lnTo>
                    <a:lnTo>
                      <a:pt x="584" y="71"/>
                    </a:lnTo>
                    <a:lnTo>
                      <a:pt x="586" y="82"/>
                    </a:lnTo>
                    <a:lnTo>
                      <a:pt x="588" y="94"/>
                    </a:lnTo>
                    <a:lnTo>
                      <a:pt x="590" y="105"/>
                    </a:lnTo>
                    <a:lnTo>
                      <a:pt x="591" y="117"/>
                    </a:lnTo>
                    <a:lnTo>
                      <a:pt x="593" y="130"/>
                    </a:lnTo>
                    <a:lnTo>
                      <a:pt x="593" y="144"/>
                    </a:lnTo>
                    <a:lnTo>
                      <a:pt x="595" y="157"/>
                    </a:lnTo>
                    <a:lnTo>
                      <a:pt x="597" y="171"/>
                    </a:lnTo>
                    <a:lnTo>
                      <a:pt x="599" y="186"/>
                    </a:lnTo>
                    <a:lnTo>
                      <a:pt x="601" y="200"/>
                    </a:lnTo>
                    <a:lnTo>
                      <a:pt x="603" y="215"/>
                    </a:lnTo>
                    <a:lnTo>
                      <a:pt x="603" y="228"/>
                    </a:lnTo>
                    <a:lnTo>
                      <a:pt x="605" y="244"/>
                    </a:lnTo>
                    <a:lnTo>
                      <a:pt x="607" y="257"/>
                    </a:lnTo>
                    <a:lnTo>
                      <a:pt x="609" y="273"/>
                    </a:lnTo>
                    <a:lnTo>
                      <a:pt x="609" y="286"/>
                    </a:lnTo>
                    <a:lnTo>
                      <a:pt x="611" y="300"/>
                    </a:lnTo>
                    <a:lnTo>
                      <a:pt x="613" y="315"/>
                    </a:lnTo>
                    <a:lnTo>
                      <a:pt x="613" y="328"/>
                    </a:lnTo>
                    <a:lnTo>
                      <a:pt x="614" y="340"/>
                    </a:lnTo>
                    <a:lnTo>
                      <a:pt x="616" y="353"/>
                    </a:lnTo>
                    <a:lnTo>
                      <a:pt x="616" y="365"/>
                    </a:lnTo>
                    <a:lnTo>
                      <a:pt x="618" y="376"/>
                    </a:lnTo>
                    <a:lnTo>
                      <a:pt x="620" y="388"/>
                    </a:lnTo>
                    <a:lnTo>
                      <a:pt x="622" y="399"/>
                    </a:lnTo>
                    <a:lnTo>
                      <a:pt x="622" y="409"/>
                    </a:lnTo>
                    <a:lnTo>
                      <a:pt x="624" y="417"/>
                    </a:lnTo>
                    <a:lnTo>
                      <a:pt x="624" y="426"/>
                    </a:lnTo>
                    <a:lnTo>
                      <a:pt x="626" y="434"/>
                    </a:lnTo>
                    <a:lnTo>
                      <a:pt x="626" y="442"/>
                    </a:lnTo>
                    <a:lnTo>
                      <a:pt x="628" y="449"/>
                    </a:lnTo>
                    <a:lnTo>
                      <a:pt x="628" y="463"/>
                    </a:lnTo>
                    <a:lnTo>
                      <a:pt x="630" y="469"/>
                    </a:lnTo>
                    <a:lnTo>
                      <a:pt x="630" y="480"/>
                    </a:lnTo>
                    <a:lnTo>
                      <a:pt x="632" y="486"/>
                    </a:lnTo>
                    <a:lnTo>
                      <a:pt x="632" y="497"/>
                    </a:lnTo>
                    <a:lnTo>
                      <a:pt x="634" y="503"/>
                    </a:lnTo>
                    <a:lnTo>
                      <a:pt x="634" y="515"/>
                    </a:lnTo>
                    <a:lnTo>
                      <a:pt x="636" y="520"/>
                    </a:lnTo>
                    <a:lnTo>
                      <a:pt x="636" y="534"/>
                    </a:lnTo>
                    <a:lnTo>
                      <a:pt x="638" y="542"/>
                    </a:lnTo>
                    <a:lnTo>
                      <a:pt x="638" y="549"/>
                    </a:lnTo>
                    <a:lnTo>
                      <a:pt x="639" y="557"/>
                    </a:lnTo>
                    <a:lnTo>
                      <a:pt x="639" y="567"/>
                    </a:lnTo>
                    <a:lnTo>
                      <a:pt x="641" y="576"/>
                    </a:lnTo>
                    <a:lnTo>
                      <a:pt x="641" y="586"/>
                    </a:lnTo>
                    <a:lnTo>
                      <a:pt x="643" y="595"/>
                    </a:lnTo>
                    <a:lnTo>
                      <a:pt x="645" y="607"/>
                    </a:lnTo>
                    <a:lnTo>
                      <a:pt x="647" y="620"/>
                    </a:lnTo>
                    <a:lnTo>
                      <a:pt x="649" y="634"/>
                    </a:lnTo>
                    <a:lnTo>
                      <a:pt x="649" y="647"/>
                    </a:lnTo>
                    <a:lnTo>
                      <a:pt x="653" y="663"/>
                    </a:lnTo>
                    <a:lnTo>
                      <a:pt x="655" y="678"/>
                    </a:lnTo>
                    <a:lnTo>
                      <a:pt x="657" y="695"/>
                    </a:lnTo>
                    <a:lnTo>
                      <a:pt x="659" y="713"/>
                    </a:lnTo>
                    <a:lnTo>
                      <a:pt x="661" y="734"/>
                    </a:lnTo>
                    <a:lnTo>
                      <a:pt x="664" y="753"/>
                    </a:lnTo>
                    <a:lnTo>
                      <a:pt x="666" y="774"/>
                    </a:lnTo>
                    <a:lnTo>
                      <a:pt x="668" y="797"/>
                    </a:lnTo>
                    <a:lnTo>
                      <a:pt x="672" y="820"/>
                    </a:lnTo>
                    <a:lnTo>
                      <a:pt x="676" y="843"/>
                    </a:lnTo>
                    <a:lnTo>
                      <a:pt x="678" y="868"/>
                    </a:lnTo>
                    <a:lnTo>
                      <a:pt x="682" y="893"/>
                    </a:lnTo>
                    <a:lnTo>
                      <a:pt x="684" y="918"/>
                    </a:lnTo>
                    <a:lnTo>
                      <a:pt x="687" y="943"/>
                    </a:lnTo>
                    <a:lnTo>
                      <a:pt x="691" y="970"/>
                    </a:lnTo>
                    <a:lnTo>
                      <a:pt x="695" y="995"/>
                    </a:lnTo>
                    <a:lnTo>
                      <a:pt x="697" y="1022"/>
                    </a:lnTo>
                    <a:lnTo>
                      <a:pt x="701" y="1047"/>
                    </a:lnTo>
                    <a:lnTo>
                      <a:pt x="705" y="1074"/>
                    </a:lnTo>
                    <a:lnTo>
                      <a:pt x="709" y="1099"/>
                    </a:lnTo>
                    <a:lnTo>
                      <a:pt x="710" y="1125"/>
                    </a:lnTo>
                    <a:lnTo>
                      <a:pt x="714" y="1150"/>
                    </a:lnTo>
                    <a:lnTo>
                      <a:pt x="718" y="1175"/>
                    </a:lnTo>
                    <a:lnTo>
                      <a:pt x="722" y="1198"/>
                    </a:lnTo>
                    <a:lnTo>
                      <a:pt x="724" y="1223"/>
                    </a:lnTo>
                    <a:lnTo>
                      <a:pt x="728" y="1247"/>
                    </a:lnTo>
                    <a:lnTo>
                      <a:pt x="732" y="1268"/>
                    </a:lnTo>
                    <a:lnTo>
                      <a:pt x="735" y="1289"/>
                    </a:lnTo>
                    <a:lnTo>
                      <a:pt x="737" y="1310"/>
                    </a:lnTo>
                    <a:lnTo>
                      <a:pt x="741" y="1329"/>
                    </a:lnTo>
                    <a:lnTo>
                      <a:pt x="743" y="1348"/>
                    </a:lnTo>
                    <a:lnTo>
                      <a:pt x="747" y="1366"/>
                    </a:lnTo>
                    <a:lnTo>
                      <a:pt x="751" y="1383"/>
                    </a:lnTo>
                    <a:lnTo>
                      <a:pt x="753" y="1396"/>
                    </a:lnTo>
                    <a:lnTo>
                      <a:pt x="755" y="1412"/>
                    </a:lnTo>
                    <a:lnTo>
                      <a:pt x="759" y="1425"/>
                    </a:lnTo>
                    <a:lnTo>
                      <a:pt x="760" y="1439"/>
                    </a:lnTo>
                    <a:lnTo>
                      <a:pt x="764" y="1450"/>
                    </a:lnTo>
                    <a:lnTo>
                      <a:pt x="766" y="1464"/>
                    </a:lnTo>
                    <a:lnTo>
                      <a:pt x="768" y="1475"/>
                    </a:lnTo>
                    <a:lnTo>
                      <a:pt x="772" y="1485"/>
                    </a:lnTo>
                    <a:lnTo>
                      <a:pt x="774" y="1496"/>
                    </a:lnTo>
                    <a:lnTo>
                      <a:pt x="776" y="1506"/>
                    </a:lnTo>
                    <a:lnTo>
                      <a:pt x="780" y="1515"/>
                    </a:lnTo>
                    <a:lnTo>
                      <a:pt x="782" y="1523"/>
                    </a:lnTo>
                    <a:lnTo>
                      <a:pt x="783" y="1533"/>
                    </a:lnTo>
                    <a:lnTo>
                      <a:pt x="787" y="1540"/>
                    </a:lnTo>
                    <a:lnTo>
                      <a:pt x="789" y="1548"/>
                    </a:lnTo>
                    <a:lnTo>
                      <a:pt x="791" y="1556"/>
                    </a:lnTo>
                    <a:lnTo>
                      <a:pt x="795" y="1563"/>
                    </a:lnTo>
                    <a:lnTo>
                      <a:pt x="797" y="1571"/>
                    </a:lnTo>
                    <a:lnTo>
                      <a:pt x="799" y="1577"/>
                    </a:lnTo>
                    <a:lnTo>
                      <a:pt x="801" y="1585"/>
                    </a:lnTo>
                    <a:lnTo>
                      <a:pt x="805" y="1590"/>
                    </a:lnTo>
                    <a:lnTo>
                      <a:pt x="807" y="1596"/>
                    </a:lnTo>
                    <a:lnTo>
                      <a:pt x="808" y="1602"/>
                    </a:lnTo>
                    <a:lnTo>
                      <a:pt x="812" y="1608"/>
                    </a:lnTo>
                    <a:lnTo>
                      <a:pt x="814" y="1613"/>
                    </a:lnTo>
                    <a:lnTo>
                      <a:pt x="816" y="1619"/>
                    </a:lnTo>
                    <a:lnTo>
                      <a:pt x="820" y="1625"/>
                    </a:lnTo>
                    <a:lnTo>
                      <a:pt x="822" y="1631"/>
                    </a:lnTo>
                    <a:lnTo>
                      <a:pt x="824" y="1636"/>
                    </a:lnTo>
                    <a:lnTo>
                      <a:pt x="828" y="1642"/>
                    </a:lnTo>
                    <a:lnTo>
                      <a:pt x="830" y="1648"/>
                    </a:lnTo>
                    <a:lnTo>
                      <a:pt x="833" y="1654"/>
                    </a:lnTo>
                    <a:lnTo>
                      <a:pt x="835" y="1660"/>
                    </a:lnTo>
                    <a:lnTo>
                      <a:pt x="839" y="1665"/>
                    </a:lnTo>
                    <a:lnTo>
                      <a:pt x="841" y="1671"/>
                    </a:lnTo>
                    <a:lnTo>
                      <a:pt x="845" y="1675"/>
                    </a:lnTo>
                    <a:lnTo>
                      <a:pt x="847" y="1681"/>
                    </a:lnTo>
                    <a:lnTo>
                      <a:pt x="851" y="1684"/>
                    </a:lnTo>
                    <a:lnTo>
                      <a:pt x="853" y="1690"/>
                    </a:lnTo>
                    <a:lnTo>
                      <a:pt x="855" y="1694"/>
                    </a:lnTo>
                    <a:lnTo>
                      <a:pt x="858" y="1698"/>
                    </a:lnTo>
                    <a:lnTo>
                      <a:pt x="860" y="1704"/>
                    </a:lnTo>
                    <a:lnTo>
                      <a:pt x="864" y="1708"/>
                    </a:lnTo>
                    <a:lnTo>
                      <a:pt x="866" y="1711"/>
                    </a:lnTo>
                    <a:lnTo>
                      <a:pt x="876" y="1721"/>
                    </a:lnTo>
                    <a:lnTo>
                      <a:pt x="878" y="1725"/>
                    </a:lnTo>
                    <a:lnTo>
                      <a:pt x="885" y="1733"/>
                    </a:lnTo>
                    <a:lnTo>
                      <a:pt x="889" y="1734"/>
                    </a:lnTo>
                    <a:lnTo>
                      <a:pt x="891" y="1738"/>
                    </a:lnTo>
                    <a:lnTo>
                      <a:pt x="895" y="1740"/>
                    </a:lnTo>
                    <a:lnTo>
                      <a:pt x="897" y="1742"/>
                    </a:lnTo>
                    <a:lnTo>
                      <a:pt x="901" y="1744"/>
                    </a:lnTo>
                    <a:lnTo>
                      <a:pt x="903" y="1746"/>
                    </a:lnTo>
                    <a:lnTo>
                      <a:pt x="906" y="1746"/>
                    </a:lnTo>
                    <a:lnTo>
                      <a:pt x="908" y="1748"/>
                    </a:lnTo>
                    <a:lnTo>
                      <a:pt x="912" y="1750"/>
                    </a:lnTo>
                    <a:lnTo>
                      <a:pt x="918" y="1750"/>
                    </a:lnTo>
                    <a:lnTo>
                      <a:pt x="920" y="1752"/>
                    </a:lnTo>
                    <a:lnTo>
                      <a:pt x="924" y="1752"/>
                    </a:lnTo>
                  </a:path>
                </a:pathLst>
              </a:custGeom>
              <a:noFill/>
              <a:ln w="38100" cmpd="sng">
                <a:solidFill>
                  <a:srgbClr val="66FFFF"/>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4636" name="Text Box 12"/>
              <p:cNvSpPr txBox="1">
                <a:spLocks noChangeArrowheads="1"/>
              </p:cNvSpPr>
              <p:nvPr/>
            </p:nvSpPr>
            <p:spPr bwMode="auto">
              <a:xfrm>
                <a:off x="4205" y="1492"/>
                <a:ext cx="1103"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53882" dir="2700000" algn="ctr" rotWithShape="0">
                        <a:srgbClr val="000000">
                          <a:alpha val="74998"/>
                        </a:srgbClr>
                      </a:outerShdw>
                    </a:effectLst>
                  </a14:hiddenEffects>
                </a:ext>
              </a:extLst>
            </p:spPr>
            <p:txBody>
              <a:bodyPr wrap="none" lIns="91423" tIns="45711" rIns="91423" bIns="45711">
                <a:spAutoFit/>
              </a:bodyPr>
              <a:lstStyle/>
              <a:p>
                <a:pPr eaLnBrk="0" hangingPunct="0"/>
                <a:r>
                  <a:rPr lang="en-US" sz="2000" b="1">
                    <a:solidFill>
                      <a:srgbClr val="66FFFF"/>
                    </a:solidFill>
                    <a:latin typeface="Arial" charset="0"/>
                  </a:rPr>
                  <a:t>Phycocyanin</a:t>
                </a:r>
              </a:p>
            </p:txBody>
          </p:sp>
          <p:sp>
            <p:nvSpPr>
              <p:cNvPr id="154637" name="Line 13"/>
              <p:cNvSpPr>
                <a:spLocks noChangeShapeType="1"/>
              </p:cNvSpPr>
              <p:nvPr/>
            </p:nvSpPr>
            <p:spPr bwMode="auto">
              <a:xfrm flipH="1">
                <a:off x="3254" y="1638"/>
                <a:ext cx="948" cy="169"/>
              </a:xfrm>
              <a:prstGeom prst="line">
                <a:avLst/>
              </a:prstGeom>
              <a:noFill/>
              <a:ln w="38100">
                <a:solidFill>
                  <a:srgbClr val="66FFFF"/>
                </a:solidFill>
                <a:round/>
                <a:headEnd type="none" w="sm" len="sm"/>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54638" name="Text Box 14"/>
            <p:cNvSpPr txBox="1">
              <a:spLocks noChangeArrowheads="1"/>
            </p:cNvSpPr>
            <p:nvPr/>
          </p:nvSpPr>
          <p:spPr bwMode="auto">
            <a:xfrm>
              <a:off x="1675" y="3662"/>
              <a:ext cx="246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bg1"/>
                  </a:solidFill>
                  <a:miter lim="800000"/>
                  <a:headEnd type="none" w="sm" len="sm"/>
                  <a:tailEnd type="none" w="sm" len="sm"/>
                </a14:hiddenLine>
              </a:ext>
              <a:ext uri="{AF507438-7753-43e0-B8FC-AC1667EBCBE1}">
                <a14:hiddenEffects xmlns:a14="http://schemas.microsoft.com/office/drawing/2010/main">
                  <a:effectLst>
                    <a:outerShdw blurRad="63500" dist="53882" dir="2700000" algn="ctr" rotWithShape="0">
                      <a:srgbClr val="000000">
                        <a:alpha val="74998"/>
                      </a:srgbClr>
                    </a:outerShdw>
                  </a:effectLst>
                </a14:hiddenEffects>
              </a:ext>
            </a:extLst>
          </p:spPr>
          <p:txBody>
            <a:bodyPr wrap="none" lIns="91423" tIns="45711" rIns="91423" bIns="45711">
              <a:spAutoFit/>
            </a:bodyPr>
            <a:lstStyle>
              <a:lvl1pPr>
                <a:tabLst>
                  <a:tab pos="795338" algn="l"/>
                  <a:tab pos="1539875" algn="l"/>
                  <a:tab pos="2347913" algn="l"/>
                  <a:tab pos="3144838" algn="l"/>
                  <a:tab pos="3822700" algn="l"/>
                </a:tabLst>
                <a:defRPr sz="2400">
                  <a:solidFill>
                    <a:schemeClr val="tx1"/>
                  </a:solidFill>
                  <a:latin typeface="Times New Roman" charset="0"/>
                  <a:ea typeface="ＭＳ Ｐゴシック" charset="0"/>
                </a:defRPr>
              </a:lvl1pPr>
              <a:lvl2pPr>
                <a:tabLst>
                  <a:tab pos="795338" algn="l"/>
                  <a:tab pos="1539875" algn="l"/>
                  <a:tab pos="2347913" algn="l"/>
                  <a:tab pos="3144838" algn="l"/>
                  <a:tab pos="3822700" algn="l"/>
                </a:tabLst>
                <a:defRPr sz="2400">
                  <a:solidFill>
                    <a:schemeClr val="tx1"/>
                  </a:solidFill>
                  <a:latin typeface="Times New Roman" charset="0"/>
                  <a:ea typeface="ＭＳ Ｐゴシック" charset="0"/>
                </a:defRPr>
              </a:lvl2pPr>
              <a:lvl3pPr>
                <a:tabLst>
                  <a:tab pos="795338" algn="l"/>
                  <a:tab pos="1539875" algn="l"/>
                  <a:tab pos="2347913" algn="l"/>
                  <a:tab pos="3144838" algn="l"/>
                  <a:tab pos="3822700" algn="l"/>
                </a:tabLst>
                <a:defRPr sz="2400">
                  <a:solidFill>
                    <a:schemeClr val="tx1"/>
                  </a:solidFill>
                  <a:latin typeface="Times New Roman" charset="0"/>
                  <a:ea typeface="ＭＳ Ｐゴシック" charset="0"/>
                </a:defRPr>
              </a:lvl3pPr>
              <a:lvl4pPr>
                <a:tabLst>
                  <a:tab pos="795338" algn="l"/>
                  <a:tab pos="1539875" algn="l"/>
                  <a:tab pos="2347913" algn="l"/>
                  <a:tab pos="3144838" algn="l"/>
                  <a:tab pos="3822700" algn="l"/>
                </a:tabLst>
                <a:defRPr sz="2400">
                  <a:solidFill>
                    <a:schemeClr val="tx1"/>
                  </a:solidFill>
                  <a:latin typeface="Times New Roman" charset="0"/>
                  <a:ea typeface="ＭＳ Ｐゴシック" charset="0"/>
                </a:defRPr>
              </a:lvl4pPr>
              <a:lvl5pPr>
                <a:tabLst>
                  <a:tab pos="795338" algn="l"/>
                  <a:tab pos="1539875" algn="l"/>
                  <a:tab pos="2347913" algn="l"/>
                  <a:tab pos="3144838" algn="l"/>
                  <a:tab pos="3822700" algn="l"/>
                </a:tabLst>
                <a:defRPr sz="2400">
                  <a:solidFill>
                    <a:schemeClr val="tx1"/>
                  </a:solidFill>
                  <a:latin typeface="Times New Roman" charset="0"/>
                  <a:ea typeface="ＭＳ Ｐゴシック" charset="0"/>
                </a:defRPr>
              </a:lvl5pPr>
              <a:lvl6pPr fontAlgn="base">
                <a:spcBef>
                  <a:spcPct val="0"/>
                </a:spcBef>
                <a:spcAft>
                  <a:spcPct val="0"/>
                </a:spcAft>
                <a:tabLst>
                  <a:tab pos="795338" algn="l"/>
                  <a:tab pos="1539875" algn="l"/>
                  <a:tab pos="2347913" algn="l"/>
                  <a:tab pos="3144838" algn="l"/>
                  <a:tab pos="3822700" algn="l"/>
                </a:tabLst>
                <a:defRPr sz="2400">
                  <a:solidFill>
                    <a:schemeClr val="tx1"/>
                  </a:solidFill>
                  <a:latin typeface="Times New Roman" charset="0"/>
                  <a:ea typeface="ＭＳ Ｐゴシック" charset="0"/>
                </a:defRPr>
              </a:lvl6pPr>
              <a:lvl7pPr fontAlgn="base">
                <a:spcBef>
                  <a:spcPct val="0"/>
                </a:spcBef>
                <a:spcAft>
                  <a:spcPct val="0"/>
                </a:spcAft>
                <a:tabLst>
                  <a:tab pos="795338" algn="l"/>
                  <a:tab pos="1539875" algn="l"/>
                  <a:tab pos="2347913" algn="l"/>
                  <a:tab pos="3144838" algn="l"/>
                  <a:tab pos="3822700" algn="l"/>
                </a:tabLst>
                <a:defRPr sz="2400">
                  <a:solidFill>
                    <a:schemeClr val="tx1"/>
                  </a:solidFill>
                  <a:latin typeface="Times New Roman" charset="0"/>
                  <a:ea typeface="ＭＳ Ｐゴシック" charset="0"/>
                </a:defRPr>
              </a:lvl7pPr>
              <a:lvl8pPr fontAlgn="base">
                <a:spcBef>
                  <a:spcPct val="0"/>
                </a:spcBef>
                <a:spcAft>
                  <a:spcPct val="0"/>
                </a:spcAft>
                <a:tabLst>
                  <a:tab pos="795338" algn="l"/>
                  <a:tab pos="1539875" algn="l"/>
                  <a:tab pos="2347913" algn="l"/>
                  <a:tab pos="3144838" algn="l"/>
                  <a:tab pos="3822700" algn="l"/>
                </a:tabLst>
                <a:defRPr sz="2400">
                  <a:solidFill>
                    <a:schemeClr val="tx1"/>
                  </a:solidFill>
                  <a:latin typeface="Times New Roman" charset="0"/>
                  <a:ea typeface="ＭＳ Ｐゴシック" charset="0"/>
                </a:defRPr>
              </a:lvl8pPr>
              <a:lvl9pPr fontAlgn="base">
                <a:spcBef>
                  <a:spcPct val="0"/>
                </a:spcBef>
                <a:spcAft>
                  <a:spcPct val="0"/>
                </a:spcAft>
                <a:tabLst>
                  <a:tab pos="795338" algn="l"/>
                  <a:tab pos="1539875" algn="l"/>
                  <a:tab pos="2347913" algn="l"/>
                  <a:tab pos="3144838" algn="l"/>
                  <a:tab pos="3822700" algn="l"/>
                </a:tabLst>
                <a:defRPr sz="2400">
                  <a:solidFill>
                    <a:schemeClr val="tx1"/>
                  </a:solidFill>
                  <a:latin typeface="Times New Roman" charset="0"/>
                  <a:ea typeface="ＭＳ Ｐゴシック" charset="0"/>
                </a:defRPr>
              </a:lvl9pPr>
            </a:lstStyle>
            <a:p>
              <a:pPr eaLnBrk="0" hangingPunct="0"/>
              <a:r>
                <a:rPr lang="en-US" sz="1400">
                  <a:solidFill>
                    <a:schemeClr val="bg1"/>
                  </a:solidFill>
                  <a:latin typeface="Arial" charset="0"/>
                </a:rPr>
                <a:t>      300	400	      500	600     700     800</a:t>
              </a:r>
            </a:p>
          </p:txBody>
        </p:sp>
        <p:sp>
          <p:nvSpPr>
            <p:cNvPr id="154639" name="Text Box 15"/>
            <p:cNvSpPr txBox="1">
              <a:spLocks noChangeArrowheads="1"/>
            </p:cNvSpPr>
            <p:nvPr/>
          </p:nvSpPr>
          <p:spPr bwMode="auto">
            <a:xfrm>
              <a:off x="2267" y="3839"/>
              <a:ext cx="1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53882" dir="2700000" algn="ctr" rotWithShape="0">
                      <a:srgbClr val="000000">
                        <a:alpha val="74998"/>
                      </a:srgbClr>
                    </a:outerShdw>
                  </a:effectLst>
                </a14:hiddenEffects>
              </a:ext>
            </a:extLst>
          </p:spPr>
          <p:txBody>
            <a:bodyPr wrap="none" lIns="91423" tIns="45711" rIns="91423" bIns="45711">
              <a:spAutoFit/>
            </a:bodyPr>
            <a:lstStyle/>
            <a:p>
              <a:pPr eaLnBrk="0" hangingPunct="0"/>
              <a:r>
                <a:rPr lang="en-US" sz="1800">
                  <a:latin typeface="Arial" charset="0"/>
                </a:rPr>
                <a:t>Wavelength [nm]</a:t>
              </a:r>
              <a:endParaRPr lang="en-US" sz="1800">
                <a:solidFill>
                  <a:schemeClr val="bg1"/>
                </a:solidFill>
                <a:latin typeface="Arial" charset="0"/>
              </a:endParaRPr>
            </a:p>
          </p:txBody>
        </p:sp>
        <p:grpSp>
          <p:nvGrpSpPr>
            <p:cNvPr id="154640" name="Group 16"/>
            <p:cNvGrpSpPr>
              <a:grpSpLocks/>
            </p:cNvGrpSpPr>
            <p:nvPr/>
          </p:nvGrpSpPr>
          <p:grpSpPr bwMode="auto">
            <a:xfrm>
              <a:off x="802" y="1869"/>
              <a:ext cx="2044" cy="1437"/>
              <a:chOff x="802" y="1869"/>
              <a:chExt cx="2044" cy="1437"/>
            </a:xfrm>
          </p:grpSpPr>
          <p:sp>
            <p:nvSpPr>
              <p:cNvPr id="154641" name="Freeform 17"/>
              <p:cNvSpPr>
                <a:spLocks/>
              </p:cNvSpPr>
              <p:nvPr/>
            </p:nvSpPr>
            <p:spPr bwMode="auto">
              <a:xfrm>
                <a:off x="2231" y="1869"/>
                <a:ext cx="615" cy="1437"/>
              </a:xfrm>
              <a:custGeom>
                <a:avLst/>
                <a:gdLst>
                  <a:gd name="T0" fmla="*/ 27 w 692"/>
                  <a:gd name="T1" fmla="*/ 1155 h 1437"/>
                  <a:gd name="T2" fmla="*/ 56 w 692"/>
                  <a:gd name="T3" fmla="*/ 1070 h 1437"/>
                  <a:gd name="T4" fmla="*/ 83 w 692"/>
                  <a:gd name="T5" fmla="*/ 989 h 1437"/>
                  <a:gd name="T6" fmla="*/ 106 w 692"/>
                  <a:gd name="T7" fmla="*/ 909 h 1437"/>
                  <a:gd name="T8" fmla="*/ 125 w 692"/>
                  <a:gd name="T9" fmla="*/ 830 h 1437"/>
                  <a:gd name="T10" fmla="*/ 142 w 692"/>
                  <a:gd name="T11" fmla="*/ 751 h 1437"/>
                  <a:gd name="T12" fmla="*/ 154 w 692"/>
                  <a:gd name="T13" fmla="*/ 673 h 1437"/>
                  <a:gd name="T14" fmla="*/ 162 w 692"/>
                  <a:gd name="T15" fmla="*/ 596 h 1437"/>
                  <a:gd name="T16" fmla="*/ 167 w 692"/>
                  <a:gd name="T17" fmla="*/ 521 h 1437"/>
                  <a:gd name="T18" fmla="*/ 175 w 692"/>
                  <a:gd name="T19" fmla="*/ 455 h 1437"/>
                  <a:gd name="T20" fmla="*/ 181 w 692"/>
                  <a:gd name="T21" fmla="*/ 400 h 1437"/>
                  <a:gd name="T22" fmla="*/ 189 w 692"/>
                  <a:gd name="T23" fmla="*/ 358 h 1437"/>
                  <a:gd name="T24" fmla="*/ 194 w 692"/>
                  <a:gd name="T25" fmla="*/ 321 h 1437"/>
                  <a:gd name="T26" fmla="*/ 200 w 692"/>
                  <a:gd name="T27" fmla="*/ 294 h 1437"/>
                  <a:gd name="T28" fmla="*/ 208 w 692"/>
                  <a:gd name="T29" fmla="*/ 273 h 1437"/>
                  <a:gd name="T30" fmla="*/ 217 w 692"/>
                  <a:gd name="T31" fmla="*/ 250 h 1437"/>
                  <a:gd name="T32" fmla="*/ 233 w 692"/>
                  <a:gd name="T33" fmla="*/ 223 h 1437"/>
                  <a:gd name="T34" fmla="*/ 256 w 692"/>
                  <a:gd name="T35" fmla="*/ 198 h 1437"/>
                  <a:gd name="T36" fmla="*/ 273 w 692"/>
                  <a:gd name="T37" fmla="*/ 181 h 1437"/>
                  <a:gd name="T38" fmla="*/ 292 w 692"/>
                  <a:gd name="T39" fmla="*/ 160 h 1437"/>
                  <a:gd name="T40" fmla="*/ 302 w 692"/>
                  <a:gd name="T41" fmla="*/ 137 h 1437"/>
                  <a:gd name="T42" fmla="*/ 308 w 692"/>
                  <a:gd name="T43" fmla="*/ 100 h 1437"/>
                  <a:gd name="T44" fmla="*/ 313 w 692"/>
                  <a:gd name="T45" fmla="*/ 12 h 1437"/>
                  <a:gd name="T46" fmla="*/ 327 w 692"/>
                  <a:gd name="T47" fmla="*/ 0 h 1437"/>
                  <a:gd name="T48" fmla="*/ 336 w 692"/>
                  <a:gd name="T49" fmla="*/ 10 h 1437"/>
                  <a:gd name="T50" fmla="*/ 346 w 692"/>
                  <a:gd name="T51" fmla="*/ 25 h 1437"/>
                  <a:gd name="T52" fmla="*/ 352 w 692"/>
                  <a:gd name="T53" fmla="*/ 41 h 1437"/>
                  <a:gd name="T54" fmla="*/ 359 w 692"/>
                  <a:gd name="T55" fmla="*/ 66 h 1437"/>
                  <a:gd name="T56" fmla="*/ 369 w 692"/>
                  <a:gd name="T57" fmla="*/ 92 h 1437"/>
                  <a:gd name="T58" fmla="*/ 377 w 692"/>
                  <a:gd name="T59" fmla="*/ 115 h 1437"/>
                  <a:gd name="T60" fmla="*/ 388 w 692"/>
                  <a:gd name="T61" fmla="*/ 129 h 1437"/>
                  <a:gd name="T62" fmla="*/ 402 w 692"/>
                  <a:gd name="T63" fmla="*/ 119 h 1437"/>
                  <a:gd name="T64" fmla="*/ 413 w 692"/>
                  <a:gd name="T65" fmla="*/ 98 h 1437"/>
                  <a:gd name="T66" fmla="*/ 423 w 692"/>
                  <a:gd name="T67" fmla="*/ 73 h 1437"/>
                  <a:gd name="T68" fmla="*/ 434 w 692"/>
                  <a:gd name="T69" fmla="*/ 54 h 1437"/>
                  <a:gd name="T70" fmla="*/ 454 w 692"/>
                  <a:gd name="T71" fmla="*/ 50 h 1437"/>
                  <a:gd name="T72" fmla="*/ 465 w 692"/>
                  <a:gd name="T73" fmla="*/ 66 h 1437"/>
                  <a:gd name="T74" fmla="*/ 473 w 692"/>
                  <a:gd name="T75" fmla="*/ 85 h 1437"/>
                  <a:gd name="T76" fmla="*/ 478 w 692"/>
                  <a:gd name="T77" fmla="*/ 123 h 1437"/>
                  <a:gd name="T78" fmla="*/ 477 w 692"/>
                  <a:gd name="T79" fmla="*/ 352 h 1437"/>
                  <a:gd name="T80" fmla="*/ 482 w 692"/>
                  <a:gd name="T81" fmla="*/ 567 h 1437"/>
                  <a:gd name="T82" fmla="*/ 490 w 692"/>
                  <a:gd name="T83" fmla="*/ 648 h 1437"/>
                  <a:gd name="T84" fmla="*/ 502 w 692"/>
                  <a:gd name="T85" fmla="*/ 730 h 1437"/>
                  <a:gd name="T86" fmla="*/ 513 w 692"/>
                  <a:gd name="T87" fmla="*/ 815 h 1437"/>
                  <a:gd name="T88" fmla="*/ 525 w 692"/>
                  <a:gd name="T89" fmla="*/ 893 h 1437"/>
                  <a:gd name="T90" fmla="*/ 534 w 692"/>
                  <a:gd name="T91" fmla="*/ 968 h 1437"/>
                  <a:gd name="T92" fmla="*/ 542 w 692"/>
                  <a:gd name="T93" fmla="*/ 1039 h 1437"/>
                  <a:gd name="T94" fmla="*/ 548 w 692"/>
                  <a:gd name="T95" fmla="*/ 1109 h 1437"/>
                  <a:gd name="T96" fmla="*/ 555 w 692"/>
                  <a:gd name="T97" fmla="*/ 1176 h 1437"/>
                  <a:gd name="T98" fmla="*/ 563 w 692"/>
                  <a:gd name="T99" fmla="*/ 1235 h 1437"/>
                  <a:gd name="T100" fmla="*/ 574 w 692"/>
                  <a:gd name="T101" fmla="*/ 1287 h 1437"/>
                  <a:gd name="T102" fmla="*/ 592 w 692"/>
                  <a:gd name="T103" fmla="*/ 1329 h 1437"/>
                  <a:gd name="T104" fmla="*/ 609 w 692"/>
                  <a:gd name="T105" fmla="*/ 1366 h 1437"/>
                  <a:gd name="T106" fmla="*/ 649 w 692"/>
                  <a:gd name="T107" fmla="*/ 1414 h 1437"/>
                  <a:gd name="T108" fmla="*/ 678 w 692"/>
                  <a:gd name="T109" fmla="*/ 1431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92" h="1437">
                    <a:moveTo>
                      <a:pt x="0" y="1226"/>
                    </a:moveTo>
                    <a:lnTo>
                      <a:pt x="6" y="1212"/>
                    </a:lnTo>
                    <a:lnTo>
                      <a:pt x="12" y="1197"/>
                    </a:lnTo>
                    <a:lnTo>
                      <a:pt x="18" y="1184"/>
                    </a:lnTo>
                    <a:lnTo>
                      <a:pt x="21" y="1168"/>
                    </a:lnTo>
                    <a:lnTo>
                      <a:pt x="27" y="1155"/>
                    </a:lnTo>
                    <a:lnTo>
                      <a:pt x="33" y="1141"/>
                    </a:lnTo>
                    <a:lnTo>
                      <a:pt x="37" y="1126"/>
                    </a:lnTo>
                    <a:lnTo>
                      <a:pt x="43" y="1112"/>
                    </a:lnTo>
                    <a:lnTo>
                      <a:pt x="46" y="1099"/>
                    </a:lnTo>
                    <a:lnTo>
                      <a:pt x="52" y="1084"/>
                    </a:lnTo>
                    <a:lnTo>
                      <a:pt x="56" y="1070"/>
                    </a:lnTo>
                    <a:lnTo>
                      <a:pt x="62" y="1057"/>
                    </a:lnTo>
                    <a:lnTo>
                      <a:pt x="66" y="1043"/>
                    </a:lnTo>
                    <a:lnTo>
                      <a:pt x="69" y="1030"/>
                    </a:lnTo>
                    <a:lnTo>
                      <a:pt x="75" y="1016"/>
                    </a:lnTo>
                    <a:lnTo>
                      <a:pt x="79" y="1003"/>
                    </a:lnTo>
                    <a:lnTo>
                      <a:pt x="83" y="989"/>
                    </a:lnTo>
                    <a:lnTo>
                      <a:pt x="87" y="976"/>
                    </a:lnTo>
                    <a:lnTo>
                      <a:pt x="91" y="963"/>
                    </a:lnTo>
                    <a:lnTo>
                      <a:pt x="94" y="949"/>
                    </a:lnTo>
                    <a:lnTo>
                      <a:pt x="98" y="936"/>
                    </a:lnTo>
                    <a:lnTo>
                      <a:pt x="102" y="922"/>
                    </a:lnTo>
                    <a:lnTo>
                      <a:pt x="106" y="909"/>
                    </a:lnTo>
                    <a:lnTo>
                      <a:pt x="110" y="895"/>
                    </a:lnTo>
                    <a:lnTo>
                      <a:pt x="114" y="882"/>
                    </a:lnTo>
                    <a:lnTo>
                      <a:pt x="116" y="868"/>
                    </a:lnTo>
                    <a:lnTo>
                      <a:pt x="119" y="857"/>
                    </a:lnTo>
                    <a:lnTo>
                      <a:pt x="123" y="844"/>
                    </a:lnTo>
                    <a:lnTo>
                      <a:pt x="125" y="830"/>
                    </a:lnTo>
                    <a:lnTo>
                      <a:pt x="129" y="817"/>
                    </a:lnTo>
                    <a:lnTo>
                      <a:pt x="133" y="805"/>
                    </a:lnTo>
                    <a:lnTo>
                      <a:pt x="135" y="792"/>
                    </a:lnTo>
                    <a:lnTo>
                      <a:pt x="137" y="778"/>
                    </a:lnTo>
                    <a:lnTo>
                      <a:pt x="139" y="765"/>
                    </a:lnTo>
                    <a:lnTo>
                      <a:pt x="142" y="751"/>
                    </a:lnTo>
                    <a:lnTo>
                      <a:pt x="144" y="740"/>
                    </a:lnTo>
                    <a:lnTo>
                      <a:pt x="146" y="726"/>
                    </a:lnTo>
                    <a:lnTo>
                      <a:pt x="148" y="713"/>
                    </a:lnTo>
                    <a:lnTo>
                      <a:pt x="150" y="699"/>
                    </a:lnTo>
                    <a:lnTo>
                      <a:pt x="152" y="686"/>
                    </a:lnTo>
                    <a:lnTo>
                      <a:pt x="154" y="673"/>
                    </a:lnTo>
                    <a:lnTo>
                      <a:pt x="156" y="659"/>
                    </a:lnTo>
                    <a:lnTo>
                      <a:pt x="156" y="648"/>
                    </a:lnTo>
                    <a:lnTo>
                      <a:pt x="158" y="634"/>
                    </a:lnTo>
                    <a:lnTo>
                      <a:pt x="160" y="621"/>
                    </a:lnTo>
                    <a:lnTo>
                      <a:pt x="160" y="607"/>
                    </a:lnTo>
                    <a:lnTo>
                      <a:pt x="162" y="596"/>
                    </a:lnTo>
                    <a:lnTo>
                      <a:pt x="164" y="582"/>
                    </a:lnTo>
                    <a:lnTo>
                      <a:pt x="164" y="571"/>
                    </a:lnTo>
                    <a:lnTo>
                      <a:pt x="165" y="557"/>
                    </a:lnTo>
                    <a:lnTo>
                      <a:pt x="165" y="546"/>
                    </a:lnTo>
                    <a:lnTo>
                      <a:pt x="167" y="532"/>
                    </a:lnTo>
                    <a:lnTo>
                      <a:pt x="167" y="521"/>
                    </a:lnTo>
                    <a:lnTo>
                      <a:pt x="169" y="509"/>
                    </a:lnTo>
                    <a:lnTo>
                      <a:pt x="169" y="498"/>
                    </a:lnTo>
                    <a:lnTo>
                      <a:pt x="171" y="486"/>
                    </a:lnTo>
                    <a:lnTo>
                      <a:pt x="171" y="477"/>
                    </a:lnTo>
                    <a:lnTo>
                      <a:pt x="173" y="465"/>
                    </a:lnTo>
                    <a:lnTo>
                      <a:pt x="175" y="455"/>
                    </a:lnTo>
                    <a:lnTo>
                      <a:pt x="175" y="446"/>
                    </a:lnTo>
                    <a:lnTo>
                      <a:pt x="177" y="436"/>
                    </a:lnTo>
                    <a:lnTo>
                      <a:pt x="177" y="427"/>
                    </a:lnTo>
                    <a:lnTo>
                      <a:pt x="179" y="417"/>
                    </a:lnTo>
                    <a:lnTo>
                      <a:pt x="181" y="409"/>
                    </a:lnTo>
                    <a:lnTo>
                      <a:pt x="181" y="400"/>
                    </a:lnTo>
                    <a:lnTo>
                      <a:pt x="183" y="392"/>
                    </a:lnTo>
                    <a:lnTo>
                      <a:pt x="183" y="384"/>
                    </a:lnTo>
                    <a:lnTo>
                      <a:pt x="185" y="377"/>
                    </a:lnTo>
                    <a:lnTo>
                      <a:pt x="185" y="371"/>
                    </a:lnTo>
                    <a:lnTo>
                      <a:pt x="187" y="363"/>
                    </a:lnTo>
                    <a:lnTo>
                      <a:pt x="189" y="358"/>
                    </a:lnTo>
                    <a:lnTo>
                      <a:pt x="189" y="352"/>
                    </a:lnTo>
                    <a:lnTo>
                      <a:pt x="190" y="346"/>
                    </a:lnTo>
                    <a:lnTo>
                      <a:pt x="190" y="334"/>
                    </a:lnTo>
                    <a:lnTo>
                      <a:pt x="192" y="331"/>
                    </a:lnTo>
                    <a:lnTo>
                      <a:pt x="192" y="325"/>
                    </a:lnTo>
                    <a:lnTo>
                      <a:pt x="194" y="321"/>
                    </a:lnTo>
                    <a:lnTo>
                      <a:pt x="194" y="315"/>
                    </a:lnTo>
                    <a:lnTo>
                      <a:pt x="196" y="311"/>
                    </a:lnTo>
                    <a:lnTo>
                      <a:pt x="196" y="308"/>
                    </a:lnTo>
                    <a:lnTo>
                      <a:pt x="198" y="304"/>
                    </a:lnTo>
                    <a:lnTo>
                      <a:pt x="198" y="298"/>
                    </a:lnTo>
                    <a:lnTo>
                      <a:pt x="200" y="294"/>
                    </a:lnTo>
                    <a:lnTo>
                      <a:pt x="200" y="290"/>
                    </a:lnTo>
                    <a:lnTo>
                      <a:pt x="202" y="286"/>
                    </a:lnTo>
                    <a:lnTo>
                      <a:pt x="204" y="283"/>
                    </a:lnTo>
                    <a:lnTo>
                      <a:pt x="204" y="279"/>
                    </a:lnTo>
                    <a:lnTo>
                      <a:pt x="206" y="277"/>
                    </a:lnTo>
                    <a:lnTo>
                      <a:pt x="208" y="273"/>
                    </a:lnTo>
                    <a:lnTo>
                      <a:pt x="208" y="269"/>
                    </a:lnTo>
                    <a:lnTo>
                      <a:pt x="210" y="265"/>
                    </a:lnTo>
                    <a:lnTo>
                      <a:pt x="212" y="261"/>
                    </a:lnTo>
                    <a:lnTo>
                      <a:pt x="213" y="258"/>
                    </a:lnTo>
                    <a:lnTo>
                      <a:pt x="215" y="254"/>
                    </a:lnTo>
                    <a:lnTo>
                      <a:pt x="217" y="250"/>
                    </a:lnTo>
                    <a:lnTo>
                      <a:pt x="219" y="244"/>
                    </a:lnTo>
                    <a:lnTo>
                      <a:pt x="221" y="240"/>
                    </a:lnTo>
                    <a:lnTo>
                      <a:pt x="223" y="236"/>
                    </a:lnTo>
                    <a:lnTo>
                      <a:pt x="225" y="233"/>
                    </a:lnTo>
                    <a:lnTo>
                      <a:pt x="231" y="227"/>
                    </a:lnTo>
                    <a:lnTo>
                      <a:pt x="233" y="223"/>
                    </a:lnTo>
                    <a:lnTo>
                      <a:pt x="235" y="219"/>
                    </a:lnTo>
                    <a:lnTo>
                      <a:pt x="238" y="217"/>
                    </a:lnTo>
                    <a:lnTo>
                      <a:pt x="240" y="213"/>
                    </a:lnTo>
                    <a:lnTo>
                      <a:pt x="250" y="204"/>
                    </a:lnTo>
                    <a:lnTo>
                      <a:pt x="254" y="202"/>
                    </a:lnTo>
                    <a:lnTo>
                      <a:pt x="256" y="198"/>
                    </a:lnTo>
                    <a:lnTo>
                      <a:pt x="260" y="196"/>
                    </a:lnTo>
                    <a:lnTo>
                      <a:pt x="261" y="192"/>
                    </a:lnTo>
                    <a:lnTo>
                      <a:pt x="265" y="190"/>
                    </a:lnTo>
                    <a:lnTo>
                      <a:pt x="267" y="187"/>
                    </a:lnTo>
                    <a:lnTo>
                      <a:pt x="271" y="185"/>
                    </a:lnTo>
                    <a:lnTo>
                      <a:pt x="273" y="181"/>
                    </a:lnTo>
                    <a:lnTo>
                      <a:pt x="277" y="179"/>
                    </a:lnTo>
                    <a:lnTo>
                      <a:pt x="279" y="175"/>
                    </a:lnTo>
                    <a:lnTo>
                      <a:pt x="283" y="173"/>
                    </a:lnTo>
                    <a:lnTo>
                      <a:pt x="285" y="169"/>
                    </a:lnTo>
                    <a:lnTo>
                      <a:pt x="286" y="165"/>
                    </a:lnTo>
                    <a:lnTo>
                      <a:pt x="292" y="160"/>
                    </a:lnTo>
                    <a:lnTo>
                      <a:pt x="294" y="156"/>
                    </a:lnTo>
                    <a:lnTo>
                      <a:pt x="296" y="152"/>
                    </a:lnTo>
                    <a:lnTo>
                      <a:pt x="298" y="148"/>
                    </a:lnTo>
                    <a:lnTo>
                      <a:pt x="300" y="146"/>
                    </a:lnTo>
                    <a:lnTo>
                      <a:pt x="300" y="140"/>
                    </a:lnTo>
                    <a:lnTo>
                      <a:pt x="302" y="137"/>
                    </a:lnTo>
                    <a:lnTo>
                      <a:pt x="304" y="133"/>
                    </a:lnTo>
                    <a:lnTo>
                      <a:pt x="304" y="129"/>
                    </a:lnTo>
                    <a:lnTo>
                      <a:pt x="306" y="125"/>
                    </a:lnTo>
                    <a:lnTo>
                      <a:pt x="306" y="115"/>
                    </a:lnTo>
                    <a:lnTo>
                      <a:pt x="308" y="110"/>
                    </a:lnTo>
                    <a:lnTo>
                      <a:pt x="308" y="100"/>
                    </a:lnTo>
                    <a:lnTo>
                      <a:pt x="309" y="94"/>
                    </a:lnTo>
                    <a:lnTo>
                      <a:pt x="309" y="50"/>
                    </a:lnTo>
                    <a:lnTo>
                      <a:pt x="311" y="46"/>
                    </a:lnTo>
                    <a:lnTo>
                      <a:pt x="311" y="19"/>
                    </a:lnTo>
                    <a:lnTo>
                      <a:pt x="313" y="16"/>
                    </a:lnTo>
                    <a:lnTo>
                      <a:pt x="313" y="12"/>
                    </a:lnTo>
                    <a:lnTo>
                      <a:pt x="315" y="10"/>
                    </a:lnTo>
                    <a:lnTo>
                      <a:pt x="315" y="6"/>
                    </a:lnTo>
                    <a:lnTo>
                      <a:pt x="317" y="4"/>
                    </a:lnTo>
                    <a:lnTo>
                      <a:pt x="317" y="2"/>
                    </a:lnTo>
                    <a:lnTo>
                      <a:pt x="319" y="0"/>
                    </a:lnTo>
                    <a:lnTo>
                      <a:pt x="327" y="0"/>
                    </a:lnTo>
                    <a:lnTo>
                      <a:pt x="329" y="2"/>
                    </a:lnTo>
                    <a:lnTo>
                      <a:pt x="331" y="2"/>
                    </a:lnTo>
                    <a:lnTo>
                      <a:pt x="331" y="4"/>
                    </a:lnTo>
                    <a:lnTo>
                      <a:pt x="334" y="8"/>
                    </a:lnTo>
                    <a:lnTo>
                      <a:pt x="334" y="10"/>
                    </a:lnTo>
                    <a:lnTo>
                      <a:pt x="336" y="10"/>
                    </a:lnTo>
                    <a:lnTo>
                      <a:pt x="336" y="12"/>
                    </a:lnTo>
                    <a:lnTo>
                      <a:pt x="340" y="16"/>
                    </a:lnTo>
                    <a:lnTo>
                      <a:pt x="340" y="18"/>
                    </a:lnTo>
                    <a:lnTo>
                      <a:pt x="342" y="19"/>
                    </a:lnTo>
                    <a:lnTo>
                      <a:pt x="342" y="21"/>
                    </a:lnTo>
                    <a:lnTo>
                      <a:pt x="346" y="25"/>
                    </a:lnTo>
                    <a:lnTo>
                      <a:pt x="346" y="27"/>
                    </a:lnTo>
                    <a:lnTo>
                      <a:pt x="348" y="29"/>
                    </a:lnTo>
                    <a:lnTo>
                      <a:pt x="348" y="31"/>
                    </a:lnTo>
                    <a:lnTo>
                      <a:pt x="350" y="35"/>
                    </a:lnTo>
                    <a:lnTo>
                      <a:pt x="352" y="37"/>
                    </a:lnTo>
                    <a:lnTo>
                      <a:pt x="352" y="41"/>
                    </a:lnTo>
                    <a:lnTo>
                      <a:pt x="354" y="44"/>
                    </a:lnTo>
                    <a:lnTo>
                      <a:pt x="356" y="48"/>
                    </a:lnTo>
                    <a:lnTo>
                      <a:pt x="356" y="52"/>
                    </a:lnTo>
                    <a:lnTo>
                      <a:pt x="357" y="58"/>
                    </a:lnTo>
                    <a:lnTo>
                      <a:pt x="359" y="62"/>
                    </a:lnTo>
                    <a:lnTo>
                      <a:pt x="359" y="66"/>
                    </a:lnTo>
                    <a:lnTo>
                      <a:pt x="361" y="69"/>
                    </a:lnTo>
                    <a:lnTo>
                      <a:pt x="363" y="75"/>
                    </a:lnTo>
                    <a:lnTo>
                      <a:pt x="365" y="79"/>
                    </a:lnTo>
                    <a:lnTo>
                      <a:pt x="365" y="83"/>
                    </a:lnTo>
                    <a:lnTo>
                      <a:pt x="367" y="87"/>
                    </a:lnTo>
                    <a:lnTo>
                      <a:pt x="369" y="92"/>
                    </a:lnTo>
                    <a:lnTo>
                      <a:pt x="369" y="96"/>
                    </a:lnTo>
                    <a:lnTo>
                      <a:pt x="371" y="100"/>
                    </a:lnTo>
                    <a:lnTo>
                      <a:pt x="373" y="104"/>
                    </a:lnTo>
                    <a:lnTo>
                      <a:pt x="375" y="108"/>
                    </a:lnTo>
                    <a:lnTo>
                      <a:pt x="375" y="112"/>
                    </a:lnTo>
                    <a:lnTo>
                      <a:pt x="377" y="115"/>
                    </a:lnTo>
                    <a:lnTo>
                      <a:pt x="379" y="117"/>
                    </a:lnTo>
                    <a:lnTo>
                      <a:pt x="381" y="121"/>
                    </a:lnTo>
                    <a:lnTo>
                      <a:pt x="382" y="123"/>
                    </a:lnTo>
                    <a:lnTo>
                      <a:pt x="382" y="125"/>
                    </a:lnTo>
                    <a:lnTo>
                      <a:pt x="386" y="129"/>
                    </a:lnTo>
                    <a:lnTo>
                      <a:pt x="388" y="129"/>
                    </a:lnTo>
                    <a:lnTo>
                      <a:pt x="390" y="131"/>
                    </a:lnTo>
                    <a:lnTo>
                      <a:pt x="392" y="129"/>
                    </a:lnTo>
                    <a:lnTo>
                      <a:pt x="394" y="129"/>
                    </a:lnTo>
                    <a:lnTo>
                      <a:pt x="400" y="123"/>
                    </a:lnTo>
                    <a:lnTo>
                      <a:pt x="400" y="121"/>
                    </a:lnTo>
                    <a:lnTo>
                      <a:pt x="402" y="119"/>
                    </a:lnTo>
                    <a:lnTo>
                      <a:pt x="404" y="115"/>
                    </a:lnTo>
                    <a:lnTo>
                      <a:pt x="405" y="112"/>
                    </a:lnTo>
                    <a:lnTo>
                      <a:pt x="407" y="108"/>
                    </a:lnTo>
                    <a:lnTo>
                      <a:pt x="409" y="106"/>
                    </a:lnTo>
                    <a:lnTo>
                      <a:pt x="411" y="102"/>
                    </a:lnTo>
                    <a:lnTo>
                      <a:pt x="413" y="98"/>
                    </a:lnTo>
                    <a:lnTo>
                      <a:pt x="415" y="94"/>
                    </a:lnTo>
                    <a:lnTo>
                      <a:pt x="417" y="91"/>
                    </a:lnTo>
                    <a:lnTo>
                      <a:pt x="419" y="85"/>
                    </a:lnTo>
                    <a:lnTo>
                      <a:pt x="421" y="81"/>
                    </a:lnTo>
                    <a:lnTo>
                      <a:pt x="423" y="77"/>
                    </a:lnTo>
                    <a:lnTo>
                      <a:pt x="423" y="73"/>
                    </a:lnTo>
                    <a:lnTo>
                      <a:pt x="425" y="69"/>
                    </a:lnTo>
                    <a:lnTo>
                      <a:pt x="427" y="67"/>
                    </a:lnTo>
                    <a:lnTo>
                      <a:pt x="429" y="64"/>
                    </a:lnTo>
                    <a:lnTo>
                      <a:pt x="430" y="60"/>
                    </a:lnTo>
                    <a:lnTo>
                      <a:pt x="432" y="58"/>
                    </a:lnTo>
                    <a:lnTo>
                      <a:pt x="434" y="54"/>
                    </a:lnTo>
                    <a:lnTo>
                      <a:pt x="436" y="52"/>
                    </a:lnTo>
                    <a:lnTo>
                      <a:pt x="436" y="50"/>
                    </a:lnTo>
                    <a:lnTo>
                      <a:pt x="438" y="48"/>
                    </a:lnTo>
                    <a:lnTo>
                      <a:pt x="450" y="48"/>
                    </a:lnTo>
                    <a:lnTo>
                      <a:pt x="452" y="50"/>
                    </a:lnTo>
                    <a:lnTo>
                      <a:pt x="454" y="50"/>
                    </a:lnTo>
                    <a:lnTo>
                      <a:pt x="455" y="52"/>
                    </a:lnTo>
                    <a:lnTo>
                      <a:pt x="457" y="52"/>
                    </a:lnTo>
                    <a:lnTo>
                      <a:pt x="457" y="54"/>
                    </a:lnTo>
                    <a:lnTo>
                      <a:pt x="463" y="60"/>
                    </a:lnTo>
                    <a:lnTo>
                      <a:pt x="465" y="64"/>
                    </a:lnTo>
                    <a:lnTo>
                      <a:pt x="465" y="66"/>
                    </a:lnTo>
                    <a:lnTo>
                      <a:pt x="467" y="67"/>
                    </a:lnTo>
                    <a:lnTo>
                      <a:pt x="469" y="71"/>
                    </a:lnTo>
                    <a:lnTo>
                      <a:pt x="469" y="73"/>
                    </a:lnTo>
                    <a:lnTo>
                      <a:pt x="471" y="77"/>
                    </a:lnTo>
                    <a:lnTo>
                      <a:pt x="471" y="81"/>
                    </a:lnTo>
                    <a:lnTo>
                      <a:pt x="473" y="85"/>
                    </a:lnTo>
                    <a:lnTo>
                      <a:pt x="473" y="91"/>
                    </a:lnTo>
                    <a:lnTo>
                      <a:pt x="475" y="94"/>
                    </a:lnTo>
                    <a:lnTo>
                      <a:pt x="475" y="100"/>
                    </a:lnTo>
                    <a:lnTo>
                      <a:pt x="477" y="106"/>
                    </a:lnTo>
                    <a:lnTo>
                      <a:pt x="477" y="117"/>
                    </a:lnTo>
                    <a:lnTo>
                      <a:pt x="478" y="123"/>
                    </a:lnTo>
                    <a:lnTo>
                      <a:pt x="478" y="131"/>
                    </a:lnTo>
                    <a:lnTo>
                      <a:pt x="480" y="139"/>
                    </a:lnTo>
                    <a:lnTo>
                      <a:pt x="480" y="260"/>
                    </a:lnTo>
                    <a:lnTo>
                      <a:pt x="478" y="273"/>
                    </a:lnTo>
                    <a:lnTo>
                      <a:pt x="478" y="338"/>
                    </a:lnTo>
                    <a:lnTo>
                      <a:pt x="477" y="352"/>
                    </a:lnTo>
                    <a:lnTo>
                      <a:pt x="477" y="488"/>
                    </a:lnTo>
                    <a:lnTo>
                      <a:pt x="478" y="502"/>
                    </a:lnTo>
                    <a:lnTo>
                      <a:pt x="478" y="515"/>
                    </a:lnTo>
                    <a:lnTo>
                      <a:pt x="480" y="528"/>
                    </a:lnTo>
                    <a:lnTo>
                      <a:pt x="480" y="553"/>
                    </a:lnTo>
                    <a:lnTo>
                      <a:pt x="482" y="567"/>
                    </a:lnTo>
                    <a:lnTo>
                      <a:pt x="484" y="580"/>
                    </a:lnTo>
                    <a:lnTo>
                      <a:pt x="484" y="594"/>
                    </a:lnTo>
                    <a:lnTo>
                      <a:pt x="486" y="607"/>
                    </a:lnTo>
                    <a:lnTo>
                      <a:pt x="488" y="621"/>
                    </a:lnTo>
                    <a:lnTo>
                      <a:pt x="490" y="634"/>
                    </a:lnTo>
                    <a:lnTo>
                      <a:pt x="490" y="648"/>
                    </a:lnTo>
                    <a:lnTo>
                      <a:pt x="492" y="661"/>
                    </a:lnTo>
                    <a:lnTo>
                      <a:pt x="494" y="674"/>
                    </a:lnTo>
                    <a:lnTo>
                      <a:pt x="496" y="690"/>
                    </a:lnTo>
                    <a:lnTo>
                      <a:pt x="498" y="703"/>
                    </a:lnTo>
                    <a:lnTo>
                      <a:pt x="500" y="717"/>
                    </a:lnTo>
                    <a:lnTo>
                      <a:pt x="502" y="730"/>
                    </a:lnTo>
                    <a:lnTo>
                      <a:pt x="503" y="746"/>
                    </a:lnTo>
                    <a:lnTo>
                      <a:pt x="505" y="759"/>
                    </a:lnTo>
                    <a:lnTo>
                      <a:pt x="507" y="772"/>
                    </a:lnTo>
                    <a:lnTo>
                      <a:pt x="509" y="786"/>
                    </a:lnTo>
                    <a:lnTo>
                      <a:pt x="511" y="799"/>
                    </a:lnTo>
                    <a:lnTo>
                      <a:pt x="513" y="815"/>
                    </a:lnTo>
                    <a:lnTo>
                      <a:pt x="515" y="828"/>
                    </a:lnTo>
                    <a:lnTo>
                      <a:pt x="517" y="842"/>
                    </a:lnTo>
                    <a:lnTo>
                      <a:pt x="519" y="855"/>
                    </a:lnTo>
                    <a:lnTo>
                      <a:pt x="521" y="867"/>
                    </a:lnTo>
                    <a:lnTo>
                      <a:pt x="523" y="880"/>
                    </a:lnTo>
                    <a:lnTo>
                      <a:pt x="525" y="893"/>
                    </a:lnTo>
                    <a:lnTo>
                      <a:pt x="526" y="907"/>
                    </a:lnTo>
                    <a:lnTo>
                      <a:pt x="528" y="918"/>
                    </a:lnTo>
                    <a:lnTo>
                      <a:pt x="530" y="932"/>
                    </a:lnTo>
                    <a:lnTo>
                      <a:pt x="532" y="943"/>
                    </a:lnTo>
                    <a:lnTo>
                      <a:pt x="534" y="957"/>
                    </a:lnTo>
                    <a:lnTo>
                      <a:pt x="534" y="968"/>
                    </a:lnTo>
                    <a:lnTo>
                      <a:pt x="536" y="980"/>
                    </a:lnTo>
                    <a:lnTo>
                      <a:pt x="538" y="991"/>
                    </a:lnTo>
                    <a:lnTo>
                      <a:pt x="538" y="1003"/>
                    </a:lnTo>
                    <a:lnTo>
                      <a:pt x="540" y="1016"/>
                    </a:lnTo>
                    <a:lnTo>
                      <a:pt x="542" y="1028"/>
                    </a:lnTo>
                    <a:lnTo>
                      <a:pt x="542" y="1039"/>
                    </a:lnTo>
                    <a:lnTo>
                      <a:pt x="544" y="1051"/>
                    </a:lnTo>
                    <a:lnTo>
                      <a:pt x="544" y="1062"/>
                    </a:lnTo>
                    <a:lnTo>
                      <a:pt x="546" y="1074"/>
                    </a:lnTo>
                    <a:lnTo>
                      <a:pt x="546" y="1086"/>
                    </a:lnTo>
                    <a:lnTo>
                      <a:pt x="548" y="1097"/>
                    </a:lnTo>
                    <a:lnTo>
                      <a:pt x="548" y="1109"/>
                    </a:lnTo>
                    <a:lnTo>
                      <a:pt x="550" y="1120"/>
                    </a:lnTo>
                    <a:lnTo>
                      <a:pt x="551" y="1132"/>
                    </a:lnTo>
                    <a:lnTo>
                      <a:pt x="551" y="1143"/>
                    </a:lnTo>
                    <a:lnTo>
                      <a:pt x="553" y="1153"/>
                    </a:lnTo>
                    <a:lnTo>
                      <a:pt x="553" y="1164"/>
                    </a:lnTo>
                    <a:lnTo>
                      <a:pt x="555" y="1176"/>
                    </a:lnTo>
                    <a:lnTo>
                      <a:pt x="555" y="1185"/>
                    </a:lnTo>
                    <a:lnTo>
                      <a:pt x="557" y="1195"/>
                    </a:lnTo>
                    <a:lnTo>
                      <a:pt x="559" y="1207"/>
                    </a:lnTo>
                    <a:lnTo>
                      <a:pt x="561" y="1216"/>
                    </a:lnTo>
                    <a:lnTo>
                      <a:pt x="561" y="1226"/>
                    </a:lnTo>
                    <a:lnTo>
                      <a:pt x="563" y="1235"/>
                    </a:lnTo>
                    <a:lnTo>
                      <a:pt x="565" y="1243"/>
                    </a:lnTo>
                    <a:lnTo>
                      <a:pt x="567" y="1253"/>
                    </a:lnTo>
                    <a:lnTo>
                      <a:pt x="569" y="1262"/>
                    </a:lnTo>
                    <a:lnTo>
                      <a:pt x="571" y="1270"/>
                    </a:lnTo>
                    <a:lnTo>
                      <a:pt x="573" y="1278"/>
                    </a:lnTo>
                    <a:lnTo>
                      <a:pt x="574" y="1287"/>
                    </a:lnTo>
                    <a:lnTo>
                      <a:pt x="578" y="1295"/>
                    </a:lnTo>
                    <a:lnTo>
                      <a:pt x="580" y="1303"/>
                    </a:lnTo>
                    <a:lnTo>
                      <a:pt x="584" y="1310"/>
                    </a:lnTo>
                    <a:lnTo>
                      <a:pt x="586" y="1316"/>
                    </a:lnTo>
                    <a:lnTo>
                      <a:pt x="588" y="1324"/>
                    </a:lnTo>
                    <a:lnTo>
                      <a:pt x="592" y="1329"/>
                    </a:lnTo>
                    <a:lnTo>
                      <a:pt x="594" y="1337"/>
                    </a:lnTo>
                    <a:lnTo>
                      <a:pt x="598" y="1343"/>
                    </a:lnTo>
                    <a:lnTo>
                      <a:pt x="599" y="1349"/>
                    </a:lnTo>
                    <a:lnTo>
                      <a:pt x="603" y="1354"/>
                    </a:lnTo>
                    <a:lnTo>
                      <a:pt x="607" y="1360"/>
                    </a:lnTo>
                    <a:lnTo>
                      <a:pt x="609" y="1366"/>
                    </a:lnTo>
                    <a:lnTo>
                      <a:pt x="613" y="1372"/>
                    </a:lnTo>
                    <a:lnTo>
                      <a:pt x="617" y="1376"/>
                    </a:lnTo>
                    <a:lnTo>
                      <a:pt x="619" y="1381"/>
                    </a:lnTo>
                    <a:lnTo>
                      <a:pt x="622" y="1385"/>
                    </a:lnTo>
                    <a:lnTo>
                      <a:pt x="626" y="1391"/>
                    </a:lnTo>
                    <a:lnTo>
                      <a:pt x="649" y="1414"/>
                    </a:lnTo>
                    <a:lnTo>
                      <a:pt x="653" y="1416"/>
                    </a:lnTo>
                    <a:lnTo>
                      <a:pt x="661" y="1424"/>
                    </a:lnTo>
                    <a:lnTo>
                      <a:pt x="665" y="1426"/>
                    </a:lnTo>
                    <a:lnTo>
                      <a:pt x="669" y="1427"/>
                    </a:lnTo>
                    <a:lnTo>
                      <a:pt x="674" y="1429"/>
                    </a:lnTo>
                    <a:lnTo>
                      <a:pt x="678" y="1431"/>
                    </a:lnTo>
                    <a:lnTo>
                      <a:pt x="682" y="1433"/>
                    </a:lnTo>
                    <a:lnTo>
                      <a:pt x="688" y="1435"/>
                    </a:lnTo>
                    <a:lnTo>
                      <a:pt x="692" y="1437"/>
                    </a:lnTo>
                  </a:path>
                </a:pathLst>
              </a:custGeom>
              <a:noFill/>
              <a:ln w="38100" cmpd="sng">
                <a:solidFill>
                  <a:srgbClr val="FF9933"/>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sp>
            <p:nvSpPr>
              <p:cNvPr id="154642" name="Text Box 18"/>
              <p:cNvSpPr txBox="1">
                <a:spLocks noChangeArrowheads="1"/>
              </p:cNvSpPr>
              <p:nvPr/>
            </p:nvSpPr>
            <p:spPr bwMode="auto">
              <a:xfrm>
                <a:off x="802" y="2805"/>
                <a:ext cx="97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FF9933"/>
                    </a:solidFill>
                    <a:miter lim="800000"/>
                    <a:headEnd type="none" w="sm" len="sm"/>
                    <a:tailEnd type="none" w="sm" len="sm"/>
                  </a14:hiddenLine>
                </a:ext>
                <a:ext uri="{AF507438-7753-43e0-B8FC-AC1667EBCBE1}">
                  <a14:hiddenEffects xmlns:a14="http://schemas.microsoft.com/office/drawing/2010/main">
                    <a:effectLst>
                      <a:outerShdw blurRad="63500" dist="53882" dir="2700000" algn="ctr" rotWithShape="0">
                        <a:srgbClr val="000000">
                          <a:alpha val="74998"/>
                        </a:srgbClr>
                      </a:outerShdw>
                    </a:effectLst>
                  </a14:hiddenEffects>
                </a:ext>
              </a:extLst>
            </p:spPr>
            <p:txBody>
              <a:bodyPr wrap="none" lIns="91423" tIns="45711" rIns="91423" bIns="45711">
                <a:spAutoFit/>
              </a:bodyPr>
              <a:lstStyle/>
              <a:p>
                <a:pPr eaLnBrk="0" hangingPunct="0"/>
                <a:r>
                  <a:rPr lang="en-US" sz="2000" b="1">
                    <a:solidFill>
                      <a:srgbClr val="FF9900"/>
                    </a:solidFill>
                    <a:latin typeface="Arial" charset="0"/>
                  </a:rPr>
                  <a:t>B-Carotene</a:t>
                </a:r>
              </a:p>
            </p:txBody>
          </p:sp>
          <p:sp>
            <p:nvSpPr>
              <p:cNvPr id="154643" name="Line 19"/>
              <p:cNvSpPr>
                <a:spLocks noChangeShapeType="1"/>
              </p:cNvSpPr>
              <p:nvPr/>
            </p:nvSpPr>
            <p:spPr bwMode="auto">
              <a:xfrm>
                <a:off x="1753" y="2940"/>
                <a:ext cx="459" cy="61"/>
              </a:xfrm>
              <a:prstGeom prst="line">
                <a:avLst/>
              </a:prstGeom>
              <a:noFill/>
              <a:ln w="38100">
                <a:solidFill>
                  <a:srgbClr val="FF9933"/>
                </a:solidFill>
                <a:round/>
                <a:headEnd type="none" w="sm" len="sm"/>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54644" name="Text Box 20"/>
            <p:cNvSpPr txBox="1">
              <a:spLocks noChangeArrowheads="1"/>
            </p:cNvSpPr>
            <p:nvPr/>
          </p:nvSpPr>
          <p:spPr bwMode="auto">
            <a:xfrm rot="-5400000">
              <a:off x="1268" y="2136"/>
              <a:ext cx="8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53882" dir="2700000" algn="ctr" rotWithShape="0">
                      <a:srgbClr val="000000">
                        <a:alpha val="74998"/>
                      </a:srgbClr>
                    </a:outerShdw>
                  </a:effectLst>
                </a14:hiddenEffects>
              </a:ext>
            </a:extLst>
          </p:spPr>
          <p:txBody>
            <a:bodyPr wrap="none" lIns="91423" tIns="45711" rIns="91423" bIns="45711">
              <a:spAutoFit/>
            </a:bodyPr>
            <a:lstStyle/>
            <a:p>
              <a:pPr eaLnBrk="0" hangingPunct="0"/>
              <a:r>
                <a:rPr lang="en-US" sz="1800">
                  <a:solidFill>
                    <a:schemeClr val="bg1"/>
                  </a:solidFill>
                  <a:latin typeface="Arial" charset="0"/>
                </a:rPr>
                <a:t>Absorption</a:t>
              </a:r>
            </a:p>
          </p:txBody>
        </p:sp>
        <p:grpSp>
          <p:nvGrpSpPr>
            <p:cNvPr id="154645" name="Group 21"/>
            <p:cNvGrpSpPr>
              <a:grpSpLocks/>
            </p:cNvGrpSpPr>
            <p:nvPr/>
          </p:nvGrpSpPr>
          <p:grpSpPr bwMode="auto">
            <a:xfrm>
              <a:off x="2272" y="1999"/>
              <a:ext cx="3046" cy="1392"/>
              <a:chOff x="2272" y="1999"/>
              <a:chExt cx="3046" cy="1392"/>
            </a:xfrm>
          </p:grpSpPr>
          <p:sp>
            <p:nvSpPr>
              <p:cNvPr id="154646" name="Text Box 22"/>
              <p:cNvSpPr txBox="1">
                <a:spLocks noChangeArrowheads="1"/>
              </p:cNvSpPr>
              <p:nvPr/>
            </p:nvSpPr>
            <p:spPr bwMode="auto">
              <a:xfrm>
                <a:off x="4180" y="2844"/>
                <a:ext cx="113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53882" dir="2700000" algn="ctr" rotWithShape="0">
                        <a:srgbClr val="000000">
                          <a:alpha val="74998"/>
                        </a:srgbClr>
                      </a:outerShdw>
                    </a:effectLst>
                  </a14:hiddenEffects>
                </a:ext>
              </a:extLst>
            </p:spPr>
            <p:txBody>
              <a:bodyPr wrap="none" lIns="91423" tIns="45711" rIns="91423" bIns="45711">
                <a:spAutoFit/>
              </a:bodyPr>
              <a:lstStyle/>
              <a:p>
                <a:pPr eaLnBrk="0" hangingPunct="0"/>
                <a:r>
                  <a:rPr lang="en-US" sz="2000" b="1">
                    <a:solidFill>
                      <a:srgbClr val="99FF33"/>
                    </a:solidFill>
                    <a:latin typeface="Arial" charset="0"/>
                  </a:rPr>
                  <a:t>Chlorophyll a</a:t>
                </a:r>
              </a:p>
            </p:txBody>
          </p:sp>
          <p:sp>
            <p:nvSpPr>
              <p:cNvPr id="154647" name="Line 23"/>
              <p:cNvSpPr>
                <a:spLocks noChangeShapeType="1"/>
              </p:cNvSpPr>
              <p:nvPr/>
            </p:nvSpPr>
            <p:spPr bwMode="auto">
              <a:xfrm flipH="1" flipV="1">
                <a:off x="3507" y="2958"/>
                <a:ext cx="659" cy="5"/>
              </a:xfrm>
              <a:prstGeom prst="line">
                <a:avLst/>
              </a:prstGeom>
              <a:noFill/>
              <a:ln w="38100">
                <a:solidFill>
                  <a:srgbClr val="99FF33"/>
                </a:solidFill>
                <a:round/>
                <a:headEnd type="none" w="sm" len="sm"/>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4648" name="Freeform 24"/>
              <p:cNvSpPr>
                <a:spLocks/>
              </p:cNvSpPr>
              <p:nvPr/>
            </p:nvSpPr>
            <p:spPr bwMode="auto">
              <a:xfrm>
                <a:off x="2272" y="1999"/>
                <a:ext cx="1297" cy="1392"/>
              </a:xfrm>
              <a:custGeom>
                <a:avLst/>
                <a:gdLst>
                  <a:gd name="T0" fmla="*/ 33 w 1530"/>
                  <a:gd name="T1" fmla="*/ 778 h 1365"/>
                  <a:gd name="T2" fmla="*/ 65 w 1530"/>
                  <a:gd name="T3" fmla="*/ 666 h 1365"/>
                  <a:gd name="T4" fmla="*/ 94 w 1530"/>
                  <a:gd name="T5" fmla="*/ 576 h 1365"/>
                  <a:gd name="T6" fmla="*/ 119 w 1530"/>
                  <a:gd name="T7" fmla="*/ 509 h 1365"/>
                  <a:gd name="T8" fmla="*/ 148 w 1530"/>
                  <a:gd name="T9" fmla="*/ 474 h 1365"/>
                  <a:gd name="T10" fmla="*/ 169 w 1530"/>
                  <a:gd name="T11" fmla="*/ 472 h 1365"/>
                  <a:gd name="T12" fmla="*/ 177 w 1530"/>
                  <a:gd name="T13" fmla="*/ 370 h 1365"/>
                  <a:gd name="T14" fmla="*/ 184 w 1530"/>
                  <a:gd name="T15" fmla="*/ 75 h 1365"/>
                  <a:gd name="T16" fmla="*/ 192 w 1530"/>
                  <a:gd name="T17" fmla="*/ 25 h 1365"/>
                  <a:gd name="T18" fmla="*/ 213 w 1530"/>
                  <a:gd name="T19" fmla="*/ 2 h 1365"/>
                  <a:gd name="T20" fmla="*/ 227 w 1530"/>
                  <a:gd name="T21" fmla="*/ 23 h 1365"/>
                  <a:gd name="T22" fmla="*/ 234 w 1530"/>
                  <a:gd name="T23" fmla="*/ 82 h 1365"/>
                  <a:gd name="T24" fmla="*/ 242 w 1530"/>
                  <a:gd name="T25" fmla="*/ 359 h 1365"/>
                  <a:gd name="T26" fmla="*/ 250 w 1530"/>
                  <a:gd name="T27" fmla="*/ 524 h 1365"/>
                  <a:gd name="T28" fmla="*/ 257 w 1530"/>
                  <a:gd name="T29" fmla="*/ 658 h 1365"/>
                  <a:gd name="T30" fmla="*/ 267 w 1530"/>
                  <a:gd name="T31" fmla="*/ 797 h 1365"/>
                  <a:gd name="T32" fmla="*/ 275 w 1530"/>
                  <a:gd name="T33" fmla="*/ 924 h 1365"/>
                  <a:gd name="T34" fmla="*/ 282 w 1530"/>
                  <a:gd name="T35" fmla="*/ 1081 h 1365"/>
                  <a:gd name="T36" fmla="*/ 290 w 1530"/>
                  <a:gd name="T37" fmla="*/ 1256 h 1365"/>
                  <a:gd name="T38" fmla="*/ 301 w 1530"/>
                  <a:gd name="T39" fmla="*/ 1310 h 1365"/>
                  <a:gd name="T40" fmla="*/ 326 w 1530"/>
                  <a:gd name="T41" fmla="*/ 1340 h 1365"/>
                  <a:gd name="T42" fmla="*/ 405 w 1530"/>
                  <a:gd name="T43" fmla="*/ 1344 h 1365"/>
                  <a:gd name="T44" fmla="*/ 445 w 1530"/>
                  <a:gd name="T45" fmla="*/ 1352 h 1365"/>
                  <a:gd name="T46" fmla="*/ 547 w 1530"/>
                  <a:gd name="T47" fmla="*/ 1359 h 1365"/>
                  <a:gd name="T48" fmla="*/ 685 w 1530"/>
                  <a:gd name="T49" fmla="*/ 1352 h 1365"/>
                  <a:gd name="T50" fmla="*/ 707 w 1530"/>
                  <a:gd name="T51" fmla="*/ 1342 h 1365"/>
                  <a:gd name="T52" fmla="*/ 728 w 1530"/>
                  <a:gd name="T53" fmla="*/ 1331 h 1365"/>
                  <a:gd name="T54" fmla="*/ 764 w 1530"/>
                  <a:gd name="T55" fmla="*/ 1323 h 1365"/>
                  <a:gd name="T56" fmla="*/ 812 w 1530"/>
                  <a:gd name="T57" fmla="*/ 1315 h 1365"/>
                  <a:gd name="T58" fmla="*/ 879 w 1530"/>
                  <a:gd name="T59" fmla="*/ 1308 h 1365"/>
                  <a:gd name="T60" fmla="*/ 993 w 1530"/>
                  <a:gd name="T61" fmla="*/ 1311 h 1365"/>
                  <a:gd name="T62" fmla="*/ 1018 w 1530"/>
                  <a:gd name="T63" fmla="*/ 1319 h 1365"/>
                  <a:gd name="T64" fmla="*/ 1050 w 1530"/>
                  <a:gd name="T65" fmla="*/ 1327 h 1365"/>
                  <a:gd name="T66" fmla="*/ 1096 w 1530"/>
                  <a:gd name="T67" fmla="*/ 1321 h 1365"/>
                  <a:gd name="T68" fmla="*/ 1119 w 1530"/>
                  <a:gd name="T69" fmla="*/ 1298 h 1365"/>
                  <a:gd name="T70" fmla="*/ 1144 w 1530"/>
                  <a:gd name="T71" fmla="*/ 1263 h 1365"/>
                  <a:gd name="T72" fmla="*/ 1169 w 1530"/>
                  <a:gd name="T73" fmla="*/ 1227 h 1365"/>
                  <a:gd name="T74" fmla="*/ 1192 w 1530"/>
                  <a:gd name="T75" fmla="*/ 1192 h 1365"/>
                  <a:gd name="T76" fmla="*/ 1213 w 1530"/>
                  <a:gd name="T77" fmla="*/ 1164 h 1365"/>
                  <a:gd name="T78" fmla="*/ 1256 w 1530"/>
                  <a:gd name="T79" fmla="*/ 1112 h 1365"/>
                  <a:gd name="T80" fmla="*/ 1273 w 1530"/>
                  <a:gd name="T81" fmla="*/ 1064 h 1365"/>
                  <a:gd name="T82" fmla="*/ 1282 w 1530"/>
                  <a:gd name="T83" fmla="*/ 993 h 1365"/>
                  <a:gd name="T84" fmla="*/ 1290 w 1530"/>
                  <a:gd name="T85" fmla="*/ 852 h 1365"/>
                  <a:gd name="T86" fmla="*/ 1298 w 1530"/>
                  <a:gd name="T87" fmla="*/ 662 h 1365"/>
                  <a:gd name="T88" fmla="*/ 1306 w 1530"/>
                  <a:gd name="T89" fmla="*/ 438 h 1365"/>
                  <a:gd name="T90" fmla="*/ 1313 w 1530"/>
                  <a:gd name="T91" fmla="*/ 338 h 1365"/>
                  <a:gd name="T92" fmla="*/ 1323 w 1530"/>
                  <a:gd name="T93" fmla="*/ 297 h 1365"/>
                  <a:gd name="T94" fmla="*/ 1334 w 1530"/>
                  <a:gd name="T95" fmla="*/ 272 h 1365"/>
                  <a:gd name="T96" fmla="*/ 1346 w 1530"/>
                  <a:gd name="T97" fmla="*/ 267 h 1365"/>
                  <a:gd name="T98" fmla="*/ 1355 w 1530"/>
                  <a:gd name="T99" fmla="*/ 278 h 1365"/>
                  <a:gd name="T100" fmla="*/ 1363 w 1530"/>
                  <a:gd name="T101" fmla="*/ 317 h 1365"/>
                  <a:gd name="T102" fmla="*/ 1371 w 1530"/>
                  <a:gd name="T103" fmla="*/ 393 h 1365"/>
                  <a:gd name="T104" fmla="*/ 1378 w 1530"/>
                  <a:gd name="T105" fmla="*/ 513 h 1365"/>
                  <a:gd name="T106" fmla="*/ 1386 w 1530"/>
                  <a:gd name="T107" fmla="*/ 687 h 1365"/>
                  <a:gd name="T108" fmla="*/ 1394 w 1530"/>
                  <a:gd name="T109" fmla="*/ 826 h 1365"/>
                  <a:gd name="T110" fmla="*/ 1402 w 1530"/>
                  <a:gd name="T111" fmla="*/ 918 h 1365"/>
                  <a:gd name="T112" fmla="*/ 1411 w 1530"/>
                  <a:gd name="T113" fmla="*/ 1004 h 1365"/>
                  <a:gd name="T114" fmla="*/ 1423 w 1530"/>
                  <a:gd name="T115" fmla="*/ 1081 h 1365"/>
                  <a:gd name="T116" fmla="*/ 1436 w 1530"/>
                  <a:gd name="T117" fmla="*/ 1152 h 1365"/>
                  <a:gd name="T118" fmla="*/ 1455 w 1530"/>
                  <a:gd name="T119" fmla="*/ 1215 h 1365"/>
                  <a:gd name="T120" fmla="*/ 1476 w 1530"/>
                  <a:gd name="T121" fmla="*/ 1271 h 1365"/>
                  <a:gd name="T122" fmla="*/ 1499 w 1530"/>
                  <a:gd name="T123" fmla="*/ 1319 h 1365"/>
                  <a:gd name="T124" fmla="*/ 1526 w 1530"/>
                  <a:gd name="T125" fmla="*/ 1361 h 1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30" h="1365">
                    <a:moveTo>
                      <a:pt x="0" y="893"/>
                    </a:moveTo>
                    <a:lnTo>
                      <a:pt x="6" y="876"/>
                    </a:lnTo>
                    <a:lnTo>
                      <a:pt x="10" y="858"/>
                    </a:lnTo>
                    <a:lnTo>
                      <a:pt x="13" y="841"/>
                    </a:lnTo>
                    <a:lnTo>
                      <a:pt x="19" y="826"/>
                    </a:lnTo>
                    <a:lnTo>
                      <a:pt x="23" y="808"/>
                    </a:lnTo>
                    <a:lnTo>
                      <a:pt x="29" y="793"/>
                    </a:lnTo>
                    <a:lnTo>
                      <a:pt x="33" y="778"/>
                    </a:lnTo>
                    <a:lnTo>
                      <a:pt x="36" y="762"/>
                    </a:lnTo>
                    <a:lnTo>
                      <a:pt x="40" y="747"/>
                    </a:lnTo>
                    <a:lnTo>
                      <a:pt x="46" y="733"/>
                    </a:lnTo>
                    <a:lnTo>
                      <a:pt x="50" y="718"/>
                    </a:lnTo>
                    <a:lnTo>
                      <a:pt x="54" y="705"/>
                    </a:lnTo>
                    <a:lnTo>
                      <a:pt x="58" y="691"/>
                    </a:lnTo>
                    <a:lnTo>
                      <a:pt x="61" y="678"/>
                    </a:lnTo>
                    <a:lnTo>
                      <a:pt x="65" y="666"/>
                    </a:lnTo>
                    <a:lnTo>
                      <a:pt x="69" y="653"/>
                    </a:lnTo>
                    <a:lnTo>
                      <a:pt x="73" y="641"/>
                    </a:lnTo>
                    <a:lnTo>
                      <a:pt x="77" y="630"/>
                    </a:lnTo>
                    <a:lnTo>
                      <a:pt x="81" y="618"/>
                    </a:lnTo>
                    <a:lnTo>
                      <a:pt x="84" y="607"/>
                    </a:lnTo>
                    <a:lnTo>
                      <a:pt x="86" y="597"/>
                    </a:lnTo>
                    <a:lnTo>
                      <a:pt x="90" y="586"/>
                    </a:lnTo>
                    <a:lnTo>
                      <a:pt x="94" y="576"/>
                    </a:lnTo>
                    <a:lnTo>
                      <a:pt x="98" y="566"/>
                    </a:lnTo>
                    <a:lnTo>
                      <a:pt x="100" y="557"/>
                    </a:lnTo>
                    <a:lnTo>
                      <a:pt x="104" y="547"/>
                    </a:lnTo>
                    <a:lnTo>
                      <a:pt x="108" y="539"/>
                    </a:lnTo>
                    <a:lnTo>
                      <a:pt x="109" y="532"/>
                    </a:lnTo>
                    <a:lnTo>
                      <a:pt x="113" y="522"/>
                    </a:lnTo>
                    <a:lnTo>
                      <a:pt x="115" y="514"/>
                    </a:lnTo>
                    <a:lnTo>
                      <a:pt x="119" y="509"/>
                    </a:lnTo>
                    <a:lnTo>
                      <a:pt x="121" y="501"/>
                    </a:lnTo>
                    <a:lnTo>
                      <a:pt x="123" y="493"/>
                    </a:lnTo>
                    <a:lnTo>
                      <a:pt x="125" y="488"/>
                    </a:lnTo>
                    <a:lnTo>
                      <a:pt x="127" y="484"/>
                    </a:lnTo>
                    <a:lnTo>
                      <a:pt x="138" y="472"/>
                    </a:lnTo>
                    <a:lnTo>
                      <a:pt x="144" y="472"/>
                    </a:lnTo>
                    <a:lnTo>
                      <a:pt x="146" y="474"/>
                    </a:lnTo>
                    <a:lnTo>
                      <a:pt x="148" y="474"/>
                    </a:lnTo>
                    <a:lnTo>
                      <a:pt x="156" y="482"/>
                    </a:lnTo>
                    <a:lnTo>
                      <a:pt x="157" y="482"/>
                    </a:lnTo>
                    <a:lnTo>
                      <a:pt x="157" y="484"/>
                    </a:lnTo>
                    <a:lnTo>
                      <a:pt x="165" y="484"/>
                    </a:lnTo>
                    <a:lnTo>
                      <a:pt x="165" y="482"/>
                    </a:lnTo>
                    <a:lnTo>
                      <a:pt x="167" y="480"/>
                    </a:lnTo>
                    <a:lnTo>
                      <a:pt x="167" y="476"/>
                    </a:lnTo>
                    <a:lnTo>
                      <a:pt x="169" y="472"/>
                    </a:lnTo>
                    <a:lnTo>
                      <a:pt x="169" y="468"/>
                    </a:lnTo>
                    <a:lnTo>
                      <a:pt x="171" y="463"/>
                    </a:lnTo>
                    <a:lnTo>
                      <a:pt x="173" y="457"/>
                    </a:lnTo>
                    <a:lnTo>
                      <a:pt x="173" y="440"/>
                    </a:lnTo>
                    <a:lnTo>
                      <a:pt x="175" y="430"/>
                    </a:lnTo>
                    <a:lnTo>
                      <a:pt x="175" y="420"/>
                    </a:lnTo>
                    <a:lnTo>
                      <a:pt x="177" y="409"/>
                    </a:lnTo>
                    <a:lnTo>
                      <a:pt x="177" y="370"/>
                    </a:lnTo>
                    <a:lnTo>
                      <a:pt x="179" y="357"/>
                    </a:lnTo>
                    <a:lnTo>
                      <a:pt x="179" y="297"/>
                    </a:lnTo>
                    <a:lnTo>
                      <a:pt x="180" y="282"/>
                    </a:lnTo>
                    <a:lnTo>
                      <a:pt x="180" y="175"/>
                    </a:lnTo>
                    <a:lnTo>
                      <a:pt x="182" y="159"/>
                    </a:lnTo>
                    <a:lnTo>
                      <a:pt x="182" y="107"/>
                    </a:lnTo>
                    <a:lnTo>
                      <a:pt x="184" y="96"/>
                    </a:lnTo>
                    <a:lnTo>
                      <a:pt x="184" y="75"/>
                    </a:lnTo>
                    <a:lnTo>
                      <a:pt x="186" y="65"/>
                    </a:lnTo>
                    <a:lnTo>
                      <a:pt x="186" y="57"/>
                    </a:lnTo>
                    <a:lnTo>
                      <a:pt x="188" y="52"/>
                    </a:lnTo>
                    <a:lnTo>
                      <a:pt x="188" y="44"/>
                    </a:lnTo>
                    <a:lnTo>
                      <a:pt x="190" y="38"/>
                    </a:lnTo>
                    <a:lnTo>
                      <a:pt x="190" y="34"/>
                    </a:lnTo>
                    <a:lnTo>
                      <a:pt x="192" y="29"/>
                    </a:lnTo>
                    <a:lnTo>
                      <a:pt x="192" y="25"/>
                    </a:lnTo>
                    <a:lnTo>
                      <a:pt x="194" y="19"/>
                    </a:lnTo>
                    <a:lnTo>
                      <a:pt x="196" y="15"/>
                    </a:lnTo>
                    <a:lnTo>
                      <a:pt x="198" y="13"/>
                    </a:lnTo>
                    <a:lnTo>
                      <a:pt x="198" y="9"/>
                    </a:lnTo>
                    <a:lnTo>
                      <a:pt x="205" y="2"/>
                    </a:lnTo>
                    <a:lnTo>
                      <a:pt x="205" y="0"/>
                    </a:lnTo>
                    <a:lnTo>
                      <a:pt x="213" y="0"/>
                    </a:lnTo>
                    <a:lnTo>
                      <a:pt x="213" y="2"/>
                    </a:lnTo>
                    <a:lnTo>
                      <a:pt x="215" y="2"/>
                    </a:lnTo>
                    <a:lnTo>
                      <a:pt x="217" y="4"/>
                    </a:lnTo>
                    <a:lnTo>
                      <a:pt x="219" y="7"/>
                    </a:lnTo>
                    <a:lnTo>
                      <a:pt x="221" y="9"/>
                    </a:lnTo>
                    <a:lnTo>
                      <a:pt x="221" y="11"/>
                    </a:lnTo>
                    <a:lnTo>
                      <a:pt x="223" y="15"/>
                    </a:lnTo>
                    <a:lnTo>
                      <a:pt x="225" y="19"/>
                    </a:lnTo>
                    <a:lnTo>
                      <a:pt x="227" y="23"/>
                    </a:lnTo>
                    <a:lnTo>
                      <a:pt x="227" y="29"/>
                    </a:lnTo>
                    <a:lnTo>
                      <a:pt x="228" y="32"/>
                    </a:lnTo>
                    <a:lnTo>
                      <a:pt x="228" y="38"/>
                    </a:lnTo>
                    <a:lnTo>
                      <a:pt x="230" y="44"/>
                    </a:lnTo>
                    <a:lnTo>
                      <a:pt x="232" y="52"/>
                    </a:lnTo>
                    <a:lnTo>
                      <a:pt x="232" y="65"/>
                    </a:lnTo>
                    <a:lnTo>
                      <a:pt x="234" y="73"/>
                    </a:lnTo>
                    <a:lnTo>
                      <a:pt x="234" y="82"/>
                    </a:lnTo>
                    <a:lnTo>
                      <a:pt x="236" y="92"/>
                    </a:lnTo>
                    <a:lnTo>
                      <a:pt x="236" y="123"/>
                    </a:lnTo>
                    <a:lnTo>
                      <a:pt x="238" y="134"/>
                    </a:lnTo>
                    <a:lnTo>
                      <a:pt x="238" y="184"/>
                    </a:lnTo>
                    <a:lnTo>
                      <a:pt x="240" y="198"/>
                    </a:lnTo>
                    <a:lnTo>
                      <a:pt x="240" y="269"/>
                    </a:lnTo>
                    <a:lnTo>
                      <a:pt x="242" y="282"/>
                    </a:lnTo>
                    <a:lnTo>
                      <a:pt x="242" y="359"/>
                    </a:lnTo>
                    <a:lnTo>
                      <a:pt x="244" y="374"/>
                    </a:lnTo>
                    <a:lnTo>
                      <a:pt x="244" y="405"/>
                    </a:lnTo>
                    <a:lnTo>
                      <a:pt x="246" y="418"/>
                    </a:lnTo>
                    <a:lnTo>
                      <a:pt x="246" y="449"/>
                    </a:lnTo>
                    <a:lnTo>
                      <a:pt x="248" y="465"/>
                    </a:lnTo>
                    <a:lnTo>
                      <a:pt x="248" y="493"/>
                    </a:lnTo>
                    <a:lnTo>
                      <a:pt x="250" y="509"/>
                    </a:lnTo>
                    <a:lnTo>
                      <a:pt x="250" y="524"/>
                    </a:lnTo>
                    <a:lnTo>
                      <a:pt x="252" y="541"/>
                    </a:lnTo>
                    <a:lnTo>
                      <a:pt x="252" y="557"/>
                    </a:lnTo>
                    <a:lnTo>
                      <a:pt x="253" y="574"/>
                    </a:lnTo>
                    <a:lnTo>
                      <a:pt x="253" y="589"/>
                    </a:lnTo>
                    <a:lnTo>
                      <a:pt x="255" y="607"/>
                    </a:lnTo>
                    <a:lnTo>
                      <a:pt x="255" y="624"/>
                    </a:lnTo>
                    <a:lnTo>
                      <a:pt x="257" y="641"/>
                    </a:lnTo>
                    <a:lnTo>
                      <a:pt x="257" y="658"/>
                    </a:lnTo>
                    <a:lnTo>
                      <a:pt x="259" y="676"/>
                    </a:lnTo>
                    <a:lnTo>
                      <a:pt x="259" y="693"/>
                    </a:lnTo>
                    <a:lnTo>
                      <a:pt x="261" y="710"/>
                    </a:lnTo>
                    <a:lnTo>
                      <a:pt x="261" y="728"/>
                    </a:lnTo>
                    <a:lnTo>
                      <a:pt x="263" y="745"/>
                    </a:lnTo>
                    <a:lnTo>
                      <a:pt x="263" y="762"/>
                    </a:lnTo>
                    <a:lnTo>
                      <a:pt x="265" y="779"/>
                    </a:lnTo>
                    <a:lnTo>
                      <a:pt x="267" y="797"/>
                    </a:lnTo>
                    <a:lnTo>
                      <a:pt x="267" y="812"/>
                    </a:lnTo>
                    <a:lnTo>
                      <a:pt x="269" y="829"/>
                    </a:lnTo>
                    <a:lnTo>
                      <a:pt x="269" y="847"/>
                    </a:lnTo>
                    <a:lnTo>
                      <a:pt x="271" y="862"/>
                    </a:lnTo>
                    <a:lnTo>
                      <a:pt x="271" y="877"/>
                    </a:lnTo>
                    <a:lnTo>
                      <a:pt x="273" y="893"/>
                    </a:lnTo>
                    <a:lnTo>
                      <a:pt x="273" y="908"/>
                    </a:lnTo>
                    <a:lnTo>
                      <a:pt x="275" y="924"/>
                    </a:lnTo>
                    <a:lnTo>
                      <a:pt x="275" y="939"/>
                    </a:lnTo>
                    <a:lnTo>
                      <a:pt x="276" y="952"/>
                    </a:lnTo>
                    <a:lnTo>
                      <a:pt x="276" y="968"/>
                    </a:lnTo>
                    <a:lnTo>
                      <a:pt x="278" y="981"/>
                    </a:lnTo>
                    <a:lnTo>
                      <a:pt x="278" y="1006"/>
                    </a:lnTo>
                    <a:lnTo>
                      <a:pt x="280" y="1020"/>
                    </a:lnTo>
                    <a:lnTo>
                      <a:pt x="280" y="1069"/>
                    </a:lnTo>
                    <a:lnTo>
                      <a:pt x="282" y="1081"/>
                    </a:lnTo>
                    <a:lnTo>
                      <a:pt x="282" y="1141"/>
                    </a:lnTo>
                    <a:lnTo>
                      <a:pt x="284" y="1150"/>
                    </a:lnTo>
                    <a:lnTo>
                      <a:pt x="284" y="1202"/>
                    </a:lnTo>
                    <a:lnTo>
                      <a:pt x="286" y="1214"/>
                    </a:lnTo>
                    <a:lnTo>
                      <a:pt x="286" y="1231"/>
                    </a:lnTo>
                    <a:lnTo>
                      <a:pt x="288" y="1240"/>
                    </a:lnTo>
                    <a:lnTo>
                      <a:pt x="288" y="1248"/>
                    </a:lnTo>
                    <a:lnTo>
                      <a:pt x="290" y="1256"/>
                    </a:lnTo>
                    <a:lnTo>
                      <a:pt x="290" y="1265"/>
                    </a:lnTo>
                    <a:lnTo>
                      <a:pt x="292" y="1271"/>
                    </a:lnTo>
                    <a:lnTo>
                      <a:pt x="292" y="1279"/>
                    </a:lnTo>
                    <a:lnTo>
                      <a:pt x="294" y="1286"/>
                    </a:lnTo>
                    <a:lnTo>
                      <a:pt x="296" y="1292"/>
                    </a:lnTo>
                    <a:lnTo>
                      <a:pt x="298" y="1298"/>
                    </a:lnTo>
                    <a:lnTo>
                      <a:pt x="300" y="1306"/>
                    </a:lnTo>
                    <a:lnTo>
                      <a:pt x="301" y="1310"/>
                    </a:lnTo>
                    <a:lnTo>
                      <a:pt x="303" y="1315"/>
                    </a:lnTo>
                    <a:lnTo>
                      <a:pt x="305" y="1319"/>
                    </a:lnTo>
                    <a:lnTo>
                      <a:pt x="307" y="1323"/>
                    </a:lnTo>
                    <a:lnTo>
                      <a:pt x="309" y="1327"/>
                    </a:lnTo>
                    <a:lnTo>
                      <a:pt x="317" y="1335"/>
                    </a:lnTo>
                    <a:lnTo>
                      <a:pt x="321" y="1336"/>
                    </a:lnTo>
                    <a:lnTo>
                      <a:pt x="323" y="1338"/>
                    </a:lnTo>
                    <a:lnTo>
                      <a:pt x="326" y="1340"/>
                    </a:lnTo>
                    <a:lnTo>
                      <a:pt x="332" y="1340"/>
                    </a:lnTo>
                    <a:lnTo>
                      <a:pt x="336" y="1342"/>
                    </a:lnTo>
                    <a:lnTo>
                      <a:pt x="359" y="1342"/>
                    </a:lnTo>
                    <a:lnTo>
                      <a:pt x="363" y="1340"/>
                    </a:lnTo>
                    <a:lnTo>
                      <a:pt x="394" y="1340"/>
                    </a:lnTo>
                    <a:lnTo>
                      <a:pt x="397" y="1342"/>
                    </a:lnTo>
                    <a:lnTo>
                      <a:pt x="403" y="1342"/>
                    </a:lnTo>
                    <a:lnTo>
                      <a:pt x="405" y="1344"/>
                    </a:lnTo>
                    <a:lnTo>
                      <a:pt x="413" y="1344"/>
                    </a:lnTo>
                    <a:lnTo>
                      <a:pt x="415" y="1346"/>
                    </a:lnTo>
                    <a:lnTo>
                      <a:pt x="420" y="1346"/>
                    </a:lnTo>
                    <a:lnTo>
                      <a:pt x="424" y="1348"/>
                    </a:lnTo>
                    <a:lnTo>
                      <a:pt x="430" y="1348"/>
                    </a:lnTo>
                    <a:lnTo>
                      <a:pt x="432" y="1350"/>
                    </a:lnTo>
                    <a:lnTo>
                      <a:pt x="442" y="1350"/>
                    </a:lnTo>
                    <a:lnTo>
                      <a:pt x="445" y="1352"/>
                    </a:lnTo>
                    <a:lnTo>
                      <a:pt x="455" y="1352"/>
                    </a:lnTo>
                    <a:lnTo>
                      <a:pt x="457" y="1354"/>
                    </a:lnTo>
                    <a:lnTo>
                      <a:pt x="474" y="1354"/>
                    </a:lnTo>
                    <a:lnTo>
                      <a:pt x="478" y="1356"/>
                    </a:lnTo>
                    <a:lnTo>
                      <a:pt x="497" y="1356"/>
                    </a:lnTo>
                    <a:lnTo>
                      <a:pt x="503" y="1358"/>
                    </a:lnTo>
                    <a:lnTo>
                      <a:pt x="541" y="1358"/>
                    </a:lnTo>
                    <a:lnTo>
                      <a:pt x="547" y="1359"/>
                    </a:lnTo>
                    <a:lnTo>
                      <a:pt x="641" y="1359"/>
                    </a:lnTo>
                    <a:lnTo>
                      <a:pt x="645" y="1358"/>
                    </a:lnTo>
                    <a:lnTo>
                      <a:pt x="668" y="1358"/>
                    </a:lnTo>
                    <a:lnTo>
                      <a:pt x="670" y="1356"/>
                    </a:lnTo>
                    <a:lnTo>
                      <a:pt x="678" y="1356"/>
                    </a:lnTo>
                    <a:lnTo>
                      <a:pt x="682" y="1354"/>
                    </a:lnTo>
                    <a:lnTo>
                      <a:pt x="683" y="1354"/>
                    </a:lnTo>
                    <a:lnTo>
                      <a:pt x="685" y="1352"/>
                    </a:lnTo>
                    <a:lnTo>
                      <a:pt x="691" y="1352"/>
                    </a:lnTo>
                    <a:lnTo>
                      <a:pt x="693" y="1350"/>
                    </a:lnTo>
                    <a:lnTo>
                      <a:pt x="695" y="1350"/>
                    </a:lnTo>
                    <a:lnTo>
                      <a:pt x="699" y="1346"/>
                    </a:lnTo>
                    <a:lnTo>
                      <a:pt x="701" y="1346"/>
                    </a:lnTo>
                    <a:lnTo>
                      <a:pt x="703" y="1344"/>
                    </a:lnTo>
                    <a:lnTo>
                      <a:pt x="705" y="1344"/>
                    </a:lnTo>
                    <a:lnTo>
                      <a:pt x="707" y="1342"/>
                    </a:lnTo>
                    <a:lnTo>
                      <a:pt x="708" y="1342"/>
                    </a:lnTo>
                    <a:lnTo>
                      <a:pt x="712" y="1338"/>
                    </a:lnTo>
                    <a:lnTo>
                      <a:pt x="714" y="1338"/>
                    </a:lnTo>
                    <a:lnTo>
                      <a:pt x="716" y="1336"/>
                    </a:lnTo>
                    <a:lnTo>
                      <a:pt x="718" y="1336"/>
                    </a:lnTo>
                    <a:lnTo>
                      <a:pt x="720" y="1335"/>
                    </a:lnTo>
                    <a:lnTo>
                      <a:pt x="724" y="1335"/>
                    </a:lnTo>
                    <a:lnTo>
                      <a:pt x="728" y="1331"/>
                    </a:lnTo>
                    <a:lnTo>
                      <a:pt x="731" y="1331"/>
                    </a:lnTo>
                    <a:lnTo>
                      <a:pt x="735" y="1329"/>
                    </a:lnTo>
                    <a:lnTo>
                      <a:pt x="737" y="1329"/>
                    </a:lnTo>
                    <a:lnTo>
                      <a:pt x="741" y="1327"/>
                    </a:lnTo>
                    <a:lnTo>
                      <a:pt x="751" y="1327"/>
                    </a:lnTo>
                    <a:lnTo>
                      <a:pt x="755" y="1325"/>
                    </a:lnTo>
                    <a:lnTo>
                      <a:pt x="758" y="1325"/>
                    </a:lnTo>
                    <a:lnTo>
                      <a:pt x="764" y="1323"/>
                    </a:lnTo>
                    <a:lnTo>
                      <a:pt x="770" y="1323"/>
                    </a:lnTo>
                    <a:lnTo>
                      <a:pt x="776" y="1321"/>
                    </a:lnTo>
                    <a:lnTo>
                      <a:pt x="781" y="1321"/>
                    </a:lnTo>
                    <a:lnTo>
                      <a:pt x="787" y="1319"/>
                    </a:lnTo>
                    <a:lnTo>
                      <a:pt x="793" y="1319"/>
                    </a:lnTo>
                    <a:lnTo>
                      <a:pt x="799" y="1317"/>
                    </a:lnTo>
                    <a:lnTo>
                      <a:pt x="804" y="1317"/>
                    </a:lnTo>
                    <a:lnTo>
                      <a:pt x="812" y="1315"/>
                    </a:lnTo>
                    <a:lnTo>
                      <a:pt x="826" y="1315"/>
                    </a:lnTo>
                    <a:lnTo>
                      <a:pt x="831" y="1313"/>
                    </a:lnTo>
                    <a:lnTo>
                      <a:pt x="839" y="1313"/>
                    </a:lnTo>
                    <a:lnTo>
                      <a:pt x="845" y="1311"/>
                    </a:lnTo>
                    <a:lnTo>
                      <a:pt x="858" y="1311"/>
                    </a:lnTo>
                    <a:lnTo>
                      <a:pt x="866" y="1310"/>
                    </a:lnTo>
                    <a:lnTo>
                      <a:pt x="872" y="1310"/>
                    </a:lnTo>
                    <a:lnTo>
                      <a:pt x="879" y="1308"/>
                    </a:lnTo>
                    <a:lnTo>
                      <a:pt x="899" y="1308"/>
                    </a:lnTo>
                    <a:lnTo>
                      <a:pt x="904" y="1306"/>
                    </a:lnTo>
                    <a:lnTo>
                      <a:pt x="970" y="1306"/>
                    </a:lnTo>
                    <a:lnTo>
                      <a:pt x="973" y="1308"/>
                    </a:lnTo>
                    <a:lnTo>
                      <a:pt x="981" y="1308"/>
                    </a:lnTo>
                    <a:lnTo>
                      <a:pt x="985" y="1310"/>
                    </a:lnTo>
                    <a:lnTo>
                      <a:pt x="989" y="1310"/>
                    </a:lnTo>
                    <a:lnTo>
                      <a:pt x="993" y="1311"/>
                    </a:lnTo>
                    <a:lnTo>
                      <a:pt x="996" y="1311"/>
                    </a:lnTo>
                    <a:lnTo>
                      <a:pt x="998" y="1313"/>
                    </a:lnTo>
                    <a:lnTo>
                      <a:pt x="1002" y="1313"/>
                    </a:lnTo>
                    <a:lnTo>
                      <a:pt x="1006" y="1315"/>
                    </a:lnTo>
                    <a:lnTo>
                      <a:pt x="1008" y="1315"/>
                    </a:lnTo>
                    <a:lnTo>
                      <a:pt x="1012" y="1317"/>
                    </a:lnTo>
                    <a:lnTo>
                      <a:pt x="1014" y="1317"/>
                    </a:lnTo>
                    <a:lnTo>
                      <a:pt x="1018" y="1319"/>
                    </a:lnTo>
                    <a:lnTo>
                      <a:pt x="1023" y="1319"/>
                    </a:lnTo>
                    <a:lnTo>
                      <a:pt x="1025" y="1321"/>
                    </a:lnTo>
                    <a:lnTo>
                      <a:pt x="1029" y="1321"/>
                    </a:lnTo>
                    <a:lnTo>
                      <a:pt x="1031" y="1323"/>
                    </a:lnTo>
                    <a:lnTo>
                      <a:pt x="1037" y="1323"/>
                    </a:lnTo>
                    <a:lnTo>
                      <a:pt x="1039" y="1325"/>
                    </a:lnTo>
                    <a:lnTo>
                      <a:pt x="1046" y="1325"/>
                    </a:lnTo>
                    <a:lnTo>
                      <a:pt x="1050" y="1327"/>
                    </a:lnTo>
                    <a:lnTo>
                      <a:pt x="1060" y="1327"/>
                    </a:lnTo>
                    <a:lnTo>
                      <a:pt x="1062" y="1329"/>
                    </a:lnTo>
                    <a:lnTo>
                      <a:pt x="1067" y="1329"/>
                    </a:lnTo>
                    <a:lnTo>
                      <a:pt x="1069" y="1331"/>
                    </a:lnTo>
                    <a:lnTo>
                      <a:pt x="1085" y="1331"/>
                    </a:lnTo>
                    <a:lnTo>
                      <a:pt x="1087" y="1329"/>
                    </a:lnTo>
                    <a:lnTo>
                      <a:pt x="1089" y="1329"/>
                    </a:lnTo>
                    <a:lnTo>
                      <a:pt x="1096" y="1321"/>
                    </a:lnTo>
                    <a:lnTo>
                      <a:pt x="1098" y="1321"/>
                    </a:lnTo>
                    <a:lnTo>
                      <a:pt x="1102" y="1319"/>
                    </a:lnTo>
                    <a:lnTo>
                      <a:pt x="1104" y="1315"/>
                    </a:lnTo>
                    <a:lnTo>
                      <a:pt x="1108" y="1311"/>
                    </a:lnTo>
                    <a:lnTo>
                      <a:pt x="1110" y="1308"/>
                    </a:lnTo>
                    <a:lnTo>
                      <a:pt x="1114" y="1306"/>
                    </a:lnTo>
                    <a:lnTo>
                      <a:pt x="1115" y="1302"/>
                    </a:lnTo>
                    <a:lnTo>
                      <a:pt x="1119" y="1298"/>
                    </a:lnTo>
                    <a:lnTo>
                      <a:pt x="1121" y="1294"/>
                    </a:lnTo>
                    <a:lnTo>
                      <a:pt x="1127" y="1288"/>
                    </a:lnTo>
                    <a:lnTo>
                      <a:pt x="1129" y="1285"/>
                    </a:lnTo>
                    <a:lnTo>
                      <a:pt x="1133" y="1279"/>
                    </a:lnTo>
                    <a:lnTo>
                      <a:pt x="1135" y="1275"/>
                    </a:lnTo>
                    <a:lnTo>
                      <a:pt x="1139" y="1271"/>
                    </a:lnTo>
                    <a:lnTo>
                      <a:pt x="1140" y="1267"/>
                    </a:lnTo>
                    <a:lnTo>
                      <a:pt x="1144" y="1263"/>
                    </a:lnTo>
                    <a:lnTo>
                      <a:pt x="1148" y="1258"/>
                    </a:lnTo>
                    <a:lnTo>
                      <a:pt x="1150" y="1254"/>
                    </a:lnTo>
                    <a:lnTo>
                      <a:pt x="1154" y="1250"/>
                    </a:lnTo>
                    <a:lnTo>
                      <a:pt x="1156" y="1244"/>
                    </a:lnTo>
                    <a:lnTo>
                      <a:pt x="1160" y="1240"/>
                    </a:lnTo>
                    <a:lnTo>
                      <a:pt x="1162" y="1237"/>
                    </a:lnTo>
                    <a:lnTo>
                      <a:pt x="1165" y="1231"/>
                    </a:lnTo>
                    <a:lnTo>
                      <a:pt x="1169" y="1227"/>
                    </a:lnTo>
                    <a:lnTo>
                      <a:pt x="1171" y="1221"/>
                    </a:lnTo>
                    <a:lnTo>
                      <a:pt x="1175" y="1217"/>
                    </a:lnTo>
                    <a:lnTo>
                      <a:pt x="1177" y="1214"/>
                    </a:lnTo>
                    <a:lnTo>
                      <a:pt x="1181" y="1208"/>
                    </a:lnTo>
                    <a:lnTo>
                      <a:pt x="1183" y="1204"/>
                    </a:lnTo>
                    <a:lnTo>
                      <a:pt x="1186" y="1200"/>
                    </a:lnTo>
                    <a:lnTo>
                      <a:pt x="1188" y="1196"/>
                    </a:lnTo>
                    <a:lnTo>
                      <a:pt x="1192" y="1192"/>
                    </a:lnTo>
                    <a:lnTo>
                      <a:pt x="1194" y="1187"/>
                    </a:lnTo>
                    <a:lnTo>
                      <a:pt x="1196" y="1183"/>
                    </a:lnTo>
                    <a:lnTo>
                      <a:pt x="1200" y="1181"/>
                    </a:lnTo>
                    <a:lnTo>
                      <a:pt x="1202" y="1177"/>
                    </a:lnTo>
                    <a:lnTo>
                      <a:pt x="1206" y="1173"/>
                    </a:lnTo>
                    <a:lnTo>
                      <a:pt x="1208" y="1169"/>
                    </a:lnTo>
                    <a:lnTo>
                      <a:pt x="1211" y="1167"/>
                    </a:lnTo>
                    <a:lnTo>
                      <a:pt x="1213" y="1164"/>
                    </a:lnTo>
                    <a:lnTo>
                      <a:pt x="1234" y="1142"/>
                    </a:lnTo>
                    <a:lnTo>
                      <a:pt x="1236" y="1139"/>
                    </a:lnTo>
                    <a:lnTo>
                      <a:pt x="1242" y="1133"/>
                    </a:lnTo>
                    <a:lnTo>
                      <a:pt x="1244" y="1129"/>
                    </a:lnTo>
                    <a:lnTo>
                      <a:pt x="1248" y="1125"/>
                    </a:lnTo>
                    <a:lnTo>
                      <a:pt x="1250" y="1119"/>
                    </a:lnTo>
                    <a:lnTo>
                      <a:pt x="1252" y="1116"/>
                    </a:lnTo>
                    <a:lnTo>
                      <a:pt x="1256" y="1112"/>
                    </a:lnTo>
                    <a:lnTo>
                      <a:pt x="1258" y="1106"/>
                    </a:lnTo>
                    <a:lnTo>
                      <a:pt x="1259" y="1102"/>
                    </a:lnTo>
                    <a:lnTo>
                      <a:pt x="1261" y="1096"/>
                    </a:lnTo>
                    <a:lnTo>
                      <a:pt x="1265" y="1091"/>
                    </a:lnTo>
                    <a:lnTo>
                      <a:pt x="1267" y="1085"/>
                    </a:lnTo>
                    <a:lnTo>
                      <a:pt x="1269" y="1079"/>
                    </a:lnTo>
                    <a:lnTo>
                      <a:pt x="1271" y="1071"/>
                    </a:lnTo>
                    <a:lnTo>
                      <a:pt x="1273" y="1064"/>
                    </a:lnTo>
                    <a:lnTo>
                      <a:pt x="1275" y="1058"/>
                    </a:lnTo>
                    <a:lnTo>
                      <a:pt x="1275" y="1048"/>
                    </a:lnTo>
                    <a:lnTo>
                      <a:pt x="1277" y="1041"/>
                    </a:lnTo>
                    <a:lnTo>
                      <a:pt x="1279" y="1031"/>
                    </a:lnTo>
                    <a:lnTo>
                      <a:pt x="1281" y="1023"/>
                    </a:lnTo>
                    <a:lnTo>
                      <a:pt x="1281" y="1014"/>
                    </a:lnTo>
                    <a:lnTo>
                      <a:pt x="1282" y="1002"/>
                    </a:lnTo>
                    <a:lnTo>
                      <a:pt x="1282" y="993"/>
                    </a:lnTo>
                    <a:lnTo>
                      <a:pt x="1284" y="983"/>
                    </a:lnTo>
                    <a:lnTo>
                      <a:pt x="1284" y="972"/>
                    </a:lnTo>
                    <a:lnTo>
                      <a:pt x="1286" y="960"/>
                    </a:lnTo>
                    <a:lnTo>
                      <a:pt x="1286" y="937"/>
                    </a:lnTo>
                    <a:lnTo>
                      <a:pt x="1288" y="925"/>
                    </a:lnTo>
                    <a:lnTo>
                      <a:pt x="1288" y="902"/>
                    </a:lnTo>
                    <a:lnTo>
                      <a:pt x="1290" y="889"/>
                    </a:lnTo>
                    <a:lnTo>
                      <a:pt x="1290" y="852"/>
                    </a:lnTo>
                    <a:lnTo>
                      <a:pt x="1292" y="841"/>
                    </a:lnTo>
                    <a:lnTo>
                      <a:pt x="1292" y="803"/>
                    </a:lnTo>
                    <a:lnTo>
                      <a:pt x="1294" y="791"/>
                    </a:lnTo>
                    <a:lnTo>
                      <a:pt x="1294" y="741"/>
                    </a:lnTo>
                    <a:lnTo>
                      <a:pt x="1296" y="730"/>
                    </a:lnTo>
                    <a:lnTo>
                      <a:pt x="1296" y="707"/>
                    </a:lnTo>
                    <a:lnTo>
                      <a:pt x="1298" y="697"/>
                    </a:lnTo>
                    <a:lnTo>
                      <a:pt x="1298" y="662"/>
                    </a:lnTo>
                    <a:lnTo>
                      <a:pt x="1300" y="651"/>
                    </a:lnTo>
                    <a:lnTo>
                      <a:pt x="1300" y="614"/>
                    </a:lnTo>
                    <a:lnTo>
                      <a:pt x="1302" y="603"/>
                    </a:lnTo>
                    <a:lnTo>
                      <a:pt x="1302" y="541"/>
                    </a:lnTo>
                    <a:lnTo>
                      <a:pt x="1304" y="530"/>
                    </a:lnTo>
                    <a:lnTo>
                      <a:pt x="1304" y="482"/>
                    </a:lnTo>
                    <a:lnTo>
                      <a:pt x="1306" y="470"/>
                    </a:lnTo>
                    <a:lnTo>
                      <a:pt x="1306" y="438"/>
                    </a:lnTo>
                    <a:lnTo>
                      <a:pt x="1307" y="428"/>
                    </a:lnTo>
                    <a:lnTo>
                      <a:pt x="1307" y="399"/>
                    </a:lnTo>
                    <a:lnTo>
                      <a:pt x="1309" y="390"/>
                    </a:lnTo>
                    <a:lnTo>
                      <a:pt x="1309" y="372"/>
                    </a:lnTo>
                    <a:lnTo>
                      <a:pt x="1311" y="365"/>
                    </a:lnTo>
                    <a:lnTo>
                      <a:pt x="1311" y="357"/>
                    </a:lnTo>
                    <a:lnTo>
                      <a:pt x="1313" y="351"/>
                    </a:lnTo>
                    <a:lnTo>
                      <a:pt x="1313" y="338"/>
                    </a:lnTo>
                    <a:lnTo>
                      <a:pt x="1315" y="332"/>
                    </a:lnTo>
                    <a:lnTo>
                      <a:pt x="1315" y="326"/>
                    </a:lnTo>
                    <a:lnTo>
                      <a:pt x="1317" y="320"/>
                    </a:lnTo>
                    <a:lnTo>
                      <a:pt x="1317" y="315"/>
                    </a:lnTo>
                    <a:lnTo>
                      <a:pt x="1319" y="311"/>
                    </a:lnTo>
                    <a:lnTo>
                      <a:pt x="1321" y="305"/>
                    </a:lnTo>
                    <a:lnTo>
                      <a:pt x="1321" y="301"/>
                    </a:lnTo>
                    <a:lnTo>
                      <a:pt x="1323" y="297"/>
                    </a:lnTo>
                    <a:lnTo>
                      <a:pt x="1323" y="294"/>
                    </a:lnTo>
                    <a:lnTo>
                      <a:pt x="1325" y="290"/>
                    </a:lnTo>
                    <a:lnTo>
                      <a:pt x="1327" y="286"/>
                    </a:lnTo>
                    <a:lnTo>
                      <a:pt x="1327" y="284"/>
                    </a:lnTo>
                    <a:lnTo>
                      <a:pt x="1329" y="280"/>
                    </a:lnTo>
                    <a:lnTo>
                      <a:pt x="1330" y="278"/>
                    </a:lnTo>
                    <a:lnTo>
                      <a:pt x="1330" y="276"/>
                    </a:lnTo>
                    <a:lnTo>
                      <a:pt x="1334" y="272"/>
                    </a:lnTo>
                    <a:lnTo>
                      <a:pt x="1334" y="271"/>
                    </a:lnTo>
                    <a:lnTo>
                      <a:pt x="1336" y="269"/>
                    </a:lnTo>
                    <a:lnTo>
                      <a:pt x="1338" y="269"/>
                    </a:lnTo>
                    <a:lnTo>
                      <a:pt x="1338" y="267"/>
                    </a:lnTo>
                    <a:lnTo>
                      <a:pt x="1342" y="267"/>
                    </a:lnTo>
                    <a:lnTo>
                      <a:pt x="1342" y="265"/>
                    </a:lnTo>
                    <a:lnTo>
                      <a:pt x="1346" y="265"/>
                    </a:lnTo>
                    <a:lnTo>
                      <a:pt x="1346" y="267"/>
                    </a:lnTo>
                    <a:lnTo>
                      <a:pt x="1348" y="267"/>
                    </a:lnTo>
                    <a:lnTo>
                      <a:pt x="1350" y="269"/>
                    </a:lnTo>
                    <a:lnTo>
                      <a:pt x="1350" y="271"/>
                    </a:lnTo>
                    <a:lnTo>
                      <a:pt x="1352" y="271"/>
                    </a:lnTo>
                    <a:lnTo>
                      <a:pt x="1352" y="272"/>
                    </a:lnTo>
                    <a:lnTo>
                      <a:pt x="1354" y="274"/>
                    </a:lnTo>
                    <a:lnTo>
                      <a:pt x="1354" y="276"/>
                    </a:lnTo>
                    <a:lnTo>
                      <a:pt x="1355" y="278"/>
                    </a:lnTo>
                    <a:lnTo>
                      <a:pt x="1355" y="284"/>
                    </a:lnTo>
                    <a:lnTo>
                      <a:pt x="1357" y="286"/>
                    </a:lnTo>
                    <a:lnTo>
                      <a:pt x="1357" y="290"/>
                    </a:lnTo>
                    <a:lnTo>
                      <a:pt x="1359" y="292"/>
                    </a:lnTo>
                    <a:lnTo>
                      <a:pt x="1359" y="299"/>
                    </a:lnTo>
                    <a:lnTo>
                      <a:pt x="1361" y="303"/>
                    </a:lnTo>
                    <a:lnTo>
                      <a:pt x="1361" y="311"/>
                    </a:lnTo>
                    <a:lnTo>
                      <a:pt x="1363" y="317"/>
                    </a:lnTo>
                    <a:lnTo>
                      <a:pt x="1363" y="326"/>
                    </a:lnTo>
                    <a:lnTo>
                      <a:pt x="1365" y="330"/>
                    </a:lnTo>
                    <a:lnTo>
                      <a:pt x="1365" y="344"/>
                    </a:lnTo>
                    <a:lnTo>
                      <a:pt x="1367" y="349"/>
                    </a:lnTo>
                    <a:lnTo>
                      <a:pt x="1367" y="363"/>
                    </a:lnTo>
                    <a:lnTo>
                      <a:pt x="1369" y="368"/>
                    </a:lnTo>
                    <a:lnTo>
                      <a:pt x="1369" y="384"/>
                    </a:lnTo>
                    <a:lnTo>
                      <a:pt x="1371" y="393"/>
                    </a:lnTo>
                    <a:lnTo>
                      <a:pt x="1371" y="401"/>
                    </a:lnTo>
                    <a:lnTo>
                      <a:pt x="1373" y="411"/>
                    </a:lnTo>
                    <a:lnTo>
                      <a:pt x="1373" y="428"/>
                    </a:lnTo>
                    <a:lnTo>
                      <a:pt x="1375" y="440"/>
                    </a:lnTo>
                    <a:lnTo>
                      <a:pt x="1375" y="463"/>
                    </a:lnTo>
                    <a:lnTo>
                      <a:pt x="1377" y="474"/>
                    </a:lnTo>
                    <a:lnTo>
                      <a:pt x="1377" y="499"/>
                    </a:lnTo>
                    <a:lnTo>
                      <a:pt x="1378" y="513"/>
                    </a:lnTo>
                    <a:lnTo>
                      <a:pt x="1378" y="539"/>
                    </a:lnTo>
                    <a:lnTo>
                      <a:pt x="1380" y="555"/>
                    </a:lnTo>
                    <a:lnTo>
                      <a:pt x="1380" y="597"/>
                    </a:lnTo>
                    <a:lnTo>
                      <a:pt x="1382" y="612"/>
                    </a:lnTo>
                    <a:lnTo>
                      <a:pt x="1382" y="643"/>
                    </a:lnTo>
                    <a:lnTo>
                      <a:pt x="1384" y="658"/>
                    </a:lnTo>
                    <a:lnTo>
                      <a:pt x="1384" y="672"/>
                    </a:lnTo>
                    <a:lnTo>
                      <a:pt x="1386" y="687"/>
                    </a:lnTo>
                    <a:lnTo>
                      <a:pt x="1386" y="718"/>
                    </a:lnTo>
                    <a:lnTo>
                      <a:pt x="1388" y="731"/>
                    </a:lnTo>
                    <a:lnTo>
                      <a:pt x="1388" y="747"/>
                    </a:lnTo>
                    <a:lnTo>
                      <a:pt x="1390" y="760"/>
                    </a:lnTo>
                    <a:lnTo>
                      <a:pt x="1390" y="787"/>
                    </a:lnTo>
                    <a:lnTo>
                      <a:pt x="1392" y="801"/>
                    </a:lnTo>
                    <a:lnTo>
                      <a:pt x="1392" y="814"/>
                    </a:lnTo>
                    <a:lnTo>
                      <a:pt x="1394" y="826"/>
                    </a:lnTo>
                    <a:lnTo>
                      <a:pt x="1396" y="839"/>
                    </a:lnTo>
                    <a:lnTo>
                      <a:pt x="1396" y="851"/>
                    </a:lnTo>
                    <a:lnTo>
                      <a:pt x="1398" y="862"/>
                    </a:lnTo>
                    <a:lnTo>
                      <a:pt x="1398" y="874"/>
                    </a:lnTo>
                    <a:lnTo>
                      <a:pt x="1400" y="885"/>
                    </a:lnTo>
                    <a:lnTo>
                      <a:pt x="1400" y="895"/>
                    </a:lnTo>
                    <a:lnTo>
                      <a:pt x="1402" y="906"/>
                    </a:lnTo>
                    <a:lnTo>
                      <a:pt x="1402" y="918"/>
                    </a:lnTo>
                    <a:lnTo>
                      <a:pt x="1403" y="929"/>
                    </a:lnTo>
                    <a:lnTo>
                      <a:pt x="1403" y="941"/>
                    </a:lnTo>
                    <a:lnTo>
                      <a:pt x="1405" y="950"/>
                    </a:lnTo>
                    <a:lnTo>
                      <a:pt x="1407" y="962"/>
                    </a:lnTo>
                    <a:lnTo>
                      <a:pt x="1407" y="972"/>
                    </a:lnTo>
                    <a:lnTo>
                      <a:pt x="1409" y="983"/>
                    </a:lnTo>
                    <a:lnTo>
                      <a:pt x="1411" y="993"/>
                    </a:lnTo>
                    <a:lnTo>
                      <a:pt x="1411" y="1004"/>
                    </a:lnTo>
                    <a:lnTo>
                      <a:pt x="1413" y="1014"/>
                    </a:lnTo>
                    <a:lnTo>
                      <a:pt x="1413" y="1023"/>
                    </a:lnTo>
                    <a:lnTo>
                      <a:pt x="1415" y="1033"/>
                    </a:lnTo>
                    <a:lnTo>
                      <a:pt x="1417" y="1043"/>
                    </a:lnTo>
                    <a:lnTo>
                      <a:pt x="1419" y="1052"/>
                    </a:lnTo>
                    <a:lnTo>
                      <a:pt x="1419" y="1062"/>
                    </a:lnTo>
                    <a:lnTo>
                      <a:pt x="1421" y="1071"/>
                    </a:lnTo>
                    <a:lnTo>
                      <a:pt x="1423" y="1081"/>
                    </a:lnTo>
                    <a:lnTo>
                      <a:pt x="1425" y="1091"/>
                    </a:lnTo>
                    <a:lnTo>
                      <a:pt x="1426" y="1100"/>
                    </a:lnTo>
                    <a:lnTo>
                      <a:pt x="1428" y="1110"/>
                    </a:lnTo>
                    <a:lnTo>
                      <a:pt x="1428" y="1117"/>
                    </a:lnTo>
                    <a:lnTo>
                      <a:pt x="1430" y="1127"/>
                    </a:lnTo>
                    <a:lnTo>
                      <a:pt x="1432" y="1135"/>
                    </a:lnTo>
                    <a:lnTo>
                      <a:pt x="1434" y="1144"/>
                    </a:lnTo>
                    <a:lnTo>
                      <a:pt x="1436" y="1152"/>
                    </a:lnTo>
                    <a:lnTo>
                      <a:pt x="1440" y="1162"/>
                    </a:lnTo>
                    <a:lnTo>
                      <a:pt x="1442" y="1169"/>
                    </a:lnTo>
                    <a:lnTo>
                      <a:pt x="1444" y="1177"/>
                    </a:lnTo>
                    <a:lnTo>
                      <a:pt x="1446" y="1187"/>
                    </a:lnTo>
                    <a:lnTo>
                      <a:pt x="1450" y="1194"/>
                    </a:lnTo>
                    <a:lnTo>
                      <a:pt x="1451" y="1202"/>
                    </a:lnTo>
                    <a:lnTo>
                      <a:pt x="1453" y="1210"/>
                    </a:lnTo>
                    <a:lnTo>
                      <a:pt x="1455" y="1215"/>
                    </a:lnTo>
                    <a:lnTo>
                      <a:pt x="1459" y="1223"/>
                    </a:lnTo>
                    <a:lnTo>
                      <a:pt x="1461" y="1231"/>
                    </a:lnTo>
                    <a:lnTo>
                      <a:pt x="1463" y="1238"/>
                    </a:lnTo>
                    <a:lnTo>
                      <a:pt x="1465" y="1244"/>
                    </a:lnTo>
                    <a:lnTo>
                      <a:pt x="1469" y="1252"/>
                    </a:lnTo>
                    <a:lnTo>
                      <a:pt x="1471" y="1260"/>
                    </a:lnTo>
                    <a:lnTo>
                      <a:pt x="1474" y="1265"/>
                    </a:lnTo>
                    <a:lnTo>
                      <a:pt x="1476" y="1271"/>
                    </a:lnTo>
                    <a:lnTo>
                      <a:pt x="1480" y="1279"/>
                    </a:lnTo>
                    <a:lnTo>
                      <a:pt x="1482" y="1285"/>
                    </a:lnTo>
                    <a:lnTo>
                      <a:pt x="1484" y="1290"/>
                    </a:lnTo>
                    <a:lnTo>
                      <a:pt x="1488" y="1296"/>
                    </a:lnTo>
                    <a:lnTo>
                      <a:pt x="1492" y="1304"/>
                    </a:lnTo>
                    <a:lnTo>
                      <a:pt x="1494" y="1310"/>
                    </a:lnTo>
                    <a:lnTo>
                      <a:pt x="1498" y="1315"/>
                    </a:lnTo>
                    <a:lnTo>
                      <a:pt x="1499" y="1319"/>
                    </a:lnTo>
                    <a:lnTo>
                      <a:pt x="1503" y="1325"/>
                    </a:lnTo>
                    <a:lnTo>
                      <a:pt x="1507" y="1331"/>
                    </a:lnTo>
                    <a:lnTo>
                      <a:pt x="1509" y="1336"/>
                    </a:lnTo>
                    <a:lnTo>
                      <a:pt x="1513" y="1342"/>
                    </a:lnTo>
                    <a:lnTo>
                      <a:pt x="1517" y="1346"/>
                    </a:lnTo>
                    <a:lnTo>
                      <a:pt x="1521" y="1352"/>
                    </a:lnTo>
                    <a:lnTo>
                      <a:pt x="1522" y="1356"/>
                    </a:lnTo>
                    <a:lnTo>
                      <a:pt x="1526" y="1361"/>
                    </a:lnTo>
                    <a:lnTo>
                      <a:pt x="1530" y="1365"/>
                    </a:lnTo>
                  </a:path>
                </a:pathLst>
              </a:custGeom>
              <a:noFill/>
              <a:ln w="38100" cmpd="sng">
                <a:solidFill>
                  <a:srgbClr val="99FF33"/>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grpSp>
          <p:nvGrpSpPr>
            <p:cNvPr id="154649" name="Group 25"/>
            <p:cNvGrpSpPr>
              <a:grpSpLocks/>
            </p:cNvGrpSpPr>
            <p:nvPr/>
          </p:nvGrpSpPr>
          <p:grpSpPr bwMode="auto">
            <a:xfrm>
              <a:off x="1050" y="1329"/>
              <a:ext cx="2453" cy="2062"/>
              <a:chOff x="1050" y="1329"/>
              <a:chExt cx="2453" cy="2062"/>
            </a:xfrm>
          </p:grpSpPr>
          <p:sp>
            <p:nvSpPr>
              <p:cNvPr id="154650" name="Text Box 26"/>
              <p:cNvSpPr txBox="1">
                <a:spLocks noChangeArrowheads="1"/>
              </p:cNvSpPr>
              <p:nvPr/>
            </p:nvSpPr>
            <p:spPr bwMode="auto">
              <a:xfrm>
                <a:off x="1050" y="1329"/>
                <a:ext cx="119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CC00"/>
                    </a:solidFill>
                    <a:miter lim="800000"/>
                    <a:headEnd type="none" w="sm" len="sm"/>
                    <a:tailEnd type="none" w="sm" len="sm"/>
                  </a14:hiddenLine>
                </a:ext>
                <a:ext uri="{AF507438-7753-43e0-B8FC-AC1667EBCBE1}">
                  <a14:hiddenEffects xmlns:a14="http://schemas.microsoft.com/office/drawing/2010/main">
                    <a:effectLst>
                      <a:outerShdw blurRad="63500" dist="53882" dir="2700000" algn="ctr" rotWithShape="0">
                        <a:srgbClr val="000000">
                          <a:alpha val="74998"/>
                        </a:srgbClr>
                      </a:outerShdw>
                    </a:effectLst>
                  </a14:hiddenEffects>
                </a:ext>
              </a:extLst>
            </p:spPr>
            <p:txBody>
              <a:bodyPr wrap="none" lIns="91423" tIns="45711" rIns="91423" bIns="45711">
                <a:spAutoFit/>
              </a:bodyPr>
              <a:lstStyle/>
              <a:p>
                <a:pPr eaLnBrk="0" hangingPunct="0"/>
                <a:r>
                  <a:rPr lang="en-US" sz="2000" b="1">
                    <a:solidFill>
                      <a:srgbClr val="00CC00"/>
                    </a:solidFill>
                    <a:latin typeface="Arial" charset="0"/>
                  </a:rPr>
                  <a:t>Chlorophyll b </a:t>
                </a:r>
              </a:p>
            </p:txBody>
          </p:sp>
          <p:sp>
            <p:nvSpPr>
              <p:cNvPr id="154651" name="Line 27"/>
              <p:cNvSpPr>
                <a:spLocks noChangeShapeType="1"/>
              </p:cNvSpPr>
              <p:nvPr/>
            </p:nvSpPr>
            <p:spPr bwMode="auto">
              <a:xfrm>
                <a:off x="2139" y="1547"/>
                <a:ext cx="389" cy="212"/>
              </a:xfrm>
              <a:prstGeom prst="line">
                <a:avLst/>
              </a:prstGeom>
              <a:noFill/>
              <a:ln w="38100">
                <a:solidFill>
                  <a:srgbClr val="00CC00"/>
                </a:solidFill>
                <a:round/>
                <a:headEnd type="none" w="sm" len="sm"/>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4652" name="Freeform 28"/>
              <p:cNvSpPr>
                <a:spLocks/>
              </p:cNvSpPr>
              <p:nvPr/>
            </p:nvSpPr>
            <p:spPr bwMode="auto">
              <a:xfrm>
                <a:off x="2358" y="1471"/>
                <a:ext cx="1145" cy="1920"/>
              </a:xfrm>
              <a:custGeom>
                <a:avLst/>
                <a:gdLst>
                  <a:gd name="T0" fmla="*/ 35 w 1342"/>
                  <a:gd name="T1" fmla="*/ 1550 h 1811"/>
                  <a:gd name="T2" fmla="*/ 69 w 1342"/>
                  <a:gd name="T3" fmla="*/ 1410 h 1811"/>
                  <a:gd name="T4" fmla="*/ 100 w 1342"/>
                  <a:gd name="T5" fmla="*/ 1298 h 1811"/>
                  <a:gd name="T6" fmla="*/ 127 w 1342"/>
                  <a:gd name="T7" fmla="*/ 1212 h 1811"/>
                  <a:gd name="T8" fmla="*/ 146 w 1342"/>
                  <a:gd name="T9" fmla="*/ 1153 h 1811"/>
                  <a:gd name="T10" fmla="*/ 165 w 1342"/>
                  <a:gd name="T11" fmla="*/ 1145 h 1811"/>
                  <a:gd name="T12" fmla="*/ 173 w 1342"/>
                  <a:gd name="T13" fmla="*/ 1170 h 1811"/>
                  <a:gd name="T14" fmla="*/ 179 w 1342"/>
                  <a:gd name="T15" fmla="*/ 1195 h 1811"/>
                  <a:gd name="T16" fmla="*/ 188 w 1342"/>
                  <a:gd name="T17" fmla="*/ 1187 h 1811"/>
                  <a:gd name="T18" fmla="*/ 194 w 1342"/>
                  <a:gd name="T19" fmla="*/ 1158 h 1811"/>
                  <a:gd name="T20" fmla="*/ 202 w 1342"/>
                  <a:gd name="T21" fmla="*/ 1108 h 1811"/>
                  <a:gd name="T22" fmla="*/ 208 w 1342"/>
                  <a:gd name="T23" fmla="*/ 960 h 1811"/>
                  <a:gd name="T24" fmla="*/ 204 w 1342"/>
                  <a:gd name="T25" fmla="*/ 511 h 1811"/>
                  <a:gd name="T26" fmla="*/ 202 w 1342"/>
                  <a:gd name="T27" fmla="*/ 29 h 1811"/>
                  <a:gd name="T28" fmla="*/ 210 w 1342"/>
                  <a:gd name="T29" fmla="*/ 8 h 1811"/>
                  <a:gd name="T30" fmla="*/ 229 w 1342"/>
                  <a:gd name="T31" fmla="*/ 2 h 1811"/>
                  <a:gd name="T32" fmla="*/ 248 w 1342"/>
                  <a:gd name="T33" fmla="*/ 27 h 1811"/>
                  <a:gd name="T34" fmla="*/ 261 w 1342"/>
                  <a:gd name="T35" fmla="*/ 81 h 1811"/>
                  <a:gd name="T36" fmla="*/ 273 w 1342"/>
                  <a:gd name="T37" fmla="*/ 175 h 1811"/>
                  <a:gd name="T38" fmla="*/ 281 w 1342"/>
                  <a:gd name="T39" fmla="*/ 323 h 1811"/>
                  <a:gd name="T40" fmla="*/ 286 w 1342"/>
                  <a:gd name="T41" fmla="*/ 530 h 1811"/>
                  <a:gd name="T42" fmla="*/ 294 w 1342"/>
                  <a:gd name="T43" fmla="*/ 736 h 1811"/>
                  <a:gd name="T44" fmla="*/ 302 w 1342"/>
                  <a:gd name="T45" fmla="*/ 899 h 1811"/>
                  <a:gd name="T46" fmla="*/ 309 w 1342"/>
                  <a:gd name="T47" fmla="*/ 1007 h 1811"/>
                  <a:gd name="T48" fmla="*/ 317 w 1342"/>
                  <a:gd name="T49" fmla="*/ 1097 h 1811"/>
                  <a:gd name="T50" fmla="*/ 325 w 1342"/>
                  <a:gd name="T51" fmla="*/ 1179 h 1811"/>
                  <a:gd name="T52" fmla="*/ 332 w 1342"/>
                  <a:gd name="T53" fmla="*/ 1260 h 1811"/>
                  <a:gd name="T54" fmla="*/ 340 w 1342"/>
                  <a:gd name="T55" fmla="*/ 1394 h 1811"/>
                  <a:gd name="T56" fmla="*/ 348 w 1342"/>
                  <a:gd name="T57" fmla="*/ 1537 h 1811"/>
                  <a:gd name="T58" fmla="*/ 357 w 1342"/>
                  <a:gd name="T59" fmla="*/ 1606 h 1811"/>
                  <a:gd name="T60" fmla="*/ 375 w 1342"/>
                  <a:gd name="T61" fmla="*/ 1658 h 1811"/>
                  <a:gd name="T62" fmla="*/ 415 w 1342"/>
                  <a:gd name="T63" fmla="*/ 1706 h 1811"/>
                  <a:gd name="T64" fmla="*/ 448 w 1342"/>
                  <a:gd name="T65" fmla="*/ 1725 h 1811"/>
                  <a:gd name="T66" fmla="*/ 488 w 1342"/>
                  <a:gd name="T67" fmla="*/ 1740 h 1811"/>
                  <a:gd name="T68" fmla="*/ 540 w 1342"/>
                  <a:gd name="T69" fmla="*/ 1759 h 1811"/>
                  <a:gd name="T70" fmla="*/ 605 w 1342"/>
                  <a:gd name="T71" fmla="*/ 1777 h 1811"/>
                  <a:gd name="T72" fmla="*/ 680 w 1342"/>
                  <a:gd name="T73" fmla="*/ 1794 h 1811"/>
                  <a:gd name="T74" fmla="*/ 753 w 1342"/>
                  <a:gd name="T75" fmla="*/ 1805 h 1811"/>
                  <a:gd name="T76" fmla="*/ 830 w 1342"/>
                  <a:gd name="T77" fmla="*/ 1809 h 1811"/>
                  <a:gd name="T78" fmla="*/ 893 w 1342"/>
                  <a:gd name="T79" fmla="*/ 1804 h 1811"/>
                  <a:gd name="T80" fmla="*/ 924 w 1342"/>
                  <a:gd name="T81" fmla="*/ 1790 h 1811"/>
                  <a:gd name="T82" fmla="*/ 976 w 1342"/>
                  <a:gd name="T83" fmla="*/ 1744 h 1811"/>
                  <a:gd name="T84" fmla="*/ 1002 w 1342"/>
                  <a:gd name="T85" fmla="*/ 1698 h 1811"/>
                  <a:gd name="T86" fmla="*/ 1027 w 1342"/>
                  <a:gd name="T87" fmla="*/ 1640 h 1811"/>
                  <a:gd name="T88" fmla="*/ 1050 w 1342"/>
                  <a:gd name="T89" fmla="*/ 1577 h 1811"/>
                  <a:gd name="T90" fmla="*/ 1070 w 1342"/>
                  <a:gd name="T91" fmla="*/ 1514 h 1811"/>
                  <a:gd name="T92" fmla="*/ 1083 w 1342"/>
                  <a:gd name="T93" fmla="*/ 1456 h 1811"/>
                  <a:gd name="T94" fmla="*/ 1093 w 1342"/>
                  <a:gd name="T95" fmla="*/ 1393 h 1811"/>
                  <a:gd name="T96" fmla="*/ 1098 w 1342"/>
                  <a:gd name="T97" fmla="*/ 1298 h 1811"/>
                  <a:gd name="T98" fmla="*/ 1106 w 1342"/>
                  <a:gd name="T99" fmla="*/ 1247 h 1811"/>
                  <a:gd name="T100" fmla="*/ 1116 w 1342"/>
                  <a:gd name="T101" fmla="*/ 1218 h 1811"/>
                  <a:gd name="T102" fmla="*/ 1133 w 1342"/>
                  <a:gd name="T103" fmla="*/ 1199 h 1811"/>
                  <a:gd name="T104" fmla="*/ 1164 w 1342"/>
                  <a:gd name="T105" fmla="*/ 1212 h 1811"/>
                  <a:gd name="T106" fmla="*/ 1171 w 1342"/>
                  <a:gd name="T107" fmla="*/ 1245 h 1811"/>
                  <a:gd name="T108" fmla="*/ 1179 w 1342"/>
                  <a:gd name="T109" fmla="*/ 1437 h 1811"/>
                  <a:gd name="T110" fmla="*/ 1189 w 1342"/>
                  <a:gd name="T111" fmla="*/ 1506 h 1811"/>
                  <a:gd name="T112" fmla="*/ 1204 w 1342"/>
                  <a:gd name="T113" fmla="*/ 1569 h 1811"/>
                  <a:gd name="T114" fmla="*/ 1225 w 1342"/>
                  <a:gd name="T115" fmla="*/ 1633 h 1811"/>
                  <a:gd name="T116" fmla="*/ 1244 w 1342"/>
                  <a:gd name="T117" fmla="*/ 1692 h 1811"/>
                  <a:gd name="T118" fmla="*/ 1264 w 1342"/>
                  <a:gd name="T119" fmla="*/ 1738 h 1811"/>
                  <a:gd name="T120" fmla="*/ 1283 w 1342"/>
                  <a:gd name="T121" fmla="*/ 1771 h 1811"/>
                  <a:gd name="T122" fmla="*/ 1313 w 1342"/>
                  <a:gd name="T123" fmla="*/ 1804 h 1811"/>
                  <a:gd name="T124" fmla="*/ 1342 w 1342"/>
                  <a:gd name="T125" fmla="*/ 1804 h 1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42" h="1811">
                    <a:moveTo>
                      <a:pt x="0" y="1690"/>
                    </a:moveTo>
                    <a:lnTo>
                      <a:pt x="6" y="1665"/>
                    </a:lnTo>
                    <a:lnTo>
                      <a:pt x="12" y="1642"/>
                    </a:lnTo>
                    <a:lnTo>
                      <a:pt x="18" y="1617"/>
                    </a:lnTo>
                    <a:lnTo>
                      <a:pt x="23" y="1594"/>
                    </a:lnTo>
                    <a:lnTo>
                      <a:pt x="29" y="1571"/>
                    </a:lnTo>
                    <a:lnTo>
                      <a:pt x="35" y="1550"/>
                    </a:lnTo>
                    <a:lnTo>
                      <a:pt x="41" y="1529"/>
                    </a:lnTo>
                    <a:lnTo>
                      <a:pt x="44" y="1508"/>
                    </a:lnTo>
                    <a:lnTo>
                      <a:pt x="50" y="1487"/>
                    </a:lnTo>
                    <a:lnTo>
                      <a:pt x="56" y="1467"/>
                    </a:lnTo>
                    <a:lnTo>
                      <a:pt x="60" y="1448"/>
                    </a:lnTo>
                    <a:lnTo>
                      <a:pt x="66" y="1429"/>
                    </a:lnTo>
                    <a:lnTo>
                      <a:pt x="69" y="1410"/>
                    </a:lnTo>
                    <a:lnTo>
                      <a:pt x="75" y="1393"/>
                    </a:lnTo>
                    <a:lnTo>
                      <a:pt x="79" y="1375"/>
                    </a:lnTo>
                    <a:lnTo>
                      <a:pt x="83" y="1360"/>
                    </a:lnTo>
                    <a:lnTo>
                      <a:pt x="89" y="1343"/>
                    </a:lnTo>
                    <a:lnTo>
                      <a:pt x="92" y="1327"/>
                    </a:lnTo>
                    <a:lnTo>
                      <a:pt x="96" y="1312"/>
                    </a:lnTo>
                    <a:lnTo>
                      <a:pt x="100" y="1298"/>
                    </a:lnTo>
                    <a:lnTo>
                      <a:pt x="104" y="1283"/>
                    </a:lnTo>
                    <a:lnTo>
                      <a:pt x="108" y="1270"/>
                    </a:lnTo>
                    <a:lnTo>
                      <a:pt x="112" y="1258"/>
                    </a:lnTo>
                    <a:lnTo>
                      <a:pt x="115" y="1245"/>
                    </a:lnTo>
                    <a:lnTo>
                      <a:pt x="119" y="1233"/>
                    </a:lnTo>
                    <a:lnTo>
                      <a:pt x="123" y="1222"/>
                    </a:lnTo>
                    <a:lnTo>
                      <a:pt x="127" y="1212"/>
                    </a:lnTo>
                    <a:lnTo>
                      <a:pt x="131" y="1201"/>
                    </a:lnTo>
                    <a:lnTo>
                      <a:pt x="133" y="1191"/>
                    </a:lnTo>
                    <a:lnTo>
                      <a:pt x="137" y="1183"/>
                    </a:lnTo>
                    <a:lnTo>
                      <a:pt x="139" y="1174"/>
                    </a:lnTo>
                    <a:lnTo>
                      <a:pt x="142" y="1166"/>
                    </a:lnTo>
                    <a:lnTo>
                      <a:pt x="144" y="1158"/>
                    </a:lnTo>
                    <a:lnTo>
                      <a:pt x="146" y="1153"/>
                    </a:lnTo>
                    <a:lnTo>
                      <a:pt x="150" y="1147"/>
                    </a:lnTo>
                    <a:lnTo>
                      <a:pt x="152" y="1145"/>
                    </a:lnTo>
                    <a:lnTo>
                      <a:pt x="154" y="1141"/>
                    </a:lnTo>
                    <a:lnTo>
                      <a:pt x="156" y="1141"/>
                    </a:lnTo>
                    <a:lnTo>
                      <a:pt x="158" y="1139"/>
                    </a:lnTo>
                    <a:lnTo>
                      <a:pt x="160" y="1139"/>
                    </a:lnTo>
                    <a:lnTo>
                      <a:pt x="165" y="1145"/>
                    </a:lnTo>
                    <a:lnTo>
                      <a:pt x="165" y="1147"/>
                    </a:lnTo>
                    <a:lnTo>
                      <a:pt x="167" y="1151"/>
                    </a:lnTo>
                    <a:lnTo>
                      <a:pt x="169" y="1154"/>
                    </a:lnTo>
                    <a:lnTo>
                      <a:pt x="169" y="1158"/>
                    </a:lnTo>
                    <a:lnTo>
                      <a:pt x="171" y="1162"/>
                    </a:lnTo>
                    <a:lnTo>
                      <a:pt x="171" y="1166"/>
                    </a:lnTo>
                    <a:lnTo>
                      <a:pt x="173" y="1170"/>
                    </a:lnTo>
                    <a:lnTo>
                      <a:pt x="173" y="1176"/>
                    </a:lnTo>
                    <a:lnTo>
                      <a:pt x="175" y="1179"/>
                    </a:lnTo>
                    <a:lnTo>
                      <a:pt x="175" y="1183"/>
                    </a:lnTo>
                    <a:lnTo>
                      <a:pt x="177" y="1187"/>
                    </a:lnTo>
                    <a:lnTo>
                      <a:pt x="177" y="1191"/>
                    </a:lnTo>
                    <a:lnTo>
                      <a:pt x="179" y="1193"/>
                    </a:lnTo>
                    <a:lnTo>
                      <a:pt x="179" y="1195"/>
                    </a:lnTo>
                    <a:lnTo>
                      <a:pt x="181" y="1197"/>
                    </a:lnTo>
                    <a:lnTo>
                      <a:pt x="181" y="1199"/>
                    </a:lnTo>
                    <a:lnTo>
                      <a:pt x="183" y="1201"/>
                    </a:lnTo>
                    <a:lnTo>
                      <a:pt x="183" y="1199"/>
                    </a:lnTo>
                    <a:lnTo>
                      <a:pt x="187" y="1195"/>
                    </a:lnTo>
                    <a:lnTo>
                      <a:pt x="187" y="1191"/>
                    </a:lnTo>
                    <a:lnTo>
                      <a:pt x="188" y="1187"/>
                    </a:lnTo>
                    <a:lnTo>
                      <a:pt x="188" y="1183"/>
                    </a:lnTo>
                    <a:lnTo>
                      <a:pt x="190" y="1179"/>
                    </a:lnTo>
                    <a:lnTo>
                      <a:pt x="190" y="1176"/>
                    </a:lnTo>
                    <a:lnTo>
                      <a:pt x="192" y="1172"/>
                    </a:lnTo>
                    <a:lnTo>
                      <a:pt x="192" y="1166"/>
                    </a:lnTo>
                    <a:lnTo>
                      <a:pt x="194" y="1162"/>
                    </a:lnTo>
                    <a:lnTo>
                      <a:pt x="194" y="1158"/>
                    </a:lnTo>
                    <a:lnTo>
                      <a:pt x="196" y="1153"/>
                    </a:lnTo>
                    <a:lnTo>
                      <a:pt x="196" y="1147"/>
                    </a:lnTo>
                    <a:lnTo>
                      <a:pt x="198" y="1141"/>
                    </a:lnTo>
                    <a:lnTo>
                      <a:pt x="198" y="1129"/>
                    </a:lnTo>
                    <a:lnTo>
                      <a:pt x="200" y="1124"/>
                    </a:lnTo>
                    <a:lnTo>
                      <a:pt x="200" y="1116"/>
                    </a:lnTo>
                    <a:lnTo>
                      <a:pt x="202" y="1108"/>
                    </a:lnTo>
                    <a:lnTo>
                      <a:pt x="202" y="1093"/>
                    </a:lnTo>
                    <a:lnTo>
                      <a:pt x="204" y="1085"/>
                    </a:lnTo>
                    <a:lnTo>
                      <a:pt x="204" y="1068"/>
                    </a:lnTo>
                    <a:lnTo>
                      <a:pt x="206" y="1056"/>
                    </a:lnTo>
                    <a:lnTo>
                      <a:pt x="206" y="1026"/>
                    </a:lnTo>
                    <a:lnTo>
                      <a:pt x="208" y="1014"/>
                    </a:lnTo>
                    <a:lnTo>
                      <a:pt x="208" y="960"/>
                    </a:lnTo>
                    <a:lnTo>
                      <a:pt x="210" y="947"/>
                    </a:lnTo>
                    <a:lnTo>
                      <a:pt x="210" y="813"/>
                    </a:lnTo>
                    <a:lnTo>
                      <a:pt x="208" y="790"/>
                    </a:lnTo>
                    <a:lnTo>
                      <a:pt x="208" y="667"/>
                    </a:lnTo>
                    <a:lnTo>
                      <a:pt x="206" y="640"/>
                    </a:lnTo>
                    <a:lnTo>
                      <a:pt x="206" y="536"/>
                    </a:lnTo>
                    <a:lnTo>
                      <a:pt x="204" y="511"/>
                    </a:lnTo>
                    <a:lnTo>
                      <a:pt x="204" y="436"/>
                    </a:lnTo>
                    <a:lnTo>
                      <a:pt x="202" y="411"/>
                    </a:lnTo>
                    <a:lnTo>
                      <a:pt x="202" y="235"/>
                    </a:lnTo>
                    <a:lnTo>
                      <a:pt x="200" y="219"/>
                    </a:lnTo>
                    <a:lnTo>
                      <a:pt x="200" y="58"/>
                    </a:lnTo>
                    <a:lnTo>
                      <a:pt x="202" y="52"/>
                    </a:lnTo>
                    <a:lnTo>
                      <a:pt x="202" y="29"/>
                    </a:lnTo>
                    <a:lnTo>
                      <a:pt x="204" y="25"/>
                    </a:lnTo>
                    <a:lnTo>
                      <a:pt x="204" y="19"/>
                    </a:lnTo>
                    <a:lnTo>
                      <a:pt x="206" y="17"/>
                    </a:lnTo>
                    <a:lnTo>
                      <a:pt x="206" y="12"/>
                    </a:lnTo>
                    <a:lnTo>
                      <a:pt x="208" y="10"/>
                    </a:lnTo>
                    <a:lnTo>
                      <a:pt x="210" y="10"/>
                    </a:lnTo>
                    <a:lnTo>
                      <a:pt x="210" y="8"/>
                    </a:lnTo>
                    <a:lnTo>
                      <a:pt x="211" y="6"/>
                    </a:lnTo>
                    <a:lnTo>
                      <a:pt x="211" y="4"/>
                    </a:lnTo>
                    <a:lnTo>
                      <a:pt x="213" y="2"/>
                    </a:lnTo>
                    <a:lnTo>
                      <a:pt x="215" y="2"/>
                    </a:lnTo>
                    <a:lnTo>
                      <a:pt x="217" y="0"/>
                    </a:lnTo>
                    <a:lnTo>
                      <a:pt x="227" y="0"/>
                    </a:lnTo>
                    <a:lnTo>
                      <a:pt x="229" y="2"/>
                    </a:lnTo>
                    <a:lnTo>
                      <a:pt x="231" y="2"/>
                    </a:lnTo>
                    <a:lnTo>
                      <a:pt x="236" y="8"/>
                    </a:lnTo>
                    <a:lnTo>
                      <a:pt x="238" y="12"/>
                    </a:lnTo>
                    <a:lnTo>
                      <a:pt x="242" y="16"/>
                    </a:lnTo>
                    <a:lnTo>
                      <a:pt x="244" y="19"/>
                    </a:lnTo>
                    <a:lnTo>
                      <a:pt x="246" y="23"/>
                    </a:lnTo>
                    <a:lnTo>
                      <a:pt x="248" y="27"/>
                    </a:lnTo>
                    <a:lnTo>
                      <a:pt x="250" y="33"/>
                    </a:lnTo>
                    <a:lnTo>
                      <a:pt x="252" y="41"/>
                    </a:lnTo>
                    <a:lnTo>
                      <a:pt x="254" y="46"/>
                    </a:lnTo>
                    <a:lnTo>
                      <a:pt x="256" y="54"/>
                    </a:lnTo>
                    <a:lnTo>
                      <a:pt x="258" y="62"/>
                    </a:lnTo>
                    <a:lnTo>
                      <a:pt x="259" y="71"/>
                    </a:lnTo>
                    <a:lnTo>
                      <a:pt x="261" y="81"/>
                    </a:lnTo>
                    <a:lnTo>
                      <a:pt x="263" y="92"/>
                    </a:lnTo>
                    <a:lnTo>
                      <a:pt x="265" y="102"/>
                    </a:lnTo>
                    <a:lnTo>
                      <a:pt x="267" y="115"/>
                    </a:lnTo>
                    <a:lnTo>
                      <a:pt x="269" y="129"/>
                    </a:lnTo>
                    <a:lnTo>
                      <a:pt x="269" y="142"/>
                    </a:lnTo>
                    <a:lnTo>
                      <a:pt x="271" y="158"/>
                    </a:lnTo>
                    <a:lnTo>
                      <a:pt x="273" y="175"/>
                    </a:lnTo>
                    <a:lnTo>
                      <a:pt x="273" y="192"/>
                    </a:lnTo>
                    <a:lnTo>
                      <a:pt x="275" y="211"/>
                    </a:lnTo>
                    <a:lnTo>
                      <a:pt x="275" y="233"/>
                    </a:lnTo>
                    <a:lnTo>
                      <a:pt x="277" y="254"/>
                    </a:lnTo>
                    <a:lnTo>
                      <a:pt x="277" y="277"/>
                    </a:lnTo>
                    <a:lnTo>
                      <a:pt x="279" y="300"/>
                    </a:lnTo>
                    <a:lnTo>
                      <a:pt x="281" y="323"/>
                    </a:lnTo>
                    <a:lnTo>
                      <a:pt x="281" y="373"/>
                    </a:lnTo>
                    <a:lnTo>
                      <a:pt x="282" y="398"/>
                    </a:lnTo>
                    <a:lnTo>
                      <a:pt x="282" y="425"/>
                    </a:lnTo>
                    <a:lnTo>
                      <a:pt x="284" y="450"/>
                    </a:lnTo>
                    <a:lnTo>
                      <a:pt x="284" y="476"/>
                    </a:lnTo>
                    <a:lnTo>
                      <a:pt x="286" y="503"/>
                    </a:lnTo>
                    <a:lnTo>
                      <a:pt x="286" y="530"/>
                    </a:lnTo>
                    <a:lnTo>
                      <a:pt x="288" y="557"/>
                    </a:lnTo>
                    <a:lnTo>
                      <a:pt x="288" y="611"/>
                    </a:lnTo>
                    <a:lnTo>
                      <a:pt x="290" y="636"/>
                    </a:lnTo>
                    <a:lnTo>
                      <a:pt x="290" y="663"/>
                    </a:lnTo>
                    <a:lnTo>
                      <a:pt x="292" y="688"/>
                    </a:lnTo>
                    <a:lnTo>
                      <a:pt x="292" y="713"/>
                    </a:lnTo>
                    <a:lnTo>
                      <a:pt x="294" y="736"/>
                    </a:lnTo>
                    <a:lnTo>
                      <a:pt x="294" y="782"/>
                    </a:lnTo>
                    <a:lnTo>
                      <a:pt x="296" y="805"/>
                    </a:lnTo>
                    <a:lnTo>
                      <a:pt x="296" y="824"/>
                    </a:lnTo>
                    <a:lnTo>
                      <a:pt x="298" y="845"/>
                    </a:lnTo>
                    <a:lnTo>
                      <a:pt x="300" y="864"/>
                    </a:lnTo>
                    <a:lnTo>
                      <a:pt x="300" y="882"/>
                    </a:lnTo>
                    <a:lnTo>
                      <a:pt x="302" y="899"/>
                    </a:lnTo>
                    <a:lnTo>
                      <a:pt x="302" y="914"/>
                    </a:lnTo>
                    <a:lnTo>
                      <a:pt x="304" y="932"/>
                    </a:lnTo>
                    <a:lnTo>
                      <a:pt x="304" y="947"/>
                    </a:lnTo>
                    <a:lnTo>
                      <a:pt x="306" y="962"/>
                    </a:lnTo>
                    <a:lnTo>
                      <a:pt x="307" y="978"/>
                    </a:lnTo>
                    <a:lnTo>
                      <a:pt x="307" y="993"/>
                    </a:lnTo>
                    <a:lnTo>
                      <a:pt x="309" y="1007"/>
                    </a:lnTo>
                    <a:lnTo>
                      <a:pt x="309" y="1020"/>
                    </a:lnTo>
                    <a:lnTo>
                      <a:pt x="311" y="1033"/>
                    </a:lnTo>
                    <a:lnTo>
                      <a:pt x="313" y="1047"/>
                    </a:lnTo>
                    <a:lnTo>
                      <a:pt x="313" y="1060"/>
                    </a:lnTo>
                    <a:lnTo>
                      <a:pt x="315" y="1074"/>
                    </a:lnTo>
                    <a:lnTo>
                      <a:pt x="315" y="1085"/>
                    </a:lnTo>
                    <a:lnTo>
                      <a:pt x="317" y="1097"/>
                    </a:lnTo>
                    <a:lnTo>
                      <a:pt x="319" y="1110"/>
                    </a:lnTo>
                    <a:lnTo>
                      <a:pt x="319" y="1122"/>
                    </a:lnTo>
                    <a:lnTo>
                      <a:pt x="321" y="1133"/>
                    </a:lnTo>
                    <a:lnTo>
                      <a:pt x="321" y="1145"/>
                    </a:lnTo>
                    <a:lnTo>
                      <a:pt x="323" y="1156"/>
                    </a:lnTo>
                    <a:lnTo>
                      <a:pt x="325" y="1168"/>
                    </a:lnTo>
                    <a:lnTo>
                      <a:pt x="325" y="1179"/>
                    </a:lnTo>
                    <a:lnTo>
                      <a:pt x="327" y="1191"/>
                    </a:lnTo>
                    <a:lnTo>
                      <a:pt x="327" y="1202"/>
                    </a:lnTo>
                    <a:lnTo>
                      <a:pt x="329" y="1214"/>
                    </a:lnTo>
                    <a:lnTo>
                      <a:pt x="330" y="1225"/>
                    </a:lnTo>
                    <a:lnTo>
                      <a:pt x="330" y="1237"/>
                    </a:lnTo>
                    <a:lnTo>
                      <a:pt x="332" y="1249"/>
                    </a:lnTo>
                    <a:lnTo>
                      <a:pt x="332" y="1260"/>
                    </a:lnTo>
                    <a:lnTo>
                      <a:pt x="334" y="1272"/>
                    </a:lnTo>
                    <a:lnTo>
                      <a:pt x="336" y="1285"/>
                    </a:lnTo>
                    <a:lnTo>
                      <a:pt x="336" y="1308"/>
                    </a:lnTo>
                    <a:lnTo>
                      <a:pt x="338" y="1322"/>
                    </a:lnTo>
                    <a:lnTo>
                      <a:pt x="338" y="1333"/>
                    </a:lnTo>
                    <a:lnTo>
                      <a:pt x="340" y="1345"/>
                    </a:lnTo>
                    <a:lnTo>
                      <a:pt x="340" y="1394"/>
                    </a:lnTo>
                    <a:lnTo>
                      <a:pt x="342" y="1408"/>
                    </a:lnTo>
                    <a:lnTo>
                      <a:pt x="342" y="1456"/>
                    </a:lnTo>
                    <a:lnTo>
                      <a:pt x="344" y="1467"/>
                    </a:lnTo>
                    <a:lnTo>
                      <a:pt x="344" y="1504"/>
                    </a:lnTo>
                    <a:lnTo>
                      <a:pt x="346" y="1514"/>
                    </a:lnTo>
                    <a:lnTo>
                      <a:pt x="346" y="1525"/>
                    </a:lnTo>
                    <a:lnTo>
                      <a:pt x="348" y="1537"/>
                    </a:lnTo>
                    <a:lnTo>
                      <a:pt x="348" y="1546"/>
                    </a:lnTo>
                    <a:lnTo>
                      <a:pt x="350" y="1558"/>
                    </a:lnTo>
                    <a:lnTo>
                      <a:pt x="350" y="1567"/>
                    </a:lnTo>
                    <a:lnTo>
                      <a:pt x="352" y="1577"/>
                    </a:lnTo>
                    <a:lnTo>
                      <a:pt x="354" y="1587"/>
                    </a:lnTo>
                    <a:lnTo>
                      <a:pt x="355" y="1596"/>
                    </a:lnTo>
                    <a:lnTo>
                      <a:pt x="357" y="1606"/>
                    </a:lnTo>
                    <a:lnTo>
                      <a:pt x="359" y="1613"/>
                    </a:lnTo>
                    <a:lnTo>
                      <a:pt x="361" y="1621"/>
                    </a:lnTo>
                    <a:lnTo>
                      <a:pt x="363" y="1631"/>
                    </a:lnTo>
                    <a:lnTo>
                      <a:pt x="367" y="1638"/>
                    </a:lnTo>
                    <a:lnTo>
                      <a:pt x="369" y="1644"/>
                    </a:lnTo>
                    <a:lnTo>
                      <a:pt x="373" y="1652"/>
                    </a:lnTo>
                    <a:lnTo>
                      <a:pt x="375" y="1658"/>
                    </a:lnTo>
                    <a:lnTo>
                      <a:pt x="378" y="1663"/>
                    </a:lnTo>
                    <a:lnTo>
                      <a:pt x="380" y="1669"/>
                    </a:lnTo>
                    <a:lnTo>
                      <a:pt x="384" y="1675"/>
                    </a:lnTo>
                    <a:lnTo>
                      <a:pt x="388" y="1679"/>
                    </a:lnTo>
                    <a:lnTo>
                      <a:pt x="392" y="1684"/>
                    </a:lnTo>
                    <a:lnTo>
                      <a:pt x="411" y="1704"/>
                    </a:lnTo>
                    <a:lnTo>
                      <a:pt x="415" y="1706"/>
                    </a:lnTo>
                    <a:lnTo>
                      <a:pt x="419" y="1709"/>
                    </a:lnTo>
                    <a:lnTo>
                      <a:pt x="425" y="1713"/>
                    </a:lnTo>
                    <a:lnTo>
                      <a:pt x="428" y="1715"/>
                    </a:lnTo>
                    <a:lnTo>
                      <a:pt x="432" y="1717"/>
                    </a:lnTo>
                    <a:lnTo>
                      <a:pt x="438" y="1721"/>
                    </a:lnTo>
                    <a:lnTo>
                      <a:pt x="444" y="1723"/>
                    </a:lnTo>
                    <a:lnTo>
                      <a:pt x="448" y="1725"/>
                    </a:lnTo>
                    <a:lnTo>
                      <a:pt x="453" y="1727"/>
                    </a:lnTo>
                    <a:lnTo>
                      <a:pt x="459" y="1729"/>
                    </a:lnTo>
                    <a:lnTo>
                      <a:pt x="465" y="1732"/>
                    </a:lnTo>
                    <a:lnTo>
                      <a:pt x="471" y="1734"/>
                    </a:lnTo>
                    <a:lnTo>
                      <a:pt x="476" y="1736"/>
                    </a:lnTo>
                    <a:lnTo>
                      <a:pt x="482" y="1738"/>
                    </a:lnTo>
                    <a:lnTo>
                      <a:pt x="488" y="1740"/>
                    </a:lnTo>
                    <a:lnTo>
                      <a:pt x="496" y="1744"/>
                    </a:lnTo>
                    <a:lnTo>
                      <a:pt x="501" y="1746"/>
                    </a:lnTo>
                    <a:lnTo>
                      <a:pt x="509" y="1748"/>
                    </a:lnTo>
                    <a:lnTo>
                      <a:pt x="517" y="1752"/>
                    </a:lnTo>
                    <a:lnTo>
                      <a:pt x="522" y="1754"/>
                    </a:lnTo>
                    <a:lnTo>
                      <a:pt x="530" y="1756"/>
                    </a:lnTo>
                    <a:lnTo>
                      <a:pt x="540" y="1759"/>
                    </a:lnTo>
                    <a:lnTo>
                      <a:pt x="547" y="1761"/>
                    </a:lnTo>
                    <a:lnTo>
                      <a:pt x="557" y="1765"/>
                    </a:lnTo>
                    <a:lnTo>
                      <a:pt x="567" y="1767"/>
                    </a:lnTo>
                    <a:lnTo>
                      <a:pt x="576" y="1769"/>
                    </a:lnTo>
                    <a:lnTo>
                      <a:pt x="586" y="1773"/>
                    </a:lnTo>
                    <a:lnTo>
                      <a:pt x="595" y="1775"/>
                    </a:lnTo>
                    <a:lnTo>
                      <a:pt x="605" y="1777"/>
                    </a:lnTo>
                    <a:lnTo>
                      <a:pt x="617" y="1781"/>
                    </a:lnTo>
                    <a:lnTo>
                      <a:pt x="626" y="1782"/>
                    </a:lnTo>
                    <a:lnTo>
                      <a:pt x="638" y="1784"/>
                    </a:lnTo>
                    <a:lnTo>
                      <a:pt x="647" y="1788"/>
                    </a:lnTo>
                    <a:lnTo>
                      <a:pt x="659" y="1790"/>
                    </a:lnTo>
                    <a:lnTo>
                      <a:pt x="668" y="1792"/>
                    </a:lnTo>
                    <a:lnTo>
                      <a:pt x="680" y="1794"/>
                    </a:lnTo>
                    <a:lnTo>
                      <a:pt x="691" y="1796"/>
                    </a:lnTo>
                    <a:lnTo>
                      <a:pt x="701" y="1798"/>
                    </a:lnTo>
                    <a:lnTo>
                      <a:pt x="713" y="1800"/>
                    </a:lnTo>
                    <a:lnTo>
                      <a:pt x="722" y="1802"/>
                    </a:lnTo>
                    <a:lnTo>
                      <a:pt x="734" y="1804"/>
                    </a:lnTo>
                    <a:lnTo>
                      <a:pt x="743" y="1804"/>
                    </a:lnTo>
                    <a:lnTo>
                      <a:pt x="753" y="1805"/>
                    </a:lnTo>
                    <a:lnTo>
                      <a:pt x="762" y="1807"/>
                    </a:lnTo>
                    <a:lnTo>
                      <a:pt x="772" y="1807"/>
                    </a:lnTo>
                    <a:lnTo>
                      <a:pt x="782" y="1809"/>
                    </a:lnTo>
                    <a:lnTo>
                      <a:pt x="809" y="1809"/>
                    </a:lnTo>
                    <a:lnTo>
                      <a:pt x="816" y="1811"/>
                    </a:lnTo>
                    <a:lnTo>
                      <a:pt x="824" y="1811"/>
                    </a:lnTo>
                    <a:lnTo>
                      <a:pt x="830" y="1809"/>
                    </a:lnTo>
                    <a:lnTo>
                      <a:pt x="857" y="1809"/>
                    </a:lnTo>
                    <a:lnTo>
                      <a:pt x="862" y="1807"/>
                    </a:lnTo>
                    <a:lnTo>
                      <a:pt x="874" y="1807"/>
                    </a:lnTo>
                    <a:lnTo>
                      <a:pt x="878" y="1805"/>
                    </a:lnTo>
                    <a:lnTo>
                      <a:pt x="883" y="1805"/>
                    </a:lnTo>
                    <a:lnTo>
                      <a:pt x="889" y="1804"/>
                    </a:lnTo>
                    <a:lnTo>
                      <a:pt x="893" y="1804"/>
                    </a:lnTo>
                    <a:lnTo>
                      <a:pt x="899" y="1802"/>
                    </a:lnTo>
                    <a:lnTo>
                      <a:pt x="903" y="1800"/>
                    </a:lnTo>
                    <a:lnTo>
                      <a:pt x="906" y="1798"/>
                    </a:lnTo>
                    <a:lnTo>
                      <a:pt x="912" y="1798"/>
                    </a:lnTo>
                    <a:lnTo>
                      <a:pt x="916" y="1796"/>
                    </a:lnTo>
                    <a:lnTo>
                      <a:pt x="920" y="1792"/>
                    </a:lnTo>
                    <a:lnTo>
                      <a:pt x="924" y="1790"/>
                    </a:lnTo>
                    <a:lnTo>
                      <a:pt x="928" y="1788"/>
                    </a:lnTo>
                    <a:lnTo>
                      <a:pt x="931" y="1786"/>
                    </a:lnTo>
                    <a:lnTo>
                      <a:pt x="935" y="1782"/>
                    </a:lnTo>
                    <a:lnTo>
                      <a:pt x="939" y="1781"/>
                    </a:lnTo>
                    <a:lnTo>
                      <a:pt x="966" y="1754"/>
                    </a:lnTo>
                    <a:lnTo>
                      <a:pt x="970" y="1748"/>
                    </a:lnTo>
                    <a:lnTo>
                      <a:pt x="976" y="1744"/>
                    </a:lnTo>
                    <a:lnTo>
                      <a:pt x="979" y="1738"/>
                    </a:lnTo>
                    <a:lnTo>
                      <a:pt x="983" y="1732"/>
                    </a:lnTo>
                    <a:lnTo>
                      <a:pt x="987" y="1727"/>
                    </a:lnTo>
                    <a:lnTo>
                      <a:pt x="991" y="1719"/>
                    </a:lnTo>
                    <a:lnTo>
                      <a:pt x="995" y="1713"/>
                    </a:lnTo>
                    <a:lnTo>
                      <a:pt x="999" y="1706"/>
                    </a:lnTo>
                    <a:lnTo>
                      <a:pt x="1002" y="1698"/>
                    </a:lnTo>
                    <a:lnTo>
                      <a:pt x="1006" y="1690"/>
                    </a:lnTo>
                    <a:lnTo>
                      <a:pt x="1010" y="1683"/>
                    </a:lnTo>
                    <a:lnTo>
                      <a:pt x="1012" y="1675"/>
                    </a:lnTo>
                    <a:lnTo>
                      <a:pt x="1016" y="1667"/>
                    </a:lnTo>
                    <a:lnTo>
                      <a:pt x="1020" y="1658"/>
                    </a:lnTo>
                    <a:lnTo>
                      <a:pt x="1024" y="1650"/>
                    </a:lnTo>
                    <a:lnTo>
                      <a:pt x="1027" y="1640"/>
                    </a:lnTo>
                    <a:lnTo>
                      <a:pt x="1031" y="1633"/>
                    </a:lnTo>
                    <a:lnTo>
                      <a:pt x="1033" y="1623"/>
                    </a:lnTo>
                    <a:lnTo>
                      <a:pt x="1037" y="1613"/>
                    </a:lnTo>
                    <a:lnTo>
                      <a:pt x="1041" y="1604"/>
                    </a:lnTo>
                    <a:lnTo>
                      <a:pt x="1045" y="1596"/>
                    </a:lnTo>
                    <a:lnTo>
                      <a:pt x="1047" y="1587"/>
                    </a:lnTo>
                    <a:lnTo>
                      <a:pt x="1050" y="1577"/>
                    </a:lnTo>
                    <a:lnTo>
                      <a:pt x="1052" y="1567"/>
                    </a:lnTo>
                    <a:lnTo>
                      <a:pt x="1056" y="1558"/>
                    </a:lnTo>
                    <a:lnTo>
                      <a:pt x="1058" y="1550"/>
                    </a:lnTo>
                    <a:lnTo>
                      <a:pt x="1062" y="1540"/>
                    </a:lnTo>
                    <a:lnTo>
                      <a:pt x="1064" y="1531"/>
                    </a:lnTo>
                    <a:lnTo>
                      <a:pt x="1066" y="1523"/>
                    </a:lnTo>
                    <a:lnTo>
                      <a:pt x="1070" y="1514"/>
                    </a:lnTo>
                    <a:lnTo>
                      <a:pt x="1072" y="1504"/>
                    </a:lnTo>
                    <a:lnTo>
                      <a:pt x="1073" y="1496"/>
                    </a:lnTo>
                    <a:lnTo>
                      <a:pt x="1075" y="1489"/>
                    </a:lnTo>
                    <a:lnTo>
                      <a:pt x="1079" y="1481"/>
                    </a:lnTo>
                    <a:lnTo>
                      <a:pt x="1081" y="1471"/>
                    </a:lnTo>
                    <a:lnTo>
                      <a:pt x="1083" y="1464"/>
                    </a:lnTo>
                    <a:lnTo>
                      <a:pt x="1083" y="1456"/>
                    </a:lnTo>
                    <a:lnTo>
                      <a:pt x="1085" y="1446"/>
                    </a:lnTo>
                    <a:lnTo>
                      <a:pt x="1087" y="1439"/>
                    </a:lnTo>
                    <a:lnTo>
                      <a:pt x="1089" y="1429"/>
                    </a:lnTo>
                    <a:lnTo>
                      <a:pt x="1089" y="1419"/>
                    </a:lnTo>
                    <a:lnTo>
                      <a:pt x="1091" y="1412"/>
                    </a:lnTo>
                    <a:lnTo>
                      <a:pt x="1091" y="1402"/>
                    </a:lnTo>
                    <a:lnTo>
                      <a:pt x="1093" y="1393"/>
                    </a:lnTo>
                    <a:lnTo>
                      <a:pt x="1093" y="1385"/>
                    </a:lnTo>
                    <a:lnTo>
                      <a:pt x="1095" y="1375"/>
                    </a:lnTo>
                    <a:lnTo>
                      <a:pt x="1095" y="1358"/>
                    </a:lnTo>
                    <a:lnTo>
                      <a:pt x="1097" y="1348"/>
                    </a:lnTo>
                    <a:lnTo>
                      <a:pt x="1097" y="1331"/>
                    </a:lnTo>
                    <a:lnTo>
                      <a:pt x="1098" y="1323"/>
                    </a:lnTo>
                    <a:lnTo>
                      <a:pt x="1098" y="1298"/>
                    </a:lnTo>
                    <a:lnTo>
                      <a:pt x="1100" y="1291"/>
                    </a:lnTo>
                    <a:lnTo>
                      <a:pt x="1100" y="1277"/>
                    </a:lnTo>
                    <a:lnTo>
                      <a:pt x="1102" y="1270"/>
                    </a:lnTo>
                    <a:lnTo>
                      <a:pt x="1102" y="1264"/>
                    </a:lnTo>
                    <a:lnTo>
                      <a:pt x="1104" y="1258"/>
                    </a:lnTo>
                    <a:lnTo>
                      <a:pt x="1104" y="1252"/>
                    </a:lnTo>
                    <a:lnTo>
                      <a:pt x="1106" y="1247"/>
                    </a:lnTo>
                    <a:lnTo>
                      <a:pt x="1106" y="1241"/>
                    </a:lnTo>
                    <a:lnTo>
                      <a:pt x="1108" y="1237"/>
                    </a:lnTo>
                    <a:lnTo>
                      <a:pt x="1110" y="1233"/>
                    </a:lnTo>
                    <a:lnTo>
                      <a:pt x="1110" y="1227"/>
                    </a:lnTo>
                    <a:lnTo>
                      <a:pt x="1112" y="1225"/>
                    </a:lnTo>
                    <a:lnTo>
                      <a:pt x="1114" y="1222"/>
                    </a:lnTo>
                    <a:lnTo>
                      <a:pt x="1116" y="1218"/>
                    </a:lnTo>
                    <a:lnTo>
                      <a:pt x="1118" y="1216"/>
                    </a:lnTo>
                    <a:lnTo>
                      <a:pt x="1120" y="1212"/>
                    </a:lnTo>
                    <a:lnTo>
                      <a:pt x="1123" y="1208"/>
                    </a:lnTo>
                    <a:lnTo>
                      <a:pt x="1125" y="1204"/>
                    </a:lnTo>
                    <a:lnTo>
                      <a:pt x="1127" y="1202"/>
                    </a:lnTo>
                    <a:lnTo>
                      <a:pt x="1129" y="1202"/>
                    </a:lnTo>
                    <a:lnTo>
                      <a:pt x="1133" y="1199"/>
                    </a:lnTo>
                    <a:lnTo>
                      <a:pt x="1135" y="1199"/>
                    </a:lnTo>
                    <a:lnTo>
                      <a:pt x="1137" y="1197"/>
                    </a:lnTo>
                    <a:lnTo>
                      <a:pt x="1148" y="1197"/>
                    </a:lnTo>
                    <a:lnTo>
                      <a:pt x="1150" y="1199"/>
                    </a:lnTo>
                    <a:lnTo>
                      <a:pt x="1152" y="1199"/>
                    </a:lnTo>
                    <a:lnTo>
                      <a:pt x="1162" y="1208"/>
                    </a:lnTo>
                    <a:lnTo>
                      <a:pt x="1164" y="1212"/>
                    </a:lnTo>
                    <a:lnTo>
                      <a:pt x="1164" y="1214"/>
                    </a:lnTo>
                    <a:lnTo>
                      <a:pt x="1166" y="1218"/>
                    </a:lnTo>
                    <a:lnTo>
                      <a:pt x="1168" y="1222"/>
                    </a:lnTo>
                    <a:lnTo>
                      <a:pt x="1169" y="1225"/>
                    </a:lnTo>
                    <a:lnTo>
                      <a:pt x="1169" y="1229"/>
                    </a:lnTo>
                    <a:lnTo>
                      <a:pt x="1171" y="1233"/>
                    </a:lnTo>
                    <a:lnTo>
                      <a:pt x="1171" y="1245"/>
                    </a:lnTo>
                    <a:lnTo>
                      <a:pt x="1173" y="1250"/>
                    </a:lnTo>
                    <a:lnTo>
                      <a:pt x="1173" y="1277"/>
                    </a:lnTo>
                    <a:lnTo>
                      <a:pt x="1175" y="1285"/>
                    </a:lnTo>
                    <a:lnTo>
                      <a:pt x="1175" y="1400"/>
                    </a:lnTo>
                    <a:lnTo>
                      <a:pt x="1177" y="1410"/>
                    </a:lnTo>
                    <a:lnTo>
                      <a:pt x="1177" y="1427"/>
                    </a:lnTo>
                    <a:lnTo>
                      <a:pt x="1179" y="1437"/>
                    </a:lnTo>
                    <a:lnTo>
                      <a:pt x="1179" y="1454"/>
                    </a:lnTo>
                    <a:lnTo>
                      <a:pt x="1181" y="1464"/>
                    </a:lnTo>
                    <a:lnTo>
                      <a:pt x="1183" y="1471"/>
                    </a:lnTo>
                    <a:lnTo>
                      <a:pt x="1185" y="1481"/>
                    </a:lnTo>
                    <a:lnTo>
                      <a:pt x="1185" y="1489"/>
                    </a:lnTo>
                    <a:lnTo>
                      <a:pt x="1187" y="1496"/>
                    </a:lnTo>
                    <a:lnTo>
                      <a:pt x="1189" y="1506"/>
                    </a:lnTo>
                    <a:lnTo>
                      <a:pt x="1191" y="1514"/>
                    </a:lnTo>
                    <a:lnTo>
                      <a:pt x="1193" y="1523"/>
                    </a:lnTo>
                    <a:lnTo>
                      <a:pt x="1194" y="1531"/>
                    </a:lnTo>
                    <a:lnTo>
                      <a:pt x="1198" y="1540"/>
                    </a:lnTo>
                    <a:lnTo>
                      <a:pt x="1200" y="1550"/>
                    </a:lnTo>
                    <a:lnTo>
                      <a:pt x="1202" y="1560"/>
                    </a:lnTo>
                    <a:lnTo>
                      <a:pt x="1204" y="1569"/>
                    </a:lnTo>
                    <a:lnTo>
                      <a:pt x="1208" y="1577"/>
                    </a:lnTo>
                    <a:lnTo>
                      <a:pt x="1210" y="1587"/>
                    </a:lnTo>
                    <a:lnTo>
                      <a:pt x="1214" y="1596"/>
                    </a:lnTo>
                    <a:lnTo>
                      <a:pt x="1216" y="1606"/>
                    </a:lnTo>
                    <a:lnTo>
                      <a:pt x="1219" y="1615"/>
                    </a:lnTo>
                    <a:lnTo>
                      <a:pt x="1221" y="1623"/>
                    </a:lnTo>
                    <a:lnTo>
                      <a:pt x="1225" y="1633"/>
                    </a:lnTo>
                    <a:lnTo>
                      <a:pt x="1227" y="1642"/>
                    </a:lnTo>
                    <a:lnTo>
                      <a:pt x="1231" y="1650"/>
                    </a:lnTo>
                    <a:lnTo>
                      <a:pt x="1233" y="1660"/>
                    </a:lnTo>
                    <a:lnTo>
                      <a:pt x="1237" y="1667"/>
                    </a:lnTo>
                    <a:lnTo>
                      <a:pt x="1239" y="1675"/>
                    </a:lnTo>
                    <a:lnTo>
                      <a:pt x="1242" y="1684"/>
                    </a:lnTo>
                    <a:lnTo>
                      <a:pt x="1244" y="1692"/>
                    </a:lnTo>
                    <a:lnTo>
                      <a:pt x="1248" y="1700"/>
                    </a:lnTo>
                    <a:lnTo>
                      <a:pt x="1250" y="1706"/>
                    </a:lnTo>
                    <a:lnTo>
                      <a:pt x="1254" y="1713"/>
                    </a:lnTo>
                    <a:lnTo>
                      <a:pt x="1256" y="1719"/>
                    </a:lnTo>
                    <a:lnTo>
                      <a:pt x="1258" y="1727"/>
                    </a:lnTo>
                    <a:lnTo>
                      <a:pt x="1262" y="1732"/>
                    </a:lnTo>
                    <a:lnTo>
                      <a:pt x="1264" y="1738"/>
                    </a:lnTo>
                    <a:lnTo>
                      <a:pt x="1267" y="1744"/>
                    </a:lnTo>
                    <a:lnTo>
                      <a:pt x="1269" y="1750"/>
                    </a:lnTo>
                    <a:lnTo>
                      <a:pt x="1273" y="1754"/>
                    </a:lnTo>
                    <a:lnTo>
                      <a:pt x="1275" y="1757"/>
                    </a:lnTo>
                    <a:lnTo>
                      <a:pt x="1277" y="1763"/>
                    </a:lnTo>
                    <a:lnTo>
                      <a:pt x="1279" y="1767"/>
                    </a:lnTo>
                    <a:lnTo>
                      <a:pt x="1283" y="1771"/>
                    </a:lnTo>
                    <a:lnTo>
                      <a:pt x="1285" y="1775"/>
                    </a:lnTo>
                    <a:lnTo>
                      <a:pt x="1287" y="1779"/>
                    </a:lnTo>
                    <a:lnTo>
                      <a:pt x="1292" y="1784"/>
                    </a:lnTo>
                    <a:lnTo>
                      <a:pt x="1294" y="1788"/>
                    </a:lnTo>
                    <a:lnTo>
                      <a:pt x="1308" y="1802"/>
                    </a:lnTo>
                    <a:lnTo>
                      <a:pt x="1310" y="1802"/>
                    </a:lnTo>
                    <a:lnTo>
                      <a:pt x="1313" y="1804"/>
                    </a:lnTo>
                    <a:lnTo>
                      <a:pt x="1315" y="1805"/>
                    </a:lnTo>
                    <a:lnTo>
                      <a:pt x="1317" y="1805"/>
                    </a:lnTo>
                    <a:lnTo>
                      <a:pt x="1319" y="1807"/>
                    </a:lnTo>
                    <a:lnTo>
                      <a:pt x="1337" y="1807"/>
                    </a:lnTo>
                    <a:lnTo>
                      <a:pt x="1338" y="1805"/>
                    </a:lnTo>
                    <a:lnTo>
                      <a:pt x="1340" y="1805"/>
                    </a:lnTo>
                    <a:lnTo>
                      <a:pt x="1342" y="1804"/>
                    </a:lnTo>
                  </a:path>
                </a:pathLst>
              </a:custGeom>
              <a:noFill/>
              <a:ln w="38100" cmpd="sng">
                <a:solidFill>
                  <a:srgbClr val="00CC00"/>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p>
            </p:txBody>
          </p:sp>
        </p:grpSp>
        <p:sp>
          <p:nvSpPr>
            <p:cNvPr id="154653" name="Text Box 29"/>
            <p:cNvSpPr txBox="1">
              <a:spLocks noChangeArrowheads="1"/>
            </p:cNvSpPr>
            <p:nvPr/>
          </p:nvSpPr>
          <p:spPr bwMode="auto">
            <a:xfrm>
              <a:off x="3851" y="3919"/>
              <a:ext cx="156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53882" dir="2700000" algn="ctr" rotWithShape="0">
                      <a:srgbClr val="000000">
                        <a:alpha val="74998"/>
                      </a:srgbClr>
                    </a:outerShdw>
                  </a:effectLst>
                </a14:hiddenEffects>
              </a:ext>
            </a:extLst>
          </p:spPr>
          <p:txBody>
            <a:bodyPr wrap="none" lIns="91423" tIns="45711" rIns="91423" bIns="45711">
              <a:spAutoFit/>
            </a:bodyPr>
            <a:lstStyle/>
            <a:p>
              <a:pPr eaLnBrk="0" hangingPunct="0"/>
              <a:r>
                <a:rPr lang="en-US" sz="1400" b="1">
                  <a:latin typeface="Arial" charset="0"/>
                </a:rPr>
                <a:t>Lehninger, Nelson and Cox</a:t>
              </a:r>
              <a:endParaRPr lang="en-US" sz="1400" b="1">
                <a:solidFill>
                  <a:schemeClr val="bg1"/>
                </a:solidFill>
                <a:latin typeface="Arial" charset="0"/>
              </a:endParaRPr>
            </a:p>
          </p:txBody>
        </p:sp>
        <p:grpSp>
          <p:nvGrpSpPr>
            <p:cNvPr id="154654" name="Group 30"/>
            <p:cNvGrpSpPr>
              <a:grpSpLocks/>
            </p:cNvGrpSpPr>
            <p:nvPr/>
          </p:nvGrpSpPr>
          <p:grpSpPr bwMode="auto">
            <a:xfrm>
              <a:off x="1779" y="3557"/>
              <a:ext cx="2225" cy="113"/>
              <a:chOff x="1779" y="3518"/>
              <a:chExt cx="2225" cy="113"/>
            </a:xfrm>
          </p:grpSpPr>
          <p:sp>
            <p:nvSpPr>
              <p:cNvPr id="154655" name="Line 31"/>
              <p:cNvSpPr>
                <a:spLocks noChangeShapeType="1"/>
              </p:cNvSpPr>
              <p:nvPr/>
            </p:nvSpPr>
            <p:spPr bwMode="auto">
              <a:xfrm flipV="1">
                <a:off x="2363" y="3535"/>
                <a:ext cx="0" cy="96"/>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4656" name="Line 32"/>
              <p:cNvSpPr>
                <a:spLocks noChangeShapeType="1"/>
              </p:cNvSpPr>
              <p:nvPr/>
            </p:nvSpPr>
            <p:spPr bwMode="auto">
              <a:xfrm flipV="1">
                <a:off x="2987" y="3535"/>
                <a:ext cx="0" cy="96"/>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4657" name="Line 33"/>
              <p:cNvSpPr>
                <a:spLocks noChangeShapeType="1"/>
              </p:cNvSpPr>
              <p:nvPr/>
            </p:nvSpPr>
            <p:spPr bwMode="auto">
              <a:xfrm flipV="1">
                <a:off x="3275" y="3535"/>
                <a:ext cx="0" cy="96"/>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4658" name="Line 34"/>
              <p:cNvSpPr>
                <a:spLocks noChangeShapeType="1"/>
              </p:cNvSpPr>
              <p:nvPr/>
            </p:nvSpPr>
            <p:spPr bwMode="auto">
              <a:xfrm flipV="1">
                <a:off x="3595" y="3535"/>
                <a:ext cx="0" cy="96"/>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4659" name="Line 35"/>
              <p:cNvSpPr>
                <a:spLocks noChangeShapeType="1"/>
              </p:cNvSpPr>
              <p:nvPr/>
            </p:nvSpPr>
            <p:spPr bwMode="auto">
              <a:xfrm flipV="1">
                <a:off x="1979" y="3535"/>
                <a:ext cx="0" cy="96"/>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4660" name="Line 36"/>
              <p:cNvSpPr>
                <a:spLocks noChangeShapeType="1"/>
              </p:cNvSpPr>
              <p:nvPr/>
            </p:nvSpPr>
            <p:spPr bwMode="auto">
              <a:xfrm>
                <a:off x="1779" y="3518"/>
                <a:ext cx="2225" cy="0"/>
              </a:xfrm>
              <a:prstGeom prst="line">
                <a:avLst/>
              </a:prstGeom>
              <a:noFill/>
              <a:ln w="190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sp>
            <p:nvSpPr>
              <p:cNvPr id="154661" name="Line 37"/>
              <p:cNvSpPr>
                <a:spLocks noChangeShapeType="1"/>
              </p:cNvSpPr>
              <p:nvPr/>
            </p:nvSpPr>
            <p:spPr bwMode="auto">
              <a:xfrm flipV="1">
                <a:off x="3979" y="3535"/>
                <a:ext cx="0" cy="96"/>
              </a:xfrm>
              <a:prstGeom prst="line">
                <a:avLst/>
              </a:prstGeom>
              <a:noFill/>
              <a:ln w="12700">
                <a:solidFill>
                  <a:schemeClr val="bg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54662" name="Rectangle 38"/>
            <p:cNvSpPr>
              <a:spLocks noChangeArrowheads="1"/>
            </p:cNvSpPr>
            <p:nvPr/>
          </p:nvSpPr>
          <p:spPr bwMode="auto">
            <a:xfrm>
              <a:off x="1784" y="881"/>
              <a:ext cx="2214" cy="2671"/>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94691167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AutoShape 2"/>
          <p:cNvSpPr>
            <a:spLocks noChangeArrowheads="1"/>
          </p:cNvSpPr>
          <p:nvPr/>
        </p:nvSpPr>
        <p:spPr bwMode="auto">
          <a:xfrm>
            <a:off x="228600" y="1371600"/>
            <a:ext cx="4343400" cy="2362200"/>
          </a:xfrm>
          <a:prstGeom prst="roundRect">
            <a:avLst>
              <a:gd name="adj" fmla="val 16667"/>
            </a:avLst>
          </a:prstGeom>
          <a:solidFill>
            <a:schemeClr val="accent1"/>
          </a:solidFill>
          <a:ln w="9525">
            <a:solidFill>
              <a:schemeClr val="tx1"/>
            </a:solidFill>
            <a:round/>
            <a:headEnd/>
            <a:tailEnd/>
          </a:ln>
        </p:spPr>
        <p:txBody>
          <a:bodyPr wrap="none" anchor="ctr"/>
          <a:lstStyle/>
          <a:p>
            <a:pPr algn="ctr" eaLnBrk="0" hangingPunct="0"/>
            <a:endParaRPr lang="en-US">
              <a:latin typeface="Arial" charset="0"/>
              <a:cs typeface="ＭＳ Ｐゴシック" charset="0"/>
            </a:endParaRPr>
          </a:p>
        </p:txBody>
      </p:sp>
      <p:sp>
        <p:nvSpPr>
          <p:cNvPr id="156675" name="AutoShape 3"/>
          <p:cNvSpPr>
            <a:spLocks noChangeArrowheads="1"/>
          </p:cNvSpPr>
          <p:nvPr/>
        </p:nvSpPr>
        <p:spPr bwMode="auto">
          <a:xfrm>
            <a:off x="4800600" y="1676400"/>
            <a:ext cx="4343400" cy="2362200"/>
          </a:xfrm>
          <a:prstGeom prst="roundRect">
            <a:avLst>
              <a:gd name="adj" fmla="val 16667"/>
            </a:avLst>
          </a:prstGeom>
          <a:solidFill>
            <a:schemeClr val="accent1"/>
          </a:solidFill>
          <a:ln w="9525">
            <a:solidFill>
              <a:schemeClr val="tx1"/>
            </a:solidFill>
            <a:round/>
            <a:headEnd/>
            <a:tailEnd/>
          </a:ln>
        </p:spPr>
        <p:txBody>
          <a:bodyPr wrap="none" anchor="ctr"/>
          <a:lstStyle/>
          <a:p>
            <a:pPr algn="ctr" eaLnBrk="0" hangingPunct="0"/>
            <a:endParaRPr lang="en-US">
              <a:latin typeface="Arial" charset="0"/>
              <a:cs typeface="ＭＳ Ｐゴシック" charset="0"/>
            </a:endParaRPr>
          </a:p>
        </p:txBody>
      </p:sp>
      <p:sp>
        <p:nvSpPr>
          <p:cNvPr id="156676" name="Rectangle 4"/>
          <p:cNvSpPr>
            <a:spLocks noGrp="1" noChangeArrowheads="1"/>
          </p:cNvSpPr>
          <p:nvPr>
            <p:ph type="title"/>
          </p:nvPr>
        </p:nvSpPr>
        <p:spPr>
          <a:xfrm>
            <a:off x="685800" y="228600"/>
            <a:ext cx="7772400" cy="1143000"/>
          </a:xfrm>
        </p:spPr>
        <p:txBody>
          <a:bodyPr/>
          <a:lstStyle/>
          <a:p>
            <a:r>
              <a:rPr lang="en-US">
                <a:solidFill>
                  <a:schemeClr val="accent2"/>
                </a:solidFill>
              </a:rPr>
              <a:t>Theoretical description</a:t>
            </a:r>
          </a:p>
        </p:txBody>
      </p:sp>
      <p:sp>
        <p:nvSpPr>
          <p:cNvPr id="156677" name="Rectangle 5"/>
          <p:cNvSpPr>
            <a:spLocks noChangeArrowheads="1"/>
          </p:cNvSpPr>
          <p:nvPr/>
        </p:nvSpPr>
        <p:spPr bwMode="auto">
          <a:xfrm>
            <a:off x="193675" y="1736725"/>
            <a:ext cx="4454525" cy="161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sz="2000">
                <a:latin typeface="Arial" charset="0"/>
                <a:cs typeface="ＭＳ Ｐゴシック" charset="0"/>
              </a:rPr>
              <a:t>VISIBLE radiation is highly absorbed </a:t>
            </a:r>
          </a:p>
          <a:p>
            <a:pPr eaLnBrk="0" hangingPunct="0"/>
            <a:r>
              <a:rPr lang="en-US" sz="2000">
                <a:latin typeface="Arial" charset="0"/>
                <a:cs typeface="ＭＳ Ｐゴシック" charset="0"/>
              </a:rPr>
              <a:t>by vegetation in the red (0.68 micron) </a:t>
            </a:r>
          </a:p>
          <a:p>
            <a:pPr eaLnBrk="0" hangingPunct="0"/>
            <a:r>
              <a:rPr lang="en-US" sz="2000">
                <a:latin typeface="Arial" charset="0"/>
                <a:cs typeface="ＭＳ Ｐゴシック" charset="0"/>
              </a:rPr>
              <a:t>and in the blue (0.47 micron).   The </a:t>
            </a:r>
          </a:p>
          <a:p>
            <a:pPr eaLnBrk="0" hangingPunct="0"/>
            <a:r>
              <a:rPr lang="en-US" sz="2000">
                <a:latin typeface="Arial" charset="0"/>
                <a:cs typeface="ＭＳ Ｐゴシック" charset="0"/>
              </a:rPr>
              <a:t>absorption is mainly due to </a:t>
            </a:r>
          </a:p>
          <a:p>
            <a:pPr eaLnBrk="0" hangingPunct="0"/>
            <a:r>
              <a:rPr lang="en-US" sz="2000">
                <a:latin typeface="Arial" charset="0"/>
                <a:cs typeface="ＭＳ Ｐゴシック" charset="0"/>
              </a:rPr>
              <a:t>photosynthetically active pigments</a:t>
            </a:r>
          </a:p>
        </p:txBody>
      </p:sp>
      <p:sp>
        <p:nvSpPr>
          <p:cNvPr id="156678" name="Rectangle 6"/>
          <p:cNvSpPr>
            <a:spLocks noChangeArrowheads="1"/>
          </p:cNvSpPr>
          <p:nvPr/>
        </p:nvSpPr>
        <p:spPr bwMode="auto">
          <a:xfrm>
            <a:off x="5410200" y="2089150"/>
            <a:ext cx="3473450" cy="1492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spcBef>
                <a:spcPct val="20000"/>
              </a:spcBef>
            </a:pPr>
            <a:r>
              <a:rPr lang="en-US" sz="2000">
                <a:latin typeface="Arial" charset="0"/>
                <a:cs typeface="ＭＳ Ｐゴシック" charset="0"/>
              </a:rPr>
              <a:t>NIR radiation is reflected </a:t>
            </a:r>
          </a:p>
          <a:p>
            <a:pPr>
              <a:spcBef>
                <a:spcPct val="20000"/>
              </a:spcBef>
            </a:pPr>
            <a:r>
              <a:rPr lang="en-US" sz="2000">
                <a:latin typeface="Arial" charset="0"/>
                <a:cs typeface="ＭＳ Ｐゴシック" charset="0"/>
              </a:rPr>
              <a:t>and transmitted with very </a:t>
            </a:r>
          </a:p>
          <a:p>
            <a:pPr>
              <a:spcBef>
                <a:spcPct val="20000"/>
              </a:spcBef>
            </a:pPr>
            <a:r>
              <a:rPr lang="en-US" sz="2000">
                <a:latin typeface="Arial" charset="0"/>
                <a:cs typeface="ＭＳ Ｐゴシック" charset="0"/>
              </a:rPr>
              <a:t>little absorption by vegetation</a:t>
            </a:r>
            <a:endParaRPr lang="en-US" sz="3200">
              <a:latin typeface="Arial" charset="0"/>
              <a:cs typeface="ＭＳ Ｐゴシック" charset="0"/>
            </a:endParaRPr>
          </a:p>
          <a:p>
            <a:pPr eaLnBrk="0" hangingPunct="0"/>
            <a:endParaRPr lang="en-US">
              <a:latin typeface="Arial" charset="0"/>
              <a:cs typeface="ＭＳ Ｐゴシック" charset="0"/>
            </a:endParaRPr>
          </a:p>
        </p:txBody>
      </p:sp>
      <p:sp>
        <p:nvSpPr>
          <p:cNvPr id="156679" name="AutoShape 7"/>
          <p:cNvSpPr>
            <a:spLocks noChangeArrowheads="1"/>
          </p:cNvSpPr>
          <p:nvPr/>
        </p:nvSpPr>
        <p:spPr bwMode="auto">
          <a:xfrm>
            <a:off x="2667000" y="4495800"/>
            <a:ext cx="4343400" cy="2362200"/>
          </a:xfrm>
          <a:prstGeom prst="roundRect">
            <a:avLst>
              <a:gd name="adj" fmla="val 16667"/>
            </a:avLst>
          </a:prstGeom>
          <a:solidFill>
            <a:schemeClr val="accent1"/>
          </a:solidFill>
          <a:ln w="9525">
            <a:solidFill>
              <a:schemeClr val="tx1"/>
            </a:solidFill>
            <a:round/>
            <a:headEnd/>
            <a:tailEnd/>
          </a:ln>
        </p:spPr>
        <p:txBody>
          <a:bodyPr wrap="none" anchor="ctr"/>
          <a:lstStyle/>
          <a:p>
            <a:pPr algn="ctr" eaLnBrk="0" hangingPunct="0"/>
            <a:endParaRPr lang="en-US">
              <a:latin typeface="Arial" charset="0"/>
              <a:cs typeface="ＭＳ Ｐゴシック" charset="0"/>
            </a:endParaRPr>
          </a:p>
        </p:txBody>
      </p:sp>
      <p:cxnSp>
        <p:nvCxnSpPr>
          <p:cNvPr id="156680" name="AutoShape 8"/>
          <p:cNvCxnSpPr>
            <a:cxnSpLocks noChangeShapeType="1"/>
            <a:stCxn id="156674" idx="2"/>
            <a:endCxn id="156679" idx="0"/>
          </p:cNvCxnSpPr>
          <p:nvPr/>
        </p:nvCxnSpPr>
        <p:spPr bwMode="auto">
          <a:xfrm rot="16200000" flipH="1">
            <a:off x="3238500" y="2895600"/>
            <a:ext cx="762000" cy="24384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cxnSp>
        <p:nvCxnSpPr>
          <p:cNvPr id="156681" name="AutoShape 9"/>
          <p:cNvCxnSpPr>
            <a:cxnSpLocks noChangeShapeType="1"/>
            <a:stCxn id="156675" idx="2"/>
            <a:endCxn id="156679" idx="0"/>
          </p:cNvCxnSpPr>
          <p:nvPr/>
        </p:nvCxnSpPr>
        <p:spPr bwMode="auto">
          <a:xfrm rot="5400000">
            <a:off x="5676900" y="3200400"/>
            <a:ext cx="457200" cy="2133600"/>
          </a:xfrm>
          <a:prstGeom prst="bentConnector3">
            <a:avLst>
              <a:gd name="adj1" fmla="val 50000"/>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156682" name="Rectangle 10"/>
          <p:cNvSpPr>
            <a:spLocks noChangeArrowheads="1"/>
          </p:cNvSpPr>
          <p:nvPr/>
        </p:nvSpPr>
        <p:spPr bwMode="auto">
          <a:xfrm>
            <a:off x="2971800" y="5105400"/>
            <a:ext cx="3784600" cy="1127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a:spcBef>
                <a:spcPct val="20000"/>
              </a:spcBef>
            </a:pPr>
            <a:r>
              <a:rPr lang="en-US" sz="2000">
                <a:latin typeface="Arial" charset="0"/>
                <a:cs typeface="ＭＳ Ｐゴシック" charset="0"/>
              </a:rPr>
              <a:t>Contrast between RED and NIR</a:t>
            </a:r>
          </a:p>
          <a:p>
            <a:pPr>
              <a:spcBef>
                <a:spcPct val="20000"/>
              </a:spcBef>
            </a:pPr>
            <a:r>
              <a:rPr lang="en-US" sz="2000">
                <a:latin typeface="Arial" charset="0"/>
                <a:cs typeface="ＭＳ Ｐゴシック" charset="0"/>
              </a:rPr>
              <a:t>responses is correlated to </a:t>
            </a:r>
          </a:p>
          <a:p>
            <a:pPr>
              <a:spcBef>
                <a:spcPct val="20000"/>
              </a:spcBef>
            </a:pPr>
            <a:r>
              <a:rPr lang="en-US" sz="2000">
                <a:latin typeface="Arial" charset="0"/>
                <a:cs typeface="ＭＳ Ｐゴシック" charset="0"/>
              </a:rPr>
              <a:t>vegetation amount</a:t>
            </a:r>
            <a:endParaRPr lang="en-US">
              <a:latin typeface="Arial" charset="0"/>
              <a:cs typeface="ＭＳ Ｐゴシック" charset="0"/>
            </a:endParaRPr>
          </a:p>
        </p:txBody>
      </p:sp>
    </p:spTree>
    <p:extLst>
      <p:ext uri="{BB962C8B-B14F-4D97-AF65-F5344CB8AC3E}">
        <p14:creationId xmlns:p14="http://schemas.microsoft.com/office/powerpoint/2010/main" val="3236245980"/>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5" name="Picture 1" descr="C351_004"/>
          <p:cNvPicPr>
            <a:picLocks noChangeAspect="1" noChangeArrowheads="1"/>
          </p:cNvPicPr>
          <p:nvPr/>
        </p:nvPicPr>
        <p:blipFill rotWithShape="1">
          <a:blip r:embed="rId2">
            <a:extLst>
              <a:ext uri="{28A0092B-C50C-407E-A947-70E740481C1C}">
                <a14:useLocalDpi xmlns:a14="http://schemas.microsoft.com/office/drawing/2010/main" val="0"/>
              </a:ext>
            </a:extLst>
          </a:blip>
          <a:srcRect l="58196" t="26416" r="5207" b="16949"/>
          <a:stretch/>
        </p:blipFill>
        <p:spPr bwMode="auto">
          <a:xfrm>
            <a:off x="1270000" y="-1147372"/>
            <a:ext cx="6603898" cy="8068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140671"/>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685800" y="304800"/>
            <a:ext cx="7772400" cy="1143000"/>
          </a:xfrm>
        </p:spPr>
        <p:txBody>
          <a:bodyPr/>
          <a:lstStyle/>
          <a:p>
            <a:r>
              <a:rPr lang="en-US">
                <a:solidFill>
                  <a:schemeClr val="accent2"/>
                </a:solidFill>
              </a:rPr>
              <a:t>Soil and crop reflectance</a:t>
            </a:r>
          </a:p>
        </p:txBody>
      </p:sp>
      <p:graphicFrame>
        <p:nvGraphicFramePr>
          <p:cNvPr id="161795" name="Object 3"/>
          <p:cNvGraphicFramePr>
            <a:graphicFrameLocks noChangeAspect="1"/>
          </p:cNvGraphicFramePr>
          <p:nvPr/>
        </p:nvGraphicFramePr>
        <p:xfrm>
          <a:off x="838200" y="1600200"/>
          <a:ext cx="7239000" cy="4949825"/>
        </p:xfrm>
        <a:graphic>
          <a:graphicData uri="http://schemas.openxmlformats.org/presentationml/2006/ole">
            <mc:AlternateContent xmlns:mc="http://schemas.openxmlformats.org/markup-compatibility/2006">
              <mc:Choice xmlns:v="urn:schemas-microsoft-com:vml" Requires="v">
                <p:oleObj spid="_x0000_s30817" name="Worksheet" r:id="rId5" imgW="8677656" imgH="5934456" progId="Excel.Sheet.8">
                  <p:embed/>
                </p:oleObj>
              </mc:Choice>
              <mc:Fallback>
                <p:oleObj name="Worksheet" r:id="rId5" imgW="8677656" imgH="5934456"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1600200"/>
                        <a:ext cx="7239000" cy="494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19909600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685800" y="-152400"/>
            <a:ext cx="7772400" cy="1143000"/>
          </a:xfrm>
        </p:spPr>
        <p:txBody>
          <a:bodyPr/>
          <a:lstStyle/>
          <a:p>
            <a:r>
              <a:rPr lang="en-US">
                <a:solidFill>
                  <a:schemeClr val="accent2"/>
                </a:solidFill>
              </a:rPr>
              <a:t>Simple Ratio (SR)</a:t>
            </a:r>
          </a:p>
        </p:txBody>
      </p:sp>
      <p:sp>
        <p:nvSpPr>
          <p:cNvPr id="163843" name="Rectangle 3"/>
          <p:cNvSpPr>
            <a:spLocks noGrp="1" noChangeArrowheads="1"/>
          </p:cNvSpPr>
          <p:nvPr>
            <p:ph type="body" idx="1"/>
          </p:nvPr>
        </p:nvSpPr>
        <p:spPr>
          <a:xfrm>
            <a:off x="381000" y="762000"/>
            <a:ext cx="7772400" cy="1828800"/>
          </a:xfrm>
        </p:spPr>
        <p:txBody>
          <a:bodyPr/>
          <a:lstStyle/>
          <a:p>
            <a:pPr>
              <a:lnSpc>
                <a:spcPct val="90000"/>
              </a:lnSpc>
            </a:pPr>
            <a:r>
              <a:rPr lang="en-US" sz="2800"/>
              <a:t>It was the first index to be used (Jordan, 1969)</a:t>
            </a:r>
          </a:p>
          <a:p>
            <a:pPr>
              <a:lnSpc>
                <a:spcPct val="90000"/>
              </a:lnSpc>
            </a:pPr>
            <a:r>
              <a:rPr lang="en-US" sz="2800"/>
              <a:t>Defined as the ratio X</a:t>
            </a:r>
            <a:r>
              <a:rPr lang="en-US" sz="2800" baseline="-25000"/>
              <a:t>nir</a:t>
            </a:r>
            <a:r>
              <a:rPr lang="en-US" sz="2800"/>
              <a:t>/X</a:t>
            </a:r>
            <a:r>
              <a:rPr lang="en-US" sz="2800" baseline="-25000"/>
              <a:t>red</a:t>
            </a:r>
            <a:endParaRPr lang="en-US" sz="2800"/>
          </a:p>
          <a:p>
            <a:pPr>
              <a:lnSpc>
                <a:spcPct val="90000"/>
              </a:lnSpc>
            </a:pPr>
            <a:r>
              <a:rPr lang="en-US" sz="2800"/>
              <a:t>For densely vegetated areas X</a:t>
            </a:r>
            <a:r>
              <a:rPr lang="en-US" sz="2800" baseline="-25000"/>
              <a:t>red</a:t>
            </a:r>
            <a:r>
              <a:rPr lang="en-US" sz="2800"/>
              <a:t> tends to 0 and SR increases without bounds</a:t>
            </a:r>
          </a:p>
        </p:txBody>
      </p:sp>
      <p:pic>
        <p:nvPicPr>
          <p:cNvPr id="163844" name="Picture 4" descr="SR"/>
          <p:cNvPicPr>
            <a:picLocks noChangeAspect="1" noChangeArrowheads="1"/>
          </p:cNvPicPr>
          <p:nvPr/>
        </p:nvPicPr>
        <p:blipFill>
          <a:blip r:embed="rId3">
            <a:extLst>
              <a:ext uri="{28A0092B-C50C-407E-A947-70E740481C1C}">
                <a14:useLocalDpi xmlns:a14="http://schemas.microsoft.com/office/drawing/2010/main" val="0"/>
              </a:ext>
            </a:extLst>
          </a:blip>
          <a:srcRect t="6274" b="25101"/>
          <a:stretch>
            <a:fillRect/>
          </a:stretch>
        </p:blipFill>
        <p:spPr bwMode="auto">
          <a:xfrm>
            <a:off x="2286000" y="2667000"/>
            <a:ext cx="4286250" cy="4060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83385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p:txBody>
          <a:bodyPr/>
          <a:lstStyle/>
          <a:p>
            <a:pPr eaLnBrk="1" hangingPunct="1"/>
            <a:r>
              <a:rPr lang="en-US">
                <a:latin typeface="Calibri" charset="0"/>
                <a:ea typeface="ＭＳ Ｐゴシック" charset="0"/>
                <a:cs typeface="ＭＳ Ｐゴシック" charset="0"/>
              </a:rPr>
              <a:t>Mountain Wave Clouds in Clear Air</a:t>
            </a:r>
          </a:p>
        </p:txBody>
      </p:sp>
      <p:sp>
        <p:nvSpPr>
          <p:cNvPr id="120836" name="TextBox 3"/>
          <p:cNvSpPr txBox="1">
            <a:spLocks noChangeArrowheads="1"/>
          </p:cNvSpPr>
          <p:nvPr/>
        </p:nvSpPr>
        <p:spPr bwMode="auto">
          <a:xfrm>
            <a:off x="609600" y="4953000"/>
            <a:ext cx="15843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MODIS and</a:t>
            </a:r>
          </a:p>
          <a:p>
            <a:pPr eaLnBrk="1" hangingPunct="1"/>
            <a:r>
              <a:rPr lang="en-US" sz="1800"/>
              <a:t>GOES</a:t>
            </a:r>
          </a:p>
          <a:p>
            <a:pPr eaLnBrk="1" hangingPunct="1"/>
            <a:r>
              <a:rPr lang="en-US" sz="1800"/>
              <a:t>08:57 UTC</a:t>
            </a:r>
          </a:p>
          <a:p>
            <a:pPr eaLnBrk="1" hangingPunct="1"/>
            <a:r>
              <a:rPr lang="en-US" sz="1800"/>
              <a:t>22 June 2009</a:t>
            </a:r>
          </a:p>
        </p:txBody>
      </p:sp>
      <p:pic>
        <p:nvPicPr>
          <p:cNvPr id="3" name="090622_modis_g11_wv_anim.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05038" y="1211462"/>
            <a:ext cx="5583155" cy="5339677"/>
          </a:xfrm>
        </p:spPr>
      </p:pic>
    </p:spTree>
    <p:extLst>
      <p:ext uri="{BB962C8B-B14F-4D97-AF65-F5344CB8AC3E}">
        <p14:creationId xmlns:p14="http://schemas.microsoft.com/office/powerpoint/2010/main" val="11528454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0" y="-228600"/>
            <a:ext cx="9144000" cy="1143000"/>
          </a:xfrm>
        </p:spPr>
        <p:txBody>
          <a:bodyPr/>
          <a:lstStyle/>
          <a:p>
            <a:r>
              <a:rPr lang="en-US" sz="3200">
                <a:solidFill>
                  <a:schemeClr val="accent2"/>
                </a:solidFill>
              </a:rPr>
              <a:t>Normalized Difference Vegetation Index (NDVI)</a:t>
            </a:r>
          </a:p>
        </p:txBody>
      </p:sp>
      <p:pic>
        <p:nvPicPr>
          <p:cNvPr id="165892" name="Picture 4" descr="NDVI"/>
          <p:cNvPicPr>
            <a:picLocks noChangeAspect="1" noChangeArrowheads="1"/>
          </p:cNvPicPr>
          <p:nvPr/>
        </p:nvPicPr>
        <p:blipFill>
          <a:blip r:embed="rId3">
            <a:extLst>
              <a:ext uri="{28A0092B-C50C-407E-A947-70E740481C1C}">
                <a14:useLocalDpi xmlns:a14="http://schemas.microsoft.com/office/drawing/2010/main" val="0"/>
              </a:ext>
            </a:extLst>
          </a:blip>
          <a:srcRect t="6425" b="25092"/>
          <a:stretch>
            <a:fillRect/>
          </a:stretch>
        </p:blipFill>
        <p:spPr bwMode="auto">
          <a:xfrm>
            <a:off x="4572000" y="2027238"/>
            <a:ext cx="4178300" cy="39925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65894" name="Text Box 6"/>
          <p:cNvSpPr txBox="1">
            <a:spLocks noChangeArrowheads="1"/>
          </p:cNvSpPr>
          <p:nvPr/>
        </p:nvSpPr>
        <p:spPr bwMode="auto">
          <a:xfrm>
            <a:off x="2362200" y="609600"/>
            <a:ext cx="37338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r>
              <a:rPr lang="en-US" sz="2800">
                <a:cs typeface="ＭＳ Ｐゴシック" charset="0"/>
              </a:rPr>
              <a:t>Defined as the ratio </a:t>
            </a:r>
            <a:br>
              <a:rPr lang="en-US" sz="2800">
                <a:cs typeface="ＭＳ Ｐゴシック" charset="0"/>
              </a:rPr>
            </a:br>
            <a:r>
              <a:rPr lang="en-US" sz="2800" b="1">
                <a:cs typeface="ＭＳ Ｐゴシック" charset="0"/>
              </a:rPr>
              <a:t>(X</a:t>
            </a:r>
            <a:r>
              <a:rPr lang="en-US" sz="2800" b="1" baseline="-25000">
                <a:cs typeface="ＭＳ Ｐゴシック" charset="0"/>
              </a:rPr>
              <a:t>nir </a:t>
            </a:r>
            <a:r>
              <a:rPr lang="en-US" sz="2800" b="1">
                <a:cs typeface="ＭＳ Ｐゴシック" charset="0"/>
              </a:rPr>
              <a:t>- X</a:t>
            </a:r>
            <a:r>
              <a:rPr lang="en-US" sz="2800" b="1" baseline="-25000">
                <a:cs typeface="ＭＳ Ｐゴシック" charset="0"/>
              </a:rPr>
              <a:t>red</a:t>
            </a:r>
            <a:r>
              <a:rPr lang="en-US" sz="2800" b="1">
                <a:cs typeface="ＭＳ Ｐゴシック" charset="0"/>
              </a:rPr>
              <a:t>)/(X</a:t>
            </a:r>
            <a:r>
              <a:rPr lang="en-US" sz="2800" b="1" baseline="-25000">
                <a:cs typeface="ＭＳ Ｐゴシック" charset="0"/>
              </a:rPr>
              <a:t>nir </a:t>
            </a:r>
            <a:r>
              <a:rPr lang="en-US" sz="2800" b="1">
                <a:cs typeface="ＭＳ Ｐゴシック" charset="0"/>
              </a:rPr>
              <a:t>+</a:t>
            </a:r>
            <a:r>
              <a:rPr lang="en-US" sz="2800" b="1" baseline="-25000">
                <a:cs typeface="ＭＳ Ｐゴシック" charset="0"/>
              </a:rPr>
              <a:t> </a:t>
            </a:r>
            <a:r>
              <a:rPr lang="en-US" sz="2800" b="1">
                <a:cs typeface="ＭＳ Ｐゴシック" charset="0"/>
              </a:rPr>
              <a:t>X</a:t>
            </a:r>
            <a:r>
              <a:rPr lang="en-US" sz="2800" b="1" baseline="-25000">
                <a:cs typeface="ＭＳ Ｐゴシック" charset="0"/>
              </a:rPr>
              <a:t>red</a:t>
            </a:r>
            <a:r>
              <a:rPr lang="en-US" sz="2800" b="1">
                <a:cs typeface="ＭＳ Ｐゴシック" charset="0"/>
              </a:rPr>
              <a:t>)</a:t>
            </a:r>
            <a:endParaRPr lang="en-US"/>
          </a:p>
        </p:txBody>
      </p:sp>
      <p:graphicFrame>
        <p:nvGraphicFramePr>
          <p:cNvPr id="165952" name="Group 64"/>
          <p:cNvGraphicFramePr>
            <a:graphicFrameLocks noGrp="1"/>
          </p:cNvGraphicFramePr>
          <p:nvPr/>
        </p:nvGraphicFramePr>
        <p:xfrm>
          <a:off x="76200" y="1676400"/>
          <a:ext cx="4343400" cy="2120900"/>
        </p:xfrm>
        <a:graphic>
          <a:graphicData uri="http://schemas.openxmlformats.org/drawingml/2006/table">
            <a:tbl>
              <a:tblPr/>
              <a:tblGrid>
                <a:gridCol w="2133600"/>
                <a:gridCol w="2209800"/>
              </a:tblGrid>
              <a:tr h="457200">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charset="0"/>
                          <a:ea typeface="ＭＳ Ｐゴシック" charset="0"/>
                        </a:rPr>
                        <a:t>Correlated with:</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rPr>
                        <a:t>Plant Biomass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rPr>
                        <a:t>Crop Yield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rPr>
                        <a:t>Plant Nitrogen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Plant Dhlorophyll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Water Stress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Plant Diseases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Insect Damage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a:ln>
                          <a:noFill/>
                        </a:ln>
                        <a:solidFill>
                          <a:schemeClr val="tx1"/>
                        </a:solidFill>
                        <a:effectLst/>
                        <a:latin typeface="Times New Roman" charset="0"/>
                        <a:ea typeface="ＭＳ Ｐゴシック"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165957" name="Group 69"/>
          <p:cNvGraphicFramePr>
            <a:graphicFrameLocks noGrp="1"/>
          </p:cNvGraphicFramePr>
          <p:nvPr/>
        </p:nvGraphicFramePr>
        <p:xfrm>
          <a:off x="76200" y="3886200"/>
          <a:ext cx="4343400" cy="3017520"/>
        </p:xfrm>
        <a:graphic>
          <a:graphicData uri="http://schemas.openxmlformats.org/drawingml/2006/table">
            <a:tbl>
              <a:tblPr/>
              <a:tblGrid>
                <a:gridCol w="2133600"/>
                <a:gridCol w="2209800"/>
              </a:tblGrid>
              <a:tr h="433388">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Times New Roman" charset="0"/>
                          <a:ea typeface="ＭＳ Ｐゴシック" charset="0"/>
                        </a:rPr>
                        <a:t>Applications: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rPr>
                        <a:t>Vegetation Monitoring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rPr>
                        <a:t>Agricultural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rPr>
                        <a:t>Activities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52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rPr>
                        <a:t>Drought studies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Landcover Change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Public Health Issues (mosquitos)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Climate Change Detection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59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cs typeface="ＭＳ Ｐゴシック" charset="0"/>
                        </a:rPr>
                        <a:t>Net Primary Production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charset="0"/>
                          <a:ea typeface="ＭＳ Ｐゴシック" charset="0"/>
                        </a:rPr>
                        <a:t>Carbon Balance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402236611"/>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RGB_Transect_NIR"/>
          <p:cNvPicPr>
            <a:picLocks noChangeAspect="1" noChangeArrowheads="1"/>
          </p:cNvPicPr>
          <p:nvPr/>
        </p:nvPicPr>
        <p:blipFill>
          <a:blip r:embed="rId2">
            <a:extLst>
              <a:ext uri="{28A0092B-C50C-407E-A947-70E740481C1C}">
                <a14:useLocalDpi xmlns:a14="http://schemas.microsoft.com/office/drawing/2010/main" val="0"/>
              </a:ext>
            </a:extLst>
          </a:blip>
          <a:srcRect t="21494" r="13235" b="9634"/>
          <a:stretch>
            <a:fillRect/>
          </a:stretch>
        </p:blipFill>
        <p:spPr bwMode="auto">
          <a:xfrm>
            <a:off x="152400" y="1219200"/>
            <a:ext cx="4495800" cy="2667000"/>
          </a:xfrm>
          <a:prstGeom prst="rect">
            <a:avLst/>
          </a:prstGeom>
          <a:noFill/>
          <a:extLst>
            <a:ext uri="{909E8E84-426E-40dd-AFC4-6F175D3DCCD1}">
              <a14:hiddenFill xmlns:a14="http://schemas.microsoft.com/office/drawing/2010/main">
                <a:solidFill>
                  <a:srgbClr val="FFFFFF"/>
                </a:solidFill>
              </a14:hiddenFill>
            </a:ext>
          </a:extLst>
        </p:spPr>
      </p:pic>
      <p:sp>
        <p:nvSpPr>
          <p:cNvPr id="167939" name="Rectangle 3"/>
          <p:cNvSpPr>
            <a:spLocks noChangeArrowheads="1"/>
          </p:cNvSpPr>
          <p:nvPr/>
        </p:nvSpPr>
        <p:spPr bwMode="auto">
          <a:xfrm>
            <a:off x="5105400" y="1981200"/>
            <a:ext cx="2827338"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a:latin typeface="Arial" charset="0"/>
                <a:cs typeface="ＭＳ Ｐゴシック" charset="0"/>
              </a:rPr>
              <a:t>NIR (.86 micron)</a:t>
            </a:r>
          </a:p>
          <a:p>
            <a:pPr eaLnBrk="0" hangingPunct="0"/>
            <a:r>
              <a:rPr lang="en-US">
                <a:solidFill>
                  <a:srgbClr val="00FF00"/>
                </a:solidFill>
                <a:latin typeface="Arial" charset="0"/>
                <a:cs typeface="ＭＳ Ｐゴシック" charset="0"/>
              </a:rPr>
              <a:t>Green (.55 micron)</a:t>
            </a:r>
            <a:r>
              <a:rPr lang="en-US">
                <a:latin typeface="Arial" charset="0"/>
                <a:cs typeface="ＭＳ Ｐゴシック" charset="0"/>
              </a:rPr>
              <a:t> </a:t>
            </a:r>
          </a:p>
          <a:p>
            <a:pPr eaLnBrk="0" hangingPunct="0"/>
            <a:r>
              <a:rPr lang="en-US">
                <a:solidFill>
                  <a:srgbClr val="FF0000"/>
                </a:solidFill>
                <a:latin typeface="Arial" charset="0"/>
                <a:cs typeface="ＭＳ Ｐゴシック" charset="0"/>
              </a:rPr>
              <a:t>Red (0.68 micron)</a:t>
            </a:r>
          </a:p>
        </p:txBody>
      </p:sp>
      <p:pic>
        <p:nvPicPr>
          <p:cNvPr id="167940" name="Picture 4" descr="RGB_Transect_Image_veg_TrueColor"/>
          <p:cNvPicPr>
            <a:picLocks noChangeAspect="1" noChangeArrowheads="1"/>
          </p:cNvPicPr>
          <p:nvPr/>
        </p:nvPicPr>
        <p:blipFill>
          <a:blip r:embed="rId3">
            <a:extLst>
              <a:ext uri="{28A0092B-C50C-407E-A947-70E740481C1C}">
                <a14:useLocalDpi xmlns:a14="http://schemas.microsoft.com/office/drawing/2010/main" val="0"/>
              </a:ext>
            </a:extLst>
          </a:blip>
          <a:srcRect l="14285" t="14172" r="14285" b="9517"/>
          <a:stretch>
            <a:fillRect/>
          </a:stretch>
        </p:blipFill>
        <p:spPr bwMode="auto">
          <a:xfrm>
            <a:off x="990600" y="3810000"/>
            <a:ext cx="28194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67941" name="Picture 5" descr="RGB_Transect_NIR_image"/>
          <p:cNvPicPr>
            <a:picLocks noChangeAspect="1" noChangeArrowheads="1"/>
          </p:cNvPicPr>
          <p:nvPr/>
        </p:nvPicPr>
        <p:blipFill>
          <a:blip r:embed="rId4">
            <a:extLst>
              <a:ext uri="{28A0092B-C50C-407E-A947-70E740481C1C}">
                <a14:useLocalDpi xmlns:a14="http://schemas.microsoft.com/office/drawing/2010/main" val="0"/>
              </a:ext>
            </a:extLst>
          </a:blip>
          <a:srcRect l="13704" t="25974" r="14346" b="19481"/>
          <a:stretch>
            <a:fillRect/>
          </a:stretch>
        </p:blipFill>
        <p:spPr bwMode="auto">
          <a:xfrm>
            <a:off x="5334000" y="3962400"/>
            <a:ext cx="2590800" cy="2590800"/>
          </a:xfrm>
          <a:prstGeom prst="rect">
            <a:avLst/>
          </a:prstGeom>
          <a:noFill/>
          <a:extLst>
            <a:ext uri="{909E8E84-426E-40dd-AFC4-6F175D3DCCD1}">
              <a14:hiddenFill xmlns:a14="http://schemas.microsoft.com/office/drawing/2010/main">
                <a:solidFill>
                  <a:srgbClr val="FFFFFF"/>
                </a:solidFill>
              </a14:hiddenFill>
            </a:ext>
          </a:extLst>
        </p:spPr>
      </p:pic>
      <p:sp>
        <p:nvSpPr>
          <p:cNvPr id="167942" name="Rectangle 6"/>
          <p:cNvSpPr>
            <a:spLocks noChangeArrowheads="1"/>
          </p:cNvSpPr>
          <p:nvPr/>
        </p:nvSpPr>
        <p:spPr bwMode="auto">
          <a:xfrm>
            <a:off x="2057400" y="3886200"/>
            <a:ext cx="8445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a:latin typeface="Arial" charset="0"/>
                <a:cs typeface="ＭＳ Ｐゴシック" charset="0"/>
              </a:rPr>
              <a:t>RGB</a:t>
            </a:r>
          </a:p>
        </p:txBody>
      </p:sp>
      <p:sp>
        <p:nvSpPr>
          <p:cNvPr id="167943" name="Rectangle 7"/>
          <p:cNvSpPr>
            <a:spLocks noChangeArrowheads="1"/>
          </p:cNvSpPr>
          <p:nvPr/>
        </p:nvSpPr>
        <p:spPr bwMode="auto">
          <a:xfrm>
            <a:off x="6781800" y="4038600"/>
            <a:ext cx="7096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a:latin typeface="Arial" charset="0"/>
                <a:cs typeface="ＭＳ Ｐゴシック" charset="0"/>
              </a:rPr>
              <a:t>NIR</a:t>
            </a:r>
          </a:p>
        </p:txBody>
      </p:sp>
      <p:sp>
        <p:nvSpPr>
          <p:cNvPr id="167944" name="Rectangle 8"/>
          <p:cNvSpPr>
            <a:spLocks noChangeArrowheads="1"/>
          </p:cNvSpPr>
          <p:nvPr/>
        </p:nvSpPr>
        <p:spPr bwMode="auto">
          <a:xfrm>
            <a:off x="3810000" y="1676400"/>
            <a:ext cx="10826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a:latin typeface="Arial" charset="0"/>
                <a:cs typeface="ＭＳ Ｐゴシック" charset="0"/>
              </a:rPr>
              <a:t>Ocean</a:t>
            </a:r>
          </a:p>
        </p:txBody>
      </p:sp>
      <p:sp>
        <p:nvSpPr>
          <p:cNvPr id="167945" name="Line 9"/>
          <p:cNvSpPr>
            <a:spLocks noChangeShapeType="1"/>
          </p:cNvSpPr>
          <p:nvPr/>
        </p:nvSpPr>
        <p:spPr bwMode="auto">
          <a:xfrm flipH="1">
            <a:off x="4114800" y="2209800"/>
            <a:ext cx="2286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7946" name="Rectangle 10"/>
          <p:cNvSpPr>
            <a:spLocks noGrp="1" noChangeArrowheads="1"/>
          </p:cNvSpPr>
          <p:nvPr>
            <p:ph type="title"/>
          </p:nvPr>
        </p:nvSpPr>
        <p:spPr>
          <a:xfrm>
            <a:off x="685800" y="0"/>
            <a:ext cx="8153400" cy="1143000"/>
          </a:xfrm>
          <a:noFill/>
          <a:ln/>
        </p:spPr>
        <p:txBody>
          <a:bodyPr/>
          <a:lstStyle/>
          <a:p>
            <a:pPr algn="l" eaLnBrk="0" hangingPunct="0"/>
            <a:r>
              <a:rPr lang="en-US" sz="3600">
                <a:solidFill>
                  <a:schemeClr val="accent2"/>
                </a:solidFill>
              </a:rPr>
              <a:t>NIR and VIS over Vegetation and Ocean</a:t>
            </a:r>
          </a:p>
        </p:txBody>
      </p:sp>
      <p:sp>
        <p:nvSpPr>
          <p:cNvPr id="167947" name="Rectangle 11"/>
          <p:cNvSpPr>
            <a:spLocks noChangeArrowheads="1"/>
          </p:cNvSpPr>
          <p:nvPr/>
        </p:nvSpPr>
        <p:spPr bwMode="auto">
          <a:xfrm>
            <a:off x="76200" y="990600"/>
            <a:ext cx="16414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a:latin typeface="Arial" charset="0"/>
                <a:cs typeface="ＭＳ Ｐゴシック" charset="0"/>
              </a:rPr>
              <a:t>Vegetation</a:t>
            </a:r>
          </a:p>
        </p:txBody>
      </p:sp>
      <p:sp>
        <p:nvSpPr>
          <p:cNvPr id="167948" name="Line 12"/>
          <p:cNvSpPr>
            <a:spLocks noChangeShapeType="1"/>
          </p:cNvSpPr>
          <p:nvPr/>
        </p:nvSpPr>
        <p:spPr bwMode="auto">
          <a:xfrm>
            <a:off x="914400" y="1447800"/>
            <a:ext cx="6858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7949" name="Line 13"/>
          <p:cNvSpPr>
            <a:spLocks noChangeShapeType="1"/>
          </p:cNvSpPr>
          <p:nvPr/>
        </p:nvSpPr>
        <p:spPr bwMode="auto">
          <a:xfrm>
            <a:off x="914400" y="1447800"/>
            <a:ext cx="1219200" cy="1524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Tree>
    <p:extLst>
      <p:ext uri="{BB962C8B-B14F-4D97-AF65-F5344CB8AC3E}">
        <p14:creationId xmlns:p14="http://schemas.microsoft.com/office/powerpoint/2010/main" val="349721673"/>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4082" name="Group 2"/>
          <p:cNvGrpSpPr>
            <a:grpSpLocks/>
          </p:cNvGrpSpPr>
          <p:nvPr/>
        </p:nvGrpSpPr>
        <p:grpSpPr bwMode="auto">
          <a:xfrm>
            <a:off x="2895600" y="3352800"/>
            <a:ext cx="4064000" cy="3505200"/>
            <a:chOff x="1824" y="2112"/>
            <a:chExt cx="2560" cy="2208"/>
          </a:xfrm>
        </p:grpSpPr>
        <p:pic>
          <p:nvPicPr>
            <p:cNvPr id="174083" name="Picture 3" descr="NIR_RED_Scatter_plot"/>
            <p:cNvPicPr>
              <a:picLocks noChangeAspect="1" noChangeArrowheads="1"/>
            </p:cNvPicPr>
            <p:nvPr/>
          </p:nvPicPr>
          <p:blipFill>
            <a:blip r:embed="rId3">
              <a:extLst>
                <a:ext uri="{28A0092B-C50C-407E-A947-70E740481C1C}">
                  <a14:useLocalDpi xmlns:a14="http://schemas.microsoft.com/office/drawing/2010/main" val="0"/>
                </a:ext>
              </a:extLst>
            </a:blip>
            <a:srcRect t="10353" b="16960"/>
            <a:stretch>
              <a:fillRect/>
            </a:stretch>
          </p:blipFill>
          <p:spPr bwMode="auto">
            <a:xfrm>
              <a:off x="1824" y="2112"/>
              <a:ext cx="2560" cy="2112"/>
            </a:xfrm>
            <a:prstGeom prst="rect">
              <a:avLst/>
            </a:prstGeom>
            <a:noFill/>
            <a:extLst>
              <a:ext uri="{909E8E84-426E-40dd-AFC4-6F175D3DCCD1}">
                <a14:hiddenFill xmlns:a14="http://schemas.microsoft.com/office/drawing/2010/main">
                  <a:solidFill>
                    <a:srgbClr val="FFFFFF"/>
                  </a:solidFill>
                </a14:hiddenFill>
              </a:ext>
            </a:extLst>
          </p:spPr>
        </p:pic>
        <p:sp>
          <p:nvSpPr>
            <p:cNvPr id="174084" name="Rectangle 4"/>
            <p:cNvSpPr>
              <a:spLocks noChangeArrowheads="1"/>
            </p:cNvSpPr>
            <p:nvPr/>
          </p:nvSpPr>
          <p:spPr bwMode="auto">
            <a:xfrm>
              <a:off x="2784" y="4032"/>
              <a:ext cx="521"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a:latin typeface="Arial" charset="0"/>
                  <a:cs typeface="ＭＳ Ｐゴシック" charset="0"/>
                </a:rPr>
                <a:t>RED</a:t>
              </a:r>
            </a:p>
          </p:txBody>
        </p:sp>
        <p:sp>
          <p:nvSpPr>
            <p:cNvPr id="174085" name="Rectangle 5"/>
            <p:cNvSpPr>
              <a:spLocks noChangeArrowheads="1"/>
            </p:cNvSpPr>
            <p:nvPr/>
          </p:nvSpPr>
          <p:spPr bwMode="auto">
            <a:xfrm rot="5400000">
              <a:off x="1744" y="2876"/>
              <a:ext cx="447"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a:latin typeface="Arial" charset="0"/>
                  <a:cs typeface="ＭＳ Ｐゴシック" charset="0"/>
                </a:rPr>
                <a:t>NIR</a:t>
              </a:r>
            </a:p>
          </p:txBody>
        </p:sp>
      </p:grpSp>
      <p:grpSp>
        <p:nvGrpSpPr>
          <p:cNvPr id="174086" name="Group 6"/>
          <p:cNvGrpSpPr>
            <a:grpSpLocks/>
          </p:cNvGrpSpPr>
          <p:nvPr/>
        </p:nvGrpSpPr>
        <p:grpSpPr bwMode="auto">
          <a:xfrm>
            <a:off x="0" y="0"/>
            <a:ext cx="4038600" cy="3657600"/>
            <a:chOff x="0" y="0"/>
            <a:chExt cx="2544" cy="2304"/>
          </a:xfrm>
        </p:grpSpPr>
        <p:pic>
          <p:nvPicPr>
            <p:cNvPr id="174087" name="Picture 7" descr="RED_veg_index"/>
            <p:cNvPicPr>
              <a:picLocks noChangeAspect="1" noChangeArrowheads="1"/>
            </p:cNvPicPr>
            <p:nvPr/>
          </p:nvPicPr>
          <p:blipFill>
            <a:blip r:embed="rId4">
              <a:extLst>
                <a:ext uri="{28A0092B-C50C-407E-A947-70E740481C1C}">
                  <a14:useLocalDpi xmlns:a14="http://schemas.microsoft.com/office/drawing/2010/main" val="0"/>
                </a:ext>
              </a:extLst>
            </a:blip>
            <a:srcRect t="6944" b="19444"/>
            <a:stretch>
              <a:fillRect/>
            </a:stretch>
          </p:blipFill>
          <p:spPr bwMode="auto">
            <a:xfrm>
              <a:off x="0" y="0"/>
              <a:ext cx="2544" cy="2086"/>
            </a:xfrm>
            <a:prstGeom prst="rect">
              <a:avLst/>
            </a:prstGeom>
            <a:noFill/>
            <a:extLst>
              <a:ext uri="{909E8E84-426E-40dd-AFC4-6F175D3DCCD1}">
                <a14:hiddenFill xmlns:a14="http://schemas.microsoft.com/office/drawing/2010/main">
                  <a:solidFill>
                    <a:srgbClr val="FFFFFF"/>
                  </a:solidFill>
                </a14:hiddenFill>
              </a:ext>
            </a:extLst>
          </p:spPr>
        </p:pic>
        <p:sp>
          <p:nvSpPr>
            <p:cNvPr id="174088" name="Rectangle 8"/>
            <p:cNvSpPr>
              <a:spLocks noChangeArrowheads="1"/>
            </p:cNvSpPr>
            <p:nvPr/>
          </p:nvSpPr>
          <p:spPr bwMode="auto">
            <a:xfrm>
              <a:off x="971" y="2016"/>
              <a:ext cx="521"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a:latin typeface="Arial" charset="0"/>
                  <a:cs typeface="ＭＳ Ｐゴシック" charset="0"/>
                </a:rPr>
                <a:t>RED</a:t>
              </a:r>
            </a:p>
          </p:txBody>
        </p:sp>
      </p:grpSp>
      <p:grpSp>
        <p:nvGrpSpPr>
          <p:cNvPr id="174089" name="Group 9"/>
          <p:cNvGrpSpPr>
            <a:grpSpLocks/>
          </p:cNvGrpSpPr>
          <p:nvPr/>
        </p:nvGrpSpPr>
        <p:grpSpPr bwMode="auto">
          <a:xfrm>
            <a:off x="5105400" y="0"/>
            <a:ext cx="4038600" cy="3581400"/>
            <a:chOff x="3216" y="0"/>
            <a:chExt cx="2544" cy="2256"/>
          </a:xfrm>
        </p:grpSpPr>
        <p:pic>
          <p:nvPicPr>
            <p:cNvPr id="174090" name="Picture 10" descr="NIR_veg_index"/>
            <p:cNvPicPr>
              <a:picLocks noChangeAspect="1" noChangeArrowheads="1"/>
            </p:cNvPicPr>
            <p:nvPr/>
          </p:nvPicPr>
          <p:blipFill>
            <a:blip r:embed="rId5">
              <a:extLst>
                <a:ext uri="{28A0092B-C50C-407E-A947-70E740481C1C}">
                  <a14:useLocalDpi xmlns:a14="http://schemas.microsoft.com/office/drawing/2010/main" val="0"/>
                </a:ext>
              </a:extLst>
            </a:blip>
            <a:srcRect t="7164" b="19403"/>
            <a:stretch>
              <a:fillRect/>
            </a:stretch>
          </p:blipFill>
          <p:spPr bwMode="auto">
            <a:xfrm>
              <a:off x="3216" y="0"/>
              <a:ext cx="2544" cy="2081"/>
            </a:xfrm>
            <a:prstGeom prst="rect">
              <a:avLst/>
            </a:prstGeom>
            <a:noFill/>
            <a:extLst>
              <a:ext uri="{909E8E84-426E-40dd-AFC4-6F175D3DCCD1}">
                <a14:hiddenFill xmlns:a14="http://schemas.microsoft.com/office/drawing/2010/main">
                  <a:solidFill>
                    <a:srgbClr val="FFFFFF"/>
                  </a:solidFill>
                </a14:hiddenFill>
              </a:ext>
            </a:extLst>
          </p:spPr>
        </p:pic>
        <p:sp>
          <p:nvSpPr>
            <p:cNvPr id="174091" name="Rectangle 11"/>
            <p:cNvSpPr>
              <a:spLocks noChangeArrowheads="1"/>
            </p:cNvSpPr>
            <p:nvPr/>
          </p:nvSpPr>
          <p:spPr bwMode="auto">
            <a:xfrm>
              <a:off x="4416" y="1968"/>
              <a:ext cx="447"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a:latin typeface="Arial" charset="0"/>
                  <a:cs typeface="ＭＳ Ｐゴシック" charset="0"/>
                </a:rPr>
                <a:t>NIR</a:t>
              </a:r>
            </a:p>
          </p:txBody>
        </p:sp>
      </p:grpSp>
      <p:sp>
        <p:nvSpPr>
          <p:cNvPr id="174092" name="Rectangle 12"/>
          <p:cNvSpPr>
            <a:spLocks noChangeArrowheads="1"/>
          </p:cNvSpPr>
          <p:nvPr/>
        </p:nvSpPr>
        <p:spPr bwMode="auto">
          <a:xfrm>
            <a:off x="7086600" y="5791200"/>
            <a:ext cx="10826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a:solidFill>
                  <a:srgbClr val="0000FF"/>
                </a:solidFill>
                <a:latin typeface="Arial" charset="0"/>
                <a:cs typeface="ＭＳ Ｐゴシック" charset="0"/>
              </a:rPr>
              <a:t>Ocean</a:t>
            </a:r>
          </a:p>
        </p:txBody>
      </p:sp>
      <p:sp>
        <p:nvSpPr>
          <p:cNvPr id="174093" name="Rectangle 13"/>
          <p:cNvSpPr>
            <a:spLocks noChangeArrowheads="1"/>
          </p:cNvSpPr>
          <p:nvPr/>
        </p:nvSpPr>
        <p:spPr bwMode="auto">
          <a:xfrm>
            <a:off x="6477000" y="3733800"/>
            <a:ext cx="26066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a:solidFill>
                  <a:srgbClr val="D900FF"/>
                </a:solidFill>
                <a:latin typeface="Arial" charset="0"/>
                <a:cs typeface="ＭＳ Ｐゴシック" charset="0"/>
              </a:rPr>
              <a:t>Dense Vegetation</a:t>
            </a:r>
          </a:p>
        </p:txBody>
      </p:sp>
      <p:sp>
        <p:nvSpPr>
          <p:cNvPr id="174094" name="Rectangle 14"/>
          <p:cNvSpPr>
            <a:spLocks noChangeArrowheads="1"/>
          </p:cNvSpPr>
          <p:nvPr/>
        </p:nvSpPr>
        <p:spPr bwMode="auto">
          <a:xfrm>
            <a:off x="6781800" y="5257800"/>
            <a:ext cx="16922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a:solidFill>
                  <a:srgbClr val="FF0000"/>
                </a:solidFill>
                <a:latin typeface="Arial" charset="0"/>
                <a:cs typeface="ＭＳ Ｐゴシック" charset="0"/>
              </a:rPr>
              <a:t>Barren Soil</a:t>
            </a:r>
            <a:endParaRPr lang="en-US">
              <a:latin typeface="Arial" charset="0"/>
              <a:cs typeface="ＭＳ Ｐゴシック" charset="0"/>
            </a:endParaRPr>
          </a:p>
        </p:txBody>
      </p:sp>
      <p:sp>
        <p:nvSpPr>
          <p:cNvPr id="174095" name="Rectangle 15"/>
          <p:cNvSpPr>
            <a:spLocks noChangeArrowheads="1"/>
          </p:cNvSpPr>
          <p:nvPr/>
        </p:nvSpPr>
        <p:spPr bwMode="auto">
          <a:xfrm>
            <a:off x="6553200" y="4724400"/>
            <a:ext cx="2370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a:solidFill>
                  <a:srgbClr val="726222"/>
                </a:solidFill>
                <a:latin typeface="Arial" charset="0"/>
                <a:cs typeface="ＭＳ Ｐゴシック" charset="0"/>
              </a:rPr>
              <a:t>Less Vegetation</a:t>
            </a:r>
            <a:endParaRPr lang="en-US">
              <a:latin typeface="Arial" charset="0"/>
              <a:cs typeface="ＭＳ Ｐゴシック" charset="0"/>
            </a:endParaRPr>
          </a:p>
        </p:txBody>
      </p:sp>
      <p:sp>
        <p:nvSpPr>
          <p:cNvPr id="174096" name="Rectangle 16"/>
          <p:cNvSpPr>
            <a:spLocks noChangeArrowheads="1"/>
          </p:cNvSpPr>
          <p:nvPr/>
        </p:nvSpPr>
        <p:spPr bwMode="auto">
          <a:xfrm>
            <a:off x="6553200" y="4267200"/>
            <a:ext cx="2370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a:solidFill>
                  <a:srgbClr val="004B81"/>
                </a:solidFill>
                <a:latin typeface="Arial" charset="0"/>
                <a:cs typeface="ＭＳ Ｐゴシック" charset="0"/>
              </a:rPr>
              <a:t>Less Vegetation</a:t>
            </a:r>
            <a:endParaRPr lang="en-US">
              <a:latin typeface="Arial" charset="0"/>
              <a:cs typeface="ＭＳ Ｐゴシック" charset="0"/>
            </a:endParaRPr>
          </a:p>
        </p:txBody>
      </p:sp>
      <p:pic>
        <p:nvPicPr>
          <p:cNvPr id="174097" name="Picture 17" descr="NIR_RED_RGB_Image"/>
          <p:cNvPicPr>
            <a:picLocks noChangeAspect="1" noChangeArrowheads="1"/>
          </p:cNvPicPr>
          <p:nvPr/>
        </p:nvPicPr>
        <p:blipFill>
          <a:blip r:embed="rId6">
            <a:extLst>
              <a:ext uri="{28A0092B-C50C-407E-A947-70E740481C1C}">
                <a14:useLocalDpi xmlns:a14="http://schemas.microsoft.com/office/drawing/2010/main" val="0"/>
              </a:ext>
            </a:extLst>
          </a:blip>
          <a:srcRect l="12636" t="20833" r="13129" b="13889"/>
          <a:stretch>
            <a:fillRect/>
          </a:stretch>
        </p:blipFill>
        <p:spPr bwMode="auto">
          <a:xfrm>
            <a:off x="304800" y="3962400"/>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174098" name="Rectangle 18"/>
          <p:cNvSpPr>
            <a:spLocks noChangeArrowheads="1"/>
          </p:cNvSpPr>
          <p:nvPr/>
        </p:nvSpPr>
        <p:spPr bwMode="auto">
          <a:xfrm>
            <a:off x="381000" y="6400800"/>
            <a:ext cx="1624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en-US">
                <a:latin typeface="Arial" charset="0"/>
                <a:cs typeface="ＭＳ Ｐゴシック" charset="0"/>
              </a:rPr>
              <a:t>True Color</a:t>
            </a:r>
          </a:p>
        </p:txBody>
      </p:sp>
    </p:spTree>
    <p:extLst>
      <p:ext uri="{BB962C8B-B14F-4D97-AF65-F5344CB8AC3E}">
        <p14:creationId xmlns:p14="http://schemas.microsoft.com/office/powerpoint/2010/main" val="11187340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4" descr="Screen Shot 2015-02-06 at 2.14.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0"/>
            <a:ext cx="6772983" cy="6858000"/>
          </a:xfrm>
          <a:prstGeom prst="rect">
            <a:avLst/>
          </a:prstGeom>
        </p:spPr>
      </p:pic>
      <p:sp>
        <p:nvSpPr>
          <p:cNvPr id="6" name="TextBox 5"/>
          <p:cNvSpPr txBox="1"/>
          <p:nvPr/>
        </p:nvSpPr>
        <p:spPr>
          <a:xfrm>
            <a:off x="1442308" y="293043"/>
            <a:ext cx="3435857" cy="461665"/>
          </a:xfrm>
          <a:prstGeom prst="rect">
            <a:avLst/>
          </a:prstGeom>
          <a:noFill/>
        </p:spPr>
        <p:txBody>
          <a:bodyPr wrap="none" rtlCol="0">
            <a:spAutoFit/>
          </a:bodyPr>
          <a:lstStyle/>
          <a:p>
            <a:r>
              <a:rPr lang="en-US" sz="2400" dirty="0" smtClean="0">
                <a:solidFill>
                  <a:srgbClr val="FF0000"/>
                </a:solidFill>
              </a:rPr>
              <a:t>MODIS 1km NDVI Product</a:t>
            </a:r>
            <a:endParaRPr lang="en-US" sz="2400" dirty="0">
              <a:solidFill>
                <a:srgbClr val="FF0000"/>
              </a:solidFill>
            </a:endParaRPr>
          </a:p>
        </p:txBody>
      </p:sp>
      <p:sp>
        <p:nvSpPr>
          <p:cNvPr id="7" name="TextBox 6"/>
          <p:cNvSpPr txBox="1"/>
          <p:nvPr/>
        </p:nvSpPr>
        <p:spPr>
          <a:xfrm>
            <a:off x="457200" y="4775200"/>
            <a:ext cx="543739" cy="369332"/>
          </a:xfrm>
          <a:prstGeom prst="rect">
            <a:avLst/>
          </a:prstGeom>
          <a:noFill/>
        </p:spPr>
        <p:txBody>
          <a:bodyPr wrap="none" rtlCol="0">
            <a:spAutoFit/>
          </a:bodyPr>
          <a:lstStyle/>
          <a:p>
            <a:r>
              <a:rPr lang="en-US" dirty="0" smtClean="0"/>
              <a:t>Day</a:t>
            </a:r>
            <a:endParaRPr lang="en-US" dirty="0"/>
          </a:p>
        </p:txBody>
      </p:sp>
    </p:spTree>
    <p:extLst>
      <p:ext uri="{BB962C8B-B14F-4D97-AF65-F5344CB8AC3E}">
        <p14:creationId xmlns:p14="http://schemas.microsoft.com/office/powerpoint/2010/main" val="2307735234"/>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r>
              <a:rPr lang="en-US">
                <a:latin typeface="Calibri" charset="0"/>
                <a:ea typeface="ＭＳ Ｐゴシック" charset="0"/>
                <a:cs typeface="ＭＳ Ｐゴシック" charset="0"/>
              </a:rPr>
              <a:t>Using MODIS Sun Glint Patterns</a:t>
            </a:r>
          </a:p>
        </p:txBody>
      </p:sp>
      <p:sp>
        <p:nvSpPr>
          <p:cNvPr id="106499" name="Content Placeholder 2"/>
          <p:cNvSpPr>
            <a:spLocks noGrp="1"/>
          </p:cNvSpPr>
          <p:nvPr>
            <p:ph idx="1"/>
          </p:nvPr>
        </p:nvSpPr>
        <p:spPr/>
        <p:txBody>
          <a:bodyPr/>
          <a:lstStyle/>
          <a:p>
            <a:r>
              <a:rPr lang="en-US" dirty="0">
                <a:latin typeface="Calibri" charset="0"/>
                <a:ea typeface="ＭＳ Ｐゴシック" charset="0"/>
                <a:cs typeface="ＭＳ Ｐゴシック" charset="0"/>
              </a:rPr>
              <a:t>What is sun glint?</a:t>
            </a:r>
          </a:p>
          <a:p>
            <a:r>
              <a:rPr lang="en-US" dirty="0" smtClean="0">
                <a:latin typeface="Calibri" charset="0"/>
                <a:ea typeface="ＭＳ Ｐゴシック" charset="0"/>
                <a:cs typeface="ＭＳ Ｐゴシック" charset="0"/>
              </a:rPr>
              <a:t>Application</a:t>
            </a:r>
          </a:p>
          <a:p>
            <a:pPr lvl="1"/>
            <a:r>
              <a:rPr lang="en-US" dirty="0" smtClean="0">
                <a:latin typeface="Calibri" charset="0"/>
                <a:ea typeface="ＭＳ Ｐゴシック" charset="0"/>
                <a:cs typeface="ＭＳ Ｐゴシック" charset="0"/>
              </a:rPr>
              <a:t>Identifying oil spills </a:t>
            </a:r>
            <a:endParaRPr lang="en-US" dirty="0">
              <a:latin typeface="Calibri" charset="0"/>
              <a:ea typeface="ＭＳ Ｐゴシック" charset="0"/>
              <a:cs typeface="ＭＳ Ｐゴシック" charset="0"/>
            </a:endParaRPr>
          </a:p>
          <a:p>
            <a:pPr lvl="1"/>
            <a:r>
              <a:rPr lang="en-US" dirty="0">
                <a:latin typeface="Calibri" charset="0"/>
                <a:ea typeface="ＭＳ Ｐゴシック" charset="0"/>
              </a:rPr>
              <a:t>Identifying regions of calm waters</a:t>
            </a:r>
          </a:p>
          <a:p>
            <a:pPr lvl="1"/>
            <a:r>
              <a:rPr lang="en-US" dirty="0">
                <a:latin typeface="Calibri" charset="0"/>
                <a:ea typeface="ＭＳ Ｐゴシック" charset="0"/>
              </a:rPr>
              <a:t>Relationship of calm waters and sea surface temperatures</a:t>
            </a:r>
          </a:p>
          <a:p>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888945930"/>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75" y="195263"/>
            <a:ext cx="4619625" cy="372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652838"/>
            <a:ext cx="4752975" cy="298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p:cNvSpPr txBox="1">
            <a:spLocks noChangeArrowheads="1"/>
          </p:cNvSpPr>
          <p:nvPr/>
        </p:nvSpPr>
        <p:spPr bwMode="auto">
          <a:xfrm>
            <a:off x="76200" y="3733800"/>
            <a:ext cx="46482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a:t>Sun Glint Ellipse Defined by:  </a:t>
            </a:r>
            <a:r>
              <a:rPr lang="en-US" sz="2000">
                <a:sym typeface="Symbol" charset="0"/>
              </a:rPr>
              <a:t></a:t>
            </a:r>
            <a:r>
              <a:rPr lang="en-US" sz="2000" baseline="-25000">
                <a:sym typeface="Symbol" charset="0"/>
              </a:rPr>
              <a:t>r</a:t>
            </a:r>
            <a:r>
              <a:rPr lang="en-US" sz="2000">
                <a:sym typeface="Symbol" charset="0"/>
              </a:rPr>
              <a:t> &lt; 36 </a:t>
            </a:r>
          </a:p>
          <a:p>
            <a:pPr eaLnBrk="1" hangingPunct="1">
              <a:spcBef>
                <a:spcPct val="50000"/>
              </a:spcBef>
            </a:pPr>
            <a:r>
              <a:rPr lang="en-US" sz="2000"/>
              <a:t>cos </a:t>
            </a:r>
            <a:r>
              <a:rPr lang="en-US" sz="2000">
                <a:sym typeface="Symbol" charset="0"/>
              </a:rPr>
              <a:t></a:t>
            </a:r>
            <a:r>
              <a:rPr lang="en-US" sz="2000" baseline="-25000">
                <a:sym typeface="Symbol" charset="0"/>
              </a:rPr>
              <a:t>r</a:t>
            </a:r>
            <a:r>
              <a:rPr lang="en-US" sz="2000">
                <a:sym typeface="Symbol" charset="0"/>
              </a:rPr>
              <a:t> = sin </a:t>
            </a:r>
            <a:r>
              <a:rPr lang="en-US" sz="2000" baseline="-25000">
                <a:sym typeface="Symbol" charset="0"/>
              </a:rPr>
              <a:t>v</a:t>
            </a:r>
            <a:r>
              <a:rPr lang="en-US" sz="2000">
                <a:sym typeface="Symbol" charset="0"/>
              </a:rPr>
              <a:t> cos </a:t>
            </a:r>
            <a:r>
              <a:rPr lang="en-US" sz="2000" baseline="-25000">
                <a:sym typeface="Symbol" charset="0"/>
              </a:rPr>
              <a:t>s</a:t>
            </a:r>
            <a:r>
              <a:rPr lang="en-US" sz="2000">
                <a:sym typeface="Symbol" charset="0"/>
              </a:rPr>
              <a:t> cos  + sin </a:t>
            </a:r>
            <a:r>
              <a:rPr lang="en-US" sz="2000" baseline="-25000">
                <a:sym typeface="Symbol" charset="0"/>
              </a:rPr>
              <a:t>v</a:t>
            </a:r>
            <a:r>
              <a:rPr lang="en-US" sz="2000">
                <a:sym typeface="Symbol" charset="0"/>
              </a:rPr>
              <a:t> cos </a:t>
            </a:r>
            <a:r>
              <a:rPr lang="en-US" sz="2000" baseline="-25000">
                <a:sym typeface="Symbol" charset="0"/>
              </a:rPr>
              <a:t>s</a:t>
            </a:r>
            <a:r>
              <a:rPr lang="en-US" sz="2000">
                <a:sym typeface="Symbol" charset="0"/>
              </a:rPr>
              <a:t> </a:t>
            </a:r>
          </a:p>
          <a:p>
            <a:pPr eaLnBrk="1" hangingPunct="1">
              <a:spcBef>
                <a:spcPct val="50000"/>
              </a:spcBef>
            </a:pPr>
            <a:r>
              <a:rPr lang="en-US" sz="2000">
                <a:sym typeface="Symbol" charset="0"/>
              </a:rPr>
              <a:t>Where </a:t>
            </a:r>
            <a:r>
              <a:rPr lang="en-US" sz="2000" baseline="-25000">
                <a:sym typeface="Symbol" charset="0"/>
              </a:rPr>
              <a:t>v</a:t>
            </a:r>
            <a:r>
              <a:rPr lang="en-US" sz="2000">
                <a:sym typeface="Symbol" charset="0"/>
              </a:rPr>
              <a:t> = Viewing Zenith Angle</a:t>
            </a:r>
          </a:p>
          <a:p>
            <a:pPr eaLnBrk="1" hangingPunct="1">
              <a:spcBef>
                <a:spcPct val="50000"/>
              </a:spcBef>
            </a:pPr>
            <a:r>
              <a:rPr lang="en-US" sz="2000">
                <a:sym typeface="Symbol" charset="0"/>
              </a:rPr>
              <a:t>              </a:t>
            </a:r>
            <a:r>
              <a:rPr lang="en-US" sz="2000" baseline="-25000">
                <a:sym typeface="Symbol" charset="0"/>
              </a:rPr>
              <a:t>s</a:t>
            </a:r>
            <a:r>
              <a:rPr lang="en-US" sz="2000">
                <a:sym typeface="Symbol" charset="0"/>
              </a:rPr>
              <a:t> = Solar Zenith Angle</a:t>
            </a:r>
          </a:p>
          <a:p>
            <a:pPr eaLnBrk="1" hangingPunct="1">
              <a:spcBef>
                <a:spcPct val="50000"/>
              </a:spcBef>
            </a:pPr>
            <a:r>
              <a:rPr lang="en-US" sz="2000">
                <a:sym typeface="Symbol" charset="0"/>
              </a:rPr>
              <a:t>             = Relative Angle – difference 	between the Solar and Viewing 	azimuth angles.</a:t>
            </a:r>
          </a:p>
        </p:txBody>
      </p:sp>
      <p:sp>
        <p:nvSpPr>
          <p:cNvPr id="107525" name="Text Box 5"/>
          <p:cNvSpPr txBox="1">
            <a:spLocks noChangeArrowheads="1"/>
          </p:cNvSpPr>
          <p:nvPr/>
        </p:nvSpPr>
        <p:spPr bwMode="auto">
          <a:xfrm>
            <a:off x="5562600" y="685800"/>
            <a:ext cx="33528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chemeClr val="accent2"/>
                </a:solidFill>
              </a:rPr>
              <a:t>Sun Glint</a:t>
            </a:r>
          </a:p>
          <a:p>
            <a:pPr eaLnBrk="1" hangingPunct="1">
              <a:spcBef>
                <a:spcPct val="50000"/>
              </a:spcBef>
            </a:pPr>
            <a:r>
              <a:rPr lang="en-US" sz="1800">
                <a:solidFill>
                  <a:schemeClr val="accent2"/>
                </a:solidFill>
              </a:rPr>
              <a:t>Simple example where your eye is the sensor</a:t>
            </a:r>
          </a:p>
          <a:p>
            <a:pPr eaLnBrk="1" hangingPunct="1">
              <a:spcBef>
                <a:spcPct val="50000"/>
              </a:spcBef>
            </a:pPr>
            <a:endParaRPr lang="en-US" sz="1800">
              <a:solidFill>
                <a:schemeClr val="accent2"/>
              </a:solidFill>
            </a:endParaRPr>
          </a:p>
        </p:txBody>
      </p:sp>
    </p:spTree>
    <p:extLst>
      <p:ext uri="{BB962C8B-B14F-4D97-AF65-F5344CB8AC3E}">
        <p14:creationId xmlns:p14="http://schemas.microsoft.com/office/powerpoint/2010/main" val="971464380"/>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685800" y="76200"/>
            <a:ext cx="7772400" cy="1143000"/>
          </a:xfrm>
        </p:spPr>
        <p:txBody>
          <a:bodyPr>
            <a:normAutofit fontScale="90000"/>
          </a:bodyPr>
          <a:lstStyle/>
          <a:p>
            <a:r>
              <a:rPr lang="en-US" dirty="0">
                <a:solidFill>
                  <a:schemeClr val="accent2"/>
                </a:solidFill>
                <a:latin typeface="Calibri" charset="0"/>
                <a:ea typeface="ＭＳ Ｐゴシック" charset="0"/>
                <a:cs typeface="ＭＳ Ｐゴシック" charset="0"/>
              </a:rPr>
              <a:t>Aqua MODIS Sun Glint Example</a:t>
            </a:r>
            <a:br>
              <a:rPr lang="en-US" dirty="0">
                <a:solidFill>
                  <a:schemeClr val="accent2"/>
                </a:solidFill>
                <a:latin typeface="Calibri" charset="0"/>
                <a:ea typeface="ＭＳ Ｐゴシック" charset="0"/>
                <a:cs typeface="ＭＳ Ｐゴシック" charset="0"/>
              </a:rPr>
            </a:br>
            <a:r>
              <a:rPr lang="en-US" dirty="0">
                <a:solidFill>
                  <a:schemeClr val="accent2"/>
                </a:solidFill>
                <a:latin typeface="Calibri" charset="0"/>
                <a:ea typeface="ＭＳ Ｐゴシック" charset="0"/>
                <a:cs typeface="ＭＳ Ｐゴシック" charset="0"/>
              </a:rPr>
              <a:t>9</a:t>
            </a:r>
            <a:r>
              <a:rPr lang="en-US" dirty="0" smtClean="0">
                <a:solidFill>
                  <a:schemeClr val="accent2"/>
                </a:solidFill>
                <a:latin typeface="Calibri" charset="0"/>
                <a:ea typeface="ＭＳ Ｐゴシック" charset="0"/>
                <a:cs typeface="ＭＳ Ｐゴシック" charset="0"/>
              </a:rPr>
              <a:t> July 2014</a:t>
            </a:r>
            <a:endParaRPr lang="en-US" sz="3600" dirty="0">
              <a:latin typeface="Calibri" charset="0"/>
              <a:ea typeface="ＭＳ Ｐゴシック" charset="0"/>
              <a:cs typeface="ＭＳ Ｐゴシック" charset="0"/>
            </a:endParaRPr>
          </a:p>
        </p:txBody>
      </p:sp>
      <p:pic>
        <p:nvPicPr>
          <p:cNvPr id="2" name="Picture 1" descr="Screen Shot 2015-02-10 at 2.13.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8895"/>
            <a:ext cx="9144000" cy="4675741"/>
          </a:xfrm>
          <a:prstGeom prst="rect">
            <a:avLst/>
          </a:prstGeom>
        </p:spPr>
      </p:pic>
    </p:spTree>
    <p:extLst>
      <p:ext uri="{BB962C8B-B14F-4D97-AF65-F5344CB8AC3E}">
        <p14:creationId xmlns:p14="http://schemas.microsoft.com/office/powerpoint/2010/main" val="2541558257"/>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2"/>
          <p:cNvSpPr>
            <a:spLocks noGrp="1"/>
          </p:cNvSpPr>
          <p:nvPr>
            <p:ph type="title"/>
          </p:nvPr>
        </p:nvSpPr>
        <p:spPr/>
        <p:txBody>
          <a:bodyPr>
            <a:normAutofit fontScale="90000"/>
          </a:bodyPr>
          <a:lstStyle/>
          <a:p>
            <a:r>
              <a:rPr lang="en-US" dirty="0">
                <a:latin typeface="Calibri" charset="0"/>
                <a:ea typeface="ＭＳ Ｐゴシック" charset="0"/>
                <a:cs typeface="ＭＳ Ｐゴシック" charset="0"/>
              </a:rPr>
              <a:t>Sun Glint </a:t>
            </a:r>
            <a:r>
              <a:rPr lang="en-US" dirty="0" smtClean="0">
                <a:latin typeface="Calibri" charset="0"/>
                <a:ea typeface="ＭＳ Ｐゴシック" charset="0"/>
                <a:cs typeface="ＭＳ Ｐゴシック" charset="0"/>
              </a:rPr>
              <a:t>Patterns</a:t>
            </a:r>
            <a:br>
              <a:rPr lang="en-US" dirty="0" smtClean="0">
                <a:latin typeface="Calibri" charset="0"/>
                <a:ea typeface="ＭＳ Ｐゴシック" charset="0"/>
                <a:cs typeface="ＭＳ Ｐゴシック" charset="0"/>
              </a:rPr>
            </a:br>
            <a:r>
              <a:rPr lang="en-US" dirty="0" smtClean="0">
                <a:solidFill>
                  <a:schemeClr val="accent2"/>
                </a:solidFill>
                <a:latin typeface="Calibri" charset="0"/>
                <a:ea typeface="ＭＳ Ｐゴシック" charset="0"/>
                <a:cs typeface="ＭＳ Ｐゴシック" charset="0"/>
              </a:rPr>
              <a:t>9 </a:t>
            </a:r>
            <a:r>
              <a:rPr lang="en-US" dirty="0">
                <a:solidFill>
                  <a:schemeClr val="accent2"/>
                </a:solidFill>
                <a:latin typeface="Calibri" charset="0"/>
                <a:ea typeface="ＭＳ Ｐゴシック" charset="0"/>
                <a:cs typeface="ＭＳ Ｐゴシック" charset="0"/>
              </a:rPr>
              <a:t>July 2014</a:t>
            </a:r>
            <a:endParaRPr lang="en-US" dirty="0">
              <a:latin typeface="Calibri" charset="0"/>
              <a:ea typeface="ＭＳ Ｐゴシック" charset="0"/>
              <a:cs typeface="ＭＳ Ｐゴシック" charset="0"/>
            </a:endParaRPr>
          </a:p>
        </p:txBody>
      </p:sp>
      <p:pic>
        <p:nvPicPr>
          <p:cNvPr id="3" name="Content Placeholder 2" descr="Screen Shot 2015-02-10 at 2.15.17 PM.png"/>
          <p:cNvPicPr>
            <a:picLocks noGrp="1" noChangeAspect="1"/>
          </p:cNvPicPr>
          <p:nvPr>
            <p:ph idx="1"/>
          </p:nvPr>
        </p:nvPicPr>
        <p:blipFill>
          <a:blip r:embed="rId2">
            <a:extLst>
              <a:ext uri="{28A0092B-C50C-407E-A947-70E740481C1C}">
                <a14:useLocalDpi xmlns:a14="http://schemas.microsoft.com/office/drawing/2010/main" val="0"/>
              </a:ext>
            </a:extLst>
          </a:blip>
          <a:srcRect t="-5508" b="-5508"/>
          <a:stretch>
            <a:fillRect/>
          </a:stretch>
        </p:blipFill>
        <p:spPr/>
      </p:pic>
    </p:spTree>
    <p:extLst>
      <p:ext uri="{BB962C8B-B14F-4D97-AF65-F5344CB8AC3E}">
        <p14:creationId xmlns:p14="http://schemas.microsoft.com/office/powerpoint/2010/main" val="42737136"/>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6413" y="-146050"/>
            <a:ext cx="9144000" cy="1143000"/>
          </a:xfrm>
        </p:spPr>
        <p:txBody>
          <a:bodyPr/>
          <a:lstStyle/>
          <a:p>
            <a:r>
              <a:rPr lang="en-US" sz="4000">
                <a:effectLst>
                  <a:outerShdw blurRad="38100" dist="38100" dir="2700000" algn="tl">
                    <a:srgbClr val="DDDDDD"/>
                  </a:outerShdw>
                </a:effectLst>
                <a:latin typeface="Times New Roman" charset="0"/>
                <a:ea typeface="ＭＳ Ｐゴシック" charset="0"/>
                <a:cs typeface="Times New Roman" charset="0"/>
              </a:rPr>
              <a:t>NASA Feature Article</a:t>
            </a:r>
            <a:r>
              <a:rPr lang="en-US">
                <a:effectLst>
                  <a:outerShdw blurRad="38100" dist="38100" dir="2700000" algn="tl">
                    <a:srgbClr val="DDDDDD"/>
                  </a:outerShdw>
                </a:effectLst>
                <a:latin typeface="Lucida Sans Unicode" charset="0"/>
                <a:ea typeface="ＭＳ Ｐゴシック" charset="0"/>
                <a:cs typeface="ＭＳ Ｐゴシック" charset="0"/>
              </a:rPr>
              <a:t/>
            </a:r>
            <a:br>
              <a:rPr lang="en-US">
                <a:effectLst>
                  <a:outerShdw blurRad="38100" dist="38100" dir="2700000" algn="tl">
                    <a:srgbClr val="DDDDDD"/>
                  </a:outerShdw>
                </a:effectLst>
                <a:latin typeface="Lucida Sans Unicode" charset="0"/>
                <a:ea typeface="ＭＳ Ｐゴシック" charset="0"/>
                <a:cs typeface="ＭＳ Ｐゴシック" charset="0"/>
              </a:rPr>
            </a:br>
            <a:r>
              <a:rPr lang="en-US" sz="2400">
                <a:effectLst>
                  <a:outerShdw blurRad="38100" dist="38100" dir="2700000" algn="tl">
                    <a:srgbClr val="DDDDDD"/>
                  </a:outerShdw>
                </a:effectLst>
                <a:latin typeface="Lucida Sans Unicode" charset="0"/>
                <a:ea typeface="ＭＳ Ｐゴシック" charset="0"/>
                <a:cs typeface="ＭＳ Ｐゴシック" charset="0"/>
              </a:rPr>
              <a:t>30 April 2010</a:t>
            </a:r>
          </a:p>
        </p:txBody>
      </p:sp>
      <p:sp>
        <p:nvSpPr>
          <p:cNvPr id="15363" name="TextBox 7"/>
          <p:cNvSpPr txBox="1">
            <a:spLocks noChangeArrowheads="1"/>
          </p:cNvSpPr>
          <p:nvPr/>
        </p:nvSpPr>
        <p:spPr bwMode="auto">
          <a:xfrm>
            <a:off x="2895600" y="6486525"/>
            <a:ext cx="52244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r>
              <a:rPr lang="en-US" sz="1600">
                <a:solidFill>
                  <a:srgbClr val="FF0000"/>
                </a:solidFill>
                <a:latin typeface="Arial" charset="0"/>
              </a:rPr>
              <a:t>http://www.nasa.gov/topics/earth/features/oil-creep.html</a:t>
            </a:r>
          </a:p>
        </p:txBody>
      </p:sp>
      <p:pic>
        <p:nvPicPr>
          <p:cNvPr id="15364" name="Picture 6" descr="SSEC_logo.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6413" y="5194300"/>
            <a:ext cx="96837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0" descr="Picture 10.png"/>
          <p:cNvPicPr>
            <a:picLocks noChangeAspect="1"/>
          </p:cNvPicPr>
          <p:nvPr/>
        </p:nvPicPr>
        <p:blipFill>
          <a:blip r:embed="rId3">
            <a:extLst>
              <a:ext uri="{28A0092B-C50C-407E-A947-70E740481C1C}">
                <a14:useLocalDpi xmlns:a14="http://schemas.microsoft.com/office/drawing/2010/main" val="0"/>
              </a:ext>
            </a:extLst>
          </a:blip>
          <a:srcRect b="12796"/>
          <a:stretch>
            <a:fillRect/>
          </a:stretch>
        </p:blipFill>
        <p:spPr bwMode="auto">
          <a:xfrm>
            <a:off x="2889250" y="563563"/>
            <a:ext cx="4840288" cy="592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Box 6"/>
          <p:cNvSpPr txBox="1">
            <a:spLocks noChangeArrowheads="1"/>
          </p:cNvSpPr>
          <p:nvPr/>
        </p:nvSpPr>
        <p:spPr bwMode="auto">
          <a:xfrm>
            <a:off x="317500" y="2308225"/>
            <a:ext cx="241935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37931725" indent="-37474525">
              <a:defRPr>
                <a:solidFill>
                  <a:schemeClr val="tx1"/>
                </a:solidFill>
                <a:latin typeface="Calibri" charset="0"/>
                <a:ea typeface="ＭＳ Ｐゴシック" charset="0"/>
              </a:defRPr>
            </a:lvl2pPr>
            <a:lvl3pPr>
              <a:defRPr>
                <a:solidFill>
                  <a:schemeClr val="tx1"/>
                </a:solidFill>
                <a:latin typeface="Calibri" charset="0"/>
                <a:ea typeface="ＭＳ Ｐゴシック" charset="0"/>
              </a:defRPr>
            </a:lvl3pPr>
            <a:lvl4pPr>
              <a:defRPr>
                <a:solidFill>
                  <a:schemeClr val="tx1"/>
                </a:solidFill>
                <a:latin typeface="Calibri" charset="0"/>
                <a:ea typeface="ＭＳ Ｐゴシック" charset="0"/>
              </a:defRPr>
            </a:lvl4pPr>
            <a:lvl5pPr>
              <a:defRPr>
                <a:solidFill>
                  <a:schemeClr val="tx1"/>
                </a:solidFill>
                <a:latin typeface="Calibri" charset="0"/>
                <a:ea typeface="ＭＳ Ｐゴシック" charset="0"/>
              </a:defRPr>
            </a:lvl5pPr>
            <a:lvl6pPr marL="457200" fontAlgn="base">
              <a:spcBef>
                <a:spcPct val="0"/>
              </a:spcBef>
              <a:spcAft>
                <a:spcPct val="0"/>
              </a:spcAft>
              <a:defRPr>
                <a:solidFill>
                  <a:schemeClr val="tx1"/>
                </a:solidFill>
                <a:latin typeface="Calibri" charset="0"/>
                <a:ea typeface="ＭＳ Ｐゴシック" charset="0"/>
              </a:defRPr>
            </a:lvl6pPr>
            <a:lvl7pPr marL="914400" fontAlgn="base">
              <a:spcBef>
                <a:spcPct val="0"/>
              </a:spcBef>
              <a:spcAft>
                <a:spcPct val="0"/>
              </a:spcAft>
              <a:defRPr>
                <a:solidFill>
                  <a:schemeClr val="tx1"/>
                </a:solidFill>
                <a:latin typeface="Calibri" charset="0"/>
                <a:ea typeface="ＭＳ Ｐゴシック" charset="0"/>
              </a:defRPr>
            </a:lvl7pPr>
            <a:lvl8pPr marL="1371600" fontAlgn="base">
              <a:spcBef>
                <a:spcPct val="0"/>
              </a:spcBef>
              <a:spcAft>
                <a:spcPct val="0"/>
              </a:spcAft>
              <a:defRPr>
                <a:solidFill>
                  <a:schemeClr val="tx1"/>
                </a:solidFill>
                <a:latin typeface="Calibri" charset="0"/>
                <a:ea typeface="ＭＳ Ｐゴシック" charset="0"/>
              </a:defRPr>
            </a:lvl8pPr>
            <a:lvl9pPr marL="1828800" fontAlgn="base">
              <a:spcBef>
                <a:spcPct val="0"/>
              </a:spcBef>
              <a:spcAft>
                <a:spcPct val="0"/>
              </a:spcAft>
              <a:defRPr>
                <a:solidFill>
                  <a:schemeClr val="tx1"/>
                </a:solidFill>
                <a:latin typeface="Calibri" charset="0"/>
                <a:ea typeface="ＭＳ Ｐゴシック" charset="0"/>
              </a:defRPr>
            </a:lvl9pPr>
          </a:lstStyle>
          <a:p>
            <a:r>
              <a:rPr lang="en-US" b="1" i="1">
                <a:solidFill>
                  <a:srgbClr val="000000"/>
                </a:solidFill>
                <a:latin typeface="Arial" charset="0"/>
              </a:rPr>
              <a:t>Gulf Oil Spill</a:t>
            </a:r>
          </a:p>
          <a:p>
            <a:r>
              <a:rPr lang="en-US">
                <a:solidFill>
                  <a:srgbClr val="000000"/>
                </a:solidFill>
                <a:latin typeface="Arial" charset="0"/>
              </a:rPr>
              <a:t>Data Acquired</a:t>
            </a:r>
          </a:p>
          <a:p>
            <a:r>
              <a:rPr lang="en-US">
                <a:solidFill>
                  <a:srgbClr val="000000"/>
                </a:solidFill>
                <a:latin typeface="Arial" charset="0"/>
              </a:rPr>
              <a:t>and Processed </a:t>
            </a:r>
          </a:p>
          <a:p>
            <a:r>
              <a:rPr lang="en-US">
                <a:solidFill>
                  <a:srgbClr val="000000"/>
                </a:solidFill>
                <a:latin typeface="Arial" charset="0"/>
              </a:rPr>
              <a:t>at the University</a:t>
            </a:r>
          </a:p>
          <a:p>
            <a:r>
              <a:rPr lang="en-US">
                <a:solidFill>
                  <a:srgbClr val="000000"/>
                </a:solidFill>
                <a:latin typeface="Arial" charset="0"/>
              </a:rPr>
              <a:t>of Wisconsin-</a:t>
            </a:r>
          </a:p>
          <a:p>
            <a:r>
              <a:rPr lang="en-US">
                <a:solidFill>
                  <a:srgbClr val="000000"/>
                </a:solidFill>
                <a:latin typeface="Arial" charset="0"/>
              </a:rPr>
              <a:t>Madison from</a:t>
            </a:r>
          </a:p>
          <a:p>
            <a:r>
              <a:rPr lang="en-US">
                <a:solidFill>
                  <a:srgbClr val="000000"/>
                </a:solidFill>
                <a:latin typeface="Arial" charset="0"/>
              </a:rPr>
              <a:t>MODIS Direct</a:t>
            </a:r>
          </a:p>
          <a:p>
            <a:r>
              <a:rPr lang="en-US">
                <a:solidFill>
                  <a:srgbClr val="000000"/>
                </a:solidFill>
                <a:latin typeface="Arial" charset="0"/>
              </a:rPr>
              <a:t>Broadcast.</a:t>
            </a:r>
          </a:p>
          <a:p>
            <a:endParaRPr lang="en-US">
              <a:solidFill>
                <a:srgbClr val="000000"/>
              </a:solidFill>
              <a:latin typeface="Arial" charset="0"/>
            </a:endParaRPr>
          </a:p>
        </p:txBody>
      </p:sp>
      <p:pic>
        <p:nvPicPr>
          <p:cNvPr id="15367" name="Picture 7" descr="NASA_Logo_Large.tiff"/>
          <p:cNvPicPr>
            <a:picLocks noChangeAspect="1"/>
          </p:cNvPicPr>
          <p:nvPr/>
        </p:nvPicPr>
        <p:blipFill>
          <a:blip r:embed="rId4">
            <a:extLst>
              <a:ext uri="{28A0092B-C50C-407E-A947-70E740481C1C}">
                <a14:useLocalDpi xmlns:a14="http://schemas.microsoft.com/office/drawing/2010/main" val="0"/>
              </a:ext>
            </a:extLst>
          </a:blip>
          <a:srcRect l="819" t="607" r="819" b="2277"/>
          <a:stretch>
            <a:fillRect/>
          </a:stretch>
        </p:blipFill>
        <p:spPr bwMode="auto">
          <a:xfrm>
            <a:off x="417513" y="1001713"/>
            <a:ext cx="10477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5211403"/>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normAutofit fontScale="90000"/>
          </a:bodyPr>
          <a:lstStyle/>
          <a:p>
            <a:pPr eaLnBrk="1" hangingPunct="1"/>
            <a:r>
              <a:rPr lang="en-US">
                <a:latin typeface="Calibri" charset="0"/>
                <a:ea typeface="ＭＳ Ｐゴシック" charset="0"/>
                <a:cs typeface="ＭＳ Ｐゴシック" charset="0"/>
              </a:rPr>
              <a:t>Example From Lake Michigan</a:t>
            </a:r>
            <a:br>
              <a:rPr lang="en-US">
                <a:latin typeface="Calibri" charset="0"/>
                <a:ea typeface="ＭＳ Ｐゴシック" charset="0"/>
                <a:cs typeface="ＭＳ Ｐゴシック" charset="0"/>
              </a:rPr>
            </a:br>
            <a:r>
              <a:rPr lang="en-US" sz="3600">
                <a:solidFill>
                  <a:schemeClr val="accent2"/>
                </a:solidFill>
                <a:latin typeface="Calibri" charset="0"/>
                <a:ea typeface="ＭＳ Ｐゴシック" charset="0"/>
                <a:cs typeface="ＭＳ Ｐゴシック" charset="0"/>
              </a:rPr>
              <a:t>4 June 2009</a:t>
            </a:r>
          </a:p>
        </p:txBody>
      </p:sp>
      <p:pic>
        <p:nvPicPr>
          <p:cNvPr id="5" name="090604_modis_vis_anim.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05038" y="1600200"/>
            <a:ext cx="4732337" cy="4525963"/>
          </a:xfrm>
        </p:spPr>
      </p:pic>
    </p:spTree>
    <p:extLst>
      <p:ext uri="{BB962C8B-B14F-4D97-AF65-F5344CB8AC3E}">
        <p14:creationId xmlns:p14="http://schemas.microsoft.com/office/powerpoint/2010/main" val="14403478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1975" y="177800"/>
            <a:ext cx="8020050" cy="601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1859" name="Rectangle 2"/>
          <p:cNvSpPr>
            <a:spLocks/>
          </p:cNvSpPr>
          <p:nvPr/>
        </p:nvSpPr>
        <p:spPr bwMode="auto">
          <a:xfrm>
            <a:off x="1457325" y="6246813"/>
            <a:ext cx="35798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800" i="1">
                <a:latin typeface="Calibri" charset="0"/>
              </a:rPr>
              <a:t>(credit: NWS forecast office, Reno NV)</a:t>
            </a:r>
          </a:p>
        </p:txBody>
      </p:sp>
      <p:sp>
        <p:nvSpPr>
          <p:cNvPr id="121860" name="Rectangle 3"/>
          <p:cNvSpPr>
            <a:spLocks/>
          </p:cNvSpPr>
          <p:nvPr/>
        </p:nvSpPr>
        <p:spPr bwMode="auto">
          <a:xfrm>
            <a:off x="6429375" y="1633538"/>
            <a:ext cx="1839913" cy="223837"/>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0" tIns="0" rIns="0" bIns="0"/>
          <a:lstStyle/>
          <a:p>
            <a:endParaRPr lang="en-US" sz="1800">
              <a:latin typeface="Helvetica Neue Light" charset="0"/>
              <a:ea typeface="ヒラギノ角ゴ ProN W3" charset="0"/>
              <a:cs typeface="ヒラギノ角ゴ ProN W3" charset="0"/>
              <a:sym typeface="Helvetica Neue Light" charset="0"/>
            </a:endParaRPr>
          </a:p>
        </p:txBody>
      </p:sp>
      <p:sp>
        <p:nvSpPr>
          <p:cNvPr id="121861" name="Rectangle 4"/>
          <p:cNvSpPr>
            <a:spLocks/>
          </p:cNvSpPr>
          <p:nvPr/>
        </p:nvSpPr>
        <p:spPr bwMode="auto">
          <a:xfrm>
            <a:off x="6308725" y="1571625"/>
            <a:ext cx="20383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spAutoFit/>
          </a:bodyPr>
          <a:lstStyle/>
          <a:p>
            <a:r>
              <a:rPr lang="en-US" sz="1700" b="1">
                <a:solidFill>
                  <a:srgbClr val="000000"/>
                </a:solidFill>
                <a:latin typeface="Helvetica Neue" charset="0"/>
                <a:sym typeface="Helvetica Neue" charset="0"/>
              </a:rPr>
              <a:t>MODIS water vapor</a:t>
            </a:r>
          </a:p>
        </p:txBody>
      </p:sp>
    </p:spTree>
    <p:extLst>
      <p:ext uri="{BB962C8B-B14F-4D97-AF65-F5344CB8AC3E}">
        <p14:creationId xmlns:p14="http://schemas.microsoft.com/office/powerpoint/2010/main" val="17596664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normAutofit fontScale="90000"/>
          </a:bodyPr>
          <a:lstStyle/>
          <a:p>
            <a:r>
              <a:rPr lang="en-US">
                <a:latin typeface="Calibri" charset="0"/>
                <a:ea typeface="ＭＳ Ｐゴシック" charset="0"/>
                <a:cs typeface="ＭＳ Ｐゴシック" charset="0"/>
              </a:rPr>
              <a:t>Numerical Weather Prediction</a:t>
            </a:r>
            <a:br>
              <a:rPr lang="en-US">
                <a:latin typeface="Calibri" charset="0"/>
                <a:ea typeface="ＭＳ Ｐゴシック" charset="0"/>
                <a:cs typeface="ＭＳ Ｐゴシック" charset="0"/>
              </a:rPr>
            </a:br>
            <a:r>
              <a:rPr lang="en-US" sz="3600">
                <a:solidFill>
                  <a:srgbClr val="C0504D"/>
                </a:solidFill>
                <a:latin typeface="Calibri" charset="0"/>
                <a:ea typeface="ＭＳ Ｐゴシック" charset="0"/>
                <a:cs typeface="ＭＳ Ｐゴシック" charset="0"/>
              </a:rPr>
              <a:t>Wind analysis 18 UTC 4 June 2009</a:t>
            </a:r>
          </a:p>
        </p:txBody>
      </p:sp>
      <p:pic>
        <p:nvPicPr>
          <p:cNvPr id="113667" name="Content Placeholder 3" descr="NAM12_Surface_Wind_20090604_1800F000.png"/>
          <p:cNvPicPr>
            <a:picLocks noGrp="1" noChangeAspect="1"/>
          </p:cNvPicPr>
          <p:nvPr>
            <p:ph idx="1"/>
          </p:nvPr>
        </p:nvPicPr>
        <p:blipFill>
          <a:blip r:embed="rId2">
            <a:extLst>
              <a:ext uri="{28A0092B-C50C-407E-A947-70E740481C1C}">
                <a14:useLocalDpi xmlns:a14="http://schemas.microsoft.com/office/drawing/2010/main" val="0"/>
              </a:ext>
            </a:extLst>
          </a:blip>
          <a:srcRect l="-36946" r="-36946"/>
          <a:stretch>
            <a:fillRect/>
          </a:stretch>
        </p:blipFill>
        <p:spPr/>
      </p:pic>
    </p:spTree>
    <p:extLst>
      <p:ext uri="{BB962C8B-B14F-4D97-AF65-F5344CB8AC3E}">
        <p14:creationId xmlns:p14="http://schemas.microsoft.com/office/powerpoint/2010/main" val="34304399"/>
      </p:ext>
    </p:extLst>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normAutofit fontScale="90000"/>
          </a:bodyPr>
          <a:lstStyle/>
          <a:p>
            <a:pPr eaLnBrk="1" hangingPunct="1"/>
            <a:r>
              <a:rPr lang="en-US">
                <a:latin typeface="Calibri" charset="0"/>
                <a:ea typeface="ＭＳ Ｐゴシック" charset="0"/>
                <a:cs typeface="ＭＳ Ｐゴシック" charset="0"/>
              </a:rPr>
              <a:t>MODIS Sea Surface Temperatures</a:t>
            </a:r>
            <a:br>
              <a:rPr lang="en-US">
                <a:latin typeface="Calibri" charset="0"/>
                <a:ea typeface="ＭＳ Ｐゴシック" charset="0"/>
                <a:cs typeface="ＭＳ Ｐゴシック" charset="0"/>
              </a:rPr>
            </a:br>
            <a:r>
              <a:rPr lang="en-US" sz="3600">
                <a:solidFill>
                  <a:schemeClr val="accent2"/>
                </a:solidFill>
                <a:latin typeface="Calibri" charset="0"/>
                <a:ea typeface="ＭＳ Ｐゴシック" charset="0"/>
                <a:cs typeface="ＭＳ Ｐゴシック" charset="0"/>
              </a:rPr>
              <a:t>4 June 2009</a:t>
            </a:r>
            <a:endParaRPr lang="en-US" sz="3600">
              <a:latin typeface="Calibri" charset="0"/>
              <a:ea typeface="ＭＳ Ｐゴシック" charset="0"/>
              <a:cs typeface="ＭＳ Ｐゴシック" charset="0"/>
            </a:endParaRPr>
          </a:p>
        </p:txBody>
      </p:sp>
      <p:pic>
        <p:nvPicPr>
          <p:cNvPr id="3" name="090604_modis_sst_anim.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05038" y="1600200"/>
            <a:ext cx="4732337" cy="4525963"/>
          </a:xfrm>
        </p:spPr>
      </p:pic>
    </p:spTree>
    <p:extLst>
      <p:ext uri="{BB962C8B-B14F-4D97-AF65-F5344CB8AC3E}">
        <p14:creationId xmlns:p14="http://schemas.microsoft.com/office/powerpoint/2010/main" val="14122166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normAutofit fontScale="90000"/>
          </a:bodyPr>
          <a:lstStyle/>
          <a:p>
            <a:pPr eaLnBrk="1" hangingPunct="1"/>
            <a:r>
              <a:rPr lang="en-US">
                <a:latin typeface="Calibri" charset="0"/>
                <a:ea typeface="ＭＳ Ｐゴシック" charset="0"/>
                <a:cs typeface="ＭＳ Ｐゴシック" charset="0"/>
              </a:rPr>
              <a:t>MODIS 4 μm Brightness Temperatures</a:t>
            </a:r>
          </a:p>
        </p:txBody>
      </p:sp>
      <p:pic>
        <p:nvPicPr>
          <p:cNvPr id="3" name="090604_modis_swir_anim.gif">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05038" y="1600200"/>
            <a:ext cx="4732337" cy="4525963"/>
          </a:xfrm>
        </p:spPr>
      </p:pic>
    </p:spTree>
    <p:extLst>
      <p:ext uri="{BB962C8B-B14F-4D97-AF65-F5344CB8AC3E}">
        <p14:creationId xmlns:p14="http://schemas.microsoft.com/office/powerpoint/2010/main" val="655424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normAutofit fontScale="90000"/>
          </a:bodyPr>
          <a:lstStyle/>
          <a:p>
            <a:pPr eaLnBrk="1" hangingPunct="1"/>
            <a:r>
              <a:rPr lang="en-US" dirty="0">
                <a:latin typeface="Calibri" charset="0"/>
                <a:ea typeface="ＭＳ Ｐゴシック" charset="0"/>
                <a:cs typeface="ＭＳ Ｐゴシック" charset="0"/>
              </a:rPr>
              <a:t>MODIS </a:t>
            </a:r>
            <a:r>
              <a:rPr lang="en-US" dirty="0" err="1">
                <a:latin typeface="Calibri" charset="0"/>
                <a:ea typeface="ＭＳ Ｐゴシック" charset="0"/>
                <a:cs typeface="ＭＳ Ｐゴシック" charset="0"/>
              </a:rPr>
              <a:t>Sunglint</a:t>
            </a:r>
            <a:r>
              <a:rPr lang="en-US" dirty="0">
                <a:latin typeface="Calibri" charset="0"/>
                <a:ea typeface="ＭＳ Ｐゴシック" charset="0"/>
                <a:cs typeface="ＭＳ Ｐゴシック" charset="0"/>
              </a:rPr>
              <a:t> Pattern</a:t>
            </a:r>
            <a:br>
              <a:rPr lang="en-US" dirty="0">
                <a:latin typeface="Calibri" charset="0"/>
                <a:ea typeface="ＭＳ Ｐゴシック" charset="0"/>
                <a:cs typeface="ＭＳ Ｐゴシック" charset="0"/>
              </a:rPr>
            </a:br>
            <a:r>
              <a:rPr lang="en-US" sz="3600" dirty="0">
                <a:solidFill>
                  <a:srgbClr val="C0504D"/>
                </a:solidFill>
                <a:latin typeface="Calibri" charset="0"/>
                <a:ea typeface="ＭＳ Ｐゴシック" charset="0"/>
                <a:cs typeface="ＭＳ Ｐゴシック" charset="0"/>
              </a:rPr>
              <a:t>8 June 2009 </a:t>
            </a:r>
          </a:p>
        </p:txBody>
      </p:sp>
      <p:pic>
        <p:nvPicPr>
          <p:cNvPr id="116739" name="Content Placeholder 3" descr="090608_modis_vis_overpass.jpg"/>
          <p:cNvPicPr>
            <a:picLocks noGrp="1" noChangeAspect="1"/>
          </p:cNvPicPr>
          <p:nvPr>
            <p:ph idx="1"/>
          </p:nvPr>
        </p:nvPicPr>
        <p:blipFill>
          <a:blip r:embed="rId2">
            <a:extLst>
              <a:ext uri="{28A0092B-C50C-407E-A947-70E740481C1C}">
                <a14:useLocalDpi xmlns:a14="http://schemas.microsoft.com/office/drawing/2010/main" val="0"/>
              </a:ext>
            </a:extLst>
          </a:blip>
          <a:srcRect l="-3290" r="-3290"/>
          <a:stretch>
            <a:fillRect/>
          </a:stretch>
        </p:blipFill>
        <p:spPr>
          <a:xfrm>
            <a:off x="533400" y="1798638"/>
            <a:ext cx="8229600" cy="4525962"/>
          </a:xfrm>
        </p:spPr>
      </p:pic>
    </p:spTree>
    <p:extLst>
      <p:ext uri="{BB962C8B-B14F-4D97-AF65-F5344CB8AC3E}">
        <p14:creationId xmlns:p14="http://schemas.microsoft.com/office/powerpoint/2010/main" val="1342040002"/>
      </p:ext>
    </p:extLst>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pp_viirs_dnb_None_20150204_055342_lcc_fit.thumb.jpg"/>
          <p:cNvPicPr>
            <a:picLocks noChangeAspect="1"/>
          </p:cNvPicPr>
          <p:nvPr/>
        </p:nvPicPr>
        <p:blipFill rotWithShape="1">
          <a:blip r:embed="rId2">
            <a:extLst>
              <a:ext uri="{28A0092B-C50C-407E-A947-70E740481C1C}">
                <a14:useLocalDpi xmlns:a14="http://schemas.microsoft.com/office/drawing/2010/main" val="0"/>
              </a:ext>
            </a:extLst>
          </a:blip>
          <a:srcRect l="9061" t="17917" r="31450" b="12582"/>
          <a:stretch/>
        </p:blipFill>
        <p:spPr>
          <a:xfrm>
            <a:off x="2286000" y="773706"/>
            <a:ext cx="4810954" cy="6084294"/>
          </a:xfrm>
          <a:prstGeom prst="rect">
            <a:avLst/>
          </a:prstGeom>
        </p:spPr>
      </p:pic>
      <p:sp>
        <p:nvSpPr>
          <p:cNvPr id="5" name="Rectangle 4"/>
          <p:cNvSpPr/>
          <p:nvPr/>
        </p:nvSpPr>
        <p:spPr>
          <a:xfrm>
            <a:off x="2307143" y="4265"/>
            <a:ext cx="4572000" cy="769441"/>
          </a:xfrm>
          <a:prstGeom prst="rect">
            <a:avLst/>
          </a:prstGeom>
        </p:spPr>
        <p:txBody>
          <a:bodyPr>
            <a:spAutoFit/>
          </a:bodyPr>
          <a:lstStyle/>
          <a:p>
            <a:pPr algn="ctr"/>
            <a:r>
              <a:rPr lang="en-US" sz="2400" dirty="0" smtClean="0">
                <a:latin typeface="Calibri" charset="0"/>
                <a:ea typeface="ＭＳ Ｐゴシック" charset="0"/>
                <a:cs typeface="ＭＳ Ｐゴシック" charset="0"/>
              </a:rPr>
              <a:t>VIIRS DNB </a:t>
            </a:r>
            <a:r>
              <a:rPr lang="en-US" sz="2400" dirty="0" err="1" smtClean="0">
                <a:latin typeface="Calibri" charset="0"/>
                <a:ea typeface="ＭＳ Ｐゴシック" charset="0"/>
                <a:cs typeface="ＭＳ Ｐゴシック" charset="0"/>
              </a:rPr>
              <a:t>Moonglint</a:t>
            </a:r>
            <a:r>
              <a:rPr lang="en-US" sz="2400" dirty="0" smtClean="0">
                <a:latin typeface="Calibri" charset="0"/>
                <a:ea typeface="ＭＳ Ｐゴシック" charset="0"/>
                <a:cs typeface="ＭＳ Ｐゴシック" charset="0"/>
              </a:rPr>
              <a:t> Pattern</a:t>
            </a:r>
            <a:r>
              <a:rPr lang="en-US" sz="2400" dirty="0">
                <a:latin typeface="Calibri" charset="0"/>
                <a:ea typeface="ＭＳ Ｐゴシック" charset="0"/>
                <a:cs typeface="ＭＳ Ｐゴシック" charset="0"/>
              </a:rPr>
              <a:t/>
            </a:r>
            <a:br>
              <a:rPr lang="en-US" sz="2400" dirty="0">
                <a:latin typeface="Calibri" charset="0"/>
                <a:ea typeface="ＭＳ Ｐゴシック" charset="0"/>
                <a:cs typeface="ＭＳ Ｐゴシック" charset="0"/>
              </a:rPr>
            </a:br>
            <a:r>
              <a:rPr lang="en-US" sz="2000" dirty="0" smtClean="0">
                <a:solidFill>
                  <a:srgbClr val="C0504D"/>
                </a:solidFill>
                <a:latin typeface="Calibri" charset="0"/>
                <a:ea typeface="ＭＳ Ｐゴシック" charset="0"/>
                <a:cs typeface="ＭＳ Ｐゴシック" charset="0"/>
              </a:rPr>
              <a:t>4 February 2015</a:t>
            </a:r>
            <a:endParaRPr lang="en-US" sz="2000" dirty="0"/>
          </a:p>
        </p:txBody>
      </p:sp>
    </p:spTree>
    <p:extLst>
      <p:ext uri="{BB962C8B-B14F-4D97-AF65-F5344CB8AC3E}">
        <p14:creationId xmlns:p14="http://schemas.microsoft.com/office/powerpoint/2010/main" val="265999610"/>
      </p:ext>
    </p:extLst>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US">
                <a:latin typeface="Calibri" charset="0"/>
                <a:ea typeface="ＭＳ Ｐゴシック" charset="0"/>
                <a:cs typeface="ＭＳ Ｐゴシック" charset="0"/>
              </a:rPr>
              <a:t>MODIS LST and buggers</a:t>
            </a:r>
          </a:p>
        </p:txBody>
      </p:sp>
      <p:pic>
        <p:nvPicPr>
          <p:cNvPr id="105475" name="Content Placeholder 3" descr="240px-Triatoma_infestans.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95300" y="2286000"/>
            <a:ext cx="2286000" cy="1524000"/>
          </a:xfrm>
        </p:spPr>
      </p:pic>
      <p:pic>
        <p:nvPicPr>
          <p:cNvPr id="105476" name="Picture 5" descr="Picture 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3388" y="1828800"/>
            <a:ext cx="6170612"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7" name="TextBox 6"/>
          <p:cNvSpPr txBox="1">
            <a:spLocks noChangeArrowheads="1"/>
          </p:cNvSpPr>
          <p:nvPr/>
        </p:nvSpPr>
        <p:spPr bwMode="auto">
          <a:xfrm>
            <a:off x="495300" y="5048250"/>
            <a:ext cx="73533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Reference:  X. Porcasi,  , S. S. Catala, H. Hrellac, M. C. Scavuzzo, D. E. Gorla, 2006: Infestation of  Rural Houses by Triatoma Infestans </a:t>
            </a:r>
          </a:p>
          <a:p>
            <a:pPr eaLnBrk="1" hangingPunct="1"/>
            <a:r>
              <a:rPr lang="en-US" sz="1800"/>
              <a:t>(Hemiptera: Reduviidae) in Southern Area of Gran Chaco in Argentina, J. Med. Entomol. 43(5): 1060-1067.</a:t>
            </a:r>
          </a:p>
        </p:txBody>
      </p:sp>
    </p:spTree>
    <p:extLst>
      <p:ext uri="{BB962C8B-B14F-4D97-AF65-F5344CB8AC3E}">
        <p14:creationId xmlns:p14="http://schemas.microsoft.com/office/powerpoint/2010/main" val="173865355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1070</TotalTime>
  <Words>3258</Words>
  <Application>Microsoft Macintosh PowerPoint</Application>
  <PresentationFormat>On-screen Show (4:3)</PresentationFormat>
  <Paragraphs>408</Paragraphs>
  <Slides>95</Slides>
  <Notes>28</Notes>
  <HiddenSlides>7</HiddenSlides>
  <MMClips>9</MMClips>
  <ScaleCrop>false</ScaleCrop>
  <HeadingPairs>
    <vt:vector size="6" baseType="variant">
      <vt:variant>
        <vt:lpstr>Theme</vt:lpstr>
      </vt:variant>
      <vt:variant>
        <vt:i4>1</vt:i4>
      </vt:variant>
      <vt:variant>
        <vt:lpstr>Embedded OLE Servers</vt:lpstr>
      </vt:variant>
      <vt:variant>
        <vt:i4>5</vt:i4>
      </vt:variant>
      <vt:variant>
        <vt:lpstr>Slide Titles</vt:lpstr>
      </vt:variant>
      <vt:variant>
        <vt:i4>95</vt:i4>
      </vt:variant>
    </vt:vector>
  </HeadingPairs>
  <TitlesOfParts>
    <vt:vector size="101" baseType="lpstr">
      <vt:lpstr>Office Theme</vt:lpstr>
      <vt:lpstr>Paint Shop Pro Image</vt:lpstr>
      <vt:lpstr>Worksheet</vt:lpstr>
      <vt:lpstr>Designer Drawing</vt:lpstr>
      <vt:lpstr>Equation</vt:lpstr>
      <vt:lpstr>Document</vt:lpstr>
      <vt:lpstr>Polar Orbiter Product Environmental Applications: Part 2</vt:lpstr>
      <vt:lpstr>Aviation Applications</vt:lpstr>
      <vt:lpstr>Atmospheric Turbulence</vt:lpstr>
      <vt:lpstr>Atmospheric Turbulence</vt:lpstr>
      <vt:lpstr>Why is 6.7 μm Important for the Detection of Turbulence?</vt:lpstr>
      <vt:lpstr>Why is This Important?</vt:lpstr>
      <vt:lpstr>PowerPoint Presentation</vt:lpstr>
      <vt:lpstr>Mountain Wave Clouds in Clear Air</vt:lpstr>
      <vt:lpstr>PowerPoint Presentation</vt:lpstr>
      <vt:lpstr>PowerPoint Presentation</vt:lpstr>
      <vt:lpstr>Turbulence Not Just from Orography</vt:lpstr>
      <vt:lpstr>Recent Examples  30 January 2015</vt:lpstr>
      <vt:lpstr>PowerPoint Presentation</vt:lpstr>
      <vt:lpstr>PowerPoint Presentation</vt:lpstr>
      <vt:lpstr>PowerPoint Presentation</vt:lpstr>
      <vt:lpstr>PowerPoint Presentation</vt:lpstr>
      <vt:lpstr>Why is 6.7 μm Important for the Detection of Turbulence?</vt:lpstr>
      <vt:lpstr>Cloud Applications Continued</vt:lpstr>
      <vt:lpstr>Clouds</vt:lpstr>
      <vt:lpstr>Cloud Top Property Algorithm</vt:lpstr>
      <vt:lpstr>MODIS Emissive Bands</vt:lpstr>
      <vt:lpstr>PowerPoint Presentation</vt:lpstr>
      <vt:lpstr>PowerPoint Presentation</vt:lpstr>
      <vt:lpstr>PowerPoint Presentation</vt:lpstr>
      <vt:lpstr>PowerPoint Presentation</vt:lpstr>
      <vt:lpstr>Example Cloud Top Pressure Product</vt:lpstr>
      <vt:lpstr>Example Cloud Top Pressure Product</vt:lpstr>
      <vt:lpstr>Cloud Phase</vt:lpstr>
      <vt:lpstr>PowerPoint Presentation</vt:lpstr>
      <vt:lpstr>Ice Cloud Example</vt:lpstr>
      <vt:lpstr>Example Cloud Phase Product</vt:lpstr>
      <vt:lpstr>Example Cloud Top Pressure Product</vt:lpstr>
      <vt:lpstr>Using Satellite Imagery to Help Diagnose Areas of Aircraft Icing Potential</vt:lpstr>
      <vt:lpstr>Icing</vt:lpstr>
      <vt:lpstr>Why is This  Important?</vt:lpstr>
      <vt:lpstr>PowerPoint Presentation</vt:lpstr>
      <vt:lpstr>PowerPoint Presentation</vt:lpstr>
      <vt:lpstr>Other Cloud Applications Too</vt:lpstr>
      <vt:lpstr>Other Applications</vt:lpstr>
      <vt:lpstr>Sea Surface Temperatures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Ocean Color - SeaDAS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Air Quality Applications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Vegetation Index</vt:lpstr>
      <vt:lpstr>Photo-Chemistry</vt:lpstr>
      <vt:lpstr>Primary and secondary absorbers in plants</vt:lpstr>
      <vt:lpstr>Absorption of Visible Light by Photo-pigments</vt:lpstr>
      <vt:lpstr>Theoretical description</vt:lpstr>
      <vt:lpstr>PowerPoint Presentation</vt:lpstr>
      <vt:lpstr>Soil and crop reflectance</vt:lpstr>
      <vt:lpstr>Simple Ratio (SR)</vt:lpstr>
      <vt:lpstr>Normalized Difference Vegetation Index (NDVI)</vt:lpstr>
      <vt:lpstr>NIR and VIS over Vegetation and Ocean</vt:lpstr>
      <vt:lpstr>PowerPoint Presentation</vt:lpstr>
      <vt:lpstr>PowerPoint Presentation</vt:lpstr>
      <vt:lpstr>Using MODIS Sun Glint Patterns</vt:lpstr>
      <vt:lpstr>PowerPoint Presentation</vt:lpstr>
      <vt:lpstr>Aqua MODIS Sun Glint Example 9 July 2014</vt:lpstr>
      <vt:lpstr>Sun Glint Patterns 9 July 2014</vt:lpstr>
      <vt:lpstr>NASA Feature Article 30 April 2010</vt:lpstr>
      <vt:lpstr>Example From Lake Michigan 4 June 2009</vt:lpstr>
      <vt:lpstr>Numerical Weather Prediction Wind analysis 18 UTC 4 June 2009</vt:lpstr>
      <vt:lpstr>MODIS Sea Surface Temperatures 4 June 2009</vt:lpstr>
      <vt:lpstr>MODIS 4 μm Brightness Temperatures</vt:lpstr>
      <vt:lpstr>MODIS Sunglint Pattern 8 June 2009 </vt:lpstr>
      <vt:lpstr>PowerPoint Presentation</vt:lpstr>
      <vt:lpstr>MODIS LST and buggers</vt:lpstr>
    </vt:vector>
  </TitlesOfParts>
  <Company>UW SSEC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MODIS and VIIRS Data Environmental Applications: Part 2</dc:title>
  <dc:creator>Office 2004 Test Drive User</dc:creator>
  <cp:lastModifiedBy>Office 2004 Test Drive User</cp:lastModifiedBy>
  <cp:revision>59</cp:revision>
  <dcterms:created xsi:type="dcterms:W3CDTF">2013-08-21T08:12:19Z</dcterms:created>
  <dcterms:modified xsi:type="dcterms:W3CDTF">2015-02-11T12:44:49Z</dcterms:modified>
</cp:coreProperties>
</file>