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media1.gif" ContentType="video/unknown"/>
  <Override PartName="/ppt/media/media2.gif" ContentType="video/unknown"/>
  <Override PartName="/ppt/notesSlides/notesSlide26.xml" ContentType="application/vnd.openxmlformats-officedocument.presentationml.notesSlide+xml"/>
  <Override PartName="/ppt/media/media3.gif" ContentType="vide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7" r:id="rId2"/>
    <p:sldMasterId id="2147483700" r:id="rId3"/>
    <p:sldMasterId id="2147483713" r:id="rId4"/>
    <p:sldMasterId id="2147483726" r:id="rId5"/>
    <p:sldMasterId id="2147483739" r:id="rId6"/>
  </p:sldMasterIdLst>
  <p:notesMasterIdLst>
    <p:notesMasterId r:id="rId142"/>
  </p:notesMasterIdLst>
  <p:sldIdLst>
    <p:sldId id="308" r:id="rId7"/>
    <p:sldId id="329" r:id="rId8"/>
    <p:sldId id="353" r:id="rId9"/>
    <p:sldId id="348" r:id="rId10"/>
    <p:sldId id="347" r:id="rId11"/>
    <p:sldId id="350" r:id="rId12"/>
    <p:sldId id="351" r:id="rId13"/>
    <p:sldId id="352" r:id="rId14"/>
    <p:sldId id="355" r:id="rId15"/>
    <p:sldId id="500" r:id="rId16"/>
    <p:sldId id="344" r:id="rId17"/>
    <p:sldId id="330" r:id="rId18"/>
    <p:sldId id="354" r:id="rId19"/>
    <p:sldId id="300" r:id="rId20"/>
    <p:sldId id="303" r:id="rId21"/>
    <p:sldId id="305" r:id="rId22"/>
    <p:sldId id="306" r:id="rId23"/>
    <p:sldId id="506" r:id="rId24"/>
    <p:sldId id="497" r:id="rId25"/>
    <p:sldId id="501" r:id="rId26"/>
    <p:sldId id="511" r:id="rId27"/>
    <p:sldId id="512" r:id="rId28"/>
    <p:sldId id="513" r:id="rId29"/>
    <p:sldId id="514" r:id="rId30"/>
    <p:sldId id="515" r:id="rId31"/>
    <p:sldId id="516" r:id="rId32"/>
    <p:sldId id="517" r:id="rId33"/>
    <p:sldId id="568" r:id="rId34"/>
    <p:sldId id="518" r:id="rId35"/>
    <p:sldId id="519" r:id="rId36"/>
    <p:sldId id="520" r:id="rId37"/>
    <p:sldId id="521" r:id="rId38"/>
    <p:sldId id="569" r:id="rId39"/>
    <p:sldId id="522" r:id="rId40"/>
    <p:sldId id="523" r:id="rId41"/>
    <p:sldId id="564" r:id="rId42"/>
    <p:sldId id="524" r:id="rId43"/>
    <p:sldId id="525" r:id="rId44"/>
    <p:sldId id="526" r:id="rId45"/>
    <p:sldId id="527" r:id="rId46"/>
    <p:sldId id="528" r:id="rId47"/>
    <p:sldId id="529" r:id="rId48"/>
    <p:sldId id="530" r:id="rId49"/>
    <p:sldId id="565" r:id="rId50"/>
    <p:sldId id="532" r:id="rId51"/>
    <p:sldId id="533" r:id="rId52"/>
    <p:sldId id="534" r:id="rId53"/>
    <p:sldId id="535" r:id="rId54"/>
    <p:sldId id="536" r:id="rId55"/>
    <p:sldId id="537" r:id="rId56"/>
    <p:sldId id="538" r:id="rId57"/>
    <p:sldId id="539" r:id="rId58"/>
    <p:sldId id="540" r:id="rId59"/>
    <p:sldId id="541" r:id="rId60"/>
    <p:sldId id="542" r:id="rId61"/>
    <p:sldId id="543" r:id="rId62"/>
    <p:sldId id="544" r:id="rId63"/>
    <p:sldId id="545" r:id="rId64"/>
    <p:sldId id="546" r:id="rId65"/>
    <p:sldId id="547" r:id="rId66"/>
    <p:sldId id="548" r:id="rId67"/>
    <p:sldId id="549" r:id="rId68"/>
    <p:sldId id="550" r:id="rId69"/>
    <p:sldId id="552" r:id="rId70"/>
    <p:sldId id="553" r:id="rId71"/>
    <p:sldId id="554" r:id="rId72"/>
    <p:sldId id="555" r:id="rId73"/>
    <p:sldId id="556" r:id="rId74"/>
    <p:sldId id="557" r:id="rId75"/>
    <p:sldId id="558" r:id="rId76"/>
    <p:sldId id="559" r:id="rId77"/>
    <p:sldId id="560" r:id="rId78"/>
    <p:sldId id="561" r:id="rId79"/>
    <p:sldId id="562" r:id="rId80"/>
    <p:sldId id="563" r:id="rId81"/>
    <p:sldId id="310" r:id="rId82"/>
    <p:sldId id="312" r:id="rId83"/>
    <p:sldId id="314" r:id="rId84"/>
    <p:sldId id="471" r:id="rId85"/>
    <p:sldId id="472" r:id="rId86"/>
    <p:sldId id="473" r:id="rId87"/>
    <p:sldId id="474" r:id="rId88"/>
    <p:sldId id="475" r:id="rId89"/>
    <p:sldId id="476" r:id="rId90"/>
    <p:sldId id="477" r:id="rId91"/>
    <p:sldId id="478" r:id="rId92"/>
    <p:sldId id="268" r:id="rId93"/>
    <p:sldId id="269" r:id="rId94"/>
    <p:sldId id="271" r:id="rId95"/>
    <p:sldId id="272" r:id="rId96"/>
    <p:sldId id="273" r:id="rId97"/>
    <p:sldId id="270" r:id="rId98"/>
    <p:sldId id="316" r:id="rId99"/>
    <p:sldId id="318" r:id="rId100"/>
    <p:sldId id="319" r:id="rId101"/>
    <p:sldId id="320" r:id="rId102"/>
    <p:sldId id="321" r:id="rId103"/>
    <p:sldId id="324" r:id="rId104"/>
    <p:sldId id="322" r:id="rId105"/>
    <p:sldId id="325" r:id="rId106"/>
    <p:sldId id="323" r:id="rId107"/>
    <p:sldId id="327" r:id="rId108"/>
    <p:sldId id="340" r:id="rId109"/>
    <p:sldId id="504" r:id="rId110"/>
    <p:sldId id="349" r:id="rId111"/>
    <p:sldId id="337" r:id="rId112"/>
    <p:sldId id="566" r:id="rId113"/>
    <p:sldId id="336" r:id="rId114"/>
    <p:sldId id="338" r:id="rId115"/>
    <p:sldId id="339" r:id="rId116"/>
    <p:sldId id="489" r:id="rId117"/>
    <p:sldId id="490" r:id="rId118"/>
    <p:sldId id="491" r:id="rId119"/>
    <p:sldId id="492" r:id="rId120"/>
    <p:sldId id="493" r:id="rId121"/>
    <p:sldId id="494" r:id="rId122"/>
    <p:sldId id="502" r:id="rId123"/>
    <p:sldId id="503" r:id="rId124"/>
    <p:sldId id="567" r:id="rId125"/>
    <p:sldId id="357" r:id="rId126"/>
    <p:sldId id="505" r:id="rId127"/>
    <p:sldId id="358" r:id="rId128"/>
    <p:sldId id="359" r:id="rId129"/>
    <p:sldId id="361" r:id="rId130"/>
    <p:sldId id="430" r:id="rId131"/>
    <p:sldId id="432" r:id="rId132"/>
    <p:sldId id="433" r:id="rId133"/>
    <p:sldId id="434" r:id="rId134"/>
    <p:sldId id="431" r:id="rId135"/>
    <p:sldId id="499" r:id="rId136"/>
    <p:sldId id="435" r:id="rId137"/>
    <p:sldId id="436" r:id="rId138"/>
    <p:sldId id="437" r:id="rId139"/>
    <p:sldId id="438" r:id="rId140"/>
    <p:sldId id="439" r:id="rId1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74" autoAdjust="0"/>
    <p:restoredTop sz="93988" autoAdjust="0"/>
  </p:normalViewPr>
  <p:slideViewPr>
    <p:cSldViewPr snapToGrid="0" snapToObjects="1">
      <p:cViewPr>
        <p:scale>
          <a:sx n="100" d="100"/>
          <a:sy n="100" d="100"/>
        </p:scale>
        <p:origin x="-920"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120" Type="http://schemas.openxmlformats.org/officeDocument/2006/relationships/slide" Target="slides/slide114.xml"/><Relationship Id="rId121" Type="http://schemas.openxmlformats.org/officeDocument/2006/relationships/slide" Target="slides/slide115.xml"/><Relationship Id="rId122" Type="http://schemas.openxmlformats.org/officeDocument/2006/relationships/slide" Target="slides/slide116.xml"/><Relationship Id="rId123" Type="http://schemas.openxmlformats.org/officeDocument/2006/relationships/slide" Target="slides/slide117.xml"/><Relationship Id="rId124" Type="http://schemas.openxmlformats.org/officeDocument/2006/relationships/slide" Target="slides/slide118.xml"/><Relationship Id="rId125" Type="http://schemas.openxmlformats.org/officeDocument/2006/relationships/slide" Target="slides/slide119.xml"/><Relationship Id="rId126" Type="http://schemas.openxmlformats.org/officeDocument/2006/relationships/slide" Target="slides/slide120.xml"/><Relationship Id="rId127" Type="http://schemas.openxmlformats.org/officeDocument/2006/relationships/slide" Target="slides/slide121.xml"/><Relationship Id="rId128" Type="http://schemas.openxmlformats.org/officeDocument/2006/relationships/slide" Target="slides/slide122.xml"/><Relationship Id="rId129" Type="http://schemas.openxmlformats.org/officeDocument/2006/relationships/slide" Target="slides/slide1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90" Type="http://schemas.openxmlformats.org/officeDocument/2006/relationships/slide" Target="slides/slide84.xml"/><Relationship Id="rId91" Type="http://schemas.openxmlformats.org/officeDocument/2006/relationships/slide" Target="slides/slide85.xml"/><Relationship Id="rId92" Type="http://schemas.openxmlformats.org/officeDocument/2006/relationships/slide" Target="slides/slide86.xml"/><Relationship Id="rId93" Type="http://schemas.openxmlformats.org/officeDocument/2006/relationships/slide" Target="slides/slide87.xml"/><Relationship Id="rId94" Type="http://schemas.openxmlformats.org/officeDocument/2006/relationships/slide" Target="slides/slide88.xml"/><Relationship Id="rId95" Type="http://schemas.openxmlformats.org/officeDocument/2006/relationships/slide" Target="slides/slide89.xml"/><Relationship Id="rId96" Type="http://schemas.openxmlformats.org/officeDocument/2006/relationships/slide" Target="slides/slide90.xml"/><Relationship Id="rId101" Type="http://schemas.openxmlformats.org/officeDocument/2006/relationships/slide" Target="slides/slide95.xml"/><Relationship Id="rId102" Type="http://schemas.openxmlformats.org/officeDocument/2006/relationships/slide" Target="slides/slide96.xml"/><Relationship Id="rId103" Type="http://schemas.openxmlformats.org/officeDocument/2006/relationships/slide" Target="slides/slide97.xml"/><Relationship Id="rId104" Type="http://schemas.openxmlformats.org/officeDocument/2006/relationships/slide" Target="slides/slide98.xml"/><Relationship Id="rId105" Type="http://schemas.openxmlformats.org/officeDocument/2006/relationships/slide" Target="slides/slide99.xml"/><Relationship Id="rId106" Type="http://schemas.openxmlformats.org/officeDocument/2006/relationships/slide" Target="slides/slide100.xml"/><Relationship Id="rId107" Type="http://schemas.openxmlformats.org/officeDocument/2006/relationships/slide" Target="slides/slide101.xml"/><Relationship Id="rId108" Type="http://schemas.openxmlformats.org/officeDocument/2006/relationships/slide" Target="slides/slide102.xml"/><Relationship Id="rId109" Type="http://schemas.openxmlformats.org/officeDocument/2006/relationships/slide" Target="slides/slide103.xml"/><Relationship Id="rId97" Type="http://schemas.openxmlformats.org/officeDocument/2006/relationships/slide" Target="slides/slide91.xml"/><Relationship Id="rId98" Type="http://schemas.openxmlformats.org/officeDocument/2006/relationships/slide" Target="slides/slide92.xml"/><Relationship Id="rId99" Type="http://schemas.openxmlformats.org/officeDocument/2006/relationships/slide" Target="slides/slide93.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00" Type="http://schemas.openxmlformats.org/officeDocument/2006/relationships/slide" Target="slides/slide94.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30" Type="http://schemas.openxmlformats.org/officeDocument/2006/relationships/slide" Target="slides/slide124.xml"/><Relationship Id="rId131" Type="http://schemas.openxmlformats.org/officeDocument/2006/relationships/slide" Target="slides/slide125.xml"/><Relationship Id="rId132" Type="http://schemas.openxmlformats.org/officeDocument/2006/relationships/slide" Target="slides/slide126.xml"/><Relationship Id="rId133" Type="http://schemas.openxmlformats.org/officeDocument/2006/relationships/slide" Target="slides/slide127.xml"/><Relationship Id="rId134" Type="http://schemas.openxmlformats.org/officeDocument/2006/relationships/slide" Target="slides/slide128.xml"/><Relationship Id="rId135" Type="http://schemas.openxmlformats.org/officeDocument/2006/relationships/slide" Target="slides/slide129.xml"/><Relationship Id="rId136" Type="http://schemas.openxmlformats.org/officeDocument/2006/relationships/slide" Target="slides/slide130.xml"/><Relationship Id="rId137" Type="http://schemas.openxmlformats.org/officeDocument/2006/relationships/slide" Target="slides/slide131.xml"/><Relationship Id="rId138" Type="http://schemas.openxmlformats.org/officeDocument/2006/relationships/slide" Target="slides/slide132.xml"/><Relationship Id="rId139" Type="http://schemas.openxmlformats.org/officeDocument/2006/relationships/slide" Target="slides/slide13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110" Type="http://schemas.openxmlformats.org/officeDocument/2006/relationships/slide" Target="slides/slide104.xml"/><Relationship Id="rId111" Type="http://schemas.openxmlformats.org/officeDocument/2006/relationships/slide" Target="slides/slide105.xml"/><Relationship Id="rId112" Type="http://schemas.openxmlformats.org/officeDocument/2006/relationships/slide" Target="slides/slide106.xml"/><Relationship Id="rId113" Type="http://schemas.openxmlformats.org/officeDocument/2006/relationships/slide" Target="slides/slide107.xml"/><Relationship Id="rId114" Type="http://schemas.openxmlformats.org/officeDocument/2006/relationships/slide" Target="slides/slide108.xml"/><Relationship Id="rId115" Type="http://schemas.openxmlformats.org/officeDocument/2006/relationships/slide" Target="slides/slide109.xml"/><Relationship Id="rId116" Type="http://schemas.openxmlformats.org/officeDocument/2006/relationships/slide" Target="slides/slide110.xml"/><Relationship Id="rId117" Type="http://schemas.openxmlformats.org/officeDocument/2006/relationships/slide" Target="slides/slide111.xml"/><Relationship Id="rId118" Type="http://schemas.openxmlformats.org/officeDocument/2006/relationships/slide" Target="slides/slide112.xml"/><Relationship Id="rId119" Type="http://schemas.openxmlformats.org/officeDocument/2006/relationships/slide" Target="slides/slide1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 Id="rId140" Type="http://schemas.openxmlformats.org/officeDocument/2006/relationships/slide" Target="slides/slide134.xml"/><Relationship Id="rId141" Type="http://schemas.openxmlformats.org/officeDocument/2006/relationships/slide" Target="slides/slide135.xml"/><Relationship Id="rId142" Type="http://schemas.openxmlformats.org/officeDocument/2006/relationships/notesMaster" Target="notesMasters/notesMaster1.xml"/><Relationship Id="rId143" Type="http://schemas.openxmlformats.org/officeDocument/2006/relationships/printerSettings" Target="printerSettings/printerSettings1.bin"/><Relationship Id="rId144" Type="http://schemas.openxmlformats.org/officeDocument/2006/relationships/presProps" Target="presProps.xml"/><Relationship Id="rId145" Type="http://schemas.openxmlformats.org/officeDocument/2006/relationships/viewProps" Target="viewProps.xml"/><Relationship Id="rId146" Type="http://schemas.openxmlformats.org/officeDocument/2006/relationships/theme" Target="theme/theme1.xml"/><Relationship Id="rId14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B0C4D4-FD99-7B4B-88E7-C031CC9A8506}" type="datetimeFigureOut">
              <a:rPr lang="en-US" smtClean="0"/>
              <a:t>2/11/15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F492F2-AE62-9542-AA23-9F719CFE5266}" type="slidenum">
              <a:rPr lang="en-US" smtClean="0"/>
              <a:t>‹#›</a:t>
            </a:fld>
            <a:endParaRPr lang="en-US"/>
          </a:p>
        </p:txBody>
      </p:sp>
    </p:spTree>
    <p:extLst>
      <p:ext uri="{BB962C8B-B14F-4D97-AF65-F5344CB8AC3E}">
        <p14:creationId xmlns:p14="http://schemas.microsoft.com/office/powerpoint/2010/main" val="10709033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8F44CAD3-D924-B347-A898-B25D7D46B52D}" type="slidenum">
              <a:rPr lang="en-US">
                <a:solidFill>
                  <a:prstClr val="black"/>
                </a:solidFill>
              </a:rPr>
              <a:pPr/>
              <a:t>21</a:t>
            </a:fld>
            <a:endParaRPr lang="en-US">
              <a:solidFill>
                <a:prstClr val="black"/>
              </a:solidFill>
            </a:endParaRPr>
          </a:p>
        </p:txBody>
      </p:sp>
      <p:sp>
        <p:nvSpPr>
          <p:cNvPr id="72706" name="Text Box 2"/>
          <p:cNvSpPr txBox="1">
            <a:spLocks noChangeArrowheads="1"/>
          </p:cNvSpPr>
          <p:nvPr/>
        </p:nvSpPr>
        <p:spPr bwMode="auto">
          <a:xfrm>
            <a:off x="228600" y="436563"/>
            <a:ext cx="6343651" cy="810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20750">
              <a:tabLst>
                <a:tab pos="728663" algn="l"/>
                <a:tab pos="1457325" algn="l"/>
                <a:tab pos="2184400" algn="l"/>
                <a:tab pos="2914650" algn="l"/>
                <a:tab pos="3641725" algn="l"/>
                <a:tab pos="4371975" algn="l"/>
                <a:tab pos="5100638" algn="l"/>
              </a:tabLst>
              <a:defRPr sz="2400">
                <a:solidFill>
                  <a:schemeClr val="tx1"/>
                </a:solidFill>
                <a:latin typeface="Arial" charset="0"/>
                <a:ea typeface="ＭＳ Ｐゴシック" charset="0"/>
                <a:cs typeface="ＭＳ Ｐゴシック" charset="0"/>
              </a:defRPr>
            </a:lvl1pPr>
            <a:lvl2pPr marL="458788" defTabSz="920750">
              <a:tabLst>
                <a:tab pos="728663" algn="l"/>
                <a:tab pos="1457325" algn="l"/>
                <a:tab pos="2184400" algn="l"/>
                <a:tab pos="2914650" algn="l"/>
                <a:tab pos="3641725" algn="l"/>
                <a:tab pos="4371975" algn="l"/>
                <a:tab pos="5100638" algn="l"/>
              </a:tabLst>
              <a:defRPr sz="2400">
                <a:solidFill>
                  <a:schemeClr val="tx1"/>
                </a:solidFill>
                <a:latin typeface="Arial" charset="0"/>
                <a:ea typeface="ＭＳ Ｐゴシック" charset="0"/>
              </a:defRPr>
            </a:lvl2pPr>
            <a:lvl3pPr marL="920750" defTabSz="920750">
              <a:tabLst>
                <a:tab pos="728663" algn="l"/>
                <a:tab pos="1457325" algn="l"/>
                <a:tab pos="2184400" algn="l"/>
                <a:tab pos="2914650" algn="l"/>
                <a:tab pos="3641725" algn="l"/>
                <a:tab pos="4371975" algn="l"/>
                <a:tab pos="5100638" algn="l"/>
              </a:tabLst>
              <a:defRPr sz="2400">
                <a:solidFill>
                  <a:schemeClr val="tx1"/>
                </a:solidFill>
                <a:latin typeface="Arial" charset="0"/>
                <a:ea typeface="ＭＳ Ｐゴシック" charset="0"/>
              </a:defRPr>
            </a:lvl3pPr>
            <a:lvl4pPr marL="1379538" defTabSz="920750">
              <a:tabLst>
                <a:tab pos="728663" algn="l"/>
                <a:tab pos="1457325" algn="l"/>
                <a:tab pos="2184400" algn="l"/>
                <a:tab pos="2914650" algn="l"/>
                <a:tab pos="3641725" algn="l"/>
                <a:tab pos="4371975" algn="l"/>
                <a:tab pos="5100638" algn="l"/>
              </a:tabLst>
              <a:defRPr sz="2400">
                <a:solidFill>
                  <a:schemeClr val="tx1"/>
                </a:solidFill>
                <a:latin typeface="Arial" charset="0"/>
                <a:ea typeface="ＭＳ Ｐゴシック" charset="0"/>
              </a:defRPr>
            </a:lvl4pPr>
            <a:lvl5pPr marL="1839913" defTabSz="920750">
              <a:tabLst>
                <a:tab pos="728663" algn="l"/>
                <a:tab pos="1457325" algn="l"/>
                <a:tab pos="2184400" algn="l"/>
                <a:tab pos="2914650" algn="l"/>
                <a:tab pos="3641725" algn="l"/>
                <a:tab pos="4371975" algn="l"/>
                <a:tab pos="5100638" algn="l"/>
              </a:tabLst>
              <a:defRPr sz="2400">
                <a:solidFill>
                  <a:schemeClr val="tx1"/>
                </a:solidFill>
                <a:latin typeface="Arial" charset="0"/>
                <a:ea typeface="ＭＳ Ｐゴシック" charset="0"/>
              </a:defRPr>
            </a:lvl5pPr>
            <a:lvl6pPr marL="2297113" defTabSz="920750" eaLnBrk="0" fontAlgn="base" hangingPunct="0">
              <a:spcBef>
                <a:spcPct val="0"/>
              </a:spcBef>
              <a:spcAft>
                <a:spcPct val="0"/>
              </a:spcAft>
              <a:tabLst>
                <a:tab pos="728663" algn="l"/>
                <a:tab pos="1457325" algn="l"/>
                <a:tab pos="2184400" algn="l"/>
                <a:tab pos="2914650" algn="l"/>
                <a:tab pos="3641725" algn="l"/>
                <a:tab pos="4371975" algn="l"/>
                <a:tab pos="5100638" algn="l"/>
              </a:tabLst>
              <a:defRPr sz="2400">
                <a:solidFill>
                  <a:schemeClr val="tx1"/>
                </a:solidFill>
                <a:latin typeface="Arial" charset="0"/>
                <a:ea typeface="ＭＳ Ｐゴシック" charset="0"/>
              </a:defRPr>
            </a:lvl6pPr>
            <a:lvl7pPr marL="2754313" defTabSz="920750" eaLnBrk="0" fontAlgn="base" hangingPunct="0">
              <a:spcBef>
                <a:spcPct val="0"/>
              </a:spcBef>
              <a:spcAft>
                <a:spcPct val="0"/>
              </a:spcAft>
              <a:tabLst>
                <a:tab pos="728663" algn="l"/>
                <a:tab pos="1457325" algn="l"/>
                <a:tab pos="2184400" algn="l"/>
                <a:tab pos="2914650" algn="l"/>
                <a:tab pos="3641725" algn="l"/>
                <a:tab pos="4371975" algn="l"/>
                <a:tab pos="5100638" algn="l"/>
              </a:tabLst>
              <a:defRPr sz="2400">
                <a:solidFill>
                  <a:schemeClr val="tx1"/>
                </a:solidFill>
                <a:latin typeface="Arial" charset="0"/>
                <a:ea typeface="ＭＳ Ｐゴシック" charset="0"/>
              </a:defRPr>
            </a:lvl7pPr>
            <a:lvl8pPr marL="3211513" defTabSz="920750" eaLnBrk="0" fontAlgn="base" hangingPunct="0">
              <a:spcBef>
                <a:spcPct val="0"/>
              </a:spcBef>
              <a:spcAft>
                <a:spcPct val="0"/>
              </a:spcAft>
              <a:tabLst>
                <a:tab pos="728663" algn="l"/>
                <a:tab pos="1457325" algn="l"/>
                <a:tab pos="2184400" algn="l"/>
                <a:tab pos="2914650" algn="l"/>
                <a:tab pos="3641725" algn="l"/>
                <a:tab pos="4371975" algn="l"/>
                <a:tab pos="5100638" algn="l"/>
              </a:tabLst>
              <a:defRPr sz="2400">
                <a:solidFill>
                  <a:schemeClr val="tx1"/>
                </a:solidFill>
                <a:latin typeface="Arial" charset="0"/>
                <a:ea typeface="ＭＳ Ｐゴシック" charset="0"/>
              </a:defRPr>
            </a:lvl8pPr>
            <a:lvl9pPr marL="3668713" defTabSz="920750" eaLnBrk="0" fontAlgn="base" hangingPunct="0">
              <a:spcBef>
                <a:spcPct val="0"/>
              </a:spcBef>
              <a:spcAft>
                <a:spcPct val="0"/>
              </a:spcAft>
              <a:tabLst>
                <a:tab pos="728663" algn="l"/>
                <a:tab pos="1457325" algn="l"/>
                <a:tab pos="2184400" algn="l"/>
                <a:tab pos="2914650" algn="l"/>
                <a:tab pos="3641725" algn="l"/>
                <a:tab pos="4371975" algn="l"/>
                <a:tab pos="5100638" algn="l"/>
              </a:tabLst>
              <a:defRPr sz="2400">
                <a:solidFill>
                  <a:schemeClr val="tx1"/>
                </a:solidFill>
                <a:latin typeface="Arial" charset="0"/>
                <a:ea typeface="ＭＳ Ｐゴシック" charset="0"/>
              </a:defRPr>
            </a:lvl9pPr>
          </a:lstStyle>
          <a:p>
            <a:pPr eaLnBrk="0" hangingPunct="0"/>
            <a:r>
              <a:rPr lang="en-US" sz="1600" smtClean="0">
                <a:solidFill>
                  <a:prstClr val="black"/>
                </a:solidFill>
                <a:latin typeface="Times New Roman" charset="0"/>
              </a:rPr>
              <a:t>In the past thirty five years NOAA, with help from NASA, has established a remote sensing capability on polar and geostationary platforms that has proven useful in monitoring and predicting severe weather such as tornadic outbreaks, tropical cyclones, and flash floods in the short term, and climate trends indicated by sea surface temperatures, biomass burning, and cloud cover in the longer term.  This has become possible first with the visible and infrared window imagery of the 1970s and has been augmented with the temperature and moisture sounding capability of the 1980s.  The imagery from the NOAA satellites, especially the time continuous observations from geostationary instruments, dramatically enhanced our ability to understand atmospheric cloud motions and to predict severe thunderstorms.  These data were almost immediately incorporated into operational procedures.  Use of sounder data in the operational weather systems is more recently coming of age.  The polar orbiting sounders are filling important data voids at synoptic scales.  Applications include temperature and moisture analyses for weather prediction, analysis of atmospheric stability, estimation of tropical cyclone intensity and position, and global analyses of clouds.  The Advanced TIROS Operational Vertical Sounder (ATOVS) includes both infrared and microwave observations with the latter helping considerably to alleviate the influence of clouds for all weather soundings.  The Geostationary Operational Environmental Satellite (GOES) Imager and Sounder  have been used to develop procedures for retrieving atmospheric temperature, moisture, and wind at hourly intervals in the northern hemisphere.  Temporal and spatial changes in atmospheric moisture and stability are improving severe storm warnings.  Atmospheric flow fields are helping to improve hurricane trajectory forecasting. Applications of these NOAA data also extend to the climate programs; archives from the last fifteen years offer important information about the effects of aerosols and greenhouse gases and possible trends in global temperature. </a:t>
            </a:r>
          </a:p>
          <a:p>
            <a:pPr eaLnBrk="0" hangingPunct="0"/>
            <a:endParaRPr lang="en-US" sz="1600" smtClean="0">
              <a:solidFill>
                <a:prstClr val="black"/>
              </a:solidFill>
              <a:latin typeface="Times New Roman" charset="0"/>
            </a:endParaRPr>
          </a:p>
          <a:p>
            <a:pPr eaLnBrk="0" hangingPunct="0"/>
            <a:r>
              <a:rPr lang="en-US" sz="1600" smtClean="0">
                <a:solidFill>
                  <a:prstClr val="black"/>
                </a:solidFill>
                <a:latin typeface="Times New Roman" charset="0"/>
              </a:rPr>
              <a:t>This talk will indicate the present capabilities and foreshadow some of the developments anticipated in the next twenty years.</a:t>
            </a:r>
          </a:p>
          <a:p>
            <a:pPr eaLnBrk="0" hangingPunct="0"/>
            <a:endParaRPr lang="en-GB" sz="1200" smtClean="0">
              <a:solidFill>
                <a:prstClr val="black"/>
              </a:solidFill>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8B5FD7-5A05-CA43-A004-A92869A30FF7}" type="slidenum">
              <a:rPr lang="en-US">
                <a:solidFill>
                  <a:prstClr val="black"/>
                </a:solidFill>
              </a:rPr>
              <a:pPr/>
              <a:t>34</a:t>
            </a:fld>
            <a:endParaRPr lang="en-US">
              <a:solidFill>
                <a:prstClr val="black"/>
              </a:solidFill>
            </a:endParaRPr>
          </a:p>
        </p:txBody>
      </p:sp>
      <p:sp>
        <p:nvSpPr>
          <p:cNvPr id="870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70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6A683C-3A9D-8F49-9F58-91EF1E2F98B1}" type="slidenum">
              <a:rPr lang="en-US">
                <a:solidFill>
                  <a:prstClr val="black"/>
                </a:solidFill>
              </a:rPr>
              <a:pPr/>
              <a:t>35</a:t>
            </a:fld>
            <a:endParaRPr lang="en-US">
              <a:solidFill>
                <a:prstClr val="black"/>
              </a:solidFill>
            </a:endParaRPr>
          </a:p>
        </p:txBody>
      </p:sp>
      <p:sp>
        <p:nvSpPr>
          <p:cNvPr id="66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74EA9A-3899-4E48-B445-8B8D62543BC8}" type="slidenum">
              <a:rPr lang="en-US">
                <a:solidFill>
                  <a:prstClr val="black"/>
                </a:solidFill>
              </a:rPr>
              <a:pPr/>
              <a:t>37</a:t>
            </a:fld>
            <a:endParaRPr lang="en-US">
              <a:solidFill>
                <a:prstClr val="black"/>
              </a:solidFill>
            </a:endParaRPr>
          </a:p>
        </p:txBody>
      </p:sp>
      <p:sp>
        <p:nvSpPr>
          <p:cNvPr id="68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8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62CBD0-5DA0-1D46-979D-0DC1ACC55FDF}" type="slidenum">
              <a:rPr lang="en-US">
                <a:solidFill>
                  <a:prstClr val="black"/>
                </a:solidFill>
              </a:rPr>
              <a:pPr/>
              <a:t>38</a:t>
            </a:fld>
            <a:endParaRPr lang="en-US">
              <a:solidFill>
                <a:prstClr val="black"/>
              </a:solidFill>
            </a:endParaRPr>
          </a:p>
        </p:txBody>
      </p:sp>
      <p:sp>
        <p:nvSpPr>
          <p:cNvPr id="67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ln>
            <a:miter lim="800000"/>
            <a:headEnd/>
            <a:tailEnd/>
          </a:ln>
        </p:spPr>
        <p:txBody>
          <a:bodyPr/>
          <a:lstStyle/>
          <a:p>
            <a:fld id="{1E9F8923-0507-3842-A6D5-C39E8BB59C10}" type="slidenum">
              <a:rPr lang="en-US" smtClean="0"/>
              <a:pPr/>
              <a:t>79</a:t>
            </a:fld>
            <a:endParaRPr lang="en-US" smtClean="0"/>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700" name="Rectangle 3"/>
          <p:cNvSpPr>
            <a:spLocks noGrp="1" noChangeArrowheads="1"/>
          </p:cNvSpPr>
          <p:nvPr>
            <p:ph type="body" idx="1"/>
          </p:nvPr>
        </p:nvSpPr>
        <p:spPr bwMode="auto">
          <a:noFill/>
        </p:spPr>
        <p:txBody>
          <a:bodyPr/>
          <a:lstStyle/>
          <a:p>
            <a:pPr eaLnBrk="1" hangingPunct="1">
              <a:spcBef>
                <a:spcPct val="0"/>
              </a:spcBef>
            </a:pPr>
            <a:endParaRPr lang="en-US">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ln>
            <a:miter lim="800000"/>
            <a:headEnd/>
            <a:tailEnd/>
          </a:ln>
        </p:spPr>
        <p:txBody>
          <a:bodyPr/>
          <a:lstStyle/>
          <a:p>
            <a:fld id="{C09AA281-4C8B-1948-B2EF-D266765C2999}" type="slidenum">
              <a:rPr lang="en-US" smtClean="0"/>
              <a:pPr/>
              <a:t>80</a:t>
            </a:fld>
            <a:endParaRPr lang="en-US" smtClean="0"/>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748" name="Rectangle 3"/>
          <p:cNvSpPr>
            <a:spLocks noGrp="1" noChangeArrowheads="1"/>
          </p:cNvSpPr>
          <p:nvPr>
            <p:ph type="body" idx="1"/>
          </p:nvPr>
        </p:nvSpPr>
        <p:spPr bwMode="auto">
          <a:noFill/>
        </p:spPr>
        <p:txBody>
          <a:bodyPr/>
          <a:lstStyle/>
          <a:p>
            <a:pPr eaLnBrk="1" hangingPunct="1">
              <a:spcBef>
                <a:spcPct val="0"/>
              </a:spcBef>
            </a:pPr>
            <a:endParaRPr lang="en-US">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ln>
            <a:miter lim="800000"/>
            <a:headEnd/>
            <a:tailEnd/>
          </a:ln>
        </p:spPr>
        <p:txBody>
          <a:bodyPr/>
          <a:lstStyle/>
          <a:p>
            <a:fld id="{85C94DF7-0302-324E-889F-7ED2169EDD12}" type="slidenum">
              <a:rPr lang="en-US" smtClean="0"/>
              <a:pPr/>
              <a:t>81</a:t>
            </a:fld>
            <a:endParaRPr lang="en-US" smtClean="0"/>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796" name="Rectangle 3"/>
          <p:cNvSpPr>
            <a:spLocks noGrp="1" noChangeArrowheads="1"/>
          </p:cNvSpPr>
          <p:nvPr>
            <p:ph type="body" idx="1"/>
          </p:nvPr>
        </p:nvSpPr>
        <p:spPr bwMode="auto">
          <a:noFill/>
        </p:spPr>
        <p:txBody>
          <a:bodyPr/>
          <a:lstStyle/>
          <a:p>
            <a:pPr eaLnBrk="1" hangingPunct="1">
              <a:spcBef>
                <a:spcPct val="0"/>
              </a:spcBef>
            </a:pPr>
            <a:endParaRPr lang="en-US">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ln>
            <a:miter lim="800000"/>
            <a:headEnd/>
            <a:tailEnd/>
          </a:ln>
        </p:spPr>
        <p:txBody>
          <a:bodyPr/>
          <a:lstStyle/>
          <a:p>
            <a:fld id="{89C96B38-5F51-7047-851E-F77171C80678}" type="slidenum">
              <a:rPr lang="en-US" smtClean="0"/>
              <a:pPr/>
              <a:t>82</a:t>
            </a:fld>
            <a:endParaRPr lang="en-US" smtClean="0"/>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a:lstStyle/>
          <a:p>
            <a:pPr eaLnBrk="1" hangingPunct="1">
              <a:spcBef>
                <a:spcPct val="0"/>
              </a:spcBef>
            </a:pPr>
            <a:endParaRPr lang="en-US">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ln>
            <a:miter lim="800000"/>
            <a:headEnd/>
            <a:tailEnd/>
          </a:ln>
        </p:spPr>
        <p:txBody>
          <a:bodyPr/>
          <a:lstStyle/>
          <a:p>
            <a:fld id="{B6C86BF3-AB89-0F49-B1F7-1A782023532E}" type="slidenum">
              <a:rPr lang="en-US" smtClean="0"/>
              <a:pPr/>
              <a:t>83</a:t>
            </a:fld>
            <a:endParaRPr lang="en-US" smtClean="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2" name="Rectangle 3"/>
          <p:cNvSpPr>
            <a:spLocks noGrp="1" noChangeArrowheads="1"/>
          </p:cNvSpPr>
          <p:nvPr>
            <p:ph type="body" idx="1"/>
          </p:nvPr>
        </p:nvSpPr>
        <p:spPr bwMode="auto">
          <a:noFill/>
        </p:spPr>
        <p:txBody>
          <a:bodyPr/>
          <a:lstStyle/>
          <a:p>
            <a:pPr eaLnBrk="1" hangingPunct="1">
              <a:spcBef>
                <a:spcPct val="0"/>
              </a:spcBef>
            </a:pPr>
            <a:endParaRPr lang="en-US">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ln>
            <a:miter lim="800000"/>
            <a:headEnd/>
            <a:tailEnd/>
          </a:ln>
        </p:spPr>
        <p:txBody>
          <a:bodyPr/>
          <a:lstStyle/>
          <a:p>
            <a:fld id="{B5964C27-D392-6D42-935C-E5DFE137BF7E}" type="slidenum">
              <a:rPr lang="en-US" smtClean="0"/>
              <a:pPr/>
              <a:t>84</a:t>
            </a:fld>
            <a:endParaRPr lang="en-US" smtClean="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a:lstStyle/>
          <a:p>
            <a:pPr eaLnBrk="1" hangingPunct="1">
              <a:spcBef>
                <a:spcPct val="0"/>
              </a:spcBef>
            </a:pPr>
            <a:endParaRPr lang="en-US">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C4129B-32C5-AB4F-A79B-6A9890B2B65E}" type="slidenum">
              <a:rPr lang="en-US">
                <a:solidFill>
                  <a:prstClr val="black"/>
                </a:solidFill>
              </a:rPr>
              <a:pPr/>
              <a:t>22</a:t>
            </a:fld>
            <a:endParaRPr lang="en-US">
              <a:solidFill>
                <a:prstClr val="black"/>
              </a:solidFill>
            </a:endParaRPr>
          </a:p>
        </p:txBody>
      </p:sp>
      <p:sp>
        <p:nvSpPr>
          <p:cNvPr id="1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ln>
            <a:miter lim="800000"/>
            <a:headEnd/>
            <a:tailEnd/>
          </a:ln>
        </p:spPr>
        <p:txBody>
          <a:bodyPr/>
          <a:lstStyle/>
          <a:p>
            <a:fld id="{9F3BFF4A-4ABF-6644-9915-E20FCC868062}" type="slidenum">
              <a:rPr lang="en-US" smtClean="0"/>
              <a:pPr/>
              <a:t>85</a:t>
            </a:fld>
            <a:endParaRPr lang="en-US" smtClean="0"/>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8" name="Rectangle 3"/>
          <p:cNvSpPr>
            <a:spLocks noGrp="1" noChangeArrowheads="1"/>
          </p:cNvSpPr>
          <p:nvPr>
            <p:ph type="body" idx="1"/>
          </p:nvPr>
        </p:nvSpPr>
        <p:spPr bwMode="auto">
          <a:noFill/>
        </p:spPr>
        <p:txBody>
          <a:bodyPr/>
          <a:lstStyle/>
          <a:p>
            <a:pPr eaLnBrk="1" hangingPunct="1">
              <a:spcBef>
                <a:spcPct val="0"/>
              </a:spcBef>
            </a:pPr>
            <a:endParaRPr lang="en-US">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p>
            <a:fld id="{09DED1DB-C4F5-494C-9B1F-7279C3047964}" type="slidenum">
              <a:rPr lang="en-US" smtClean="0"/>
              <a:pPr/>
              <a:t>86</a:t>
            </a:fld>
            <a:endParaRPr lang="en-US" smtClean="0"/>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p:cNvSpPr>
            <a:spLocks noGrp="1" noChangeArrowheads="1"/>
          </p:cNvSpPr>
          <p:nvPr>
            <p:ph type="body" idx="1"/>
          </p:nvPr>
        </p:nvSpPr>
        <p:spPr bwMode="auto">
          <a:noFill/>
        </p:spPr>
        <p:txBody>
          <a:bodyPr/>
          <a:lstStyle/>
          <a:p>
            <a:pPr eaLnBrk="1" hangingPunct="1">
              <a:spcBef>
                <a:spcPct val="0"/>
              </a:spcBef>
            </a:pPr>
            <a:endParaRPr lang="en-US">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4540BE-F9C6-674C-A1F1-6EBDAB75BF0E}" type="slidenum">
              <a:rPr lang="en-US" sz="1200">
                <a:latin typeface="Calibri" charset="0"/>
              </a:rPr>
              <a:pPr eaLnBrk="1" hangingPunct="1"/>
              <a:t>94</a:t>
            </a:fld>
            <a:endParaRPr lang="en-US" sz="1200">
              <a:latin typeface="Calibri" charset="0"/>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4C3ECC-B6A7-2445-B378-7C8D7CDCAC29}" type="slidenum">
              <a:rPr lang="en-US" sz="1200">
                <a:latin typeface="Calibri" charset="0"/>
              </a:rPr>
              <a:pPr eaLnBrk="1" hangingPunct="1"/>
              <a:t>95</a:t>
            </a:fld>
            <a:endParaRPr lang="en-US" sz="1200">
              <a:latin typeface="Calibri" charset="0"/>
            </a:endParaRPr>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5A1335-4E57-4549-896C-107246E1338A}" type="slidenum">
              <a:rPr lang="en-US" sz="1200"/>
              <a:pPr eaLnBrk="1" hangingPunct="1"/>
              <a:t>104</a:t>
            </a:fld>
            <a:endParaRPr lang="en-US" sz="1200"/>
          </a:p>
        </p:txBody>
      </p:sp>
      <p:sp>
        <p:nvSpPr>
          <p:cNvPr id="71683"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168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ADE240-FA6E-E649-885E-7A5E026E6DFB}" type="slidenum">
              <a:rPr lang="en-US" sz="1200"/>
              <a:pPr eaLnBrk="1" hangingPunct="1"/>
              <a:t>109</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a:lstStyle/>
          <a:p>
            <a:endParaRPr lang="en-US">
              <a:ea typeface="ＭＳ Ｐゴシック" charset="-128"/>
              <a:cs typeface="ＭＳ Ｐゴシック" charset="-128"/>
            </a:endParaRPr>
          </a:p>
        </p:txBody>
      </p:sp>
      <p:sp>
        <p:nvSpPr>
          <p:cNvPr id="162820" name="Slide Number Placeholder 3"/>
          <p:cNvSpPr>
            <a:spLocks noGrp="1"/>
          </p:cNvSpPr>
          <p:nvPr>
            <p:ph type="sldNum" sz="quarter" idx="5"/>
          </p:nvPr>
        </p:nvSpPr>
        <p:spPr bwMode="auto">
          <a:noFill/>
          <a:ln>
            <a:miter lim="800000"/>
            <a:headEnd/>
            <a:tailEnd/>
          </a:ln>
        </p:spPr>
        <p:txBody>
          <a:bodyPr/>
          <a:lstStyle/>
          <a:p>
            <a:fld id="{B1A1A01F-2D2A-554C-926F-545D220B2BAC}" type="slidenum">
              <a:rPr lang="en-US">
                <a:solidFill>
                  <a:srgbClr val="000000"/>
                </a:solidFill>
              </a:rPr>
              <a:pPr/>
              <a:t>125</a:t>
            </a:fld>
            <a:endParaRPr 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7EB218-6CF6-DE4B-ADE1-DF2719AE9D29}" type="slidenum">
              <a:rPr lang="en-US">
                <a:solidFill>
                  <a:prstClr val="black"/>
                </a:solidFill>
              </a:rPr>
              <a:pPr/>
              <a:t>23</a:t>
            </a:fld>
            <a:endParaRPr lang="en-US">
              <a:solidFill>
                <a:prstClr val="black"/>
              </a:solidFill>
            </a:endParaRPr>
          </a:p>
        </p:txBody>
      </p:sp>
      <p:sp>
        <p:nvSpPr>
          <p:cNvPr id="15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DD3602-68BE-E241-9284-8BEA381C4D5D}" type="slidenum">
              <a:rPr lang="en-US">
                <a:solidFill>
                  <a:prstClr val="black"/>
                </a:solidFill>
              </a:rPr>
              <a:pPr/>
              <a:t>24</a:t>
            </a:fld>
            <a:endParaRPr lang="en-US">
              <a:solidFill>
                <a:prstClr val="black"/>
              </a:solidFill>
            </a:endParaRPr>
          </a:p>
        </p:txBody>
      </p:sp>
      <p:sp>
        <p:nvSpPr>
          <p:cNvPr id="55298" name="Rectangle 2"/>
          <p:cNvSpPr>
            <a:spLocks noGrp="1" noRot="1" noChangeAspect="1" noChangeArrowheads="1" noTextEdit="1"/>
          </p:cNvSpPr>
          <p:nvPr>
            <p:ph type="sldImg"/>
          </p:nvPr>
        </p:nvSpPr>
        <p:spPr bwMode="auto">
          <a:xfrm>
            <a:off x="904068" y="711070"/>
            <a:ext cx="5059551" cy="3453976"/>
          </a:xfrm>
          <a:prstGeom prst="rect">
            <a:avLst/>
          </a:prstGeom>
          <a:no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bwMode="auto">
          <a:xfrm>
            <a:off x="280988" y="798514"/>
            <a:ext cx="6305551" cy="76596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6049FF-957C-3945-9B5A-96E57D952391}" type="slidenum">
              <a:rPr lang="en-US">
                <a:solidFill>
                  <a:prstClr val="black"/>
                </a:solidFill>
              </a:rPr>
              <a:pPr/>
              <a:t>25</a:t>
            </a:fld>
            <a:endParaRPr lang="en-US">
              <a:solidFill>
                <a:prstClr val="black"/>
              </a:solidFill>
            </a:endParaRPr>
          </a:p>
        </p:txBody>
      </p:sp>
      <p:sp>
        <p:nvSpPr>
          <p:cNvPr id="76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6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9F59DE-0FD0-9B4A-93C7-2275DC6405D2}" type="slidenum">
              <a:rPr lang="en-US">
                <a:solidFill>
                  <a:prstClr val="black"/>
                </a:solidFill>
              </a:rPr>
              <a:pPr/>
              <a:t>26</a:t>
            </a:fld>
            <a:endParaRPr lang="en-US">
              <a:solidFill>
                <a:prstClr val="black"/>
              </a:solidFill>
            </a:endParaRPr>
          </a:p>
        </p:txBody>
      </p:sp>
      <p:sp>
        <p:nvSpPr>
          <p:cNvPr id="43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529E35-CCF7-8743-B323-DBB3E08FE447}" type="slidenum">
              <a:rPr lang="en-US">
                <a:solidFill>
                  <a:prstClr val="black"/>
                </a:solidFill>
              </a:rPr>
              <a:pPr/>
              <a:t>29</a:t>
            </a:fld>
            <a:endParaRPr lang="en-US">
              <a:solidFill>
                <a:prstClr val="black"/>
              </a:solidFill>
            </a:endParaRPr>
          </a:p>
        </p:txBody>
      </p:sp>
      <p:sp>
        <p:nvSpPr>
          <p:cNvPr id="18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77BD80-6C8C-294E-9894-94E5BB4E66C7}" type="slidenum">
              <a:rPr lang="en-US">
                <a:solidFill>
                  <a:prstClr val="black"/>
                </a:solidFill>
              </a:rPr>
              <a:pPr/>
              <a:t>30</a:t>
            </a:fld>
            <a:endParaRPr lang="en-US">
              <a:solidFill>
                <a:prstClr val="black"/>
              </a:solidFill>
            </a:endParaRPr>
          </a:p>
        </p:txBody>
      </p:sp>
      <p:sp>
        <p:nvSpPr>
          <p:cNvPr id="6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2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5DDD17-4D3A-2849-BFD8-B6A55BDEDD6A}" type="slidenum">
              <a:rPr lang="en-US">
                <a:solidFill>
                  <a:prstClr val="black"/>
                </a:solidFill>
              </a:rPr>
              <a:pPr/>
              <a:t>31</a:t>
            </a:fld>
            <a:endParaRPr lang="en-US">
              <a:solidFill>
                <a:prstClr val="black"/>
              </a:solidFill>
            </a:endParaRPr>
          </a:p>
        </p:txBody>
      </p:sp>
      <p:sp>
        <p:nvSpPr>
          <p:cNvPr id="77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782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575E5D-278A-3347-BD4A-7752FB832921}" type="datetimeFigureOut">
              <a:rPr lang="en-US" smtClean="0"/>
              <a:t>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4441A5-6E80-274A-BF8B-424DAE7091C8}" type="slidenum">
              <a:rPr lang="en-US" smtClean="0"/>
              <a:t>‹#›</a:t>
            </a:fld>
            <a:endParaRPr lang="en-US"/>
          </a:p>
        </p:txBody>
      </p:sp>
    </p:spTree>
    <p:extLst>
      <p:ext uri="{BB962C8B-B14F-4D97-AF65-F5344CB8AC3E}">
        <p14:creationId xmlns:p14="http://schemas.microsoft.com/office/powerpoint/2010/main" val="1559017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575E5D-278A-3347-BD4A-7752FB832921}" type="datetimeFigureOut">
              <a:rPr lang="en-US" smtClean="0"/>
              <a:t>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4441A5-6E80-274A-BF8B-424DAE7091C8}" type="slidenum">
              <a:rPr lang="en-US" smtClean="0"/>
              <a:t>‹#›</a:t>
            </a:fld>
            <a:endParaRPr lang="en-US"/>
          </a:p>
        </p:txBody>
      </p:sp>
    </p:spTree>
    <p:extLst>
      <p:ext uri="{BB962C8B-B14F-4D97-AF65-F5344CB8AC3E}">
        <p14:creationId xmlns:p14="http://schemas.microsoft.com/office/powerpoint/2010/main" val="621124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575E5D-278A-3347-BD4A-7752FB832921}" type="datetimeFigureOut">
              <a:rPr lang="en-US" smtClean="0"/>
              <a:t>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4441A5-6E80-274A-BF8B-424DAE7091C8}" type="slidenum">
              <a:rPr lang="en-US" smtClean="0"/>
              <a:t>‹#›</a:t>
            </a:fld>
            <a:endParaRPr lang="en-US"/>
          </a:p>
        </p:txBody>
      </p:sp>
    </p:spTree>
    <p:extLst>
      <p:ext uri="{BB962C8B-B14F-4D97-AF65-F5344CB8AC3E}">
        <p14:creationId xmlns:p14="http://schemas.microsoft.com/office/powerpoint/2010/main" val="2158035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1"/>
            <a:ext cx="7542212" cy="1013012"/>
          </a:xfrm>
        </p:spPr>
        <p:txBody>
          <a:bodyPr anchor="b" anchorCtr="0">
            <a:noAutofit/>
          </a:bodyPr>
          <a:lstStyle/>
          <a:p>
            <a:r>
              <a:rPr lang="en-US" smtClean="0"/>
              <a:t>Click to edit Master title style</a:t>
            </a:r>
            <a:endParaRPr/>
          </a:p>
        </p:txBody>
      </p:sp>
      <p:sp>
        <p:nvSpPr>
          <p:cNvPr id="3" name="Subtitle 2"/>
          <p:cNvSpPr>
            <a:spLocks noGrp="1"/>
          </p:cNvSpPr>
          <p:nvPr>
            <p:ph type="subTitle" idx="1"/>
          </p:nvPr>
        </p:nvSpPr>
        <p:spPr>
          <a:xfrm>
            <a:off x="820738" y="5230906"/>
            <a:ext cx="7542212"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pic>
        <p:nvPicPr>
          <p:cNvPr id="7" name="Picture 6" descr="MoleculeTracer.png"/>
          <p:cNvPicPr>
            <a:picLocks noChangeAspect="1"/>
          </p:cNvPicPr>
          <p:nvPr/>
        </p:nvPicPr>
        <p:blipFill>
          <a:blip r:embed="rId2"/>
          <a:stretch>
            <a:fillRect/>
          </a:stretch>
        </p:blipFill>
        <p:spPr>
          <a:xfrm>
            <a:off x="1674019" y="224679"/>
            <a:ext cx="5795963" cy="3943372"/>
          </a:xfrm>
          <a:prstGeom prst="rect">
            <a:avLst/>
          </a:prstGeom>
        </p:spPr>
      </p:pic>
    </p:spTree>
    <p:extLst>
      <p:ext uri="{BB962C8B-B14F-4D97-AF65-F5344CB8AC3E}">
        <p14:creationId xmlns:p14="http://schemas.microsoft.com/office/powerpoint/2010/main" val="4065907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096371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737" y="1219013"/>
            <a:ext cx="7542213"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820737" y="3224213"/>
            <a:ext cx="7542213"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30202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p>
            <a:r>
              <a:rPr lang="en-US" smtClean="0"/>
              <a:t>Click to edit Master title style</a:t>
            </a:r>
            <a:endParaRPr/>
          </a:p>
        </p:txBody>
      </p:sp>
      <p:sp>
        <p:nvSpPr>
          <p:cNvPr id="3" name="Content Placeholder 2"/>
          <p:cNvSpPr>
            <a:spLocks noGrp="1"/>
          </p:cNvSpPr>
          <p:nvPr>
            <p:ph sz="half" idx="1"/>
          </p:nvPr>
        </p:nvSpPr>
        <p:spPr>
          <a:xfrm>
            <a:off x="779462"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03763"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3348544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2"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2"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3763"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3763"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8" name="Footer Placeholder 7"/>
          <p:cNvSpPr>
            <a:spLocks noGrp="1"/>
          </p:cNvSpPr>
          <p:nvPr>
            <p:ph type="ftr" sz="quarter" idx="11"/>
          </p:nvPr>
        </p:nvSpPr>
        <p:spPr/>
        <p:txBody>
          <a:bodyPr/>
          <a:lstStyle/>
          <a:p>
            <a:endParaRPr lang="en-US">
              <a:solidFill>
                <a:srgbClr val="FFFFFF">
                  <a:tint val="75000"/>
                </a:srgbClr>
              </a:solidFill>
              <a:latin typeface="Candara"/>
            </a:endParaRPr>
          </a:p>
        </p:txBody>
      </p:sp>
      <p:sp>
        <p:nvSpPr>
          <p:cNvPr id="9" name="Slide Number Placeholder 8"/>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978565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4" name="Footer Placeholder 3"/>
          <p:cNvSpPr>
            <a:spLocks noGrp="1"/>
          </p:cNvSpPr>
          <p:nvPr>
            <p:ph type="ftr" sz="quarter" idx="11"/>
          </p:nvPr>
        </p:nvSpPr>
        <p:spPr/>
        <p:txBody>
          <a:bodyPr/>
          <a:lstStyle/>
          <a:p>
            <a:endParaRPr lang="en-US">
              <a:solidFill>
                <a:srgbClr val="FFFFFF">
                  <a:tint val="75000"/>
                </a:srgbClr>
              </a:solidFill>
              <a:latin typeface="Candara"/>
            </a:endParaRPr>
          </a:p>
        </p:txBody>
      </p:sp>
      <p:sp>
        <p:nvSpPr>
          <p:cNvPr id="5" name="Slide Number Placeholder 4"/>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650111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latin typeface="Candara"/>
            </a:endParaRPr>
          </a:p>
        </p:txBody>
      </p:sp>
      <p:sp>
        <p:nvSpPr>
          <p:cNvPr id="4" name="Slide Number Placeholder 3"/>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184494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929" y="457201"/>
            <a:ext cx="3566160" cy="137160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802393" y="457201"/>
            <a:ext cx="356616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929" y="1828801"/>
            <a:ext cx="356616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227587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575E5D-278A-3347-BD4A-7752FB832921}" type="datetimeFigureOut">
              <a:rPr lang="en-US" smtClean="0"/>
              <a:t>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4441A5-6E80-274A-BF8B-424DAE7091C8}" type="slidenum">
              <a:rPr lang="en-US" smtClean="0"/>
              <a:t>‹#›</a:t>
            </a:fld>
            <a:endParaRPr lang="en-US"/>
          </a:p>
        </p:txBody>
      </p:sp>
    </p:spTree>
    <p:extLst>
      <p:ext uri="{BB962C8B-B14F-4D97-AF65-F5344CB8AC3E}">
        <p14:creationId xmlns:p14="http://schemas.microsoft.com/office/powerpoint/2010/main" val="1991935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0"/>
            <a:ext cx="356616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266765" y="1676400"/>
            <a:ext cx="297561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1828800"/>
            <a:ext cx="356616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704279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3962399"/>
            <a:ext cx="758571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101957" y="457200"/>
            <a:ext cx="2940087"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4639235"/>
            <a:ext cx="758571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094634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253151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5" y="416859"/>
            <a:ext cx="1940859" cy="5607424"/>
          </a:xfrm>
        </p:spPr>
        <p:txBody>
          <a:bodyPr vert="eaVert" anchor="ctr" anchorCtr="0"/>
          <a:lstStyle/>
          <a:p>
            <a:r>
              <a:rPr lang="en-US" smtClean="0"/>
              <a:t>Click to edit Master title style</a:t>
            </a:r>
            <a:endParaRPr/>
          </a:p>
        </p:txBody>
      </p:sp>
      <p:sp>
        <p:nvSpPr>
          <p:cNvPr id="3" name="Vertical Text Placeholder 2"/>
          <p:cNvSpPr>
            <a:spLocks noGrp="1"/>
          </p:cNvSpPr>
          <p:nvPr>
            <p:ph type="body" orient="vert" idx="1"/>
          </p:nvPr>
        </p:nvSpPr>
        <p:spPr>
          <a:xfrm>
            <a:off x="820737" y="414015"/>
            <a:ext cx="6144839" cy="561026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906573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1"/>
            <a:ext cx="7542212" cy="1013012"/>
          </a:xfrm>
        </p:spPr>
        <p:txBody>
          <a:bodyPr anchor="b" anchorCtr="0">
            <a:noAutofit/>
          </a:bodyPr>
          <a:lstStyle/>
          <a:p>
            <a:r>
              <a:rPr lang="en-US" smtClean="0"/>
              <a:t>Click to edit Master title style</a:t>
            </a:r>
            <a:endParaRPr/>
          </a:p>
        </p:txBody>
      </p:sp>
      <p:sp>
        <p:nvSpPr>
          <p:cNvPr id="3" name="Subtitle 2"/>
          <p:cNvSpPr>
            <a:spLocks noGrp="1"/>
          </p:cNvSpPr>
          <p:nvPr>
            <p:ph type="subTitle" idx="1"/>
          </p:nvPr>
        </p:nvSpPr>
        <p:spPr>
          <a:xfrm>
            <a:off x="820738" y="5230906"/>
            <a:ext cx="7542212"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pic>
        <p:nvPicPr>
          <p:cNvPr id="7" name="Picture 6" descr="MoleculeTracer.png"/>
          <p:cNvPicPr>
            <a:picLocks noChangeAspect="1"/>
          </p:cNvPicPr>
          <p:nvPr/>
        </p:nvPicPr>
        <p:blipFill>
          <a:blip r:embed="rId2"/>
          <a:stretch>
            <a:fillRect/>
          </a:stretch>
        </p:blipFill>
        <p:spPr>
          <a:xfrm>
            <a:off x="1674019" y="224679"/>
            <a:ext cx="5795963" cy="3943372"/>
          </a:xfrm>
          <a:prstGeom prst="rect">
            <a:avLst/>
          </a:prstGeom>
        </p:spPr>
      </p:pic>
    </p:spTree>
    <p:extLst>
      <p:ext uri="{BB962C8B-B14F-4D97-AF65-F5344CB8AC3E}">
        <p14:creationId xmlns:p14="http://schemas.microsoft.com/office/powerpoint/2010/main" val="5212729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28199096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737" y="1219013"/>
            <a:ext cx="7542213"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820737" y="3224213"/>
            <a:ext cx="7542213"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2212808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p>
            <a:r>
              <a:rPr lang="en-US" smtClean="0"/>
              <a:t>Click to edit Master title style</a:t>
            </a:r>
            <a:endParaRPr/>
          </a:p>
        </p:txBody>
      </p:sp>
      <p:sp>
        <p:nvSpPr>
          <p:cNvPr id="3" name="Content Placeholder 2"/>
          <p:cNvSpPr>
            <a:spLocks noGrp="1"/>
          </p:cNvSpPr>
          <p:nvPr>
            <p:ph sz="half" idx="1"/>
          </p:nvPr>
        </p:nvSpPr>
        <p:spPr>
          <a:xfrm>
            <a:off x="779462"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03763"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1196821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2"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2"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3763"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3763"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8" name="Footer Placeholder 7"/>
          <p:cNvSpPr>
            <a:spLocks noGrp="1"/>
          </p:cNvSpPr>
          <p:nvPr>
            <p:ph type="ftr" sz="quarter" idx="11"/>
          </p:nvPr>
        </p:nvSpPr>
        <p:spPr/>
        <p:txBody>
          <a:bodyPr/>
          <a:lstStyle/>
          <a:p>
            <a:endParaRPr lang="en-US">
              <a:solidFill>
                <a:srgbClr val="FFFFFF">
                  <a:tint val="75000"/>
                </a:srgbClr>
              </a:solidFill>
              <a:latin typeface="Candara"/>
            </a:endParaRPr>
          </a:p>
        </p:txBody>
      </p:sp>
      <p:sp>
        <p:nvSpPr>
          <p:cNvPr id="9" name="Slide Number Placeholder 8"/>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22625914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4" name="Footer Placeholder 3"/>
          <p:cNvSpPr>
            <a:spLocks noGrp="1"/>
          </p:cNvSpPr>
          <p:nvPr>
            <p:ph type="ftr" sz="quarter" idx="11"/>
          </p:nvPr>
        </p:nvSpPr>
        <p:spPr/>
        <p:txBody>
          <a:bodyPr/>
          <a:lstStyle/>
          <a:p>
            <a:endParaRPr lang="en-US">
              <a:solidFill>
                <a:srgbClr val="FFFFFF">
                  <a:tint val="75000"/>
                </a:srgbClr>
              </a:solidFill>
              <a:latin typeface="Candara"/>
            </a:endParaRPr>
          </a:p>
        </p:txBody>
      </p:sp>
      <p:sp>
        <p:nvSpPr>
          <p:cNvPr id="5" name="Slide Number Placeholder 4"/>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600523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575E5D-278A-3347-BD4A-7752FB832921}" type="datetimeFigureOut">
              <a:rPr lang="en-US" smtClean="0"/>
              <a:t>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4441A5-6E80-274A-BF8B-424DAE7091C8}" type="slidenum">
              <a:rPr lang="en-US" smtClean="0"/>
              <a:t>‹#›</a:t>
            </a:fld>
            <a:endParaRPr lang="en-US"/>
          </a:p>
        </p:txBody>
      </p:sp>
    </p:spTree>
    <p:extLst>
      <p:ext uri="{BB962C8B-B14F-4D97-AF65-F5344CB8AC3E}">
        <p14:creationId xmlns:p14="http://schemas.microsoft.com/office/powerpoint/2010/main" val="77734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latin typeface="Candara"/>
            </a:endParaRPr>
          </a:p>
        </p:txBody>
      </p:sp>
      <p:sp>
        <p:nvSpPr>
          <p:cNvPr id="4" name="Slide Number Placeholder 3"/>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927191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929" y="457201"/>
            <a:ext cx="3566160" cy="137160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802393" y="457201"/>
            <a:ext cx="356616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929" y="1828801"/>
            <a:ext cx="356616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319162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0"/>
            <a:ext cx="356616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266765" y="1676400"/>
            <a:ext cx="297561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1828800"/>
            <a:ext cx="356616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7369711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3962399"/>
            <a:ext cx="758571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101957" y="457200"/>
            <a:ext cx="2940087"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4639235"/>
            <a:ext cx="758571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27273055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33326338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5" y="416859"/>
            <a:ext cx="1940859" cy="5607424"/>
          </a:xfrm>
        </p:spPr>
        <p:txBody>
          <a:bodyPr vert="eaVert" anchor="ctr" anchorCtr="0"/>
          <a:lstStyle/>
          <a:p>
            <a:r>
              <a:rPr lang="en-US" smtClean="0"/>
              <a:t>Click to edit Master title style</a:t>
            </a:r>
            <a:endParaRPr/>
          </a:p>
        </p:txBody>
      </p:sp>
      <p:sp>
        <p:nvSpPr>
          <p:cNvPr id="3" name="Vertical Text Placeholder 2"/>
          <p:cNvSpPr>
            <a:spLocks noGrp="1"/>
          </p:cNvSpPr>
          <p:nvPr>
            <p:ph type="body" orient="vert" idx="1"/>
          </p:nvPr>
        </p:nvSpPr>
        <p:spPr>
          <a:xfrm>
            <a:off x="820737" y="414015"/>
            <a:ext cx="6144839" cy="561026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27672565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1"/>
            <a:ext cx="7542212" cy="1013012"/>
          </a:xfrm>
        </p:spPr>
        <p:txBody>
          <a:bodyPr anchor="b" anchorCtr="0">
            <a:noAutofit/>
          </a:bodyPr>
          <a:lstStyle/>
          <a:p>
            <a:r>
              <a:rPr lang="en-US" smtClean="0"/>
              <a:t>Click to edit Master title style</a:t>
            </a:r>
            <a:endParaRPr/>
          </a:p>
        </p:txBody>
      </p:sp>
      <p:sp>
        <p:nvSpPr>
          <p:cNvPr id="3" name="Subtitle 2"/>
          <p:cNvSpPr>
            <a:spLocks noGrp="1"/>
          </p:cNvSpPr>
          <p:nvPr>
            <p:ph type="subTitle" idx="1"/>
          </p:nvPr>
        </p:nvSpPr>
        <p:spPr>
          <a:xfrm>
            <a:off x="820738" y="5230906"/>
            <a:ext cx="7542212"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pic>
        <p:nvPicPr>
          <p:cNvPr id="7" name="Picture 6" descr="MoleculeTracer.png"/>
          <p:cNvPicPr>
            <a:picLocks noChangeAspect="1"/>
          </p:cNvPicPr>
          <p:nvPr/>
        </p:nvPicPr>
        <p:blipFill>
          <a:blip r:embed="rId2"/>
          <a:stretch>
            <a:fillRect/>
          </a:stretch>
        </p:blipFill>
        <p:spPr>
          <a:xfrm>
            <a:off x="1674019" y="224679"/>
            <a:ext cx="5795963" cy="3943372"/>
          </a:xfrm>
          <a:prstGeom prst="rect">
            <a:avLst/>
          </a:prstGeom>
        </p:spPr>
      </p:pic>
    </p:spTree>
    <p:extLst>
      <p:ext uri="{BB962C8B-B14F-4D97-AF65-F5344CB8AC3E}">
        <p14:creationId xmlns:p14="http://schemas.microsoft.com/office/powerpoint/2010/main" val="11642379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40768811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737" y="1219013"/>
            <a:ext cx="7542213"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820737" y="3224213"/>
            <a:ext cx="7542213"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42943426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p>
            <a:r>
              <a:rPr lang="en-US" smtClean="0"/>
              <a:t>Click to edit Master title style</a:t>
            </a:r>
            <a:endParaRPr/>
          </a:p>
        </p:txBody>
      </p:sp>
      <p:sp>
        <p:nvSpPr>
          <p:cNvPr id="3" name="Content Placeholder 2"/>
          <p:cNvSpPr>
            <a:spLocks noGrp="1"/>
          </p:cNvSpPr>
          <p:nvPr>
            <p:ph sz="half" idx="1"/>
          </p:nvPr>
        </p:nvSpPr>
        <p:spPr>
          <a:xfrm>
            <a:off x="779462"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03763"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714592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575E5D-278A-3347-BD4A-7752FB832921}" type="datetimeFigureOut">
              <a:rPr lang="en-US" smtClean="0"/>
              <a:t>2/11/15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4441A5-6E80-274A-BF8B-424DAE7091C8}" type="slidenum">
              <a:rPr lang="en-US" smtClean="0"/>
              <a:t>‹#›</a:t>
            </a:fld>
            <a:endParaRPr lang="en-US"/>
          </a:p>
        </p:txBody>
      </p:sp>
    </p:spTree>
    <p:extLst>
      <p:ext uri="{BB962C8B-B14F-4D97-AF65-F5344CB8AC3E}">
        <p14:creationId xmlns:p14="http://schemas.microsoft.com/office/powerpoint/2010/main" val="35364148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2"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2"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3763"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3763"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8" name="Footer Placeholder 7"/>
          <p:cNvSpPr>
            <a:spLocks noGrp="1"/>
          </p:cNvSpPr>
          <p:nvPr>
            <p:ph type="ftr" sz="quarter" idx="11"/>
          </p:nvPr>
        </p:nvSpPr>
        <p:spPr/>
        <p:txBody>
          <a:bodyPr/>
          <a:lstStyle/>
          <a:p>
            <a:endParaRPr lang="en-US">
              <a:solidFill>
                <a:srgbClr val="FFFFFF">
                  <a:tint val="75000"/>
                </a:srgbClr>
              </a:solidFill>
              <a:latin typeface="Candara"/>
            </a:endParaRPr>
          </a:p>
        </p:txBody>
      </p:sp>
      <p:sp>
        <p:nvSpPr>
          <p:cNvPr id="9" name="Slide Number Placeholder 8"/>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1166308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4" name="Footer Placeholder 3"/>
          <p:cNvSpPr>
            <a:spLocks noGrp="1"/>
          </p:cNvSpPr>
          <p:nvPr>
            <p:ph type="ftr" sz="quarter" idx="11"/>
          </p:nvPr>
        </p:nvSpPr>
        <p:spPr/>
        <p:txBody>
          <a:bodyPr/>
          <a:lstStyle/>
          <a:p>
            <a:endParaRPr lang="en-US">
              <a:solidFill>
                <a:srgbClr val="FFFFFF">
                  <a:tint val="75000"/>
                </a:srgbClr>
              </a:solidFill>
              <a:latin typeface="Candara"/>
            </a:endParaRPr>
          </a:p>
        </p:txBody>
      </p:sp>
      <p:sp>
        <p:nvSpPr>
          <p:cNvPr id="5" name="Slide Number Placeholder 4"/>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7607607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latin typeface="Candara"/>
            </a:endParaRPr>
          </a:p>
        </p:txBody>
      </p:sp>
      <p:sp>
        <p:nvSpPr>
          <p:cNvPr id="4" name="Slide Number Placeholder 3"/>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6147282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929" y="457201"/>
            <a:ext cx="3566160" cy="137160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802393" y="457201"/>
            <a:ext cx="356616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929" y="1828801"/>
            <a:ext cx="356616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5355091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0"/>
            <a:ext cx="356616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266765" y="1676400"/>
            <a:ext cx="297561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1828800"/>
            <a:ext cx="356616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26688329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3962399"/>
            <a:ext cx="758571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101957" y="457200"/>
            <a:ext cx="2940087"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4639235"/>
            <a:ext cx="758571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29951794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8514561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5" y="416859"/>
            <a:ext cx="1940859" cy="5607424"/>
          </a:xfrm>
        </p:spPr>
        <p:txBody>
          <a:bodyPr vert="eaVert" anchor="ctr" anchorCtr="0"/>
          <a:lstStyle/>
          <a:p>
            <a:r>
              <a:rPr lang="en-US" smtClean="0"/>
              <a:t>Click to edit Master title style</a:t>
            </a:r>
            <a:endParaRPr/>
          </a:p>
        </p:txBody>
      </p:sp>
      <p:sp>
        <p:nvSpPr>
          <p:cNvPr id="3" name="Vertical Text Placeholder 2"/>
          <p:cNvSpPr>
            <a:spLocks noGrp="1"/>
          </p:cNvSpPr>
          <p:nvPr>
            <p:ph type="body" orient="vert" idx="1"/>
          </p:nvPr>
        </p:nvSpPr>
        <p:spPr>
          <a:xfrm>
            <a:off x="820737" y="414015"/>
            <a:ext cx="6144839" cy="561026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1910643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1"/>
            <a:ext cx="7542212" cy="1013012"/>
          </a:xfrm>
        </p:spPr>
        <p:txBody>
          <a:bodyPr anchor="b" anchorCtr="0">
            <a:noAutofit/>
          </a:bodyPr>
          <a:lstStyle/>
          <a:p>
            <a:r>
              <a:rPr lang="en-US" smtClean="0"/>
              <a:t>Click to edit Master title style</a:t>
            </a:r>
            <a:endParaRPr/>
          </a:p>
        </p:txBody>
      </p:sp>
      <p:sp>
        <p:nvSpPr>
          <p:cNvPr id="3" name="Subtitle 2"/>
          <p:cNvSpPr>
            <a:spLocks noGrp="1"/>
          </p:cNvSpPr>
          <p:nvPr>
            <p:ph type="subTitle" idx="1"/>
          </p:nvPr>
        </p:nvSpPr>
        <p:spPr>
          <a:xfrm>
            <a:off x="820738" y="5230906"/>
            <a:ext cx="7542212"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pic>
        <p:nvPicPr>
          <p:cNvPr id="7" name="Picture 6" descr="MoleculeTracer.png"/>
          <p:cNvPicPr>
            <a:picLocks noChangeAspect="1"/>
          </p:cNvPicPr>
          <p:nvPr/>
        </p:nvPicPr>
        <p:blipFill>
          <a:blip r:embed="rId2"/>
          <a:stretch>
            <a:fillRect/>
          </a:stretch>
        </p:blipFill>
        <p:spPr>
          <a:xfrm>
            <a:off x="1674019" y="224679"/>
            <a:ext cx="5795963" cy="3943372"/>
          </a:xfrm>
          <a:prstGeom prst="rect">
            <a:avLst/>
          </a:prstGeom>
        </p:spPr>
      </p:pic>
    </p:spTree>
    <p:extLst>
      <p:ext uri="{BB962C8B-B14F-4D97-AF65-F5344CB8AC3E}">
        <p14:creationId xmlns:p14="http://schemas.microsoft.com/office/powerpoint/2010/main" val="1510037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278468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575E5D-278A-3347-BD4A-7752FB832921}" type="datetimeFigureOut">
              <a:rPr lang="en-US" smtClean="0"/>
              <a:t>2/11/15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4441A5-6E80-274A-BF8B-424DAE7091C8}" type="slidenum">
              <a:rPr lang="en-US" smtClean="0"/>
              <a:t>‹#›</a:t>
            </a:fld>
            <a:endParaRPr lang="en-US"/>
          </a:p>
        </p:txBody>
      </p:sp>
    </p:spTree>
    <p:extLst>
      <p:ext uri="{BB962C8B-B14F-4D97-AF65-F5344CB8AC3E}">
        <p14:creationId xmlns:p14="http://schemas.microsoft.com/office/powerpoint/2010/main" val="13482326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737" y="1219013"/>
            <a:ext cx="7542213"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820737" y="3224213"/>
            <a:ext cx="7542213"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23380875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p>
            <a:r>
              <a:rPr lang="en-US" smtClean="0"/>
              <a:t>Click to edit Master title style</a:t>
            </a:r>
            <a:endParaRPr/>
          </a:p>
        </p:txBody>
      </p:sp>
      <p:sp>
        <p:nvSpPr>
          <p:cNvPr id="3" name="Content Placeholder 2"/>
          <p:cNvSpPr>
            <a:spLocks noGrp="1"/>
          </p:cNvSpPr>
          <p:nvPr>
            <p:ph sz="half" idx="1"/>
          </p:nvPr>
        </p:nvSpPr>
        <p:spPr>
          <a:xfrm>
            <a:off x="779462"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03763"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7914006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2"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2"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3763"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3763"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8" name="Footer Placeholder 7"/>
          <p:cNvSpPr>
            <a:spLocks noGrp="1"/>
          </p:cNvSpPr>
          <p:nvPr>
            <p:ph type="ftr" sz="quarter" idx="11"/>
          </p:nvPr>
        </p:nvSpPr>
        <p:spPr/>
        <p:txBody>
          <a:bodyPr/>
          <a:lstStyle/>
          <a:p>
            <a:endParaRPr lang="en-US">
              <a:solidFill>
                <a:srgbClr val="FFFFFF">
                  <a:tint val="75000"/>
                </a:srgbClr>
              </a:solidFill>
              <a:latin typeface="Candara"/>
            </a:endParaRPr>
          </a:p>
        </p:txBody>
      </p:sp>
      <p:sp>
        <p:nvSpPr>
          <p:cNvPr id="9" name="Slide Number Placeholder 8"/>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36144740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4" name="Footer Placeholder 3"/>
          <p:cNvSpPr>
            <a:spLocks noGrp="1"/>
          </p:cNvSpPr>
          <p:nvPr>
            <p:ph type="ftr" sz="quarter" idx="11"/>
          </p:nvPr>
        </p:nvSpPr>
        <p:spPr/>
        <p:txBody>
          <a:bodyPr/>
          <a:lstStyle/>
          <a:p>
            <a:endParaRPr lang="en-US">
              <a:solidFill>
                <a:srgbClr val="FFFFFF">
                  <a:tint val="75000"/>
                </a:srgbClr>
              </a:solidFill>
              <a:latin typeface="Candara"/>
            </a:endParaRPr>
          </a:p>
        </p:txBody>
      </p:sp>
      <p:sp>
        <p:nvSpPr>
          <p:cNvPr id="5" name="Slide Number Placeholder 4"/>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30368249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latin typeface="Candara"/>
            </a:endParaRPr>
          </a:p>
        </p:txBody>
      </p:sp>
      <p:sp>
        <p:nvSpPr>
          <p:cNvPr id="4" name="Slide Number Placeholder 3"/>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29033314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929" y="457201"/>
            <a:ext cx="3566160" cy="137160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802393" y="457201"/>
            <a:ext cx="356616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929" y="1828801"/>
            <a:ext cx="356616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4880961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0"/>
            <a:ext cx="356616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266765" y="1676400"/>
            <a:ext cx="297561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1828800"/>
            <a:ext cx="356616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2202374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3962399"/>
            <a:ext cx="758571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101957" y="457200"/>
            <a:ext cx="2940087"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4639235"/>
            <a:ext cx="758571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28902081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38618661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5" y="416859"/>
            <a:ext cx="1940859" cy="5607424"/>
          </a:xfrm>
        </p:spPr>
        <p:txBody>
          <a:bodyPr vert="eaVert" anchor="ctr" anchorCtr="0"/>
          <a:lstStyle/>
          <a:p>
            <a:r>
              <a:rPr lang="en-US" smtClean="0"/>
              <a:t>Click to edit Master title style</a:t>
            </a:r>
            <a:endParaRPr/>
          </a:p>
        </p:txBody>
      </p:sp>
      <p:sp>
        <p:nvSpPr>
          <p:cNvPr id="3" name="Vertical Text Placeholder 2"/>
          <p:cNvSpPr>
            <a:spLocks noGrp="1"/>
          </p:cNvSpPr>
          <p:nvPr>
            <p:ph type="body" orient="vert" idx="1"/>
          </p:nvPr>
        </p:nvSpPr>
        <p:spPr>
          <a:xfrm>
            <a:off x="820737" y="414015"/>
            <a:ext cx="6144839" cy="561026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3030394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575E5D-278A-3347-BD4A-7752FB832921}" type="datetimeFigureOut">
              <a:rPr lang="en-US" smtClean="0"/>
              <a:t>2/11/15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4441A5-6E80-274A-BF8B-424DAE7091C8}" type="slidenum">
              <a:rPr lang="en-US" smtClean="0"/>
              <a:t>‹#›</a:t>
            </a:fld>
            <a:endParaRPr lang="en-US"/>
          </a:p>
        </p:txBody>
      </p:sp>
    </p:spTree>
    <p:extLst>
      <p:ext uri="{BB962C8B-B14F-4D97-AF65-F5344CB8AC3E}">
        <p14:creationId xmlns:p14="http://schemas.microsoft.com/office/powerpoint/2010/main" val="6963125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1"/>
            <a:ext cx="7542212" cy="1013012"/>
          </a:xfrm>
        </p:spPr>
        <p:txBody>
          <a:bodyPr anchor="b" anchorCtr="0">
            <a:noAutofit/>
          </a:bodyPr>
          <a:lstStyle/>
          <a:p>
            <a:r>
              <a:rPr lang="en-US" smtClean="0"/>
              <a:t>Click to edit Master title style</a:t>
            </a:r>
            <a:endParaRPr/>
          </a:p>
        </p:txBody>
      </p:sp>
      <p:sp>
        <p:nvSpPr>
          <p:cNvPr id="3" name="Subtitle 2"/>
          <p:cNvSpPr>
            <a:spLocks noGrp="1"/>
          </p:cNvSpPr>
          <p:nvPr>
            <p:ph type="subTitle" idx="1"/>
          </p:nvPr>
        </p:nvSpPr>
        <p:spPr>
          <a:xfrm>
            <a:off x="820738" y="5230906"/>
            <a:ext cx="7542212"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pic>
        <p:nvPicPr>
          <p:cNvPr id="7" name="Picture 6" descr="MoleculeTracer.png"/>
          <p:cNvPicPr>
            <a:picLocks noChangeAspect="1"/>
          </p:cNvPicPr>
          <p:nvPr/>
        </p:nvPicPr>
        <p:blipFill>
          <a:blip r:embed="rId2"/>
          <a:stretch>
            <a:fillRect/>
          </a:stretch>
        </p:blipFill>
        <p:spPr>
          <a:xfrm>
            <a:off x="1674019" y="224679"/>
            <a:ext cx="5795963" cy="3943372"/>
          </a:xfrm>
          <a:prstGeom prst="rect">
            <a:avLst/>
          </a:prstGeom>
        </p:spPr>
      </p:pic>
    </p:spTree>
    <p:extLst>
      <p:ext uri="{BB962C8B-B14F-4D97-AF65-F5344CB8AC3E}">
        <p14:creationId xmlns:p14="http://schemas.microsoft.com/office/powerpoint/2010/main" val="19115535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36964681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737" y="1219013"/>
            <a:ext cx="7542213"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820737" y="3224213"/>
            <a:ext cx="7542213"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31483036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p>
            <a:r>
              <a:rPr lang="en-US" smtClean="0"/>
              <a:t>Click to edit Master title style</a:t>
            </a:r>
            <a:endParaRPr/>
          </a:p>
        </p:txBody>
      </p:sp>
      <p:sp>
        <p:nvSpPr>
          <p:cNvPr id="3" name="Content Placeholder 2"/>
          <p:cNvSpPr>
            <a:spLocks noGrp="1"/>
          </p:cNvSpPr>
          <p:nvPr>
            <p:ph sz="half" idx="1"/>
          </p:nvPr>
        </p:nvSpPr>
        <p:spPr>
          <a:xfrm>
            <a:off x="779462"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03763"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5519835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2"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2"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3763"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3763"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8" name="Footer Placeholder 7"/>
          <p:cNvSpPr>
            <a:spLocks noGrp="1"/>
          </p:cNvSpPr>
          <p:nvPr>
            <p:ph type="ftr" sz="quarter" idx="11"/>
          </p:nvPr>
        </p:nvSpPr>
        <p:spPr/>
        <p:txBody>
          <a:bodyPr/>
          <a:lstStyle/>
          <a:p>
            <a:endParaRPr lang="en-US">
              <a:solidFill>
                <a:srgbClr val="FFFFFF">
                  <a:tint val="75000"/>
                </a:srgbClr>
              </a:solidFill>
              <a:latin typeface="Candara"/>
            </a:endParaRPr>
          </a:p>
        </p:txBody>
      </p:sp>
      <p:sp>
        <p:nvSpPr>
          <p:cNvPr id="9" name="Slide Number Placeholder 8"/>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21012079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4" name="Footer Placeholder 3"/>
          <p:cNvSpPr>
            <a:spLocks noGrp="1"/>
          </p:cNvSpPr>
          <p:nvPr>
            <p:ph type="ftr" sz="quarter" idx="11"/>
          </p:nvPr>
        </p:nvSpPr>
        <p:spPr/>
        <p:txBody>
          <a:bodyPr/>
          <a:lstStyle/>
          <a:p>
            <a:endParaRPr lang="en-US">
              <a:solidFill>
                <a:srgbClr val="FFFFFF">
                  <a:tint val="75000"/>
                </a:srgbClr>
              </a:solidFill>
              <a:latin typeface="Candara"/>
            </a:endParaRPr>
          </a:p>
        </p:txBody>
      </p:sp>
      <p:sp>
        <p:nvSpPr>
          <p:cNvPr id="5" name="Slide Number Placeholder 4"/>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8221560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latin typeface="Candara"/>
            </a:endParaRPr>
          </a:p>
        </p:txBody>
      </p:sp>
      <p:sp>
        <p:nvSpPr>
          <p:cNvPr id="4" name="Slide Number Placeholder 3"/>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4514947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929" y="457201"/>
            <a:ext cx="3566160" cy="137160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802393" y="457201"/>
            <a:ext cx="356616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929" y="1828801"/>
            <a:ext cx="356616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6144985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0"/>
            <a:ext cx="356616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266765" y="1676400"/>
            <a:ext cx="297561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1828800"/>
            <a:ext cx="356616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12536508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3962399"/>
            <a:ext cx="758571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101957" y="457200"/>
            <a:ext cx="2940087"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4639235"/>
            <a:ext cx="758571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ndara"/>
            </a:endParaRPr>
          </a:p>
        </p:txBody>
      </p:sp>
      <p:sp>
        <p:nvSpPr>
          <p:cNvPr id="7" name="Slide Number Placeholder 6"/>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531986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75E5D-278A-3347-BD4A-7752FB832921}" type="datetimeFigureOut">
              <a:rPr lang="en-US" smtClean="0"/>
              <a:t>2/11/15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4441A5-6E80-274A-BF8B-424DAE7091C8}" type="slidenum">
              <a:rPr lang="en-US" smtClean="0"/>
              <a:t>‹#›</a:t>
            </a:fld>
            <a:endParaRPr lang="en-US"/>
          </a:p>
        </p:txBody>
      </p:sp>
    </p:spTree>
    <p:extLst>
      <p:ext uri="{BB962C8B-B14F-4D97-AF65-F5344CB8AC3E}">
        <p14:creationId xmlns:p14="http://schemas.microsoft.com/office/powerpoint/2010/main" val="39543072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39587504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5" y="416859"/>
            <a:ext cx="1940859" cy="5607424"/>
          </a:xfrm>
        </p:spPr>
        <p:txBody>
          <a:bodyPr vert="eaVert" anchor="ctr" anchorCtr="0"/>
          <a:lstStyle/>
          <a:p>
            <a:r>
              <a:rPr lang="en-US" smtClean="0"/>
              <a:t>Click to edit Master title style</a:t>
            </a:r>
            <a:endParaRPr/>
          </a:p>
        </p:txBody>
      </p:sp>
      <p:sp>
        <p:nvSpPr>
          <p:cNvPr id="3" name="Vertical Text Placeholder 2"/>
          <p:cNvSpPr>
            <a:spLocks noGrp="1"/>
          </p:cNvSpPr>
          <p:nvPr>
            <p:ph type="body" orient="vert" idx="1"/>
          </p:nvPr>
        </p:nvSpPr>
        <p:spPr>
          <a:xfrm>
            <a:off x="820737" y="414015"/>
            <a:ext cx="6144839" cy="561026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ndara"/>
            </a:endParaRPr>
          </a:p>
        </p:txBody>
      </p:sp>
      <p:sp>
        <p:nvSpPr>
          <p:cNvPr id="6" name="Slide Number Placeholder 5"/>
          <p:cNvSpPr>
            <a:spLocks noGrp="1"/>
          </p:cNvSpPr>
          <p:nvPr>
            <p:ph type="sldNum" sz="quarter" idx="12"/>
          </p:nvPr>
        </p:nvSpPr>
        <p:spPr/>
        <p:txBody>
          <a:body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spTree>
    <p:extLst>
      <p:ext uri="{BB962C8B-B14F-4D97-AF65-F5344CB8AC3E}">
        <p14:creationId xmlns:p14="http://schemas.microsoft.com/office/powerpoint/2010/main" val="2269465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575E5D-278A-3347-BD4A-7752FB832921}" type="datetimeFigureOut">
              <a:rPr lang="en-US" smtClean="0"/>
              <a:t>2/11/15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4441A5-6E80-274A-BF8B-424DAE7091C8}" type="slidenum">
              <a:rPr lang="en-US" smtClean="0"/>
              <a:t>‹#›</a:t>
            </a:fld>
            <a:endParaRPr lang="en-US"/>
          </a:p>
        </p:txBody>
      </p:sp>
    </p:spTree>
    <p:extLst>
      <p:ext uri="{BB962C8B-B14F-4D97-AF65-F5344CB8AC3E}">
        <p14:creationId xmlns:p14="http://schemas.microsoft.com/office/powerpoint/2010/main" val="211647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575E5D-278A-3347-BD4A-7752FB832921}" type="datetimeFigureOut">
              <a:rPr lang="en-US" smtClean="0"/>
              <a:t>2/11/15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4441A5-6E80-274A-BF8B-424DAE7091C8}" type="slidenum">
              <a:rPr lang="en-US" smtClean="0"/>
              <a:t>‹#›</a:t>
            </a:fld>
            <a:endParaRPr lang="en-US"/>
          </a:p>
        </p:txBody>
      </p:sp>
    </p:spTree>
    <p:extLst>
      <p:ext uri="{BB962C8B-B14F-4D97-AF65-F5344CB8AC3E}">
        <p14:creationId xmlns:p14="http://schemas.microsoft.com/office/powerpoint/2010/main" val="33416561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7"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7" Type="http://schemas.openxmlformats.org/officeDocument/2006/relationships/image" Target="../media/image5.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4.xml"/><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7.gif"/><Relationship Id="rId17" Type="http://schemas.openxmlformats.org/officeDocument/2006/relationships/image" Target="../media/image5.png"/><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theme" Target="../theme/theme5.xml"/><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7.gif"/><Relationship Id="rId17" Type="http://schemas.openxmlformats.org/officeDocument/2006/relationships/image" Target="../media/image5.png"/><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theme" Target="../theme/theme6.xml"/><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7.gif"/><Relationship Id="rId17" Type="http://schemas.openxmlformats.org/officeDocument/2006/relationships/image" Target="../media/image5.png"/><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75E5D-278A-3347-BD4A-7752FB832921}" type="datetimeFigureOut">
              <a:rPr lang="en-US" smtClean="0"/>
              <a:t>2/11/15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4441A5-6E80-274A-BF8B-424DAE7091C8}" type="slidenum">
              <a:rPr lang="en-US" smtClean="0"/>
              <a:t>‹#›</a:t>
            </a:fld>
            <a:endParaRPr lang="en-US"/>
          </a:p>
        </p:txBody>
      </p:sp>
    </p:spTree>
    <p:extLst>
      <p:ext uri="{BB962C8B-B14F-4D97-AF65-F5344CB8AC3E}">
        <p14:creationId xmlns:p14="http://schemas.microsoft.com/office/powerpoint/2010/main" val="1193969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9144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779462" y="107577"/>
            <a:ext cx="7581901" cy="1653988"/>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79462" y="1882588"/>
            <a:ext cx="7581901" cy="39534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3"/>
          </p:nvPr>
        </p:nvSpPr>
        <p:spPr>
          <a:xfrm>
            <a:off x="354106" y="6356350"/>
            <a:ext cx="28956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endParaRPr lang="en-US">
              <a:solidFill>
                <a:srgbClr val="FFFFFF">
                  <a:tint val="75000"/>
                </a:srgbClr>
              </a:solidFill>
              <a:latin typeface="Candara"/>
            </a:endParaRPr>
          </a:p>
        </p:txBody>
      </p:sp>
      <p:sp>
        <p:nvSpPr>
          <p:cNvPr id="6" name="Slide Number Placeholder 5"/>
          <p:cNvSpPr>
            <a:spLocks noGrp="1"/>
          </p:cNvSpPr>
          <p:nvPr>
            <p:ph type="sldNum" sz="quarter" idx="4"/>
          </p:nvPr>
        </p:nvSpPr>
        <p:spPr>
          <a:xfrm>
            <a:off x="4191000" y="6356350"/>
            <a:ext cx="762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pic>
        <p:nvPicPr>
          <p:cNvPr id="8" name="Picture 6" descr="SSEC_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56962" y="196147"/>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NASA_Logo.gif"/>
          <p:cNvPicPr>
            <a:picLocks noChangeAspect="1"/>
          </p:cNvPicPr>
          <p:nvPr userDrawn="1"/>
        </p:nvPicPr>
        <p:blipFill>
          <a:blip r:embed="rId16"/>
          <a:srcRect/>
          <a:stretch>
            <a:fillRect/>
          </a:stretch>
        </p:blipFill>
        <p:spPr bwMode="auto">
          <a:xfrm>
            <a:off x="8132880" y="165387"/>
            <a:ext cx="871568" cy="743198"/>
          </a:xfrm>
          <a:prstGeom prst="rect">
            <a:avLst/>
          </a:prstGeom>
          <a:noFill/>
          <a:ln w="9525">
            <a:noFill/>
            <a:miter lim="800000"/>
            <a:headEnd/>
            <a:tailEnd/>
          </a:ln>
        </p:spPr>
      </p:pic>
    </p:spTree>
    <p:extLst>
      <p:ext uri="{BB962C8B-B14F-4D97-AF65-F5344CB8AC3E}">
        <p14:creationId xmlns:p14="http://schemas.microsoft.com/office/powerpoint/2010/main" val="2439749061"/>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7"/>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7"/>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7"/>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7"/>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7"/>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7"/>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9144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779462" y="107577"/>
            <a:ext cx="7581901" cy="1653988"/>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79462" y="1882588"/>
            <a:ext cx="7581901" cy="39534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3"/>
          </p:nvPr>
        </p:nvSpPr>
        <p:spPr>
          <a:xfrm>
            <a:off x="354106" y="6356350"/>
            <a:ext cx="28956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endParaRPr lang="en-US">
              <a:solidFill>
                <a:srgbClr val="FFFFFF">
                  <a:tint val="75000"/>
                </a:srgbClr>
              </a:solidFill>
              <a:latin typeface="Candara"/>
            </a:endParaRPr>
          </a:p>
        </p:txBody>
      </p:sp>
      <p:sp>
        <p:nvSpPr>
          <p:cNvPr id="6" name="Slide Number Placeholder 5"/>
          <p:cNvSpPr>
            <a:spLocks noGrp="1"/>
          </p:cNvSpPr>
          <p:nvPr>
            <p:ph type="sldNum" sz="quarter" idx="4"/>
          </p:nvPr>
        </p:nvSpPr>
        <p:spPr>
          <a:xfrm>
            <a:off x="4191000" y="6356350"/>
            <a:ext cx="762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pic>
        <p:nvPicPr>
          <p:cNvPr id="8" name="Picture 6" descr="SSEC_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56962" y="196147"/>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NASA_Logo.gif"/>
          <p:cNvPicPr>
            <a:picLocks noChangeAspect="1"/>
          </p:cNvPicPr>
          <p:nvPr userDrawn="1"/>
        </p:nvPicPr>
        <p:blipFill>
          <a:blip r:embed="rId16"/>
          <a:srcRect/>
          <a:stretch>
            <a:fillRect/>
          </a:stretch>
        </p:blipFill>
        <p:spPr bwMode="auto">
          <a:xfrm>
            <a:off x="8132880" y="165387"/>
            <a:ext cx="871568" cy="743198"/>
          </a:xfrm>
          <a:prstGeom prst="rect">
            <a:avLst/>
          </a:prstGeom>
          <a:noFill/>
          <a:ln w="9525">
            <a:noFill/>
            <a:miter lim="800000"/>
            <a:headEnd/>
            <a:tailEnd/>
          </a:ln>
        </p:spPr>
      </p:pic>
    </p:spTree>
    <p:extLst>
      <p:ext uri="{BB962C8B-B14F-4D97-AF65-F5344CB8AC3E}">
        <p14:creationId xmlns:p14="http://schemas.microsoft.com/office/powerpoint/2010/main" val="2781512104"/>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7"/>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7"/>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7"/>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7"/>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7"/>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7"/>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9144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779462" y="107577"/>
            <a:ext cx="7581901" cy="1653988"/>
          </a:xfrm>
          <a:prstGeom prst="rect">
            <a:avLst/>
          </a:prstGeom>
        </p:spPr>
        <p:txBody>
          <a:bodyPr vert="horz" lIns="91440" tIns="45720" rIns="91440" bIns="45720" rtlCol="0" anchor="ctr">
            <a:noAutofit/>
          </a:bodyPr>
          <a:lstStyle/>
          <a:p>
            <a:r>
              <a:rPr lang="en-US" dirty="0" smtClean="0"/>
              <a:t>Click to edit Master title style</a:t>
            </a:r>
            <a:endParaRPr dirty="0"/>
          </a:p>
        </p:txBody>
      </p:sp>
      <p:sp>
        <p:nvSpPr>
          <p:cNvPr id="3" name="Text Placeholder 2"/>
          <p:cNvSpPr>
            <a:spLocks noGrp="1"/>
          </p:cNvSpPr>
          <p:nvPr>
            <p:ph type="body" idx="1"/>
          </p:nvPr>
        </p:nvSpPr>
        <p:spPr>
          <a:xfrm>
            <a:off x="779462" y="1882588"/>
            <a:ext cx="7581901" cy="39534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3"/>
          </p:nvPr>
        </p:nvSpPr>
        <p:spPr>
          <a:xfrm>
            <a:off x="354106" y="6356350"/>
            <a:ext cx="28956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endParaRPr lang="en-US">
              <a:solidFill>
                <a:srgbClr val="FFFFFF">
                  <a:tint val="75000"/>
                </a:srgbClr>
              </a:solidFill>
              <a:latin typeface="Candara"/>
            </a:endParaRPr>
          </a:p>
        </p:txBody>
      </p:sp>
      <p:sp>
        <p:nvSpPr>
          <p:cNvPr id="6" name="Slide Number Placeholder 5"/>
          <p:cNvSpPr>
            <a:spLocks noGrp="1"/>
          </p:cNvSpPr>
          <p:nvPr>
            <p:ph type="sldNum" sz="quarter" idx="4"/>
          </p:nvPr>
        </p:nvSpPr>
        <p:spPr>
          <a:xfrm>
            <a:off x="4191000" y="6356350"/>
            <a:ext cx="762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pic>
        <p:nvPicPr>
          <p:cNvPr id="8" name="Picture 6" descr="SSEC_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091574" y="145097"/>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imss-logo-small-transp.gif"/>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57659" y="89881"/>
            <a:ext cx="1070305" cy="783886"/>
          </a:xfrm>
          <a:prstGeom prst="rect">
            <a:avLst/>
          </a:prstGeom>
        </p:spPr>
      </p:pic>
    </p:spTree>
    <p:extLst>
      <p:ext uri="{BB962C8B-B14F-4D97-AF65-F5344CB8AC3E}">
        <p14:creationId xmlns:p14="http://schemas.microsoft.com/office/powerpoint/2010/main" val="1496400518"/>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7"/>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7"/>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7"/>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7"/>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7"/>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7"/>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9144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779462" y="107577"/>
            <a:ext cx="7581901" cy="1653988"/>
          </a:xfrm>
          <a:prstGeom prst="rect">
            <a:avLst/>
          </a:prstGeom>
        </p:spPr>
        <p:txBody>
          <a:bodyPr vert="horz" lIns="91440" tIns="45720" rIns="91440" bIns="45720" rtlCol="0" anchor="ctr">
            <a:noAutofit/>
          </a:bodyPr>
          <a:lstStyle/>
          <a:p>
            <a:r>
              <a:rPr lang="en-US" dirty="0" smtClean="0"/>
              <a:t>Click to edit Master title style</a:t>
            </a:r>
            <a:endParaRPr dirty="0"/>
          </a:p>
        </p:txBody>
      </p:sp>
      <p:sp>
        <p:nvSpPr>
          <p:cNvPr id="3" name="Text Placeholder 2"/>
          <p:cNvSpPr>
            <a:spLocks noGrp="1"/>
          </p:cNvSpPr>
          <p:nvPr>
            <p:ph type="body" idx="1"/>
          </p:nvPr>
        </p:nvSpPr>
        <p:spPr>
          <a:xfrm>
            <a:off x="779462" y="1882588"/>
            <a:ext cx="7581901" cy="39534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3"/>
          </p:nvPr>
        </p:nvSpPr>
        <p:spPr>
          <a:xfrm>
            <a:off x="354106" y="6356350"/>
            <a:ext cx="28956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endParaRPr lang="en-US">
              <a:solidFill>
                <a:srgbClr val="FFFFFF">
                  <a:tint val="75000"/>
                </a:srgbClr>
              </a:solidFill>
              <a:latin typeface="Candara"/>
            </a:endParaRPr>
          </a:p>
        </p:txBody>
      </p:sp>
      <p:sp>
        <p:nvSpPr>
          <p:cNvPr id="6" name="Slide Number Placeholder 5"/>
          <p:cNvSpPr>
            <a:spLocks noGrp="1"/>
          </p:cNvSpPr>
          <p:nvPr>
            <p:ph type="sldNum" sz="quarter" idx="4"/>
          </p:nvPr>
        </p:nvSpPr>
        <p:spPr>
          <a:xfrm>
            <a:off x="4191000" y="6356350"/>
            <a:ext cx="762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pic>
        <p:nvPicPr>
          <p:cNvPr id="8" name="Picture 6" descr="SSEC_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091574" y="145097"/>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imss-logo-small-transp.gif"/>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57659" y="89881"/>
            <a:ext cx="1070305" cy="783886"/>
          </a:xfrm>
          <a:prstGeom prst="rect">
            <a:avLst/>
          </a:prstGeom>
        </p:spPr>
      </p:pic>
    </p:spTree>
    <p:extLst>
      <p:ext uri="{BB962C8B-B14F-4D97-AF65-F5344CB8AC3E}">
        <p14:creationId xmlns:p14="http://schemas.microsoft.com/office/powerpoint/2010/main" val="3995122004"/>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7"/>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7"/>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7"/>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7"/>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7"/>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7"/>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9144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779462" y="107577"/>
            <a:ext cx="7581901" cy="1653988"/>
          </a:xfrm>
          <a:prstGeom prst="rect">
            <a:avLst/>
          </a:prstGeom>
        </p:spPr>
        <p:txBody>
          <a:bodyPr vert="horz" lIns="91440" tIns="45720" rIns="91440" bIns="45720" rtlCol="0" anchor="ctr">
            <a:noAutofit/>
          </a:bodyPr>
          <a:lstStyle/>
          <a:p>
            <a:r>
              <a:rPr lang="en-US" dirty="0" smtClean="0"/>
              <a:t>Click to edit Master title style</a:t>
            </a:r>
            <a:endParaRPr dirty="0"/>
          </a:p>
        </p:txBody>
      </p:sp>
      <p:sp>
        <p:nvSpPr>
          <p:cNvPr id="3" name="Text Placeholder 2"/>
          <p:cNvSpPr>
            <a:spLocks noGrp="1"/>
          </p:cNvSpPr>
          <p:nvPr>
            <p:ph type="body" idx="1"/>
          </p:nvPr>
        </p:nvSpPr>
        <p:spPr>
          <a:xfrm>
            <a:off x="779462" y="1882588"/>
            <a:ext cx="7581901" cy="39534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36FCC3AD-BBE1-9B41-9ADC-B2D00A5F1991}" type="datetimeFigureOut">
              <a:rPr lang="en-US" smtClean="0">
                <a:solidFill>
                  <a:srgbClr val="FFFFFF">
                    <a:tint val="75000"/>
                  </a:srgbClr>
                </a:solidFill>
                <a:latin typeface="Candara"/>
              </a:rPr>
              <a:pPr/>
              <a:t>2/11/15</a:t>
            </a:fld>
            <a:endParaRPr lang="en-US">
              <a:solidFill>
                <a:srgbClr val="FFFFFF">
                  <a:tint val="75000"/>
                </a:srgbClr>
              </a:solidFill>
              <a:latin typeface="Candara"/>
            </a:endParaRPr>
          </a:p>
        </p:txBody>
      </p:sp>
      <p:sp>
        <p:nvSpPr>
          <p:cNvPr id="5" name="Footer Placeholder 4"/>
          <p:cNvSpPr>
            <a:spLocks noGrp="1"/>
          </p:cNvSpPr>
          <p:nvPr>
            <p:ph type="ftr" sz="quarter" idx="3"/>
          </p:nvPr>
        </p:nvSpPr>
        <p:spPr>
          <a:xfrm>
            <a:off x="354106" y="6356350"/>
            <a:ext cx="28956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endParaRPr lang="en-US">
              <a:solidFill>
                <a:srgbClr val="FFFFFF">
                  <a:tint val="75000"/>
                </a:srgbClr>
              </a:solidFill>
              <a:latin typeface="Candara"/>
            </a:endParaRPr>
          </a:p>
        </p:txBody>
      </p:sp>
      <p:sp>
        <p:nvSpPr>
          <p:cNvPr id="6" name="Slide Number Placeholder 5"/>
          <p:cNvSpPr>
            <a:spLocks noGrp="1"/>
          </p:cNvSpPr>
          <p:nvPr>
            <p:ph type="sldNum" sz="quarter" idx="4"/>
          </p:nvPr>
        </p:nvSpPr>
        <p:spPr>
          <a:xfrm>
            <a:off x="4191000" y="6356350"/>
            <a:ext cx="762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090256ED-A922-2949-9CBA-704F539D5F71}" type="slidenum">
              <a:rPr lang="en-US" smtClean="0">
                <a:solidFill>
                  <a:srgbClr val="FFFFFF">
                    <a:tint val="75000"/>
                  </a:srgbClr>
                </a:solidFill>
                <a:latin typeface="Candara"/>
              </a:rPr>
              <a:pPr/>
              <a:t>‹#›</a:t>
            </a:fld>
            <a:endParaRPr lang="en-US">
              <a:solidFill>
                <a:srgbClr val="FFFFFF">
                  <a:tint val="75000"/>
                </a:srgbClr>
              </a:solidFill>
              <a:latin typeface="Candara"/>
            </a:endParaRPr>
          </a:p>
        </p:txBody>
      </p:sp>
      <p:pic>
        <p:nvPicPr>
          <p:cNvPr id="8" name="Picture 6" descr="SSEC_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091574" y="145097"/>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imss-logo-small-transp.gif"/>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57659" y="89881"/>
            <a:ext cx="1070305" cy="783886"/>
          </a:xfrm>
          <a:prstGeom prst="rect">
            <a:avLst/>
          </a:prstGeom>
        </p:spPr>
      </p:pic>
    </p:spTree>
    <p:extLst>
      <p:ext uri="{BB962C8B-B14F-4D97-AF65-F5344CB8AC3E}">
        <p14:creationId xmlns:p14="http://schemas.microsoft.com/office/powerpoint/2010/main" val="493264042"/>
      </p:ext>
    </p:extLst>
  </p:cSld>
  <p:clrMap bg1="dk1" tx1="lt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7"/>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7"/>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7"/>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7"/>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7"/>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7"/>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104.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png"/><Relationship Id="rId5" Type="http://schemas.openxmlformats.org/officeDocument/2006/relationships/image" Target="../media/image101.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jpg"/><Relationship Id="rId5"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107.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109.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3.png"/><Relationship Id="rId5" Type="http://schemas.openxmlformats.org/officeDocument/2006/relationships/image" Target="../media/image8.jpg"/><Relationship Id="rId6"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jpg"/><Relationship Id="rId5" Type="http://schemas.openxmlformats.org/officeDocument/2006/relationships/image" Target="../media/image109.png"/><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 Id="rId3" Type="http://schemas.openxmlformats.org/officeDocument/2006/relationships/image" Target="../media/image3.png"/></Relationships>
</file>

<file path=ppt/slides/_rels/slide114.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112.png"/></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3.png"/><Relationship Id="rId1" Type="http://schemas.openxmlformats.org/officeDocument/2006/relationships/slideLayout" Target="../slideLayouts/slideLayout6.xml"/><Relationship Id="rId2" Type="http://schemas.openxmlformats.org/officeDocument/2006/relationships/image" Target="../media/image102.png"/></Relationships>
</file>

<file path=ppt/slides/_rels/slide116.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114.png"/></Relationships>
</file>

<file path=ppt/slides/_rels/slide1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5.png"/><Relationship Id="rId1" Type="http://schemas.openxmlformats.org/officeDocument/2006/relationships/slideLayout" Target="../slideLayouts/slideLayout6.xml"/><Relationship Id="rId2" Type="http://schemas.openxmlformats.org/officeDocument/2006/relationships/image" Target="../media/image8.jpg"/></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6.png"/><Relationship Id="rId1" Type="http://schemas.openxmlformats.org/officeDocument/2006/relationships/slideLayout" Target="../slideLayouts/slideLayout6.xml"/><Relationship Id="rId2" Type="http://schemas.openxmlformats.org/officeDocument/2006/relationships/image" Target="../media/image8.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9" Type="http://schemas.openxmlformats.org/officeDocument/2006/relationships/hyperlink" Target="http://dbps.aoml.noaa.gov/products/eos/level2/a1.15039.1951.mod14.hdf" TargetMode="External"/><Relationship Id="rId20" Type="http://schemas.openxmlformats.org/officeDocument/2006/relationships/hyperlink" Target="http://soest-hcc1.hcc.hawaii.edu/terra/2013_08_19_231/level2/t1.13231.2100.ndvi.1000m.hdf" TargetMode="External"/><Relationship Id="rId21" Type="http://schemas.openxmlformats.org/officeDocument/2006/relationships/hyperlink" Target="http://dbps.aoml.noaa.gov/products/eos/level2/a1.15039.1951.seadas.hdf" TargetMode="External"/><Relationship Id="rId22" Type="http://schemas.openxmlformats.org/officeDocument/2006/relationships/hyperlink" Target="http://dbps.aoml.noaa.gov/products/eos/level2/a1.15039.1951.wvnir.hdf" TargetMode="External"/><Relationship Id="rId10" Type="http://schemas.openxmlformats.org/officeDocument/2006/relationships/hyperlink" Target="http://soest-hcc1.hcc.hawaii.edu/terra/2013_08_19_231/level2/t1.13231.2100.mod14.hdf" TargetMode="External"/><Relationship Id="rId11" Type="http://schemas.openxmlformats.org/officeDocument/2006/relationships/hyperlink" Target="http://dbps.aoml.noaa.gov/products/eos/level2/a1.15039.1951.mod28.hdf" TargetMode="External"/><Relationship Id="rId12" Type="http://schemas.openxmlformats.org/officeDocument/2006/relationships/hyperlink" Target="http://soest-hcc1.hcc.hawaii.edu/terra/2013_08_19_231/level2/t1.13231.2100.mod28.hdf" TargetMode="External"/><Relationship Id="rId13" Type="http://schemas.openxmlformats.org/officeDocument/2006/relationships/hyperlink" Target="http://dbps.aoml.noaa.gov/products/eos/level2/a1.15039.1951.mod35.hdf" TargetMode="External"/><Relationship Id="rId14" Type="http://schemas.openxmlformats.org/officeDocument/2006/relationships/hyperlink" Target="http://soest-hcc1.hcc.hawaii.edu/terra/2013_08_19_231/level2/t1.13231.2100.mod35.hdf" TargetMode="External"/><Relationship Id="rId15" Type="http://schemas.openxmlformats.org/officeDocument/2006/relationships/hyperlink" Target="http://dbps.aoml.noaa.gov/products/eos/level2/a1.15039.1951.mask_byte1.hdf" TargetMode="External"/><Relationship Id="rId16" Type="http://schemas.openxmlformats.org/officeDocument/2006/relationships/hyperlink" Target="http://soest-hcc1.hcc.hawaii.edu/terra/2013_08_19_231/level2/t1.13231.2100.mask_byte1.hdf" TargetMode="External"/><Relationship Id="rId17" Type="http://schemas.openxmlformats.org/officeDocument/2006/relationships/hyperlink" Target="http://dbps.aoml.noaa.gov/products/eos/level2/a1.15039.1951.modlst.hdf" TargetMode="External"/><Relationship Id="rId18" Type="http://schemas.openxmlformats.org/officeDocument/2006/relationships/hyperlink" Target="http://soest-hcc1.hcc.hawaii.edu/terra/2013_08_19_231/level2/t1.13231.2100.modlst.hdf" TargetMode="External"/><Relationship Id="rId19" Type="http://schemas.openxmlformats.org/officeDocument/2006/relationships/hyperlink" Target="http://dbps.aoml.noaa.gov/products/eos/level2/a1.15039.1951.ndvi.250m.hdf" TargetMode="External"/><Relationship Id="rId1" Type="http://schemas.openxmlformats.org/officeDocument/2006/relationships/slideLayout" Target="../slideLayouts/slideLayout2.xml"/><Relationship Id="rId2" Type="http://schemas.openxmlformats.org/officeDocument/2006/relationships/hyperlink" Target="http://dbps.aoml.noaa.gov/products/eos/level2/a1.15039.1951.mod04.hdf" TargetMode="External"/><Relationship Id="rId3" Type="http://schemas.openxmlformats.org/officeDocument/2006/relationships/hyperlink" Target="http://soest-hcc1.hcc.hawaii.edu/terra/2013_08_19_231/level2/t1.13231.2100.mod04.hdf" TargetMode="External"/><Relationship Id="rId4" Type="http://schemas.openxmlformats.org/officeDocument/2006/relationships/hyperlink" Target="http://dbps.aoml.noaa.gov/products/eos/level2/a1.15039.1951.mod04_3k.hdf" TargetMode="External"/><Relationship Id="rId5" Type="http://schemas.openxmlformats.org/officeDocument/2006/relationships/hyperlink" Target="http://dbps.aoml.noaa.gov/products/eos/level2/a1.15039.1951.mod06ct.hdf" TargetMode="External"/><Relationship Id="rId6" Type="http://schemas.openxmlformats.org/officeDocument/2006/relationships/hyperlink" Target="http://soest-hcc1.hcc.hawaii.edu/terra/2013_08_19_231/level2/t1.13231.2100.mod06ct.hdf" TargetMode="External"/><Relationship Id="rId7" Type="http://schemas.openxmlformats.org/officeDocument/2006/relationships/hyperlink" Target="http://dbps.aoml.noaa.gov/products/eos/level2/a1.15039.1951.mod07.hdf" TargetMode="External"/><Relationship Id="rId8" Type="http://schemas.openxmlformats.org/officeDocument/2006/relationships/hyperlink" Target="http://soest-hcc1.hcc.hawaii.edu/terra/2013_08_19_231/level2/t1.13231.2100.mod07.hdf" TargetMode="Externa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jpeg"/><Relationship Id="rId3" Type="http://schemas.openxmlformats.org/officeDocument/2006/relationships/image" Target="../media/image118.jpeg"/></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9.png"/><Relationship Id="rId1" Type="http://schemas.microsoft.com/office/2007/relationships/media" Target="../media/media1.gif"/><Relationship Id="rId2" Type="http://schemas.openxmlformats.org/officeDocument/2006/relationships/video" Target="../media/media1.gif"/></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0.png"/><Relationship Id="rId1" Type="http://schemas.microsoft.com/office/2007/relationships/media" Target="../media/media2.gif"/><Relationship Id="rId2" Type="http://schemas.openxmlformats.org/officeDocument/2006/relationships/video" Target="../media/media2.gi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 Id="rId3" Type="http://schemas.openxmlformats.org/officeDocument/2006/relationships/image" Target="../media/image12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22.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23.pn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image" Target="../media/image124.png"/><Relationship Id="rId1" Type="http://schemas.microsoft.com/office/2007/relationships/media" Target="../media/media3.gif"/><Relationship Id="rId2" Type="http://schemas.openxmlformats.org/officeDocument/2006/relationships/video" Target="../media/media3.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25.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26.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27.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3.jpe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10.png"/><Relationship Id="rId3" Type="http://schemas.openxmlformats.org/officeDocument/2006/relationships/image" Target="../media/image11.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jpg"/><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8.jpg"/><Relationship Id="rId3"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jpg"/></Relationships>
</file>

<file path=ppt/slides/_rels/slide80.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81.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82.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83.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84.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85.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86.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87.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88.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89.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91.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92.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94.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95.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Polar Orbiter Product Environmental Applications: Part 1</a:t>
            </a:r>
            <a:endParaRPr lang="en-US" dirty="0"/>
          </a:p>
        </p:txBody>
      </p:sp>
      <p:sp>
        <p:nvSpPr>
          <p:cNvPr id="5" name="Subtitle 4"/>
          <p:cNvSpPr>
            <a:spLocks noGrp="1"/>
          </p:cNvSpPr>
          <p:nvPr>
            <p:ph type="subTitle" idx="1"/>
          </p:nvPr>
        </p:nvSpPr>
        <p:spPr/>
        <p:txBody>
          <a:bodyPr>
            <a:normAutofit fontScale="70000" lnSpcReduction="20000"/>
          </a:bodyPr>
          <a:lstStyle/>
          <a:p>
            <a:r>
              <a:rPr lang="en-US" dirty="0" smtClean="0">
                <a:solidFill>
                  <a:srgbClr val="0000FF"/>
                </a:solidFill>
              </a:rPr>
              <a:t>Kathleen </a:t>
            </a:r>
            <a:r>
              <a:rPr lang="en-US" dirty="0" err="1" smtClean="0">
                <a:solidFill>
                  <a:srgbClr val="0000FF"/>
                </a:solidFill>
              </a:rPr>
              <a:t>Strabala</a:t>
            </a:r>
            <a:endParaRPr lang="en-US" dirty="0" smtClean="0">
              <a:solidFill>
                <a:srgbClr val="0000FF"/>
              </a:solidFill>
            </a:endParaRPr>
          </a:p>
          <a:p>
            <a:r>
              <a:rPr lang="en-US" dirty="0" smtClean="0">
                <a:solidFill>
                  <a:srgbClr val="0000FF"/>
                </a:solidFill>
              </a:rPr>
              <a:t>Miami Direct Broadcast Polar Orbiter Workshop</a:t>
            </a:r>
          </a:p>
          <a:p>
            <a:r>
              <a:rPr lang="en-US" dirty="0">
                <a:solidFill>
                  <a:schemeClr val="tx1"/>
                </a:solidFill>
              </a:rPr>
              <a:t>Atlantic Oceanographic and Meteorological Laboratory (AOML) of NOAA </a:t>
            </a:r>
            <a:endParaRPr lang="en-US" dirty="0" smtClean="0">
              <a:solidFill>
                <a:schemeClr val="tx1"/>
              </a:solidFill>
            </a:endParaRPr>
          </a:p>
          <a:p>
            <a:r>
              <a:rPr lang="en-US" dirty="0" smtClean="0">
                <a:solidFill>
                  <a:srgbClr val="0000FF"/>
                </a:solidFill>
              </a:rPr>
              <a:t>11 February 2015</a:t>
            </a:r>
          </a:p>
          <a:p>
            <a:endParaRPr lang="en-US" dirty="0"/>
          </a:p>
        </p:txBody>
      </p:sp>
      <p:pic>
        <p:nvPicPr>
          <p:cNvPr id="6" name="Picture 5" descr="NOAA_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404" y="197997"/>
            <a:ext cx="87471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SEC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7316" y="274638"/>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nasab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2660" y="197998"/>
            <a:ext cx="958926" cy="80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95990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AOML MODIS </a:t>
            </a:r>
            <a:r>
              <a:rPr lang="en-US" dirty="0"/>
              <a:t>DB Data Server Directory Structure</a:t>
            </a:r>
          </a:p>
        </p:txBody>
      </p:sp>
      <p:pic>
        <p:nvPicPr>
          <p:cNvPr id="5" name="Content Placeholder 4"/>
          <p:cNvPicPr>
            <a:picLocks noGrp="1" noChangeAspect="1"/>
          </p:cNvPicPr>
          <p:nvPr>
            <p:ph idx="1"/>
          </p:nvPr>
        </p:nvPicPr>
        <p:blipFill>
          <a:blip r:embed="rId2"/>
          <a:srcRect t="12088" b="12088"/>
          <a:stretch>
            <a:fillRect/>
          </a:stretch>
        </p:blipFill>
        <p:spPr>
          <a:ln>
            <a:solidFill>
              <a:schemeClr val="tx1"/>
            </a:solidFill>
          </a:ln>
        </p:spPr>
      </p:pic>
    </p:spTree>
    <p:extLst>
      <p:ext uri="{BB962C8B-B14F-4D97-AF65-F5344CB8AC3E}">
        <p14:creationId xmlns:p14="http://schemas.microsoft.com/office/powerpoint/2010/main" val="3813114045"/>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3-25 at 9.59.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0"/>
            <a:ext cx="8245282" cy="6858000"/>
          </a:xfrm>
          <a:prstGeom prst="rect">
            <a:avLst/>
          </a:prstGeom>
          <a:ln>
            <a:solidFill>
              <a:schemeClr val="tx1"/>
            </a:solidFill>
          </a:ln>
        </p:spPr>
      </p:pic>
    </p:spTree>
    <p:extLst>
      <p:ext uri="{BB962C8B-B14F-4D97-AF65-F5344CB8AC3E}">
        <p14:creationId xmlns:p14="http://schemas.microsoft.com/office/powerpoint/2010/main" val="1472881496"/>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900" y="919163"/>
            <a:ext cx="6669088" cy="50022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5299" name="Rectangle 2"/>
          <p:cNvSpPr>
            <a:spLocks noGrp="1" noChangeArrowheads="1"/>
          </p:cNvSpPr>
          <p:nvPr>
            <p:ph type="body" idx="1"/>
          </p:nvPr>
        </p:nvSpPr>
        <p:spPr>
          <a:xfrm>
            <a:off x="98425" y="6116638"/>
            <a:ext cx="8939213" cy="571500"/>
          </a:xfrm>
        </p:spPr>
        <p:txBody>
          <a:bodyPr/>
          <a:lstStyle/>
          <a:p>
            <a:pPr marL="0" indent="0" algn="ctr" eaLnBrk="1" hangingPunct="1">
              <a:buFont typeface="Arial" charset="0"/>
              <a:buNone/>
            </a:pPr>
            <a:r>
              <a:rPr lang="en-US" sz="2400">
                <a:solidFill>
                  <a:srgbClr val="C0504D"/>
                </a:solidFill>
                <a:latin typeface="Helvetica Neue" charset="0"/>
                <a:ea typeface="ＭＳ Ｐゴシック" charset="0"/>
                <a:cs typeface="ＭＳ Ｐゴシック" charset="0"/>
                <a:sym typeface="Helvetica Neue" charset="0"/>
              </a:rPr>
              <a:t>53 NWS forecast offices participating so far</a:t>
            </a:r>
          </a:p>
        </p:txBody>
      </p:sp>
      <p:sp>
        <p:nvSpPr>
          <p:cNvPr id="40963" name="AutoShape 3"/>
          <p:cNvSpPr>
            <a:spLocks/>
          </p:cNvSpPr>
          <p:nvPr/>
        </p:nvSpPr>
        <p:spPr bwMode="auto">
          <a:xfrm>
            <a:off x="3884613" y="3983038"/>
            <a:ext cx="160337" cy="169862"/>
          </a:xfrm>
          <a:custGeom>
            <a:avLst/>
            <a:gdLst/>
            <a:ahLst/>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chemeClr val="accent1"/>
          </a:solidFill>
          <a:ln w="12700">
            <a:noFill/>
            <a:miter lim="800000"/>
            <a:headEnd type="none" w="med" len="med"/>
            <a:tailEnd type="none" w="med" len="med"/>
          </a:ln>
          <a:effectLst>
            <a:outerShdw blurRad="101600" algn="ctr" rotWithShape="0">
              <a:schemeClr val="bg2">
                <a:alpha val="50000"/>
              </a:schemeClr>
            </a:outerShdw>
          </a:effectLst>
        </p:spPr>
        <p:txBody>
          <a:bodyPr lIns="0" tIns="0" rIns="0" bIns="0"/>
          <a:lstStyle/>
          <a:p>
            <a:endParaRPr lang="en-US" sz="1800">
              <a:latin typeface="Helvetica Neue Light" charset="0"/>
              <a:ea typeface="ヒラギノ角ゴ ProN W3" charset="0"/>
              <a:cs typeface="ヒラギノ角ゴ ProN W3" charset="0"/>
              <a:sym typeface="Helvetica Neue Light" charset="0"/>
            </a:endParaRPr>
          </a:p>
        </p:txBody>
      </p:sp>
      <p:sp>
        <p:nvSpPr>
          <p:cNvPr id="40964" name="AutoShape 4"/>
          <p:cNvSpPr>
            <a:spLocks/>
          </p:cNvSpPr>
          <p:nvPr/>
        </p:nvSpPr>
        <p:spPr bwMode="auto">
          <a:xfrm>
            <a:off x="6126163" y="3482975"/>
            <a:ext cx="160337" cy="169863"/>
          </a:xfrm>
          <a:custGeom>
            <a:avLst/>
            <a:gdLst/>
            <a:ahLst/>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chemeClr val="accent1"/>
          </a:solidFill>
          <a:ln w="12700">
            <a:noFill/>
            <a:miter lim="800000"/>
            <a:headEnd type="none" w="med" len="med"/>
            <a:tailEnd type="none" w="med" len="med"/>
          </a:ln>
          <a:effectLst>
            <a:outerShdw blurRad="101600" algn="ctr" rotWithShape="0">
              <a:schemeClr val="bg2">
                <a:alpha val="50000"/>
              </a:schemeClr>
            </a:outerShdw>
          </a:effectLst>
        </p:spPr>
        <p:txBody>
          <a:bodyPr lIns="0" tIns="0" rIns="0" bIns="0"/>
          <a:lstStyle/>
          <a:p>
            <a:endParaRPr lang="en-US" sz="1800">
              <a:latin typeface="Helvetica Neue Light" charset="0"/>
              <a:ea typeface="ヒラギノ角ゴ ProN W3" charset="0"/>
              <a:cs typeface="ヒラギノ角ゴ ProN W3" charset="0"/>
              <a:sym typeface="Helvetica Neue Light" charset="0"/>
            </a:endParaRPr>
          </a:p>
        </p:txBody>
      </p:sp>
      <p:sp>
        <p:nvSpPr>
          <p:cNvPr id="40965" name="AutoShape 5"/>
          <p:cNvSpPr>
            <a:spLocks/>
          </p:cNvSpPr>
          <p:nvPr/>
        </p:nvSpPr>
        <p:spPr bwMode="auto">
          <a:xfrm>
            <a:off x="4276725" y="4367213"/>
            <a:ext cx="161925" cy="168275"/>
          </a:xfrm>
          <a:custGeom>
            <a:avLst/>
            <a:gdLst/>
            <a:ahLst/>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chemeClr val="accent1"/>
          </a:solidFill>
          <a:ln w="12700">
            <a:noFill/>
            <a:miter lim="800000"/>
            <a:headEnd type="none" w="med" len="med"/>
            <a:tailEnd type="none" w="med" len="med"/>
          </a:ln>
          <a:effectLst>
            <a:outerShdw blurRad="101600" algn="ctr" rotWithShape="0">
              <a:schemeClr val="bg2">
                <a:alpha val="50000"/>
              </a:schemeClr>
            </a:outerShdw>
          </a:effectLst>
        </p:spPr>
        <p:txBody>
          <a:bodyPr lIns="0" tIns="0" rIns="0" bIns="0"/>
          <a:lstStyle/>
          <a:p>
            <a:endParaRPr lang="en-US" sz="1800">
              <a:latin typeface="Helvetica Neue Light" charset="0"/>
              <a:ea typeface="ヒラギノ角ゴ ProN W3" charset="0"/>
              <a:cs typeface="ヒラギノ角ゴ ProN W3" charset="0"/>
              <a:sym typeface="Helvetica Neue Light" charset="0"/>
            </a:endParaRPr>
          </a:p>
        </p:txBody>
      </p:sp>
      <p:sp>
        <p:nvSpPr>
          <p:cNvPr id="40966" name="Rectangle 6"/>
          <p:cNvSpPr>
            <a:spLocks/>
          </p:cNvSpPr>
          <p:nvPr/>
        </p:nvSpPr>
        <p:spPr bwMode="auto">
          <a:xfrm>
            <a:off x="2776538" y="5572125"/>
            <a:ext cx="3581400" cy="303213"/>
          </a:xfrm>
          <a:prstGeom prst="rect">
            <a:avLst/>
          </a:prstGeom>
          <a:solidFill>
            <a:srgbClr val="000000"/>
          </a:solidFill>
          <a:ln w="12700">
            <a:noFill/>
            <a:miter lim="800000"/>
            <a:headEnd type="none" w="med" len="med"/>
            <a:tailEnd type="none" w="med" len="med"/>
          </a:ln>
          <a:effectLst>
            <a:outerShdw blurRad="101600" algn="ctr" rotWithShape="0">
              <a:schemeClr val="bg2">
                <a:alpha val="50000"/>
              </a:schemeClr>
            </a:outerShdw>
          </a:effectLst>
        </p:spPr>
        <p:txBody>
          <a:bodyPr lIns="0" tIns="0" rIns="0" bIns="0"/>
          <a:lstStyle/>
          <a:p>
            <a:endParaRPr lang="en-US" sz="1800">
              <a:latin typeface="Helvetica Neue Light" charset="0"/>
              <a:ea typeface="ヒラギノ角ゴ ProN W3" charset="0"/>
              <a:cs typeface="ヒラギノ角ゴ ProN W3" charset="0"/>
              <a:sym typeface="Helvetica Neue Light" charset="0"/>
            </a:endParaRPr>
          </a:p>
        </p:txBody>
      </p:sp>
      <p:sp>
        <p:nvSpPr>
          <p:cNvPr id="55304" name="Rectangle 7"/>
          <p:cNvSpPr>
            <a:spLocks/>
          </p:cNvSpPr>
          <p:nvPr/>
        </p:nvSpPr>
        <p:spPr bwMode="auto">
          <a:xfrm>
            <a:off x="2792413" y="5518150"/>
            <a:ext cx="35702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i="1"/>
              <a:t>(October 2006 - January 2009)</a:t>
            </a:r>
          </a:p>
        </p:txBody>
      </p:sp>
      <p:sp>
        <p:nvSpPr>
          <p:cNvPr id="55305" name="Rectangle 8"/>
          <p:cNvSpPr>
            <a:spLocks/>
          </p:cNvSpPr>
          <p:nvPr/>
        </p:nvSpPr>
        <p:spPr bwMode="auto">
          <a:xfrm>
            <a:off x="1563688" y="-98425"/>
            <a:ext cx="803751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p>
            <a:r>
              <a:rPr lang="en-US" sz="3500">
                <a:latin typeface="Helvetica Neue" charset="0"/>
                <a:sym typeface="Helvetica Neue" charset="0"/>
              </a:rPr>
              <a:t>MODIS Products in AWIPS</a:t>
            </a:r>
          </a:p>
        </p:txBody>
      </p:sp>
      <p:sp>
        <p:nvSpPr>
          <p:cNvPr id="40969" name="AutoShape 9"/>
          <p:cNvSpPr>
            <a:spLocks/>
          </p:cNvSpPr>
          <p:nvPr/>
        </p:nvSpPr>
        <p:spPr bwMode="auto">
          <a:xfrm>
            <a:off x="5303838" y="2455863"/>
            <a:ext cx="161925" cy="169862"/>
          </a:xfrm>
          <a:custGeom>
            <a:avLst/>
            <a:gdLst/>
            <a:ahLst/>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chemeClr val="accent1"/>
          </a:solidFill>
          <a:ln w="12700">
            <a:noFill/>
            <a:miter lim="800000"/>
            <a:headEnd type="none" w="med" len="med"/>
            <a:tailEnd type="none" w="med" len="med"/>
          </a:ln>
          <a:effectLst>
            <a:outerShdw blurRad="101600" algn="ctr" rotWithShape="0">
              <a:schemeClr val="bg2">
                <a:alpha val="50000"/>
              </a:schemeClr>
            </a:outerShdw>
          </a:effectLst>
        </p:spPr>
        <p:txBody>
          <a:bodyPr lIns="0" tIns="0" rIns="0" bIns="0"/>
          <a:lstStyle/>
          <a:p>
            <a:endParaRPr lang="en-US" sz="1800">
              <a:latin typeface="Helvetica Neue Light" charset="0"/>
              <a:ea typeface="ヒラギノ角ゴ ProN W3" charset="0"/>
              <a:cs typeface="ヒラギノ角ゴ ProN W3" charset="0"/>
              <a:sym typeface="Helvetica Neue Light" charset="0"/>
            </a:endParaRPr>
          </a:p>
        </p:txBody>
      </p:sp>
    </p:spTree>
    <p:extLst>
      <p:ext uri="{BB962C8B-B14F-4D97-AF65-F5344CB8AC3E}">
        <p14:creationId xmlns:p14="http://schemas.microsoft.com/office/powerpoint/2010/main" val="25391107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was.pn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1657685" y="1"/>
            <a:ext cx="12470037" cy="6858000"/>
          </a:xfrm>
        </p:spPr>
      </p:pic>
    </p:spTree>
    <p:extLst>
      <p:ext uri="{BB962C8B-B14F-4D97-AF65-F5344CB8AC3E}">
        <p14:creationId xmlns:p14="http://schemas.microsoft.com/office/powerpoint/2010/main" val="880721076"/>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ODISto2012.png"/>
          <p:cNvPicPr>
            <a:picLocks noGrp="1" noChangeAspect="1"/>
          </p:cNvPicPr>
          <p:nvPr>
            <p:ph idx="1"/>
          </p:nvPr>
        </p:nvPicPr>
        <p:blipFill>
          <a:blip r:embed="rId2">
            <a:extLst>
              <a:ext uri="{28A0092B-C50C-407E-A947-70E740481C1C}">
                <a14:useLocalDpi xmlns:a14="http://schemas.microsoft.com/office/drawing/2010/main" val="0"/>
              </a:ext>
            </a:extLst>
          </a:blip>
          <a:srcRect l="-11967" r="-11967"/>
          <a:stretch>
            <a:fillRect/>
          </a:stretch>
        </p:blipFill>
        <p:spPr>
          <a:xfrm>
            <a:off x="-883739" y="376413"/>
            <a:ext cx="11036635" cy="6069724"/>
          </a:xfrm>
        </p:spPr>
      </p:pic>
    </p:spTree>
    <p:extLst>
      <p:ext uri="{BB962C8B-B14F-4D97-AF65-F5344CB8AC3E}">
        <p14:creationId xmlns:p14="http://schemas.microsoft.com/office/powerpoint/2010/main" val="987260704"/>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p:cNvSpPr>
          <p:nvPr/>
        </p:nvSpPr>
        <p:spPr bwMode="auto">
          <a:xfrm>
            <a:off x="89798" y="-80963"/>
            <a:ext cx="8599487"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42938"/>
            <a:r>
              <a:rPr lang="en-US" sz="4200" dirty="0">
                <a:solidFill>
                  <a:srgbClr val="000000"/>
                </a:solidFill>
                <a:latin typeface="Times New Roman" charset="0"/>
              </a:rPr>
              <a:t>MODIS Imagery in AWIPS</a:t>
            </a:r>
          </a:p>
        </p:txBody>
      </p:sp>
      <p:sp>
        <p:nvSpPr>
          <p:cNvPr id="70659" name="Rectangle 3"/>
          <p:cNvSpPr>
            <a:spLocks/>
          </p:cNvSpPr>
          <p:nvPr/>
        </p:nvSpPr>
        <p:spPr bwMode="auto">
          <a:xfrm>
            <a:off x="1589088" y="669925"/>
            <a:ext cx="5969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defTabSz="642938"/>
            <a:r>
              <a:rPr lang="en-US" sz="2800" dirty="0">
                <a:solidFill>
                  <a:srgbClr val="000000"/>
                </a:solidFill>
                <a:latin typeface="Helvetica Neue" charset="0"/>
                <a:sym typeface="Helvetica Neue" charset="0"/>
              </a:rPr>
              <a:t>Fog/stratus product (11.0µm - 3.7µm)</a:t>
            </a:r>
          </a:p>
        </p:txBody>
      </p:sp>
      <p:sp>
        <p:nvSpPr>
          <p:cNvPr id="70660" name="Rectangle 4"/>
          <p:cNvSpPr>
            <a:spLocks/>
          </p:cNvSpPr>
          <p:nvPr/>
        </p:nvSpPr>
        <p:spPr bwMode="auto">
          <a:xfrm>
            <a:off x="1947949" y="6159500"/>
            <a:ext cx="58340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defTabSz="642938"/>
            <a:r>
              <a:rPr lang="en-US" sz="2500" dirty="0">
                <a:latin typeface="Helvetica Neue" charset="0"/>
                <a:sym typeface="Helvetica Neue" charset="0"/>
              </a:rPr>
              <a:t>Improved fog/stratus detection capability</a:t>
            </a:r>
          </a:p>
        </p:txBody>
      </p:sp>
      <p:sp>
        <p:nvSpPr>
          <p:cNvPr id="70661" name="Rectangle 5"/>
          <p:cNvSpPr>
            <a:spLocks/>
          </p:cNvSpPr>
          <p:nvPr/>
        </p:nvSpPr>
        <p:spPr bwMode="auto">
          <a:xfrm>
            <a:off x="1646238" y="5845175"/>
            <a:ext cx="13350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defTabSz="642938"/>
            <a:r>
              <a:rPr lang="en-US" dirty="0">
                <a:solidFill>
                  <a:srgbClr val="000000"/>
                </a:solidFill>
                <a:latin typeface="Helvetica Neue" charset="0"/>
                <a:sym typeface="Helvetica Neue" charset="0"/>
              </a:rPr>
              <a:t>1-km MODIS</a:t>
            </a:r>
          </a:p>
        </p:txBody>
      </p:sp>
      <p:sp>
        <p:nvSpPr>
          <p:cNvPr id="70662" name="Rectangle 6"/>
          <p:cNvSpPr>
            <a:spLocks/>
          </p:cNvSpPr>
          <p:nvPr/>
        </p:nvSpPr>
        <p:spPr bwMode="auto">
          <a:xfrm>
            <a:off x="6191250" y="5845175"/>
            <a:ext cx="1228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defTabSz="642938"/>
            <a:r>
              <a:rPr lang="en-US" dirty="0">
                <a:solidFill>
                  <a:srgbClr val="000000"/>
                </a:solidFill>
                <a:latin typeface="Helvetica Neue" charset="0"/>
                <a:sym typeface="Helvetica Neue" charset="0"/>
              </a:rPr>
              <a:t>4-km GOES</a:t>
            </a:r>
          </a:p>
        </p:txBody>
      </p:sp>
      <p:grpSp>
        <p:nvGrpSpPr>
          <p:cNvPr id="70663" name="Group 7"/>
          <p:cNvGrpSpPr>
            <a:grpSpLocks/>
          </p:cNvGrpSpPr>
          <p:nvPr/>
        </p:nvGrpSpPr>
        <p:grpSpPr bwMode="auto">
          <a:xfrm>
            <a:off x="87313" y="1584325"/>
            <a:ext cx="4464050" cy="4260850"/>
            <a:chOff x="0" y="0"/>
            <a:chExt cx="4000" cy="3816"/>
          </a:xfrm>
        </p:grpSpPr>
        <p:pic>
          <p:nvPicPr>
            <p:cNvPr id="7066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 y="64"/>
              <a:ext cx="3858" cy="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0669"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000" cy="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70664" name="Group 10"/>
          <p:cNvGrpSpPr>
            <a:grpSpLocks/>
          </p:cNvGrpSpPr>
          <p:nvPr/>
        </p:nvGrpSpPr>
        <p:grpSpPr bwMode="auto">
          <a:xfrm>
            <a:off x="4570413" y="1584325"/>
            <a:ext cx="4464050" cy="4260850"/>
            <a:chOff x="0" y="0"/>
            <a:chExt cx="4000" cy="3816"/>
          </a:xfrm>
        </p:grpSpPr>
        <p:pic>
          <p:nvPicPr>
            <p:cNvPr id="7066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 y="64"/>
              <a:ext cx="3858" cy="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0667" name="Picture 1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000" cy="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 name="TextBox 1"/>
          <p:cNvSpPr txBox="1"/>
          <p:nvPr/>
        </p:nvSpPr>
        <p:spPr>
          <a:xfrm>
            <a:off x="1308100" y="59309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288086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32164" y="207846"/>
            <a:ext cx="8998558" cy="6631652"/>
          </a:xfrm>
        </p:spPr>
        <p:txBody>
          <a:bodyPr>
            <a:normAutofit/>
          </a:bodyPr>
          <a:lstStyle/>
          <a:p>
            <a:pPr marL="0" indent="0">
              <a:buNone/>
            </a:pPr>
            <a:r>
              <a:rPr lang="en-US" sz="2000" dirty="0" smtClean="0"/>
              <a:t>AREA </a:t>
            </a:r>
            <a:r>
              <a:rPr lang="en-US" sz="2000" dirty="0"/>
              <a:t>FORECAST DISCUSSION</a:t>
            </a:r>
          </a:p>
          <a:p>
            <a:pPr marL="0" indent="0">
              <a:buNone/>
            </a:pPr>
            <a:r>
              <a:rPr lang="en-US" sz="2000" dirty="0"/>
              <a:t>NATIONAL WEATHER SERVICE STATE COLLEGE PA</a:t>
            </a:r>
          </a:p>
          <a:p>
            <a:pPr marL="0" indent="0">
              <a:buNone/>
            </a:pPr>
            <a:r>
              <a:rPr lang="en-US" sz="2000" dirty="0"/>
              <a:t>601 AM EDT TUE AUG 20 </a:t>
            </a:r>
            <a:r>
              <a:rPr lang="en-US" sz="2000" dirty="0" smtClean="0"/>
              <a:t>2013</a:t>
            </a:r>
            <a:endParaRPr lang="en-US" sz="2000" dirty="0"/>
          </a:p>
          <a:p>
            <a:endParaRPr lang="en-US" sz="2000" dirty="0"/>
          </a:p>
          <a:p>
            <a:pPr marL="0" indent="0">
              <a:buNone/>
            </a:pPr>
            <a:r>
              <a:rPr lang="en-US" sz="2000" dirty="0"/>
              <a:t>.SYNOPSIS...</a:t>
            </a:r>
          </a:p>
          <a:p>
            <a:pPr marL="0" indent="0">
              <a:buNone/>
            </a:pPr>
            <a:r>
              <a:rPr lang="en-US" sz="2000" dirty="0"/>
              <a:t>HIGH PRESSURE OFF OF THE EAST COAST WILL CONTROL THE WEATHER</a:t>
            </a:r>
          </a:p>
          <a:p>
            <a:pPr marL="0" indent="0">
              <a:buNone/>
            </a:pPr>
            <a:r>
              <a:rPr lang="en-US" sz="2000" dirty="0"/>
              <a:t>ACROSS PA THROUGH MIDWEEK. A COLD FRONT WILL PUSH THROUGH THE</a:t>
            </a:r>
          </a:p>
          <a:p>
            <a:pPr marL="0" indent="0">
              <a:buNone/>
            </a:pPr>
            <a:r>
              <a:rPr lang="en-US" sz="2000" dirty="0"/>
              <a:t>REGION LATE THURSDAY OR EARLY FRIDAY. CANADIAN HIGH PRESSURE WILL</a:t>
            </a:r>
          </a:p>
          <a:p>
            <a:pPr marL="0" indent="0">
              <a:buNone/>
            </a:pPr>
            <a:r>
              <a:rPr lang="en-US" sz="2000" dirty="0"/>
              <a:t>THEN BUILD SOUTHEAST INTO PENNSYLVANIA NEXT WEEKEND. </a:t>
            </a:r>
          </a:p>
          <a:p>
            <a:pPr marL="0" indent="0">
              <a:buNone/>
            </a:pPr>
            <a:endParaRPr lang="en-US" sz="2000" dirty="0"/>
          </a:p>
          <a:p>
            <a:pPr marL="0" indent="0">
              <a:buNone/>
            </a:pPr>
            <a:r>
              <a:rPr lang="en-US" sz="2000" dirty="0"/>
              <a:t>&amp;&amp;</a:t>
            </a:r>
          </a:p>
          <a:p>
            <a:pPr marL="0" indent="0">
              <a:buNone/>
            </a:pPr>
            <a:endParaRPr lang="en-US" sz="2000" dirty="0"/>
          </a:p>
          <a:p>
            <a:pPr marL="0" indent="0">
              <a:buNone/>
            </a:pPr>
            <a:r>
              <a:rPr lang="en-US" sz="2000" b="1" i="1" dirty="0">
                <a:solidFill>
                  <a:srgbClr val="FF0000"/>
                </a:solidFill>
              </a:rPr>
              <a:t>.NEAR TERM /UNTIL 6 PM THIS EVENING/...</a:t>
            </a:r>
          </a:p>
          <a:p>
            <a:pPr marL="0" indent="0">
              <a:buNone/>
            </a:pPr>
            <a:r>
              <a:rPr lang="en-US" sz="2000" b="1" i="1" dirty="0">
                <a:solidFill>
                  <a:srgbClr val="FF0000"/>
                </a:solidFill>
              </a:rPr>
              <a:t>MODIS 11-3.7UM IMAGERY SHOWING WIDESPREAD VALLEY FOG ACROSS</a:t>
            </a:r>
          </a:p>
          <a:p>
            <a:pPr marL="0" indent="0">
              <a:buNone/>
            </a:pPr>
            <a:r>
              <a:rPr lang="en-US" sz="2000" b="1" i="1" dirty="0">
                <a:solidFill>
                  <a:srgbClr val="FF0000"/>
                </a:solidFill>
              </a:rPr>
              <a:t>CENTRAL PA EARLY THIS AM. MANY LOCATIONS AOB 1/4SM VSBY AT</a:t>
            </a:r>
          </a:p>
          <a:p>
            <a:pPr marL="0" indent="0">
              <a:buNone/>
            </a:pPr>
            <a:r>
              <a:rPr lang="en-US" sz="2000" b="1" i="1" dirty="0">
                <a:solidFill>
                  <a:srgbClr val="FF0000"/>
                </a:solidFill>
              </a:rPr>
              <a:t>09Z...SO HAVE ISSUED A DENSE FOG ADVISORY THRU 13Z</a:t>
            </a:r>
            <a:r>
              <a:rPr lang="en-US" sz="2000" dirty="0"/>
              <a:t>. 3KM HRRR SFC</a:t>
            </a:r>
          </a:p>
          <a:p>
            <a:pPr marL="0" indent="0">
              <a:buNone/>
            </a:pPr>
            <a:r>
              <a:rPr lang="en-US" sz="2000" dirty="0"/>
              <a:t>RH SUGGESTS THE FOG WILL BURN OFF IN MANY LOCATIONS BY ARND</a:t>
            </a:r>
          </a:p>
          <a:p>
            <a:pPr marL="0" indent="0">
              <a:buNone/>
            </a:pPr>
            <a:r>
              <a:rPr lang="en-US" sz="2000" dirty="0"/>
              <a:t>12Z...BUT WILL LIKELY LINGER IN A FEW LOCATIONS UNTIL 14Z.</a:t>
            </a:r>
          </a:p>
          <a:p>
            <a:endParaRPr lang="en-US" dirty="0"/>
          </a:p>
        </p:txBody>
      </p:sp>
    </p:spTree>
    <p:extLst>
      <p:ext uri="{BB962C8B-B14F-4D97-AF65-F5344CB8AC3E}">
        <p14:creationId xmlns:p14="http://schemas.microsoft.com/office/powerpoint/2010/main" val="593188453"/>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8925" y="-203200"/>
            <a:ext cx="8229600" cy="1143000"/>
          </a:xfrm>
        </p:spPr>
        <p:txBody>
          <a:bodyPr/>
          <a:lstStyle/>
          <a:p>
            <a:pPr>
              <a:defRPr/>
            </a:pPr>
            <a:r>
              <a:rPr lang="en-US" dirty="0" smtClean="0"/>
              <a:t>Supporting Visibility Forecasts</a:t>
            </a:r>
            <a:endParaRPr lang="en-US" dirty="0"/>
          </a:p>
        </p:txBody>
      </p:sp>
      <p:pic>
        <p:nvPicPr>
          <p:cNvPr id="51202" name="Picture 4"/>
          <p:cNvPicPr>
            <a:picLocks noChangeAspect="1"/>
          </p:cNvPicPr>
          <p:nvPr/>
        </p:nvPicPr>
        <p:blipFill>
          <a:blip r:embed="rId2">
            <a:extLst>
              <a:ext uri="{28A0092B-C50C-407E-A947-70E740481C1C}">
                <a14:useLocalDpi xmlns:a14="http://schemas.microsoft.com/office/drawing/2010/main" val="0"/>
              </a:ext>
            </a:extLst>
          </a:blip>
          <a:srcRect l="3790" t="2734" r="7581" b="2734"/>
          <a:stretch>
            <a:fillRect/>
          </a:stretch>
        </p:blipFill>
        <p:spPr bwMode="auto">
          <a:xfrm>
            <a:off x="7334250" y="5788025"/>
            <a:ext cx="820738"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6" descr="SSEC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5788025"/>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5" descr="NOAA_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4988" y="5716588"/>
            <a:ext cx="87471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7"/>
          <p:cNvSpPr txBox="1">
            <a:spLocks noChangeArrowheads="1"/>
          </p:cNvSpPr>
          <p:nvPr/>
        </p:nvSpPr>
        <p:spPr bwMode="auto">
          <a:xfrm flipH="1">
            <a:off x="6286500" y="709613"/>
            <a:ext cx="2913063"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AREA FORECAST DISCUSSION</a:t>
            </a:r>
          </a:p>
          <a:p>
            <a:r>
              <a:rPr lang="en-US" sz="1200"/>
              <a:t>NATIONAL WEATHER SERVICE STATE COLLEGE PA</a:t>
            </a:r>
          </a:p>
          <a:p>
            <a:r>
              <a:rPr lang="en-US" sz="1200"/>
              <a:t>543 AM EDT MON JUL 30 2012</a:t>
            </a:r>
          </a:p>
          <a:p>
            <a:endParaRPr lang="en-US" sz="1200"/>
          </a:p>
          <a:p>
            <a:r>
              <a:rPr lang="en-US" sz="1200"/>
              <a:t>.NEAR TERM /UNTIL 6 PM THIS EVENING/...</a:t>
            </a:r>
          </a:p>
          <a:p>
            <a:r>
              <a:rPr lang="en-US" sz="1200" b="1" i="1">
                <a:solidFill>
                  <a:srgbClr val="FF0000"/>
                </a:solidFill>
              </a:rPr>
              <a:t>MODIS 11-3.7UM IMAGERY SHOWING DENDRITIC PATTERN OF VALLEY FOG ACROSS THE ALLEGHENIES EARLY THIS MORNING...THE RESULT OF A CALM WIND AND TEMPS MUCH COOLER THAN THE RIVER/STREAM WATER. ACROSS</a:t>
            </a:r>
          </a:p>
          <a:p>
            <a:r>
              <a:rPr lang="en-US" sz="1200" b="1" i="1">
                <a:solidFill>
                  <a:srgbClr val="FF0000"/>
                </a:solidFill>
              </a:rPr>
              <a:t>SOUTHEAST PA...A MOIST SERLY FLOW...COMBINED WITH RADIATIONAL COOLING...IS CAUSING LOW CLOUDS/FOG TO DEVELOP. </a:t>
            </a:r>
            <a:r>
              <a:rPr lang="en-US" sz="1200"/>
              <a:t>LATEST MESOSCALE</a:t>
            </a:r>
          </a:p>
          <a:p>
            <a:r>
              <a:rPr lang="en-US" sz="1200"/>
              <a:t>MDL DATA INDICATES THE ALLEGHENY VALLEY FOG WILL BURN OFF BY ARND 13Z. MDL SOUNDINGS SUGGEST THE LOW CLOUDS/FOG ACROSS THE SOUTHEASTCOUNTIES WILL LIFT INTO A SCT-BKN CU LYR BY LATE AM. </a:t>
            </a:r>
          </a:p>
        </p:txBody>
      </p:sp>
      <p:pic>
        <p:nvPicPr>
          <p:cNvPr id="51206" name="Picture 4" descr="Screen shot 2012-07-30 at 11.51.30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738" y="1074738"/>
            <a:ext cx="6213475"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4242387"/>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Content Placeholder 5" descr="Picture 3.png"/>
          <p:cNvPicPr>
            <a:picLocks noGrp="1" noChangeAspect="1"/>
          </p:cNvPicPr>
          <p:nvPr>
            <p:ph idx="1"/>
          </p:nvPr>
        </p:nvPicPr>
        <p:blipFill>
          <a:blip r:embed="rId2"/>
          <a:srcRect l="-68564" r="-68564"/>
          <a:stretch>
            <a:fillRect/>
          </a:stretch>
        </p:blipFill>
        <p:spPr>
          <a:xfrm>
            <a:off x="-3276600" y="76200"/>
            <a:ext cx="12193588" cy="6705600"/>
          </a:xfrm>
        </p:spPr>
      </p:pic>
      <p:pic>
        <p:nvPicPr>
          <p:cNvPr id="40963" name="Picture 6" descr="hailscars.jpg"/>
          <p:cNvPicPr>
            <a:picLocks noChangeAspect="1"/>
          </p:cNvPicPr>
          <p:nvPr/>
        </p:nvPicPr>
        <p:blipFill>
          <a:blip r:embed="rId3"/>
          <a:srcRect/>
          <a:stretch>
            <a:fillRect/>
          </a:stretch>
        </p:blipFill>
        <p:spPr bwMode="auto">
          <a:xfrm>
            <a:off x="4830763" y="2057400"/>
            <a:ext cx="3646487" cy="3352800"/>
          </a:xfrm>
          <a:prstGeom prst="rect">
            <a:avLst/>
          </a:prstGeom>
          <a:noFill/>
          <a:ln w="9525">
            <a:noFill/>
            <a:miter lim="800000"/>
            <a:headEnd/>
            <a:tailEnd/>
          </a:ln>
        </p:spPr>
      </p:pic>
      <p:sp>
        <p:nvSpPr>
          <p:cNvPr id="40964" name="TextBox 6"/>
          <p:cNvSpPr txBox="1">
            <a:spLocks noChangeArrowheads="1"/>
          </p:cNvSpPr>
          <p:nvPr/>
        </p:nvSpPr>
        <p:spPr bwMode="auto">
          <a:xfrm>
            <a:off x="5907154" y="76200"/>
            <a:ext cx="3133725" cy="1570037"/>
          </a:xfrm>
          <a:prstGeom prst="rect">
            <a:avLst/>
          </a:prstGeom>
          <a:solidFill>
            <a:schemeClr val="bg1"/>
          </a:solidFill>
          <a:ln w="9525">
            <a:noFill/>
            <a:miter lim="800000"/>
            <a:headEnd/>
            <a:tailEnd/>
          </a:ln>
        </p:spPr>
        <p:txBody>
          <a:bodyPr wrap="none">
            <a:prstTxWarp prst="textNoShape">
              <a:avLst/>
            </a:prstTxWarp>
            <a:spAutoFit/>
          </a:bodyPr>
          <a:lstStyle/>
          <a:p>
            <a:r>
              <a:rPr lang="en-US" sz="2400" dirty="0">
                <a:ea typeface="Arial" charset="0"/>
                <a:cs typeface="Arial" charset="0"/>
              </a:rPr>
              <a:t>MODIS NDVI product</a:t>
            </a:r>
          </a:p>
          <a:p>
            <a:r>
              <a:rPr lang="en-US" sz="2400" dirty="0">
                <a:ea typeface="Arial" charset="0"/>
                <a:cs typeface="Arial" charset="0"/>
              </a:rPr>
              <a:t>used to determine</a:t>
            </a:r>
          </a:p>
          <a:p>
            <a:r>
              <a:rPr lang="en-US" sz="2400" dirty="0">
                <a:ea typeface="Arial" charset="0"/>
                <a:cs typeface="Arial" charset="0"/>
              </a:rPr>
              <a:t>extent of hail damage </a:t>
            </a:r>
          </a:p>
          <a:p>
            <a:r>
              <a:rPr lang="en-US" sz="2400" dirty="0">
                <a:ea typeface="Arial" charset="0"/>
                <a:cs typeface="Arial" charset="0"/>
              </a:rPr>
              <a:t>July 2008</a:t>
            </a:r>
          </a:p>
        </p:txBody>
      </p:sp>
      <p:pic>
        <p:nvPicPr>
          <p:cNvPr id="40965" name="Picture 7" descr="NASA_Logo_Large.tiff"/>
          <p:cNvPicPr>
            <a:picLocks noChangeAspect="1"/>
          </p:cNvPicPr>
          <p:nvPr/>
        </p:nvPicPr>
        <p:blipFill>
          <a:blip r:embed="rId4"/>
          <a:srcRect/>
          <a:stretch>
            <a:fillRect/>
          </a:stretch>
        </p:blipFill>
        <p:spPr bwMode="auto">
          <a:xfrm>
            <a:off x="5907154" y="5738645"/>
            <a:ext cx="1066800" cy="885825"/>
          </a:xfrm>
          <a:prstGeom prst="rect">
            <a:avLst/>
          </a:prstGeom>
          <a:noFill/>
          <a:ln w="9525">
            <a:noFill/>
            <a:miter lim="800000"/>
            <a:headEnd/>
            <a:tailEnd/>
          </a:ln>
        </p:spPr>
      </p:pic>
      <p:pic>
        <p:nvPicPr>
          <p:cNvPr id="40967" name="Picture 9" descr="SSEC_logo.png"/>
          <p:cNvPicPr>
            <a:picLocks noChangeAspect="1"/>
          </p:cNvPicPr>
          <p:nvPr/>
        </p:nvPicPr>
        <p:blipFill>
          <a:blip r:embed="rId5"/>
          <a:srcRect/>
          <a:stretch>
            <a:fillRect/>
          </a:stretch>
        </p:blipFill>
        <p:spPr bwMode="auto">
          <a:xfrm>
            <a:off x="7661275" y="5738645"/>
            <a:ext cx="1255713" cy="885825"/>
          </a:xfrm>
          <a:prstGeom prst="rect">
            <a:avLst/>
          </a:prstGeom>
          <a:noFill/>
          <a:ln w="9525">
            <a:noFill/>
            <a:miter lim="800000"/>
            <a:headEnd/>
            <a:tailEnd/>
          </a:ln>
        </p:spPr>
      </p:pic>
    </p:spTree>
    <p:extLst>
      <p:ext uri="{BB962C8B-B14F-4D97-AF65-F5344CB8AC3E}">
        <p14:creationId xmlns:p14="http://schemas.microsoft.com/office/powerpoint/2010/main" val="2669078074"/>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Content Placeholder 3" descr="Screen shot 2011-07-25 at 12.15.54 PM.png"/>
          <p:cNvPicPr>
            <a:picLocks noGrp="1" noChangeAspect="1"/>
          </p:cNvPicPr>
          <p:nvPr>
            <p:ph idx="1"/>
          </p:nvPr>
        </p:nvPicPr>
        <p:blipFill>
          <a:blip r:embed="rId2">
            <a:extLst>
              <a:ext uri="{28A0092B-C50C-407E-A947-70E740481C1C}">
                <a14:useLocalDpi xmlns:a14="http://schemas.microsoft.com/office/drawing/2010/main" val="0"/>
              </a:ext>
            </a:extLst>
          </a:blip>
          <a:srcRect t="14587" b="47797"/>
          <a:stretch>
            <a:fillRect/>
          </a:stretch>
        </p:blipFill>
        <p:spPr>
          <a:xfrm>
            <a:off x="0" y="3648075"/>
            <a:ext cx="9140825" cy="2670175"/>
          </a:xfrm>
        </p:spPr>
      </p:pic>
      <p:sp>
        <p:nvSpPr>
          <p:cNvPr id="3" name="Title 2"/>
          <p:cNvSpPr>
            <a:spLocks noGrp="1"/>
          </p:cNvSpPr>
          <p:nvPr>
            <p:ph type="title"/>
          </p:nvPr>
        </p:nvSpPr>
        <p:spPr>
          <a:xfrm>
            <a:off x="457200" y="-93663"/>
            <a:ext cx="8229600" cy="1143001"/>
          </a:xfrm>
        </p:spPr>
        <p:txBody>
          <a:bodyPr/>
          <a:lstStyle/>
          <a:p>
            <a:pPr>
              <a:defRPr/>
            </a:pPr>
            <a:r>
              <a:rPr lang="en-US" sz="3700" dirty="0">
                <a:effectLst>
                  <a:outerShdw blurRad="38100" dist="38100" dir="2700000" algn="tl">
                    <a:srgbClr val="DDDDDD"/>
                  </a:outerShdw>
                </a:effectLst>
                <a:latin typeface="Lucida Sans Unicode" charset="0"/>
                <a:ea typeface="ＭＳ Ｐゴシック" charset="0"/>
                <a:cs typeface="ＭＳ Ｐゴシック" charset="0"/>
              </a:rPr>
              <a:t>Support for </a:t>
            </a:r>
            <a:r>
              <a:rPr lang="en-US" sz="3700" dirty="0" smtClean="0">
                <a:effectLst>
                  <a:outerShdw blurRad="38100" dist="38100" dir="2700000" algn="tl">
                    <a:srgbClr val="DDDDDD"/>
                  </a:outerShdw>
                </a:effectLst>
                <a:latin typeface="Lucida Sans Unicode" charset="0"/>
                <a:ea typeface="ＭＳ Ｐゴシック" charset="0"/>
                <a:cs typeface="ＭＳ Ｐゴシック" charset="0"/>
              </a:rPr>
              <a:t>Fire Weather Forecasts</a:t>
            </a:r>
            <a:endParaRPr lang="en-US" sz="3700" dirty="0">
              <a:effectLst>
                <a:outerShdw blurRad="38100" dist="38100" dir="2700000" algn="tl">
                  <a:srgbClr val="DDDDDD"/>
                </a:outerShdw>
              </a:effectLst>
              <a:latin typeface="Lucida Sans Unicode" charset="0"/>
              <a:ea typeface="ＭＳ Ｐゴシック" charset="0"/>
              <a:cs typeface="ＭＳ Ｐゴシック" charset="0"/>
            </a:endParaRPr>
          </a:p>
        </p:txBody>
      </p:sp>
      <p:sp>
        <p:nvSpPr>
          <p:cNvPr id="32771" name="TextBox 4"/>
          <p:cNvSpPr txBox="1">
            <a:spLocks noChangeArrowheads="1"/>
          </p:cNvSpPr>
          <p:nvPr/>
        </p:nvSpPr>
        <p:spPr bwMode="auto">
          <a:xfrm>
            <a:off x="350838" y="950913"/>
            <a:ext cx="82296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t>AREA FORECAST DISCUSSION</a:t>
            </a:r>
          </a:p>
          <a:p>
            <a:r>
              <a:rPr lang="en-US" sz="1400" b="1" dirty="0"/>
              <a:t>NATIONAL WEATHER SERVICE SALT LAKE CITY UT</a:t>
            </a:r>
          </a:p>
          <a:p>
            <a:r>
              <a:rPr lang="en-US" sz="1400" b="1" dirty="0"/>
              <a:t>1024 AM MDT MON JUL 25 2011</a:t>
            </a:r>
          </a:p>
          <a:p>
            <a:endParaRPr lang="en-US" sz="1400" b="1" dirty="0"/>
          </a:p>
          <a:p>
            <a:r>
              <a:rPr lang="en-US" sz="1400" b="1" dirty="0"/>
              <a:t>.FIRE WEATHER...</a:t>
            </a:r>
            <a:r>
              <a:rPr lang="en-US" sz="1400" b="1" dirty="0">
                <a:solidFill>
                  <a:srgbClr val="FF0000"/>
                </a:solidFill>
              </a:rPr>
              <a:t>MODIS WATER VAPOR IMAGERY INDICATES THAT </a:t>
            </a:r>
          </a:p>
          <a:p>
            <a:r>
              <a:rPr lang="en-US" sz="1400" b="1" dirty="0">
                <a:solidFill>
                  <a:srgbClr val="FF0000"/>
                </a:solidFill>
              </a:rPr>
              <a:t>PRECIPITABLE WATER VALUES APPROACHING ONE INCH HAVE PUSHED AS FAR </a:t>
            </a:r>
          </a:p>
          <a:p>
            <a:r>
              <a:rPr lang="en-US" sz="1400" b="1" dirty="0">
                <a:solidFill>
                  <a:srgbClr val="FF0000"/>
                </a:solidFill>
              </a:rPr>
              <a:t>NORTH AS THE SOUTHERN WASATCH FRONT THIS MORNING</a:t>
            </a:r>
            <a:r>
              <a:rPr lang="en-US" sz="1400" b="1" dirty="0"/>
              <a:t>.  THIS SURGE OF </a:t>
            </a:r>
          </a:p>
          <a:p>
            <a:r>
              <a:rPr lang="en-US" sz="1400" b="1" dirty="0"/>
              <a:t>MOISTURE IS ALSO BRINGING EXTENSIVE CLOUD COVER TO CENTRAL AND </a:t>
            </a:r>
          </a:p>
          <a:p>
            <a:r>
              <a:rPr lang="en-US" sz="1400" b="1" dirty="0"/>
              <a:t>NORTHERN UTAH THIS MORNING….WITH DEEP MOISTURE MOVING NORTH </a:t>
            </a:r>
          </a:p>
          <a:p>
            <a:r>
              <a:rPr lang="en-US" sz="1400" b="1" dirty="0"/>
              <a:t>BELIEVE THAT RISK FOR DRY THUNDERSTORMS IS LIMITED PRIMARILY TO THE </a:t>
            </a:r>
          </a:p>
          <a:p>
            <a:r>
              <a:rPr lang="en-US" sz="1400" b="1" dirty="0"/>
              <a:t>LEADING EDGE OF THE MOISTURE SURGE ACROSS NORTHERN UTAH...ALTHOUGH </a:t>
            </a:r>
          </a:p>
          <a:p>
            <a:r>
              <a:rPr lang="en-US" sz="1400" b="1" dirty="0"/>
              <a:t>FEEL COVERAGE OF POTENTIAL DRY STORMS WOULD BE LIMITED</a:t>
            </a:r>
          </a:p>
        </p:txBody>
      </p:sp>
      <p:pic>
        <p:nvPicPr>
          <p:cNvPr id="32772" name="Picture 6" descr="SSEC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29325" y="857250"/>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p:cNvPicPr>
            <a:picLocks noChangeAspect="1"/>
          </p:cNvPicPr>
          <p:nvPr/>
        </p:nvPicPr>
        <p:blipFill>
          <a:blip r:embed="rId4">
            <a:extLst>
              <a:ext uri="{28A0092B-C50C-407E-A947-70E740481C1C}">
                <a14:useLocalDpi xmlns:a14="http://schemas.microsoft.com/office/drawing/2010/main" val="0"/>
              </a:ext>
            </a:extLst>
          </a:blip>
          <a:srcRect l="3790" t="2734" r="7581" b="2734"/>
          <a:stretch>
            <a:fillRect/>
          </a:stretch>
        </p:blipFill>
        <p:spPr bwMode="auto">
          <a:xfrm>
            <a:off x="7377113" y="860425"/>
            <a:ext cx="820737"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4"/>
          <p:cNvSpPr txBox="1">
            <a:spLocks noChangeArrowheads="1"/>
          </p:cNvSpPr>
          <p:nvPr/>
        </p:nvSpPr>
        <p:spPr bwMode="auto">
          <a:xfrm>
            <a:off x="1181100" y="6356350"/>
            <a:ext cx="70834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MODIS Imagery from UW SSEC Antenna  10:17 UTC  25 July 2011</a:t>
            </a:r>
          </a:p>
        </p:txBody>
      </p:sp>
    </p:spTree>
    <p:extLst>
      <p:ext uri="{BB962C8B-B14F-4D97-AF65-F5344CB8AC3E}">
        <p14:creationId xmlns:p14="http://schemas.microsoft.com/office/powerpoint/2010/main" val="1363909514"/>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0663" y="-136525"/>
            <a:ext cx="8696325" cy="1143000"/>
          </a:xfrm>
        </p:spPr>
        <p:txBody>
          <a:bodyPr>
            <a:normAutofit/>
          </a:bodyPr>
          <a:lstStyle/>
          <a:p>
            <a:pPr>
              <a:defRPr/>
            </a:pPr>
            <a:r>
              <a:rPr lang="en-US" sz="3600" dirty="0" smtClean="0"/>
              <a:t>MODIS </a:t>
            </a:r>
            <a:r>
              <a:rPr lang="en-US" sz="3600" smtClean="0"/>
              <a:t>SST supports </a:t>
            </a:r>
            <a:r>
              <a:rPr lang="en-US" sz="3600" dirty="0" smtClean="0"/>
              <a:t>Small Craft Advisory</a:t>
            </a:r>
            <a:endParaRPr lang="en-US" sz="3600" dirty="0"/>
          </a:p>
        </p:txBody>
      </p:sp>
      <p:pic>
        <p:nvPicPr>
          <p:cNvPr id="56322" name="Picture 4"/>
          <p:cNvPicPr>
            <a:picLocks noChangeAspect="1"/>
          </p:cNvPicPr>
          <p:nvPr/>
        </p:nvPicPr>
        <p:blipFill>
          <a:blip r:embed="rId3">
            <a:extLst>
              <a:ext uri="{28A0092B-C50C-407E-A947-70E740481C1C}">
                <a14:useLocalDpi xmlns:a14="http://schemas.microsoft.com/office/drawing/2010/main" val="0"/>
              </a:ext>
            </a:extLst>
          </a:blip>
          <a:srcRect l="3790" t="2734" r="7581" b="2734"/>
          <a:stretch>
            <a:fillRect/>
          </a:stretch>
        </p:blipFill>
        <p:spPr bwMode="auto">
          <a:xfrm>
            <a:off x="7334250" y="5788025"/>
            <a:ext cx="820738"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6" descr="SSEC_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5788025"/>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5" descr="NOAA_log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54988" y="5716588"/>
            <a:ext cx="87471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Box 7"/>
          <p:cNvSpPr txBox="1">
            <a:spLocks noChangeArrowheads="1"/>
          </p:cNvSpPr>
          <p:nvPr/>
        </p:nvSpPr>
        <p:spPr bwMode="auto">
          <a:xfrm flipH="1">
            <a:off x="6235700" y="904875"/>
            <a:ext cx="2913063"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a:t>AREA FORECAST DISCUSSION</a:t>
            </a:r>
          </a:p>
          <a:p>
            <a:r>
              <a:rPr lang="en-US" sz="1100"/>
              <a:t>NATIONAL WEATHER SERVICE MILWAUKEE/SULLIVAN WI</a:t>
            </a:r>
          </a:p>
          <a:p>
            <a:r>
              <a:rPr lang="en-US" sz="1100"/>
              <a:t>1056 PM CDT MON SEP 10 2012</a:t>
            </a:r>
          </a:p>
          <a:p>
            <a:endParaRPr lang="en-US" sz="1100"/>
          </a:p>
          <a:p>
            <a:r>
              <a:rPr lang="en-US" sz="1100"/>
              <a:t>.MARINE...TIGHTENING PRESSURE GRADIENT AND LOW LEVEL MIXING</a:t>
            </a:r>
          </a:p>
          <a:p>
            <a:r>
              <a:rPr lang="en-US" sz="1100"/>
              <a:t>ENCROACHING ON THE VERY LOW LEVELS TO RESULT IN GUSTY WINDS</a:t>
            </a:r>
          </a:p>
          <a:p>
            <a:r>
              <a:rPr lang="en-US" sz="1100"/>
              <a:t>PERSISTING THROUGH THE NIGHT ACROSS NORTHERN MARINE ZONES.</a:t>
            </a:r>
          </a:p>
          <a:p>
            <a:r>
              <a:rPr lang="en-US" sz="1100"/>
              <a:t>OCCASIONAL GUSTS TO 25 KNOTS EXPECTED AT THE SHORE...MORE FREQUENT AWAY FROM THE SHORE DUE TO THE LOW LEVEL UNSTABLE AIR OVER THELAKE SURFACE. MODIS IMAGERY SHOWS THE LAKE TEMP IN THE NEAR SHORE WATERS AROUND 20C. </a:t>
            </a:r>
          </a:p>
          <a:p>
            <a:endParaRPr lang="en-US" sz="1100"/>
          </a:p>
          <a:p>
            <a:r>
              <a:rPr lang="en-US" sz="1100"/>
              <a:t>HENCE PUSHED UP START TIME OF SMALL CRAFT ADVISORY ACROSS NORTHERNTWO ZONES TO PRESENT TIME...AND ALSO EXPANDED ADVISORY TO INCLUDE WIND POINT TO WINTHROP HARBOR ZONE WHICH BEGINS TUESDAY MORNING. </a:t>
            </a:r>
            <a:endParaRPr lang="en-US" sz="1100" b="1" i="1">
              <a:solidFill>
                <a:srgbClr val="FF0000"/>
              </a:solidFill>
            </a:endParaRPr>
          </a:p>
        </p:txBody>
      </p:sp>
      <p:pic>
        <p:nvPicPr>
          <p:cNvPr id="56326" name="Picture 1" descr="Screen shot 2012-09-11 at 9.34.12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4825" y="769938"/>
            <a:ext cx="5413375" cy="604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49065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510"/>
            <a:ext cx="8229600" cy="1143000"/>
          </a:xfrm>
        </p:spPr>
        <p:txBody>
          <a:bodyPr/>
          <a:lstStyle/>
          <a:p>
            <a:endParaRPr lang="en-US" dirty="0"/>
          </a:p>
        </p:txBody>
      </p:sp>
      <p:pic>
        <p:nvPicPr>
          <p:cNvPr id="5" name="Content Placeholder 4"/>
          <p:cNvPicPr>
            <a:picLocks noGrp="1" noChangeAspect="1"/>
          </p:cNvPicPr>
          <p:nvPr>
            <p:ph idx="1"/>
          </p:nvPr>
        </p:nvPicPr>
        <p:blipFill rotWithShape="1">
          <a:blip r:embed="rId2"/>
          <a:srcRect l="-422" r="23758"/>
          <a:stretch/>
        </p:blipFill>
        <p:spPr>
          <a:xfrm>
            <a:off x="1257300" y="137310"/>
            <a:ext cx="5651500" cy="6569965"/>
          </a:xfrm>
          <a:ln>
            <a:solidFill>
              <a:schemeClr val="tx1"/>
            </a:solidFill>
          </a:ln>
        </p:spPr>
      </p:pic>
    </p:spTree>
    <p:extLst>
      <p:ext uri="{BB962C8B-B14F-4D97-AF65-F5344CB8AC3E}">
        <p14:creationId xmlns:p14="http://schemas.microsoft.com/office/powerpoint/2010/main" val="262920681"/>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0663" y="-136525"/>
            <a:ext cx="8696325" cy="1143000"/>
          </a:xfrm>
        </p:spPr>
        <p:txBody>
          <a:bodyPr/>
          <a:lstStyle/>
          <a:p>
            <a:pPr>
              <a:defRPr/>
            </a:pPr>
            <a:r>
              <a:rPr lang="en-US" sz="3200" dirty="0" smtClean="0"/>
              <a:t>MODIS SST Supports Waterspout Forecasts</a:t>
            </a:r>
            <a:endParaRPr lang="en-US" sz="3200" dirty="0"/>
          </a:p>
        </p:txBody>
      </p:sp>
      <p:pic>
        <p:nvPicPr>
          <p:cNvPr id="55298" name="Picture 4"/>
          <p:cNvPicPr>
            <a:picLocks noChangeAspect="1"/>
          </p:cNvPicPr>
          <p:nvPr/>
        </p:nvPicPr>
        <p:blipFill>
          <a:blip r:embed="rId2">
            <a:extLst>
              <a:ext uri="{28A0092B-C50C-407E-A947-70E740481C1C}">
                <a14:useLocalDpi xmlns:a14="http://schemas.microsoft.com/office/drawing/2010/main" val="0"/>
              </a:ext>
            </a:extLst>
          </a:blip>
          <a:srcRect l="3790" t="2734" r="7581" b="2734"/>
          <a:stretch>
            <a:fillRect/>
          </a:stretch>
        </p:blipFill>
        <p:spPr bwMode="auto">
          <a:xfrm>
            <a:off x="7334250" y="5788025"/>
            <a:ext cx="820738"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6" descr="SSEC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5788025"/>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5" descr="NOAA_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4988" y="5716588"/>
            <a:ext cx="87471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Box 7"/>
          <p:cNvSpPr txBox="1">
            <a:spLocks noChangeArrowheads="1"/>
          </p:cNvSpPr>
          <p:nvPr/>
        </p:nvSpPr>
        <p:spPr bwMode="auto">
          <a:xfrm flipH="1">
            <a:off x="6235700" y="904875"/>
            <a:ext cx="2913063"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a:t>AREA FORECAST DISCUSSION</a:t>
            </a:r>
          </a:p>
          <a:p>
            <a:r>
              <a:rPr lang="en-US" sz="1100"/>
              <a:t>NATIONAL WEATHER SERVICE MILWAUKEE/SULLIVAN WI</a:t>
            </a:r>
          </a:p>
          <a:p>
            <a:r>
              <a:rPr lang="ro-RO" sz="1100"/>
              <a:t>330 AM CDT FRI SEP 7 2012</a:t>
            </a:r>
            <a:endParaRPr lang="en-US" sz="1100"/>
          </a:p>
          <a:p>
            <a:endParaRPr lang="en-US" sz="1100"/>
          </a:p>
          <a:p>
            <a:r>
              <a:rPr lang="en-US" sz="1100"/>
              <a:t>.MARINE...TIGHTENING PRESSURE GRADIENT ASSOCIATED WITH DEEPENING LOW PRESSURE MOVING ALONG A FRONTAL BOUNDARY TO THE SOUTH OF LAKE MICHIGAN ALONG WITH A STEEPENING LOW LEVEL LAPSE RATE WILL RESULT IN GUSTY NORTH WINDS REACHING SMALL CRAFT ADVISORY LEVELS TONIGHT INTO SATURDAY.  LATEST MODIS IMAGERY SHOWS LAKE SURFACE TEMPERATURE IN THE NEARSHORE WATERS 68-70F.  STRONG LOW LEVEL COLD AIR ADVECTION IS EXPECTED TO INCREASE THE DELTA-T OVER THE LAKE TO 12-13 DEGREES THIS EVENING WITH CONVECTIVE CLOUD DEPTH INCREASING TO 15 TO 20K.  WATERSPOUT INDEX INCREASES TO 8 TO 10 UNITS. WL ADD MENTION OF </a:t>
            </a:r>
          </a:p>
          <a:p>
            <a:r>
              <a:rPr lang="en-US" sz="1100"/>
              <a:t>WATERSPOUTS TO HWO FOR LATE AFTERNOON INTO THE EVENING.  </a:t>
            </a:r>
            <a:endParaRPr lang="en-US" sz="1100" b="1" i="1">
              <a:solidFill>
                <a:srgbClr val="FF0000"/>
              </a:solidFill>
            </a:endParaRPr>
          </a:p>
        </p:txBody>
      </p:sp>
      <p:pic>
        <p:nvPicPr>
          <p:cNvPr id="55302" name="Picture 1" descr="MODIS_SST.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8750" y="809625"/>
            <a:ext cx="6076950" cy="57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8205812"/>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4"/>
          <p:cNvPicPr>
            <a:picLocks noChangeAspect="1"/>
          </p:cNvPicPr>
          <p:nvPr/>
        </p:nvPicPr>
        <p:blipFill>
          <a:blip r:embed="rId2">
            <a:extLst>
              <a:ext uri="{28A0092B-C50C-407E-A947-70E740481C1C}">
                <a14:useLocalDpi xmlns:a14="http://schemas.microsoft.com/office/drawing/2010/main" val="0"/>
              </a:ext>
            </a:extLst>
          </a:blip>
          <a:srcRect l="3790" t="2734" r="7581" b="2734"/>
          <a:stretch>
            <a:fillRect/>
          </a:stretch>
        </p:blipFill>
        <p:spPr bwMode="auto">
          <a:xfrm>
            <a:off x="7619505" y="142761"/>
            <a:ext cx="820737"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6" descr="SSEC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3325" y="142761"/>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Box 5"/>
          <p:cNvSpPr txBox="1">
            <a:spLocks noChangeArrowheads="1"/>
          </p:cNvSpPr>
          <p:nvPr/>
        </p:nvSpPr>
        <p:spPr bwMode="auto">
          <a:xfrm>
            <a:off x="6038982" y="1075918"/>
            <a:ext cx="3161045" cy="563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smtClean="0"/>
              <a:t>AREA </a:t>
            </a:r>
            <a:r>
              <a:rPr lang="en-US" sz="1200" b="1" dirty="0"/>
              <a:t>FORECAST DISCUSSION</a:t>
            </a:r>
          </a:p>
          <a:p>
            <a:r>
              <a:rPr lang="en-US" sz="1200" b="1" dirty="0"/>
              <a:t>NATIONAL WEATHER SERVICE CHARLESTON SC</a:t>
            </a:r>
          </a:p>
          <a:p>
            <a:r>
              <a:rPr lang="en-US" sz="1200" b="1" dirty="0"/>
              <a:t>632 PM EST TUE NOV 12 </a:t>
            </a:r>
            <a:r>
              <a:rPr lang="en-US" sz="1200" b="1" dirty="0" smtClean="0"/>
              <a:t>2013</a:t>
            </a:r>
          </a:p>
          <a:p>
            <a:endParaRPr lang="en-US" sz="1200" dirty="0" smtClean="0"/>
          </a:p>
          <a:p>
            <a:r>
              <a:rPr lang="en-US" sz="1200" dirty="0"/>
              <a:t>MARINE...</a:t>
            </a:r>
          </a:p>
          <a:p>
            <a:r>
              <a:rPr lang="en-US" sz="1200" dirty="0"/>
              <a:t>TONIGHT...CONDITIONS ARE SET FOR A DANGEROUS AND WIDESPREAD </a:t>
            </a:r>
            <a:r>
              <a:rPr lang="en-US" sz="1200" dirty="0" smtClean="0"/>
              <a:t>GALE EVENT</a:t>
            </a:r>
            <a:r>
              <a:rPr lang="en-US" sz="1200" dirty="0"/>
              <a:t>. WINDS WILL INCREASE QUICKLY THIS EVENING AS THE </a:t>
            </a:r>
            <a:r>
              <a:rPr lang="en-US" sz="1200" dirty="0" smtClean="0"/>
              <a:t>ARCTIC FRONT </a:t>
            </a:r>
            <a:r>
              <a:rPr lang="en-US" sz="1200" dirty="0"/>
              <a:t>PUSHES OFFSHORE AND STRONG COLD AIR ADVECTION ENSUES. </a:t>
            </a:r>
            <a:r>
              <a:rPr lang="en-US" sz="1200" dirty="0" smtClean="0"/>
              <a:t>SOLID GALES </a:t>
            </a:r>
            <a:r>
              <a:rPr lang="en-US" sz="1200" dirty="0"/>
              <a:t>APPEAR LIKELY FOR ALL MARINE LEGS WITH WINDS TOPPING 30-</a:t>
            </a:r>
            <a:r>
              <a:rPr lang="en-US" sz="1200" dirty="0" smtClean="0"/>
              <a:t>35KT </a:t>
            </a:r>
            <a:r>
              <a:rPr lang="en-US" sz="1200" dirty="0"/>
              <a:t>WITH GUSTS 40-45 KT NEARSHORE WATERS AND 35-40 KT WITH GUSTS </a:t>
            </a:r>
            <a:r>
              <a:rPr lang="en-US" sz="1200" dirty="0" smtClean="0"/>
              <a:t>TO 45 </a:t>
            </a:r>
            <a:r>
              <a:rPr lang="en-US" sz="1200" dirty="0"/>
              <a:t>KT OVER THE GEORGIA OFFSHORE LEG. ALREADY SEEING WINDS </a:t>
            </a:r>
            <a:r>
              <a:rPr lang="en-US" sz="1200" dirty="0" smtClean="0"/>
              <a:t>GUSTING OVER </a:t>
            </a:r>
            <a:r>
              <a:rPr lang="en-US" sz="1200" dirty="0"/>
              <a:t>40 KT OFF THE NORTH CAROLINA OUTER BANKS. GALE WARNINGS </a:t>
            </a:r>
            <a:r>
              <a:rPr lang="en-US" sz="1200" dirty="0" smtClean="0"/>
              <a:t>ARE IN </a:t>
            </a:r>
            <a:r>
              <a:rPr lang="en-US" sz="1200" dirty="0"/>
              <a:t>PLACE FOR ALL WATERS AND WILL WILL BE MAINTAINED. </a:t>
            </a:r>
            <a:r>
              <a:rPr lang="en-US" sz="1200" b="1" i="1" dirty="0">
                <a:solidFill>
                  <a:srgbClr val="FF0000"/>
                </a:solidFill>
              </a:rPr>
              <a:t>THERE </a:t>
            </a:r>
            <a:r>
              <a:rPr lang="en-US" sz="1200" b="1" i="1" dirty="0" smtClean="0">
                <a:solidFill>
                  <a:srgbClr val="FF0000"/>
                </a:solidFill>
              </a:rPr>
              <a:t>IS CONCERN </a:t>
            </a:r>
            <a:r>
              <a:rPr lang="en-US" sz="1200" b="1" i="1" dirty="0">
                <a:solidFill>
                  <a:srgbClr val="FF0000"/>
                </a:solidFill>
              </a:rPr>
              <a:t>THAT FREQUENT GUSTS TO STORM FORCE COULD OCCUR ALONG </a:t>
            </a:r>
            <a:r>
              <a:rPr lang="en-US" sz="1200" b="1" i="1" dirty="0" smtClean="0">
                <a:solidFill>
                  <a:srgbClr val="FF0000"/>
                </a:solidFill>
              </a:rPr>
              <a:t>THE EASTERN </a:t>
            </a:r>
            <a:r>
              <a:rPr lang="en-US" sz="1200" b="1" i="1" dirty="0">
                <a:solidFill>
                  <a:srgbClr val="FF0000"/>
                </a:solidFill>
              </a:rPr>
              <a:t>PORTIONS OF THE GEORGIA OFFSHORE WATERS WHERE 1KM </a:t>
            </a:r>
            <a:r>
              <a:rPr lang="en-US" sz="1200" b="1" i="1" dirty="0" smtClean="0">
                <a:solidFill>
                  <a:srgbClr val="FF0000"/>
                </a:solidFill>
              </a:rPr>
              <a:t>MODIS SEA </a:t>
            </a:r>
            <a:r>
              <a:rPr lang="en-US" sz="1200" b="1" i="1" dirty="0">
                <a:solidFill>
                  <a:srgbClr val="FF0000"/>
                </a:solidFill>
              </a:rPr>
              <a:t>SURFACE TEMPERATURE DATA SHOWED THE WESTERN WALL STREAM </a:t>
            </a:r>
            <a:r>
              <a:rPr lang="en-US" sz="1200" b="1" i="1" dirty="0" smtClean="0">
                <a:solidFill>
                  <a:srgbClr val="FF0000"/>
                </a:solidFill>
              </a:rPr>
              <a:t>IS LURKING.</a:t>
            </a:r>
          </a:p>
        </p:txBody>
      </p:sp>
      <p:sp>
        <p:nvSpPr>
          <p:cNvPr id="10" name="Title 2"/>
          <p:cNvSpPr>
            <a:spLocks noGrp="1"/>
          </p:cNvSpPr>
          <p:nvPr>
            <p:ph type="title"/>
          </p:nvPr>
        </p:nvSpPr>
        <p:spPr>
          <a:xfrm>
            <a:off x="210642" y="-84138"/>
            <a:ext cx="8229600" cy="1143001"/>
          </a:xfrm>
        </p:spPr>
        <p:txBody>
          <a:bodyPr>
            <a:normAutofit fontScale="90000"/>
          </a:bodyPr>
          <a:lstStyle/>
          <a:p>
            <a:pPr>
              <a:defRPr/>
            </a:pPr>
            <a:r>
              <a:rPr lang="en-US" dirty="0" smtClean="0"/>
              <a:t>Marine Gale Force </a:t>
            </a:r>
            <a:br>
              <a:rPr lang="en-US" dirty="0" smtClean="0"/>
            </a:br>
            <a:r>
              <a:rPr lang="en-US" smtClean="0"/>
              <a:t>Wind Forecasts</a:t>
            </a:r>
            <a:endParaRPr lang="en-US" dirty="0"/>
          </a:p>
        </p:txBody>
      </p:sp>
      <p:pic>
        <p:nvPicPr>
          <p:cNvPr id="3" name="Content Placeholder 2" descr="Screen shot 2013-11-13 at 11.08.14 AM.png"/>
          <p:cNvPicPr>
            <a:picLocks noGrp="1" noChangeAspect="1"/>
          </p:cNvPicPr>
          <p:nvPr>
            <p:ph idx="1"/>
          </p:nvPr>
        </p:nvPicPr>
        <p:blipFill rotWithShape="1">
          <a:blip r:embed="rId4">
            <a:extLst>
              <a:ext uri="{28A0092B-C50C-407E-A947-70E740481C1C}">
                <a14:useLocalDpi xmlns:a14="http://schemas.microsoft.com/office/drawing/2010/main" val="0"/>
              </a:ext>
            </a:extLst>
          </a:blip>
          <a:srcRect l="-36767" r="-407"/>
          <a:stretch/>
        </p:blipFill>
        <p:spPr>
          <a:xfrm>
            <a:off x="-2128239" y="1058863"/>
            <a:ext cx="8208997" cy="5711250"/>
          </a:xfrm>
        </p:spPr>
      </p:pic>
    </p:spTree>
    <p:extLst>
      <p:ext uri="{BB962C8B-B14F-4D97-AF65-F5344CB8AC3E}">
        <p14:creationId xmlns:p14="http://schemas.microsoft.com/office/powerpoint/2010/main" val="565927989"/>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4"/>
          <p:cNvPicPr>
            <a:picLocks noChangeAspect="1"/>
          </p:cNvPicPr>
          <p:nvPr/>
        </p:nvPicPr>
        <p:blipFill>
          <a:blip r:embed="rId2">
            <a:extLst>
              <a:ext uri="{28A0092B-C50C-407E-A947-70E740481C1C}">
                <a14:useLocalDpi xmlns:a14="http://schemas.microsoft.com/office/drawing/2010/main" val="0"/>
              </a:ext>
            </a:extLst>
          </a:blip>
          <a:srcRect l="3790" t="2734" r="7581" b="2734"/>
          <a:stretch>
            <a:fillRect/>
          </a:stretch>
        </p:blipFill>
        <p:spPr bwMode="auto">
          <a:xfrm>
            <a:off x="7619505" y="142761"/>
            <a:ext cx="820737"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6" descr="SSEC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3325" y="142761"/>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2"/>
          <p:cNvSpPr>
            <a:spLocks noGrp="1"/>
          </p:cNvSpPr>
          <p:nvPr>
            <p:ph type="title"/>
          </p:nvPr>
        </p:nvSpPr>
        <p:spPr>
          <a:xfrm>
            <a:off x="-1135558" y="-84138"/>
            <a:ext cx="8229600" cy="1143001"/>
          </a:xfrm>
        </p:spPr>
        <p:txBody>
          <a:bodyPr>
            <a:normAutofit/>
          </a:bodyPr>
          <a:lstStyle/>
          <a:p>
            <a:pPr>
              <a:defRPr/>
            </a:pPr>
            <a:r>
              <a:rPr lang="en-US" dirty="0" smtClean="0"/>
              <a:t>Fog Formation Forecast</a:t>
            </a:r>
            <a:endParaRPr lang="en-US" dirty="0"/>
          </a:p>
        </p:txBody>
      </p:sp>
      <p:pic>
        <p:nvPicPr>
          <p:cNvPr id="4" name="Content Placeholder 3" descr="Screen shot 2013-11-26 at 3.10.59 PM.png"/>
          <p:cNvPicPr>
            <a:picLocks noGrp="1" noChangeAspect="1"/>
          </p:cNvPicPr>
          <p:nvPr>
            <p:ph idx="1"/>
          </p:nvPr>
        </p:nvPicPr>
        <p:blipFill>
          <a:blip r:embed="rId4">
            <a:extLst>
              <a:ext uri="{28A0092B-C50C-407E-A947-70E740481C1C}">
                <a14:useLocalDpi xmlns:a14="http://schemas.microsoft.com/office/drawing/2010/main" val="0"/>
              </a:ext>
            </a:extLst>
          </a:blip>
          <a:srcRect t="-12782" b="-12782"/>
          <a:stretch>
            <a:fillRect/>
          </a:stretch>
        </p:blipFill>
        <p:spPr>
          <a:xfrm>
            <a:off x="0" y="1165110"/>
            <a:ext cx="8965883" cy="4930889"/>
          </a:xfrm>
        </p:spPr>
      </p:pic>
      <p:sp>
        <p:nvSpPr>
          <p:cNvPr id="2" name="TextBox 1"/>
          <p:cNvSpPr txBox="1"/>
          <p:nvPr/>
        </p:nvSpPr>
        <p:spPr>
          <a:xfrm>
            <a:off x="2844800" y="5726667"/>
            <a:ext cx="3801116" cy="369332"/>
          </a:xfrm>
          <a:prstGeom prst="rect">
            <a:avLst/>
          </a:prstGeom>
          <a:noFill/>
        </p:spPr>
        <p:txBody>
          <a:bodyPr wrap="none" rtlCol="0">
            <a:spAutoFit/>
          </a:bodyPr>
          <a:lstStyle/>
          <a:p>
            <a:r>
              <a:rPr lang="en-US" dirty="0" smtClean="0"/>
              <a:t>26 November 2013   Brownsville Texas</a:t>
            </a:r>
            <a:endParaRPr lang="en-US" dirty="0"/>
          </a:p>
        </p:txBody>
      </p:sp>
    </p:spTree>
    <p:extLst>
      <p:ext uri="{BB962C8B-B14F-4D97-AF65-F5344CB8AC3E}">
        <p14:creationId xmlns:p14="http://schemas.microsoft.com/office/powerpoint/2010/main" val="2900384262"/>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extBox 3"/>
          <p:cNvSpPr txBox="1"/>
          <p:nvPr/>
        </p:nvSpPr>
        <p:spPr>
          <a:xfrm>
            <a:off x="145915" y="1443392"/>
            <a:ext cx="8152329" cy="5078314"/>
          </a:xfrm>
          <a:prstGeom prst="rect">
            <a:avLst/>
          </a:prstGeom>
          <a:noFill/>
        </p:spPr>
        <p:txBody>
          <a:bodyPr wrap="none" rtlCol="0">
            <a:spAutoFit/>
          </a:bodyPr>
          <a:lstStyle/>
          <a:p>
            <a:endParaRPr lang="en-US" dirty="0" smtClean="0"/>
          </a:p>
          <a:p>
            <a:r>
              <a:rPr lang="en-US" dirty="0"/>
              <a:t>AREA FORECAST DISCUSSION</a:t>
            </a:r>
          </a:p>
          <a:p>
            <a:r>
              <a:rPr lang="en-US" dirty="0"/>
              <a:t>NATIONAL WEATHER SERVICE BROWNSVILLE TX</a:t>
            </a:r>
          </a:p>
          <a:p>
            <a:r>
              <a:rPr lang="en-US" dirty="0"/>
              <a:t>238 PM CST TUE NOV 26 </a:t>
            </a:r>
            <a:r>
              <a:rPr lang="en-US" dirty="0" smtClean="0"/>
              <a:t>2013</a:t>
            </a:r>
          </a:p>
          <a:p>
            <a:endParaRPr lang="en-US" dirty="0"/>
          </a:p>
          <a:p>
            <a:r>
              <a:rPr lang="en-US" b="1" i="1" dirty="0" smtClean="0">
                <a:solidFill>
                  <a:srgbClr val="FF0000"/>
                </a:solidFill>
              </a:rPr>
              <a:t>DATA </a:t>
            </a:r>
            <a:r>
              <a:rPr lang="en-US" b="1" i="1" dirty="0">
                <a:solidFill>
                  <a:srgbClr val="FF0000"/>
                </a:solidFill>
              </a:rPr>
              <a:t>FROM A RECENT MODIS POLAR ORBITING SATELLITE PASS AND NEARSHORE </a:t>
            </a:r>
          </a:p>
          <a:p>
            <a:r>
              <a:rPr lang="en-US" b="1" i="1" dirty="0">
                <a:solidFill>
                  <a:srgbClr val="FF0000"/>
                </a:solidFill>
              </a:rPr>
              <a:t>TEMPERATURE OBSERVATIONS SHOW THE FRONT AND PERSISTENT NORTH WINDS </a:t>
            </a:r>
          </a:p>
          <a:p>
            <a:r>
              <a:rPr lang="en-US" b="1" i="1" dirty="0">
                <a:solidFill>
                  <a:srgbClr val="FF0000"/>
                </a:solidFill>
              </a:rPr>
              <a:t>HAVE DRASTICALLY REDUCED THE TEMPERATURE OF THE NEARSHORE GULF OF </a:t>
            </a:r>
          </a:p>
          <a:p>
            <a:r>
              <a:rPr lang="en-US" b="1" i="1" dirty="0">
                <a:solidFill>
                  <a:srgbClr val="FF0000"/>
                </a:solidFill>
              </a:rPr>
              <a:t>MEXICO DUE TO UPWELLING. </a:t>
            </a:r>
            <a:r>
              <a:rPr lang="en-US" dirty="0"/>
              <a:t>THE SATELLITE SUGGESTS THE MORE DRASTIC </a:t>
            </a:r>
          </a:p>
          <a:p>
            <a:r>
              <a:rPr lang="en-US" dirty="0"/>
              <a:t>DEPARTURE IS WITHIN 5 TO 15 MILES OF THE COASTLINE...WHICH IS FAIRLY </a:t>
            </a:r>
          </a:p>
          <a:p>
            <a:r>
              <a:rPr lang="en-US" dirty="0"/>
              <a:t>TYPICAL. </a:t>
            </a:r>
            <a:r>
              <a:rPr lang="en-US" b="1" i="1" dirty="0">
                <a:solidFill>
                  <a:srgbClr val="FF0000"/>
                </a:solidFill>
              </a:rPr>
              <a:t>WITH EASTERLY WINDS PROJECTED TO FLOW OVER THE GRADIENT OF </a:t>
            </a:r>
          </a:p>
          <a:p>
            <a:r>
              <a:rPr lang="en-US" b="1" i="1" dirty="0">
                <a:solidFill>
                  <a:srgbClr val="FF0000"/>
                </a:solidFill>
              </a:rPr>
              <a:t>RELATIVELY WARM...76F ACCORDING TO BUOY 20...OFFSHORE WATER...TO THE </a:t>
            </a:r>
          </a:p>
          <a:p>
            <a:r>
              <a:rPr lang="en-US" b="1" i="1" dirty="0">
                <a:solidFill>
                  <a:srgbClr val="FF0000"/>
                </a:solidFill>
              </a:rPr>
              <a:t>RELATIVELY COLD NEARSHORE WATER...A SETUP FAVORABLE FOR SEA </a:t>
            </a:r>
          </a:p>
          <a:p>
            <a:r>
              <a:rPr lang="en-US" b="1" i="1" dirty="0">
                <a:solidFill>
                  <a:srgbClr val="FF0000"/>
                </a:solidFill>
              </a:rPr>
              <a:t>ADVECTION FOG EXISTS. ADDED FOG TO THE OVERNIGHT GROUP THURSDAY </a:t>
            </a:r>
          </a:p>
          <a:p>
            <a:r>
              <a:rPr lang="en-US" b="1" i="1" dirty="0">
                <a:solidFill>
                  <a:srgbClr val="FF0000"/>
                </a:solidFill>
              </a:rPr>
              <a:t>NIGHT INTO FRIDAY</a:t>
            </a:r>
            <a:r>
              <a:rPr lang="en-US" dirty="0"/>
              <a:t>...BUT IN LOCALIZED AREAS THE TIME OF DAY MAY NOT </a:t>
            </a:r>
          </a:p>
          <a:p>
            <a:r>
              <a:rPr lang="en-US" dirty="0"/>
              <a:t>MAKE A SIGNIFICANT DIFFERENCE REGARDING FOG FORMATION WITH PARTS OF </a:t>
            </a:r>
          </a:p>
          <a:p>
            <a:r>
              <a:rPr lang="en-US" dirty="0"/>
              <a:t>SOUTH PADRE ISLAND AND THE NEARSHORE WATERS POSSIBLY EXPERIENCING </a:t>
            </a:r>
          </a:p>
          <a:p>
            <a:r>
              <a:rPr lang="en-US" dirty="0"/>
              <a:t>FOG FOR AN EXTENDED PERIOD OF TIME. </a:t>
            </a:r>
          </a:p>
        </p:txBody>
      </p:sp>
      <p:sp>
        <p:nvSpPr>
          <p:cNvPr id="5" name="Title 2"/>
          <p:cNvSpPr txBox="1">
            <a:spLocks/>
          </p:cNvSpPr>
          <p:nvPr/>
        </p:nvSpPr>
        <p:spPr>
          <a:xfrm>
            <a:off x="-1135558" y="-84138"/>
            <a:ext cx="8229600" cy="114300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mtClean="0"/>
              <a:t>Fog Formation Forecast</a:t>
            </a:r>
            <a:endParaRPr lang="en-US" dirty="0"/>
          </a:p>
        </p:txBody>
      </p:sp>
      <p:sp>
        <p:nvSpPr>
          <p:cNvPr id="6" name="Title 5"/>
          <p:cNvSpPr>
            <a:spLocks noGrp="1"/>
          </p:cNvSpPr>
          <p:nvPr>
            <p:ph type="title"/>
          </p:nvPr>
        </p:nvSpPr>
        <p:spPr/>
        <p:txBody>
          <a:bodyPr/>
          <a:lstStyle/>
          <a:p>
            <a:endParaRPr lang="en-US"/>
          </a:p>
        </p:txBody>
      </p:sp>
      <p:pic>
        <p:nvPicPr>
          <p:cNvPr id="7" name="Picture 4"/>
          <p:cNvPicPr>
            <a:picLocks noChangeAspect="1"/>
          </p:cNvPicPr>
          <p:nvPr/>
        </p:nvPicPr>
        <p:blipFill>
          <a:blip r:embed="rId2">
            <a:extLst>
              <a:ext uri="{28A0092B-C50C-407E-A947-70E740481C1C}">
                <a14:useLocalDpi xmlns:a14="http://schemas.microsoft.com/office/drawing/2010/main" val="0"/>
              </a:ext>
            </a:extLst>
          </a:blip>
          <a:srcRect l="3790" t="2734" r="7581" b="2734"/>
          <a:stretch>
            <a:fillRect/>
          </a:stretch>
        </p:blipFill>
        <p:spPr bwMode="auto">
          <a:xfrm>
            <a:off x="7619505" y="142761"/>
            <a:ext cx="820737"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SSEC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3325" y="142761"/>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579495"/>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18328" y="-85498"/>
            <a:ext cx="8229600" cy="1143000"/>
          </a:xfrm>
        </p:spPr>
        <p:txBody>
          <a:bodyPr/>
          <a:lstStyle/>
          <a:p>
            <a:r>
              <a:rPr lang="en-US" dirty="0" smtClean="0"/>
              <a:t>Location of Fog/Status</a:t>
            </a:r>
            <a:endParaRPr lang="en-US" dirty="0"/>
          </a:p>
        </p:txBody>
      </p:sp>
      <p:sp>
        <p:nvSpPr>
          <p:cNvPr id="3" name="Rectangle 2"/>
          <p:cNvSpPr/>
          <p:nvPr/>
        </p:nvSpPr>
        <p:spPr>
          <a:xfrm>
            <a:off x="5997153" y="1586875"/>
            <a:ext cx="3146847" cy="4985979"/>
          </a:xfrm>
          <a:prstGeom prst="rect">
            <a:avLst/>
          </a:prstGeom>
        </p:spPr>
        <p:txBody>
          <a:bodyPr wrap="square">
            <a:spAutoFit/>
          </a:bodyPr>
          <a:lstStyle/>
          <a:p>
            <a:r>
              <a:rPr lang="en-US" sz="1200" dirty="0"/>
              <a:t>AREA FORECAST DISCUSSION</a:t>
            </a:r>
          </a:p>
          <a:p>
            <a:r>
              <a:rPr lang="en-US" sz="1200" dirty="0"/>
              <a:t>NATIONAL WEATHER SERVICE STATE COLLEGE PA</a:t>
            </a:r>
          </a:p>
          <a:p>
            <a:r>
              <a:rPr lang="hr-HR" sz="1200" dirty="0"/>
              <a:t>436 AM EST THU FEB 20 </a:t>
            </a:r>
            <a:r>
              <a:rPr lang="hr-HR" sz="1200" dirty="0" smtClean="0"/>
              <a:t>2014</a:t>
            </a:r>
          </a:p>
          <a:p>
            <a:endParaRPr lang="hr-HR" sz="1200" dirty="0" smtClean="0"/>
          </a:p>
          <a:p>
            <a:r>
              <a:rPr lang="en-US" sz="1200" dirty="0"/>
              <a:t>.NEAR TERM /UNTIL 6 PM THIS EVENING/...</a:t>
            </a:r>
          </a:p>
          <a:p>
            <a:r>
              <a:rPr lang="en-US" sz="1200" dirty="0"/>
              <a:t>EARLY AM MODIS 11-3.7UM IMAGERY </a:t>
            </a:r>
            <a:r>
              <a:rPr lang="en-US" sz="1200" dirty="0" smtClean="0"/>
              <a:t>SHOWING EXTENSIVE </a:t>
            </a:r>
            <a:r>
              <a:rPr lang="en-US" sz="1200" dirty="0"/>
              <a:t>VALLEY FOG </a:t>
            </a:r>
            <a:r>
              <a:rPr lang="en-US" sz="1200" dirty="0" smtClean="0"/>
              <a:t>AND STRATUS </a:t>
            </a:r>
            <a:r>
              <a:rPr lang="en-US" sz="1200" dirty="0"/>
              <a:t>ACROSS NORTHWEST PA...THE RESULT OF CLEAR SKIES AND </a:t>
            </a:r>
            <a:r>
              <a:rPr lang="en-US" sz="1200" dirty="0" smtClean="0"/>
              <a:t>CALM WIND </a:t>
            </a:r>
            <a:r>
              <a:rPr lang="en-US" sz="1200" dirty="0"/>
              <a:t>UNDER HIGH PRES SYSTEM. LAMP AND RAP DATA BOTH INDICATE </a:t>
            </a:r>
            <a:r>
              <a:rPr lang="en-US" sz="1200" dirty="0" smtClean="0"/>
              <a:t>AREAS OF </a:t>
            </a:r>
            <a:r>
              <a:rPr lang="en-US" sz="1200" dirty="0"/>
              <a:t>FOG WILL LIFT BTWN 12Z-14Z. FOCUS WILL THEN BE ON BAND OF </a:t>
            </a:r>
            <a:r>
              <a:rPr lang="en-US" sz="1200" dirty="0" smtClean="0"/>
              <a:t>SHRA LIFTING </a:t>
            </a:r>
            <a:r>
              <a:rPr lang="en-US" sz="1200" dirty="0"/>
              <a:t>NORTHEAST FROM THE OHIO VALLEY ALONG APPROACHING </a:t>
            </a:r>
            <a:r>
              <a:rPr lang="en-US" sz="1200" dirty="0" smtClean="0"/>
              <a:t>WARM FRONT</a:t>
            </a:r>
            <a:r>
              <a:rPr lang="en-US" sz="1200" dirty="0"/>
              <a:t>. REGIONAL RADAR MOSAIC ALREADY SHOWING THIS DEVELOPING </a:t>
            </a:r>
            <a:r>
              <a:rPr lang="en-US" sz="1200" dirty="0" smtClean="0"/>
              <a:t>BAND OF </a:t>
            </a:r>
            <a:r>
              <a:rPr lang="en-US" sz="1200" dirty="0"/>
              <a:t>RAIN ACROSS ILLINOIS/INDIANA...WHERE NOSE OF LL JET </a:t>
            </a:r>
            <a:r>
              <a:rPr lang="en-US" sz="1200" dirty="0" smtClean="0"/>
              <a:t>INTERSECTS RETREATING </a:t>
            </a:r>
            <a:r>
              <a:rPr lang="en-US" sz="1200" dirty="0"/>
              <a:t>8H BAROCLINIC ZONE. ALL NEAR TERM MDL DATA TIMES </a:t>
            </a:r>
            <a:r>
              <a:rPr lang="en-US" sz="1200" dirty="0" smtClean="0"/>
              <a:t>THIS FEATURE </a:t>
            </a:r>
            <a:r>
              <a:rPr lang="en-US" sz="1200" dirty="0"/>
              <a:t>THRU CENTRAL PA BTWN 17Z-23Z. ENSEMBLE MFLUX VALUES </a:t>
            </a:r>
            <a:r>
              <a:rPr lang="en-US" sz="1200" dirty="0" smtClean="0"/>
              <a:t>AND QPF </a:t>
            </a:r>
            <a:r>
              <a:rPr lang="en-US" sz="1200" dirty="0"/>
              <a:t>PROBS SUPPORT NEAR 100 PCT CHC OF RAIN ACROSS THE </a:t>
            </a:r>
            <a:r>
              <a:rPr lang="en-US" sz="1200" dirty="0" smtClean="0"/>
              <a:t>NWMTNS</a:t>
            </a:r>
            <a:r>
              <a:rPr lang="en-US" sz="1200" dirty="0"/>
              <a:t>...WITH PROGRESSIVELY LOWER CHC OF SHOWERS FURTHER SE.</a:t>
            </a:r>
            <a:endParaRPr lang="hr-HR" sz="1200" dirty="0"/>
          </a:p>
          <a:p>
            <a:endParaRPr lang="en-US" dirty="0"/>
          </a:p>
        </p:txBody>
      </p:sp>
      <p:pic>
        <p:nvPicPr>
          <p:cNvPr id="4" name="Picture 3" descr="Screen Shot 2014-02-20 at 9.27.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74" y="845078"/>
            <a:ext cx="5926079" cy="595178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l="3790" t="2734" r="7581" b="2734"/>
          <a:stretch>
            <a:fillRect/>
          </a:stretch>
        </p:blipFill>
        <p:spPr bwMode="auto">
          <a:xfrm>
            <a:off x="133479" y="65030"/>
            <a:ext cx="820737"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SSEC_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79794" y="57798"/>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304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328" y="-85498"/>
            <a:ext cx="8229600" cy="1143000"/>
          </a:xfrm>
        </p:spPr>
        <p:txBody>
          <a:bodyPr/>
          <a:lstStyle/>
          <a:p>
            <a:r>
              <a:rPr lang="en-US" dirty="0" smtClean="0"/>
              <a:t>Forecasting POPs</a:t>
            </a:r>
            <a:endParaRPr lang="en-US" dirty="0"/>
          </a:p>
        </p:txBody>
      </p:sp>
      <p:sp>
        <p:nvSpPr>
          <p:cNvPr id="3" name="Rectangle 2"/>
          <p:cNvSpPr/>
          <p:nvPr/>
        </p:nvSpPr>
        <p:spPr>
          <a:xfrm>
            <a:off x="6018525" y="1028243"/>
            <a:ext cx="3146847" cy="5632310"/>
          </a:xfrm>
          <a:prstGeom prst="rect">
            <a:avLst/>
          </a:prstGeom>
        </p:spPr>
        <p:txBody>
          <a:bodyPr wrap="square">
            <a:spAutoFit/>
          </a:bodyPr>
          <a:lstStyle/>
          <a:p>
            <a:r>
              <a:rPr lang="en-US" sz="1200" b="1" dirty="0"/>
              <a:t>AREA FORECAST DISCUSSION</a:t>
            </a:r>
          </a:p>
          <a:p>
            <a:r>
              <a:rPr lang="en-US" sz="1200" b="1" dirty="0"/>
              <a:t>NATIONAL WEATHER SERVICE </a:t>
            </a:r>
            <a:endParaRPr lang="en-US" sz="1200" b="1" dirty="0" smtClean="0"/>
          </a:p>
          <a:p>
            <a:r>
              <a:rPr lang="en-US" sz="1200" b="1" dirty="0" smtClean="0"/>
              <a:t>BROWNSVILLE </a:t>
            </a:r>
            <a:r>
              <a:rPr lang="en-US" sz="1200" b="1" dirty="0"/>
              <a:t>TX</a:t>
            </a:r>
          </a:p>
          <a:p>
            <a:r>
              <a:rPr lang="en-US" sz="1200" b="1" dirty="0"/>
              <a:t>359 AM CDT FRI JUN 20 </a:t>
            </a:r>
            <a:r>
              <a:rPr lang="en-US" sz="1200" b="1" dirty="0" smtClean="0"/>
              <a:t>2014</a:t>
            </a:r>
          </a:p>
          <a:p>
            <a:endParaRPr lang="hr-HR" sz="1200" dirty="0" smtClean="0"/>
          </a:p>
          <a:p>
            <a:r>
              <a:rPr lang="en-US" sz="1200" dirty="0"/>
              <a:t>FOR THE FORECAST BASED IT AROUND A SCENARIO WHERE THE GULF </a:t>
            </a:r>
            <a:r>
              <a:rPr lang="en-US" sz="1200" dirty="0" smtClean="0"/>
              <a:t>TROUGHINESS </a:t>
            </a:r>
            <a:r>
              <a:rPr lang="en-US" sz="1200" dirty="0"/>
              <a:t>IS NOT QUITE AS PRONOUNCED...BUT THE DEEP 30 KNOT </a:t>
            </a:r>
            <a:r>
              <a:rPr lang="en-US" sz="1200" dirty="0" smtClean="0"/>
              <a:t>EASTERLY </a:t>
            </a:r>
            <a:r>
              <a:rPr lang="en-US" sz="1200" dirty="0"/>
              <a:t>WINDS IN THE 850/700MB LAYER DO NOT GET QUITE AS CARRIED </a:t>
            </a:r>
            <a:r>
              <a:rPr lang="en-US" sz="1200" dirty="0" smtClean="0"/>
              <a:t>AWAY </a:t>
            </a:r>
            <a:r>
              <a:rPr lang="en-US" sz="1200" dirty="0"/>
              <a:t>EITHER. THE WAVES IN QUESTION ARE CLEARLY PRETTY PRONOUNCED ON </a:t>
            </a:r>
            <a:r>
              <a:rPr lang="en-US" sz="1200" dirty="0" smtClean="0"/>
              <a:t>SATELLITE </a:t>
            </a:r>
            <a:r>
              <a:rPr lang="en-US" sz="1200" dirty="0"/>
              <a:t>IMAGERY BUT NOT ASSOCIATED WITH MUCH PRECIP AT THE MOMENT </a:t>
            </a:r>
            <a:r>
              <a:rPr lang="en-US" sz="1200" dirty="0" smtClean="0"/>
              <a:t>AND </a:t>
            </a:r>
            <a:r>
              <a:rPr lang="en-US" sz="1200" b="1" i="1" dirty="0">
                <a:solidFill>
                  <a:srgbClr val="FF0000"/>
                </a:solidFill>
              </a:rPr>
              <a:t>AMSU/SSMI AND MODIS TOTAL PRECIPITABLE WATER IMAGERY APPEAR TO </a:t>
            </a:r>
            <a:r>
              <a:rPr lang="en-US" sz="1200" b="1" i="1" dirty="0" smtClean="0">
                <a:solidFill>
                  <a:srgbClr val="FF0000"/>
                </a:solidFill>
              </a:rPr>
              <a:t>SUGGEST </a:t>
            </a:r>
            <a:r>
              <a:rPr lang="en-US" sz="1200" b="1" i="1" dirty="0">
                <a:solidFill>
                  <a:srgbClr val="FF0000"/>
                </a:solidFill>
              </a:rPr>
              <a:t>THERE IS NOT AS MUCH AVAILABLE MOISTURE AS THE ECMWF </a:t>
            </a:r>
          </a:p>
          <a:p>
            <a:r>
              <a:rPr lang="en-US" sz="1200" b="1" i="1" dirty="0">
                <a:solidFill>
                  <a:srgbClr val="FF0000"/>
                </a:solidFill>
              </a:rPr>
              <a:t>INITIALIZED. </a:t>
            </a:r>
            <a:r>
              <a:rPr lang="en-US" sz="1200" dirty="0"/>
              <a:t>EVEN IF THE SYNOPTIC ECMWF SOLUTION WERE TO VERIFY THE </a:t>
            </a:r>
            <a:r>
              <a:rPr lang="en-US" sz="1200" dirty="0" smtClean="0"/>
              <a:t>40 </a:t>
            </a:r>
            <a:r>
              <a:rPr lang="en-US" sz="1200" dirty="0"/>
              <a:t>AND 50 PCT POPS PRESENTED BY ECX MOS APPEAR FAR TOO HIGH AND </a:t>
            </a:r>
            <a:r>
              <a:rPr lang="en-US" sz="1200" dirty="0" smtClean="0"/>
              <a:t>THUNDER </a:t>
            </a:r>
            <a:r>
              <a:rPr lang="en-US" sz="1200" dirty="0"/>
              <a:t>WOULD BE DIFFICULT/IMPOSSIBLE IN A ZONE WITH LAPSE RATES AS </a:t>
            </a:r>
            <a:r>
              <a:rPr lang="en-US" sz="1200" dirty="0" smtClean="0"/>
              <a:t>POOR </a:t>
            </a:r>
            <a:r>
              <a:rPr lang="en-US" sz="1200" dirty="0"/>
              <a:t>AS SHOULD BE IN PLACE. SO PAINTED LOW GRADE POPS/SHOWERS </a:t>
            </a:r>
          </a:p>
          <a:p>
            <a:r>
              <a:rPr lang="en-US" sz="1200" dirty="0"/>
              <a:t>STARTING IN THE MORNING ALONG THE COAST WORKING INLAND THROUGH THE </a:t>
            </a:r>
            <a:r>
              <a:rPr lang="en-US" sz="1200" dirty="0" smtClean="0"/>
              <a:t>DAY </a:t>
            </a:r>
            <a:r>
              <a:rPr lang="en-US" sz="1200" dirty="0"/>
              <a:t>AND INTO THE MORE FAVORED SEABREEZE ZONES BY AFTERNOON WEDNESDAY </a:t>
            </a:r>
            <a:r>
              <a:rPr lang="en-US" sz="1200" dirty="0" smtClean="0"/>
              <a:t>AND </a:t>
            </a:r>
            <a:r>
              <a:rPr lang="en-US" sz="1200" dirty="0"/>
              <a:t>THURSDAY AND HUGGED BACK TOWARDS A DRIER SOLUTION ON FRIDAY.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l="3790" t="2734" r="7581" b="2734"/>
          <a:stretch>
            <a:fillRect/>
          </a:stretch>
        </p:blipFill>
        <p:spPr bwMode="auto">
          <a:xfrm>
            <a:off x="133479" y="65030"/>
            <a:ext cx="820737"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SSEC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79794" y="57798"/>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creen Shot 2014-06-20 at 3.30.4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254" y="798303"/>
            <a:ext cx="5658326" cy="6088698"/>
          </a:xfrm>
          <a:prstGeom prst="rect">
            <a:avLst/>
          </a:prstGeom>
        </p:spPr>
      </p:pic>
    </p:spTree>
    <p:extLst>
      <p:ext uri="{BB962C8B-B14F-4D97-AF65-F5344CB8AC3E}">
        <p14:creationId xmlns:p14="http://schemas.microsoft.com/office/powerpoint/2010/main" val="1437805361"/>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948"/>
            <a:ext cx="8229600" cy="1143000"/>
          </a:xfrm>
        </p:spPr>
        <p:txBody>
          <a:bodyPr>
            <a:normAutofit/>
          </a:bodyPr>
          <a:lstStyle/>
          <a:p>
            <a:r>
              <a:rPr lang="en-US" sz="3600" dirty="0" smtClean="0"/>
              <a:t>Identification of Stratus at Night</a:t>
            </a:r>
            <a:endParaRPr lang="en-US" sz="3600" dirty="0"/>
          </a:p>
        </p:txBody>
      </p:sp>
      <p:pic>
        <p:nvPicPr>
          <p:cNvPr id="3" name="Picture 2" descr="Screen Shot 2015-02-03 at 10.03.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3600"/>
            <a:ext cx="9144000" cy="512945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l="3790" t="2734" r="7581" b="2734"/>
          <a:stretch>
            <a:fillRect/>
          </a:stretch>
        </p:blipFill>
        <p:spPr bwMode="auto">
          <a:xfrm>
            <a:off x="133479" y="65030"/>
            <a:ext cx="757161" cy="67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SSEC_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79795" y="57798"/>
            <a:ext cx="887504" cy="62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602514" y="3442726"/>
            <a:ext cx="4532666" cy="3415274"/>
          </a:xfrm>
          <a:prstGeom prst="rect">
            <a:avLst/>
          </a:prstGeom>
          <a:solidFill>
            <a:schemeClr val="bg1"/>
          </a:solidFill>
          <a:ln>
            <a:solidFill>
              <a:schemeClr val="tx1"/>
            </a:solidFill>
          </a:ln>
        </p:spPr>
        <p:txBody>
          <a:bodyPr wrap="square" rtlCol="0">
            <a:spAutoFit/>
          </a:bodyPr>
          <a:lstStyle/>
          <a:p>
            <a:pPr>
              <a:lnSpc>
                <a:spcPts val="1260"/>
              </a:lnSpc>
            </a:pPr>
            <a:r>
              <a:rPr lang="en-US" sz="1200" dirty="0"/>
              <a:t>FXUS61 KRLX 030605</a:t>
            </a:r>
          </a:p>
          <a:p>
            <a:pPr>
              <a:lnSpc>
                <a:spcPts val="1260"/>
              </a:lnSpc>
            </a:pPr>
            <a:r>
              <a:rPr lang="en-US" sz="1200" dirty="0" smtClean="0"/>
              <a:t>AFDRLX</a:t>
            </a:r>
            <a:endParaRPr lang="en-US" sz="1200" dirty="0"/>
          </a:p>
          <a:p>
            <a:pPr>
              <a:lnSpc>
                <a:spcPts val="1260"/>
              </a:lnSpc>
            </a:pPr>
            <a:endParaRPr lang="en-US" sz="1200" dirty="0"/>
          </a:p>
          <a:p>
            <a:pPr>
              <a:lnSpc>
                <a:spcPts val="660"/>
              </a:lnSpc>
            </a:pPr>
            <a:endParaRPr lang="en-US" sz="1200" dirty="0" smtClean="0"/>
          </a:p>
          <a:p>
            <a:pPr>
              <a:lnSpc>
                <a:spcPts val="660"/>
              </a:lnSpc>
            </a:pPr>
            <a:endParaRPr lang="en-US" sz="1200" dirty="0"/>
          </a:p>
          <a:p>
            <a:pPr>
              <a:lnSpc>
                <a:spcPts val="660"/>
              </a:lnSpc>
            </a:pPr>
            <a:r>
              <a:rPr lang="en-US" sz="1200" dirty="0" smtClean="0"/>
              <a:t>AREA </a:t>
            </a:r>
            <a:r>
              <a:rPr lang="en-US" sz="1200" dirty="0"/>
              <a:t>FORECAST DISCUSSION</a:t>
            </a:r>
          </a:p>
          <a:p>
            <a:pPr>
              <a:lnSpc>
                <a:spcPts val="660"/>
              </a:lnSpc>
            </a:pPr>
            <a:endParaRPr lang="en-US" sz="1200" dirty="0"/>
          </a:p>
          <a:p>
            <a:pPr>
              <a:lnSpc>
                <a:spcPts val="660"/>
              </a:lnSpc>
            </a:pPr>
            <a:r>
              <a:rPr lang="en-US" sz="1200" dirty="0"/>
              <a:t>NATIONAL WEATHER SERVICE CHARLESTON WV</a:t>
            </a:r>
          </a:p>
          <a:p>
            <a:pPr>
              <a:lnSpc>
                <a:spcPts val="660"/>
              </a:lnSpc>
            </a:pPr>
            <a:endParaRPr lang="en-US" sz="1200" dirty="0"/>
          </a:p>
          <a:p>
            <a:pPr>
              <a:lnSpc>
                <a:spcPts val="660"/>
              </a:lnSpc>
            </a:pPr>
            <a:r>
              <a:rPr lang="en-US" sz="1200" dirty="0"/>
              <a:t>105 AM EST TUE FEB 3 2015</a:t>
            </a:r>
          </a:p>
          <a:p>
            <a:pPr>
              <a:lnSpc>
                <a:spcPts val="660"/>
              </a:lnSpc>
            </a:pPr>
            <a:endParaRPr lang="en-US" sz="1200" dirty="0"/>
          </a:p>
          <a:p>
            <a:pPr>
              <a:lnSpc>
                <a:spcPts val="1160"/>
              </a:lnSpc>
            </a:pPr>
            <a:endParaRPr lang="en-US" sz="1200" dirty="0"/>
          </a:p>
          <a:p>
            <a:pPr>
              <a:lnSpc>
                <a:spcPts val="1160"/>
              </a:lnSpc>
            </a:pPr>
            <a:r>
              <a:rPr lang="en-US" sz="1200" dirty="0"/>
              <a:t>.AVIATION /06Z TUESDAY THROUGH SATURDAY/...</a:t>
            </a:r>
          </a:p>
          <a:p>
            <a:pPr>
              <a:lnSpc>
                <a:spcPts val="1260"/>
              </a:lnSpc>
            </a:pPr>
            <a:r>
              <a:rPr lang="en-US" sz="1200" b="1" i="1" dirty="0" smtClean="0">
                <a:solidFill>
                  <a:schemeClr val="accent2"/>
                </a:solidFill>
              </a:rPr>
              <a:t>LOW </a:t>
            </a:r>
            <a:r>
              <a:rPr lang="en-US" sz="1200" b="1" i="1" dirty="0">
                <a:solidFill>
                  <a:schemeClr val="accent2"/>
                </a:solidFill>
              </a:rPr>
              <a:t>STRATO CU...EVIDENT IN MODIS </a:t>
            </a:r>
            <a:r>
              <a:rPr lang="en-US" sz="1200" b="1" i="1" dirty="0" smtClean="0">
                <a:solidFill>
                  <a:schemeClr val="accent2"/>
                </a:solidFill>
              </a:rPr>
              <a:t>SATELLITE IMAGES</a:t>
            </a:r>
          </a:p>
          <a:p>
            <a:pPr>
              <a:lnSpc>
                <a:spcPts val="1260"/>
              </a:lnSpc>
            </a:pPr>
            <a:r>
              <a:rPr lang="en-US" sz="1200" b="1" i="1" dirty="0" smtClean="0">
                <a:solidFill>
                  <a:schemeClr val="accent2"/>
                </a:solidFill>
              </a:rPr>
              <a:t> .</a:t>
            </a:r>
            <a:r>
              <a:rPr lang="en-US" sz="1200" b="1" i="1" dirty="0">
                <a:solidFill>
                  <a:schemeClr val="accent2"/>
                </a:solidFill>
              </a:rPr>
              <a:t>..CONTINUING </a:t>
            </a:r>
            <a:r>
              <a:rPr lang="en-US" sz="1200" b="1" i="1" dirty="0" smtClean="0">
                <a:solidFill>
                  <a:schemeClr val="accent2"/>
                </a:solidFill>
              </a:rPr>
              <a:t>TO PRODUCE </a:t>
            </a:r>
            <a:r>
              <a:rPr lang="en-US" sz="1200" b="1" i="1" dirty="0">
                <a:solidFill>
                  <a:schemeClr val="accent2"/>
                </a:solidFill>
              </a:rPr>
              <a:t>LIGHT SNOW SHOWERS OR FLURRIES ACROSS THE SOUTHERN HALF </a:t>
            </a:r>
            <a:r>
              <a:rPr lang="en-US" sz="1200" b="1" i="1" dirty="0" smtClean="0">
                <a:solidFill>
                  <a:schemeClr val="accent2"/>
                </a:solidFill>
              </a:rPr>
              <a:t>OF THE </a:t>
            </a:r>
            <a:r>
              <a:rPr lang="en-US" sz="1200" b="1" i="1" dirty="0">
                <a:solidFill>
                  <a:schemeClr val="accent2"/>
                </a:solidFill>
              </a:rPr>
              <a:t>AREA. SOME CLEARING IS NOTED IN SATELLITE IMAGES AND SFC </a:t>
            </a:r>
            <a:r>
              <a:rPr lang="en-US" sz="1200" b="1" i="1" dirty="0" smtClean="0">
                <a:solidFill>
                  <a:schemeClr val="accent2"/>
                </a:solidFill>
              </a:rPr>
              <a:t>OBS ACROSS </a:t>
            </a:r>
            <a:r>
              <a:rPr lang="en-US" sz="1200" b="1" i="1" dirty="0">
                <a:solidFill>
                  <a:schemeClr val="accent2"/>
                </a:solidFill>
              </a:rPr>
              <a:t>PORTIONS OF SOUTHEAST OHIO INCLUDING </a:t>
            </a:r>
            <a:r>
              <a:rPr lang="en-US" sz="1200" b="1" i="1" dirty="0" smtClean="0">
                <a:solidFill>
                  <a:schemeClr val="accent2"/>
                </a:solidFill>
              </a:rPr>
              <a:t>PKB.</a:t>
            </a:r>
            <a:r>
              <a:rPr lang="en-US" sz="1200" dirty="0" smtClean="0"/>
              <a:t> HOWEVER</a:t>
            </a:r>
            <a:r>
              <a:rPr lang="en-US" sz="1200" dirty="0"/>
              <a:t>...ADDITIONAL CLOUDS ARE EXPECTED TO MOVE OVER THIS </a:t>
            </a:r>
            <a:r>
              <a:rPr lang="en-US" sz="1200" dirty="0" smtClean="0"/>
              <a:t>AREA FROM </a:t>
            </a:r>
            <a:r>
              <a:rPr lang="en-US" sz="1200" dirty="0"/>
              <a:t>THE WEST. CODED MVFR CEILINGS UNDER LIGHT SNOW </a:t>
            </a:r>
            <a:r>
              <a:rPr lang="en-US" sz="1200" dirty="0" smtClean="0"/>
              <a:t>AT BKW</a:t>
            </a:r>
            <a:r>
              <a:rPr lang="en-US" sz="1200" dirty="0"/>
              <a:t>...HTS...AND CRW. EXPECT SNOW SHOWERS TO END FROM WEST TO </a:t>
            </a:r>
            <a:r>
              <a:rPr lang="en-US" sz="1200" dirty="0" smtClean="0"/>
              <a:t>EAST THROUGH </a:t>
            </a:r>
            <a:r>
              <a:rPr lang="en-US" sz="1200" dirty="0"/>
              <a:t>09Z...PERHAPS PERSISTING OVER EKN AND BKW THROUGH </a:t>
            </a:r>
            <a:r>
              <a:rPr lang="en-US" sz="1200" dirty="0" smtClean="0"/>
              <a:t>12Z. VERY </a:t>
            </a:r>
            <a:r>
              <a:rPr lang="en-US" sz="1200" dirty="0"/>
              <a:t>LIGHT OR LITTLE ACCUMULATIONS EXPECTED WITH THESE </a:t>
            </a:r>
            <a:r>
              <a:rPr lang="en-US" sz="1200" dirty="0" smtClean="0"/>
              <a:t>SNOW SHOWERS.</a:t>
            </a:r>
            <a:endParaRPr lang="en-US" sz="1200" dirty="0"/>
          </a:p>
        </p:txBody>
      </p:sp>
    </p:spTree>
    <p:extLst>
      <p:ext uri="{BB962C8B-B14F-4D97-AF65-F5344CB8AC3E}">
        <p14:creationId xmlns:p14="http://schemas.microsoft.com/office/powerpoint/2010/main" val="1572442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437" y="-206949"/>
            <a:ext cx="8229600" cy="1143000"/>
          </a:xfrm>
        </p:spPr>
        <p:txBody>
          <a:bodyPr>
            <a:normAutofit/>
          </a:bodyPr>
          <a:lstStyle/>
          <a:p>
            <a:r>
              <a:rPr lang="en-US" sz="3600" dirty="0" smtClean="0"/>
              <a:t>Identification of Fog at Night</a:t>
            </a:r>
            <a:endParaRPr lang="en-US" sz="3600" dirty="0"/>
          </a:p>
        </p:txBody>
      </p:sp>
      <p:pic>
        <p:nvPicPr>
          <p:cNvPr id="4" name="Picture 3" descr="NOAA_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771" y="23497"/>
            <a:ext cx="826858" cy="83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SEC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26059" y="60493"/>
            <a:ext cx="962025" cy="67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452108" y="1245835"/>
            <a:ext cx="2647386" cy="5170645"/>
          </a:xfrm>
          <a:prstGeom prst="rect">
            <a:avLst/>
          </a:prstGeom>
        </p:spPr>
        <p:txBody>
          <a:bodyPr wrap="square">
            <a:spAutoFit/>
          </a:bodyPr>
          <a:lstStyle/>
          <a:p>
            <a:r>
              <a:rPr lang="en-US" sz="1600" b="1" dirty="0"/>
              <a:t>Area Forecast Discussion</a:t>
            </a:r>
          </a:p>
          <a:p>
            <a:r>
              <a:rPr lang="en-US" sz="1600" b="1" dirty="0" smtClean="0"/>
              <a:t>National </a:t>
            </a:r>
            <a:r>
              <a:rPr lang="en-US" sz="1600" b="1" dirty="0"/>
              <a:t>Weather Service Missoula </a:t>
            </a:r>
            <a:r>
              <a:rPr lang="en-US" sz="1600" b="1" dirty="0" smtClean="0"/>
              <a:t>MT  </a:t>
            </a:r>
          </a:p>
          <a:p>
            <a:r>
              <a:rPr lang="en-US" sz="1600" b="1" dirty="0" smtClean="0"/>
              <a:t>334 </a:t>
            </a:r>
            <a:r>
              <a:rPr lang="en-US" sz="1600" b="1" dirty="0"/>
              <a:t>AM MST SAT NOV 8 </a:t>
            </a:r>
            <a:r>
              <a:rPr lang="en-US" sz="1600" b="1" dirty="0" smtClean="0"/>
              <a:t>2014</a:t>
            </a:r>
            <a:endParaRPr lang="en-US" sz="1400" b="1" dirty="0"/>
          </a:p>
          <a:p>
            <a:r>
              <a:rPr lang="en-US" sz="1400" dirty="0" smtClean="0"/>
              <a:t>…</a:t>
            </a:r>
          </a:p>
          <a:p>
            <a:endParaRPr lang="en-US" sz="1400" dirty="0"/>
          </a:p>
          <a:p>
            <a:r>
              <a:rPr lang="en-US" sz="1400" dirty="0" smtClean="0"/>
              <a:t>.</a:t>
            </a:r>
            <a:r>
              <a:rPr lang="en-US" sz="1400" dirty="0"/>
              <a:t>AVIATION...Moderate high pressure situated over the area will bring a chance </a:t>
            </a:r>
            <a:r>
              <a:rPr lang="en-US" sz="1400" dirty="0" smtClean="0"/>
              <a:t>for fog to </a:t>
            </a:r>
            <a:r>
              <a:rPr lang="en-US" sz="1400" dirty="0"/>
              <a:t>develop at KGPI, KMSO and KSMN. </a:t>
            </a:r>
            <a:r>
              <a:rPr lang="en-US" sz="1400" b="1" i="1" dirty="0">
                <a:solidFill>
                  <a:srgbClr val="FF0000"/>
                </a:solidFill>
              </a:rPr>
              <a:t>The VIIRS night-time visible satellite image at 08/1010z revealed some valley </a:t>
            </a:r>
            <a:r>
              <a:rPr lang="en-US" sz="1400" b="1" i="1" dirty="0" smtClean="0">
                <a:solidFill>
                  <a:srgbClr val="FF0000"/>
                </a:solidFill>
              </a:rPr>
              <a:t>fog across </a:t>
            </a:r>
            <a:r>
              <a:rPr lang="en-US" sz="1400" b="1" i="1" dirty="0">
                <a:solidFill>
                  <a:srgbClr val="FF0000"/>
                </a:solidFill>
              </a:rPr>
              <a:t>Clearwater County, Idaho and also north across the Idaho Panhandle.</a:t>
            </a:r>
            <a:r>
              <a:rPr lang="en-US" sz="1400" dirty="0"/>
              <a:t> </a:t>
            </a:r>
            <a:r>
              <a:rPr lang="en-US" sz="1400" dirty="0" smtClean="0"/>
              <a:t>Any fog that </a:t>
            </a:r>
            <a:r>
              <a:rPr lang="en-US" sz="1400" dirty="0"/>
              <a:t>develops near the aforementioned terminals will dissipate by noon. Expect light and variable surface winds at all the terminals</a:t>
            </a:r>
            <a:r>
              <a:rPr lang="en-US" sz="1400" dirty="0" smtClean="0"/>
              <a:t>.</a:t>
            </a:r>
          </a:p>
          <a:p>
            <a:endParaRPr lang="en-US" sz="1200" dirty="0"/>
          </a:p>
        </p:txBody>
      </p:sp>
      <p:pic>
        <p:nvPicPr>
          <p:cNvPr id="3" name="Picture 2" descr="Screen Shot 2014-11-11 at 11.49.4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71" y="1158073"/>
            <a:ext cx="6376000" cy="5479376"/>
          </a:xfrm>
          <a:prstGeom prst="rect">
            <a:avLst/>
          </a:prstGeom>
        </p:spPr>
      </p:pic>
    </p:spTree>
    <p:extLst>
      <p:ext uri="{BB962C8B-B14F-4D97-AF65-F5344CB8AC3E}">
        <p14:creationId xmlns:p14="http://schemas.microsoft.com/office/powerpoint/2010/main" val="1346118722"/>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419"/>
            <a:ext cx="8229600" cy="1143000"/>
          </a:xfrm>
        </p:spPr>
        <p:txBody>
          <a:bodyPr>
            <a:normAutofit/>
          </a:bodyPr>
          <a:lstStyle/>
          <a:p>
            <a:r>
              <a:rPr lang="en-US" sz="3200" dirty="0" smtClean="0"/>
              <a:t>Low Cloud/ Fog Identification at Night</a:t>
            </a:r>
            <a:endParaRPr lang="en-US" sz="3200" dirty="0"/>
          </a:p>
        </p:txBody>
      </p:sp>
      <p:sp>
        <p:nvSpPr>
          <p:cNvPr id="4" name="Rectangle 3"/>
          <p:cNvSpPr/>
          <p:nvPr/>
        </p:nvSpPr>
        <p:spPr>
          <a:xfrm>
            <a:off x="6343795" y="1118462"/>
            <a:ext cx="2896544" cy="5755423"/>
          </a:xfrm>
          <a:prstGeom prst="rect">
            <a:avLst/>
          </a:prstGeom>
        </p:spPr>
        <p:txBody>
          <a:bodyPr wrap="square">
            <a:spAutoFit/>
          </a:bodyPr>
          <a:lstStyle/>
          <a:p>
            <a:r>
              <a:rPr lang="en-US" sz="1400" b="1" dirty="0"/>
              <a:t>AREA FORECAST DISCUSSION</a:t>
            </a:r>
          </a:p>
          <a:p>
            <a:r>
              <a:rPr lang="en-US" sz="1400" b="1" dirty="0"/>
              <a:t>NATIONAL WEATHER SERVICE SAN FRANCISCO BAY AREA</a:t>
            </a:r>
          </a:p>
          <a:p>
            <a:r>
              <a:rPr lang="en-US" sz="1400" b="1" dirty="0"/>
              <a:t>443 AM PDT FRI MAR 14 2014</a:t>
            </a:r>
          </a:p>
          <a:p>
            <a:endParaRPr lang="en-US" sz="1300" dirty="0" smtClean="0"/>
          </a:p>
          <a:p>
            <a:r>
              <a:rPr lang="en-US" sz="1300" dirty="0"/>
              <a:t>.DISCUSSION...AS OF 4:10 AM PDT FRIDAY...THE DRY TAIL END OF </a:t>
            </a:r>
            <a:r>
              <a:rPr lang="en-US" sz="1300" dirty="0" smtClean="0"/>
              <a:t>A WEATHER </a:t>
            </a:r>
            <a:r>
              <a:rPr lang="en-US" sz="1300" dirty="0"/>
              <a:t>SYSTEM MOVING IN TO THE PACIFIC NORTHWEST IS </a:t>
            </a:r>
            <a:r>
              <a:rPr lang="en-US" sz="1300" dirty="0" smtClean="0"/>
              <a:t>APPROACHING OUR </a:t>
            </a:r>
            <a:r>
              <a:rPr lang="en-US" sz="1300" dirty="0"/>
              <a:t>DISTRICT...AND RESULTING IN ENHANCEMENT OF </a:t>
            </a:r>
            <a:r>
              <a:rPr lang="en-US" sz="1300" dirty="0" smtClean="0"/>
              <a:t>THE MARINE LAYER AND </a:t>
            </a:r>
            <a:r>
              <a:rPr lang="en-US" sz="1300" b="1" i="1" dirty="0">
                <a:solidFill>
                  <a:srgbClr val="FF0000"/>
                </a:solidFill>
              </a:rPr>
              <a:t>A RETURN OF THE MARINE STRATUS. LATEST GOES FOG </a:t>
            </a:r>
            <a:r>
              <a:rPr lang="en-US" sz="1300" b="1" i="1" dirty="0" smtClean="0">
                <a:solidFill>
                  <a:srgbClr val="FF0000"/>
                </a:solidFill>
              </a:rPr>
              <a:t>PRODUCT IMAGERY</a:t>
            </a:r>
            <a:r>
              <a:rPr lang="en-US" sz="1300" b="1" i="1" dirty="0">
                <a:solidFill>
                  <a:srgbClr val="FF0000"/>
                </a:solidFill>
              </a:rPr>
              <a:t>...AND IN RATHER SPECTACULAR DETAIL JUST REC'D SUOMI </a:t>
            </a:r>
            <a:r>
              <a:rPr lang="en-US" sz="1300" b="1" i="1" dirty="0" smtClean="0">
                <a:solidFill>
                  <a:srgbClr val="FF0000"/>
                </a:solidFill>
              </a:rPr>
              <a:t>VIIRS NIGHTTIME </a:t>
            </a:r>
            <a:r>
              <a:rPr lang="en-US" sz="1300" b="1" i="1" dirty="0">
                <a:solidFill>
                  <a:srgbClr val="FF0000"/>
                </a:solidFill>
              </a:rPr>
              <a:t>HIGH RES VISUAL IMAGE...SHOW COVERAGE ALONG MUCH OF </a:t>
            </a:r>
            <a:r>
              <a:rPr lang="en-US" sz="1300" b="1" i="1" dirty="0" smtClean="0">
                <a:solidFill>
                  <a:srgbClr val="FF0000"/>
                </a:solidFill>
              </a:rPr>
              <a:t>THE COAST </a:t>
            </a:r>
            <a:r>
              <a:rPr lang="en-US" sz="1300" b="1" i="1" dirty="0">
                <a:solidFill>
                  <a:srgbClr val="FF0000"/>
                </a:solidFill>
              </a:rPr>
              <a:t>FROM PT REYES SOUTH TO THE VICINITY OF THE </a:t>
            </a:r>
            <a:r>
              <a:rPr lang="en-US" sz="1300" b="1" i="1" dirty="0" smtClean="0">
                <a:solidFill>
                  <a:srgbClr val="FF0000"/>
                </a:solidFill>
              </a:rPr>
              <a:t>MONTEREY PENINSULA</a:t>
            </a:r>
            <a:r>
              <a:rPr lang="en-US" sz="1300" b="1" i="1" dirty="0">
                <a:solidFill>
                  <a:srgbClr val="FF0000"/>
                </a:solidFill>
              </a:rPr>
              <a:t>...AND A BROAD SWATH EXTENDING INLAND ACROSS </a:t>
            </a:r>
            <a:r>
              <a:rPr lang="en-US" sz="1300" b="1" i="1" dirty="0" smtClean="0">
                <a:solidFill>
                  <a:srgbClr val="FF0000"/>
                </a:solidFill>
              </a:rPr>
              <a:t>SAN FRANCISCO </a:t>
            </a:r>
            <a:r>
              <a:rPr lang="en-US" sz="1300" b="1" i="1" dirty="0">
                <a:solidFill>
                  <a:srgbClr val="FF0000"/>
                </a:solidFill>
              </a:rPr>
              <a:t>AND THROUGH THE GOLDEN GATE TO THE EAST BAY. </a:t>
            </a:r>
            <a:r>
              <a:rPr lang="en-US" sz="1300" dirty="0" smtClean="0"/>
              <a:t>LATEST BODEGA </a:t>
            </a:r>
            <a:r>
              <a:rPr lang="en-US" sz="1300" dirty="0"/>
              <a:t>BAY AND FT ORD PROFILER DATA INDICATE A MARINE LAYER </a:t>
            </a:r>
            <a:r>
              <a:rPr lang="en-US" sz="1300" dirty="0" smtClean="0"/>
              <a:t>DEPTH OF </a:t>
            </a:r>
            <a:r>
              <a:rPr lang="en-US" sz="1300" dirty="0"/>
              <a:t>ABOUT 1300 FT. SOME THIN HIGH CLOUDS ARE ALSO PASSING THROUGH ABOVE.</a:t>
            </a:r>
          </a:p>
        </p:txBody>
      </p:sp>
      <p:pic>
        <p:nvPicPr>
          <p:cNvPr id="5" name="Picture 4" descr="NOAA_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771" y="0"/>
            <a:ext cx="826858" cy="83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SEC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26059" y="60493"/>
            <a:ext cx="962025" cy="67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een Shot 2014-03-14 at 9.39.3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1" y="832861"/>
            <a:ext cx="6335294" cy="6046131"/>
          </a:xfrm>
          <a:prstGeom prst="rect">
            <a:avLst/>
          </a:prstGeom>
        </p:spPr>
      </p:pic>
    </p:spTree>
    <p:extLst>
      <p:ext uri="{BB962C8B-B14F-4D97-AF65-F5344CB8AC3E}">
        <p14:creationId xmlns:p14="http://schemas.microsoft.com/office/powerpoint/2010/main" val="450895049"/>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779462" y="1340824"/>
            <a:ext cx="8069555" cy="4247317"/>
          </a:xfrm>
          <a:prstGeom prst="rect">
            <a:avLst/>
          </a:prstGeom>
        </p:spPr>
        <p:txBody>
          <a:bodyPr wrap="square">
            <a:spAutoFit/>
          </a:bodyPr>
          <a:lstStyle/>
          <a:p>
            <a:r>
              <a:rPr lang="en-US" dirty="0">
                <a:solidFill>
                  <a:srgbClr val="FFFFFF"/>
                </a:solidFill>
                <a:latin typeface="Candara"/>
              </a:rPr>
              <a:t>AREA FORECAST DISCUSSION</a:t>
            </a:r>
          </a:p>
          <a:p>
            <a:r>
              <a:rPr lang="en-US" dirty="0">
                <a:solidFill>
                  <a:srgbClr val="FFFFFF"/>
                </a:solidFill>
                <a:latin typeface="Candara"/>
              </a:rPr>
              <a:t>NATIONAL WEATHER SERVICE GRAND RAPIDS MI</a:t>
            </a:r>
          </a:p>
          <a:p>
            <a:r>
              <a:rPr lang="en-US" dirty="0">
                <a:solidFill>
                  <a:srgbClr val="FFFFFF"/>
                </a:solidFill>
                <a:latin typeface="Candara"/>
              </a:rPr>
              <a:t>1156 AM EST MON FEB 24 </a:t>
            </a:r>
            <a:r>
              <a:rPr lang="en-US" dirty="0" smtClean="0">
                <a:solidFill>
                  <a:srgbClr val="FFFFFF"/>
                </a:solidFill>
                <a:latin typeface="Candara"/>
              </a:rPr>
              <a:t>2014</a:t>
            </a:r>
          </a:p>
          <a:p>
            <a:endParaRPr lang="en-US" dirty="0">
              <a:solidFill>
                <a:srgbClr val="FFFFFF"/>
              </a:solidFill>
              <a:latin typeface="Candara"/>
            </a:endParaRPr>
          </a:p>
          <a:p>
            <a:endParaRPr lang="en-US" dirty="0">
              <a:solidFill>
                <a:srgbClr val="FFFFFF"/>
              </a:solidFill>
              <a:latin typeface="Candara"/>
            </a:endParaRPr>
          </a:p>
          <a:p>
            <a:r>
              <a:rPr lang="en-US" b="1" dirty="0">
                <a:latin typeface="Candara"/>
              </a:rPr>
              <a:t>ON A SIDE NOTE IT WILL BE INTERESTING TO SEE THE MODIS SAT PIC</a:t>
            </a:r>
          </a:p>
          <a:p>
            <a:r>
              <a:rPr lang="en-US" b="1" dirty="0">
                <a:latin typeface="Candara"/>
              </a:rPr>
              <a:t>FROM TODAY AS THERE APPEARS TO BE SOME THIN ICE AGAIN IN PLACE</a:t>
            </a:r>
          </a:p>
          <a:p>
            <a:r>
              <a:rPr lang="en-US" b="1" dirty="0">
                <a:latin typeface="Candara"/>
              </a:rPr>
              <a:t>ACROSS THE FAR SOUTH PART OF THE LAKE AND UP THE WESTERN SHORE</a:t>
            </a:r>
          </a:p>
          <a:p>
            <a:r>
              <a:rPr lang="en-US" b="1" dirty="0">
                <a:latin typeface="Candara"/>
              </a:rPr>
              <a:t>TOWARDS MILWAUKEE. THIS WILL HAVE SOME AFFECT ON FETCH LENGTH IN A</a:t>
            </a:r>
          </a:p>
          <a:p>
            <a:r>
              <a:rPr lang="en-US" b="1" dirty="0">
                <a:latin typeface="Candara"/>
              </a:rPr>
              <a:t>SOUTHWEST FLOW. OBVIOUSLY THE LAKE IS MUCH MORE OPEN THAN IT WAS A</a:t>
            </a:r>
          </a:p>
          <a:p>
            <a:r>
              <a:rPr lang="en-US" b="1" dirty="0">
                <a:latin typeface="Candara"/>
              </a:rPr>
              <a:t>WEEK OR SO AGO. THE MODIS PASSES OVER LAKE MICHIGAN AT 1710Z TODAY</a:t>
            </a:r>
          </a:p>
          <a:p>
            <a:r>
              <a:rPr lang="en-US" b="1" dirty="0">
                <a:latin typeface="Candara"/>
              </a:rPr>
              <a:t>OR IN ABOUT 15 MINS.</a:t>
            </a:r>
          </a:p>
          <a:p>
            <a:endParaRPr lang="en-US" dirty="0" smtClean="0">
              <a:solidFill>
                <a:srgbClr val="FFFFFF"/>
              </a:solidFill>
              <a:latin typeface="Candara"/>
            </a:endParaRPr>
          </a:p>
          <a:p>
            <a:endParaRPr lang="en-US" dirty="0">
              <a:solidFill>
                <a:srgbClr val="FFFFFF"/>
              </a:solidFill>
              <a:latin typeface="Candara"/>
            </a:endParaRPr>
          </a:p>
          <a:p>
            <a:endParaRPr lang="en-US" dirty="0">
              <a:solidFill>
                <a:srgbClr val="FFFFFF"/>
              </a:solidFill>
              <a:latin typeface="Candara"/>
            </a:endParaRPr>
          </a:p>
        </p:txBody>
      </p:sp>
      <p:sp>
        <p:nvSpPr>
          <p:cNvPr id="4" name="TextBox 3"/>
          <p:cNvSpPr txBox="1"/>
          <p:nvPr/>
        </p:nvSpPr>
        <p:spPr>
          <a:xfrm>
            <a:off x="999505" y="5350005"/>
            <a:ext cx="7081686" cy="923330"/>
          </a:xfrm>
          <a:prstGeom prst="rect">
            <a:avLst/>
          </a:prstGeom>
          <a:noFill/>
        </p:spPr>
        <p:txBody>
          <a:bodyPr wrap="none" rtlCol="0">
            <a:spAutoFit/>
          </a:bodyPr>
          <a:lstStyle/>
          <a:p>
            <a:r>
              <a:rPr lang="en-US" dirty="0" smtClean="0">
                <a:solidFill>
                  <a:srgbClr val="FFFFFF"/>
                </a:solidFill>
                <a:latin typeface="Candara"/>
              </a:rPr>
              <a:t>So we have gone from “Can Research Satellite be Used in Operations?”</a:t>
            </a:r>
          </a:p>
          <a:p>
            <a:r>
              <a:rPr lang="en-US" dirty="0" smtClean="0">
                <a:solidFill>
                  <a:srgbClr val="FFFFFF"/>
                </a:solidFill>
                <a:latin typeface="Candara"/>
              </a:rPr>
              <a:t>to forecasters knowing the MODIS orbit overpass times, and expecting</a:t>
            </a:r>
          </a:p>
          <a:p>
            <a:r>
              <a:rPr lang="en-US" dirty="0">
                <a:solidFill>
                  <a:srgbClr val="FFFFFF"/>
                </a:solidFill>
                <a:latin typeface="Candara"/>
              </a:rPr>
              <a:t>t</a:t>
            </a:r>
            <a:r>
              <a:rPr lang="en-US" dirty="0" smtClean="0">
                <a:solidFill>
                  <a:srgbClr val="FFFFFF"/>
                </a:solidFill>
                <a:latin typeface="Candara"/>
              </a:rPr>
              <a:t>he data to be useful.</a:t>
            </a:r>
          </a:p>
        </p:txBody>
      </p:sp>
    </p:spTree>
    <p:extLst>
      <p:ext uri="{BB962C8B-B14F-4D97-AF65-F5344CB8AC3E}">
        <p14:creationId xmlns:p14="http://schemas.microsoft.com/office/powerpoint/2010/main" val="278784968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681" y="274638"/>
            <a:ext cx="8229600" cy="1143000"/>
          </a:xfrm>
        </p:spPr>
        <p:txBody>
          <a:bodyPr>
            <a:normAutofit fontScale="90000"/>
          </a:bodyPr>
          <a:lstStyle/>
          <a:p>
            <a:r>
              <a:rPr lang="en-US" dirty="0" smtClean="0"/>
              <a:t>Hawaii MODIS Standard Level 2  Products </a:t>
            </a:r>
            <a:endParaRPr lang="en-US" dirty="0"/>
          </a:p>
        </p:txBody>
      </p:sp>
      <p:sp>
        <p:nvSpPr>
          <p:cNvPr id="3" name="Content Placeholder 2"/>
          <p:cNvSpPr>
            <a:spLocks noGrp="1"/>
          </p:cNvSpPr>
          <p:nvPr>
            <p:ph idx="1"/>
          </p:nvPr>
        </p:nvSpPr>
        <p:spPr>
          <a:xfrm>
            <a:off x="350281" y="1564513"/>
            <a:ext cx="8229600" cy="4901839"/>
          </a:xfrm>
        </p:spPr>
        <p:txBody>
          <a:bodyPr>
            <a:noAutofit/>
          </a:bodyPr>
          <a:lstStyle/>
          <a:p>
            <a:pPr marL="0" indent="0">
              <a:buNone/>
            </a:pPr>
            <a:r>
              <a:rPr lang="fi-FI" sz="2000" dirty="0" smtClean="0">
                <a:hlinkClick r:id="rId2"/>
              </a:rPr>
              <a:t>a1.15039.1951</a:t>
            </a:r>
            <a:r>
              <a:rPr lang="fi-FI" sz="2000" dirty="0">
                <a:hlinkClick r:id="rId2"/>
              </a:rPr>
              <a:t>.mod04.</a:t>
            </a:r>
            <a:r>
              <a:rPr lang="fi-FI" sz="2000" dirty="0" smtClean="0">
                <a:hlinkClick r:id="rId2"/>
              </a:rPr>
              <a:t>hdf</a:t>
            </a:r>
            <a:r>
              <a:rPr lang="fi-FI" sz="2000" dirty="0" smtClean="0"/>
              <a:t> </a:t>
            </a:r>
            <a:r>
              <a:rPr lang="fi-FI" sz="2000" dirty="0" smtClean="0">
                <a:hlinkClick r:id="rId3"/>
              </a:rPr>
              <a:t>– MODIS Aerosol Product file</a:t>
            </a:r>
          </a:p>
          <a:p>
            <a:pPr marL="0" indent="0">
              <a:buNone/>
            </a:pPr>
            <a:r>
              <a:rPr lang="fi-FI" sz="2000" dirty="0">
                <a:hlinkClick r:id="rId4"/>
              </a:rPr>
              <a:t>a1.15039.1951.</a:t>
            </a:r>
            <a:r>
              <a:rPr lang="fi-FI" sz="2000" dirty="0" smtClean="0">
                <a:hlinkClick r:id="rId4"/>
              </a:rPr>
              <a:t>mod04_3k.hdf</a:t>
            </a:r>
            <a:r>
              <a:rPr lang="fi-FI" sz="2000" dirty="0" smtClean="0"/>
              <a:t> </a:t>
            </a:r>
            <a:r>
              <a:rPr lang="fi-FI" sz="2000" dirty="0" smtClean="0">
                <a:hlinkClick r:id="rId3"/>
              </a:rPr>
              <a:t>– </a:t>
            </a:r>
            <a:r>
              <a:rPr lang="fi-FI" sz="2000" dirty="0">
                <a:hlinkClick r:id="rId3"/>
              </a:rPr>
              <a:t>MODIS </a:t>
            </a:r>
            <a:r>
              <a:rPr lang="fi-FI" sz="2000" dirty="0" smtClean="0">
                <a:hlinkClick r:id="rId3"/>
              </a:rPr>
              <a:t>Aerosol High Resolution </a:t>
            </a:r>
            <a:r>
              <a:rPr lang="fi-FI" sz="2000" dirty="0">
                <a:hlinkClick r:id="rId3"/>
              </a:rPr>
              <a:t>Product file</a:t>
            </a:r>
          </a:p>
          <a:p>
            <a:pPr marL="0" indent="0">
              <a:buNone/>
            </a:pPr>
            <a:r>
              <a:rPr lang="fi-FI" sz="2000" dirty="0">
                <a:hlinkClick r:id="rId5"/>
              </a:rPr>
              <a:t>a1.15039.1951.</a:t>
            </a:r>
            <a:r>
              <a:rPr lang="fi-FI" sz="2000" dirty="0" smtClean="0">
                <a:hlinkClick r:id="rId5"/>
              </a:rPr>
              <a:t>mod06ct.hdf</a:t>
            </a:r>
            <a:r>
              <a:rPr lang="fi-FI" sz="2000" dirty="0" smtClean="0"/>
              <a:t> </a:t>
            </a:r>
            <a:r>
              <a:rPr lang="fi-FI" sz="2000" dirty="0" smtClean="0">
                <a:hlinkClick r:id="rId6"/>
              </a:rPr>
              <a:t>– MODIS Cloud Top Properties file</a:t>
            </a:r>
            <a:endParaRPr lang="fi-FI" sz="2000" dirty="0">
              <a:hlinkClick r:id="rId6"/>
            </a:endParaRPr>
          </a:p>
          <a:p>
            <a:pPr marL="0" indent="0">
              <a:buNone/>
            </a:pPr>
            <a:r>
              <a:rPr lang="fi-FI" sz="2000" dirty="0">
                <a:hlinkClick r:id="rId7"/>
              </a:rPr>
              <a:t>a1.15039.1951.mod07.</a:t>
            </a:r>
            <a:r>
              <a:rPr lang="fi-FI" sz="2000" dirty="0" smtClean="0">
                <a:hlinkClick r:id="rId7"/>
              </a:rPr>
              <a:t>hdf</a:t>
            </a:r>
            <a:r>
              <a:rPr lang="fi-FI" sz="2000" dirty="0" smtClean="0"/>
              <a:t> </a:t>
            </a:r>
            <a:r>
              <a:rPr lang="fi-FI" sz="2000" dirty="0" smtClean="0">
                <a:hlinkClick r:id="rId8"/>
              </a:rPr>
              <a:t>– MODIS Atmospheric Profiles file</a:t>
            </a:r>
            <a:endParaRPr lang="fi-FI" sz="2000" dirty="0">
              <a:hlinkClick r:id="rId8"/>
            </a:endParaRPr>
          </a:p>
          <a:p>
            <a:pPr marL="0" indent="0">
              <a:buNone/>
            </a:pPr>
            <a:r>
              <a:rPr lang="fi-FI" sz="2000" dirty="0">
                <a:hlinkClick r:id="rId9"/>
              </a:rPr>
              <a:t>a1.15039.1951.mod14.</a:t>
            </a:r>
            <a:r>
              <a:rPr lang="fi-FI" sz="2000" dirty="0" smtClean="0">
                <a:hlinkClick r:id="rId9"/>
              </a:rPr>
              <a:t>hdf</a:t>
            </a:r>
            <a:r>
              <a:rPr lang="fi-FI" sz="2000" dirty="0" smtClean="0"/>
              <a:t> </a:t>
            </a:r>
            <a:r>
              <a:rPr lang="fi-FI" sz="2000" dirty="0" smtClean="0">
                <a:hlinkClick r:id="rId10"/>
              </a:rPr>
              <a:t>– MODIS Fire Product</a:t>
            </a:r>
            <a:endParaRPr lang="fi-FI" sz="2000" dirty="0">
              <a:hlinkClick r:id="rId10"/>
            </a:endParaRPr>
          </a:p>
          <a:p>
            <a:pPr marL="0" indent="0">
              <a:buNone/>
            </a:pPr>
            <a:r>
              <a:rPr lang="fi-FI" sz="2000" dirty="0">
                <a:hlinkClick r:id="rId11"/>
              </a:rPr>
              <a:t>a1.15039.1951.mod28.</a:t>
            </a:r>
            <a:r>
              <a:rPr lang="fi-FI" sz="2000" dirty="0" smtClean="0">
                <a:hlinkClick r:id="rId11"/>
              </a:rPr>
              <a:t>hdf</a:t>
            </a:r>
            <a:r>
              <a:rPr lang="fi-FI" sz="2000" dirty="0" smtClean="0"/>
              <a:t> </a:t>
            </a:r>
            <a:r>
              <a:rPr lang="fi-FI" sz="2000" dirty="0" smtClean="0">
                <a:hlinkClick r:id="rId12"/>
              </a:rPr>
              <a:t>– IMAPP MODIS SST file</a:t>
            </a:r>
            <a:endParaRPr lang="fi-FI" sz="2000" dirty="0">
              <a:hlinkClick r:id="rId12"/>
            </a:endParaRPr>
          </a:p>
          <a:p>
            <a:pPr marL="0" indent="0">
              <a:buNone/>
            </a:pPr>
            <a:r>
              <a:rPr lang="fi-FI" sz="2000" dirty="0">
                <a:hlinkClick r:id="rId13"/>
              </a:rPr>
              <a:t>a1.15039.1951.mod35.</a:t>
            </a:r>
            <a:r>
              <a:rPr lang="fi-FI" sz="2000" dirty="0" smtClean="0">
                <a:hlinkClick r:id="rId13"/>
              </a:rPr>
              <a:t>hdf</a:t>
            </a:r>
            <a:r>
              <a:rPr lang="fi-FI" sz="2000" dirty="0" smtClean="0"/>
              <a:t> </a:t>
            </a:r>
            <a:r>
              <a:rPr lang="fi-FI" sz="2000" dirty="0" smtClean="0">
                <a:hlinkClick r:id="rId14"/>
              </a:rPr>
              <a:t>– MODIS Cloud Mask file</a:t>
            </a:r>
          </a:p>
          <a:p>
            <a:pPr marL="0" indent="0">
              <a:buNone/>
            </a:pPr>
            <a:r>
              <a:rPr lang="fi-FI" sz="2000" dirty="0">
                <a:hlinkClick r:id="rId15"/>
              </a:rPr>
              <a:t>a1.15039.1951.mask_byte1.hdf</a:t>
            </a:r>
            <a:r>
              <a:rPr lang="fi-FI" sz="2000" dirty="0"/>
              <a:t> </a:t>
            </a:r>
            <a:r>
              <a:rPr lang="fi-FI" sz="2000" dirty="0">
                <a:hlinkClick r:id="rId16"/>
              </a:rPr>
              <a:t>– MODIS  Cloud Mask First Byte stripped file</a:t>
            </a:r>
          </a:p>
          <a:p>
            <a:pPr marL="0" indent="0">
              <a:buNone/>
            </a:pPr>
            <a:r>
              <a:rPr lang="cs-CZ" sz="2000" dirty="0" smtClean="0">
                <a:hlinkClick r:id="rId17"/>
              </a:rPr>
              <a:t>a1.15039.1951</a:t>
            </a:r>
            <a:r>
              <a:rPr lang="cs-CZ" sz="2000" dirty="0">
                <a:hlinkClick r:id="rId17"/>
              </a:rPr>
              <a:t>.</a:t>
            </a:r>
            <a:r>
              <a:rPr lang="cs-CZ" sz="2000" dirty="0" smtClean="0">
                <a:hlinkClick r:id="rId17"/>
              </a:rPr>
              <a:t>modlst.hdf</a:t>
            </a:r>
            <a:r>
              <a:rPr lang="cs-CZ" sz="2000" dirty="0" smtClean="0"/>
              <a:t> </a:t>
            </a:r>
            <a:r>
              <a:rPr lang="fi-FI" sz="2000" dirty="0" smtClean="0">
                <a:hlinkClick r:id="rId18"/>
              </a:rPr>
              <a:t>– MODIS Land Surface Temperature file</a:t>
            </a:r>
            <a:endParaRPr lang="fi-FI" sz="2000" dirty="0">
              <a:hlinkClick r:id="rId18"/>
            </a:endParaRPr>
          </a:p>
          <a:p>
            <a:pPr marL="0" indent="0">
              <a:buNone/>
            </a:pPr>
            <a:r>
              <a:rPr lang="da-DK" sz="2000" dirty="0">
                <a:hlinkClick r:id="rId19"/>
              </a:rPr>
              <a:t>a1.15039.1951.</a:t>
            </a:r>
            <a:r>
              <a:rPr lang="da-DK" sz="2000" dirty="0" smtClean="0">
                <a:hlinkClick r:id="rId19"/>
              </a:rPr>
              <a:t>ndvi.1000</a:t>
            </a:r>
            <a:r>
              <a:rPr lang="da-DK" sz="2000" dirty="0"/>
              <a:t>.</a:t>
            </a:r>
            <a:r>
              <a:rPr lang="fi-FI" sz="2000" dirty="0" smtClean="0">
                <a:hlinkClick r:id="rId20"/>
              </a:rPr>
              <a:t>(500,250)m.hdf – MODIS NDVI 1km resolution file</a:t>
            </a:r>
            <a:endParaRPr lang="fi-FI" sz="2000" dirty="0">
              <a:hlinkClick r:id="rId20"/>
            </a:endParaRPr>
          </a:p>
          <a:p>
            <a:pPr marL="0" indent="0">
              <a:buNone/>
            </a:pPr>
            <a:r>
              <a:rPr lang="pt-BR" sz="2000" dirty="0">
                <a:hlinkClick r:id="rId21"/>
              </a:rPr>
              <a:t>a1.15039.1951.</a:t>
            </a:r>
            <a:r>
              <a:rPr lang="pt-BR" sz="2000" dirty="0" smtClean="0">
                <a:hlinkClick r:id="rId21"/>
              </a:rPr>
              <a:t>seadas.hdf</a:t>
            </a:r>
            <a:r>
              <a:rPr lang="fi-FI" sz="2000" u="sng" dirty="0" smtClean="0">
                <a:solidFill>
                  <a:srgbClr val="0000FF"/>
                </a:solidFill>
              </a:rPr>
              <a:t>– MODIS SeaDAS Ocean Color product file</a:t>
            </a:r>
            <a:endParaRPr lang="fi-FI" sz="2000" u="sng" dirty="0">
              <a:solidFill>
                <a:srgbClr val="0000FF"/>
              </a:solidFill>
            </a:endParaRPr>
          </a:p>
          <a:p>
            <a:pPr marL="0" indent="0">
              <a:buNone/>
            </a:pPr>
            <a:r>
              <a:rPr lang="tr-TR" sz="2000" dirty="0">
                <a:hlinkClick r:id="rId22"/>
              </a:rPr>
              <a:t>a1.15039.1951.</a:t>
            </a:r>
            <a:r>
              <a:rPr lang="tr-TR" sz="2000" dirty="0" smtClean="0">
                <a:hlinkClick r:id="rId22"/>
              </a:rPr>
              <a:t>wvnir.hdf</a:t>
            </a:r>
            <a:r>
              <a:rPr lang="tr-TR" sz="2000" dirty="0" smtClean="0"/>
              <a:t> </a:t>
            </a:r>
            <a:r>
              <a:rPr lang="tr-TR" sz="2000" u="sng" dirty="0" smtClean="0">
                <a:solidFill>
                  <a:srgbClr val="0000FF"/>
                </a:solidFill>
              </a:rPr>
              <a:t>– MODIS Near-IR Atmospheric Water Vapor file</a:t>
            </a:r>
          </a:p>
        </p:txBody>
      </p:sp>
    </p:spTree>
    <p:extLst>
      <p:ext uri="{BB962C8B-B14F-4D97-AF65-F5344CB8AC3E}">
        <p14:creationId xmlns:p14="http://schemas.microsoft.com/office/powerpoint/2010/main" val="1897658484"/>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US">
                <a:latin typeface="Calibri" charset="0"/>
                <a:ea typeface="ＭＳ Ｐゴシック" charset="0"/>
                <a:cs typeface="ＭＳ Ｐゴシック" charset="0"/>
              </a:rPr>
              <a:t>Thunderstorms</a:t>
            </a:r>
          </a:p>
        </p:txBody>
      </p:sp>
      <p:sp>
        <p:nvSpPr>
          <p:cNvPr id="101379" name="Content Placeholder 2"/>
          <p:cNvSpPr>
            <a:spLocks noGrp="1"/>
          </p:cNvSpPr>
          <p:nvPr>
            <p:ph idx="1"/>
          </p:nvPr>
        </p:nvSpPr>
        <p:spPr/>
        <p:txBody>
          <a:bodyPr/>
          <a:lstStyle/>
          <a:p>
            <a:r>
              <a:rPr lang="en-US">
                <a:solidFill>
                  <a:srgbClr val="C0504D"/>
                </a:solidFill>
                <a:latin typeface="Calibri" charset="0"/>
                <a:ea typeface="ＭＳ Ｐゴシック" charset="0"/>
                <a:cs typeface="ＭＳ Ｐゴシック" charset="0"/>
              </a:rPr>
              <a:t>Characteristics of Severe Weather as Observed from Satellite</a:t>
            </a:r>
          </a:p>
          <a:p>
            <a:pPr lvl="1"/>
            <a:r>
              <a:rPr lang="en-US">
                <a:latin typeface="Calibri" charset="0"/>
                <a:ea typeface="ＭＳ Ｐゴシック" charset="0"/>
              </a:rPr>
              <a:t>Overshooting Tops</a:t>
            </a:r>
          </a:p>
          <a:p>
            <a:pPr lvl="1"/>
            <a:r>
              <a:rPr lang="en-US">
                <a:latin typeface="Calibri" charset="0"/>
                <a:ea typeface="ＭＳ Ｐゴシック" charset="0"/>
              </a:rPr>
              <a:t>Gravity Wave Generation</a:t>
            </a:r>
          </a:p>
        </p:txBody>
      </p:sp>
    </p:spTree>
    <p:extLst>
      <p:ext uri="{BB962C8B-B14F-4D97-AF65-F5344CB8AC3E}">
        <p14:creationId xmlns:p14="http://schemas.microsoft.com/office/powerpoint/2010/main" val="1486846745"/>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152400" y="274638"/>
            <a:ext cx="8763000" cy="1143000"/>
          </a:xfrm>
        </p:spPr>
        <p:txBody>
          <a:bodyPr/>
          <a:lstStyle/>
          <a:p>
            <a:r>
              <a:rPr lang="en-US">
                <a:latin typeface="Calibri" charset="0"/>
                <a:ea typeface="ＭＳ Ｐゴシック" charset="0"/>
                <a:cs typeface="ＭＳ Ｐゴシック" charset="0"/>
              </a:rPr>
              <a:t>How Important Is Spatial Resolution?</a:t>
            </a:r>
          </a:p>
        </p:txBody>
      </p:sp>
      <p:pic>
        <p:nvPicPr>
          <p:cNvPr id="46083" name="Content Placeholder 3" descr="Picture 1.png"/>
          <p:cNvPicPr>
            <a:picLocks noGrp="1" noChangeAspect="1"/>
          </p:cNvPicPr>
          <p:nvPr>
            <p:ph idx="1"/>
          </p:nvPr>
        </p:nvPicPr>
        <p:blipFill>
          <a:blip r:embed="rId2">
            <a:extLst>
              <a:ext uri="{28A0092B-C50C-407E-A947-70E740481C1C}">
                <a14:useLocalDpi xmlns:a14="http://schemas.microsoft.com/office/drawing/2010/main" val="0"/>
              </a:ext>
            </a:extLst>
          </a:blip>
          <a:srcRect l="-20203" r="-20203"/>
          <a:stretch>
            <a:fillRect/>
          </a:stretch>
        </p:blipFill>
        <p:spPr>
          <a:xfrm>
            <a:off x="125413" y="1417638"/>
            <a:ext cx="8561387" cy="4708525"/>
          </a:xfrm>
        </p:spPr>
      </p:pic>
      <p:sp>
        <p:nvSpPr>
          <p:cNvPr id="46084" name="TextBox 4"/>
          <p:cNvSpPr txBox="1">
            <a:spLocks noChangeArrowheads="1"/>
          </p:cNvSpPr>
          <p:nvPr/>
        </p:nvSpPr>
        <p:spPr bwMode="auto">
          <a:xfrm>
            <a:off x="609600" y="6172200"/>
            <a:ext cx="792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A Quantitative Analysis of the Enhanced-V Feature in Relation to Severe Weather Jason C. Brunner,  Steven A. Ackerman,  A. Scott Bachmeier, and Robert M. RabinWeather and Forecasting  Volume 22, Issue 4 (August 2007) pp. 853–872 </a:t>
            </a:r>
          </a:p>
        </p:txBody>
      </p:sp>
    </p:spTree>
    <p:extLst>
      <p:ext uri="{BB962C8B-B14F-4D97-AF65-F5344CB8AC3E}">
        <p14:creationId xmlns:p14="http://schemas.microsoft.com/office/powerpoint/2010/main" val="2466809233"/>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pPr eaLnBrk="1" hangingPunct="1"/>
            <a:r>
              <a:rPr lang="en-US">
                <a:latin typeface="Calibri" charset="0"/>
                <a:ea typeface="ＭＳ Ｐゴシック" charset="0"/>
                <a:cs typeface="ＭＳ Ｐゴシック" charset="0"/>
              </a:rPr>
              <a:t>Overshooting Top</a:t>
            </a:r>
          </a:p>
        </p:txBody>
      </p:sp>
      <p:pic>
        <p:nvPicPr>
          <p:cNvPr id="102403" name="Content Placeholder 3" descr="Tornadic_supercell.jpg"/>
          <p:cNvPicPr>
            <a:picLocks noGrp="1" noChangeAspect="1"/>
          </p:cNvPicPr>
          <p:nvPr>
            <p:ph idx="1"/>
          </p:nvPr>
        </p:nvPicPr>
        <p:blipFill>
          <a:blip r:embed="rId2">
            <a:extLst>
              <a:ext uri="{28A0092B-C50C-407E-A947-70E740481C1C}">
                <a14:useLocalDpi xmlns:a14="http://schemas.microsoft.com/office/drawing/2010/main" val="0"/>
              </a:ext>
            </a:extLst>
          </a:blip>
          <a:srcRect l="-13097" r="-13097"/>
          <a:stretch>
            <a:fillRect/>
          </a:stretch>
        </p:blipFill>
        <p:spPr>
          <a:xfrm>
            <a:off x="2362200" y="2590800"/>
            <a:ext cx="7121525" cy="3916363"/>
          </a:xfrm>
        </p:spPr>
      </p:pic>
      <p:pic>
        <p:nvPicPr>
          <p:cNvPr id="102404" name="Picture 4" descr="Overshooting_to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17638"/>
            <a:ext cx="34036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TextBox 5"/>
          <p:cNvSpPr txBox="1">
            <a:spLocks noChangeArrowheads="1"/>
          </p:cNvSpPr>
          <p:nvPr/>
        </p:nvSpPr>
        <p:spPr bwMode="auto">
          <a:xfrm>
            <a:off x="0" y="3962400"/>
            <a:ext cx="3048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A dome-like protrusion above a thunderstorm anvil, representing a very strong updraft and hence a higher potential for severe weather with that storm. A persistent and/or large overshooting top often is present on a supercell.</a:t>
            </a:r>
          </a:p>
        </p:txBody>
      </p:sp>
    </p:spTree>
    <p:extLst>
      <p:ext uri="{BB962C8B-B14F-4D97-AF65-F5344CB8AC3E}">
        <p14:creationId xmlns:p14="http://schemas.microsoft.com/office/powerpoint/2010/main" val="1763047629"/>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pPr eaLnBrk="1" hangingPunct="1"/>
            <a:r>
              <a:rPr lang="en-US">
                <a:latin typeface="Calibri" charset="0"/>
                <a:ea typeface="ＭＳ Ｐゴシック" charset="0"/>
                <a:cs typeface="ＭＳ Ｐゴシック" charset="0"/>
              </a:rPr>
              <a:t>Severe Thunderstorm Example 2</a:t>
            </a:r>
          </a:p>
        </p:txBody>
      </p:sp>
      <p:sp>
        <p:nvSpPr>
          <p:cNvPr id="103428" name="TextBox 3"/>
          <p:cNvSpPr txBox="1">
            <a:spLocks noChangeArrowheads="1"/>
          </p:cNvSpPr>
          <p:nvPr/>
        </p:nvSpPr>
        <p:spPr bwMode="auto">
          <a:xfrm>
            <a:off x="457200" y="5638800"/>
            <a:ext cx="1584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04:11 UTC</a:t>
            </a:r>
          </a:p>
          <a:p>
            <a:pPr eaLnBrk="1" hangingPunct="1"/>
            <a:r>
              <a:rPr lang="en-US" sz="1800"/>
              <a:t>19 June 2009</a:t>
            </a:r>
          </a:p>
        </p:txBody>
      </p:sp>
      <p:sp>
        <p:nvSpPr>
          <p:cNvPr id="103429" name="TextBox 4"/>
          <p:cNvSpPr txBox="1">
            <a:spLocks noChangeArrowheads="1"/>
          </p:cNvSpPr>
          <p:nvPr/>
        </p:nvSpPr>
        <p:spPr bwMode="auto">
          <a:xfrm>
            <a:off x="533400" y="4724400"/>
            <a:ext cx="11604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Including </a:t>
            </a:r>
          </a:p>
          <a:p>
            <a:pPr eaLnBrk="1" hangingPunct="1"/>
            <a:r>
              <a:rPr lang="en-US" sz="1800"/>
              <a:t>Lightning</a:t>
            </a:r>
          </a:p>
          <a:p>
            <a:pPr eaLnBrk="1" hangingPunct="1"/>
            <a:r>
              <a:rPr lang="en-US" sz="1800"/>
              <a:t>Detection</a:t>
            </a:r>
          </a:p>
        </p:txBody>
      </p:sp>
      <p:sp>
        <p:nvSpPr>
          <p:cNvPr id="103430" name="TextBox 5"/>
          <p:cNvSpPr txBox="1">
            <a:spLocks noChangeArrowheads="1"/>
          </p:cNvSpPr>
          <p:nvPr/>
        </p:nvSpPr>
        <p:spPr bwMode="auto">
          <a:xfrm>
            <a:off x="2006600" y="6172200"/>
            <a:ext cx="5765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During the 15-minute interval ending at 04:15 UTC this </a:t>
            </a:r>
          </a:p>
          <a:p>
            <a:pPr eaLnBrk="1" hangingPunct="1"/>
            <a:r>
              <a:rPr lang="en-US" sz="1800"/>
              <a:t>storm produced over 900 lightning strikes</a:t>
            </a:r>
          </a:p>
        </p:txBody>
      </p:sp>
      <p:pic>
        <p:nvPicPr>
          <p:cNvPr id="3" name="090619_modis_ir_ltg_anim.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06600" y="1157354"/>
            <a:ext cx="5243512" cy="5014846"/>
          </a:xfrm>
        </p:spPr>
      </p:pic>
    </p:spTree>
    <p:extLst>
      <p:ext uri="{BB962C8B-B14F-4D97-AF65-F5344CB8AC3E}">
        <p14:creationId xmlns:p14="http://schemas.microsoft.com/office/powerpoint/2010/main" val="40183634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pPr eaLnBrk="1" hangingPunct="1"/>
            <a:r>
              <a:rPr lang="en-US">
                <a:latin typeface="Calibri" charset="0"/>
                <a:ea typeface="ＭＳ Ｐゴシック" charset="0"/>
                <a:cs typeface="ＭＳ Ｐゴシック" charset="0"/>
              </a:rPr>
              <a:t>Severe Thunderstorm Case 2</a:t>
            </a:r>
          </a:p>
        </p:txBody>
      </p:sp>
      <p:sp>
        <p:nvSpPr>
          <p:cNvPr id="105476" name="TextBox 3"/>
          <p:cNvSpPr txBox="1">
            <a:spLocks noChangeArrowheads="1"/>
          </p:cNvSpPr>
          <p:nvPr/>
        </p:nvSpPr>
        <p:spPr bwMode="auto">
          <a:xfrm>
            <a:off x="276225" y="4648200"/>
            <a:ext cx="15192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Including </a:t>
            </a:r>
          </a:p>
          <a:p>
            <a:pPr eaLnBrk="1" hangingPunct="1"/>
            <a:r>
              <a:rPr lang="en-US" sz="1800"/>
              <a:t>Lightning</a:t>
            </a:r>
          </a:p>
          <a:p>
            <a:pPr eaLnBrk="1" hangingPunct="1"/>
            <a:r>
              <a:rPr lang="en-US" sz="1800"/>
              <a:t>and Hail </a:t>
            </a:r>
          </a:p>
          <a:p>
            <a:pPr eaLnBrk="1" hangingPunct="1"/>
            <a:r>
              <a:rPr lang="en-US" sz="1800"/>
              <a:t>Reports</a:t>
            </a:r>
          </a:p>
          <a:p>
            <a:pPr eaLnBrk="1" hangingPunct="1"/>
            <a:r>
              <a:rPr lang="en-US" sz="1800"/>
              <a:t>13 May 2009</a:t>
            </a:r>
          </a:p>
        </p:txBody>
      </p:sp>
      <p:pic>
        <p:nvPicPr>
          <p:cNvPr id="3" name="090513_modis_ev_anim.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95463" y="1257300"/>
            <a:ext cx="6373083" cy="5194300"/>
          </a:xfrm>
        </p:spPr>
      </p:pic>
    </p:spTree>
    <p:extLst>
      <p:ext uri="{BB962C8B-B14F-4D97-AF65-F5344CB8AC3E}">
        <p14:creationId xmlns:p14="http://schemas.microsoft.com/office/powerpoint/2010/main" val="18784506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Content Placeholder 3" descr="Picture 3.png"/>
          <p:cNvPicPr>
            <a:picLocks noGrp="1" noChangeAspect="1"/>
          </p:cNvPicPr>
          <p:nvPr>
            <p:ph idx="1"/>
          </p:nvPr>
        </p:nvPicPr>
        <p:blipFill>
          <a:blip r:embed="rId3"/>
          <a:srcRect l="-76843" r="-76843"/>
          <a:stretch>
            <a:fillRect/>
          </a:stretch>
        </p:blipFill>
        <p:spPr>
          <a:xfrm>
            <a:off x="-3259068" y="198774"/>
            <a:ext cx="11017250" cy="6059487"/>
          </a:xfrm>
        </p:spPr>
      </p:pic>
      <p:sp>
        <p:nvSpPr>
          <p:cNvPr id="3" name="Title 2"/>
          <p:cNvSpPr>
            <a:spLocks noGrp="1"/>
          </p:cNvSpPr>
          <p:nvPr>
            <p:ph type="title"/>
          </p:nvPr>
        </p:nvSpPr>
        <p:spPr>
          <a:xfrm>
            <a:off x="4618714" y="552173"/>
            <a:ext cx="4403808" cy="5080000"/>
          </a:xfrm>
        </p:spPr>
        <p:txBody>
          <a:bodyPr>
            <a:noAutofit/>
          </a:bodyPr>
          <a:lstStyle/>
          <a:p>
            <a:pPr>
              <a:defRPr/>
            </a:pPr>
            <a:r>
              <a:rPr lang="en-US" sz="2400" b="0" dirty="0" err="1" smtClean="0">
                <a:solidFill>
                  <a:schemeClr val="tx1"/>
                </a:solidFill>
                <a:effectLst/>
                <a:latin typeface="Arial"/>
                <a:cs typeface="Arial"/>
              </a:rPr>
              <a:t>Bedka</a:t>
            </a:r>
            <a:r>
              <a:rPr lang="en-US" sz="2400" b="0" dirty="0" smtClean="0">
                <a:solidFill>
                  <a:schemeClr val="tx1"/>
                </a:solidFill>
                <a:effectLst/>
                <a:latin typeface="Arial"/>
                <a:cs typeface="Arial"/>
              </a:rPr>
              <a:t>, K., Brunner, J., </a:t>
            </a:r>
            <a:r>
              <a:rPr lang="en-US" sz="2400" b="0" dirty="0" err="1" smtClean="0">
                <a:solidFill>
                  <a:schemeClr val="tx1"/>
                </a:solidFill>
                <a:effectLst/>
                <a:latin typeface="Arial"/>
                <a:cs typeface="Arial"/>
              </a:rPr>
              <a:t>Dworak</a:t>
            </a:r>
            <a:r>
              <a:rPr lang="en-US" sz="2400" b="0" dirty="0" smtClean="0">
                <a:solidFill>
                  <a:schemeClr val="tx1"/>
                </a:solidFill>
                <a:effectLst/>
                <a:latin typeface="Arial"/>
                <a:cs typeface="Arial"/>
              </a:rPr>
              <a:t>, </a:t>
            </a:r>
            <a:r>
              <a:rPr lang="en-US" sz="2400" b="0" dirty="0" err="1" smtClean="0">
                <a:solidFill>
                  <a:schemeClr val="tx1"/>
                </a:solidFill>
                <a:effectLst/>
                <a:latin typeface="Arial"/>
                <a:cs typeface="Arial"/>
              </a:rPr>
              <a:t>Feltz</a:t>
            </a:r>
            <a:r>
              <a:rPr lang="en-US" sz="2400" b="0" dirty="0" smtClean="0">
                <a:solidFill>
                  <a:schemeClr val="tx1"/>
                </a:solidFill>
                <a:effectLst/>
                <a:latin typeface="Arial"/>
                <a:cs typeface="Arial"/>
              </a:rPr>
              <a:t>, W., </a:t>
            </a:r>
            <a:r>
              <a:rPr lang="en-US" sz="2400" b="0" dirty="0" err="1" smtClean="0">
                <a:solidFill>
                  <a:schemeClr val="tx1"/>
                </a:solidFill>
                <a:effectLst/>
                <a:latin typeface="Arial"/>
                <a:cs typeface="Arial"/>
              </a:rPr>
              <a:t>Otkin</a:t>
            </a:r>
            <a:r>
              <a:rPr lang="en-US" sz="2400" b="0" dirty="0" smtClean="0">
                <a:solidFill>
                  <a:schemeClr val="tx1"/>
                </a:solidFill>
                <a:effectLst/>
                <a:latin typeface="Arial"/>
                <a:cs typeface="Arial"/>
              </a:rPr>
              <a:t>, J. and T. Greenwald: 2010. </a:t>
            </a:r>
            <a:r>
              <a:rPr lang="en-US" sz="2400" dirty="0" smtClean="0">
                <a:solidFill>
                  <a:schemeClr val="tx1"/>
                </a:solidFill>
                <a:effectLst/>
                <a:latin typeface="Arial"/>
                <a:cs typeface="Arial"/>
              </a:rPr>
              <a:t>Objective Satellite-Based Detection of Overshooting Tops Using Infrared Window Channel Brightness Temperature Gradients</a:t>
            </a:r>
            <a:r>
              <a:rPr lang="en-US" sz="2400" b="0" dirty="0" smtClean="0">
                <a:solidFill>
                  <a:schemeClr val="tx1"/>
                </a:solidFill>
                <a:effectLst/>
                <a:latin typeface="Arial"/>
                <a:cs typeface="Arial"/>
              </a:rPr>
              <a:t>, Journal of Applied Meteorology and Climatology, Vol. 49, pp. 181-202.</a:t>
            </a:r>
            <a:endParaRPr lang="en-US" sz="2400" b="0" dirty="0">
              <a:solidFill>
                <a:schemeClr val="tx1"/>
              </a:solidFill>
              <a:effectLst/>
              <a:latin typeface="Arial"/>
              <a:cs typeface="Arial"/>
            </a:endParaRPr>
          </a:p>
        </p:txBody>
      </p:sp>
    </p:spTree>
    <p:extLst>
      <p:ext uri="{BB962C8B-B14F-4D97-AF65-F5344CB8AC3E}">
        <p14:creationId xmlns:p14="http://schemas.microsoft.com/office/powerpoint/2010/main" val="3912959175"/>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602" y="-272367"/>
            <a:ext cx="7581901" cy="1653988"/>
          </a:xfrm>
        </p:spPr>
        <p:txBody>
          <a:bodyPr/>
          <a:lstStyle/>
          <a:p>
            <a:r>
              <a:rPr lang="en-US" sz="3600" dirty="0" smtClean="0"/>
              <a:t>IMAPP </a:t>
            </a:r>
            <a:r>
              <a:rPr lang="en-US" sz="3600" dirty="0" err="1" smtClean="0"/>
              <a:t>GeoCAT</a:t>
            </a:r>
            <a:r>
              <a:rPr lang="en-US" sz="3600" dirty="0"/>
              <a:t> </a:t>
            </a:r>
            <a:r>
              <a:rPr lang="en-US" sz="3600" dirty="0" smtClean="0"/>
              <a:t>Output HDF4 File</a:t>
            </a:r>
            <a:endParaRPr lang="en-US" sz="3600" dirty="0"/>
          </a:p>
        </p:txBody>
      </p:sp>
      <p:sp>
        <p:nvSpPr>
          <p:cNvPr id="3" name="Content Placeholder 2"/>
          <p:cNvSpPr>
            <a:spLocks noGrp="1"/>
          </p:cNvSpPr>
          <p:nvPr>
            <p:ph idx="1"/>
          </p:nvPr>
        </p:nvSpPr>
        <p:spPr>
          <a:xfrm>
            <a:off x="953143" y="1096411"/>
            <a:ext cx="7581901" cy="5427780"/>
          </a:xfrm>
        </p:spPr>
        <p:txBody>
          <a:bodyPr>
            <a:normAutofit fontScale="85000" lnSpcReduction="20000"/>
          </a:bodyPr>
          <a:lstStyle/>
          <a:p>
            <a:pPr marL="0" indent="0">
              <a:buNone/>
            </a:pPr>
            <a:r>
              <a:rPr lang="en-US" dirty="0" smtClean="0"/>
              <a:t>geocatL2</a:t>
            </a:r>
            <a:r>
              <a:rPr lang="en-US" dirty="0"/>
              <a:t>.Terra.</a:t>
            </a:r>
            <a:r>
              <a:rPr lang="en-US" dirty="0" smtClean="0"/>
              <a:t>2013140.041735.hdf</a:t>
            </a:r>
            <a:endParaRPr lang="en-US" dirty="0"/>
          </a:p>
          <a:p>
            <a:r>
              <a:rPr lang="en-US" dirty="0" smtClean="0"/>
              <a:t>Dimensions:   lines </a:t>
            </a:r>
            <a:r>
              <a:rPr lang="en-US" dirty="0"/>
              <a:t>= </a:t>
            </a:r>
            <a:r>
              <a:rPr lang="en-US" dirty="0" smtClean="0"/>
              <a:t>4610, elements </a:t>
            </a:r>
            <a:r>
              <a:rPr lang="en-US" dirty="0"/>
              <a:t>= 1354 </a:t>
            </a:r>
            <a:r>
              <a:rPr lang="en-US" dirty="0" smtClean="0"/>
              <a:t>;</a:t>
            </a:r>
          </a:p>
          <a:p>
            <a:r>
              <a:rPr lang="en-US" dirty="0" smtClean="0"/>
              <a:t>1 km resolution</a:t>
            </a:r>
          </a:p>
          <a:p>
            <a:r>
              <a:rPr lang="en-US" dirty="0" smtClean="0"/>
              <a:t>Variables:</a:t>
            </a:r>
          </a:p>
          <a:p>
            <a:pPr lvl="1"/>
            <a:r>
              <a:rPr lang="en-US" dirty="0" smtClean="0"/>
              <a:t> </a:t>
            </a:r>
            <a:r>
              <a:rPr lang="en-US" dirty="0"/>
              <a:t>short </a:t>
            </a:r>
            <a:r>
              <a:rPr lang="en-US" dirty="0" err="1"/>
              <a:t>pixel_latitude</a:t>
            </a:r>
            <a:r>
              <a:rPr lang="en-US" dirty="0"/>
              <a:t>(lines, elements) </a:t>
            </a:r>
            <a:r>
              <a:rPr lang="en-US" dirty="0" smtClean="0"/>
              <a:t>;</a:t>
            </a:r>
          </a:p>
          <a:p>
            <a:pPr lvl="1"/>
            <a:r>
              <a:rPr lang="en-US" dirty="0"/>
              <a:t> short </a:t>
            </a:r>
            <a:r>
              <a:rPr lang="en-US" dirty="0" err="1"/>
              <a:t>pixel_longitude</a:t>
            </a:r>
            <a:r>
              <a:rPr lang="en-US" dirty="0"/>
              <a:t>(lines, elements) </a:t>
            </a:r>
            <a:r>
              <a:rPr lang="en-US" dirty="0" smtClean="0"/>
              <a:t>;</a:t>
            </a:r>
          </a:p>
          <a:p>
            <a:pPr lvl="1"/>
            <a:r>
              <a:rPr lang="en-US" dirty="0"/>
              <a:t>short </a:t>
            </a:r>
            <a:r>
              <a:rPr lang="en-US" dirty="0" err="1"/>
              <a:t>pixel_solar_zenith_angle</a:t>
            </a:r>
            <a:r>
              <a:rPr lang="en-US" dirty="0"/>
              <a:t>(lines, elements) </a:t>
            </a:r>
            <a:r>
              <a:rPr lang="en-US" dirty="0" smtClean="0"/>
              <a:t>;</a:t>
            </a:r>
          </a:p>
          <a:p>
            <a:pPr lvl="1"/>
            <a:r>
              <a:rPr lang="en-US" dirty="0"/>
              <a:t> short </a:t>
            </a:r>
            <a:r>
              <a:rPr lang="en-US" dirty="0" err="1"/>
              <a:t>pixel_satellite_zenith_angle</a:t>
            </a:r>
            <a:r>
              <a:rPr lang="en-US" dirty="0"/>
              <a:t>(lines, elements) </a:t>
            </a:r>
            <a:r>
              <a:rPr lang="en-US" dirty="0" smtClean="0"/>
              <a:t>;</a:t>
            </a:r>
          </a:p>
          <a:p>
            <a:pPr lvl="1"/>
            <a:r>
              <a:rPr lang="en-US" dirty="0"/>
              <a:t>short </a:t>
            </a:r>
            <a:r>
              <a:rPr lang="en-US" dirty="0" err="1"/>
              <a:t>pixel_relative_azimuth_angle</a:t>
            </a:r>
            <a:r>
              <a:rPr lang="en-US" dirty="0"/>
              <a:t>(lines, elements) </a:t>
            </a:r>
            <a:r>
              <a:rPr lang="en-US" dirty="0" smtClean="0"/>
              <a:t>;</a:t>
            </a:r>
          </a:p>
          <a:p>
            <a:pPr lvl="1"/>
            <a:r>
              <a:rPr lang="en-US" dirty="0"/>
              <a:t>byte </a:t>
            </a:r>
            <a:r>
              <a:rPr lang="en-US" dirty="0" err="1"/>
              <a:t>pixel_surface_type</a:t>
            </a:r>
            <a:r>
              <a:rPr lang="en-US" dirty="0"/>
              <a:t>(lines, elements) </a:t>
            </a:r>
            <a:r>
              <a:rPr lang="en-US" dirty="0" smtClean="0"/>
              <a:t>;</a:t>
            </a:r>
          </a:p>
          <a:p>
            <a:pPr lvl="1"/>
            <a:r>
              <a:rPr lang="en-US" dirty="0"/>
              <a:t>byte </a:t>
            </a:r>
            <a:r>
              <a:rPr lang="en-US" dirty="0" err="1"/>
              <a:t>pixel_ecosystem_type</a:t>
            </a:r>
            <a:r>
              <a:rPr lang="en-US" dirty="0"/>
              <a:t>(lines, elements) </a:t>
            </a:r>
            <a:r>
              <a:rPr lang="en-US" dirty="0" smtClean="0"/>
              <a:t>;</a:t>
            </a:r>
          </a:p>
          <a:p>
            <a:pPr lvl="1"/>
            <a:r>
              <a:rPr lang="en-US" dirty="0"/>
              <a:t>float </a:t>
            </a:r>
            <a:r>
              <a:rPr lang="en-US" dirty="0" err="1"/>
              <a:t>ot_overshooting_top_grid_magnitude</a:t>
            </a:r>
            <a:r>
              <a:rPr lang="en-US" dirty="0"/>
              <a:t>(lines, elements) </a:t>
            </a:r>
            <a:r>
              <a:rPr lang="en-US" dirty="0" smtClean="0"/>
              <a:t>;</a:t>
            </a:r>
          </a:p>
          <a:p>
            <a:pPr lvl="1"/>
            <a:r>
              <a:rPr lang="en-US" dirty="0"/>
              <a:t>short </a:t>
            </a:r>
            <a:r>
              <a:rPr lang="en-US" dirty="0" err="1"/>
              <a:t>ot_overshooting_top_grid_number_of_anvil_pixels</a:t>
            </a:r>
            <a:r>
              <a:rPr lang="en-US" dirty="0"/>
              <a:t>(lines, elements) ;</a:t>
            </a:r>
          </a:p>
        </p:txBody>
      </p:sp>
    </p:spTree>
    <p:extLst>
      <p:ext uri="{BB962C8B-B14F-4D97-AF65-F5344CB8AC3E}">
        <p14:creationId xmlns:p14="http://schemas.microsoft.com/office/powerpoint/2010/main" val="1320997770"/>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CIMSS_20130224_tif1.png"/>
          <p:cNvPicPr>
            <a:picLocks noGrp="1" noChangeAspect="1"/>
          </p:cNvPicPr>
          <p:nvPr>
            <p:ph idx="1"/>
          </p:nvPr>
        </p:nvPicPr>
        <p:blipFill>
          <a:blip r:embed="rId2">
            <a:extLst>
              <a:ext uri="{28A0092B-C50C-407E-A947-70E740481C1C}">
                <a14:useLocalDpi xmlns:a14="http://schemas.microsoft.com/office/drawing/2010/main" val="0"/>
              </a:ext>
            </a:extLst>
          </a:blip>
          <a:srcRect l="-29342" r="-29342"/>
          <a:stretch>
            <a:fillRect/>
          </a:stretch>
        </p:blipFill>
        <p:spPr>
          <a:xfrm>
            <a:off x="-1807436" y="107577"/>
            <a:ext cx="12619002" cy="6579935"/>
          </a:xfrm>
        </p:spPr>
      </p:pic>
    </p:spTree>
    <p:extLst>
      <p:ext uri="{BB962C8B-B14F-4D97-AF65-F5344CB8AC3E}">
        <p14:creationId xmlns:p14="http://schemas.microsoft.com/office/powerpoint/2010/main" val="2708094141"/>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CIMSS_20130224_tif.png"/>
          <p:cNvPicPr>
            <a:picLocks noGrp="1" noChangeAspect="1"/>
          </p:cNvPicPr>
          <p:nvPr>
            <p:ph idx="1"/>
          </p:nvPr>
        </p:nvPicPr>
        <p:blipFill>
          <a:blip r:embed="rId2">
            <a:extLst>
              <a:ext uri="{28A0092B-C50C-407E-A947-70E740481C1C}">
                <a14:useLocalDpi xmlns:a14="http://schemas.microsoft.com/office/drawing/2010/main" val="0"/>
              </a:ext>
            </a:extLst>
          </a:blip>
          <a:srcRect l="-29342" r="-29342"/>
          <a:stretch>
            <a:fillRect/>
          </a:stretch>
        </p:blipFill>
        <p:spPr>
          <a:xfrm>
            <a:off x="-1810512" y="107577"/>
            <a:ext cx="12618720" cy="6579788"/>
          </a:xfrm>
        </p:spPr>
      </p:pic>
    </p:spTree>
    <p:extLst>
      <p:ext uri="{BB962C8B-B14F-4D97-AF65-F5344CB8AC3E}">
        <p14:creationId xmlns:p14="http://schemas.microsoft.com/office/powerpoint/2010/main" val="4168290135"/>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349370"/>
            <a:ext cx="7581901" cy="1653988"/>
          </a:xfrm>
        </p:spPr>
        <p:txBody>
          <a:bodyPr/>
          <a:lstStyle/>
          <a:p>
            <a:r>
              <a:rPr lang="en-US" dirty="0" smtClean="0"/>
              <a:t>GOES versus MODIS</a:t>
            </a:r>
            <a:endParaRPr lang="en-US" dirty="0"/>
          </a:p>
        </p:txBody>
      </p:sp>
      <p:pic>
        <p:nvPicPr>
          <p:cNvPr id="4" name="130520_1936z_modis_goes_ir_anim.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8020" y="893046"/>
            <a:ext cx="8189909" cy="5821546"/>
          </a:xfrm>
        </p:spPr>
      </p:pic>
    </p:spTree>
    <p:extLst>
      <p:ext uri="{BB962C8B-B14F-4D97-AF65-F5344CB8AC3E}">
        <p14:creationId xmlns:p14="http://schemas.microsoft.com/office/powerpoint/2010/main" val="17634184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462"/>
            <a:ext cx="8229600" cy="1143000"/>
          </a:xfrm>
        </p:spPr>
        <p:txBody>
          <a:bodyPr>
            <a:normAutofit/>
          </a:bodyPr>
          <a:lstStyle/>
          <a:p>
            <a:r>
              <a:rPr lang="en-US" dirty="0" smtClean="0"/>
              <a:t>AOML VIIRS DB EDR Data Server</a:t>
            </a:r>
            <a:endParaRPr lang="en-US" dirty="0"/>
          </a:p>
        </p:txBody>
      </p:sp>
      <p:pic>
        <p:nvPicPr>
          <p:cNvPr id="5" name="Content Placeholder 4" descr="Screen Shot 2015-02-09 at 8.50.50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003" r="-1003"/>
          <a:stretch/>
        </p:blipFill>
        <p:spPr>
          <a:xfrm>
            <a:off x="1257300" y="998538"/>
            <a:ext cx="5829300" cy="5819095"/>
          </a:xfrm>
          <a:ln>
            <a:solidFill>
              <a:schemeClr val="tx1"/>
            </a:solidFill>
          </a:ln>
        </p:spPr>
      </p:pic>
    </p:spTree>
    <p:extLst>
      <p:ext uri="{BB962C8B-B14F-4D97-AF65-F5344CB8AC3E}">
        <p14:creationId xmlns:p14="http://schemas.microsoft.com/office/powerpoint/2010/main" val="3676616651"/>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5-02-09 at 12.18.13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122" r="875"/>
          <a:stretch/>
        </p:blipFill>
        <p:spPr>
          <a:xfrm>
            <a:off x="1155700" y="345888"/>
            <a:ext cx="6857999" cy="6297508"/>
          </a:xfrm>
        </p:spPr>
      </p:pic>
    </p:spTree>
    <p:extLst>
      <p:ext uri="{BB962C8B-B14F-4D97-AF65-F5344CB8AC3E}">
        <p14:creationId xmlns:p14="http://schemas.microsoft.com/office/powerpoint/2010/main" val="2842964463"/>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verShootingTops_MODIS_Terra.2014170.1605.png"/>
          <p:cNvPicPr>
            <a:picLocks noGrp="1" noChangeAspect="1"/>
          </p:cNvPicPr>
          <p:nvPr>
            <p:ph idx="1"/>
          </p:nvPr>
        </p:nvPicPr>
        <p:blipFill>
          <a:blip r:embed="rId2">
            <a:extLst>
              <a:ext uri="{28A0092B-C50C-407E-A947-70E740481C1C}">
                <a14:useLocalDpi xmlns:a14="http://schemas.microsoft.com/office/drawing/2010/main" val="0"/>
              </a:ext>
            </a:extLst>
          </a:blip>
          <a:srcRect l="-21918" r="-21918"/>
          <a:stretch>
            <a:fillRect/>
          </a:stretch>
        </p:blipFill>
        <p:spPr>
          <a:xfrm>
            <a:off x="-1862308" y="107577"/>
            <a:ext cx="12775470" cy="6661523"/>
          </a:xfrm>
        </p:spPr>
      </p:pic>
    </p:spTree>
    <p:extLst>
      <p:ext uri="{BB962C8B-B14F-4D97-AF65-F5344CB8AC3E}">
        <p14:creationId xmlns:p14="http://schemas.microsoft.com/office/powerpoint/2010/main" val="1486142761"/>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751" y="107577"/>
            <a:ext cx="8510337" cy="1653988"/>
          </a:xfrm>
        </p:spPr>
        <p:txBody>
          <a:bodyPr/>
          <a:lstStyle/>
          <a:p>
            <a:r>
              <a:rPr lang="en-US" dirty="0" smtClean="0"/>
              <a:t>IMAPP Overshooting </a:t>
            </a:r>
            <a:br>
              <a:rPr lang="en-US" dirty="0" smtClean="0"/>
            </a:br>
            <a:r>
              <a:rPr lang="en-US" dirty="0" smtClean="0"/>
              <a:t>Top Lightning Risk Image</a:t>
            </a:r>
            <a:endParaRPr lang="en-US" dirty="0"/>
          </a:p>
        </p:txBody>
      </p:sp>
      <p:sp>
        <p:nvSpPr>
          <p:cNvPr id="3" name="Content Placeholder 2"/>
          <p:cNvSpPr>
            <a:spLocks noGrp="1"/>
          </p:cNvSpPr>
          <p:nvPr>
            <p:ph idx="1"/>
          </p:nvPr>
        </p:nvSpPr>
        <p:spPr/>
        <p:txBody>
          <a:bodyPr>
            <a:normAutofit fontScale="92500"/>
          </a:bodyPr>
          <a:lstStyle/>
          <a:p>
            <a:r>
              <a:rPr lang="en-US" dirty="0">
                <a:effectLst/>
              </a:rPr>
              <a:t>According to the study by </a:t>
            </a:r>
            <a:r>
              <a:rPr lang="en-US" dirty="0" err="1">
                <a:effectLst/>
              </a:rPr>
              <a:t>Bedka</a:t>
            </a:r>
            <a:r>
              <a:rPr lang="en-US" dirty="0">
                <a:effectLst/>
              </a:rPr>
              <a:t> et al. 2010 (JAM), with the presence of an overshooting top, there is a 35% chance or greater, 50% chance or greater, 65% chance or greater, or 70% chance or greater of experiencing CG lightning within 10 km of the overshooting top center depending on the brightness temperature of the overshooting </a:t>
            </a:r>
            <a:r>
              <a:rPr lang="en-US" dirty="0" smtClean="0">
                <a:effectLst/>
              </a:rPr>
              <a:t>top. The </a:t>
            </a:r>
            <a:r>
              <a:rPr lang="en-US" dirty="0">
                <a:effectLst/>
              </a:rPr>
              <a:t>colder the overshooting top brightness temperature is, the greater the chance of CG lightning.  These relationships are shown on this image with each colored region identifying the area within a 10 km radius of the overshooting top center.</a:t>
            </a:r>
          </a:p>
          <a:p>
            <a:pPr marL="0" indent="0">
              <a:buNone/>
            </a:pPr>
            <a:endParaRPr lang="en-US" dirty="0"/>
          </a:p>
        </p:txBody>
      </p:sp>
    </p:spTree>
    <p:extLst>
      <p:ext uri="{BB962C8B-B14F-4D97-AF65-F5344CB8AC3E}">
        <p14:creationId xmlns:p14="http://schemas.microsoft.com/office/powerpoint/2010/main" val="4201067491"/>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LightningRisk_MODIS_Terra.2014170.1605.png"/>
          <p:cNvPicPr>
            <a:picLocks noGrp="1" noChangeAspect="1"/>
          </p:cNvPicPr>
          <p:nvPr>
            <p:ph idx="1"/>
          </p:nvPr>
        </p:nvPicPr>
        <p:blipFill>
          <a:blip r:embed="rId2">
            <a:extLst>
              <a:ext uri="{28A0092B-C50C-407E-A947-70E740481C1C}">
                <a14:useLocalDpi xmlns:a14="http://schemas.microsoft.com/office/drawing/2010/main" val="0"/>
              </a:ext>
            </a:extLst>
          </a:blip>
          <a:srcRect l="-21918" r="-21918"/>
          <a:stretch>
            <a:fillRect/>
          </a:stretch>
        </p:blipFill>
        <p:spPr>
          <a:xfrm>
            <a:off x="-2053155" y="0"/>
            <a:ext cx="13152275" cy="6858000"/>
          </a:xfrm>
        </p:spPr>
      </p:pic>
    </p:spTree>
    <p:extLst>
      <p:ext uri="{BB962C8B-B14F-4D97-AF65-F5344CB8AC3E}">
        <p14:creationId xmlns:p14="http://schemas.microsoft.com/office/powerpoint/2010/main" val="2490021263"/>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79462" y="1915156"/>
            <a:ext cx="7581901" cy="3953436"/>
          </a:xfrm>
        </p:spPr>
        <p:txBody>
          <a:bodyPr/>
          <a:lstStyle/>
          <a:p>
            <a:r>
              <a:rPr lang="en-US" dirty="0">
                <a:effectLst/>
              </a:rPr>
              <a:t>According to the study by </a:t>
            </a:r>
            <a:r>
              <a:rPr lang="en-US" dirty="0" err="1">
                <a:effectLst/>
              </a:rPr>
              <a:t>Bedka</a:t>
            </a:r>
            <a:r>
              <a:rPr lang="en-US" dirty="0">
                <a:effectLst/>
              </a:rPr>
              <a:t> et al. 2010 (JAM), with the presence of an overshooting top there is a 25% or greater chance of experiencing turbulence within 25 km of the overshooting top center.  This relationship is shown on this image with each red region representing the area within a 25 km radius of the respective overshooting top center. </a:t>
            </a:r>
            <a:endParaRPr lang="en-US" dirty="0"/>
          </a:p>
        </p:txBody>
      </p:sp>
      <p:sp>
        <p:nvSpPr>
          <p:cNvPr id="4" name="Title 1"/>
          <p:cNvSpPr txBox="1">
            <a:spLocks/>
          </p:cNvSpPr>
          <p:nvPr/>
        </p:nvSpPr>
        <p:spPr>
          <a:xfrm>
            <a:off x="542751" y="107577"/>
            <a:ext cx="8510337" cy="16539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dirty="0" smtClean="0"/>
              <a:t>IMAPP Overshooting </a:t>
            </a:r>
            <a:br>
              <a:rPr lang="en-US" dirty="0" smtClean="0"/>
            </a:br>
            <a:r>
              <a:rPr lang="en-US" dirty="0" smtClean="0"/>
              <a:t>Top Turbulence Risk Image</a:t>
            </a:r>
            <a:endParaRPr lang="en-US" dirty="0"/>
          </a:p>
        </p:txBody>
      </p:sp>
    </p:spTree>
    <p:extLst>
      <p:ext uri="{BB962C8B-B14F-4D97-AF65-F5344CB8AC3E}">
        <p14:creationId xmlns:p14="http://schemas.microsoft.com/office/powerpoint/2010/main" val="1191144486"/>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urbulenceRisk_MODIS_Terra.2014170.1605.png"/>
          <p:cNvPicPr>
            <a:picLocks noGrp="1" noChangeAspect="1"/>
          </p:cNvPicPr>
          <p:nvPr>
            <p:ph idx="1"/>
          </p:nvPr>
        </p:nvPicPr>
        <p:blipFill>
          <a:blip r:embed="rId2">
            <a:extLst>
              <a:ext uri="{28A0092B-C50C-407E-A947-70E740481C1C}">
                <a14:useLocalDpi xmlns:a14="http://schemas.microsoft.com/office/drawing/2010/main" val="0"/>
              </a:ext>
            </a:extLst>
          </a:blip>
          <a:srcRect l="-21918" r="-21918"/>
          <a:stretch>
            <a:fillRect/>
          </a:stretch>
        </p:blipFill>
        <p:spPr>
          <a:xfrm>
            <a:off x="-2003385" y="0"/>
            <a:ext cx="13152275" cy="6858000"/>
          </a:xfrm>
        </p:spPr>
      </p:pic>
    </p:spTree>
    <p:extLst>
      <p:ext uri="{BB962C8B-B14F-4D97-AF65-F5344CB8AC3E}">
        <p14:creationId xmlns:p14="http://schemas.microsoft.com/office/powerpoint/2010/main" val="393997355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8995"/>
            <a:ext cx="8229600" cy="5445805"/>
          </a:xfrm>
        </p:spPr>
        <p:txBody>
          <a:bodyPr>
            <a:normAutofit fontScale="77500" lnSpcReduction="20000"/>
          </a:bodyPr>
          <a:lstStyle/>
          <a:p>
            <a:r>
              <a:rPr lang="en-US" dirty="0" smtClean="0"/>
              <a:t>VIIRS EDR Products</a:t>
            </a:r>
          </a:p>
          <a:p>
            <a:pPr lvl="1"/>
            <a:r>
              <a:rPr lang="en-US" dirty="0" smtClean="0"/>
              <a:t>Aerosol Optical Depth</a:t>
            </a:r>
          </a:p>
          <a:p>
            <a:pPr lvl="2"/>
            <a:r>
              <a:rPr lang="en-US" dirty="0" err="1" smtClean="0"/>
              <a:t>VAOOO_npp</a:t>
            </a:r>
            <a:r>
              <a:rPr lang="en-US" dirty="0" smtClean="0"/>
              <a:t>*.h5 files</a:t>
            </a:r>
          </a:p>
          <a:p>
            <a:pPr lvl="1"/>
            <a:r>
              <a:rPr lang="en-US" dirty="0" smtClean="0"/>
              <a:t>Sea Surface Temperatures</a:t>
            </a:r>
          </a:p>
          <a:p>
            <a:pPr lvl="2"/>
            <a:r>
              <a:rPr lang="en-US" dirty="0" err="1" smtClean="0"/>
              <a:t>VSSTO_npp</a:t>
            </a:r>
            <a:r>
              <a:rPr lang="en-US" dirty="0" smtClean="0"/>
              <a:t>*.h5 files</a:t>
            </a:r>
          </a:p>
          <a:p>
            <a:pPr lvl="1"/>
            <a:r>
              <a:rPr lang="en-US" dirty="0" smtClean="0"/>
              <a:t>Cloud Mask</a:t>
            </a:r>
          </a:p>
          <a:p>
            <a:pPr lvl="2"/>
            <a:r>
              <a:rPr lang="en-US" dirty="0" err="1" smtClean="0"/>
              <a:t>IICMO_npp</a:t>
            </a:r>
            <a:r>
              <a:rPr lang="en-US" dirty="0" smtClean="0"/>
              <a:t>*.h5 files</a:t>
            </a:r>
          </a:p>
          <a:p>
            <a:pPr lvl="1"/>
            <a:r>
              <a:rPr lang="en-US" dirty="0" smtClean="0"/>
              <a:t>Active Fires</a:t>
            </a:r>
          </a:p>
          <a:p>
            <a:pPr lvl="2"/>
            <a:r>
              <a:rPr lang="en-US" dirty="0" err="1" smtClean="0"/>
              <a:t>AVAFO_npp</a:t>
            </a:r>
            <a:r>
              <a:rPr lang="en-US" dirty="0" smtClean="0"/>
              <a:t>*.h5 files</a:t>
            </a:r>
          </a:p>
          <a:p>
            <a:pPr lvl="1"/>
            <a:r>
              <a:rPr lang="en-US" dirty="0" smtClean="0"/>
              <a:t>Surface Reflectance</a:t>
            </a:r>
          </a:p>
          <a:p>
            <a:pPr lvl="2"/>
            <a:r>
              <a:rPr lang="en-US" dirty="0" smtClean="0"/>
              <a:t>IVISR*.h5</a:t>
            </a:r>
          </a:p>
          <a:p>
            <a:pPr lvl="1"/>
            <a:r>
              <a:rPr lang="en-US" dirty="0" smtClean="0"/>
              <a:t>Vegetation Indices (NDVI and EVI)</a:t>
            </a:r>
          </a:p>
          <a:p>
            <a:pPr lvl="2"/>
            <a:r>
              <a:rPr lang="en-US" dirty="0" smtClean="0"/>
              <a:t>VIVIO*.h5</a:t>
            </a:r>
          </a:p>
          <a:p>
            <a:pPr lvl="1"/>
            <a:r>
              <a:rPr lang="en-US" dirty="0" smtClean="0"/>
              <a:t>Land Surface Temperature</a:t>
            </a:r>
          </a:p>
          <a:p>
            <a:pPr lvl="2"/>
            <a:r>
              <a:rPr lang="en-US" dirty="0" smtClean="0"/>
              <a:t>VLSTO*.h5</a:t>
            </a:r>
          </a:p>
          <a:p>
            <a:pPr lvl="1"/>
            <a:r>
              <a:rPr lang="en-US" dirty="0" smtClean="0"/>
              <a:t>Land Surface Type (17 surface types)</a:t>
            </a:r>
          </a:p>
          <a:p>
            <a:pPr lvl="2"/>
            <a:r>
              <a:rPr lang="en-US" dirty="0" smtClean="0"/>
              <a:t>VSTYO*.h5</a:t>
            </a:r>
          </a:p>
          <a:p>
            <a:pPr lvl="2"/>
            <a:endParaRPr lang="en-US" dirty="0" smtClean="0"/>
          </a:p>
          <a:p>
            <a:pPr lvl="2"/>
            <a:endParaRPr lang="en-US" dirty="0" smtClean="0"/>
          </a:p>
          <a:p>
            <a:pPr lvl="2"/>
            <a:endParaRPr lang="en-US" dirty="0"/>
          </a:p>
        </p:txBody>
      </p:sp>
      <p:sp>
        <p:nvSpPr>
          <p:cNvPr id="6" name="Title 1"/>
          <p:cNvSpPr txBox="1">
            <a:spLocks/>
          </p:cNvSpPr>
          <p:nvPr/>
        </p:nvSpPr>
        <p:spPr>
          <a:xfrm>
            <a:off x="248681" y="65995"/>
            <a:ext cx="8229600" cy="1143000"/>
          </a:xfrm>
          <a:prstGeom prst="rect">
            <a:avLst/>
          </a:prstGeom>
        </p:spPr>
        <p:txBody>
          <a:bodyPr vert="horz" lIns="91440" tIns="45720" rIns="91440" bIns="45720" rtlCol="0" anchor="ct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Hawaii VIIRS Standard </a:t>
            </a:r>
          </a:p>
          <a:p>
            <a:r>
              <a:rPr lang="en-US" dirty="0" smtClean="0"/>
              <a:t>Environmental Data Record (EDR)  Products </a:t>
            </a:r>
            <a:endParaRPr lang="en-US" dirty="0"/>
          </a:p>
        </p:txBody>
      </p:sp>
    </p:spTree>
    <p:extLst>
      <p:ext uri="{BB962C8B-B14F-4D97-AF65-F5344CB8AC3E}">
        <p14:creationId xmlns:p14="http://schemas.microsoft.com/office/powerpoint/2010/main" val="392797220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Images Directory</a:t>
            </a:r>
            <a:endParaRPr lang="en-US" dirty="0"/>
          </a:p>
        </p:txBody>
      </p:sp>
      <p:sp>
        <p:nvSpPr>
          <p:cNvPr id="3" name="Content Placeholder 2"/>
          <p:cNvSpPr>
            <a:spLocks noGrp="1"/>
          </p:cNvSpPr>
          <p:nvPr>
            <p:ph idx="1"/>
          </p:nvPr>
        </p:nvSpPr>
        <p:spPr/>
        <p:txBody>
          <a:bodyPr>
            <a:normAutofit/>
          </a:bodyPr>
          <a:lstStyle/>
          <a:p>
            <a:r>
              <a:rPr lang="en-US" dirty="0" smtClean="0"/>
              <a:t>Contain Images of L1B </a:t>
            </a:r>
            <a:r>
              <a:rPr lang="en-US" dirty="0" err="1" smtClean="0"/>
              <a:t>reflectances</a:t>
            </a:r>
            <a:r>
              <a:rPr lang="en-US" dirty="0" smtClean="0"/>
              <a:t> and Brightness Temperatures</a:t>
            </a:r>
          </a:p>
          <a:p>
            <a:r>
              <a:rPr lang="en-US" dirty="0" smtClean="0"/>
              <a:t>Quick look product images</a:t>
            </a:r>
          </a:p>
          <a:p>
            <a:r>
              <a:rPr lang="en-US" dirty="0" smtClean="0"/>
              <a:t>Directory also contains </a:t>
            </a:r>
            <a:r>
              <a:rPr lang="en-US" dirty="0" err="1" smtClean="0"/>
              <a:t>GeoTiff</a:t>
            </a:r>
            <a:r>
              <a:rPr lang="en-US" dirty="0" smtClean="0"/>
              <a:t> files of every VIIRS band, a subset of MODIS Bands</a:t>
            </a:r>
          </a:p>
          <a:p>
            <a:r>
              <a:rPr lang="en-US" dirty="0" smtClean="0"/>
              <a:t> True color </a:t>
            </a:r>
            <a:r>
              <a:rPr lang="en-US" dirty="0" err="1" smtClean="0"/>
              <a:t>GeoTIFF</a:t>
            </a:r>
            <a:endParaRPr lang="en-US" dirty="0" smtClean="0"/>
          </a:p>
          <a:p>
            <a:r>
              <a:rPr lang="en-US" dirty="0" smtClean="0"/>
              <a:t>.0001 Radian Resolution (about 600m</a:t>
            </a:r>
            <a:r>
              <a:rPr lang="en-US" dirty="0"/>
              <a:t>)</a:t>
            </a:r>
          </a:p>
          <a:p>
            <a:pPr lvl="1"/>
            <a:endParaRPr lang="en-US" dirty="0" smtClean="0"/>
          </a:p>
          <a:p>
            <a:pPr lvl="1"/>
            <a:endParaRPr lang="en-US" dirty="0"/>
          </a:p>
          <a:p>
            <a:pPr lvl="1"/>
            <a:endParaRPr lang="en-US" dirty="0"/>
          </a:p>
        </p:txBody>
      </p:sp>
      <p:pic>
        <p:nvPicPr>
          <p:cNvPr id="4" name="Picture 3" descr="NOAA_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404" y="197997"/>
            <a:ext cx="87471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SEC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61486" y="274638"/>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48573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997"/>
            <a:ext cx="8229600" cy="1143000"/>
          </a:xfrm>
        </p:spPr>
        <p:txBody>
          <a:bodyPr/>
          <a:lstStyle/>
          <a:p>
            <a:endParaRPr lang="en-US" dirty="0"/>
          </a:p>
        </p:txBody>
      </p:sp>
      <p:sp>
        <p:nvSpPr>
          <p:cNvPr id="6" name="Title 1"/>
          <p:cNvSpPr txBox="1">
            <a:spLocks/>
          </p:cNvSpPr>
          <p:nvPr/>
        </p:nvSpPr>
        <p:spPr>
          <a:xfrm>
            <a:off x="609600" y="18447"/>
            <a:ext cx="8229600" cy="1143000"/>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900" dirty="0" smtClean="0"/>
              <a:t>VIIRS True Color </a:t>
            </a:r>
            <a:r>
              <a:rPr lang="en-US" sz="4900" dirty="0" err="1" smtClean="0"/>
              <a:t>GeoTIFF</a:t>
            </a:r>
            <a:r>
              <a:rPr lang="en-US" sz="4900" dirty="0" smtClean="0"/>
              <a:t> </a:t>
            </a:r>
            <a:r>
              <a:rPr lang="en-US" dirty="0" smtClean="0"/>
              <a:t/>
            </a:r>
            <a:br>
              <a:rPr lang="en-US" dirty="0" smtClean="0"/>
            </a:br>
            <a:r>
              <a:rPr lang="en-US" sz="3600" dirty="0" smtClean="0"/>
              <a:t>  17:45 UTC   2 February 2015</a:t>
            </a:r>
            <a:endParaRPr lang="en-US" sz="3600" dirty="0"/>
          </a:p>
        </p:txBody>
      </p:sp>
      <p:pic>
        <p:nvPicPr>
          <p:cNvPr id="7" name="Picture 6" descr="NOAA_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404" y="197997"/>
            <a:ext cx="87471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SEC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61486" y="274638"/>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descr="npp_viirs_true_color_crefl_None_20150202_174514_lcc_fit_hr.thumb.jpg"/>
          <p:cNvPicPr>
            <a:picLocks noGrp="1" noChangeAspect="1"/>
          </p:cNvPicPr>
          <p:nvPr>
            <p:ph idx="1"/>
          </p:nvPr>
        </p:nvPicPr>
        <p:blipFill>
          <a:blip r:embed="rId4">
            <a:extLst>
              <a:ext uri="{28A0092B-C50C-407E-A947-70E740481C1C}">
                <a14:useLocalDpi xmlns:a14="http://schemas.microsoft.com/office/drawing/2010/main" val="0"/>
              </a:ext>
            </a:extLst>
          </a:blip>
          <a:srcRect l="-53456" r="-53456"/>
          <a:stretch>
            <a:fillRect/>
          </a:stretch>
        </p:blipFill>
        <p:spPr>
          <a:xfrm>
            <a:off x="-415377" y="1275747"/>
            <a:ext cx="10150261" cy="5582253"/>
          </a:xfrm>
        </p:spPr>
      </p:pic>
    </p:spTree>
    <p:extLst>
      <p:ext uri="{BB962C8B-B14F-4D97-AF65-F5344CB8AC3E}">
        <p14:creationId xmlns:p14="http://schemas.microsoft.com/office/powerpoint/2010/main" val="213601884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OAA_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404" y="197997"/>
            <a:ext cx="87471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SEC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61486" y="274638"/>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6" descr="Screen Shot 2015-02-09 at 11.56.38 AM.png"/>
          <p:cNvPicPr>
            <a:picLocks noGrp="1" noChangeAspect="1"/>
          </p:cNvPicPr>
          <p:nvPr>
            <p:ph idx="1"/>
          </p:nvPr>
        </p:nvPicPr>
        <p:blipFill>
          <a:blip r:embed="rId4">
            <a:extLst>
              <a:ext uri="{28A0092B-C50C-407E-A947-70E740481C1C}">
                <a14:useLocalDpi xmlns:a14="http://schemas.microsoft.com/office/drawing/2010/main" val="0"/>
              </a:ext>
            </a:extLst>
          </a:blip>
          <a:srcRect l="-14917" r="-14917"/>
          <a:stretch>
            <a:fillRect/>
          </a:stretch>
        </p:blipFill>
        <p:spPr>
          <a:xfrm>
            <a:off x="0" y="1417638"/>
            <a:ext cx="9892260" cy="5440362"/>
          </a:xfrm>
        </p:spPr>
      </p:pic>
      <p:sp>
        <p:nvSpPr>
          <p:cNvPr id="3" name="Title 2"/>
          <p:cNvSpPr>
            <a:spLocks noGrp="1"/>
          </p:cNvSpPr>
          <p:nvPr>
            <p:ph type="title"/>
          </p:nvPr>
        </p:nvSpPr>
        <p:spPr/>
        <p:txBody>
          <a:bodyPr/>
          <a:lstStyle/>
          <a:p>
            <a:endParaRPr lang="en-US" dirty="0"/>
          </a:p>
        </p:txBody>
      </p:sp>
      <p:sp>
        <p:nvSpPr>
          <p:cNvPr id="8" name="Title 1"/>
          <p:cNvSpPr txBox="1">
            <a:spLocks/>
          </p:cNvSpPr>
          <p:nvPr/>
        </p:nvSpPr>
        <p:spPr>
          <a:xfrm>
            <a:off x="609600" y="18447"/>
            <a:ext cx="8229600" cy="1143000"/>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900" dirty="0" smtClean="0"/>
              <a:t>VIIRS True Color </a:t>
            </a:r>
            <a:r>
              <a:rPr lang="en-US" sz="4900" dirty="0" err="1" smtClean="0"/>
              <a:t>GeoTIFF</a:t>
            </a:r>
            <a:r>
              <a:rPr lang="en-US" sz="4900" dirty="0" smtClean="0"/>
              <a:t> </a:t>
            </a:r>
            <a:r>
              <a:rPr lang="en-US" dirty="0" smtClean="0"/>
              <a:t/>
            </a:r>
            <a:br>
              <a:rPr lang="en-US" dirty="0" smtClean="0"/>
            </a:br>
            <a:r>
              <a:rPr lang="en-US" sz="3600" dirty="0" smtClean="0"/>
              <a:t>  17:45 UTC   2 February 2015</a:t>
            </a:r>
            <a:endParaRPr lang="en-US" sz="3600" dirty="0"/>
          </a:p>
        </p:txBody>
      </p:sp>
    </p:spTree>
    <p:extLst>
      <p:ext uri="{BB962C8B-B14F-4D97-AF65-F5344CB8AC3E}">
        <p14:creationId xmlns:p14="http://schemas.microsoft.com/office/powerpoint/2010/main" val="59376767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CSPP Polar2Grid Software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Easy to use, efficient package to </a:t>
            </a:r>
            <a:r>
              <a:rPr lang="en-US" dirty="0" err="1" smtClean="0"/>
              <a:t>reproject</a:t>
            </a:r>
            <a:r>
              <a:rPr lang="en-US" dirty="0" smtClean="0"/>
              <a:t> MODIS L1B and VIIRS SDR data onto user defined grid.</a:t>
            </a:r>
          </a:p>
          <a:p>
            <a:r>
              <a:rPr lang="en-US" dirty="0" smtClean="0"/>
              <a:t>Bash shell script interface to python.</a:t>
            </a:r>
          </a:p>
          <a:p>
            <a:r>
              <a:rPr lang="en-US" dirty="0" smtClean="0"/>
              <a:t>Runs corrected reflectance software as part of true color image generation (one command).</a:t>
            </a:r>
          </a:p>
          <a:p>
            <a:r>
              <a:rPr lang="en-US" dirty="0" smtClean="0"/>
              <a:t>Proj4 grids can be used.</a:t>
            </a:r>
          </a:p>
          <a:p>
            <a:r>
              <a:rPr lang="en-US" dirty="0" smtClean="0"/>
              <a:t>Default grid is Google projection.</a:t>
            </a:r>
          </a:p>
          <a:p>
            <a:r>
              <a:rPr lang="en-US" dirty="0" err="1" smtClean="0"/>
              <a:t>Github</a:t>
            </a:r>
            <a:r>
              <a:rPr lang="en-US" dirty="0"/>
              <a:t> site:  </a:t>
            </a:r>
            <a:endParaRPr lang="en-US" dirty="0" smtClean="0"/>
          </a:p>
          <a:p>
            <a:pPr lvl="1"/>
            <a:r>
              <a:rPr lang="en-US" dirty="0" smtClean="0"/>
              <a:t>http:</a:t>
            </a:r>
            <a:r>
              <a:rPr lang="en-US" dirty="0"/>
              <a:t>//</a:t>
            </a:r>
            <a:r>
              <a:rPr lang="en-US" dirty="0" err="1"/>
              <a:t>github.com</a:t>
            </a:r>
            <a:r>
              <a:rPr lang="en-US" dirty="0"/>
              <a:t>/</a:t>
            </a:r>
            <a:r>
              <a:rPr lang="en-US" dirty="0" err="1"/>
              <a:t>davidh-ssec</a:t>
            </a:r>
            <a:r>
              <a:rPr lang="en-US" dirty="0"/>
              <a:t>/</a:t>
            </a:r>
            <a:r>
              <a:rPr lang="en-US" dirty="0" smtClean="0"/>
              <a:t>polar2grid</a:t>
            </a:r>
          </a:p>
          <a:p>
            <a:pPr marL="0" indent="0">
              <a:buNone/>
            </a:pPr>
            <a:endParaRPr lang="en-US" dirty="0"/>
          </a:p>
        </p:txBody>
      </p:sp>
      <p:pic>
        <p:nvPicPr>
          <p:cNvPr id="4" name="Picture 3" descr="NOAA_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404" y="197997"/>
            <a:ext cx="87471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SEC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61486" y="274638"/>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814094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 y="-314324"/>
            <a:ext cx="8509000" cy="1143000"/>
          </a:xfrm>
        </p:spPr>
        <p:txBody>
          <a:bodyPr>
            <a:normAutofit fontScale="90000"/>
          </a:bodyPr>
          <a:lstStyle/>
          <a:p>
            <a:r>
              <a:rPr lang="en-US" dirty="0" smtClean="0"/>
              <a:t>VIIRS aerosol Optical Depth Quick Look</a:t>
            </a:r>
            <a:endParaRPr lang="en-US" dirty="0"/>
          </a:p>
        </p:txBody>
      </p:sp>
      <p:pic>
        <p:nvPicPr>
          <p:cNvPr id="4" name="Content Placeholder 3" descr="VIIRS_Aerosol_Optical_Thickness_npp_d20150208_t1912173_e1925050.png"/>
          <p:cNvPicPr>
            <a:picLocks noGrp="1" noChangeAspect="1"/>
          </p:cNvPicPr>
          <p:nvPr>
            <p:ph idx="1"/>
          </p:nvPr>
        </p:nvPicPr>
        <p:blipFill>
          <a:blip r:embed="rId2">
            <a:extLst>
              <a:ext uri="{28A0092B-C50C-407E-A947-70E740481C1C}">
                <a14:useLocalDpi xmlns:a14="http://schemas.microsoft.com/office/drawing/2010/main" val="0"/>
              </a:ext>
            </a:extLst>
          </a:blip>
          <a:srcRect l="-22732" r="-22732"/>
          <a:stretch>
            <a:fillRect/>
          </a:stretch>
        </p:blipFill>
        <p:spPr>
          <a:xfrm>
            <a:off x="-1356182" y="477838"/>
            <a:ext cx="11601108" cy="6380162"/>
          </a:xfrm>
        </p:spPr>
      </p:pic>
    </p:spTree>
    <p:extLst>
      <p:ext uri="{BB962C8B-B14F-4D97-AF65-F5344CB8AC3E}">
        <p14:creationId xmlns:p14="http://schemas.microsoft.com/office/powerpoint/2010/main" val="3559403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499100"/>
          </a:xfrm>
        </p:spPr>
        <p:txBody>
          <a:bodyPr>
            <a:normAutofit fontScale="92500" lnSpcReduction="10000"/>
          </a:bodyPr>
          <a:lstStyle/>
          <a:p>
            <a:r>
              <a:rPr lang="en-US" dirty="0" smtClean="0"/>
              <a:t>Products Created from:</a:t>
            </a:r>
          </a:p>
          <a:p>
            <a:pPr lvl="1"/>
            <a:r>
              <a:rPr lang="en-US" dirty="0" smtClean="0"/>
              <a:t>Community Satellite Processing Package (CSPP) – VIIRS, </a:t>
            </a:r>
            <a:r>
              <a:rPr lang="en-US" dirty="0" err="1" smtClean="0"/>
              <a:t>CrIS</a:t>
            </a:r>
            <a:r>
              <a:rPr lang="en-US" dirty="0" smtClean="0"/>
              <a:t> and ATMS</a:t>
            </a:r>
          </a:p>
          <a:p>
            <a:pPr lvl="1"/>
            <a:r>
              <a:rPr lang="en-US" dirty="0" smtClean="0"/>
              <a:t>International MODIS/AIRS Processing Package(IMAPP) – MODIS, AIRS and AMSR-E</a:t>
            </a:r>
          </a:p>
          <a:p>
            <a:pPr lvl="1"/>
            <a:r>
              <a:rPr lang="en-US" dirty="0" err="1" smtClean="0"/>
              <a:t>SeaDAS</a:t>
            </a:r>
            <a:r>
              <a:rPr lang="en-US" dirty="0" smtClean="0"/>
              <a:t> – NASA Ocean Biology Group</a:t>
            </a:r>
          </a:p>
          <a:p>
            <a:pPr lvl="2"/>
            <a:r>
              <a:rPr lang="en-US" dirty="0"/>
              <a:t>http://</a:t>
            </a:r>
            <a:r>
              <a:rPr lang="en-US" dirty="0" err="1"/>
              <a:t>seadas.gsfc.nasa.gov</a:t>
            </a:r>
            <a:r>
              <a:rPr lang="en-US" dirty="0"/>
              <a:t>/</a:t>
            </a:r>
            <a:endParaRPr lang="en-US" dirty="0" smtClean="0"/>
          </a:p>
          <a:p>
            <a:pPr lvl="2"/>
            <a:r>
              <a:rPr lang="en-US" dirty="0" smtClean="0"/>
              <a:t>MODIS L1B software</a:t>
            </a:r>
          </a:p>
          <a:p>
            <a:pPr lvl="2"/>
            <a:r>
              <a:rPr lang="en-US" dirty="0" smtClean="0"/>
              <a:t>Ocean products from MODIS and VIIRS</a:t>
            </a:r>
          </a:p>
          <a:p>
            <a:pPr lvl="1"/>
            <a:r>
              <a:rPr lang="en-US" dirty="0" smtClean="0"/>
              <a:t>NASA science products distributed through the NASA Direct Readout Lab (DRL)</a:t>
            </a:r>
          </a:p>
          <a:p>
            <a:pPr lvl="2"/>
            <a:r>
              <a:rPr lang="en-US" dirty="0"/>
              <a:t>http://</a:t>
            </a:r>
            <a:r>
              <a:rPr lang="en-US" dirty="0" err="1"/>
              <a:t>directreadout.sci.gsfc.nasa.gov</a:t>
            </a:r>
            <a:r>
              <a:rPr lang="en-US" dirty="0"/>
              <a:t>/</a:t>
            </a:r>
            <a:endParaRPr lang="en-US" dirty="0" smtClean="0"/>
          </a:p>
          <a:p>
            <a:pPr marL="0" indent="0">
              <a:buNone/>
            </a:pPr>
            <a:r>
              <a:rPr lang="en-US" dirty="0" smtClean="0"/>
              <a:t> </a:t>
            </a:r>
          </a:p>
          <a:p>
            <a:endParaRPr lang="en-US" dirty="0"/>
          </a:p>
        </p:txBody>
      </p:sp>
      <p:sp>
        <p:nvSpPr>
          <p:cNvPr id="6" name="Title 1"/>
          <p:cNvSpPr>
            <a:spLocks noGrp="1"/>
          </p:cNvSpPr>
          <p:nvPr>
            <p:ph type="title"/>
          </p:nvPr>
        </p:nvSpPr>
        <p:spPr>
          <a:xfrm>
            <a:off x="248681" y="274638"/>
            <a:ext cx="8229600" cy="1143000"/>
          </a:xfrm>
        </p:spPr>
        <p:txBody>
          <a:bodyPr>
            <a:normAutofit/>
          </a:bodyPr>
          <a:lstStyle/>
          <a:p>
            <a:r>
              <a:rPr lang="en-US" dirty="0" smtClean="0"/>
              <a:t>AOML Polar Orbiter DB Products </a:t>
            </a:r>
            <a:endParaRPr lang="en-US" dirty="0"/>
          </a:p>
        </p:txBody>
      </p:sp>
    </p:spTree>
    <p:extLst>
      <p:ext uri="{BB962C8B-B14F-4D97-AF65-F5344CB8AC3E}">
        <p14:creationId xmlns:p14="http://schemas.microsoft.com/office/powerpoint/2010/main" val="284286751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4324"/>
            <a:ext cx="9042400" cy="1143000"/>
          </a:xfrm>
        </p:spPr>
        <p:txBody>
          <a:bodyPr>
            <a:normAutofit/>
          </a:bodyPr>
          <a:lstStyle/>
          <a:p>
            <a:r>
              <a:rPr lang="en-US" sz="3600" dirty="0" smtClean="0"/>
              <a:t>MODIS Sea Surface Temperature Quick Look</a:t>
            </a:r>
            <a:endParaRPr lang="en-US" sz="3600" dirty="0"/>
          </a:p>
        </p:txBody>
      </p:sp>
      <p:pic>
        <p:nvPicPr>
          <p:cNvPr id="5" name="Content Placeholder 4" descr="Screen Shot 2015-02-09 at 11.15.23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6418" r="3756"/>
          <a:stretch/>
        </p:blipFill>
        <p:spPr>
          <a:xfrm>
            <a:off x="1955800" y="596900"/>
            <a:ext cx="4724400" cy="6235771"/>
          </a:xfrm>
          <a:ln>
            <a:solidFill>
              <a:schemeClr val="tx1"/>
            </a:solidFill>
          </a:ln>
        </p:spPr>
      </p:pic>
    </p:spTree>
    <p:extLst>
      <p:ext uri="{BB962C8B-B14F-4D97-AF65-F5344CB8AC3E}">
        <p14:creationId xmlns:p14="http://schemas.microsoft.com/office/powerpoint/2010/main" val="345999486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533400" y="2552700"/>
            <a:ext cx="7986713" cy="126047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normAutofit fontScale="90000"/>
          </a:bodyPr>
          <a:lstStyle/>
          <a:p>
            <a:r>
              <a:rPr lang="en-US" b="1" dirty="0">
                <a:latin typeface="Times New Roman" charset="0"/>
              </a:rPr>
              <a:t>  Quick </a:t>
            </a:r>
            <a:r>
              <a:rPr lang="en-US" sz="4800" b="1" dirty="0">
                <a:solidFill>
                  <a:schemeClr val="tx1"/>
                </a:solidFill>
                <a:latin typeface="Times New Roman" charset="0"/>
              </a:rPr>
              <a:t>Review of </a:t>
            </a:r>
            <a:br>
              <a:rPr lang="en-US" sz="4800" b="1" dirty="0">
                <a:solidFill>
                  <a:schemeClr val="tx1"/>
                </a:solidFill>
                <a:latin typeface="Times New Roman" charset="0"/>
              </a:rPr>
            </a:br>
            <a:r>
              <a:rPr lang="en-US" sz="4800" b="1" dirty="0">
                <a:solidFill>
                  <a:schemeClr val="tx1"/>
                </a:solidFill>
                <a:latin typeface="Times New Roman" charset="0"/>
              </a:rPr>
              <a:t>Remote Sensing</a:t>
            </a:r>
            <a:br>
              <a:rPr lang="en-US" sz="4800" b="1" dirty="0">
                <a:solidFill>
                  <a:schemeClr val="tx1"/>
                </a:solidFill>
                <a:latin typeface="Times New Roman" charset="0"/>
              </a:rPr>
            </a:br>
            <a:r>
              <a:rPr lang="en-US" sz="4800" b="1" dirty="0">
                <a:solidFill>
                  <a:schemeClr val="tx1"/>
                </a:solidFill>
                <a:latin typeface="Times New Roman" charset="0"/>
              </a:rPr>
              <a:t>Basic Theory</a:t>
            </a:r>
            <a:r>
              <a:rPr lang="en-US" sz="4800" b="1" dirty="0">
                <a:solidFill>
                  <a:schemeClr val="tx1"/>
                </a:solidFill>
              </a:rPr>
              <a:t/>
            </a:r>
            <a:br>
              <a:rPr lang="en-US" sz="4800" b="1" dirty="0">
                <a:solidFill>
                  <a:schemeClr val="tx1"/>
                </a:solidFill>
              </a:rPr>
            </a:br>
            <a:r>
              <a:rPr lang="en-US" dirty="0">
                <a:solidFill>
                  <a:schemeClr val="tx1"/>
                </a:solidFill>
                <a:latin typeface="Times New Roman" charset="0"/>
              </a:rPr>
              <a:t/>
            </a:r>
            <a:br>
              <a:rPr lang="en-US" dirty="0">
                <a:solidFill>
                  <a:schemeClr val="tx1"/>
                </a:solidFill>
                <a:latin typeface="Times New Roman" charset="0"/>
              </a:rPr>
            </a:br>
            <a:r>
              <a:rPr lang="en-US" sz="2400" i="1" dirty="0">
                <a:solidFill>
                  <a:schemeClr val="tx1"/>
                </a:solidFill>
                <a:latin typeface="Times New Roman" charset="0"/>
              </a:rPr>
              <a:t>Paolo </a:t>
            </a:r>
            <a:r>
              <a:rPr lang="en-US" sz="2400" i="1" dirty="0" err="1">
                <a:solidFill>
                  <a:schemeClr val="tx1"/>
                </a:solidFill>
                <a:latin typeface="Times New Roman" charset="0"/>
              </a:rPr>
              <a:t>Antonelli</a:t>
            </a:r>
            <a:r>
              <a:rPr lang="en-US" sz="2400" i="1" dirty="0">
                <a:solidFill>
                  <a:schemeClr val="tx1"/>
                </a:solidFill>
                <a:latin typeface="Times New Roman" charset="0"/>
              </a:rPr>
              <a:t/>
            </a:r>
            <a:br>
              <a:rPr lang="en-US" sz="2400" i="1" dirty="0">
                <a:solidFill>
                  <a:schemeClr val="tx1"/>
                </a:solidFill>
                <a:latin typeface="Times New Roman" charset="0"/>
              </a:rPr>
            </a:br>
            <a:r>
              <a:rPr lang="en-US" sz="2400" i="1" dirty="0">
                <a:solidFill>
                  <a:schemeClr val="tx1"/>
                </a:solidFill>
                <a:latin typeface="Times New Roman" charset="0"/>
              </a:rPr>
              <a:t>CIMSS</a:t>
            </a:r>
            <a:br>
              <a:rPr lang="en-US" sz="2400" i="1" dirty="0">
                <a:solidFill>
                  <a:schemeClr val="tx1"/>
                </a:solidFill>
                <a:latin typeface="Times New Roman" charset="0"/>
              </a:rPr>
            </a:br>
            <a:r>
              <a:rPr lang="en-US" sz="2400" i="1" dirty="0">
                <a:solidFill>
                  <a:schemeClr val="tx1"/>
                </a:solidFill>
                <a:latin typeface="Times New Roman" charset="0"/>
              </a:rPr>
              <a:t>University of Wisconsin-Madison</a:t>
            </a:r>
            <a:r>
              <a:rPr lang="en-US" sz="2400" dirty="0">
                <a:solidFill>
                  <a:schemeClr val="tx1"/>
                </a:solidFill>
                <a:latin typeface="Times New Roman" charset="0"/>
              </a:rPr>
              <a:t/>
            </a:r>
            <a:br>
              <a:rPr lang="en-US" sz="2400" dirty="0">
                <a:solidFill>
                  <a:schemeClr val="tx1"/>
                </a:solidFill>
                <a:latin typeface="Times New Roman" charset="0"/>
              </a:rPr>
            </a:br>
            <a:r>
              <a:rPr lang="en-US" sz="2400" dirty="0">
                <a:solidFill>
                  <a:schemeClr val="tx1"/>
                </a:solidFill>
                <a:latin typeface="Times New Roman" charset="0"/>
              </a:rPr>
              <a:t/>
            </a:r>
            <a:br>
              <a:rPr lang="en-US" sz="2400" dirty="0">
                <a:solidFill>
                  <a:schemeClr val="tx1"/>
                </a:solidFill>
                <a:latin typeface="Times New Roman" charset="0"/>
              </a:rPr>
            </a:br>
            <a:endParaRPr lang="en-GB" dirty="0">
              <a:latin typeface="Times New Roman" charset="0"/>
            </a:endParaRPr>
          </a:p>
        </p:txBody>
      </p:sp>
      <p:pic>
        <p:nvPicPr>
          <p:cNvPr id="71684" name="Picture 4" descr="SSEC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5835650"/>
            <a:ext cx="1447800" cy="1022350"/>
          </a:xfrm>
          <a:prstGeom prst="rect">
            <a:avLst/>
          </a:prstGeom>
          <a:noFill/>
          <a:extLst>
            <a:ext uri="{909E8E84-426E-40dd-AFC4-6F175D3DCCD1}">
              <a14:hiddenFill xmlns:a14="http://schemas.microsoft.com/office/drawing/2010/main">
                <a:solidFill>
                  <a:srgbClr val="FFFFFF"/>
                </a:solidFill>
              </a14:hiddenFill>
            </a:ext>
          </a:extLst>
        </p:spPr>
      </p:pic>
      <p:pic>
        <p:nvPicPr>
          <p:cNvPr id="71685" name="Picture 5" descr="satellite_logo_2002"/>
          <p:cNvPicPr>
            <a:picLocks noChangeAspect="1" noChangeArrowheads="1"/>
          </p:cNvPicPr>
          <p:nvPr/>
        </p:nvPicPr>
        <p:blipFill>
          <a:blip r:embed="rId4">
            <a:extLst>
              <a:ext uri="{28A0092B-C50C-407E-A947-70E740481C1C}">
                <a14:useLocalDpi xmlns:a14="http://schemas.microsoft.com/office/drawing/2010/main" val="0"/>
              </a:ext>
            </a:extLst>
          </a:blip>
          <a:srcRect r="74731"/>
          <a:stretch>
            <a:fillRect/>
          </a:stretch>
        </p:blipFill>
        <p:spPr bwMode="auto">
          <a:xfrm>
            <a:off x="0" y="5776913"/>
            <a:ext cx="1447800" cy="1081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39368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r1"/>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990600" y="1828800"/>
            <a:ext cx="6815138" cy="4114800"/>
          </a:xfrm>
        </p:spPr>
      </p:pic>
      <p:sp>
        <p:nvSpPr>
          <p:cNvPr id="3077" name="Rectangle 5"/>
          <p:cNvSpPr>
            <a:spLocks noChangeArrowheads="1"/>
          </p:cNvSpPr>
          <p:nvPr/>
        </p:nvSpPr>
        <p:spPr bwMode="auto">
          <a:xfrm>
            <a:off x="1448493" y="685800"/>
            <a:ext cx="2673553"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en-US" dirty="0" smtClean="0">
                <a:solidFill>
                  <a:srgbClr val="000000"/>
                </a:solidFill>
                <a:latin typeface="Arial" charset="0"/>
              </a:rPr>
              <a:t>Visible</a:t>
            </a:r>
          </a:p>
          <a:p>
            <a:pPr algn="ctr" eaLnBrk="0" hangingPunct="0"/>
            <a:r>
              <a:rPr lang="en-US" dirty="0" smtClean="0">
                <a:solidFill>
                  <a:srgbClr val="000000"/>
                </a:solidFill>
                <a:latin typeface="Arial" charset="0"/>
              </a:rPr>
              <a:t>(Solar Reflective Bands)</a:t>
            </a:r>
          </a:p>
        </p:txBody>
      </p:sp>
      <p:sp>
        <p:nvSpPr>
          <p:cNvPr id="3078" name="Rectangle 6"/>
          <p:cNvSpPr>
            <a:spLocks noChangeArrowheads="1"/>
          </p:cNvSpPr>
          <p:nvPr/>
        </p:nvSpPr>
        <p:spPr bwMode="auto">
          <a:xfrm>
            <a:off x="4876800" y="685800"/>
            <a:ext cx="255587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en-US" smtClean="0">
                <a:solidFill>
                  <a:srgbClr val="000000"/>
                </a:solidFill>
                <a:latin typeface="Arial" charset="0"/>
              </a:rPr>
              <a:t>Infrared</a:t>
            </a:r>
          </a:p>
          <a:p>
            <a:pPr algn="ctr" eaLnBrk="0" hangingPunct="0"/>
            <a:r>
              <a:rPr lang="en-US" smtClean="0">
                <a:solidFill>
                  <a:srgbClr val="000000"/>
                </a:solidFill>
                <a:latin typeface="Arial" charset="0"/>
              </a:rPr>
              <a:t>(Emissive Bands)</a:t>
            </a:r>
          </a:p>
        </p:txBody>
      </p:sp>
    </p:spTree>
    <p:extLst>
      <p:ext uri="{BB962C8B-B14F-4D97-AF65-F5344CB8AC3E}">
        <p14:creationId xmlns:p14="http://schemas.microsoft.com/office/powerpoint/2010/main" val="96695983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381000"/>
            <a:ext cx="7772400" cy="1143000"/>
          </a:xfrm>
        </p:spPr>
        <p:txBody>
          <a:bodyPr/>
          <a:lstStyle/>
          <a:p>
            <a:r>
              <a:rPr lang="en-US"/>
              <a:t>Sensor Geometry</a:t>
            </a:r>
          </a:p>
        </p:txBody>
      </p:sp>
      <p:pic>
        <p:nvPicPr>
          <p:cNvPr id="4100" name="Picture 4" descr="SensoreGeomet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905000"/>
            <a:ext cx="6510338" cy="4679950"/>
          </a:xfrm>
          <a:prstGeom prst="rect">
            <a:avLst/>
          </a:prstGeom>
          <a:noFill/>
          <a:extLst>
            <a:ext uri="{909E8E84-426E-40dd-AFC4-6F175D3DCCD1}">
              <a14:hiddenFill xmlns:a14="http://schemas.microsoft.com/office/drawing/2010/main">
                <a:solidFill>
                  <a:srgbClr val="FFFFFF"/>
                </a:solidFill>
              </a14:hiddenFill>
            </a:ext>
          </a:extLst>
        </p:spPr>
      </p:pic>
      <p:sp>
        <p:nvSpPr>
          <p:cNvPr id="4102" name="Rectangle 6"/>
          <p:cNvSpPr>
            <a:spLocks noChangeArrowheads="1"/>
          </p:cNvSpPr>
          <p:nvPr/>
        </p:nvSpPr>
        <p:spPr bwMode="auto">
          <a:xfrm>
            <a:off x="6781800" y="2133600"/>
            <a:ext cx="10144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smtClean="0">
                <a:solidFill>
                  <a:srgbClr val="000000"/>
                </a:solidFill>
                <a:latin typeface="Times" charset="0"/>
              </a:rPr>
              <a:t>Sensor</a:t>
            </a:r>
          </a:p>
        </p:txBody>
      </p:sp>
      <p:sp>
        <p:nvSpPr>
          <p:cNvPr id="4103" name="Line 7"/>
          <p:cNvSpPr>
            <a:spLocks noChangeShapeType="1"/>
          </p:cNvSpPr>
          <p:nvPr/>
        </p:nvSpPr>
        <p:spPr bwMode="auto">
          <a:xfrm>
            <a:off x="7315200" y="2590800"/>
            <a:ext cx="304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smtClean="0">
              <a:solidFill>
                <a:srgbClr val="000000"/>
              </a:solidFill>
              <a:latin typeface="Times" charset="0"/>
            </a:endParaRPr>
          </a:p>
        </p:txBody>
      </p:sp>
      <p:sp>
        <p:nvSpPr>
          <p:cNvPr id="4104" name="Rectangle 8"/>
          <p:cNvSpPr>
            <a:spLocks noChangeArrowheads="1"/>
          </p:cNvSpPr>
          <p:nvPr/>
        </p:nvSpPr>
        <p:spPr bwMode="auto">
          <a:xfrm>
            <a:off x="7848600" y="3886200"/>
            <a:ext cx="9794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smtClean="0">
                <a:solidFill>
                  <a:srgbClr val="000000"/>
                </a:solidFill>
                <a:latin typeface="Times" charset="0"/>
              </a:rPr>
              <a:t>Optics</a:t>
            </a:r>
          </a:p>
        </p:txBody>
      </p:sp>
      <p:sp>
        <p:nvSpPr>
          <p:cNvPr id="4105" name="Line 9"/>
          <p:cNvSpPr>
            <a:spLocks noChangeShapeType="1"/>
          </p:cNvSpPr>
          <p:nvPr/>
        </p:nvSpPr>
        <p:spPr bwMode="auto">
          <a:xfrm flipH="1" flipV="1">
            <a:off x="7772400" y="3429000"/>
            <a:ext cx="5334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smtClean="0">
              <a:solidFill>
                <a:srgbClr val="000000"/>
              </a:solidFill>
              <a:latin typeface="Times" charset="0"/>
            </a:endParaRPr>
          </a:p>
        </p:txBody>
      </p:sp>
      <p:sp>
        <p:nvSpPr>
          <p:cNvPr id="4107" name="AutoShape 11"/>
          <p:cNvSpPr>
            <a:spLocks noChangeArrowheads="1"/>
          </p:cNvSpPr>
          <p:nvPr/>
        </p:nvSpPr>
        <p:spPr bwMode="auto">
          <a:xfrm rot="1609167">
            <a:off x="7810500" y="2359025"/>
            <a:ext cx="571500" cy="306388"/>
          </a:xfrm>
          <a:prstGeom prst="roundRect">
            <a:avLst>
              <a:gd name="adj" fmla="val 16667"/>
            </a:avLst>
          </a:prstGeom>
          <a:solidFill>
            <a:srgbClr val="0000FF"/>
          </a:solidFill>
          <a:ln w="9525">
            <a:solidFill>
              <a:schemeClr val="tx1"/>
            </a:solidFill>
            <a:round/>
            <a:headEnd/>
            <a:tailEnd/>
          </a:ln>
        </p:spPr>
        <p:txBody>
          <a:bodyPr wrap="none" anchor="ctr"/>
          <a:lstStyle/>
          <a:p>
            <a:pPr eaLnBrk="0" hangingPunct="0"/>
            <a:endParaRPr lang="en-US" smtClean="0">
              <a:solidFill>
                <a:srgbClr val="000000"/>
              </a:solidFill>
              <a:latin typeface="Times" charset="0"/>
            </a:endParaRPr>
          </a:p>
        </p:txBody>
      </p:sp>
      <p:sp>
        <p:nvSpPr>
          <p:cNvPr id="4108" name="Rectangle 12"/>
          <p:cNvSpPr>
            <a:spLocks noChangeArrowheads="1"/>
          </p:cNvSpPr>
          <p:nvPr/>
        </p:nvSpPr>
        <p:spPr bwMode="auto">
          <a:xfrm>
            <a:off x="7588250" y="1371600"/>
            <a:ext cx="15557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smtClean="0">
                <a:solidFill>
                  <a:srgbClr val="000000"/>
                </a:solidFill>
                <a:latin typeface="Times" charset="0"/>
              </a:rPr>
              <a:t>Electronics</a:t>
            </a:r>
          </a:p>
        </p:txBody>
      </p:sp>
      <p:sp>
        <p:nvSpPr>
          <p:cNvPr id="4109" name="Line 13"/>
          <p:cNvSpPr>
            <a:spLocks noChangeShapeType="1"/>
          </p:cNvSpPr>
          <p:nvPr/>
        </p:nvSpPr>
        <p:spPr bwMode="auto">
          <a:xfrm flipH="1">
            <a:off x="8153400" y="1828800"/>
            <a:ext cx="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smtClean="0">
              <a:solidFill>
                <a:srgbClr val="000000"/>
              </a:solidFill>
              <a:latin typeface="Times" charset="0"/>
            </a:endParaRPr>
          </a:p>
        </p:txBody>
      </p:sp>
      <p:sp>
        <p:nvSpPr>
          <p:cNvPr id="4110" name="Rectangle 14"/>
          <p:cNvSpPr>
            <a:spLocks noChangeArrowheads="1"/>
          </p:cNvSpPr>
          <p:nvPr/>
        </p:nvSpPr>
        <p:spPr bwMode="auto">
          <a:xfrm>
            <a:off x="923925" y="112712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endParaRPr lang="en-US" smtClean="0">
              <a:solidFill>
                <a:srgbClr val="000000"/>
              </a:solidFill>
              <a:latin typeface="Times" charset="0"/>
            </a:endParaRPr>
          </a:p>
        </p:txBody>
      </p:sp>
    </p:spTree>
    <p:extLst>
      <p:ext uri="{BB962C8B-B14F-4D97-AF65-F5344CB8AC3E}">
        <p14:creationId xmlns:p14="http://schemas.microsoft.com/office/powerpoint/2010/main" val="24175313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800" b="1" u="sng" smtClean="0">
                <a:solidFill>
                  <a:srgbClr val="000000"/>
                </a:solidFill>
                <a:latin typeface="Times" charset="0"/>
              </a:rPr>
              <a:t>Terminology of radiant energy</a:t>
            </a:r>
            <a:endParaRPr lang="en-US" sz="4400" smtClean="0">
              <a:solidFill>
                <a:srgbClr val="000000"/>
              </a:solidFill>
              <a:latin typeface="Times" charset="0"/>
            </a:endParaRPr>
          </a:p>
        </p:txBody>
      </p:sp>
      <p:sp>
        <p:nvSpPr>
          <p:cNvPr id="54275" name="Text Box 3"/>
          <p:cNvSpPr txBox="1">
            <a:spLocks noChangeArrowheads="1"/>
          </p:cNvSpPr>
          <p:nvPr/>
        </p:nvSpPr>
        <p:spPr bwMode="auto">
          <a:xfrm>
            <a:off x="323850" y="1268413"/>
            <a:ext cx="21256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1600" b="1" smtClean="0">
                <a:solidFill>
                  <a:srgbClr val="000000"/>
                </a:solidFill>
                <a:latin typeface="Times" charset="0"/>
              </a:rPr>
              <a:t>Energy from </a:t>
            </a:r>
          </a:p>
          <a:p>
            <a:pPr algn="ctr" eaLnBrk="0" hangingPunct="0"/>
            <a:r>
              <a:rPr lang="en-US" sz="1600" b="1" smtClean="0">
                <a:solidFill>
                  <a:srgbClr val="000000"/>
                </a:solidFill>
                <a:latin typeface="Times" charset="0"/>
              </a:rPr>
              <a:t>the Earth Atmosphere</a:t>
            </a:r>
          </a:p>
        </p:txBody>
      </p:sp>
      <p:sp>
        <p:nvSpPr>
          <p:cNvPr id="54276" name="Text Box 4"/>
          <p:cNvSpPr txBox="1">
            <a:spLocks noChangeArrowheads="1"/>
          </p:cNvSpPr>
          <p:nvPr/>
        </p:nvSpPr>
        <p:spPr bwMode="auto">
          <a:xfrm>
            <a:off x="2270125" y="17764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endParaRPr lang="en-US" smtClean="0">
              <a:solidFill>
                <a:srgbClr val="000000"/>
              </a:solidFill>
              <a:latin typeface="Times" charset="0"/>
            </a:endParaRPr>
          </a:p>
        </p:txBody>
      </p:sp>
      <p:grpSp>
        <p:nvGrpSpPr>
          <p:cNvPr id="54298" name="Group 26"/>
          <p:cNvGrpSpPr>
            <a:grpSpLocks/>
          </p:cNvGrpSpPr>
          <p:nvPr/>
        </p:nvGrpSpPr>
        <p:grpSpPr bwMode="auto">
          <a:xfrm>
            <a:off x="1219200" y="1816100"/>
            <a:ext cx="1517650" cy="692150"/>
            <a:chOff x="768" y="1144"/>
            <a:chExt cx="956" cy="436"/>
          </a:xfrm>
        </p:grpSpPr>
        <p:sp>
          <p:nvSpPr>
            <p:cNvPr id="54278" name="Text Box 6"/>
            <p:cNvSpPr txBox="1">
              <a:spLocks noChangeArrowheads="1"/>
            </p:cNvSpPr>
            <p:nvPr/>
          </p:nvSpPr>
          <p:spPr bwMode="auto">
            <a:xfrm>
              <a:off x="1104" y="1368"/>
              <a:ext cx="36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b="1" smtClean="0">
                  <a:solidFill>
                    <a:srgbClr val="000000"/>
                  </a:solidFill>
                  <a:latin typeface="Times" charset="0"/>
                </a:rPr>
                <a:t>Flux</a:t>
              </a:r>
            </a:p>
          </p:txBody>
        </p:sp>
        <p:sp>
          <p:nvSpPr>
            <p:cNvPr id="54277" name="Text Box 5"/>
            <p:cNvSpPr txBox="1">
              <a:spLocks noChangeArrowheads="1"/>
            </p:cNvSpPr>
            <p:nvPr/>
          </p:nvSpPr>
          <p:spPr bwMode="auto">
            <a:xfrm>
              <a:off x="1004" y="1144"/>
              <a:ext cx="72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smtClean="0">
                  <a:solidFill>
                    <a:srgbClr val="FF0000"/>
                  </a:solidFill>
                  <a:latin typeface="Times" charset="0"/>
                </a:rPr>
                <a:t>over time is</a:t>
              </a:r>
            </a:p>
          </p:txBody>
        </p:sp>
        <p:sp>
          <p:nvSpPr>
            <p:cNvPr id="54280" name="Line 8"/>
            <p:cNvSpPr>
              <a:spLocks noChangeShapeType="1"/>
            </p:cNvSpPr>
            <p:nvPr/>
          </p:nvSpPr>
          <p:spPr bwMode="auto">
            <a:xfrm>
              <a:off x="768" y="1152"/>
              <a:ext cx="336"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mtClean="0">
                <a:solidFill>
                  <a:srgbClr val="000000"/>
                </a:solidFill>
                <a:latin typeface="Times" charset="0"/>
              </a:endParaRPr>
            </a:p>
          </p:txBody>
        </p:sp>
      </p:grpSp>
      <p:grpSp>
        <p:nvGrpSpPr>
          <p:cNvPr id="54299" name="Group 27"/>
          <p:cNvGrpSpPr>
            <a:grpSpLocks/>
          </p:cNvGrpSpPr>
          <p:nvPr/>
        </p:nvGrpSpPr>
        <p:grpSpPr bwMode="auto">
          <a:xfrm>
            <a:off x="1981200" y="2501900"/>
            <a:ext cx="3106738" cy="768350"/>
            <a:chOff x="1248" y="1576"/>
            <a:chExt cx="1957" cy="484"/>
          </a:xfrm>
        </p:grpSpPr>
        <p:sp>
          <p:nvSpPr>
            <p:cNvPr id="54279" name="Text Box 7"/>
            <p:cNvSpPr txBox="1">
              <a:spLocks noChangeArrowheads="1"/>
            </p:cNvSpPr>
            <p:nvPr/>
          </p:nvSpPr>
          <p:spPr bwMode="auto">
            <a:xfrm>
              <a:off x="1532" y="1576"/>
              <a:ext cx="167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smtClean="0">
                  <a:solidFill>
                    <a:srgbClr val="FF0000"/>
                  </a:solidFill>
                  <a:latin typeface="Times" charset="0"/>
                </a:rPr>
                <a:t>which strikes the detector area</a:t>
              </a:r>
            </a:p>
          </p:txBody>
        </p:sp>
        <p:sp>
          <p:nvSpPr>
            <p:cNvPr id="54281" name="Line 9"/>
            <p:cNvSpPr>
              <a:spLocks noChangeShapeType="1"/>
            </p:cNvSpPr>
            <p:nvPr/>
          </p:nvSpPr>
          <p:spPr bwMode="auto">
            <a:xfrm>
              <a:off x="1248" y="1584"/>
              <a:ext cx="336"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mtClean="0">
                <a:solidFill>
                  <a:srgbClr val="000000"/>
                </a:solidFill>
                <a:latin typeface="Times" charset="0"/>
              </a:endParaRPr>
            </a:p>
          </p:txBody>
        </p:sp>
        <p:sp>
          <p:nvSpPr>
            <p:cNvPr id="54282" name="Text Box 10"/>
            <p:cNvSpPr txBox="1">
              <a:spLocks noChangeArrowheads="1"/>
            </p:cNvSpPr>
            <p:nvPr/>
          </p:nvSpPr>
          <p:spPr bwMode="auto">
            <a:xfrm>
              <a:off x="1635" y="1848"/>
              <a:ext cx="69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b="1" smtClean="0">
                  <a:solidFill>
                    <a:srgbClr val="000000"/>
                  </a:solidFill>
                  <a:latin typeface="Times" charset="0"/>
                </a:rPr>
                <a:t>Irradiance</a:t>
              </a:r>
            </a:p>
          </p:txBody>
        </p:sp>
      </p:grpSp>
      <p:grpSp>
        <p:nvGrpSpPr>
          <p:cNvPr id="54300" name="Group 28"/>
          <p:cNvGrpSpPr>
            <a:grpSpLocks/>
          </p:cNvGrpSpPr>
          <p:nvPr/>
        </p:nvGrpSpPr>
        <p:grpSpPr bwMode="auto">
          <a:xfrm>
            <a:off x="2819400" y="3263900"/>
            <a:ext cx="3111500" cy="990600"/>
            <a:chOff x="1776" y="2056"/>
            <a:chExt cx="1960" cy="624"/>
          </a:xfrm>
        </p:grpSpPr>
        <p:sp>
          <p:nvSpPr>
            <p:cNvPr id="54283" name="Line 11"/>
            <p:cNvSpPr>
              <a:spLocks noChangeShapeType="1"/>
            </p:cNvSpPr>
            <p:nvPr/>
          </p:nvSpPr>
          <p:spPr bwMode="auto">
            <a:xfrm>
              <a:off x="1776" y="2064"/>
              <a:ext cx="336"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mtClean="0">
                <a:solidFill>
                  <a:srgbClr val="000000"/>
                </a:solidFill>
                <a:latin typeface="Times" charset="0"/>
              </a:endParaRPr>
            </a:p>
          </p:txBody>
        </p:sp>
        <p:sp>
          <p:nvSpPr>
            <p:cNvPr id="54284" name="Text Box 12"/>
            <p:cNvSpPr txBox="1">
              <a:spLocks noChangeArrowheads="1"/>
            </p:cNvSpPr>
            <p:nvPr/>
          </p:nvSpPr>
          <p:spPr bwMode="auto">
            <a:xfrm>
              <a:off x="2077" y="2056"/>
              <a:ext cx="165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smtClean="0">
                  <a:solidFill>
                    <a:srgbClr val="FF0000"/>
                  </a:solidFill>
                  <a:latin typeface="Times" charset="0"/>
                </a:rPr>
                <a:t>at a given wavelength interval</a:t>
              </a:r>
            </a:p>
          </p:txBody>
        </p:sp>
        <p:sp>
          <p:nvSpPr>
            <p:cNvPr id="54285" name="Text Box 13"/>
            <p:cNvSpPr txBox="1">
              <a:spLocks noChangeArrowheads="1"/>
            </p:cNvSpPr>
            <p:nvPr/>
          </p:nvSpPr>
          <p:spPr bwMode="auto">
            <a:xfrm>
              <a:off x="2129" y="2314"/>
              <a:ext cx="990"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1600" b="1" smtClean="0">
                  <a:solidFill>
                    <a:srgbClr val="000000"/>
                  </a:solidFill>
                  <a:latin typeface="Times" charset="0"/>
                </a:rPr>
                <a:t>Monochromatic</a:t>
              </a:r>
            </a:p>
            <a:p>
              <a:pPr algn="ctr" eaLnBrk="0" hangingPunct="0"/>
              <a:r>
                <a:rPr lang="en-US" sz="1600" b="1" smtClean="0">
                  <a:solidFill>
                    <a:srgbClr val="000000"/>
                  </a:solidFill>
                  <a:latin typeface="Times" charset="0"/>
                </a:rPr>
                <a:t>Irradiance</a:t>
              </a:r>
            </a:p>
          </p:txBody>
        </p:sp>
      </p:grpSp>
      <p:grpSp>
        <p:nvGrpSpPr>
          <p:cNvPr id="54302" name="Group 30"/>
          <p:cNvGrpSpPr>
            <a:grpSpLocks/>
          </p:cNvGrpSpPr>
          <p:nvPr/>
        </p:nvGrpSpPr>
        <p:grpSpPr bwMode="auto">
          <a:xfrm>
            <a:off x="3886200" y="4194175"/>
            <a:ext cx="3041650" cy="958850"/>
            <a:chOff x="2448" y="2642"/>
            <a:chExt cx="1916" cy="604"/>
          </a:xfrm>
        </p:grpSpPr>
        <p:sp>
          <p:nvSpPr>
            <p:cNvPr id="54286" name="Line 14"/>
            <p:cNvSpPr>
              <a:spLocks noChangeShapeType="1"/>
            </p:cNvSpPr>
            <p:nvPr/>
          </p:nvSpPr>
          <p:spPr bwMode="auto">
            <a:xfrm>
              <a:off x="2448" y="2718"/>
              <a:ext cx="288"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mtClean="0">
                <a:solidFill>
                  <a:srgbClr val="000000"/>
                </a:solidFill>
                <a:latin typeface="Times" charset="0"/>
              </a:endParaRPr>
            </a:p>
          </p:txBody>
        </p:sp>
        <p:sp>
          <p:nvSpPr>
            <p:cNvPr id="54287" name="Text Box 15"/>
            <p:cNvSpPr txBox="1">
              <a:spLocks noChangeArrowheads="1"/>
            </p:cNvSpPr>
            <p:nvPr/>
          </p:nvSpPr>
          <p:spPr bwMode="auto">
            <a:xfrm>
              <a:off x="2684" y="2642"/>
              <a:ext cx="168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smtClean="0">
                  <a:solidFill>
                    <a:srgbClr val="FF0000"/>
                  </a:solidFill>
                  <a:latin typeface="Times" charset="0"/>
                </a:rPr>
                <a:t>over a solid angle on the Earth</a:t>
              </a:r>
            </a:p>
          </p:txBody>
        </p:sp>
        <p:sp>
          <p:nvSpPr>
            <p:cNvPr id="54288" name="Text Box 16"/>
            <p:cNvSpPr txBox="1">
              <a:spLocks noChangeArrowheads="1"/>
            </p:cNvSpPr>
            <p:nvPr/>
          </p:nvSpPr>
          <p:spPr bwMode="auto">
            <a:xfrm>
              <a:off x="2740" y="2880"/>
              <a:ext cx="1388"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sz="1600" b="1" i="1" smtClean="0">
                  <a:solidFill>
                    <a:srgbClr val="000000"/>
                  </a:solidFill>
                  <a:latin typeface="Times" charset="0"/>
                </a:rPr>
                <a:t>Radiance observed by </a:t>
              </a:r>
            </a:p>
            <a:p>
              <a:pPr algn="ctr" eaLnBrk="0" hangingPunct="0"/>
              <a:r>
                <a:rPr lang="en-US" sz="1600" b="1" i="1" smtClean="0">
                  <a:solidFill>
                    <a:srgbClr val="000000"/>
                  </a:solidFill>
                  <a:latin typeface="Times" charset="0"/>
                </a:rPr>
                <a:t>satellite radiometer</a:t>
              </a:r>
              <a:endParaRPr lang="en-US" sz="1600" b="1" smtClean="0">
                <a:solidFill>
                  <a:srgbClr val="000000"/>
                </a:solidFill>
                <a:latin typeface="Times" charset="0"/>
              </a:endParaRPr>
            </a:p>
          </p:txBody>
        </p:sp>
      </p:grpSp>
      <p:grpSp>
        <p:nvGrpSpPr>
          <p:cNvPr id="54301" name="Group 29"/>
          <p:cNvGrpSpPr>
            <a:grpSpLocks/>
          </p:cNvGrpSpPr>
          <p:nvPr/>
        </p:nvGrpSpPr>
        <p:grpSpPr bwMode="auto">
          <a:xfrm>
            <a:off x="4572000" y="5073648"/>
            <a:ext cx="3956050" cy="1608073"/>
            <a:chOff x="2880" y="3196"/>
            <a:chExt cx="2492" cy="894"/>
          </a:xfrm>
        </p:grpSpPr>
        <p:sp>
          <p:nvSpPr>
            <p:cNvPr id="54289" name="Line 17"/>
            <p:cNvSpPr>
              <a:spLocks noChangeShapeType="1"/>
            </p:cNvSpPr>
            <p:nvPr/>
          </p:nvSpPr>
          <p:spPr bwMode="auto">
            <a:xfrm>
              <a:off x="3024" y="3216"/>
              <a:ext cx="240"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mtClean="0">
                <a:solidFill>
                  <a:srgbClr val="000000"/>
                </a:solidFill>
                <a:latin typeface="Times" charset="0"/>
              </a:endParaRPr>
            </a:p>
          </p:txBody>
        </p:sp>
        <p:sp>
          <p:nvSpPr>
            <p:cNvPr id="54290" name="Text Box 18"/>
            <p:cNvSpPr txBox="1">
              <a:spLocks noChangeArrowheads="1"/>
            </p:cNvSpPr>
            <p:nvPr/>
          </p:nvSpPr>
          <p:spPr bwMode="auto">
            <a:xfrm>
              <a:off x="3268" y="3196"/>
              <a:ext cx="9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1600" smtClean="0">
                  <a:solidFill>
                    <a:srgbClr val="FF0000"/>
                  </a:solidFill>
                  <a:latin typeface="Times" charset="0"/>
                </a:rPr>
                <a:t>is described by</a:t>
              </a:r>
            </a:p>
          </p:txBody>
        </p:sp>
        <p:sp>
          <p:nvSpPr>
            <p:cNvPr id="54291" name="Text Box 19"/>
            <p:cNvSpPr txBox="1">
              <a:spLocks noChangeArrowheads="1"/>
            </p:cNvSpPr>
            <p:nvPr/>
          </p:nvSpPr>
          <p:spPr bwMode="auto">
            <a:xfrm>
              <a:off x="3792" y="3580"/>
              <a:ext cx="119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1600" dirty="0" smtClean="0">
                  <a:solidFill>
                    <a:srgbClr val="FF0000"/>
                  </a:solidFill>
                  <a:latin typeface="Times" charset="0"/>
                </a:rPr>
                <a:t>Can be converted to</a:t>
              </a:r>
            </a:p>
          </p:txBody>
        </p:sp>
        <p:sp>
          <p:nvSpPr>
            <p:cNvPr id="54292" name="Text Box 20"/>
            <p:cNvSpPr txBox="1">
              <a:spLocks noChangeArrowheads="1"/>
            </p:cNvSpPr>
            <p:nvPr/>
          </p:nvSpPr>
          <p:spPr bwMode="auto">
            <a:xfrm>
              <a:off x="3264" y="3388"/>
              <a:ext cx="14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1600" b="1" dirty="0" smtClean="0">
                  <a:solidFill>
                    <a:srgbClr val="000000"/>
                  </a:solidFill>
                  <a:latin typeface="Times" charset="0"/>
                </a:rPr>
                <a:t>The Planck function</a:t>
              </a:r>
            </a:p>
          </p:txBody>
        </p:sp>
        <p:sp>
          <p:nvSpPr>
            <p:cNvPr id="54293" name="Text Box 21"/>
            <p:cNvSpPr txBox="1">
              <a:spLocks noChangeArrowheads="1"/>
            </p:cNvSpPr>
            <p:nvPr/>
          </p:nvSpPr>
          <p:spPr bwMode="auto">
            <a:xfrm>
              <a:off x="3792" y="3722"/>
              <a:ext cx="158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1600" b="1" dirty="0" smtClean="0">
                  <a:solidFill>
                    <a:srgbClr val="000000"/>
                  </a:solidFill>
                  <a:latin typeface="Times" charset="0"/>
                </a:rPr>
                <a:t>Reflectance or Brightness Temperatures</a:t>
              </a:r>
            </a:p>
          </p:txBody>
        </p:sp>
        <p:sp>
          <p:nvSpPr>
            <p:cNvPr id="54294" name="Line 22"/>
            <p:cNvSpPr>
              <a:spLocks noChangeShapeType="1"/>
            </p:cNvSpPr>
            <p:nvPr/>
          </p:nvSpPr>
          <p:spPr bwMode="auto">
            <a:xfrm>
              <a:off x="3456" y="3600"/>
              <a:ext cx="336"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mtClean="0">
                <a:solidFill>
                  <a:srgbClr val="000000"/>
                </a:solidFill>
                <a:latin typeface="Times" charset="0"/>
              </a:endParaRPr>
            </a:p>
          </p:txBody>
        </p:sp>
        <p:sp>
          <p:nvSpPr>
            <p:cNvPr id="54296" name="AutoShape 24"/>
            <p:cNvSpPr>
              <a:spLocks noChangeArrowheads="1"/>
            </p:cNvSpPr>
            <p:nvPr/>
          </p:nvSpPr>
          <p:spPr bwMode="auto">
            <a:xfrm>
              <a:off x="2880" y="3216"/>
              <a:ext cx="2400" cy="816"/>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pPr eaLnBrk="0" hangingPunct="0"/>
              <a:endParaRPr lang="en-US" smtClean="0">
                <a:solidFill>
                  <a:srgbClr val="000000"/>
                </a:solidFill>
                <a:latin typeface="Times" charset="0"/>
              </a:endParaRPr>
            </a:p>
          </p:txBody>
        </p:sp>
      </p:grpSp>
    </p:spTree>
    <p:extLst>
      <p:ext uri="{BB962C8B-B14F-4D97-AF65-F5344CB8AC3E}">
        <p14:creationId xmlns:p14="http://schemas.microsoft.com/office/powerpoint/2010/main" val="36726045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42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42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429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430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430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4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ctrTitle"/>
          </p:nvPr>
        </p:nvSpPr>
        <p:spPr>
          <a:xfrm>
            <a:off x="685800" y="457200"/>
            <a:ext cx="7772400" cy="1143000"/>
          </a:xfrm>
        </p:spPr>
        <p:txBody>
          <a:bodyPr/>
          <a:lstStyle/>
          <a:p>
            <a:r>
              <a:rPr lang="en-US" dirty="0" smtClean="0"/>
              <a:t>Solar: </a:t>
            </a:r>
            <a:r>
              <a:rPr lang="en-US" dirty="0"/>
              <a:t>Reflective Bands</a:t>
            </a:r>
          </a:p>
        </p:txBody>
      </p:sp>
      <p:sp>
        <p:nvSpPr>
          <p:cNvPr id="69636" name="Rectangle 4"/>
          <p:cNvSpPr>
            <a:spLocks noChangeArrowheads="1"/>
          </p:cNvSpPr>
          <p:nvPr/>
        </p:nvSpPr>
        <p:spPr bwMode="auto">
          <a:xfrm>
            <a:off x="685800" y="1676400"/>
            <a:ext cx="77724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pPr>
            <a:r>
              <a:rPr lang="en-US" smtClean="0">
                <a:solidFill>
                  <a:srgbClr val="000000"/>
                </a:solidFill>
                <a:latin typeface="Arial" charset="0"/>
              </a:rPr>
              <a:t>Used to observe solar energy reflected by the Earth system in the:</a:t>
            </a:r>
          </a:p>
          <a:p>
            <a:pPr marL="342900" indent="-342900">
              <a:spcBef>
                <a:spcPct val="20000"/>
              </a:spcBef>
              <a:buFontTx/>
              <a:buChar char="•"/>
            </a:pPr>
            <a:r>
              <a:rPr lang="en-US" smtClean="0">
                <a:solidFill>
                  <a:srgbClr val="000000"/>
                </a:solidFill>
                <a:latin typeface="Arial" charset="0"/>
              </a:rPr>
              <a:t>Visible between .4 and .7 µm </a:t>
            </a:r>
          </a:p>
          <a:p>
            <a:pPr marL="342900" indent="-342900">
              <a:spcBef>
                <a:spcPct val="20000"/>
              </a:spcBef>
              <a:buFontTx/>
              <a:buChar char="•"/>
            </a:pPr>
            <a:r>
              <a:rPr lang="en-US" smtClean="0">
                <a:solidFill>
                  <a:srgbClr val="000000"/>
                </a:solidFill>
                <a:latin typeface="Arial" charset="0"/>
              </a:rPr>
              <a:t>NIR between .7 and 3 µm </a:t>
            </a:r>
          </a:p>
          <a:p>
            <a:pPr marL="342900" indent="-342900">
              <a:spcBef>
                <a:spcPct val="20000"/>
              </a:spcBef>
            </a:pPr>
            <a:endParaRPr lang="en-US" smtClean="0">
              <a:solidFill>
                <a:srgbClr val="000000"/>
              </a:solidFill>
              <a:latin typeface="Arial" charset="0"/>
            </a:endParaRPr>
          </a:p>
          <a:p>
            <a:pPr marL="342900" indent="-342900">
              <a:spcBef>
                <a:spcPct val="20000"/>
              </a:spcBef>
            </a:pPr>
            <a:r>
              <a:rPr lang="en-US" smtClean="0">
                <a:solidFill>
                  <a:srgbClr val="000000"/>
                </a:solidFill>
                <a:latin typeface="Arial" charset="0"/>
              </a:rPr>
              <a:t>About 99% of the energy observed between 0 and 4 µm is solar reflected energy</a:t>
            </a:r>
          </a:p>
          <a:p>
            <a:pPr marL="342900" indent="-342900">
              <a:spcBef>
                <a:spcPct val="20000"/>
              </a:spcBef>
            </a:pPr>
            <a:r>
              <a:rPr lang="en-US" smtClean="0">
                <a:solidFill>
                  <a:srgbClr val="000000"/>
                </a:solidFill>
                <a:latin typeface="Arial" charset="0"/>
              </a:rPr>
              <a:t>Only 1% is observed  above 4 µm </a:t>
            </a:r>
          </a:p>
        </p:txBody>
      </p:sp>
    </p:spTree>
    <p:extLst>
      <p:ext uri="{BB962C8B-B14F-4D97-AF65-F5344CB8AC3E}">
        <p14:creationId xmlns:p14="http://schemas.microsoft.com/office/powerpoint/2010/main" val="417758196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90" name="Picture 2" descr="Electromagnetic-Spectru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616868" y="-1616868"/>
            <a:ext cx="5910263" cy="9144000"/>
          </a:xfrm>
          <a:prstGeom prst="rect">
            <a:avLst/>
          </a:prstGeom>
          <a:noFill/>
          <a:extLst>
            <a:ext uri="{909E8E84-426E-40dd-AFC4-6F175D3DCCD1}">
              <a14:hiddenFill xmlns:a14="http://schemas.microsoft.com/office/drawing/2010/main">
                <a:solidFill>
                  <a:srgbClr val="FFFFFF"/>
                </a:solidFill>
              </a14:hiddenFill>
            </a:ext>
          </a:extLst>
        </p:spPr>
      </p:pic>
      <p:sp>
        <p:nvSpPr>
          <p:cNvPr id="37891" name="Oval 3"/>
          <p:cNvSpPr>
            <a:spLocks noChangeArrowheads="1"/>
          </p:cNvSpPr>
          <p:nvPr/>
        </p:nvSpPr>
        <p:spPr bwMode="auto">
          <a:xfrm>
            <a:off x="5562600" y="2133600"/>
            <a:ext cx="533400" cy="1676400"/>
          </a:xfrm>
          <a:prstGeom prst="ellipse">
            <a:avLst/>
          </a:prstGeom>
          <a:noFill/>
          <a:ln w="1270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pPr eaLnBrk="0" hangingPunct="0"/>
            <a:endParaRPr lang="en-US" smtClean="0">
              <a:solidFill>
                <a:srgbClr val="000000"/>
              </a:solidFill>
              <a:latin typeface="Times" charset="0"/>
            </a:endParaRPr>
          </a:p>
        </p:txBody>
      </p:sp>
    </p:spTree>
    <p:extLst>
      <p:ext uri="{BB962C8B-B14F-4D97-AF65-F5344CB8AC3E}">
        <p14:creationId xmlns:p14="http://schemas.microsoft.com/office/powerpoint/2010/main" val="41795921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6562"/>
            <a:ext cx="8229600" cy="1143000"/>
          </a:xfrm>
        </p:spPr>
        <p:txBody>
          <a:bodyPr/>
          <a:lstStyle/>
          <a:p>
            <a:r>
              <a:rPr lang="en-US" dirty="0"/>
              <a:t>MODIS </a:t>
            </a:r>
            <a:r>
              <a:rPr lang="en-US" dirty="0" smtClean="0"/>
              <a:t>Reflectance </a:t>
            </a:r>
            <a:r>
              <a:rPr lang="en-US" dirty="0"/>
              <a:t>Bands</a:t>
            </a:r>
          </a:p>
        </p:txBody>
      </p:sp>
      <p:pic>
        <p:nvPicPr>
          <p:cNvPr id="3" name="Picture 2" descr="Screen Shot 2015-02-10 at 7.09.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1800"/>
            <a:ext cx="9144000" cy="6556489"/>
          </a:xfrm>
          <a:prstGeom prst="rect">
            <a:avLst/>
          </a:prstGeom>
        </p:spPr>
      </p:pic>
    </p:spTree>
    <p:extLst>
      <p:ext uri="{BB962C8B-B14F-4D97-AF65-F5344CB8AC3E}">
        <p14:creationId xmlns:p14="http://schemas.microsoft.com/office/powerpoint/2010/main" val="87893219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962"/>
            <a:ext cx="8229600" cy="1143000"/>
          </a:xfrm>
        </p:spPr>
        <p:txBody>
          <a:bodyPr/>
          <a:lstStyle/>
          <a:p>
            <a:r>
              <a:rPr lang="en-US" dirty="0" smtClean="0"/>
              <a:t>VIIRS Instrument Characteristics </a:t>
            </a:r>
            <a:endParaRPr lang="en-US" dirty="0"/>
          </a:p>
        </p:txBody>
      </p:sp>
      <p:pic>
        <p:nvPicPr>
          <p:cNvPr id="3" name="Picture 2" descr="Screen shot 2012-05-14 at 2.41.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596206"/>
            <a:ext cx="8280400" cy="5716564"/>
          </a:xfrm>
          <a:prstGeom prst="rect">
            <a:avLst/>
          </a:prstGeom>
        </p:spPr>
      </p:pic>
    </p:spTree>
    <p:extLst>
      <p:ext uri="{BB962C8B-B14F-4D97-AF65-F5344CB8AC3E}">
        <p14:creationId xmlns:p14="http://schemas.microsoft.com/office/powerpoint/2010/main" val="241269969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93" name="Group 25"/>
          <p:cNvGrpSpPr>
            <a:grpSpLocks/>
          </p:cNvGrpSpPr>
          <p:nvPr/>
        </p:nvGrpSpPr>
        <p:grpSpPr bwMode="auto">
          <a:xfrm>
            <a:off x="2908300" y="0"/>
            <a:ext cx="6235700" cy="6858000"/>
            <a:chOff x="1832" y="0"/>
            <a:chExt cx="3928" cy="4320"/>
          </a:xfrm>
        </p:grpSpPr>
        <p:pic>
          <p:nvPicPr>
            <p:cNvPr id="7194" name="Picture 26" descr="MOD_BAND1_065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 y="0"/>
              <a:ext cx="3928" cy="4320"/>
            </a:xfrm>
            <a:prstGeom prst="rect">
              <a:avLst/>
            </a:prstGeom>
            <a:noFill/>
            <a:extLst>
              <a:ext uri="{909E8E84-426E-40dd-AFC4-6F175D3DCCD1}">
                <a14:hiddenFill xmlns:a14="http://schemas.microsoft.com/office/drawing/2010/main">
                  <a:solidFill>
                    <a:srgbClr val="FFFFFF"/>
                  </a:solidFill>
                </a14:hiddenFill>
              </a:ext>
            </a:extLst>
          </p:spPr>
        </p:pic>
        <p:sp>
          <p:nvSpPr>
            <p:cNvPr id="7195" name="Oval 27"/>
            <p:cNvSpPr>
              <a:spLocks noChangeArrowheads="1"/>
            </p:cNvSpPr>
            <p:nvPr/>
          </p:nvSpPr>
          <p:spPr bwMode="auto">
            <a:xfrm>
              <a:off x="1968" y="432"/>
              <a:ext cx="336" cy="336"/>
            </a:xfrm>
            <a:prstGeom prst="ellipse">
              <a:avLst/>
            </a:prstGeom>
            <a:solidFill>
              <a:srgbClr val="FF0000"/>
            </a:solidFill>
            <a:ln w="9525">
              <a:solidFill>
                <a:schemeClr val="tx1"/>
              </a:solidFill>
              <a:round/>
              <a:headEnd/>
              <a:tailEnd/>
            </a:ln>
          </p:spPr>
          <p:txBody>
            <a:bodyPr wrap="none" anchor="ctr"/>
            <a:lstStyle/>
            <a:p>
              <a:pPr eaLnBrk="0" hangingPunct="0"/>
              <a:endParaRPr lang="en-US" smtClean="0">
                <a:solidFill>
                  <a:srgbClr val="000000"/>
                </a:solidFill>
                <a:latin typeface="Times" charset="0"/>
              </a:endParaRPr>
            </a:p>
          </p:txBody>
        </p:sp>
      </p:grpSp>
      <p:grpSp>
        <p:nvGrpSpPr>
          <p:cNvPr id="7187" name="Group 19"/>
          <p:cNvGrpSpPr>
            <a:grpSpLocks/>
          </p:cNvGrpSpPr>
          <p:nvPr/>
        </p:nvGrpSpPr>
        <p:grpSpPr bwMode="auto">
          <a:xfrm>
            <a:off x="457200" y="381000"/>
            <a:ext cx="5029200" cy="3581400"/>
            <a:chOff x="288" y="240"/>
            <a:chExt cx="3168" cy="2256"/>
          </a:xfrm>
        </p:grpSpPr>
        <p:sp>
          <p:nvSpPr>
            <p:cNvPr id="7173" name="Rectangle 5"/>
            <p:cNvSpPr>
              <a:spLocks noChangeArrowheads="1"/>
            </p:cNvSpPr>
            <p:nvPr/>
          </p:nvSpPr>
          <p:spPr bwMode="auto">
            <a:xfrm>
              <a:off x="288" y="240"/>
              <a:ext cx="119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r>
                <a:rPr lang="en-US" smtClean="0">
                  <a:solidFill>
                    <a:srgbClr val="FF0000"/>
                  </a:solidFill>
                  <a:latin typeface="Arial" charset="0"/>
                </a:rPr>
                <a:t>Ocean: Dark</a:t>
              </a:r>
              <a:endParaRPr lang="en-US" smtClean="0">
                <a:solidFill>
                  <a:srgbClr val="000000"/>
                </a:solidFill>
                <a:latin typeface="Arial" charset="0"/>
              </a:endParaRPr>
            </a:p>
          </p:txBody>
        </p:sp>
        <p:sp>
          <p:nvSpPr>
            <p:cNvPr id="7175" name="Line 7"/>
            <p:cNvSpPr>
              <a:spLocks noChangeShapeType="1"/>
            </p:cNvSpPr>
            <p:nvPr/>
          </p:nvSpPr>
          <p:spPr bwMode="auto">
            <a:xfrm>
              <a:off x="1536" y="384"/>
              <a:ext cx="1920" cy="211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smtClean="0">
                <a:solidFill>
                  <a:srgbClr val="000000"/>
                </a:solidFill>
                <a:latin typeface="Times" charset="0"/>
              </a:endParaRPr>
            </a:p>
          </p:txBody>
        </p:sp>
      </p:grpSp>
      <p:grpSp>
        <p:nvGrpSpPr>
          <p:cNvPr id="7188" name="Group 20"/>
          <p:cNvGrpSpPr>
            <a:grpSpLocks/>
          </p:cNvGrpSpPr>
          <p:nvPr/>
        </p:nvGrpSpPr>
        <p:grpSpPr bwMode="auto">
          <a:xfrm>
            <a:off x="533400" y="1066800"/>
            <a:ext cx="4572000" cy="1752600"/>
            <a:chOff x="336" y="672"/>
            <a:chExt cx="2880" cy="1104"/>
          </a:xfrm>
        </p:grpSpPr>
        <p:sp>
          <p:nvSpPr>
            <p:cNvPr id="7176" name="Rectangle 8"/>
            <p:cNvSpPr>
              <a:spLocks noChangeArrowheads="1"/>
            </p:cNvSpPr>
            <p:nvPr/>
          </p:nvSpPr>
          <p:spPr bwMode="auto">
            <a:xfrm>
              <a:off x="336" y="672"/>
              <a:ext cx="1296" cy="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r>
                <a:rPr lang="en-US" smtClean="0">
                  <a:solidFill>
                    <a:srgbClr val="FF0000"/>
                  </a:solidFill>
                  <a:latin typeface="Arial" charset="0"/>
                </a:rPr>
                <a:t>Vegetated Surface: Dark</a:t>
              </a:r>
              <a:endParaRPr lang="en-US" smtClean="0">
                <a:solidFill>
                  <a:srgbClr val="000000"/>
                </a:solidFill>
                <a:latin typeface="Arial" charset="0"/>
              </a:endParaRPr>
            </a:p>
          </p:txBody>
        </p:sp>
        <p:sp>
          <p:nvSpPr>
            <p:cNvPr id="7177" name="Line 9"/>
            <p:cNvSpPr>
              <a:spLocks noChangeShapeType="1"/>
            </p:cNvSpPr>
            <p:nvPr/>
          </p:nvSpPr>
          <p:spPr bwMode="auto">
            <a:xfrm>
              <a:off x="1584" y="960"/>
              <a:ext cx="1632" cy="816"/>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smtClean="0">
                <a:solidFill>
                  <a:srgbClr val="000000"/>
                </a:solidFill>
                <a:latin typeface="Times" charset="0"/>
              </a:endParaRPr>
            </a:p>
          </p:txBody>
        </p:sp>
      </p:grpSp>
      <p:grpSp>
        <p:nvGrpSpPr>
          <p:cNvPr id="7190" name="Group 22"/>
          <p:cNvGrpSpPr>
            <a:grpSpLocks/>
          </p:cNvGrpSpPr>
          <p:nvPr/>
        </p:nvGrpSpPr>
        <p:grpSpPr bwMode="auto">
          <a:xfrm>
            <a:off x="457200" y="2819400"/>
            <a:ext cx="6629400" cy="609600"/>
            <a:chOff x="288" y="1776"/>
            <a:chExt cx="4176" cy="384"/>
          </a:xfrm>
        </p:grpSpPr>
        <p:sp>
          <p:nvSpPr>
            <p:cNvPr id="7178" name="Rectangle 10"/>
            <p:cNvSpPr>
              <a:spLocks noChangeArrowheads="1"/>
            </p:cNvSpPr>
            <p:nvPr/>
          </p:nvSpPr>
          <p:spPr bwMode="auto">
            <a:xfrm>
              <a:off x="288" y="1872"/>
              <a:ext cx="1392"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r>
                <a:rPr lang="en-US" smtClean="0">
                  <a:solidFill>
                    <a:srgbClr val="FF0000"/>
                  </a:solidFill>
                  <a:latin typeface="Arial" charset="0"/>
                </a:rPr>
                <a:t>Clouds: Bright</a:t>
              </a:r>
              <a:endParaRPr lang="en-US" smtClean="0">
                <a:solidFill>
                  <a:srgbClr val="000000"/>
                </a:solidFill>
                <a:latin typeface="Arial" charset="0"/>
              </a:endParaRPr>
            </a:p>
          </p:txBody>
        </p:sp>
        <p:sp>
          <p:nvSpPr>
            <p:cNvPr id="7179" name="Line 11"/>
            <p:cNvSpPr>
              <a:spLocks noChangeShapeType="1"/>
            </p:cNvSpPr>
            <p:nvPr/>
          </p:nvSpPr>
          <p:spPr bwMode="auto">
            <a:xfrm flipV="1">
              <a:off x="1680" y="1776"/>
              <a:ext cx="2784" cy="24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smtClean="0">
                <a:solidFill>
                  <a:srgbClr val="000000"/>
                </a:solidFill>
                <a:latin typeface="Times" charset="0"/>
              </a:endParaRPr>
            </a:p>
          </p:txBody>
        </p:sp>
      </p:grpSp>
      <p:grpSp>
        <p:nvGrpSpPr>
          <p:cNvPr id="7189" name="Group 21"/>
          <p:cNvGrpSpPr>
            <a:grpSpLocks/>
          </p:cNvGrpSpPr>
          <p:nvPr/>
        </p:nvGrpSpPr>
        <p:grpSpPr bwMode="auto">
          <a:xfrm>
            <a:off x="304800" y="2057400"/>
            <a:ext cx="5867400" cy="3352800"/>
            <a:chOff x="192" y="1296"/>
            <a:chExt cx="3696" cy="2112"/>
          </a:xfrm>
        </p:grpSpPr>
        <p:sp>
          <p:nvSpPr>
            <p:cNvPr id="7181" name="Rectangle 13"/>
            <p:cNvSpPr>
              <a:spLocks noChangeArrowheads="1"/>
            </p:cNvSpPr>
            <p:nvPr/>
          </p:nvSpPr>
          <p:spPr bwMode="auto">
            <a:xfrm>
              <a:off x="192" y="1296"/>
              <a:ext cx="1584" cy="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r>
                <a:rPr lang="en-US" smtClean="0">
                  <a:solidFill>
                    <a:srgbClr val="FF0000"/>
                  </a:solidFill>
                  <a:latin typeface="Arial" charset="0"/>
                </a:rPr>
                <a:t>NonVegetated Surface: Brighter</a:t>
              </a:r>
              <a:endParaRPr lang="en-US" smtClean="0">
                <a:solidFill>
                  <a:srgbClr val="000000"/>
                </a:solidFill>
                <a:latin typeface="Arial" charset="0"/>
              </a:endParaRPr>
            </a:p>
          </p:txBody>
        </p:sp>
        <p:sp>
          <p:nvSpPr>
            <p:cNvPr id="7184" name="Line 16"/>
            <p:cNvSpPr>
              <a:spLocks noChangeShapeType="1"/>
            </p:cNvSpPr>
            <p:nvPr/>
          </p:nvSpPr>
          <p:spPr bwMode="auto">
            <a:xfrm>
              <a:off x="1728" y="1536"/>
              <a:ext cx="2160" cy="187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smtClean="0">
                <a:solidFill>
                  <a:srgbClr val="000000"/>
                </a:solidFill>
                <a:latin typeface="Times" charset="0"/>
              </a:endParaRPr>
            </a:p>
          </p:txBody>
        </p:sp>
      </p:grpSp>
      <p:grpSp>
        <p:nvGrpSpPr>
          <p:cNvPr id="7191" name="Group 23"/>
          <p:cNvGrpSpPr>
            <a:grpSpLocks/>
          </p:cNvGrpSpPr>
          <p:nvPr/>
        </p:nvGrpSpPr>
        <p:grpSpPr bwMode="auto">
          <a:xfrm>
            <a:off x="457200" y="2743200"/>
            <a:ext cx="5562600" cy="1447800"/>
            <a:chOff x="288" y="1728"/>
            <a:chExt cx="3504" cy="912"/>
          </a:xfrm>
        </p:grpSpPr>
        <p:sp>
          <p:nvSpPr>
            <p:cNvPr id="7180" name="Rectangle 12"/>
            <p:cNvSpPr>
              <a:spLocks noChangeArrowheads="1"/>
            </p:cNvSpPr>
            <p:nvPr/>
          </p:nvSpPr>
          <p:spPr bwMode="auto">
            <a:xfrm>
              <a:off x="288" y="2352"/>
              <a:ext cx="1392"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r>
                <a:rPr lang="en-US" smtClean="0">
                  <a:solidFill>
                    <a:srgbClr val="FF0000"/>
                  </a:solidFill>
                  <a:latin typeface="Arial" charset="0"/>
                </a:rPr>
                <a:t>Snow: Bright</a:t>
              </a:r>
              <a:endParaRPr lang="en-US" smtClean="0">
                <a:solidFill>
                  <a:srgbClr val="000000"/>
                </a:solidFill>
                <a:latin typeface="Arial" charset="0"/>
              </a:endParaRPr>
            </a:p>
          </p:txBody>
        </p:sp>
        <p:sp>
          <p:nvSpPr>
            <p:cNvPr id="7185" name="Line 17"/>
            <p:cNvSpPr>
              <a:spLocks noChangeShapeType="1"/>
            </p:cNvSpPr>
            <p:nvPr/>
          </p:nvSpPr>
          <p:spPr bwMode="auto">
            <a:xfrm flipV="1">
              <a:off x="1536" y="1728"/>
              <a:ext cx="2256" cy="76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smtClean="0">
                <a:solidFill>
                  <a:srgbClr val="000000"/>
                </a:solidFill>
                <a:latin typeface="Times" charset="0"/>
              </a:endParaRPr>
            </a:p>
          </p:txBody>
        </p:sp>
      </p:grpSp>
      <p:grpSp>
        <p:nvGrpSpPr>
          <p:cNvPr id="7197" name="Group 29"/>
          <p:cNvGrpSpPr>
            <a:grpSpLocks/>
          </p:cNvGrpSpPr>
          <p:nvPr/>
        </p:nvGrpSpPr>
        <p:grpSpPr bwMode="auto">
          <a:xfrm>
            <a:off x="381000" y="4572000"/>
            <a:ext cx="5867400" cy="457200"/>
            <a:chOff x="240" y="2880"/>
            <a:chExt cx="3696" cy="288"/>
          </a:xfrm>
        </p:grpSpPr>
        <p:sp>
          <p:nvSpPr>
            <p:cNvPr id="7182" name="Rectangle 14"/>
            <p:cNvSpPr>
              <a:spLocks noChangeArrowheads="1"/>
            </p:cNvSpPr>
            <p:nvPr/>
          </p:nvSpPr>
          <p:spPr bwMode="auto">
            <a:xfrm>
              <a:off x="240" y="2880"/>
              <a:ext cx="810"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smtClean="0">
                  <a:solidFill>
                    <a:srgbClr val="FF0000"/>
                  </a:solidFill>
                  <a:latin typeface="Arial" charset="0"/>
                </a:rPr>
                <a:t>Sunglint</a:t>
              </a:r>
              <a:endParaRPr lang="en-US" smtClean="0">
                <a:solidFill>
                  <a:srgbClr val="000000"/>
                </a:solidFill>
                <a:latin typeface="Arial" charset="0"/>
              </a:endParaRPr>
            </a:p>
          </p:txBody>
        </p:sp>
        <p:sp>
          <p:nvSpPr>
            <p:cNvPr id="7186" name="Line 18"/>
            <p:cNvSpPr>
              <a:spLocks noChangeShapeType="1"/>
            </p:cNvSpPr>
            <p:nvPr/>
          </p:nvSpPr>
          <p:spPr bwMode="auto">
            <a:xfrm flipV="1">
              <a:off x="1056" y="2928"/>
              <a:ext cx="2880" cy="96"/>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smtClean="0">
                <a:solidFill>
                  <a:srgbClr val="000000"/>
                </a:solidFill>
                <a:latin typeface="Times" charset="0"/>
              </a:endParaRPr>
            </a:p>
          </p:txBody>
        </p:sp>
      </p:grpSp>
    </p:spTree>
    <p:extLst>
      <p:ext uri="{BB962C8B-B14F-4D97-AF65-F5344CB8AC3E}">
        <p14:creationId xmlns:p14="http://schemas.microsoft.com/office/powerpoint/2010/main" val="2362191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8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19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imapp.2013_Feb_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8700"/>
            <a:ext cx="9144000" cy="4800600"/>
          </a:xfrm>
          <a:prstGeom prst="rect">
            <a:avLst/>
          </a:prstGeom>
        </p:spPr>
      </p:pic>
      <p:sp>
        <p:nvSpPr>
          <p:cNvPr id="5" name="Dodecagon 4"/>
          <p:cNvSpPr/>
          <p:nvPr/>
        </p:nvSpPr>
        <p:spPr>
          <a:xfrm>
            <a:off x="293255" y="2813693"/>
            <a:ext cx="54864" cy="54864"/>
          </a:xfrm>
          <a:prstGeom prst="dodecagon">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ndara"/>
            </a:endParaRPr>
          </a:p>
        </p:txBody>
      </p:sp>
      <p:sp>
        <p:nvSpPr>
          <p:cNvPr id="6" name="Dodecagon 5"/>
          <p:cNvSpPr/>
          <p:nvPr/>
        </p:nvSpPr>
        <p:spPr>
          <a:xfrm>
            <a:off x="8968727" y="5501399"/>
            <a:ext cx="54864" cy="54864"/>
          </a:xfrm>
          <a:prstGeom prst="dodecagon">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ndara"/>
            </a:endParaRPr>
          </a:p>
        </p:txBody>
      </p:sp>
      <p:sp>
        <p:nvSpPr>
          <p:cNvPr id="7" name="TextBox 6"/>
          <p:cNvSpPr txBox="1"/>
          <p:nvPr/>
        </p:nvSpPr>
        <p:spPr>
          <a:xfrm>
            <a:off x="1252492" y="112760"/>
            <a:ext cx="6880309" cy="830997"/>
          </a:xfrm>
          <a:prstGeom prst="rect">
            <a:avLst/>
          </a:prstGeom>
          <a:noFill/>
        </p:spPr>
        <p:txBody>
          <a:bodyPr wrap="none" rtlCol="0">
            <a:spAutoFit/>
          </a:bodyPr>
          <a:lstStyle/>
          <a:p>
            <a:r>
              <a:rPr lang="en-US" sz="4800" b="1" dirty="0" smtClean="0">
                <a:solidFill>
                  <a:srgbClr val="FFFFFF"/>
                </a:solidFill>
                <a:effectLst>
                  <a:outerShdw blurRad="38100" dist="38100" dir="2700000" algn="tl">
                    <a:srgbClr val="000000">
                      <a:alpha val="43137"/>
                    </a:srgbClr>
                  </a:outerShdw>
                </a:effectLst>
                <a:latin typeface="Candara"/>
              </a:rPr>
              <a:t>Global IMAPP Downloads</a:t>
            </a:r>
            <a:endParaRPr lang="en-US" sz="4800" b="1" dirty="0">
              <a:solidFill>
                <a:srgbClr val="FFFFFF"/>
              </a:solidFill>
              <a:effectLst>
                <a:outerShdw blurRad="38100" dist="38100" dir="2700000" algn="tl">
                  <a:srgbClr val="000000">
                    <a:alpha val="43137"/>
                  </a:srgbClr>
                </a:outerShdw>
              </a:effectLst>
              <a:latin typeface="Candara"/>
            </a:endParaRPr>
          </a:p>
        </p:txBody>
      </p:sp>
      <p:sp>
        <p:nvSpPr>
          <p:cNvPr id="2" name="Rectangle 1"/>
          <p:cNvSpPr/>
          <p:nvPr/>
        </p:nvSpPr>
        <p:spPr>
          <a:xfrm>
            <a:off x="1237822" y="5953747"/>
            <a:ext cx="7730905" cy="646331"/>
          </a:xfrm>
          <a:prstGeom prst="rect">
            <a:avLst/>
          </a:prstGeom>
        </p:spPr>
        <p:txBody>
          <a:bodyPr wrap="square">
            <a:spAutoFit/>
          </a:bodyPr>
          <a:lstStyle/>
          <a:p>
            <a:r>
              <a:rPr lang="en-US" dirty="0">
                <a:solidFill>
                  <a:srgbClr val="FFFFFF"/>
                </a:solidFill>
                <a:latin typeface="Candara"/>
              </a:rPr>
              <a:t>More than </a:t>
            </a:r>
            <a:r>
              <a:rPr lang="en-US" dirty="0" smtClean="0">
                <a:solidFill>
                  <a:srgbClr val="FFFFFF"/>
                </a:solidFill>
                <a:latin typeface="Candara"/>
              </a:rPr>
              <a:t>2000 </a:t>
            </a:r>
            <a:r>
              <a:rPr lang="en-US" dirty="0">
                <a:solidFill>
                  <a:srgbClr val="FFFFFF"/>
                </a:solidFill>
                <a:latin typeface="Candara"/>
              </a:rPr>
              <a:t>people have downloaded some part of the IMAPP suite of products representing </a:t>
            </a:r>
            <a:r>
              <a:rPr lang="en-US" dirty="0" smtClean="0">
                <a:solidFill>
                  <a:srgbClr val="FFFFFF"/>
                </a:solidFill>
                <a:latin typeface="Candara"/>
              </a:rPr>
              <a:t>70 </a:t>
            </a:r>
            <a:r>
              <a:rPr lang="en-US" dirty="0">
                <a:solidFill>
                  <a:srgbClr val="FFFFFF"/>
                </a:solidFill>
                <a:latin typeface="Candara"/>
              </a:rPr>
              <a:t>different countries and all 7 continents (since 2007)</a:t>
            </a:r>
          </a:p>
        </p:txBody>
      </p:sp>
      <p:pic>
        <p:nvPicPr>
          <p:cNvPr id="8" name="Picture 7" descr="NASA_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25" y="5953747"/>
            <a:ext cx="894277" cy="762583"/>
          </a:xfrm>
          <a:prstGeom prst="rect">
            <a:avLst/>
          </a:prstGeom>
        </p:spPr>
      </p:pic>
    </p:spTree>
    <p:extLst>
      <p:ext uri="{BB962C8B-B14F-4D97-AF65-F5344CB8AC3E}">
        <p14:creationId xmlns:p14="http://schemas.microsoft.com/office/powerpoint/2010/main" val="1946252927"/>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304800"/>
            <a:ext cx="7772400" cy="1143000"/>
          </a:xfrm>
        </p:spPr>
        <p:txBody>
          <a:bodyPr/>
          <a:lstStyle/>
          <a:p>
            <a:r>
              <a:rPr lang="en-US"/>
              <a:t>Reflectance</a:t>
            </a:r>
          </a:p>
        </p:txBody>
      </p:sp>
      <p:sp>
        <p:nvSpPr>
          <p:cNvPr id="53251" name="Rectangle 3"/>
          <p:cNvSpPr>
            <a:spLocks noGrp="1" noChangeArrowheads="1"/>
          </p:cNvSpPr>
          <p:nvPr>
            <p:ph type="body" idx="1"/>
          </p:nvPr>
        </p:nvSpPr>
        <p:spPr>
          <a:xfrm>
            <a:off x="685800" y="1371600"/>
            <a:ext cx="7772400" cy="4953000"/>
          </a:xfrm>
        </p:spPr>
        <p:txBody>
          <a:bodyPr/>
          <a:lstStyle/>
          <a:p>
            <a:r>
              <a:rPr lang="en-US" sz="2400"/>
              <a:t>To properly compare different reflective channels we need to convert observed radiance into a target physical property</a:t>
            </a:r>
            <a:br>
              <a:rPr lang="en-US" sz="2400"/>
            </a:br>
            <a:endParaRPr lang="en-US" sz="2400"/>
          </a:p>
          <a:p>
            <a:r>
              <a:rPr lang="en-US" sz="2400"/>
              <a:t>In the visible and near infrared this is done through the ratio of the observed radiance divided by the incoming energy at the top of the atmosphere</a:t>
            </a:r>
            <a:br>
              <a:rPr lang="en-US" sz="2400"/>
            </a:br>
            <a:endParaRPr lang="en-US" sz="2400"/>
          </a:p>
          <a:p>
            <a:r>
              <a:rPr lang="en-US" sz="2400"/>
              <a:t>The physical quantity is the Reflectance  i.e. the fraction of solar energy reflected by the observed target</a:t>
            </a:r>
          </a:p>
        </p:txBody>
      </p:sp>
    </p:spTree>
    <p:extLst>
      <p:ext uri="{BB962C8B-B14F-4D97-AF65-F5344CB8AC3E}">
        <p14:creationId xmlns:p14="http://schemas.microsoft.com/office/powerpoint/2010/main" val="75200076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685800" y="457200"/>
            <a:ext cx="7772400" cy="1143000"/>
          </a:xfrm>
        </p:spPr>
        <p:txBody>
          <a:bodyPr/>
          <a:lstStyle/>
          <a:p>
            <a:r>
              <a:rPr lang="en-US"/>
              <a:t>Emissive Bands</a:t>
            </a:r>
          </a:p>
        </p:txBody>
      </p:sp>
      <p:sp>
        <p:nvSpPr>
          <p:cNvPr id="70659" name="Rectangle 3"/>
          <p:cNvSpPr>
            <a:spLocks noChangeArrowheads="1"/>
          </p:cNvSpPr>
          <p:nvPr/>
        </p:nvSpPr>
        <p:spPr bwMode="auto">
          <a:xfrm>
            <a:off x="685800" y="1676400"/>
            <a:ext cx="77724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pPr>
            <a:r>
              <a:rPr lang="en-US" smtClean="0">
                <a:solidFill>
                  <a:srgbClr val="000000"/>
                </a:solidFill>
                <a:latin typeface="Arial" charset="0"/>
              </a:rPr>
              <a:t>Used to observe terrestrial energy emitted by the Earth system in the IR between 4 and 15 µm </a:t>
            </a:r>
          </a:p>
          <a:p>
            <a:pPr marL="342900" indent="-342900">
              <a:spcBef>
                <a:spcPct val="20000"/>
              </a:spcBef>
            </a:pPr>
            <a:endParaRPr lang="en-US" smtClean="0">
              <a:solidFill>
                <a:srgbClr val="000000"/>
              </a:solidFill>
              <a:latin typeface="Arial" charset="0"/>
            </a:endParaRPr>
          </a:p>
          <a:p>
            <a:pPr marL="342900" indent="-342900">
              <a:spcBef>
                <a:spcPct val="20000"/>
              </a:spcBef>
            </a:pPr>
            <a:endParaRPr lang="en-US" smtClean="0">
              <a:solidFill>
                <a:srgbClr val="000000"/>
              </a:solidFill>
              <a:latin typeface="Arial" charset="0"/>
            </a:endParaRPr>
          </a:p>
          <a:p>
            <a:pPr marL="342900" indent="-342900">
              <a:spcBef>
                <a:spcPct val="20000"/>
              </a:spcBef>
              <a:buFontTx/>
              <a:buChar char="•"/>
            </a:pPr>
            <a:r>
              <a:rPr lang="en-US" smtClean="0">
                <a:solidFill>
                  <a:srgbClr val="000000"/>
                </a:solidFill>
                <a:latin typeface="Arial" charset="0"/>
              </a:rPr>
              <a:t>About 99% of the energy observed in this range is emitted by the Earth</a:t>
            </a:r>
          </a:p>
          <a:p>
            <a:pPr marL="342900" indent="-342900">
              <a:spcBef>
                <a:spcPct val="20000"/>
              </a:spcBef>
              <a:buFontTx/>
              <a:buChar char="•"/>
            </a:pPr>
            <a:r>
              <a:rPr lang="en-US" smtClean="0">
                <a:solidFill>
                  <a:srgbClr val="000000"/>
                </a:solidFill>
                <a:latin typeface="Arial" charset="0"/>
              </a:rPr>
              <a:t>Only 1% is observed below 4 µm</a:t>
            </a:r>
          </a:p>
          <a:p>
            <a:pPr marL="342900" indent="-342900">
              <a:spcBef>
                <a:spcPct val="20000"/>
              </a:spcBef>
              <a:buFontTx/>
              <a:buChar char="•"/>
            </a:pPr>
            <a:r>
              <a:rPr lang="en-US" smtClean="0">
                <a:solidFill>
                  <a:srgbClr val="000000"/>
                </a:solidFill>
                <a:latin typeface="Arial" charset="0"/>
              </a:rPr>
              <a:t>At 4 µm the solar reflected energy can significantly affect the observations of the Earth emitted energy</a:t>
            </a:r>
          </a:p>
        </p:txBody>
      </p:sp>
    </p:spTree>
    <p:extLst>
      <p:ext uri="{BB962C8B-B14F-4D97-AF65-F5344CB8AC3E}">
        <p14:creationId xmlns:p14="http://schemas.microsoft.com/office/powerpoint/2010/main" val="382374518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3200"/>
            <a:ext cx="8229600" cy="1143000"/>
          </a:xfrm>
        </p:spPr>
        <p:txBody>
          <a:bodyPr/>
          <a:lstStyle/>
          <a:p>
            <a:r>
              <a:rPr lang="en-US" dirty="0" smtClean="0"/>
              <a:t>MODIS Emissive Bands</a:t>
            </a:r>
            <a:endParaRPr lang="en-US" dirty="0"/>
          </a:p>
        </p:txBody>
      </p:sp>
      <p:pic>
        <p:nvPicPr>
          <p:cNvPr id="5" name="Picture 4" descr="Screen Shot 2015-02-10 at 7.09.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7700"/>
            <a:ext cx="9144000" cy="6191480"/>
          </a:xfrm>
          <a:prstGeom prst="rect">
            <a:avLst/>
          </a:prstGeom>
        </p:spPr>
      </p:pic>
    </p:spTree>
    <p:extLst>
      <p:ext uri="{BB962C8B-B14F-4D97-AF65-F5344CB8AC3E}">
        <p14:creationId xmlns:p14="http://schemas.microsoft.com/office/powerpoint/2010/main" val="78687030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962"/>
            <a:ext cx="8229600" cy="1143000"/>
          </a:xfrm>
        </p:spPr>
        <p:txBody>
          <a:bodyPr/>
          <a:lstStyle/>
          <a:p>
            <a:r>
              <a:rPr lang="en-US" dirty="0" smtClean="0"/>
              <a:t>VIIRS Instrument Characteristics </a:t>
            </a:r>
            <a:endParaRPr lang="en-US" dirty="0"/>
          </a:p>
        </p:txBody>
      </p:sp>
      <p:pic>
        <p:nvPicPr>
          <p:cNvPr id="3" name="Picture 2" descr="Screen shot 2012-05-14 at 2.41.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596206"/>
            <a:ext cx="8280400" cy="5716564"/>
          </a:xfrm>
          <a:prstGeom prst="rect">
            <a:avLst/>
          </a:prstGeom>
        </p:spPr>
      </p:pic>
    </p:spTree>
    <p:extLst>
      <p:ext uri="{BB962C8B-B14F-4D97-AF65-F5344CB8AC3E}">
        <p14:creationId xmlns:p14="http://schemas.microsoft.com/office/powerpoint/2010/main" val="254904694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l="6129" t="-241" r="6833" b="72389"/>
          <a:stretch>
            <a:fillRect/>
          </a:stretch>
        </p:blipFill>
        <p:spPr bwMode="auto">
          <a:xfrm>
            <a:off x="152400" y="1143000"/>
            <a:ext cx="88392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86019" name="Picture 3"/>
          <p:cNvPicPr>
            <a:picLocks noChangeAspect="1" noChangeArrowheads="1"/>
          </p:cNvPicPr>
          <p:nvPr/>
        </p:nvPicPr>
        <p:blipFill>
          <a:blip r:embed="rId3">
            <a:extLst>
              <a:ext uri="{28A0092B-C50C-407E-A947-70E740481C1C}">
                <a14:useLocalDpi xmlns:a14="http://schemas.microsoft.com/office/drawing/2010/main" val="0"/>
              </a:ext>
            </a:extLst>
          </a:blip>
          <a:srcRect l="8476" t="66441" r="3026" b="6795"/>
          <a:stretch>
            <a:fillRect/>
          </a:stretch>
        </p:blipFill>
        <p:spPr bwMode="auto">
          <a:xfrm>
            <a:off x="381000" y="4762500"/>
            <a:ext cx="8534400" cy="2019300"/>
          </a:xfrm>
          <a:prstGeom prst="rect">
            <a:avLst/>
          </a:prstGeom>
          <a:noFill/>
          <a:extLst>
            <a:ext uri="{909E8E84-426E-40dd-AFC4-6F175D3DCCD1}">
              <a14:hiddenFill xmlns:a14="http://schemas.microsoft.com/office/drawing/2010/main">
                <a:solidFill>
                  <a:srgbClr val="FFFFFF"/>
                </a:solidFill>
              </a14:hiddenFill>
            </a:ext>
          </a:extLst>
        </p:spPr>
      </p:pic>
      <p:sp>
        <p:nvSpPr>
          <p:cNvPr id="86020" name="Text Box 4"/>
          <p:cNvSpPr txBox="1">
            <a:spLocks noChangeArrowheads="1"/>
          </p:cNvSpPr>
          <p:nvPr/>
        </p:nvSpPr>
        <p:spPr bwMode="auto">
          <a:xfrm>
            <a:off x="612775" y="550863"/>
            <a:ext cx="8045450"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eaLnBrk="0" hangingPunct="0">
              <a:lnSpc>
                <a:spcPct val="70000"/>
              </a:lnSpc>
            </a:pPr>
            <a:r>
              <a:rPr lang="en-US" smtClean="0">
                <a:solidFill>
                  <a:srgbClr val="000000"/>
                </a:solidFill>
              </a:rPr>
              <a:t>Spectral Characteristics of Energy Sources and Sensing Systems</a:t>
            </a:r>
          </a:p>
        </p:txBody>
      </p:sp>
      <p:sp>
        <p:nvSpPr>
          <p:cNvPr id="86021" name="Freeform 5"/>
          <p:cNvSpPr>
            <a:spLocks/>
          </p:cNvSpPr>
          <p:nvPr/>
        </p:nvSpPr>
        <p:spPr bwMode="auto">
          <a:xfrm>
            <a:off x="3352800" y="3416300"/>
            <a:ext cx="2743200" cy="241300"/>
          </a:xfrm>
          <a:custGeom>
            <a:avLst/>
            <a:gdLst>
              <a:gd name="T0" fmla="*/ 0 w 1728"/>
              <a:gd name="T1" fmla="*/ 152 h 152"/>
              <a:gd name="T2" fmla="*/ 192 w 1728"/>
              <a:gd name="T3" fmla="*/ 56 h 152"/>
              <a:gd name="T4" fmla="*/ 240 w 1728"/>
              <a:gd name="T5" fmla="*/ 8 h 152"/>
              <a:gd name="T6" fmla="*/ 336 w 1728"/>
              <a:gd name="T7" fmla="*/ 8 h 152"/>
              <a:gd name="T8" fmla="*/ 480 w 1728"/>
              <a:gd name="T9" fmla="*/ 56 h 152"/>
              <a:gd name="T10" fmla="*/ 1728 w 1728"/>
              <a:gd name="T11" fmla="*/ 152 h 152"/>
            </a:gdLst>
            <a:ahLst/>
            <a:cxnLst>
              <a:cxn ang="0">
                <a:pos x="T0" y="T1"/>
              </a:cxn>
              <a:cxn ang="0">
                <a:pos x="T2" y="T3"/>
              </a:cxn>
              <a:cxn ang="0">
                <a:pos x="T4" y="T5"/>
              </a:cxn>
              <a:cxn ang="0">
                <a:pos x="T6" y="T7"/>
              </a:cxn>
              <a:cxn ang="0">
                <a:pos x="T8" y="T9"/>
              </a:cxn>
              <a:cxn ang="0">
                <a:pos x="T10" y="T11"/>
              </a:cxn>
            </a:cxnLst>
            <a:rect l="0" t="0" r="r" b="b"/>
            <a:pathLst>
              <a:path w="1728" h="152">
                <a:moveTo>
                  <a:pt x="0" y="152"/>
                </a:moveTo>
                <a:cubicBezTo>
                  <a:pt x="76" y="116"/>
                  <a:pt x="152" y="80"/>
                  <a:pt x="192" y="56"/>
                </a:cubicBezTo>
                <a:cubicBezTo>
                  <a:pt x="232" y="32"/>
                  <a:pt x="216" y="16"/>
                  <a:pt x="240" y="8"/>
                </a:cubicBezTo>
                <a:cubicBezTo>
                  <a:pt x="264" y="0"/>
                  <a:pt x="296" y="0"/>
                  <a:pt x="336" y="8"/>
                </a:cubicBezTo>
                <a:cubicBezTo>
                  <a:pt x="376" y="16"/>
                  <a:pt x="248" y="32"/>
                  <a:pt x="480" y="56"/>
                </a:cubicBezTo>
                <a:cubicBezTo>
                  <a:pt x="712" y="80"/>
                  <a:pt x="1220" y="116"/>
                  <a:pt x="1728" y="152"/>
                </a:cubicBezTo>
              </a:path>
            </a:pathLst>
          </a:custGeom>
          <a:solidFill>
            <a:srgbClr val="FF3C00"/>
          </a:solidFill>
          <a:ln w="9525">
            <a:solidFill>
              <a:schemeClr val="tx1"/>
            </a:solidFill>
            <a:round/>
            <a:headEnd/>
            <a:tailEnd/>
          </a:ln>
        </p:spPr>
        <p:txBody>
          <a:bodyPr wrap="none" anchor="ctr"/>
          <a:lstStyle/>
          <a:p>
            <a:pPr eaLnBrk="0" hangingPunct="0"/>
            <a:endParaRPr lang="en-US" smtClean="0">
              <a:solidFill>
                <a:srgbClr val="000000"/>
              </a:solidFill>
              <a:latin typeface="Times" charset="0"/>
            </a:endParaRPr>
          </a:p>
        </p:txBody>
      </p:sp>
      <p:sp>
        <p:nvSpPr>
          <p:cNvPr id="86022" name="Line 6"/>
          <p:cNvSpPr>
            <a:spLocks noChangeShapeType="1"/>
          </p:cNvSpPr>
          <p:nvPr/>
        </p:nvSpPr>
        <p:spPr bwMode="auto">
          <a:xfrm>
            <a:off x="3429000" y="1524000"/>
            <a:ext cx="1295400" cy="0"/>
          </a:xfrm>
          <a:prstGeom prst="line">
            <a:avLst/>
          </a:prstGeom>
          <a:noFill/>
          <a:ln w="19050">
            <a:solidFill>
              <a:srgbClr val="FF3C00"/>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en-US" smtClean="0">
              <a:solidFill>
                <a:srgbClr val="000000"/>
              </a:solidFill>
              <a:latin typeface="Times" charset="0"/>
            </a:endParaRPr>
          </a:p>
        </p:txBody>
      </p:sp>
      <p:sp>
        <p:nvSpPr>
          <p:cNvPr id="86023" name="Rectangle 7"/>
          <p:cNvSpPr>
            <a:spLocks noChangeArrowheads="1"/>
          </p:cNvSpPr>
          <p:nvPr/>
        </p:nvSpPr>
        <p:spPr bwMode="auto">
          <a:xfrm>
            <a:off x="3886200" y="1066800"/>
            <a:ext cx="488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smtClean="0">
                <a:solidFill>
                  <a:srgbClr val="FF3C00"/>
                </a:solidFill>
                <a:latin typeface="Times" charset="0"/>
              </a:rPr>
              <a:t>IR</a:t>
            </a:r>
            <a:endParaRPr lang="en-US" smtClean="0">
              <a:solidFill>
                <a:srgbClr val="000000"/>
              </a:solidFill>
              <a:latin typeface="Times" charset="0"/>
            </a:endParaRPr>
          </a:p>
        </p:txBody>
      </p:sp>
      <p:sp>
        <p:nvSpPr>
          <p:cNvPr id="86038" name="Oval 22"/>
          <p:cNvSpPr>
            <a:spLocks noChangeArrowheads="1"/>
          </p:cNvSpPr>
          <p:nvPr/>
        </p:nvSpPr>
        <p:spPr bwMode="auto">
          <a:xfrm>
            <a:off x="3048000" y="3581400"/>
            <a:ext cx="228600" cy="228600"/>
          </a:xfrm>
          <a:prstGeom prst="ellipse">
            <a:avLst/>
          </a:prstGeom>
          <a:noFill/>
          <a:ln w="28575">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pPr eaLnBrk="0" hangingPunct="0"/>
            <a:endParaRPr lang="en-US" smtClean="0">
              <a:solidFill>
                <a:srgbClr val="000000"/>
              </a:solidFill>
              <a:latin typeface="Times" charset="0"/>
            </a:endParaRPr>
          </a:p>
        </p:txBody>
      </p:sp>
      <p:sp>
        <p:nvSpPr>
          <p:cNvPr id="86039" name="Rectangle 23"/>
          <p:cNvSpPr>
            <a:spLocks noChangeArrowheads="1"/>
          </p:cNvSpPr>
          <p:nvPr/>
        </p:nvSpPr>
        <p:spPr bwMode="auto">
          <a:xfrm>
            <a:off x="2743200" y="4114800"/>
            <a:ext cx="8255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smtClean="0">
                <a:solidFill>
                  <a:srgbClr val="FF0000"/>
                </a:solidFill>
              </a:rPr>
              <a:t>4 µm</a:t>
            </a:r>
            <a:endParaRPr lang="en-US" smtClean="0">
              <a:solidFill>
                <a:srgbClr val="000000"/>
              </a:solidFill>
            </a:endParaRPr>
          </a:p>
        </p:txBody>
      </p:sp>
      <p:sp>
        <p:nvSpPr>
          <p:cNvPr id="86040" name="Rectangle 24"/>
          <p:cNvSpPr>
            <a:spLocks noChangeArrowheads="1"/>
          </p:cNvSpPr>
          <p:nvPr/>
        </p:nvSpPr>
        <p:spPr bwMode="auto">
          <a:xfrm>
            <a:off x="3594100" y="4419600"/>
            <a:ext cx="9779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smtClean="0">
                <a:solidFill>
                  <a:srgbClr val="FF0000"/>
                </a:solidFill>
              </a:rPr>
              <a:t>11 µm</a:t>
            </a:r>
            <a:endParaRPr lang="en-US" smtClean="0">
              <a:solidFill>
                <a:srgbClr val="000000"/>
              </a:solidFill>
            </a:endParaRPr>
          </a:p>
        </p:txBody>
      </p:sp>
      <p:cxnSp>
        <p:nvCxnSpPr>
          <p:cNvPr id="86041" name="AutoShape 25"/>
          <p:cNvCxnSpPr>
            <a:cxnSpLocks noChangeShapeType="1"/>
            <a:stCxn id="86040" idx="0"/>
          </p:cNvCxnSpPr>
          <p:nvPr/>
        </p:nvCxnSpPr>
        <p:spPr bwMode="auto">
          <a:xfrm flipH="1" flipV="1">
            <a:off x="3848100" y="3811588"/>
            <a:ext cx="234950" cy="608012"/>
          </a:xfrm>
          <a:prstGeom prst="straightConnector1">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86042" name="AutoShape 26"/>
          <p:cNvCxnSpPr>
            <a:cxnSpLocks noChangeShapeType="1"/>
            <a:stCxn id="86039" idx="0"/>
            <a:endCxn id="86038" idx="4"/>
          </p:cNvCxnSpPr>
          <p:nvPr/>
        </p:nvCxnSpPr>
        <p:spPr bwMode="auto">
          <a:xfrm flipV="1">
            <a:off x="3155950" y="3824288"/>
            <a:ext cx="6350" cy="290512"/>
          </a:xfrm>
          <a:prstGeom prst="straightConnector1">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86043" name="Oval 27"/>
          <p:cNvSpPr>
            <a:spLocks noChangeArrowheads="1"/>
          </p:cNvSpPr>
          <p:nvPr/>
        </p:nvSpPr>
        <p:spPr bwMode="auto">
          <a:xfrm>
            <a:off x="3733800" y="3581400"/>
            <a:ext cx="228600" cy="228600"/>
          </a:xfrm>
          <a:prstGeom prst="ellipse">
            <a:avLst/>
          </a:prstGeom>
          <a:noFill/>
          <a:ln w="28575">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pPr eaLnBrk="0" hangingPunct="0"/>
            <a:endParaRPr lang="en-US" smtClean="0">
              <a:solidFill>
                <a:srgbClr val="000000"/>
              </a:solidFill>
              <a:latin typeface="Times" charset="0"/>
            </a:endParaRPr>
          </a:p>
        </p:txBody>
      </p:sp>
    </p:spTree>
    <p:extLst>
      <p:ext uri="{BB962C8B-B14F-4D97-AF65-F5344CB8AC3E}">
        <p14:creationId xmlns:p14="http://schemas.microsoft.com/office/powerpoint/2010/main" val="10857841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5800" y="304800"/>
            <a:ext cx="7772400" cy="1143000"/>
          </a:xfrm>
        </p:spPr>
        <p:txBody>
          <a:bodyPr/>
          <a:lstStyle/>
          <a:p>
            <a:r>
              <a:rPr lang="en-US"/>
              <a:t>Brightness Temperature</a:t>
            </a:r>
          </a:p>
        </p:txBody>
      </p:sp>
      <p:sp>
        <p:nvSpPr>
          <p:cNvPr id="49155" name="Rectangle 3"/>
          <p:cNvSpPr>
            <a:spLocks noGrp="1" noChangeArrowheads="1"/>
          </p:cNvSpPr>
          <p:nvPr>
            <p:ph type="body" idx="1"/>
          </p:nvPr>
        </p:nvSpPr>
        <p:spPr>
          <a:xfrm>
            <a:off x="685800" y="1371600"/>
            <a:ext cx="7772400" cy="4953000"/>
          </a:xfrm>
        </p:spPr>
        <p:txBody>
          <a:bodyPr/>
          <a:lstStyle/>
          <a:p>
            <a:r>
              <a:rPr lang="en-US" sz="2800"/>
              <a:t>To properly compare different emissive channels we need to convert observed radiance into a target physical property</a:t>
            </a:r>
            <a:br>
              <a:rPr lang="en-US" sz="2800"/>
            </a:br>
            <a:endParaRPr lang="en-US" sz="2800"/>
          </a:p>
          <a:p>
            <a:r>
              <a:rPr lang="en-US" sz="2800"/>
              <a:t>In the Infrared this is done through the Planck function</a:t>
            </a:r>
            <a:br>
              <a:rPr lang="en-US" sz="2800"/>
            </a:br>
            <a:endParaRPr lang="en-US" sz="2800"/>
          </a:p>
          <a:p>
            <a:r>
              <a:rPr lang="en-US" sz="2800"/>
              <a:t>The physical quantity is the Brightness Temperature i.e. the Temperature of a black body emitting the observed radiance</a:t>
            </a:r>
          </a:p>
        </p:txBody>
      </p:sp>
    </p:spTree>
    <p:extLst>
      <p:ext uri="{BB962C8B-B14F-4D97-AF65-F5344CB8AC3E}">
        <p14:creationId xmlns:p14="http://schemas.microsoft.com/office/powerpoint/2010/main" val="239829559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4257" name="Picture 1" descr="E351_0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4147" r="-24147"/>
          <a:stretch>
            <a:fillRect/>
          </a:stretch>
        </p:blipFill>
        <p:spPr bwMode="auto">
          <a:xfrm>
            <a:off x="-2709267" y="-546100"/>
            <a:ext cx="14709939" cy="808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045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6" name="Picture 16" descr="MOD_BAND31_11mu_b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219200"/>
            <a:ext cx="5105400" cy="5638800"/>
          </a:xfrm>
          <a:prstGeom prst="rect">
            <a:avLst/>
          </a:prstGeom>
          <a:noFill/>
          <a:extLst>
            <a:ext uri="{909E8E84-426E-40dd-AFC4-6F175D3DCCD1}">
              <a14:hiddenFill xmlns:a14="http://schemas.microsoft.com/office/drawing/2010/main">
                <a:solidFill>
                  <a:srgbClr val="FFFFFF"/>
                </a:solidFill>
              </a14:hiddenFill>
            </a:ext>
          </a:extLst>
        </p:spPr>
      </p:pic>
      <p:sp>
        <p:nvSpPr>
          <p:cNvPr id="61443" name="Rectangle 3"/>
          <p:cNvSpPr>
            <a:spLocks noGrp="1" noChangeArrowheads="1"/>
          </p:cNvSpPr>
          <p:nvPr>
            <p:ph type="ctrTitle"/>
          </p:nvPr>
        </p:nvSpPr>
        <p:spPr>
          <a:xfrm>
            <a:off x="685800" y="0"/>
            <a:ext cx="7772400" cy="1143000"/>
          </a:xfrm>
        </p:spPr>
        <p:txBody>
          <a:bodyPr>
            <a:normAutofit fontScale="90000"/>
          </a:bodyPr>
          <a:lstStyle/>
          <a:p>
            <a:r>
              <a:rPr lang="en-US"/>
              <a:t>Observed BT</a:t>
            </a:r>
            <a:br>
              <a:rPr lang="en-US"/>
            </a:br>
            <a:r>
              <a:rPr lang="en-US"/>
              <a:t> at 11 micron</a:t>
            </a:r>
          </a:p>
        </p:txBody>
      </p:sp>
      <p:sp>
        <p:nvSpPr>
          <p:cNvPr id="61444" name="Oval 4"/>
          <p:cNvSpPr>
            <a:spLocks noChangeArrowheads="1"/>
          </p:cNvSpPr>
          <p:nvPr/>
        </p:nvSpPr>
        <p:spPr bwMode="auto">
          <a:xfrm>
            <a:off x="7467600" y="3200400"/>
            <a:ext cx="533400" cy="457200"/>
          </a:xfrm>
          <a:prstGeom prst="ellipse">
            <a:avLst/>
          </a:prstGeom>
          <a:noFill/>
          <a:ln w="28575">
            <a:solidFill>
              <a:srgbClr val="FF3C00"/>
            </a:solidFill>
            <a:round/>
            <a:headEnd/>
            <a:tailEnd/>
          </a:ln>
          <a:extLst>
            <a:ext uri="{909E8E84-426E-40dd-AFC4-6F175D3DCCD1}">
              <a14:hiddenFill xmlns:a14="http://schemas.microsoft.com/office/drawing/2010/main">
                <a:solidFill>
                  <a:srgbClr val="0000FF"/>
                </a:solidFill>
              </a14:hiddenFill>
            </a:ext>
          </a:extLst>
        </p:spPr>
        <p:txBody>
          <a:bodyPr wrap="none" anchor="ctr"/>
          <a:lstStyle/>
          <a:p>
            <a:pPr eaLnBrk="0" hangingPunct="0"/>
            <a:endParaRPr lang="en-US" smtClean="0">
              <a:solidFill>
                <a:srgbClr val="000000"/>
              </a:solidFill>
              <a:latin typeface="Times" charset="0"/>
            </a:endParaRPr>
          </a:p>
        </p:txBody>
      </p:sp>
      <p:sp>
        <p:nvSpPr>
          <p:cNvPr id="61445" name="Rectangle 5"/>
          <p:cNvSpPr>
            <a:spLocks noChangeArrowheads="1"/>
          </p:cNvSpPr>
          <p:nvPr/>
        </p:nvSpPr>
        <p:spPr bwMode="auto">
          <a:xfrm>
            <a:off x="609600" y="2667000"/>
            <a:ext cx="3205024"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dirty="0" smtClean="0">
                <a:solidFill>
                  <a:srgbClr val="FF3C00"/>
                </a:solidFill>
              </a:rPr>
              <a:t>Range [220K 320K]</a:t>
            </a:r>
          </a:p>
          <a:p>
            <a:pPr eaLnBrk="0" hangingPunct="0"/>
            <a:r>
              <a:rPr lang="en-US" dirty="0" smtClean="0">
                <a:solidFill>
                  <a:srgbClr val="FF3C00"/>
                </a:solidFill>
              </a:rPr>
              <a:t>Celsius=Kelvin - 273.16</a:t>
            </a:r>
            <a:endParaRPr lang="en-US" dirty="0" smtClean="0">
              <a:solidFill>
                <a:srgbClr val="000000"/>
              </a:solidFill>
            </a:endParaRPr>
          </a:p>
        </p:txBody>
      </p:sp>
      <p:cxnSp>
        <p:nvCxnSpPr>
          <p:cNvPr id="61446" name="AutoShape 6"/>
          <p:cNvCxnSpPr>
            <a:cxnSpLocks noChangeShapeType="1"/>
            <a:stCxn id="61445" idx="3"/>
            <a:endCxn id="61444" idx="2"/>
          </p:cNvCxnSpPr>
          <p:nvPr/>
        </p:nvCxnSpPr>
        <p:spPr bwMode="auto">
          <a:xfrm>
            <a:off x="3814624" y="3082499"/>
            <a:ext cx="3652976" cy="346501"/>
          </a:xfrm>
          <a:prstGeom prst="straightConnector1">
            <a:avLst/>
          </a:prstGeom>
          <a:noFill/>
          <a:ln w="9525">
            <a:solidFill>
              <a:srgbClr val="FF3C00"/>
            </a:solidFill>
            <a:round/>
            <a:headEnd/>
            <a:tailEnd type="triangle" w="med" len="med"/>
          </a:ln>
          <a:extLst>
            <a:ext uri="{909E8E84-426E-40dd-AFC4-6F175D3DCCD1}">
              <a14:hiddenFill xmlns:a14="http://schemas.microsoft.com/office/drawing/2010/main">
                <a:noFill/>
              </a14:hiddenFill>
            </a:ext>
          </a:extLst>
        </p:spPr>
      </p:cxnSp>
      <p:sp>
        <p:nvSpPr>
          <p:cNvPr id="61447" name="Oval 7"/>
          <p:cNvSpPr>
            <a:spLocks noChangeArrowheads="1"/>
          </p:cNvSpPr>
          <p:nvPr/>
        </p:nvSpPr>
        <p:spPr bwMode="auto">
          <a:xfrm>
            <a:off x="5638800" y="5105400"/>
            <a:ext cx="609600" cy="609600"/>
          </a:xfrm>
          <a:prstGeom prst="ellipse">
            <a:avLst/>
          </a:prstGeom>
          <a:noFill/>
          <a:ln w="28575">
            <a:solidFill>
              <a:srgbClr val="FF3C00"/>
            </a:solidFill>
            <a:round/>
            <a:headEnd/>
            <a:tailEnd/>
          </a:ln>
          <a:extLst>
            <a:ext uri="{909E8E84-426E-40dd-AFC4-6F175D3DCCD1}">
              <a14:hiddenFill xmlns:a14="http://schemas.microsoft.com/office/drawing/2010/main">
                <a:solidFill>
                  <a:srgbClr val="0000FF"/>
                </a:solidFill>
              </a14:hiddenFill>
            </a:ext>
          </a:extLst>
        </p:spPr>
        <p:txBody>
          <a:bodyPr wrap="none" anchor="ctr"/>
          <a:lstStyle/>
          <a:p>
            <a:pPr eaLnBrk="0" hangingPunct="0"/>
            <a:endParaRPr lang="en-US" smtClean="0">
              <a:solidFill>
                <a:srgbClr val="000000"/>
              </a:solidFill>
              <a:latin typeface="Times" charset="0"/>
            </a:endParaRPr>
          </a:p>
        </p:txBody>
      </p:sp>
      <p:cxnSp>
        <p:nvCxnSpPr>
          <p:cNvPr id="61448" name="AutoShape 8"/>
          <p:cNvCxnSpPr>
            <a:cxnSpLocks noChangeShapeType="1"/>
            <a:stCxn id="61445" idx="3"/>
            <a:endCxn id="61447" idx="2"/>
          </p:cNvCxnSpPr>
          <p:nvPr/>
        </p:nvCxnSpPr>
        <p:spPr bwMode="auto">
          <a:xfrm>
            <a:off x="3814624" y="3082499"/>
            <a:ext cx="1824176" cy="2327701"/>
          </a:xfrm>
          <a:prstGeom prst="straightConnector1">
            <a:avLst/>
          </a:prstGeom>
          <a:noFill/>
          <a:ln w="9525">
            <a:solidFill>
              <a:srgbClr val="FF3C00"/>
            </a:solidFill>
            <a:round/>
            <a:headEnd/>
            <a:tailEnd type="triangle" w="med" len="med"/>
          </a:ln>
          <a:extLst>
            <a:ext uri="{909E8E84-426E-40dd-AFC4-6F175D3DCCD1}">
              <a14:hiddenFill xmlns:a14="http://schemas.microsoft.com/office/drawing/2010/main">
                <a:noFill/>
              </a14:hiddenFill>
            </a:ext>
          </a:extLst>
        </p:spPr>
      </p:cxnSp>
      <p:sp>
        <p:nvSpPr>
          <p:cNvPr id="61449" name="Rectangle 9"/>
          <p:cNvSpPr>
            <a:spLocks noChangeArrowheads="1"/>
          </p:cNvSpPr>
          <p:nvPr/>
        </p:nvSpPr>
        <p:spPr bwMode="auto">
          <a:xfrm>
            <a:off x="609600" y="3978275"/>
            <a:ext cx="29686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smtClean="0">
                <a:solidFill>
                  <a:srgbClr val="000000"/>
                </a:solidFill>
              </a:rPr>
              <a:t>Values over land</a:t>
            </a:r>
          </a:p>
          <a:p>
            <a:pPr eaLnBrk="0" hangingPunct="0"/>
            <a:r>
              <a:rPr lang="en-US" smtClean="0">
                <a:solidFill>
                  <a:srgbClr val="000000"/>
                </a:solidFill>
              </a:rPr>
              <a:t>Larger than over water</a:t>
            </a:r>
          </a:p>
        </p:txBody>
      </p:sp>
      <p:sp>
        <p:nvSpPr>
          <p:cNvPr id="61450" name="Line 10"/>
          <p:cNvSpPr>
            <a:spLocks noChangeShapeType="1"/>
          </p:cNvSpPr>
          <p:nvPr/>
        </p:nvSpPr>
        <p:spPr bwMode="auto">
          <a:xfrm>
            <a:off x="3657600" y="4572000"/>
            <a:ext cx="2209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smtClean="0">
              <a:solidFill>
                <a:srgbClr val="000000"/>
              </a:solidFill>
              <a:latin typeface="Times" charset="0"/>
            </a:endParaRPr>
          </a:p>
        </p:txBody>
      </p:sp>
      <p:sp>
        <p:nvSpPr>
          <p:cNvPr id="61451" name="Line 11"/>
          <p:cNvSpPr>
            <a:spLocks noChangeShapeType="1"/>
          </p:cNvSpPr>
          <p:nvPr/>
        </p:nvSpPr>
        <p:spPr bwMode="auto">
          <a:xfrm flipV="1">
            <a:off x="3657600" y="4419600"/>
            <a:ext cx="2438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smtClean="0">
              <a:solidFill>
                <a:srgbClr val="000000"/>
              </a:solidFill>
              <a:latin typeface="Times" charset="0"/>
            </a:endParaRPr>
          </a:p>
        </p:txBody>
      </p:sp>
      <p:sp>
        <p:nvSpPr>
          <p:cNvPr id="61452" name="Rectangle 12"/>
          <p:cNvSpPr>
            <a:spLocks noChangeArrowheads="1"/>
          </p:cNvSpPr>
          <p:nvPr/>
        </p:nvSpPr>
        <p:spPr bwMode="auto">
          <a:xfrm>
            <a:off x="304800" y="5334000"/>
            <a:ext cx="37560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smtClean="0">
                <a:solidFill>
                  <a:srgbClr val="FF0000"/>
                </a:solidFill>
              </a:rPr>
              <a:t>Undetectable Reflected Solar</a:t>
            </a:r>
          </a:p>
          <a:p>
            <a:pPr eaLnBrk="0" hangingPunct="0"/>
            <a:r>
              <a:rPr lang="en-US" smtClean="0">
                <a:solidFill>
                  <a:srgbClr val="FF0000"/>
                </a:solidFill>
              </a:rPr>
              <a:t>Even over Sunglint </a:t>
            </a:r>
            <a:endParaRPr lang="en-US" smtClean="0">
              <a:solidFill>
                <a:srgbClr val="000000"/>
              </a:solidFill>
            </a:endParaRPr>
          </a:p>
        </p:txBody>
      </p:sp>
      <p:cxnSp>
        <p:nvCxnSpPr>
          <p:cNvPr id="61453" name="AutoShape 13"/>
          <p:cNvCxnSpPr>
            <a:cxnSpLocks noChangeShapeType="1"/>
            <a:stCxn id="61452" idx="3"/>
            <a:endCxn id="61454" idx="1"/>
          </p:cNvCxnSpPr>
          <p:nvPr/>
        </p:nvCxnSpPr>
        <p:spPr bwMode="auto">
          <a:xfrm flipV="1">
            <a:off x="4060825" y="4838700"/>
            <a:ext cx="2554288" cy="906463"/>
          </a:xfrm>
          <a:prstGeom prst="straightConnector1">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61454" name="Rectangle 14"/>
          <p:cNvSpPr>
            <a:spLocks noChangeArrowheads="1"/>
          </p:cNvSpPr>
          <p:nvPr/>
        </p:nvSpPr>
        <p:spPr bwMode="auto">
          <a:xfrm>
            <a:off x="6629400" y="4648200"/>
            <a:ext cx="762000" cy="381000"/>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pPr eaLnBrk="0" hangingPunct="0"/>
            <a:endParaRPr lang="en-US" smtClean="0">
              <a:solidFill>
                <a:srgbClr val="000000"/>
              </a:solidFill>
              <a:latin typeface="Times" charset="0"/>
            </a:endParaRPr>
          </a:p>
        </p:txBody>
      </p:sp>
      <p:sp>
        <p:nvSpPr>
          <p:cNvPr id="61455" name="Rectangle 15"/>
          <p:cNvSpPr>
            <a:spLocks noChangeArrowheads="1"/>
          </p:cNvSpPr>
          <p:nvPr/>
        </p:nvSpPr>
        <p:spPr bwMode="auto">
          <a:xfrm>
            <a:off x="228600" y="1524000"/>
            <a:ext cx="4005263"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smtClean="0">
                <a:solidFill>
                  <a:srgbClr val="000000"/>
                </a:solidFill>
              </a:rPr>
              <a:t>Window Channel:</a:t>
            </a:r>
          </a:p>
          <a:p>
            <a:pPr eaLnBrk="0" hangingPunct="0">
              <a:buFontTx/>
              <a:buChar char="•"/>
            </a:pPr>
            <a:r>
              <a:rPr lang="en-US" smtClean="0">
                <a:solidFill>
                  <a:srgbClr val="000000"/>
                </a:solidFill>
              </a:rPr>
              <a:t>little atmospheric absorption</a:t>
            </a:r>
          </a:p>
          <a:p>
            <a:pPr eaLnBrk="0" hangingPunct="0">
              <a:buFontTx/>
              <a:buChar char="•"/>
            </a:pPr>
            <a:r>
              <a:rPr lang="en-US" smtClean="0">
                <a:solidFill>
                  <a:srgbClr val="000000"/>
                </a:solidFill>
              </a:rPr>
              <a:t>surface features clearly visible</a:t>
            </a:r>
          </a:p>
        </p:txBody>
      </p:sp>
      <p:sp>
        <p:nvSpPr>
          <p:cNvPr id="61457" name="Rectangle 17"/>
          <p:cNvSpPr>
            <a:spLocks noChangeArrowheads="1"/>
          </p:cNvSpPr>
          <p:nvPr/>
        </p:nvSpPr>
        <p:spPr bwMode="auto">
          <a:xfrm>
            <a:off x="914400" y="3429000"/>
            <a:ext cx="20970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smtClean="0">
                <a:solidFill>
                  <a:srgbClr val="0000FF"/>
                </a:solidFill>
              </a:rPr>
              <a:t>Clouds are cold</a:t>
            </a:r>
            <a:endParaRPr lang="en-US" smtClean="0">
              <a:solidFill>
                <a:srgbClr val="000000"/>
              </a:solidFill>
            </a:endParaRPr>
          </a:p>
        </p:txBody>
      </p:sp>
      <p:sp>
        <p:nvSpPr>
          <p:cNvPr id="61458" name="Line 18"/>
          <p:cNvSpPr>
            <a:spLocks noChangeShapeType="1"/>
          </p:cNvSpPr>
          <p:nvPr/>
        </p:nvSpPr>
        <p:spPr bwMode="auto">
          <a:xfrm flipV="1">
            <a:off x="2971800" y="3581400"/>
            <a:ext cx="4267200" cy="762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smtClean="0">
              <a:solidFill>
                <a:srgbClr val="000000"/>
              </a:solidFill>
              <a:latin typeface="Times" charset="0"/>
            </a:endParaRPr>
          </a:p>
        </p:txBody>
      </p:sp>
    </p:spTree>
    <p:extLst>
      <p:ext uri="{BB962C8B-B14F-4D97-AF65-F5344CB8AC3E}">
        <p14:creationId xmlns:p14="http://schemas.microsoft.com/office/powerpoint/2010/main" val="182986914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432" name="Picture 16" descr="MOD_BAND20_380mu_b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338" y="1143000"/>
            <a:ext cx="5173662" cy="5715000"/>
          </a:xfrm>
          <a:prstGeom prst="rect">
            <a:avLst/>
          </a:prstGeom>
          <a:noFill/>
          <a:extLst>
            <a:ext uri="{909E8E84-426E-40dd-AFC4-6F175D3DCCD1}">
              <a14:hiddenFill xmlns:a14="http://schemas.microsoft.com/office/drawing/2010/main">
                <a:solidFill>
                  <a:srgbClr val="FFFFFF"/>
                </a:solidFill>
              </a14:hiddenFill>
            </a:ext>
          </a:extLst>
        </p:spPr>
      </p:pic>
      <p:sp>
        <p:nvSpPr>
          <p:cNvPr id="60418" name="Rectangle 2"/>
          <p:cNvSpPr>
            <a:spLocks noGrp="1" noChangeArrowheads="1"/>
          </p:cNvSpPr>
          <p:nvPr>
            <p:ph type="ctrTitle"/>
          </p:nvPr>
        </p:nvSpPr>
        <p:spPr>
          <a:xfrm>
            <a:off x="685800" y="0"/>
            <a:ext cx="7772400" cy="1143000"/>
          </a:xfrm>
        </p:spPr>
        <p:txBody>
          <a:bodyPr>
            <a:normAutofit fontScale="90000"/>
          </a:bodyPr>
          <a:lstStyle/>
          <a:p>
            <a:r>
              <a:rPr lang="en-US" dirty="0"/>
              <a:t>Observed </a:t>
            </a:r>
            <a:r>
              <a:rPr lang="en-US" dirty="0" smtClean="0"/>
              <a:t>BT at </a:t>
            </a:r>
            <a:r>
              <a:rPr lang="en-US" dirty="0"/>
              <a:t>4 </a:t>
            </a:r>
            <a:r>
              <a:rPr lang="en-US" dirty="0" smtClean="0"/>
              <a:t>micron  </a:t>
            </a:r>
            <a:br>
              <a:rPr lang="en-US" dirty="0" smtClean="0"/>
            </a:br>
            <a:r>
              <a:rPr lang="en-US" dirty="0" smtClean="0"/>
              <a:t>A very Special Spectral Region</a:t>
            </a:r>
            <a:endParaRPr lang="en-US" dirty="0"/>
          </a:p>
        </p:txBody>
      </p:sp>
      <p:sp>
        <p:nvSpPr>
          <p:cNvPr id="60420" name="Oval 4"/>
          <p:cNvSpPr>
            <a:spLocks noChangeArrowheads="1"/>
          </p:cNvSpPr>
          <p:nvPr/>
        </p:nvSpPr>
        <p:spPr bwMode="auto">
          <a:xfrm>
            <a:off x="8001000" y="2895600"/>
            <a:ext cx="685800" cy="457200"/>
          </a:xfrm>
          <a:prstGeom prst="ellipse">
            <a:avLst/>
          </a:prstGeom>
          <a:noFill/>
          <a:ln w="28575">
            <a:solidFill>
              <a:srgbClr val="FF3C00"/>
            </a:solidFill>
            <a:round/>
            <a:headEnd/>
            <a:tailEnd/>
          </a:ln>
          <a:extLst>
            <a:ext uri="{909E8E84-426E-40dd-AFC4-6F175D3DCCD1}">
              <a14:hiddenFill xmlns:a14="http://schemas.microsoft.com/office/drawing/2010/main">
                <a:solidFill>
                  <a:srgbClr val="0000FF"/>
                </a:solidFill>
              </a14:hiddenFill>
            </a:ext>
          </a:extLst>
        </p:spPr>
        <p:txBody>
          <a:bodyPr wrap="none" anchor="ctr"/>
          <a:lstStyle/>
          <a:p>
            <a:pPr eaLnBrk="0" hangingPunct="0"/>
            <a:endParaRPr lang="en-US" smtClean="0">
              <a:solidFill>
                <a:srgbClr val="000000"/>
              </a:solidFill>
              <a:latin typeface="Times" charset="0"/>
            </a:endParaRPr>
          </a:p>
        </p:txBody>
      </p:sp>
      <p:sp>
        <p:nvSpPr>
          <p:cNvPr id="60421" name="Rectangle 5"/>
          <p:cNvSpPr>
            <a:spLocks noChangeArrowheads="1"/>
          </p:cNvSpPr>
          <p:nvPr/>
        </p:nvSpPr>
        <p:spPr bwMode="auto">
          <a:xfrm>
            <a:off x="533400" y="2838272"/>
            <a:ext cx="3205024" cy="1200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dirty="0" smtClean="0">
                <a:solidFill>
                  <a:srgbClr val="FF3C00"/>
                </a:solidFill>
              </a:rPr>
              <a:t>Range [250K  335K]</a:t>
            </a:r>
          </a:p>
          <a:p>
            <a:pPr eaLnBrk="0" hangingPunct="0"/>
            <a:r>
              <a:rPr lang="en-US" dirty="0">
                <a:solidFill>
                  <a:srgbClr val="FF3C00"/>
                </a:solidFill>
              </a:rPr>
              <a:t>Celsius=Kelvin - 273.16</a:t>
            </a:r>
            <a:endParaRPr lang="en-US" dirty="0">
              <a:solidFill>
                <a:srgbClr val="000000"/>
              </a:solidFill>
            </a:endParaRPr>
          </a:p>
          <a:p>
            <a:pPr eaLnBrk="0" hangingPunct="0"/>
            <a:endParaRPr lang="en-US" dirty="0" smtClean="0">
              <a:solidFill>
                <a:srgbClr val="000000"/>
              </a:solidFill>
            </a:endParaRPr>
          </a:p>
        </p:txBody>
      </p:sp>
      <p:cxnSp>
        <p:nvCxnSpPr>
          <p:cNvPr id="60422" name="AutoShape 6"/>
          <p:cNvCxnSpPr>
            <a:cxnSpLocks noChangeShapeType="1"/>
            <a:stCxn id="60421" idx="3"/>
            <a:endCxn id="60420" idx="2"/>
          </p:cNvCxnSpPr>
          <p:nvPr/>
        </p:nvCxnSpPr>
        <p:spPr bwMode="auto">
          <a:xfrm flipV="1">
            <a:off x="3738424" y="3124200"/>
            <a:ext cx="4262576" cy="314236"/>
          </a:xfrm>
          <a:prstGeom prst="straightConnector1">
            <a:avLst/>
          </a:prstGeom>
          <a:noFill/>
          <a:ln w="9525">
            <a:solidFill>
              <a:srgbClr val="FF3C00"/>
            </a:solidFill>
            <a:round/>
            <a:headEnd/>
            <a:tailEnd type="triangle" w="med" len="med"/>
          </a:ln>
          <a:extLst>
            <a:ext uri="{909E8E84-426E-40dd-AFC4-6F175D3DCCD1}">
              <a14:hiddenFill xmlns:a14="http://schemas.microsoft.com/office/drawing/2010/main">
                <a:noFill/>
              </a14:hiddenFill>
            </a:ext>
          </a:extLst>
        </p:spPr>
      </p:cxnSp>
      <p:sp>
        <p:nvSpPr>
          <p:cNvPr id="60423" name="Oval 7"/>
          <p:cNvSpPr>
            <a:spLocks noChangeArrowheads="1"/>
          </p:cNvSpPr>
          <p:nvPr/>
        </p:nvSpPr>
        <p:spPr bwMode="auto">
          <a:xfrm>
            <a:off x="6858000" y="3200400"/>
            <a:ext cx="609600" cy="609600"/>
          </a:xfrm>
          <a:prstGeom prst="ellipse">
            <a:avLst/>
          </a:prstGeom>
          <a:noFill/>
          <a:ln w="28575">
            <a:solidFill>
              <a:srgbClr val="FF3C00"/>
            </a:solidFill>
            <a:round/>
            <a:headEnd/>
            <a:tailEnd/>
          </a:ln>
          <a:extLst>
            <a:ext uri="{909E8E84-426E-40dd-AFC4-6F175D3DCCD1}">
              <a14:hiddenFill xmlns:a14="http://schemas.microsoft.com/office/drawing/2010/main">
                <a:solidFill>
                  <a:srgbClr val="0000FF"/>
                </a:solidFill>
              </a14:hiddenFill>
            </a:ext>
          </a:extLst>
        </p:spPr>
        <p:txBody>
          <a:bodyPr wrap="none" anchor="ctr"/>
          <a:lstStyle/>
          <a:p>
            <a:pPr eaLnBrk="0" hangingPunct="0"/>
            <a:endParaRPr lang="en-US" smtClean="0">
              <a:solidFill>
                <a:srgbClr val="000000"/>
              </a:solidFill>
              <a:latin typeface="Times" charset="0"/>
            </a:endParaRPr>
          </a:p>
        </p:txBody>
      </p:sp>
      <p:cxnSp>
        <p:nvCxnSpPr>
          <p:cNvPr id="60424" name="AutoShape 8"/>
          <p:cNvCxnSpPr>
            <a:cxnSpLocks noChangeShapeType="1"/>
            <a:stCxn id="60421" idx="3"/>
            <a:endCxn id="60423" idx="2"/>
          </p:cNvCxnSpPr>
          <p:nvPr/>
        </p:nvCxnSpPr>
        <p:spPr bwMode="auto">
          <a:xfrm>
            <a:off x="3738424" y="3438436"/>
            <a:ext cx="3119576" cy="66764"/>
          </a:xfrm>
          <a:prstGeom prst="straightConnector1">
            <a:avLst/>
          </a:prstGeom>
          <a:noFill/>
          <a:ln w="9525">
            <a:solidFill>
              <a:srgbClr val="FF3C00"/>
            </a:solidFill>
            <a:round/>
            <a:headEnd/>
            <a:tailEnd type="triangle" w="med" len="med"/>
          </a:ln>
          <a:extLst>
            <a:ext uri="{909E8E84-426E-40dd-AFC4-6F175D3DCCD1}">
              <a14:hiddenFill xmlns:a14="http://schemas.microsoft.com/office/drawing/2010/main">
                <a:noFill/>
              </a14:hiddenFill>
            </a:ext>
          </a:extLst>
        </p:spPr>
      </p:cxnSp>
      <p:sp>
        <p:nvSpPr>
          <p:cNvPr id="60425" name="Rectangle 9"/>
          <p:cNvSpPr>
            <a:spLocks noChangeArrowheads="1"/>
          </p:cNvSpPr>
          <p:nvPr/>
        </p:nvSpPr>
        <p:spPr bwMode="auto">
          <a:xfrm>
            <a:off x="457200" y="4267200"/>
            <a:ext cx="29686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smtClean="0">
                <a:solidFill>
                  <a:srgbClr val="000000"/>
                </a:solidFill>
              </a:rPr>
              <a:t>Values over land</a:t>
            </a:r>
          </a:p>
          <a:p>
            <a:pPr eaLnBrk="0" hangingPunct="0"/>
            <a:r>
              <a:rPr lang="en-US" smtClean="0">
                <a:solidFill>
                  <a:srgbClr val="000000"/>
                </a:solidFill>
              </a:rPr>
              <a:t>Larger than over water</a:t>
            </a:r>
          </a:p>
        </p:txBody>
      </p:sp>
      <p:sp>
        <p:nvSpPr>
          <p:cNvPr id="60426" name="Line 10"/>
          <p:cNvSpPr>
            <a:spLocks noChangeShapeType="1"/>
          </p:cNvSpPr>
          <p:nvPr/>
        </p:nvSpPr>
        <p:spPr bwMode="auto">
          <a:xfrm>
            <a:off x="3429000" y="4648200"/>
            <a:ext cx="25908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smtClean="0">
              <a:solidFill>
                <a:srgbClr val="000000"/>
              </a:solidFill>
              <a:latin typeface="Times" charset="0"/>
            </a:endParaRPr>
          </a:p>
        </p:txBody>
      </p:sp>
      <p:sp>
        <p:nvSpPr>
          <p:cNvPr id="60427" name="Line 11"/>
          <p:cNvSpPr>
            <a:spLocks noChangeShapeType="1"/>
          </p:cNvSpPr>
          <p:nvPr/>
        </p:nvSpPr>
        <p:spPr bwMode="auto">
          <a:xfrm flipV="1">
            <a:off x="3429000" y="4419600"/>
            <a:ext cx="2667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smtClean="0">
              <a:solidFill>
                <a:srgbClr val="000000"/>
              </a:solidFill>
              <a:latin typeface="Times" charset="0"/>
            </a:endParaRPr>
          </a:p>
        </p:txBody>
      </p:sp>
      <p:sp>
        <p:nvSpPr>
          <p:cNvPr id="60428" name="Rectangle 12"/>
          <p:cNvSpPr>
            <a:spLocks noChangeArrowheads="1"/>
          </p:cNvSpPr>
          <p:nvPr/>
        </p:nvSpPr>
        <p:spPr bwMode="auto">
          <a:xfrm>
            <a:off x="304800" y="5334000"/>
            <a:ext cx="35687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smtClean="0">
                <a:solidFill>
                  <a:srgbClr val="FF0000"/>
                </a:solidFill>
              </a:rPr>
              <a:t>Reflected Solar everywhere</a:t>
            </a:r>
          </a:p>
          <a:p>
            <a:pPr eaLnBrk="0" hangingPunct="0"/>
            <a:r>
              <a:rPr lang="en-US" smtClean="0">
                <a:solidFill>
                  <a:srgbClr val="FF0000"/>
                </a:solidFill>
              </a:rPr>
              <a:t>Stronger over Sunglint</a:t>
            </a:r>
            <a:endParaRPr lang="en-US" smtClean="0">
              <a:solidFill>
                <a:srgbClr val="000000"/>
              </a:solidFill>
            </a:endParaRPr>
          </a:p>
        </p:txBody>
      </p:sp>
      <p:cxnSp>
        <p:nvCxnSpPr>
          <p:cNvPr id="60429" name="AutoShape 13"/>
          <p:cNvCxnSpPr>
            <a:cxnSpLocks noChangeShapeType="1"/>
            <a:stCxn id="60428" idx="3"/>
            <a:endCxn id="60430" idx="1"/>
          </p:cNvCxnSpPr>
          <p:nvPr/>
        </p:nvCxnSpPr>
        <p:spPr bwMode="auto">
          <a:xfrm flipV="1">
            <a:off x="3873500" y="4838700"/>
            <a:ext cx="2665413" cy="906463"/>
          </a:xfrm>
          <a:prstGeom prst="straightConnector1">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60430" name="Rectangle 14"/>
          <p:cNvSpPr>
            <a:spLocks noChangeArrowheads="1"/>
          </p:cNvSpPr>
          <p:nvPr/>
        </p:nvSpPr>
        <p:spPr bwMode="auto">
          <a:xfrm>
            <a:off x="6553200" y="4648200"/>
            <a:ext cx="762000" cy="381000"/>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pPr eaLnBrk="0" hangingPunct="0"/>
            <a:endParaRPr lang="en-US" smtClean="0">
              <a:solidFill>
                <a:srgbClr val="000000"/>
              </a:solidFill>
              <a:latin typeface="Times" charset="0"/>
            </a:endParaRPr>
          </a:p>
        </p:txBody>
      </p:sp>
      <p:sp>
        <p:nvSpPr>
          <p:cNvPr id="60431" name="Rectangle 15"/>
          <p:cNvSpPr>
            <a:spLocks noChangeArrowheads="1"/>
          </p:cNvSpPr>
          <p:nvPr/>
        </p:nvSpPr>
        <p:spPr bwMode="auto">
          <a:xfrm>
            <a:off x="76200" y="1371600"/>
            <a:ext cx="4005263"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dirty="0" smtClean="0">
                <a:solidFill>
                  <a:srgbClr val="000000"/>
                </a:solidFill>
              </a:rPr>
              <a:t>Window Channel:</a:t>
            </a:r>
          </a:p>
          <a:p>
            <a:pPr eaLnBrk="0" hangingPunct="0">
              <a:buFontTx/>
              <a:buChar char="•"/>
            </a:pPr>
            <a:r>
              <a:rPr lang="en-US" dirty="0" smtClean="0">
                <a:solidFill>
                  <a:srgbClr val="000000"/>
                </a:solidFill>
              </a:rPr>
              <a:t>little atmospheric absorption</a:t>
            </a:r>
          </a:p>
          <a:p>
            <a:pPr eaLnBrk="0" hangingPunct="0">
              <a:buFontTx/>
              <a:buChar char="•"/>
            </a:pPr>
            <a:r>
              <a:rPr lang="en-US" dirty="0" smtClean="0">
                <a:solidFill>
                  <a:srgbClr val="000000"/>
                </a:solidFill>
              </a:rPr>
              <a:t>surface features clearly visible</a:t>
            </a:r>
          </a:p>
        </p:txBody>
      </p:sp>
      <p:sp>
        <p:nvSpPr>
          <p:cNvPr id="60433" name="Rectangle 17"/>
          <p:cNvSpPr>
            <a:spLocks noChangeArrowheads="1"/>
          </p:cNvSpPr>
          <p:nvPr/>
        </p:nvSpPr>
        <p:spPr bwMode="auto">
          <a:xfrm>
            <a:off x="990600" y="3657600"/>
            <a:ext cx="20970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smtClean="0">
                <a:solidFill>
                  <a:srgbClr val="0000FF"/>
                </a:solidFill>
              </a:rPr>
              <a:t>Clouds are cold</a:t>
            </a:r>
            <a:endParaRPr lang="en-US" smtClean="0">
              <a:solidFill>
                <a:srgbClr val="000000"/>
              </a:solidFill>
            </a:endParaRPr>
          </a:p>
        </p:txBody>
      </p:sp>
      <p:sp>
        <p:nvSpPr>
          <p:cNvPr id="60434" name="Line 18"/>
          <p:cNvSpPr>
            <a:spLocks noChangeShapeType="1"/>
          </p:cNvSpPr>
          <p:nvPr/>
        </p:nvSpPr>
        <p:spPr bwMode="auto">
          <a:xfrm flipV="1">
            <a:off x="3048000" y="3200400"/>
            <a:ext cx="5029200" cy="6858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en-US" smtClean="0">
              <a:solidFill>
                <a:srgbClr val="000000"/>
              </a:solidFill>
              <a:latin typeface="Times" charset="0"/>
            </a:endParaRPr>
          </a:p>
        </p:txBody>
      </p:sp>
    </p:spTree>
    <p:extLst>
      <p:ext uri="{BB962C8B-B14F-4D97-AF65-F5344CB8AC3E}">
        <p14:creationId xmlns:p14="http://schemas.microsoft.com/office/powerpoint/2010/main" val="36808783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Text Placeholder 4"/>
          <p:cNvSpPr>
            <a:spLocks noGrp="1"/>
          </p:cNvSpPr>
          <p:nvPr>
            <p:ph type="body" idx="1"/>
          </p:nvPr>
        </p:nvSpPr>
        <p:spPr/>
        <p:txBody>
          <a:bodyPr>
            <a:normAutofit/>
          </a:bodyPr>
          <a:lstStyle/>
          <a:p>
            <a:r>
              <a:rPr lang="en-US" sz="3200" b="1" dirty="0" smtClean="0">
                <a:solidFill>
                  <a:schemeClr val="tx1"/>
                </a:solidFill>
              </a:rPr>
              <a:t>VIIRS and MODIS observations and products in AWIPS</a:t>
            </a:r>
            <a:endParaRPr lang="en-US" sz="3200" b="1" dirty="0">
              <a:solidFill>
                <a:schemeClr val="tx1"/>
              </a:solidFill>
            </a:endParaRPr>
          </a:p>
        </p:txBody>
      </p:sp>
      <p:pic>
        <p:nvPicPr>
          <p:cNvPr id="6" name="Picture 5" descr="NOAA_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404" y="197997"/>
            <a:ext cx="87471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SEC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61486" y="274638"/>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134653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526256" y="25647"/>
            <a:ext cx="4576193" cy="461665"/>
          </a:xfrm>
          <a:prstGeom prst="rect">
            <a:avLst/>
          </a:prstGeom>
          <a:noFill/>
        </p:spPr>
        <p:txBody>
          <a:bodyPr wrap="none" rtlCol="0">
            <a:spAutoFit/>
          </a:bodyPr>
          <a:lstStyle/>
          <a:p>
            <a:r>
              <a:rPr lang="en-US" sz="2400" b="1" dirty="0" smtClean="0">
                <a:solidFill>
                  <a:srgbClr val="FFFFFF"/>
                </a:solidFill>
                <a:effectLst>
                  <a:outerShdw blurRad="38100" dist="38100" dir="2700000" algn="tl">
                    <a:srgbClr val="000000">
                      <a:alpha val="43137"/>
                    </a:srgbClr>
                  </a:outerShdw>
                </a:effectLst>
                <a:latin typeface="Candara"/>
              </a:rPr>
              <a:t>http://</a:t>
            </a:r>
            <a:r>
              <a:rPr lang="en-US" sz="2400" b="1" dirty="0" err="1" smtClean="0">
                <a:solidFill>
                  <a:srgbClr val="FFFFFF"/>
                </a:solidFill>
                <a:effectLst>
                  <a:outerShdw blurRad="38100" dist="38100" dir="2700000" algn="tl">
                    <a:srgbClr val="000000">
                      <a:alpha val="43137"/>
                    </a:srgbClr>
                  </a:outerShdw>
                </a:effectLst>
                <a:latin typeface="Candara"/>
              </a:rPr>
              <a:t>cimss.ssec.wisc.edu</a:t>
            </a:r>
            <a:r>
              <a:rPr lang="en-US" sz="2400" b="1" dirty="0" smtClean="0">
                <a:solidFill>
                  <a:srgbClr val="FFFFFF"/>
                </a:solidFill>
                <a:effectLst>
                  <a:outerShdw blurRad="38100" dist="38100" dir="2700000" algn="tl">
                    <a:srgbClr val="000000">
                      <a:alpha val="43137"/>
                    </a:srgbClr>
                  </a:outerShdw>
                </a:effectLst>
                <a:latin typeface="Candara"/>
              </a:rPr>
              <a:t>/</a:t>
            </a:r>
            <a:r>
              <a:rPr lang="en-US" sz="2400" b="1" dirty="0" err="1" smtClean="0">
                <a:solidFill>
                  <a:srgbClr val="FFFFFF"/>
                </a:solidFill>
                <a:effectLst>
                  <a:outerShdw blurRad="38100" dist="38100" dir="2700000" algn="tl">
                    <a:srgbClr val="000000">
                      <a:alpha val="43137"/>
                    </a:srgbClr>
                  </a:outerShdw>
                </a:effectLst>
                <a:latin typeface="Candara"/>
              </a:rPr>
              <a:t>imapp</a:t>
            </a:r>
            <a:r>
              <a:rPr lang="en-US" sz="2400" b="1" dirty="0" smtClean="0">
                <a:solidFill>
                  <a:srgbClr val="FFFFFF"/>
                </a:solidFill>
                <a:effectLst>
                  <a:outerShdw blurRad="38100" dist="38100" dir="2700000" algn="tl">
                    <a:srgbClr val="000000">
                      <a:alpha val="43137"/>
                    </a:srgbClr>
                  </a:outerShdw>
                </a:effectLst>
                <a:latin typeface="Candara"/>
              </a:rPr>
              <a:t>/</a:t>
            </a:r>
            <a:endParaRPr lang="en-US" sz="2400" b="1" dirty="0">
              <a:solidFill>
                <a:srgbClr val="FFFFFF"/>
              </a:solidFill>
              <a:effectLst>
                <a:outerShdw blurRad="38100" dist="38100" dir="2700000" algn="tl">
                  <a:srgbClr val="000000">
                    <a:alpha val="43137"/>
                  </a:srgbClr>
                </a:outerShdw>
              </a:effectLst>
              <a:latin typeface="Candara"/>
            </a:endParaRPr>
          </a:p>
        </p:txBody>
      </p:sp>
      <p:pic>
        <p:nvPicPr>
          <p:cNvPr id="6" name="Content Placeholder 5" descr="Screen Shot 2015-02-10 at 6.27.55 PM.png"/>
          <p:cNvPicPr>
            <a:picLocks noGrp="1" noChangeAspect="1"/>
          </p:cNvPicPr>
          <p:nvPr>
            <p:ph idx="1"/>
          </p:nvPr>
        </p:nvPicPr>
        <p:blipFill>
          <a:blip r:embed="rId2">
            <a:extLst>
              <a:ext uri="{28A0092B-C50C-407E-A947-70E740481C1C}">
                <a14:useLocalDpi xmlns:a14="http://schemas.microsoft.com/office/drawing/2010/main" val="0"/>
              </a:ext>
            </a:extLst>
          </a:blip>
          <a:srcRect l="-50096" r="-50096"/>
          <a:stretch>
            <a:fillRect/>
          </a:stretch>
        </p:blipFill>
        <p:spPr>
          <a:xfrm>
            <a:off x="-1168400" y="563512"/>
            <a:ext cx="11438314" cy="5964288"/>
          </a:xfrm>
        </p:spPr>
      </p:pic>
    </p:spTree>
    <p:extLst>
      <p:ext uri="{BB962C8B-B14F-4D97-AF65-F5344CB8AC3E}">
        <p14:creationId xmlns:p14="http://schemas.microsoft.com/office/powerpoint/2010/main" val="200622364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5" name="Picture 1" descr="C351_004"/>
          <p:cNvPicPr>
            <a:picLocks noChangeAspect="1" noChangeArrowheads="1"/>
          </p:cNvPicPr>
          <p:nvPr/>
        </p:nvPicPr>
        <p:blipFill rotWithShape="1">
          <a:blip r:embed="rId2">
            <a:extLst>
              <a:ext uri="{28A0092B-C50C-407E-A947-70E740481C1C}">
                <a14:useLocalDpi xmlns:a14="http://schemas.microsoft.com/office/drawing/2010/main" val="0"/>
              </a:ext>
            </a:extLst>
          </a:blip>
          <a:srcRect l="58196" t="26416" r="5207" b="16949"/>
          <a:stretch/>
        </p:blipFill>
        <p:spPr bwMode="auto">
          <a:xfrm>
            <a:off x="1270000" y="-1147372"/>
            <a:ext cx="6603898" cy="8068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30166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5-02-06 at 1.22.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0"/>
            <a:ext cx="6769012" cy="6858000"/>
          </a:xfrm>
          <a:prstGeom prst="rect">
            <a:avLst/>
          </a:prstGeom>
        </p:spPr>
      </p:pic>
      <p:sp>
        <p:nvSpPr>
          <p:cNvPr id="6" name="TextBox 5"/>
          <p:cNvSpPr txBox="1"/>
          <p:nvPr/>
        </p:nvSpPr>
        <p:spPr>
          <a:xfrm>
            <a:off x="724449" y="10384"/>
            <a:ext cx="7782599" cy="461665"/>
          </a:xfrm>
          <a:prstGeom prst="rect">
            <a:avLst/>
          </a:prstGeom>
          <a:noFill/>
        </p:spPr>
        <p:txBody>
          <a:bodyPr wrap="none" rtlCol="0">
            <a:spAutoFit/>
          </a:bodyPr>
          <a:lstStyle/>
          <a:p>
            <a:r>
              <a:rPr lang="en-US" sz="2400" dirty="0" err="1" smtClean="0">
                <a:solidFill>
                  <a:srgbClr val="FF0000"/>
                </a:solidFill>
              </a:rPr>
              <a:t>Suomi</a:t>
            </a:r>
            <a:r>
              <a:rPr lang="en-US" sz="2400" dirty="0" smtClean="0">
                <a:solidFill>
                  <a:srgbClr val="FF0000"/>
                </a:solidFill>
              </a:rPr>
              <a:t>-NPP VIIRS Visible I-Band  1   -  .64 micron </a:t>
            </a:r>
            <a:r>
              <a:rPr lang="en-US" sz="2400" dirty="0" err="1" smtClean="0">
                <a:solidFill>
                  <a:srgbClr val="FF0000"/>
                </a:solidFill>
              </a:rPr>
              <a:t>Reflectances</a:t>
            </a:r>
            <a:r>
              <a:rPr lang="en-US" sz="2400" dirty="0" smtClean="0">
                <a:solidFill>
                  <a:srgbClr val="FF0000"/>
                </a:solidFill>
              </a:rPr>
              <a:t> </a:t>
            </a:r>
            <a:endParaRPr lang="en-US" sz="2400" dirty="0">
              <a:solidFill>
                <a:srgbClr val="FF0000"/>
              </a:solidFill>
            </a:endParaRPr>
          </a:p>
        </p:txBody>
      </p:sp>
      <p:sp>
        <p:nvSpPr>
          <p:cNvPr id="4" name="TextBox 3"/>
          <p:cNvSpPr txBox="1"/>
          <p:nvPr/>
        </p:nvSpPr>
        <p:spPr>
          <a:xfrm>
            <a:off x="457200" y="4775200"/>
            <a:ext cx="543739" cy="369332"/>
          </a:xfrm>
          <a:prstGeom prst="rect">
            <a:avLst/>
          </a:prstGeom>
          <a:noFill/>
        </p:spPr>
        <p:txBody>
          <a:bodyPr wrap="none" rtlCol="0">
            <a:spAutoFit/>
          </a:bodyPr>
          <a:lstStyle/>
          <a:p>
            <a:r>
              <a:rPr lang="en-US" dirty="0" smtClean="0"/>
              <a:t>Day</a:t>
            </a:r>
            <a:endParaRPr lang="en-US" dirty="0"/>
          </a:p>
        </p:txBody>
      </p:sp>
    </p:spTree>
    <p:extLst>
      <p:ext uri="{BB962C8B-B14F-4D97-AF65-F5344CB8AC3E}">
        <p14:creationId xmlns:p14="http://schemas.microsoft.com/office/powerpoint/2010/main" val="101268904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5" name="TextBox 4"/>
          <p:cNvSpPr txBox="1"/>
          <p:nvPr/>
        </p:nvSpPr>
        <p:spPr>
          <a:xfrm>
            <a:off x="724449" y="342817"/>
            <a:ext cx="7694835" cy="461665"/>
          </a:xfrm>
          <a:prstGeom prst="rect">
            <a:avLst/>
          </a:prstGeom>
          <a:noFill/>
        </p:spPr>
        <p:txBody>
          <a:bodyPr wrap="none" rtlCol="0">
            <a:spAutoFit/>
          </a:bodyPr>
          <a:lstStyle/>
          <a:p>
            <a:r>
              <a:rPr lang="en-US" sz="2400" dirty="0" err="1" smtClean="0">
                <a:solidFill>
                  <a:schemeClr val="bg1"/>
                </a:solidFill>
              </a:rPr>
              <a:t>Suomi</a:t>
            </a:r>
            <a:r>
              <a:rPr lang="en-US" sz="2400" dirty="0" smtClean="0">
                <a:solidFill>
                  <a:schemeClr val="bg1"/>
                </a:solidFill>
              </a:rPr>
              <a:t>-NPP VIIRS Land/Water Band  .86 micron </a:t>
            </a:r>
            <a:r>
              <a:rPr lang="en-US" sz="2400" dirty="0" err="1" smtClean="0">
                <a:solidFill>
                  <a:schemeClr val="bg1"/>
                </a:solidFill>
              </a:rPr>
              <a:t>Reflectances</a:t>
            </a:r>
            <a:r>
              <a:rPr lang="en-US" sz="2400" dirty="0" smtClean="0">
                <a:solidFill>
                  <a:schemeClr val="bg1"/>
                </a:solidFill>
              </a:rPr>
              <a:t> </a:t>
            </a:r>
            <a:endParaRPr lang="en-US" sz="2400" dirty="0">
              <a:solidFill>
                <a:schemeClr val="bg1"/>
              </a:solidFill>
            </a:endParaRPr>
          </a:p>
        </p:txBody>
      </p:sp>
      <p:pic>
        <p:nvPicPr>
          <p:cNvPr id="8" name="Picture 7" descr="Screen Shot 2015-02-06 at 1.23.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0"/>
            <a:ext cx="6780744" cy="6858000"/>
          </a:xfrm>
          <a:prstGeom prst="rect">
            <a:avLst/>
          </a:prstGeom>
        </p:spPr>
      </p:pic>
      <p:sp>
        <p:nvSpPr>
          <p:cNvPr id="6" name="TextBox 5"/>
          <p:cNvSpPr txBox="1"/>
          <p:nvPr/>
        </p:nvSpPr>
        <p:spPr>
          <a:xfrm>
            <a:off x="724449" y="10384"/>
            <a:ext cx="8395147" cy="461665"/>
          </a:xfrm>
          <a:prstGeom prst="rect">
            <a:avLst/>
          </a:prstGeom>
          <a:noFill/>
        </p:spPr>
        <p:txBody>
          <a:bodyPr wrap="none" rtlCol="0">
            <a:spAutoFit/>
          </a:bodyPr>
          <a:lstStyle/>
          <a:p>
            <a:r>
              <a:rPr lang="en-US" sz="2400" dirty="0" err="1" smtClean="0">
                <a:solidFill>
                  <a:srgbClr val="FF0000"/>
                </a:solidFill>
              </a:rPr>
              <a:t>Suomi</a:t>
            </a:r>
            <a:r>
              <a:rPr lang="en-US" sz="2400" dirty="0" smtClean="0">
                <a:solidFill>
                  <a:srgbClr val="FF0000"/>
                </a:solidFill>
              </a:rPr>
              <a:t>-NPP VIIRS Land/Water I-Band 2  -   .86 micron </a:t>
            </a:r>
            <a:r>
              <a:rPr lang="en-US" sz="2400" dirty="0" err="1" smtClean="0">
                <a:solidFill>
                  <a:srgbClr val="FF0000"/>
                </a:solidFill>
              </a:rPr>
              <a:t>Reflectances</a:t>
            </a:r>
            <a:r>
              <a:rPr lang="en-US" sz="2400" dirty="0" smtClean="0">
                <a:solidFill>
                  <a:srgbClr val="FF0000"/>
                </a:solidFill>
              </a:rPr>
              <a:t> </a:t>
            </a:r>
            <a:endParaRPr lang="en-US" sz="2400" dirty="0">
              <a:solidFill>
                <a:srgbClr val="FF0000"/>
              </a:solidFill>
            </a:endParaRPr>
          </a:p>
        </p:txBody>
      </p:sp>
      <p:sp>
        <p:nvSpPr>
          <p:cNvPr id="9" name="TextBox 8"/>
          <p:cNvSpPr txBox="1"/>
          <p:nvPr/>
        </p:nvSpPr>
        <p:spPr>
          <a:xfrm>
            <a:off x="457200" y="4775200"/>
            <a:ext cx="543739" cy="369332"/>
          </a:xfrm>
          <a:prstGeom prst="rect">
            <a:avLst/>
          </a:prstGeom>
          <a:noFill/>
        </p:spPr>
        <p:txBody>
          <a:bodyPr wrap="none" rtlCol="0">
            <a:spAutoFit/>
          </a:bodyPr>
          <a:lstStyle/>
          <a:p>
            <a:r>
              <a:rPr lang="en-US" dirty="0" smtClean="0"/>
              <a:t>Day</a:t>
            </a:r>
            <a:endParaRPr lang="en-US" dirty="0"/>
          </a:p>
        </p:txBody>
      </p:sp>
    </p:spTree>
    <p:extLst>
      <p:ext uri="{BB962C8B-B14F-4D97-AF65-F5344CB8AC3E}">
        <p14:creationId xmlns:p14="http://schemas.microsoft.com/office/powerpoint/2010/main" val="58543420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5" name="TextBox 4"/>
          <p:cNvSpPr txBox="1"/>
          <p:nvPr/>
        </p:nvSpPr>
        <p:spPr>
          <a:xfrm>
            <a:off x="1010485" y="342817"/>
            <a:ext cx="7356100" cy="461665"/>
          </a:xfrm>
          <a:prstGeom prst="rect">
            <a:avLst/>
          </a:prstGeom>
          <a:noFill/>
        </p:spPr>
        <p:txBody>
          <a:bodyPr wrap="none" rtlCol="0">
            <a:spAutoFit/>
          </a:bodyPr>
          <a:lstStyle/>
          <a:p>
            <a:r>
              <a:rPr lang="en-US" sz="2400" dirty="0" err="1" smtClean="0">
                <a:solidFill>
                  <a:schemeClr val="bg1"/>
                </a:solidFill>
              </a:rPr>
              <a:t>Suomi</a:t>
            </a:r>
            <a:r>
              <a:rPr lang="en-US" sz="2400" dirty="0" smtClean="0">
                <a:solidFill>
                  <a:schemeClr val="bg1"/>
                </a:solidFill>
              </a:rPr>
              <a:t>-NPP VIIRS Snow/Ice Band  1.6 micron </a:t>
            </a:r>
            <a:r>
              <a:rPr lang="en-US" sz="2400" dirty="0" err="1" smtClean="0">
                <a:solidFill>
                  <a:schemeClr val="bg1"/>
                </a:solidFill>
              </a:rPr>
              <a:t>Reflectances</a:t>
            </a:r>
            <a:endParaRPr lang="en-US" sz="2400" dirty="0">
              <a:solidFill>
                <a:schemeClr val="bg1"/>
              </a:solidFill>
            </a:endParaRPr>
          </a:p>
        </p:txBody>
      </p:sp>
      <p:pic>
        <p:nvPicPr>
          <p:cNvPr id="7" name="Picture 6" descr="Screen Shot 2015-02-06 at 1.23.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00" y="0"/>
            <a:ext cx="6786624" cy="6858000"/>
          </a:xfrm>
          <a:prstGeom prst="rect">
            <a:avLst/>
          </a:prstGeom>
        </p:spPr>
      </p:pic>
      <p:sp>
        <p:nvSpPr>
          <p:cNvPr id="8" name="TextBox 7"/>
          <p:cNvSpPr txBox="1"/>
          <p:nvPr/>
        </p:nvSpPr>
        <p:spPr>
          <a:xfrm>
            <a:off x="724449" y="10384"/>
            <a:ext cx="6821699" cy="461665"/>
          </a:xfrm>
          <a:prstGeom prst="rect">
            <a:avLst/>
          </a:prstGeom>
          <a:noFill/>
        </p:spPr>
        <p:txBody>
          <a:bodyPr wrap="none" rtlCol="0">
            <a:spAutoFit/>
          </a:bodyPr>
          <a:lstStyle/>
          <a:p>
            <a:r>
              <a:rPr lang="en-US" sz="2400" dirty="0" err="1" smtClean="0">
                <a:solidFill>
                  <a:srgbClr val="FF0000"/>
                </a:solidFill>
              </a:rPr>
              <a:t>Suomi</a:t>
            </a:r>
            <a:r>
              <a:rPr lang="en-US" sz="2400" dirty="0" smtClean="0">
                <a:solidFill>
                  <a:srgbClr val="FF0000"/>
                </a:solidFill>
              </a:rPr>
              <a:t>-NPP VIIRS I-Band </a:t>
            </a:r>
            <a:r>
              <a:rPr lang="en-US" sz="2400" dirty="0">
                <a:solidFill>
                  <a:srgbClr val="FF0000"/>
                </a:solidFill>
              </a:rPr>
              <a:t>3</a:t>
            </a:r>
            <a:r>
              <a:rPr lang="en-US" sz="2400" dirty="0" smtClean="0">
                <a:solidFill>
                  <a:srgbClr val="FF0000"/>
                </a:solidFill>
              </a:rPr>
              <a:t>  -   1.6 micron </a:t>
            </a:r>
            <a:r>
              <a:rPr lang="en-US" sz="2400" dirty="0" err="1" smtClean="0">
                <a:solidFill>
                  <a:srgbClr val="FF0000"/>
                </a:solidFill>
              </a:rPr>
              <a:t>Reflectances</a:t>
            </a:r>
            <a:r>
              <a:rPr lang="en-US" sz="2400" dirty="0" smtClean="0">
                <a:solidFill>
                  <a:srgbClr val="FF0000"/>
                </a:solidFill>
              </a:rPr>
              <a:t> </a:t>
            </a:r>
            <a:endParaRPr lang="en-US" sz="2400" dirty="0">
              <a:solidFill>
                <a:srgbClr val="FF0000"/>
              </a:solidFill>
            </a:endParaRPr>
          </a:p>
        </p:txBody>
      </p:sp>
      <p:sp>
        <p:nvSpPr>
          <p:cNvPr id="9" name="TextBox 8"/>
          <p:cNvSpPr txBox="1"/>
          <p:nvPr/>
        </p:nvSpPr>
        <p:spPr>
          <a:xfrm>
            <a:off x="457200" y="4775200"/>
            <a:ext cx="543739" cy="369332"/>
          </a:xfrm>
          <a:prstGeom prst="rect">
            <a:avLst/>
          </a:prstGeom>
          <a:noFill/>
        </p:spPr>
        <p:txBody>
          <a:bodyPr wrap="none" rtlCol="0">
            <a:spAutoFit/>
          </a:bodyPr>
          <a:lstStyle/>
          <a:p>
            <a:r>
              <a:rPr lang="en-US" dirty="0" smtClean="0"/>
              <a:t>Day</a:t>
            </a:r>
            <a:endParaRPr lang="en-US" dirty="0"/>
          </a:p>
        </p:txBody>
      </p:sp>
    </p:spTree>
    <p:extLst>
      <p:ext uri="{BB962C8B-B14F-4D97-AF65-F5344CB8AC3E}">
        <p14:creationId xmlns:p14="http://schemas.microsoft.com/office/powerpoint/2010/main" val="34379572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4257" name="Picture 1" descr="E351_0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4147" r="-24147"/>
          <a:stretch>
            <a:fillRect/>
          </a:stretch>
        </p:blipFill>
        <p:spPr bwMode="auto">
          <a:xfrm>
            <a:off x="-2709267" y="-546100"/>
            <a:ext cx="14709939" cy="808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754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5" name="TextBox 4"/>
          <p:cNvSpPr txBox="1"/>
          <p:nvPr/>
        </p:nvSpPr>
        <p:spPr>
          <a:xfrm>
            <a:off x="1010485" y="274638"/>
            <a:ext cx="6967472" cy="461665"/>
          </a:xfrm>
          <a:prstGeom prst="rect">
            <a:avLst/>
          </a:prstGeom>
          <a:noFill/>
        </p:spPr>
        <p:txBody>
          <a:bodyPr wrap="none" rtlCol="0">
            <a:spAutoFit/>
          </a:bodyPr>
          <a:lstStyle/>
          <a:p>
            <a:r>
              <a:rPr lang="en-US" sz="2400" dirty="0" err="1" smtClean="0">
                <a:solidFill>
                  <a:schemeClr val="bg1"/>
                </a:solidFill>
              </a:rPr>
              <a:t>Suomi</a:t>
            </a:r>
            <a:r>
              <a:rPr lang="en-US" sz="2400" dirty="0" smtClean="0">
                <a:solidFill>
                  <a:schemeClr val="bg1"/>
                </a:solidFill>
              </a:rPr>
              <a:t>-NPP VIIRS   11 micron Brightness Temperatures</a:t>
            </a:r>
            <a:endParaRPr lang="en-US" sz="2400" dirty="0">
              <a:solidFill>
                <a:schemeClr val="bg1"/>
              </a:solidFill>
            </a:endParaRPr>
          </a:p>
        </p:txBody>
      </p:sp>
      <p:pic>
        <p:nvPicPr>
          <p:cNvPr id="7" name="Picture 6" descr="Screen Shot 2015-02-06 at 1.2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0"/>
            <a:ext cx="6780609" cy="6858000"/>
          </a:xfrm>
          <a:prstGeom prst="rect">
            <a:avLst/>
          </a:prstGeom>
        </p:spPr>
      </p:pic>
      <p:sp>
        <p:nvSpPr>
          <p:cNvPr id="8" name="TextBox 7"/>
          <p:cNvSpPr txBox="1"/>
          <p:nvPr/>
        </p:nvSpPr>
        <p:spPr>
          <a:xfrm>
            <a:off x="0" y="43805"/>
            <a:ext cx="8983499" cy="461665"/>
          </a:xfrm>
          <a:prstGeom prst="rect">
            <a:avLst/>
          </a:prstGeom>
          <a:noFill/>
        </p:spPr>
        <p:txBody>
          <a:bodyPr wrap="none" rtlCol="0">
            <a:spAutoFit/>
          </a:bodyPr>
          <a:lstStyle/>
          <a:p>
            <a:r>
              <a:rPr lang="en-US" sz="2400" dirty="0" smtClean="0">
                <a:solidFill>
                  <a:srgbClr val="FF0000"/>
                </a:solidFill>
              </a:rPr>
              <a:t>S-NPP VIIRS </a:t>
            </a:r>
            <a:r>
              <a:rPr lang="en-US" sz="2400" dirty="0" err="1" smtClean="0">
                <a:solidFill>
                  <a:srgbClr val="FF0000"/>
                </a:solidFill>
              </a:rPr>
              <a:t>Longwave</a:t>
            </a:r>
            <a:r>
              <a:rPr lang="en-US" sz="2400" dirty="0" smtClean="0">
                <a:solidFill>
                  <a:srgbClr val="FF0000"/>
                </a:solidFill>
              </a:rPr>
              <a:t> IR  I-Band 5   -   11 </a:t>
            </a:r>
            <a:r>
              <a:rPr lang="en-US" sz="2400" dirty="0" err="1">
                <a:solidFill>
                  <a:srgbClr val="FF0000"/>
                </a:solidFill>
              </a:rPr>
              <a:t>μm</a:t>
            </a:r>
            <a:r>
              <a:rPr lang="en-US" sz="2400" dirty="0">
                <a:solidFill>
                  <a:srgbClr val="FF0000"/>
                </a:solidFill>
              </a:rPr>
              <a:t> </a:t>
            </a:r>
            <a:r>
              <a:rPr lang="en-US" sz="2400" dirty="0" smtClean="0">
                <a:solidFill>
                  <a:srgbClr val="FF0000"/>
                </a:solidFill>
              </a:rPr>
              <a:t>Brightness Temperatures </a:t>
            </a:r>
            <a:endParaRPr lang="en-US" sz="2400" dirty="0">
              <a:solidFill>
                <a:srgbClr val="FF0000"/>
              </a:solidFill>
            </a:endParaRPr>
          </a:p>
        </p:txBody>
      </p:sp>
      <p:sp>
        <p:nvSpPr>
          <p:cNvPr id="2" name="TextBox 1"/>
          <p:cNvSpPr txBox="1"/>
          <p:nvPr/>
        </p:nvSpPr>
        <p:spPr>
          <a:xfrm>
            <a:off x="457200" y="4775200"/>
            <a:ext cx="543739" cy="369332"/>
          </a:xfrm>
          <a:prstGeom prst="rect">
            <a:avLst/>
          </a:prstGeom>
          <a:noFill/>
        </p:spPr>
        <p:txBody>
          <a:bodyPr wrap="none" rtlCol="0">
            <a:spAutoFit/>
          </a:bodyPr>
          <a:lstStyle/>
          <a:p>
            <a:r>
              <a:rPr lang="en-US" dirty="0" smtClean="0"/>
              <a:t>Day</a:t>
            </a:r>
            <a:endParaRPr lang="en-US" dirty="0"/>
          </a:p>
        </p:txBody>
      </p:sp>
    </p:spTree>
    <p:extLst>
      <p:ext uri="{BB962C8B-B14F-4D97-AF65-F5344CB8AC3E}">
        <p14:creationId xmlns:p14="http://schemas.microsoft.com/office/powerpoint/2010/main" val="405989545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Box 5"/>
          <p:cNvSpPr txBox="1"/>
          <p:nvPr/>
        </p:nvSpPr>
        <p:spPr>
          <a:xfrm>
            <a:off x="1010485" y="274638"/>
            <a:ext cx="7045168" cy="461665"/>
          </a:xfrm>
          <a:prstGeom prst="rect">
            <a:avLst/>
          </a:prstGeom>
          <a:noFill/>
        </p:spPr>
        <p:txBody>
          <a:bodyPr wrap="none" rtlCol="0">
            <a:spAutoFit/>
          </a:bodyPr>
          <a:lstStyle/>
          <a:p>
            <a:r>
              <a:rPr lang="en-US" sz="2400" dirty="0" err="1" smtClean="0">
                <a:solidFill>
                  <a:schemeClr val="bg1"/>
                </a:solidFill>
              </a:rPr>
              <a:t>Suomi</a:t>
            </a:r>
            <a:r>
              <a:rPr lang="en-US" sz="2400" dirty="0" smtClean="0">
                <a:solidFill>
                  <a:schemeClr val="bg1"/>
                </a:solidFill>
              </a:rPr>
              <a:t>-NPP VIIRS   3.7 micron Brightness Temperatures</a:t>
            </a:r>
            <a:endParaRPr lang="en-US" sz="2400" dirty="0">
              <a:solidFill>
                <a:schemeClr val="bg1"/>
              </a:solidFill>
            </a:endParaRPr>
          </a:p>
        </p:txBody>
      </p:sp>
      <p:pic>
        <p:nvPicPr>
          <p:cNvPr id="7" name="Picture 6" descr="Screen Shot 2015-02-06 at 1.24.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0"/>
            <a:ext cx="6774801" cy="6858000"/>
          </a:xfrm>
          <a:prstGeom prst="rect">
            <a:avLst/>
          </a:prstGeom>
        </p:spPr>
      </p:pic>
      <p:sp>
        <p:nvSpPr>
          <p:cNvPr id="8" name="TextBox 7"/>
          <p:cNvSpPr txBox="1"/>
          <p:nvPr/>
        </p:nvSpPr>
        <p:spPr>
          <a:xfrm>
            <a:off x="0" y="43805"/>
            <a:ext cx="9294732" cy="461665"/>
          </a:xfrm>
          <a:prstGeom prst="rect">
            <a:avLst/>
          </a:prstGeom>
          <a:noFill/>
        </p:spPr>
        <p:txBody>
          <a:bodyPr wrap="none" rtlCol="0">
            <a:spAutoFit/>
          </a:bodyPr>
          <a:lstStyle/>
          <a:p>
            <a:r>
              <a:rPr lang="en-US" sz="2400" dirty="0" smtClean="0">
                <a:solidFill>
                  <a:srgbClr val="FF0000"/>
                </a:solidFill>
              </a:rPr>
              <a:t>S-NPP VIIRS Shortwave  IR I-Band 4   -   3.74 </a:t>
            </a:r>
            <a:r>
              <a:rPr lang="en-US" sz="2400" dirty="0" err="1" smtClean="0">
                <a:solidFill>
                  <a:srgbClr val="FF0000"/>
                </a:solidFill>
              </a:rPr>
              <a:t>μm</a:t>
            </a:r>
            <a:r>
              <a:rPr lang="en-US" sz="2400" dirty="0" smtClean="0">
                <a:solidFill>
                  <a:srgbClr val="FF0000"/>
                </a:solidFill>
              </a:rPr>
              <a:t> Brightness Temperatures </a:t>
            </a:r>
            <a:endParaRPr lang="en-US" sz="2400" dirty="0">
              <a:solidFill>
                <a:srgbClr val="FF0000"/>
              </a:solidFill>
            </a:endParaRPr>
          </a:p>
        </p:txBody>
      </p:sp>
      <p:sp>
        <p:nvSpPr>
          <p:cNvPr id="9" name="TextBox 8"/>
          <p:cNvSpPr txBox="1"/>
          <p:nvPr/>
        </p:nvSpPr>
        <p:spPr>
          <a:xfrm>
            <a:off x="457200" y="4775200"/>
            <a:ext cx="543739" cy="369332"/>
          </a:xfrm>
          <a:prstGeom prst="rect">
            <a:avLst/>
          </a:prstGeom>
          <a:noFill/>
        </p:spPr>
        <p:txBody>
          <a:bodyPr wrap="none" rtlCol="0">
            <a:spAutoFit/>
          </a:bodyPr>
          <a:lstStyle/>
          <a:p>
            <a:r>
              <a:rPr lang="en-US" dirty="0" smtClean="0"/>
              <a:t>Day</a:t>
            </a:r>
            <a:endParaRPr lang="en-US" dirty="0"/>
          </a:p>
        </p:txBody>
      </p:sp>
    </p:spTree>
    <p:extLst>
      <p:ext uri="{BB962C8B-B14F-4D97-AF65-F5344CB8AC3E}">
        <p14:creationId xmlns:p14="http://schemas.microsoft.com/office/powerpoint/2010/main" val="85760954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5" name="TextBox 4"/>
          <p:cNvSpPr txBox="1"/>
          <p:nvPr/>
        </p:nvSpPr>
        <p:spPr>
          <a:xfrm>
            <a:off x="1010485" y="274638"/>
            <a:ext cx="6967472" cy="461665"/>
          </a:xfrm>
          <a:prstGeom prst="rect">
            <a:avLst/>
          </a:prstGeom>
          <a:noFill/>
        </p:spPr>
        <p:txBody>
          <a:bodyPr wrap="none" rtlCol="0">
            <a:spAutoFit/>
          </a:bodyPr>
          <a:lstStyle/>
          <a:p>
            <a:r>
              <a:rPr lang="en-US" sz="2400" dirty="0" err="1" smtClean="0">
                <a:solidFill>
                  <a:schemeClr val="bg1"/>
                </a:solidFill>
              </a:rPr>
              <a:t>Suomi</a:t>
            </a:r>
            <a:r>
              <a:rPr lang="en-US" sz="2400" dirty="0" smtClean="0">
                <a:solidFill>
                  <a:schemeClr val="bg1"/>
                </a:solidFill>
              </a:rPr>
              <a:t>-NPP VIIRS   11 micron Brightness Temperatures</a:t>
            </a:r>
            <a:endParaRPr lang="en-US" sz="2400" dirty="0">
              <a:solidFill>
                <a:schemeClr val="bg1"/>
              </a:solidFill>
            </a:endParaRPr>
          </a:p>
        </p:txBody>
      </p:sp>
      <p:pic>
        <p:nvPicPr>
          <p:cNvPr id="12" name="Picture 11" descr="Screen Shot 2015-02-06 at 1.27.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00" y="0"/>
            <a:ext cx="6786624" cy="6858000"/>
          </a:xfrm>
          <a:prstGeom prst="rect">
            <a:avLst/>
          </a:prstGeom>
        </p:spPr>
      </p:pic>
      <p:sp>
        <p:nvSpPr>
          <p:cNvPr id="8" name="TextBox 7"/>
          <p:cNvSpPr txBox="1"/>
          <p:nvPr/>
        </p:nvSpPr>
        <p:spPr>
          <a:xfrm>
            <a:off x="0" y="43805"/>
            <a:ext cx="9346879" cy="461665"/>
          </a:xfrm>
          <a:prstGeom prst="rect">
            <a:avLst/>
          </a:prstGeom>
          <a:noFill/>
        </p:spPr>
        <p:txBody>
          <a:bodyPr wrap="none" rtlCol="0">
            <a:spAutoFit/>
          </a:bodyPr>
          <a:lstStyle/>
          <a:p>
            <a:r>
              <a:rPr lang="en-US" sz="2400" dirty="0" smtClean="0">
                <a:solidFill>
                  <a:srgbClr val="FF0000"/>
                </a:solidFill>
              </a:rPr>
              <a:t>S-NPP VIIRS Shortwave  IR I-Band 4   -   3.74 </a:t>
            </a:r>
            <a:r>
              <a:rPr lang="en-US" sz="2400" dirty="0" err="1" smtClean="0">
                <a:solidFill>
                  <a:srgbClr val="FF0000"/>
                </a:solidFill>
              </a:rPr>
              <a:t>μm</a:t>
            </a:r>
            <a:r>
              <a:rPr lang="en-US" sz="2400" dirty="0" smtClean="0">
                <a:solidFill>
                  <a:srgbClr val="FF0000"/>
                </a:solidFill>
              </a:rPr>
              <a:t> Brightness Temperatures </a:t>
            </a:r>
            <a:endParaRPr lang="en-US" sz="2400" dirty="0">
              <a:solidFill>
                <a:srgbClr val="FF0000"/>
              </a:solidFill>
            </a:endParaRPr>
          </a:p>
        </p:txBody>
      </p:sp>
      <p:sp>
        <p:nvSpPr>
          <p:cNvPr id="9" name="TextBox 8"/>
          <p:cNvSpPr txBox="1"/>
          <p:nvPr/>
        </p:nvSpPr>
        <p:spPr>
          <a:xfrm>
            <a:off x="190500" y="4622800"/>
            <a:ext cx="697627" cy="369332"/>
          </a:xfrm>
          <a:prstGeom prst="rect">
            <a:avLst/>
          </a:prstGeom>
          <a:noFill/>
        </p:spPr>
        <p:txBody>
          <a:bodyPr wrap="none" rtlCol="0">
            <a:spAutoFit/>
          </a:bodyPr>
          <a:lstStyle/>
          <a:p>
            <a:r>
              <a:rPr lang="en-US" dirty="0" smtClean="0"/>
              <a:t>Night</a:t>
            </a:r>
            <a:endParaRPr lang="en-US" dirty="0"/>
          </a:p>
        </p:txBody>
      </p:sp>
    </p:spTree>
    <p:extLst>
      <p:ext uri="{BB962C8B-B14F-4D97-AF65-F5344CB8AC3E}">
        <p14:creationId xmlns:p14="http://schemas.microsoft.com/office/powerpoint/2010/main" val="311169803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4" name="TextBox 3"/>
          <p:cNvSpPr txBox="1"/>
          <p:nvPr/>
        </p:nvSpPr>
        <p:spPr>
          <a:xfrm>
            <a:off x="1010485" y="274638"/>
            <a:ext cx="6967472" cy="461665"/>
          </a:xfrm>
          <a:prstGeom prst="rect">
            <a:avLst/>
          </a:prstGeom>
          <a:noFill/>
        </p:spPr>
        <p:txBody>
          <a:bodyPr wrap="none" rtlCol="0">
            <a:spAutoFit/>
          </a:bodyPr>
          <a:lstStyle/>
          <a:p>
            <a:r>
              <a:rPr lang="en-US" sz="2400" dirty="0" err="1" smtClean="0">
                <a:solidFill>
                  <a:schemeClr val="bg1"/>
                </a:solidFill>
              </a:rPr>
              <a:t>Suomi</a:t>
            </a:r>
            <a:r>
              <a:rPr lang="en-US" sz="2400" dirty="0" smtClean="0">
                <a:solidFill>
                  <a:schemeClr val="bg1"/>
                </a:solidFill>
              </a:rPr>
              <a:t>-NPP VIIRS   11 micron Brightness Temperatures</a:t>
            </a:r>
            <a:endParaRPr lang="en-US" sz="2400" dirty="0">
              <a:solidFill>
                <a:schemeClr val="bg1"/>
              </a:solidFill>
            </a:endParaRPr>
          </a:p>
        </p:txBody>
      </p:sp>
      <p:pic>
        <p:nvPicPr>
          <p:cNvPr id="7" name="Picture 6" descr="Screen Shot 2015-02-06 at 1.28.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00" y="0"/>
            <a:ext cx="6792459" cy="6858000"/>
          </a:xfrm>
          <a:prstGeom prst="rect">
            <a:avLst/>
          </a:prstGeom>
        </p:spPr>
      </p:pic>
      <p:sp>
        <p:nvSpPr>
          <p:cNvPr id="6" name="TextBox 5"/>
          <p:cNvSpPr txBox="1"/>
          <p:nvPr/>
        </p:nvSpPr>
        <p:spPr>
          <a:xfrm>
            <a:off x="0" y="43805"/>
            <a:ext cx="8983499" cy="461665"/>
          </a:xfrm>
          <a:prstGeom prst="rect">
            <a:avLst/>
          </a:prstGeom>
          <a:noFill/>
        </p:spPr>
        <p:txBody>
          <a:bodyPr wrap="none" rtlCol="0">
            <a:spAutoFit/>
          </a:bodyPr>
          <a:lstStyle/>
          <a:p>
            <a:r>
              <a:rPr lang="en-US" sz="2400" dirty="0" smtClean="0">
                <a:solidFill>
                  <a:srgbClr val="FF0000"/>
                </a:solidFill>
              </a:rPr>
              <a:t>S-NPP VIIRS </a:t>
            </a:r>
            <a:r>
              <a:rPr lang="en-US" sz="2400" dirty="0" err="1" smtClean="0">
                <a:solidFill>
                  <a:srgbClr val="FF0000"/>
                </a:solidFill>
              </a:rPr>
              <a:t>Longwave</a:t>
            </a:r>
            <a:r>
              <a:rPr lang="en-US" sz="2400" dirty="0" smtClean="0">
                <a:solidFill>
                  <a:srgbClr val="FF0000"/>
                </a:solidFill>
              </a:rPr>
              <a:t> IR  I-Band 5   -   11 </a:t>
            </a:r>
            <a:r>
              <a:rPr lang="en-US" sz="2400" dirty="0" err="1">
                <a:solidFill>
                  <a:srgbClr val="FF0000"/>
                </a:solidFill>
              </a:rPr>
              <a:t>μm</a:t>
            </a:r>
            <a:r>
              <a:rPr lang="en-US" sz="2400" dirty="0">
                <a:solidFill>
                  <a:srgbClr val="FF0000"/>
                </a:solidFill>
              </a:rPr>
              <a:t> </a:t>
            </a:r>
            <a:r>
              <a:rPr lang="en-US" sz="2400" dirty="0" smtClean="0">
                <a:solidFill>
                  <a:srgbClr val="FF0000"/>
                </a:solidFill>
              </a:rPr>
              <a:t>Brightness Temperatures </a:t>
            </a:r>
            <a:endParaRPr lang="en-US" sz="2400" dirty="0">
              <a:solidFill>
                <a:srgbClr val="FF0000"/>
              </a:solidFill>
            </a:endParaRPr>
          </a:p>
        </p:txBody>
      </p:sp>
      <p:sp>
        <p:nvSpPr>
          <p:cNvPr id="8" name="TextBox 7"/>
          <p:cNvSpPr txBox="1"/>
          <p:nvPr/>
        </p:nvSpPr>
        <p:spPr>
          <a:xfrm>
            <a:off x="190500" y="4622800"/>
            <a:ext cx="697627" cy="369332"/>
          </a:xfrm>
          <a:prstGeom prst="rect">
            <a:avLst/>
          </a:prstGeom>
          <a:noFill/>
        </p:spPr>
        <p:txBody>
          <a:bodyPr wrap="none" rtlCol="0">
            <a:spAutoFit/>
          </a:bodyPr>
          <a:lstStyle/>
          <a:p>
            <a:r>
              <a:rPr lang="en-US" dirty="0" smtClean="0"/>
              <a:t>Night</a:t>
            </a:r>
            <a:endParaRPr lang="en-US" dirty="0"/>
          </a:p>
        </p:txBody>
      </p:sp>
    </p:spTree>
    <p:extLst>
      <p:ext uri="{BB962C8B-B14F-4D97-AF65-F5344CB8AC3E}">
        <p14:creationId xmlns:p14="http://schemas.microsoft.com/office/powerpoint/2010/main" val="341912730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5" name="TextBox 4"/>
          <p:cNvSpPr txBox="1"/>
          <p:nvPr/>
        </p:nvSpPr>
        <p:spPr>
          <a:xfrm>
            <a:off x="1010485" y="274638"/>
            <a:ext cx="5874625" cy="461665"/>
          </a:xfrm>
          <a:prstGeom prst="rect">
            <a:avLst/>
          </a:prstGeom>
          <a:noFill/>
        </p:spPr>
        <p:txBody>
          <a:bodyPr wrap="none" rtlCol="0">
            <a:spAutoFit/>
          </a:bodyPr>
          <a:lstStyle/>
          <a:p>
            <a:r>
              <a:rPr lang="en-US" sz="2400" dirty="0" err="1" smtClean="0"/>
              <a:t>Suomi</a:t>
            </a:r>
            <a:r>
              <a:rPr lang="en-US" sz="2400" dirty="0" smtClean="0"/>
              <a:t>-NPP VIIRS   Day/Night Band  Radiances</a:t>
            </a:r>
            <a:endParaRPr lang="en-US" sz="2400" dirty="0"/>
          </a:p>
        </p:txBody>
      </p:sp>
      <p:pic>
        <p:nvPicPr>
          <p:cNvPr id="8" name="Picture 7" descr="Screen Shot 2015-02-06 at 1.27.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0"/>
            <a:ext cx="6762997" cy="6858000"/>
          </a:xfrm>
          <a:prstGeom prst="rect">
            <a:avLst/>
          </a:prstGeom>
        </p:spPr>
      </p:pic>
      <p:sp>
        <p:nvSpPr>
          <p:cNvPr id="6" name="TextBox 5"/>
          <p:cNvSpPr txBox="1"/>
          <p:nvPr/>
        </p:nvSpPr>
        <p:spPr>
          <a:xfrm>
            <a:off x="1010485" y="43805"/>
            <a:ext cx="6438932" cy="461665"/>
          </a:xfrm>
          <a:prstGeom prst="rect">
            <a:avLst/>
          </a:prstGeom>
          <a:noFill/>
        </p:spPr>
        <p:txBody>
          <a:bodyPr wrap="none" rtlCol="0">
            <a:spAutoFit/>
          </a:bodyPr>
          <a:lstStyle/>
          <a:p>
            <a:r>
              <a:rPr lang="en-US" sz="2400" dirty="0" smtClean="0">
                <a:solidFill>
                  <a:srgbClr val="FF0000"/>
                </a:solidFill>
              </a:rPr>
              <a:t>S-NPP VIIRS Day/Night Band -   .7 </a:t>
            </a:r>
            <a:r>
              <a:rPr lang="en-US" sz="2400" dirty="0" err="1">
                <a:solidFill>
                  <a:srgbClr val="FF0000"/>
                </a:solidFill>
              </a:rPr>
              <a:t>μm</a:t>
            </a:r>
            <a:r>
              <a:rPr lang="en-US" sz="2400" dirty="0">
                <a:solidFill>
                  <a:srgbClr val="FF0000"/>
                </a:solidFill>
              </a:rPr>
              <a:t> </a:t>
            </a:r>
            <a:r>
              <a:rPr lang="en-US" sz="2400" dirty="0" err="1" smtClean="0">
                <a:solidFill>
                  <a:srgbClr val="FF0000"/>
                </a:solidFill>
              </a:rPr>
              <a:t>Reflectances</a:t>
            </a:r>
            <a:r>
              <a:rPr lang="en-US" sz="2400" dirty="0" smtClean="0">
                <a:solidFill>
                  <a:srgbClr val="FF0000"/>
                </a:solidFill>
              </a:rPr>
              <a:t> </a:t>
            </a:r>
            <a:endParaRPr lang="en-US" sz="2400" dirty="0">
              <a:solidFill>
                <a:srgbClr val="FF0000"/>
              </a:solidFill>
            </a:endParaRPr>
          </a:p>
        </p:txBody>
      </p:sp>
      <p:sp>
        <p:nvSpPr>
          <p:cNvPr id="9" name="TextBox 8"/>
          <p:cNvSpPr txBox="1"/>
          <p:nvPr/>
        </p:nvSpPr>
        <p:spPr>
          <a:xfrm>
            <a:off x="190500" y="4622800"/>
            <a:ext cx="697627" cy="369332"/>
          </a:xfrm>
          <a:prstGeom prst="rect">
            <a:avLst/>
          </a:prstGeom>
          <a:noFill/>
        </p:spPr>
        <p:txBody>
          <a:bodyPr wrap="none" rtlCol="0">
            <a:spAutoFit/>
          </a:bodyPr>
          <a:lstStyle/>
          <a:p>
            <a:r>
              <a:rPr lang="en-US" dirty="0" smtClean="0"/>
              <a:t>Night</a:t>
            </a:r>
            <a:endParaRPr lang="en-US" dirty="0"/>
          </a:p>
        </p:txBody>
      </p:sp>
    </p:spTree>
    <p:extLst>
      <p:ext uri="{BB962C8B-B14F-4D97-AF65-F5344CB8AC3E}">
        <p14:creationId xmlns:p14="http://schemas.microsoft.com/office/powerpoint/2010/main" val="18600281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408992"/>
            <a:ext cx="7581901" cy="1653988"/>
          </a:xfrm>
        </p:spPr>
        <p:txBody>
          <a:bodyPr/>
          <a:lstStyle/>
          <a:p>
            <a:r>
              <a:rPr lang="en-US" dirty="0" smtClean="0"/>
              <a:t>IMAPP Software Suite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80658602"/>
              </p:ext>
            </p:extLst>
          </p:nvPr>
        </p:nvGraphicFramePr>
        <p:xfrm>
          <a:off x="41643" y="992621"/>
          <a:ext cx="9144000" cy="5791199"/>
        </p:xfrm>
        <a:graphic>
          <a:graphicData uri="http://schemas.openxmlformats.org/drawingml/2006/table">
            <a:tbl>
              <a:tblPr firstRow="1" bandRow="1">
                <a:tableStyleId>{5C22544A-7EE6-4342-B048-85BDC9FD1C3A}</a:tableStyleId>
              </a:tblPr>
              <a:tblGrid>
                <a:gridCol w="4572000"/>
                <a:gridCol w="4572000"/>
              </a:tblGrid>
              <a:tr h="5777027">
                <a:tc>
                  <a:txBody>
                    <a:bodyPr/>
                    <a:lstStyle/>
                    <a:p>
                      <a:pPr marL="0" indent="0">
                        <a:buFont typeface="Arial"/>
                        <a:buNone/>
                      </a:pPr>
                      <a:r>
                        <a:rPr lang="en-US" sz="1700" dirty="0" smtClean="0">
                          <a:solidFill>
                            <a:schemeClr val="bg1"/>
                          </a:solidFill>
                        </a:rPr>
                        <a:t>MODIS  Atmosphere and Polar Products</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sz="1700" dirty="0" smtClean="0">
                          <a:solidFill>
                            <a:schemeClr val="bg1"/>
                          </a:solidFill>
                        </a:rPr>
                        <a:t>Cloud mask</a:t>
                      </a:r>
                    </a:p>
                    <a:p>
                      <a:pPr marL="285750" indent="-285750">
                        <a:buFont typeface="Arial"/>
                        <a:buChar char="•"/>
                      </a:pPr>
                      <a:r>
                        <a:rPr lang="en-US" sz="1700" dirty="0" smtClean="0">
                          <a:solidFill>
                            <a:schemeClr val="bg1"/>
                          </a:solidFill>
                        </a:rPr>
                        <a:t>Cloud top pressure and temperature</a:t>
                      </a:r>
                    </a:p>
                    <a:p>
                      <a:pPr marL="285750" indent="-285750">
                        <a:buFont typeface="Arial"/>
                        <a:buChar char="•"/>
                      </a:pPr>
                      <a:r>
                        <a:rPr lang="en-US" sz="1700" dirty="0" smtClean="0">
                          <a:solidFill>
                            <a:schemeClr val="bg1"/>
                          </a:solidFill>
                        </a:rPr>
                        <a:t>Cloud optical depth and effective radius</a:t>
                      </a:r>
                    </a:p>
                    <a:p>
                      <a:pPr marL="285750" indent="-285750">
                        <a:buFont typeface="Arial"/>
                        <a:buChar char="•"/>
                      </a:pPr>
                      <a:r>
                        <a:rPr lang="en-US" sz="1700" dirty="0" smtClean="0">
                          <a:solidFill>
                            <a:schemeClr val="bg1"/>
                          </a:solidFill>
                        </a:rPr>
                        <a:t>Temperature and moisture profiles</a:t>
                      </a:r>
                    </a:p>
                    <a:p>
                      <a:pPr marL="285750" indent="-285750">
                        <a:buFont typeface="Arial"/>
                        <a:buChar char="•"/>
                      </a:pPr>
                      <a:r>
                        <a:rPr lang="en-US" sz="1700" dirty="0" smtClean="0">
                          <a:solidFill>
                            <a:schemeClr val="bg1"/>
                          </a:solidFill>
                        </a:rPr>
                        <a:t>Total </a:t>
                      </a:r>
                      <a:r>
                        <a:rPr lang="en-US" sz="1700" dirty="0" err="1" smtClean="0">
                          <a:solidFill>
                            <a:schemeClr val="bg1"/>
                          </a:solidFill>
                        </a:rPr>
                        <a:t>precipitable</a:t>
                      </a:r>
                      <a:r>
                        <a:rPr lang="en-US" sz="1700" dirty="0" smtClean="0">
                          <a:solidFill>
                            <a:schemeClr val="bg1"/>
                          </a:solidFill>
                        </a:rPr>
                        <a:t> water</a:t>
                      </a:r>
                    </a:p>
                    <a:p>
                      <a:pPr marL="285750" indent="-285750">
                        <a:buFont typeface="Arial"/>
                        <a:buChar char="•"/>
                      </a:pPr>
                      <a:r>
                        <a:rPr lang="en-US" sz="1700" dirty="0" smtClean="0">
                          <a:solidFill>
                            <a:schemeClr val="bg1"/>
                          </a:solidFill>
                        </a:rPr>
                        <a:t>Stability indices</a:t>
                      </a:r>
                    </a:p>
                    <a:p>
                      <a:pPr marL="285750" indent="-285750">
                        <a:buFont typeface="Arial"/>
                        <a:buChar char="•"/>
                      </a:pPr>
                      <a:r>
                        <a:rPr lang="en-US" sz="1700" dirty="0" smtClean="0">
                          <a:solidFill>
                            <a:schemeClr val="bg1"/>
                          </a:solidFill>
                        </a:rPr>
                        <a:t>Aerosol optical depth</a:t>
                      </a:r>
                    </a:p>
                    <a:p>
                      <a:pPr marL="285750" indent="-285750">
                        <a:buFont typeface="Arial"/>
                        <a:buChar char="•"/>
                      </a:pPr>
                      <a:r>
                        <a:rPr lang="en-US" sz="1700" dirty="0" smtClean="0">
                          <a:solidFill>
                            <a:schemeClr val="bg1"/>
                          </a:solidFill>
                        </a:rPr>
                        <a:t>Ice Surface Temperature</a:t>
                      </a:r>
                    </a:p>
                    <a:p>
                      <a:pPr marL="285750" indent="-285750">
                        <a:buFont typeface="Arial"/>
                        <a:buChar char="•"/>
                      </a:pPr>
                      <a:r>
                        <a:rPr lang="en-US" sz="1700" dirty="0" smtClean="0">
                          <a:solidFill>
                            <a:schemeClr val="bg1"/>
                          </a:solidFill>
                        </a:rPr>
                        <a:t>Snow Mask</a:t>
                      </a:r>
                    </a:p>
                    <a:p>
                      <a:pPr marL="285750" indent="-285750">
                        <a:buFont typeface="Arial"/>
                        <a:buChar char="•"/>
                      </a:pPr>
                      <a:r>
                        <a:rPr lang="en-US" sz="1700" dirty="0" smtClean="0">
                          <a:solidFill>
                            <a:schemeClr val="bg1"/>
                          </a:solidFill>
                        </a:rPr>
                        <a:t>Ice Cover and Ice Concentration</a:t>
                      </a:r>
                    </a:p>
                    <a:p>
                      <a:pPr marL="285750" indent="-285750">
                        <a:buFont typeface="Arial"/>
                        <a:buChar char="•"/>
                      </a:pPr>
                      <a:r>
                        <a:rPr lang="en-US" sz="1700" dirty="0" smtClean="0">
                          <a:solidFill>
                            <a:schemeClr val="bg1"/>
                          </a:solidFill>
                        </a:rPr>
                        <a:t>Inversion Strength and Inversion Depth</a:t>
                      </a:r>
                    </a:p>
                    <a:p>
                      <a:pPr marL="0" indent="0">
                        <a:buFont typeface="Arial"/>
                        <a:buNone/>
                      </a:pPr>
                      <a:r>
                        <a:rPr lang="en-US" sz="1700" dirty="0" smtClean="0">
                          <a:solidFill>
                            <a:schemeClr val="bg1"/>
                          </a:solidFill>
                        </a:rPr>
                        <a:t>MODIS Land Products</a:t>
                      </a:r>
                    </a:p>
                    <a:p>
                      <a:pPr marL="285750" indent="-285750">
                        <a:buFont typeface="Arial"/>
                        <a:buChar char="•"/>
                      </a:pPr>
                      <a:r>
                        <a:rPr lang="en-US" sz="1700" dirty="0" smtClean="0">
                          <a:solidFill>
                            <a:schemeClr val="bg1"/>
                          </a:solidFill>
                        </a:rPr>
                        <a:t>Land Surface Reflectance</a:t>
                      </a:r>
                      <a:r>
                        <a:rPr lang="en-US" sz="1700" baseline="0" dirty="0" smtClean="0">
                          <a:solidFill>
                            <a:schemeClr val="bg1"/>
                          </a:solidFill>
                        </a:rPr>
                        <a:t> </a:t>
                      </a:r>
                    </a:p>
                    <a:p>
                      <a:pPr marL="285750" indent="-285750">
                        <a:buFont typeface="Arial"/>
                        <a:buChar char="•"/>
                      </a:pPr>
                      <a:r>
                        <a:rPr lang="en-US" sz="1700" baseline="0" dirty="0" smtClean="0">
                          <a:solidFill>
                            <a:schemeClr val="bg1"/>
                          </a:solidFill>
                        </a:rPr>
                        <a:t>BRDF </a:t>
                      </a:r>
                    </a:p>
                    <a:p>
                      <a:pPr marL="0" indent="0">
                        <a:buFont typeface="Arial"/>
                        <a:buNone/>
                      </a:pPr>
                      <a:r>
                        <a:rPr lang="en-US" sz="1700" dirty="0" smtClean="0">
                          <a:solidFill>
                            <a:schemeClr val="bg1"/>
                          </a:solidFill>
                        </a:rPr>
                        <a:t>MODIS Image Software</a:t>
                      </a:r>
                    </a:p>
                    <a:p>
                      <a:pPr marL="285750" indent="-285750">
                        <a:buFont typeface="Arial"/>
                        <a:buChar char="•"/>
                      </a:pPr>
                      <a:r>
                        <a:rPr lang="en-US" sz="1700" dirty="0" smtClean="0">
                          <a:solidFill>
                            <a:schemeClr val="bg1"/>
                          </a:solidFill>
                        </a:rPr>
                        <a:t>MODIS in Google Earth (true color)</a:t>
                      </a:r>
                    </a:p>
                    <a:p>
                      <a:pPr marL="0" indent="0">
                        <a:buFont typeface="Arial"/>
                        <a:buNone/>
                      </a:pPr>
                      <a:r>
                        <a:rPr lang="en-US" sz="1700" dirty="0" smtClean="0">
                          <a:solidFill>
                            <a:schemeClr val="bg1"/>
                          </a:solidFill>
                        </a:rPr>
                        <a:t>AIRS</a:t>
                      </a:r>
                      <a:r>
                        <a:rPr lang="en-US" sz="1700" baseline="0" dirty="0" smtClean="0">
                          <a:solidFill>
                            <a:schemeClr val="bg1"/>
                          </a:solidFill>
                        </a:rPr>
                        <a:t> Level 1B</a:t>
                      </a:r>
                    </a:p>
                    <a:p>
                      <a:pPr marL="285750" indent="-285750">
                        <a:buFont typeface="Arial"/>
                        <a:buChar char="•"/>
                      </a:pPr>
                      <a:r>
                        <a:rPr lang="en-US" sz="1700" dirty="0" smtClean="0">
                          <a:solidFill>
                            <a:schemeClr val="bg1"/>
                          </a:solidFill>
                        </a:rPr>
                        <a:t>Calibrated and </a:t>
                      </a:r>
                      <a:r>
                        <a:rPr lang="en-US" sz="1700" dirty="0" err="1" smtClean="0">
                          <a:solidFill>
                            <a:schemeClr val="bg1"/>
                          </a:solidFill>
                        </a:rPr>
                        <a:t>geolocated</a:t>
                      </a:r>
                      <a:r>
                        <a:rPr lang="en-US" sz="1700" dirty="0" smtClean="0">
                          <a:solidFill>
                            <a:schemeClr val="bg1"/>
                          </a:solidFill>
                        </a:rPr>
                        <a:t> radiances and brightness</a:t>
                      </a:r>
                      <a:r>
                        <a:rPr lang="en-US" sz="1700" baseline="0" dirty="0" smtClean="0">
                          <a:solidFill>
                            <a:schemeClr val="bg1"/>
                          </a:solidFill>
                        </a:rPr>
                        <a:t> temperatures</a:t>
                      </a:r>
                      <a:r>
                        <a:rPr lang="en-US" sz="1700" dirty="0" smtClean="0">
                          <a:solidFill>
                            <a:schemeClr val="bg1"/>
                          </a:solidFill>
                        </a:rPr>
                        <a:t> (AIRS) </a:t>
                      </a:r>
                    </a:p>
                    <a:p>
                      <a:pPr marL="285750" indent="-285750">
                        <a:buFont typeface="Arial"/>
                        <a:buChar char="•"/>
                      </a:pPr>
                      <a:r>
                        <a:rPr lang="en-US" sz="1700" dirty="0" smtClean="0">
                          <a:solidFill>
                            <a:schemeClr val="bg1"/>
                          </a:solidFill>
                        </a:rPr>
                        <a:t>Calibrated and </a:t>
                      </a:r>
                      <a:r>
                        <a:rPr lang="en-US" sz="1700" dirty="0" err="1" smtClean="0">
                          <a:solidFill>
                            <a:schemeClr val="bg1"/>
                          </a:solidFill>
                        </a:rPr>
                        <a:t>geolocated</a:t>
                      </a:r>
                      <a:r>
                        <a:rPr lang="en-US" sz="1700" dirty="0" smtClean="0">
                          <a:solidFill>
                            <a:schemeClr val="bg1"/>
                          </a:solidFill>
                        </a:rPr>
                        <a:t> antenna temperatures (AMSU) </a:t>
                      </a:r>
                      <a:endParaRPr lang="en-US" sz="1700" baseline="0" dirty="0" smtClean="0">
                        <a:solidFill>
                          <a:schemeClr val="bg1"/>
                        </a:solidFill>
                      </a:endParaRPr>
                    </a:p>
                  </a:txBody>
                  <a:tcPr>
                    <a:solidFill>
                      <a:schemeClr val="bg2"/>
                    </a:solidFill>
                  </a:tcPr>
                </a:tc>
                <a:tc>
                  <a:txBody>
                    <a:bodyPr/>
                    <a:lstStyle/>
                    <a:p>
                      <a:pPr marL="0" indent="0">
                        <a:buFont typeface="Arial"/>
                        <a:buNone/>
                      </a:pPr>
                      <a:r>
                        <a:rPr lang="en-US" sz="1700" dirty="0" smtClean="0">
                          <a:solidFill>
                            <a:schemeClr val="bg1"/>
                          </a:solidFill>
                        </a:rPr>
                        <a:t>AIRS Retrievals</a:t>
                      </a:r>
                    </a:p>
                    <a:p>
                      <a:pPr marL="285750" indent="-285750">
                        <a:buFont typeface="Arial"/>
                        <a:buChar char="•"/>
                      </a:pPr>
                      <a:r>
                        <a:rPr lang="en-US" sz="1700" dirty="0" smtClean="0">
                          <a:solidFill>
                            <a:schemeClr val="bg1"/>
                          </a:solidFill>
                        </a:rPr>
                        <a:t>JPL</a:t>
                      </a:r>
                      <a:r>
                        <a:rPr lang="en-US" sz="1700" baseline="0" dirty="0" smtClean="0">
                          <a:solidFill>
                            <a:schemeClr val="bg1"/>
                          </a:solidFill>
                        </a:rPr>
                        <a:t> 3x3 FOV</a:t>
                      </a:r>
                    </a:p>
                    <a:p>
                      <a:pPr marL="285750" indent="-285750">
                        <a:buFont typeface="Arial"/>
                        <a:buChar char="•"/>
                      </a:pPr>
                      <a:r>
                        <a:rPr lang="en-US" sz="1700" baseline="0" dirty="0" smtClean="0">
                          <a:solidFill>
                            <a:schemeClr val="bg1"/>
                          </a:solidFill>
                        </a:rPr>
                        <a:t>Dual Regression Single FOV</a:t>
                      </a:r>
                    </a:p>
                    <a:p>
                      <a:pPr marL="0" indent="0">
                        <a:buFont typeface="Arial"/>
                        <a:buNone/>
                      </a:pPr>
                      <a:r>
                        <a:rPr lang="en-US" sz="1700" baseline="0" dirty="0" smtClean="0">
                          <a:solidFill>
                            <a:schemeClr val="bg1"/>
                          </a:solidFill>
                        </a:rPr>
                        <a:t>AIRS Utilities</a:t>
                      </a:r>
                    </a:p>
                    <a:p>
                      <a:pPr marL="285750" indent="-285750">
                        <a:buFont typeface="Arial"/>
                        <a:buChar char="•"/>
                      </a:pPr>
                      <a:r>
                        <a:rPr lang="en-US" sz="1700" dirty="0" smtClean="0">
                          <a:solidFill>
                            <a:schemeClr val="bg1"/>
                          </a:solidFill>
                        </a:rPr>
                        <a:t>Collocating AIRS/MODIS utility</a:t>
                      </a:r>
                    </a:p>
                    <a:p>
                      <a:pPr marL="285750" indent="-285750">
                        <a:buFont typeface="Arial"/>
                        <a:buChar char="•"/>
                      </a:pPr>
                      <a:r>
                        <a:rPr lang="en-US" sz="1700" dirty="0" smtClean="0">
                          <a:solidFill>
                            <a:schemeClr val="bg1"/>
                          </a:solidFill>
                        </a:rPr>
                        <a:t>AIRS HDF</a:t>
                      </a:r>
                      <a:r>
                        <a:rPr lang="en-US" sz="1700" baseline="0" dirty="0" smtClean="0">
                          <a:solidFill>
                            <a:schemeClr val="bg1"/>
                          </a:solidFill>
                        </a:rPr>
                        <a:t> to BUFR utility </a:t>
                      </a:r>
                    </a:p>
                    <a:p>
                      <a:pPr marL="0" indent="0">
                        <a:buFont typeface="Arial"/>
                        <a:buNone/>
                      </a:pPr>
                      <a:r>
                        <a:rPr lang="en-US" sz="1700" baseline="0" dirty="0" smtClean="0">
                          <a:solidFill>
                            <a:schemeClr val="bg1"/>
                          </a:solidFill>
                        </a:rPr>
                        <a:t>AMSR-E Level 1B</a:t>
                      </a:r>
                    </a:p>
                    <a:p>
                      <a:pPr marL="285750" indent="-285750">
                        <a:buFont typeface="Arial"/>
                        <a:buChar char="•"/>
                      </a:pPr>
                      <a:r>
                        <a:rPr lang="en-US" sz="1700" baseline="0" dirty="0" smtClean="0">
                          <a:solidFill>
                            <a:schemeClr val="bg1"/>
                          </a:solidFill>
                        </a:rPr>
                        <a:t>Calibrated and </a:t>
                      </a:r>
                      <a:r>
                        <a:rPr lang="en-US" sz="1700" baseline="0" dirty="0" err="1" smtClean="0">
                          <a:solidFill>
                            <a:schemeClr val="bg1"/>
                          </a:solidFill>
                        </a:rPr>
                        <a:t>Geolocated</a:t>
                      </a:r>
                      <a:r>
                        <a:rPr lang="en-US" sz="1700" baseline="0" dirty="0" smtClean="0">
                          <a:solidFill>
                            <a:schemeClr val="bg1"/>
                          </a:solidFill>
                        </a:rPr>
                        <a:t> Antenna Temperatures</a:t>
                      </a:r>
                    </a:p>
                    <a:p>
                      <a:pPr marL="0" indent="0">
                        <a:buFont typeface="Arial"/>
                        <a:buNone/>
                      </a:pPr>
                      <a:r>
                        <a:rPr lang="en-US" sz="1700" baseline="0" dirty="0" smtClean="0">
                          <a:solidFill>
                            <a:schemeClr val="bg1"/>
                          </a:solidFill>
                        </a:rPr>
                        <a:t>AMSR-E Products</a:t>
                      </a:r>
                    </a:p>
                    <a:p>
                      <a:pPr marL="285750" indent="-285750">
                        <a:buFont typeface="Arial"/>
                        <a:buChar char="•"/>
                      </a:pPr>
                      <a:r>
                        <a:rPr lang="en-US" sz="1700" baseline="0" dirty="0" smtClean="0">
                          <a:solidFill>
                            <a:schemeClr val="bg1"/>
                          </a:solidFill>
                        </a:rPr>
                        <a:t>Rain Rate, Soil Moisture, Snow Water </a:t>
                      </a:r>
                      <a:r>
                        <a:rPr lang="en-US" sz="1700" baseline="0" dirty="0" err="1" smtClean="0">
                          <a:solidFill>
                            <a:schemeClr val="bg1"/>
                          </a:solidFill>
                        </a:rPr>
                        <a:t>EquiIvalent</a:t>
                      </a:r>
                      <a:endParaRPr lang="en-US" sz="1700" baseline="0" dirty="0" smtClean="0">
                        <a:solidFill>
                          <a:schemeClr val="bg1"/>
                        </a:solidFill>
                      </a:endParaRPr>
                    </a:p>
                    <a:p>
                      <a:pPr marL="0" indent="0">
                        <a:buFont typeface="Arial"/>
                        <a:buNone/>
                      </a:pPr>
                      <a:r>
                        <a:rPr lang="en-US" sz="1700" baseline="0" dirty="0" smtClean="0">
                          <a:solidFill>
                            <a:schemeClr val="bg1"/>
                          </a:solidFill>
                        </a:rPr>
                        <a:t>NWP Products</a:t>
                      </a:r>
                    </a:p>
                    <a:p>
                      <a:pPr marL="285750" indent="-285750">
                        <a:buFont typeface="Arial"/>
                        <a:buChar char="•"/>
                      </a:pPr>
                      <a:r>
                        <a:rPr lang="en-US" sz="1700" baseline="0" dirty="0" smtClean="0">
                          <a:solidFill>
                            <a:schemeClr val="bg1"/>
                          </a:solidFill>
                        </a:rPr>
                        <a:t>Globally configurable regional numerical weather prediction model that assimilates MODIS DB products - DBCRAS</a:t>
                      </a:r>
                    </a:p>
                    <a:p>
                      <a:pPr marL="0" indent="0">
                        <a:buFont typeface="Arial"/>
                        <a:buNone/>
                      </a:pPr>
                      <a:r>
                        <a:rPr lang="en-US" sz="1700" baseline="0" dirty="0" smtClean="0">
                          <a:solidFill>
                            <a:schemeClr val="bg1"/>
                          </a:solidFill>
                        </a:rPr>
                        <a:t>Aviation/Severe Weather Products</a:t>
                      </a:r>
                    </a:p>
                    <a:p>
                      <a:pPr marL="285750" indent="-285750">
                        <a:buFont typeface="Arial"/>
                        <a:buChar char="•"/>
                      </a:pPr>
                      <a:r>
                        <a:rPr lang="en-US" sz="1700" baseline="0" dirty="0" smtClean="0">
                          <a:solidFill>
                            <a:schemeClr val="bg1"/>
                          </a:solidFill>
                        </a:rPr>
                        <a:t>Overshooting Tops Identification including turbulence and lightning potential</a:t>
                      </a:r>
                    </a:p>
                    <a:p>
                      <a:pPr marL="0" indent="0">
                        <a:buFont typeface="+mj-lt"/>
                        <a:buNone/>
                      </a:pPr>
                      <a:r>
                        <a:rPr lang="en-US" sz="1700" baseline="0" dirty="0" smtClean="0">
                          <a:solidFill>
                            <a:schemeClr val="bg1"/>
                          </a:solidFill>
                        </a:rPr>
                        <a:t>Air Quality Forecast Product – IDEA-I</a:t>
                      </a:r>
                    </a:p>
                    <a:p>
                      <a:pPr marL="0" indent="0">
                        <a:buFont typeface="+mj-lt"/>
                        <a:buNone/>
                      </a:pPr>
                      <a:r>
                        <a:rPr lang="en-US" sz="1700" baseline="0" dirty="0" smtClean="0">
                          <a:solidFill>
                            <a:schemeClr val="bg1"/>
                          </a:solidFill>
                        </a:rPr>
                        <a:t>Complete DB Processing System </a:t>
                      </a:r>
                    </a:p>
                    <a:p>
                      <a:pPr marL="285750" indent="-285750">
                        <a:buFont typeface="Arial"/>
                        <a:buChar char="•"/>
                      </a:pPr>
                      <a:r>
                        <a:rPr lang="en-US" sz="1700" baseline="0" dirty="0" smtClean="0">
                          <a:solidFill>
                            <a:schemeClr val="bg1"/>
                          </a:solidFill>
                        </a:rPr>
                        <a:t>VA for Mac, Windows and Linux</a:t>
                      </a:r>
                    </a:p>
                  </a:txBody>
                  <a:tcPr>
                    <a:solidFill>
                      <a:schemeClr val="bg2"/>
                    </a:solidFill>
                  </a:tcPr>
                </a:tc>
              </a:tr>
            </a:tbl>
          </a:graphicData>
        </a:graphic>
      </p:graphicFrame>
    </p:spTree>
    <p:extLst>
      <p:ext uri="{BB962C8B-B14F-4D97-AF65-F5344CB8AC3E}">
        <p14:creationId xmlns:p14="http://schemas.microsoft.com/office/powerpoint/2010/main" val="372622451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5" name="TextBox 4"/>
          <p:cNvSpPr txBox="1"/>
          <p:nvPr/>
        </p:nvSpPr>
        <p:spPr>
          <a:xfrm>
            <a:off x="1010485" y="274638"/>
            <a:ext cx="5874625" cy="461665"/>
          </a:xfrm>
          <a:prstGeom prst="rect">
            <a:avLst/>
          </a:prstGeom>
          <a:noFill/>
        </p:spPr>
        <p:txBody>
          <a:bodyPr wrap="none" rtlCol="0">
            <a:spAutoFit/>
          </a:bodyPr>
          <a:lstStyle/>
          <a:p>
            <a:r>
              <a:rPr lang="en-US" sz="2400" dirty="0" err="1" smtClean="0"/>
              <a:t>Suomi</a:t>
            </a:r>
            <a:r>
              <a:rPr lang="en-US" sz="2400" dirty="0" smtClean="0"/>
              <a:t>-NPP VIIRS   Day/Night Band  Radiances</a:t>
            </a:r>
            <a:endParaRPr lang="en-US" sz="2400" dirty="0"/>
          </a:p>
        </p:txBody>
      </p:sp>
      <p:pic>
        <p:nvPicPr>
          <p:cNvPr id="2" name="Picture 1" descr="Screen Shot 2015-02-06 at 1.2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0"/>
            <a:ext cx="6774729" cy="6858000"/>
          </a:xfrm>
          <a:prstGeom prst="rect">
            <a:avLst/>
          </a:prstGeom>
        </p:spPr>
      </p:pic>
      <p:sp>
        <p:nvSpPr>
          <p:cNvPr id="6" name="TextBox 5"/>
          <p:cNvSpPr txBox="1"/>
          <p:nvPr/>
        </p:nvSpPr>
        <p:spPr>
          <a:xfrm>
            <a:off x="591385" y="43805"/>
            <a:ext cx="7769675" cy="461665"/>
          </a:xfrm>
          <a:prstGeom prst="rect">
            <a:avLst/>
          </a:prstGeom>
          <a:noFill/>
        </p:spPr>
        <p:txBody>
          <a:bodyPr wrap="none" rtlCol="0">
            <a:spAutoFit/>
          </a:bodyPr>
          <a:lstStyle/>
          <a:p>
            <a:r>
              <a:rPr lang="en-US" sz="2400" dirty="0" smtClean="0">
                <a:solidFill>
                  <a:srgbClr val="FF0000"/>
                </a:solidFill>
              </a:rPr>
              <a:t>S-NPP 4-11 micron Brightness Temperature Diff. Fog Product</a:t>
            </a:r>
            <a:endParaRPr lang="en-US" sz="2400" dirty="0">
              <a:solidFill>
                <a:srgbClr val="FF0000"/>
              </a:solidFill>
            </a:endParaRPr>
          </a:p>
        </p:txBody>
      </p:sp>
      <p:sp>
        <p:nvSpPr>
          <p:cNvPr id="3" name="TextBox 2"/>
          <p:cNvSpPr txBox="1"/>
          <p:nvPr/>
        </p:nvSpPr>
        <p:spPr>
          <a:xfrm>
            <a:off x="190500" y="4622800"/>
            <a:ext cx="697627" cy="369332"/>
          </a:xfrm>
          <a:prstGeom prst="rect">
            <a:avLst/>
          </a:prstGeom>
          <a:noFill/>
        </p:spPr>
        <p:txBody>
          <a:bodyPr wrap="none" rtlCol="0">
            <a:spAutoFit/>
          </a:bodyPr>
          <a:lstStyle/>
          <a:p>
            <a:r>
              <a:rPr lang="en-US" dirty="0" smtClean="0"/>
              <a:t>Night</a:t>
            </a:r>
            <a:endParaRPr lang="en-US" dirty="0"/>
          </a:p>
        </p:txBody>
      </p:sp>
    </p:spTree>
    <p:extLst>
      <p:ext uri="{BB962C8B-B14F-4D97-AF65-F5344CB8AC3E}">
        <p14:creationId xmlns:p14="http://schemas.microsoft.com/office/powerpoint/2010/main" val="407541358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5" name="TextBox 4"/>
          <p:cNvSpPr txBox="1"/>
          <p:nvPr/>
        </p:nvSpPr>
        <p:spPr>
          <a:xfrm>
            <a:off x="1010485" y="274638"/>
            <a:ext cx="4188166" cy="461665"/>
          </a:xfrm>
          <a:prstGeom prst="rect">
            <a:avLst/>
          </a:prstGeom>
          <a:noFill/>
        </p:spPr>
        <p:txBody>
          <a:bodyPr wrap="none" rtlCol="0">
            <a:spAutoFit/>
          </a:bodyPr>
          <a:lstStyle/>
          <a:p>
            <a:r>
              <a:rPr lang="en-US" sz="2400" dirty="0" smtClean="0">
                <a:solidFill>
                  <a:schemeClr val="bg1"/>
                </a:solidFill>
              </a:rPr>
              <a:t>MODIS  .68 micron </a:t>
            </a:r>
            <a:r>
              <a:rPr lang="en-US" sz="2400" dirty="0" err="1" smtClean="0">
                <a:solidFill>
                  <a:schemeClr val="bg1"/>
                </a:solidFill>
              </a:rPr>
              <a:t>Reflectances</a:t>
            </a:r>
            <a:endParaRPr lang="en-US" sz="2400" dirty="0">
              <a:solidFill>
                <a:schemeClr val="bg1"/>
              </a:solidFill>
            </a:endParaRPr>
          </a:p>
        </p:txBody>
      </p:sp>
      <p:pic>
        <p:nvPicPr>
          <p:cNvPr id="7" name="Picture 6" descr="Screen Shot 2015-02-06 at 1.44.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00" y="0"/>
            <a:ext cx="6786624" cy="6858000"/>
          </a:xfrm>
          <a:prstGeom prst="rect">
            <a:avLst/>
          </a:prstGeom>
        </p:spPr>
      </p:pic>
      <p:sp>
        <p:nvSpPr>
          <p:cNvPr id="8" name="TextBox 7"/>
          <p:cNvSpPr txBox="1"/>
          <p:nvPr/>
        </p:nvSpPr>
        <p:spPr>
          <a:xfrm>
            <a:off x="724449" y="10384"/>
            <a:ext cx="6385432" cy="461665"/>
          </a:xfrm>
          <a:prstGeom prst="rect">
            <a:avLst/>
          </a:prstGeom>
          <a:noFill/>
        </p:spPr>
        <p:txBody>
          <a:bodyPr wrap="none" rtlCol="0">
            <a:spAutoFit/>
          </a:bodyPr>
          <a:lstStyle/>
          <a:p>
            <a:r>
              <a:rPr lang="en-US" sz="2400" dirty="0" smtClean="0">
                <a:solidFill>
                  <a:srgbClr val="FF0000"/>
                </a:solidFill>
              </a:rPr>
              <a:t>MODIS Visible Band  1   -  .65 micron </a:t>
            </a:r>
            <a:r>
              <a:rPr lang="en-US" sz="2400" dirty="0" err="1" smtClean="0">
                <a:solidFill>
                  <a:srgbClr val="FF0000"/>
                </a:solidFill>
              </a:rPr>
              <a:t>Reflectances</a:t>
            </a:r>
            <a:r>
              <a:rPr lang="en-US" sz="2400" dirty="0" smtClean="0">
                <a:solidFill>
                  <a:srgbClr val="FF0000"/>
                </a:solidFill>
              </a:rPr>
              <a:t> </a:t>
            </a:r>
            <a:endParaRPr lang="en-US" sz="2400" dirty="0">
              <a:solidFill>
                <a:srgbClr val="FF0000"/>
              </a:solidFill>
            </a:endParaRPr>
          </a:p>
        </p:txBody>
      </p:sp>
      <p:sp>
        <p:nvSpPr>
          <p:cNvPr id="9" name="TextBox 8"/>
          <p:cNvSpPr txBox="1"/>
          <p:nvPr/>
        </p:nvSpPr>
        <p:spPr>
          <a:xfrm>
            <a:off x="457200" y="4775200"/>
            <a:ext cx="543739" cy="369332"/>
          </a:xfrm>
          <a:prstGeom prst="rect">
            <a:avLst/>
          </a:prstGeom>
          <a:noFill/>
        </p:spPr>
        <p:txBody>
          <a:bodyPr wrap="none" rtlCol="0">
            <a:spAutoFit/>
          </a:bodyPr>
          <a:lstStyle/>
          <a:p>
            <a:r>
              <a:rPr lang="en-US" dirty="0" smtClean="0"/>
              <a:t>Day</a:t>
            </a:r>
            <a:endParaRPr lang="en-US" dirty="0"/>
          </a:p>
        </p:txBody>
      </p:sp>
    </p:spTree>
    <p:extLst>
      <p:ext uri="{BB962C8B-B14F-4D97-AF65-F5344CB8AC3E}">
        <p14:creationId xmlns:p14="http://schemas.microsoft.com/office/powerpoint/2010/main" val="238557640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5" name="TextBox 4"/>
          <p:cNvSpPr txBox="1"/>
          <p:nvPr/>
        </p:nvSpPr>
        <p:spPr>
          <a:xfrm>
            <a:off x="1010485" y="274638"/>
            <a:ext cx="6208400" cy="461665"/>
          </a:xfrm>
          <a:prstGeom prst="rect">
            <a:avLst/>
          </a:prstGeom>
          <a:noFill/>
        </p:spPr>
        <p:txBody>
          <a:bodyPr wrap="none" rtlCol="0">
            <a:spAutoFit/>
          </a:bodyPr>
          <a:lstStyle/>
          <a:p>
            <a:r>
              <a:rPr lang="en-US" sz="2400" dirty="0" smtClean="0">
                <a:solidFill>
                  <a:schemeClr val="bg1"/>
                </a:solidFill>
              </a:rPr>
              <a:t>MODIS  Snow/Ice Band 2.1 micron </a:t>
            </a:r>
            <a:r>
              <a:rPr lang="en-US" sz="2400" dirty="0" err="1" smtClean="0">
                <a:solidFill>
                  <a:schemeClr val="bg1"/>
                </a:solidFill>
              </a:rPr>
              <a:t>Reflectances</a:t>
            </a:r>
            <a:endParaRPr lang="en-US" sz="2400" dirty="0">
              <a:solidFill>
                <a:schemeClr val="bg1"/>
              </a:solidFill>
            </a:endParaRPr>
          </a:p>
        </p:txBody>
      </p:sp>
      <p:pic>
        <p:nvPicPr>
          <p:cNvPr id="7" name="Picture 6" descr="Screen Shot 2015-02-06 at 1.48.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00" y="0"/>
            <a:ext cx="6786624" cy="6858000"/>
          </a:xfrm>
          <a:prstGeom prst="rect">
            <a:avLst/>
          </a:prstGeom>
        </p:spPr>
      </p:pic>
      <p:sp>
        <p:nvSpPr>
          <p:cNvPr id="8" name="TextBox 7"/>
          <p:cNvSpPr txBox="1"/>
          <p:nvPr/>
        </p:nvSpPr>
        <p:spPr>
          <a:xfrm>
            <a:off x="724449" y="10384"/>
            <a:ext cx="6385432" cy="461665"/>
          </a:xfrm>
          <a:prstGeom prst="rect">
            <a:avLst/>
          </a:prstGeom>
          <a:noFill/>
        </p:spPr>
        <p:txBody>
          <a:bodyPr wrap="none" rtlCol="0">
            <a:spAutoFit/>
          </a:bodyPr>
          <a:lstStyle/>
          <a:p>
            <a:r>
              <a:rPr lang="en-US" sz="2400" dirty="0" smtClean="0">
                <a:solidFill>
                  <a:srgbClr val="FF0000"/>
                </a:solidFill>
              </a:rPr>
              <a:t>MODIS Visible Band  7   -  2.1 micron </a:t>
            </a:r>
            <a:r>
              <a:rPr lang="en-US" sz="2400" dirty="0" err="1" smtClean="0">
                <a:solidFill>
                  <a:srgbClr val="FF0000"/>
                </a:solidFill>
              </a:rPr>
              <a:t>Reflectances</a:t>
            </a:r>
            <a:r>
              <a:rPr lang="en-US" sz="2400" dirty="0" smtClean="0">
                <a:solidFill>
                  <a:srgbClr val="FF0000"/>
                </a:solidFill>
              </a:rPr>
              <a:t> </a:t>
            </a:r>
            <a:endParaRPr lang="en-US" sz="2400" dirty="0">
              <a:solidFill>
                <a:srgbClr val="FF0000"/>
              </a:solidFill>
            </a:endParaRPr>
          </a:p>
        </p:txBody>
      </p:sp>
      <p:sp>
        <p:nvSpPr>
          <p:cNvPr id="9" name="TextBox 8"/>
          <p:cNvSpPr txBox="1"/>
          <p:nvPr/>
        </p:nvSpPr>
        <p:spPr>
          <a:xfrm>
            <a:off x="457200" y="4775200"/>
            <a:ext cx="543739" cy="369332"/>
          </a:xfrm>
          <a:prstGeom prst="rect">
            <a:avLst/>
          </a:prstGeom>
          <a:noFill/>
        </p:spPr>
        <p:txBody>
          <a:bodyPr wrap="none" rtlCol="0">
            <a:spAutoFit/>
          </a:bodyPr>
          <a:lstStyle/>
          <a:p>
            <a:r>
              <a:rPr lang="en-US" dirty="0" smtClean="0"/>
              <a:t>Day</a:t>
            </a:r>
            <a:endParaRPr lang="en-US" dirty="0"/>
          </a:p>
        </p:txBody>
      </p:sp>
    </p:spTree>
    <p:extLst>
      <p:ext uri="{BB962C8B-B14F-4D97-AF65-F5344CB8AC3E}">
        <p14:creationId xmlns:p14="http://schemas.microsoft.com/office/powerpoint/2010/main" val="15085244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5" name="TextBox 4"/>
          <p:cNvSpPr txBox="1"/>
          <p:nvPr/>
        </p:nvSpPr>
        <p:spPr>
          <a:xfrm>
            <a:off x="1010485" y="274638"/>
            <a:ext cx="5922565" cy="461665"/>
          </a:xfrm>
          <a:prstGeom prst="rect">
            <a:avLst/>
          </a:prstGeom>
          <a:noFill/>
        </p:spPr>
        <p:txBody>
          <a:bodyPr wrap="none" rtlCol="0">
            <a:spAutoFit/>
          </a:bodyPr>
          <a:lstStyle/>
          <a:p>
            <a:r>
              <a:rPr lang="en-US" sz="2400" dirty="0" smtClean="0">
                <a:solidFill>
                  <a:schemeClr val="bg1"/>
                </a:solidFill>
              </a:rPr>
              <a:t>MODIS  Cirrus Band 1.38  micron </a:t>
            </a:r>
            <a:r>
              <a:rPr lang="en-US" sz="2400" dirty="0" err="1" smtClean="0">
                <a:solidFill>
                  <a:schemeClr val="bg1"/>
                </a:solidFill>
              </a:rPr>
              <a:t>Reflectances</a:t>
            </a:r>
            <a:endParaRPr lang="en-US" sz="2400" dirty="0">
              <a:solidFill>
                <a:schemeClr val="bg1"/>
              </a:solidFill>
            </a:endParaRPr>
          </a:p>
        </p:txBody>
      </p:sp>
      <p:pic>
        <p:nvPicPr>
          <p:cNvPr id="7" name="Picture 6" descr="Screen Shot 2015-02-06 at 1.48.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0"/>
            <a:ext cx="6774729" cy="6858000"/>
          </a:xfrm>
          <a:prstGeom prst="rect">
            <a:avLst/>
          </a:prstGeom>
        </p:spPr>
      </p:pic>
      <p:sp>
        <p:nvSpPr>
          <p:cNvPr id="9" name="TextBox 8"/>
          <p:cNvSpPr txBox="1"/>
          <p:nvPr/>
        </p:nvSpPr>
        <p:spPr>
          <a:xfrm>
            <a:off x="724449" y="10384"/>
            <a:ext cx="6697416" cy="461665"/>
          </a:xfrm>
          <a:prstGeom prst="rect">
            <a:avLst/>
          </a:prstGeom>
          <a:noFill/>
        </p:spPr>
        <p:txBody>
          <a:bodyPr wrap="none" rtlCol="0">
            <a:spAutoFit/>
          </a:bodyPr>
          <a:lstStyle/>
          <a:p>
            <a:r>
              <a:rPr lang="en-US" sz="2400" dirty="0" smtClean="0">
                <a:solidFill>
                  <a:srgbClr val="FF0000"/>
                </a:solidFill>
              </a:rPr>
              <a:t>MODIS Visible Band  26   -  1.38 micron </a:t>
            </a:r>
            <a:r>
              <a:rPr lang="en-US" sz="2400" dirty="0" err="1" smtClean="0">
                <a:solidFill>
                  <a:srgbClr val="FF0000"/>
                </a:solidFill>
              </a:rPr>
              <a:t>Reflectances</a:t>
            </a:r>
            <a:r>
              <a:rPr lang="en-US" sz="2400" dirty="0" smtClean="0">
                <a:solidFill>
                  <a:srgbClr val="FF0000"/>
                </a:solidFill>
              </a:rPr>
              <a:t> </a:t>
            </a:r>
            <a:endParaRPr lang="en-US" sz="2400" dirty="0">
              <a:solidFill>
                <a:srgbClr val="FF0000"/>
              </a:solidFill>
            </a:endParaRPr>
          </a:p>
        </p:txBody>
      </p:sp>
      <p:sp>
        <p:nvSpPr>
          <p:cNvPr id="10" name="TextBox 9"/>
          <p:cNvSpPr txBox="1"/>
          <p:nvPr/>
        </p:nvSpPr>
        <p:spPr>
          <a:xfrm>
            <a:off x="457200" y="4775200"/>
            <a:ext cx="543739" cy="369332"/>
          </a:xfrm>
          <a:prstGeom prst="rect">
            <a:avLst/>
          </a:prstGeom>
          <a:noFill/>
        </p:spPr>
        <p:txBody>
          <a:bodyPr wrap="none" rtlCol="0">
            <a:spAutoFit/>
          </a:bodyPr>
          <a:lstStyle/>
          <a:p>
            <a:r>
              <a:rPr lang="en-US" dirty="0" smtClean="0"/>
              <a:t>Day</a:t>
            </a:r>
            <a:endParaRPr lang="en-US" dirty="0"/>
          </a:p>
        </p:txBody>
      </p:sp>
    </p:spTree>
    <p:extLst>
      <p:ext uri="{BB962C8B-B14F-4D97-AF65-F5344CB8AC3E}">
        <p14:creationId xmlns:p14="http://schemas.microsoft.com/office/powerpoint/2010/main" val="52389418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5" name="TextBox 4"/>
          <p:cNvSpPr txBox="1"/>
          <p:nvPr/>
        </p:nvSpPr>
        <p:spPr>
          <a:xfrm>
            <a:off x="1010485" y="274638"/>
            <a:ext cx="5516504" cy="830997"/>
          </a:xfrm>
          <a:prstGeom prst="rect">
            <a:avLst/>
          </a:prstGeom>
          <a:noFill/>
        </p:spPr>
        <p:txBody>
          <a:bodyPr wrap="none" rtlCol="0">
            <a:spAutoFit/>
          </a:bodyPr>
          <a:lstStyle/>
          <a:p>
            <a:r>
              <a:rPr lang="en-US" sz="2400" dirty="0" smtClean="0">
                <a:solidFill>
                  <a:schemeClr val="bg1"/>
                </a:solidFill>
              </a:rPr>
              <a:t>MODIS  4 micron Brightness Temperatures  </a:t>
            </a:r>
          </a:p>
          <a:p>
            <a:endParaRPr lang="en-US" sz="2400" dirty="0">
              <a:solidFill>
                <a:schemeClr val="bg1"/>
              </a:solidFill>
            </a:endParaRPr>
          </a:p>
        </p:txBody>
      </p:sp>
      <p:pic>
        <p:nvPicPr>
          <p:cNvPr id="9" name="Picture 8" descr="Screen Shot 2015-02-06 at 1.49.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0"/>
            <a:ext cx="6780744" cy="6858000"/>
          </a:xfrm>
          <a:prstGeom prst="rect">
            <a:avLst/>
          </a:prstGeom>
        </p:spPr>
      </p:pic>
      <p:sp>
        <p:nvSpPr>
          <p:cNvPr id="7" name="TextBox 6"/>
          <p:cNvSpPr txBox="1"/>
          <p:nvPr/>
        </p:nvSpPr>
        <p:spPr>
          <a:xfrm>
            <a:off x="101600" y="43805"/>
            <a:ext cx="8468484" cy="461665"/>
          </a:xfrm>
          <a:prstGeom prst="rect">
            <a:avLst/>
          </a:prstGeom>
          <a:noFill/>
        </p:spPr>
        <p:txBody>
          <a:bodyPr wrap="none" rtlCol="0">
            <a:spAutoFit/>
          </a:bodyPr>
          <a:lstStyle/>
          <a:p>
            <a:r>
              <a:rPr lang="en-US" sz="2400" dirty="0" smtClean="0">
                <a:solidFill>
                  <a:srgbClr val="FF0000"/>
                </a:solidFill>
              </a:rPr>
              <a:t>MODIS Shortwave  IR Band 20   -   3.7 </a:t>
            </a:r>
            <a:r>
              <a:rPr lang="en-US" sz="2400" dirty="0" err="1" smtClean="0">
                <a:solidFill>
                  <a:srgbClr val="FF0000"/>
                </a:solidFill>
              </a:rPr>
              <a:t>μm</a:t>
            </a:r>
            <a:r>
              <a:rPr lang="en-US" sz="2400" dirty="0" smtClean="0">
                <a:solidFill>
                  <a:srgbClr val="FF0000"/>
                </a:solidFill>
              </a:rPr>
              <a:t> Brightness Temperatures </a:t>
            </a:r>
            <a:endParaRPr lang="en-US" sz="2400" dirty="0">
              <a:solidFill>
                <a:srgbClr val="FF0000"/>
              </a:solidFill>
            </a:endParaRPr>
          </a:p>
        </p:txBody>
      </p:sp>
      <p:sp>
        <p:nvSpPr>
          <p:cNvPr id="10" name="TextBox 9"/>
          <p:cNvSpPr txBox="1"/>
          <p:nvPr/>
        </p:nvSpPr>
        <p:spPr>
          <a:xfrm>
            <a:off x="457200" y="4775200"/>
            <a:ext cx="543739" cy="369332"/>
          </a:xfrm>
          <a:prstGeom prst="rect">
            <a:avLst/>
          </a:prstGeom>
          <a:noFill/>
        </p:spPr>
        <p:txBody>
          <a:bodyPr wrap="none" rtlCol="0">
            <a:spAutoFit/>
          </a:bodyPr>
          <a:lstStyle/>
          <a:p>
            <a:r>
              <a:rPr lang="en-US" dirty="0" smtClean="0"/>
              <a:t>Day</a:t>
            </a:r>
            <a:endParaRPr lang="en-US" dirty="0"/>
          </a:p>
        </p:txBody>
      </p:sp>
    </p:spTree>
    <p:extLst>
      <p:ext uri="{BB962C8B-B14F-4D97-AF65-F5344CB8AC3E}">
        <p14:creationId xmlns:p14="http://schemas.microsoft.com/office/powerpoint/2010/main" val="51837269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5" name="TextBox 4"/>
          <p:cNvSpPr txBox="1"/>
          <p:nvPr/>
        </p:nvSpPr>
        <p:spPr>
          <a:xfrm>
            <a:off x="594170" y="255774"/>
            <a:ext cx="8092630" cy="461665"/>
          </a:xfrm>
          <a:prstGeom prst="rect">
            <a:avLst/>
          </a:prstGeom>
          <a:noFill/>
        </p:spPr>
        <p:txBody>
          <a:bodyPr wrap="none" rtlCol="0">
            <a:spAutoFit/>
          </a:bodyPr>
          <a:lstStyle/>
          <a:p>
            <a:r>
              <a:rPr lang="en-US" sz="2400" dirty="0" smtClean="0">
                <a:solidFill>
                  <a:schemeClr val="bg1"/>
                </a:solidFill>
              </a:rPr>
              <a:t>Terra MODIS  Water Vapor 6.7 micron Brightness Temperatures  </a:t>
            </a:r>
          </a:p>
        </p:txBody>
      </p:sp>
      <p:pic>
        <p:nvPicPr>
          <p:cNvPr id="11" name="Picture 10" descr="Screen Shot 2015-02-06 at 1.49.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00" y="0"/>
            <a:ext cx="6798520" cy="6858000"/>
          </a:xfrm>
          <a:prstGeom prst="rect">
            <a:avLst/>
          </a:prstGeom>
        </p:spPr>
      </p:pic>
      <p:sp>
        <p:nvSpPr>
          <p:cNvPr id="6" name="TextBox 5"/>
          <p:cNvSpPr txBox="1"/>
          <p:nvPr/>
        </p:nvSpPr>
        <p:spPr>
          <a:xfrm>
            <a:off x="101600" y="43805"/>
            <a:ext cx="8468484" cy="461665"/>
          </a:xfrm>
          <a:prstGeom prst="rect">
            <a:avLst/>
          </a:prstGeom>
          <a:noFill/>
        </p:spPr>
        <p:txBody>
          <a:bodyPr wrap="none" rtlCol="0">
            <a:spAutoFit/>
          </a:bodyPr>
          <a:lstStyle/>
          <a:p>
            <a:r>
              <a:rPr lang="en-US" sz="2400" dirty="0" smtClean="0">
                <a:solidFill>
                  <a:srgbClr val="FF0000"/>
                </a:solidFill>
              </a:rPr>
              <a:t>MODIS Shortwave  IR Band 27   -   6.7 </a:t>
            </a:r>
            <a:r>
              <a:rPr lang="en-US" sz="2400" dirty="0" err="1" smtClean="0">
                <a:solidFill>
                  <a:srgbClr val="FF0000"/>
                </a:solidFill>
              </a:rPr>
              <a:t>μm</a:t>
            </a:r>
            <a:r>
              <a:rPr lang="en-US" sz="2400" dirty="0" smtClean="0">
                <a:solidFill>
                  <a:srgbClr val="FF0000"/>
                </a:solidFill>
              </a:rPr>
              <a:t> Brightness Temperatures </a:t>
            </a:r>
            <a:endParaRPr lang="en-US" sz="2400" dirty="0">
              <a:solidFill>
                <a:srgbClr val="FF0000"/>
              </a:solidFill>
            </a:endParaRPr>
          </a:p>
        </p:txBody>
      </p:sp>
      <p:sp>
        <p:nvSpPr>
          <p:cNvPr id="7" name="TextBox 6"/>
          <p:cNvSpPr txBox="1"/>
          <p:nvPr/>
        </p:nvSpPr>
        <p:spPr>
          <a:xfrm>
            <a:off x="457200" y="4775200"/>
            <a:ext cx="543739" cy="369332"/>
          </a:xfrm>
          <a:prstGeom prst="rect">
            <a:avLst/>
          </a:prstGeom>
          <a:noFill/>
        </p:spPr>
        <p:txBody>
          <a:bodyPr wrap="none" rtlCol="0">
            <a:spAutoFit/>
          </a:bodyPr>
          <a:lstStyle/>
          <a:p>
            <a:r>
              <a:rPr lang="en-US" dirty="0" smtClean="0"/>
              <a:t>Day</a:t>
            </a:r>
            <a:endParaRPr lang="en-US" dirty="0"/>
          </a:p>
        </p:txBody>
      </p:sp>
    </p:spTree>
    <p:extLst>
      <p:ext uri="{BB962C8B-B14F-4D97-AF65-F5344CB8AC3E}">
        <p14:creationId xmlns:p14="http://schemas.microsoft.com/office/powerpoint/2010/main" val="257990571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4257" name="Picture 1" descr="E351_0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4147" r="-24147"/>
          <a:stretch>
            <a:fillRect/>
          </a:stretch>
        </p:blipFill>
        <p:spPr bwMode="auto">
          <a:xfrm>
            <a:off x="-1117601" y="274638"/>
            <a:ext cx="11693477" cy="6430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61750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4" name="TextBox 3"/>
          <p:cNvSpPr txBox="1"/>
          <p:nvPr/>
        </p:nvSpPr>
        <p:spPr>
          <a:xfrm>
            <a:off x="594170" y="255774"/>
            <a:ext cx="5672496" cy="461665"/>
          </a:xfrm>
          <a:prstGeom prst="rect">
            <a:avLst/>
          </a:prstGeom>
          <a:noFill/>
        </p:spPr>
        <p:txBody>
          <a:bodyPr wrap="none" rtlCol="0">
            <a:spAutoFit/>
          </a:bodyPr>
          <a:lstStyle/>
          <a:p>
            <a:r>
              <a:rPr lang="en-US" sz="2400" dirty="0" smtClean="0">
                <a:solidFill>
                  <a:schemeClr val="bg1"/>
                </a:solidFill>
              </a:rPr>
              <a:t>MODIS  11 micron Brightness Temperatures  </a:t>
            </a:r>
          </a:p>
        </p:txBody>
      </p:sp>
      <p:pic>
        <p:nvPicPr>
          <p:cNvPr id="7" name="Picture 6" descr="Screen Shot 2015-02-06 at 1.50.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0"/>
            <a:ext cx="6774945" cy="6858000"/>
          </a:xfrm>
          <a:prstGeom prst="rect">
            <a:avLst/>
          </a:prstGeom>
        </p:spPr>
      </p:pic>
      <p:sp>
        <p:nvSpPr>
          <p:cNvPr id="8" name="TextBox 7"/>
          <p:cNvSpPr txBox="1"/>
          <p:nvPr/>
        </p:nvSpPr>
        <p:spPr>
          <a:xfrm>
            <a:off x="457200" y="4775200"/>
            <a:ext cx="543739" cy="369332"/>
          </a:xfrm>
          <a:prstGeom prst="rect">
            <a:avLst/>
          </a:prstGeom>
          <a:noFill/>
        </p:spPr>
        <p:txBody>
          <a:bodyPr wrap="none" rtlCol="0">
            <a:spAutoFit/>
          </a:bodyPr>
          <a:lstStyle/>
          <a:p>
            <a:r>
              <a:rPr lang="en-US" dirty="0" smtClean="0"/>
              <a:t>Day</a:t>
            </a:r>
            <a:endParaRPr lang="en-US" dirty="0"/>
          </a:p>
        </p:txBody>
      </p:sp>
    </p:spTree>
    <p:extLst>
      <p:ext uri="{BB962C8B-B14F-4D97-AF65-F5344CB8AC3E}">
        <p14:creationId xmlns:p14="http://schemas.microsoft.com/office/powerpoint/2010/main" val="428206609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5" name="TextBox 4"/>
          <p:cNvSpPr txBox="1"/>
          <p:nvPr/>
        </p:nvSpPr>
        <p:spPr>
          <a:xfrm>
            <a:off x="1383580" y="5827989"/>
            <a:ext cx="5945558" cy="461665"/>
          </a:xfrm>
          <a:prstGeom prst="rect">
            <a:avLst/>
          </a:prstGeom>
          <a:noFill/>
        </p:spPr>
        <p:txBody>
          <a:bodyPr wrap="none" rtlCol="0">
            <a:spAutoFit/>
          </a:bodyPr>
          <a:lstStyle/>
          <a:p>
            <a:r>
              <a:rPr lang="en-US" sz="2400" dirty="0" smtClean="0">
                <a:solidFill>
                  <a:schemeClr val="bg1"/>
                </a:solidFill>
              </a:rPr>
              <a:t>MODIS  Land Surface Temperatures Nighttime  </a:t>
            </a:r>
          </a:p>
        </p:txBody>
      </p:sp>
      <p:pic>
        <p:nvPicPr>
          <p:cNvPr id="8" name="Picture 7" descr="Screen Shot 2015-02-06 at 1.51.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0"/>
            <a:ext cx="6768781" cy="6858000"/>
          </a:xfrm>
          <a:prstGeom prst="rect">
            <a:avLst/>
          </a:prstGeom>
        </p:spPr>
      </p:pic>
      <p:sp>
        <p:nvSpPr>
          <p:cNvPr id="7" name="TextBox 6"/>
          <p:cNvSpPr txBox="1"/>
          <p:nvPr/>
        </p:nvSpPr>
        <p:spPr>
          <a:xfrm>
            <a:off x="1836008" y="5009505"/>
            <a:ext cx="6113873" cy="461665"/>
          </a:xfrm>
          <a:prstGeom prst="rect">
            <a:avLst/>
          </a:prstGeom>
          <a:noFill/>
        </p:spPr>
        <p:txBody>
          <a:bodyPr wrap="none" rtlCol="0">
            <a:spAutoFit/>
          </a:bodyPr>
          <a:lstStyle/>
          <a:p>
            <a:r>
              <a:rPr lang="en-US" sz="2400" dirty="0" smtClean="0">
                <a:solidFill>
                  <a:srgbClr val="FF0000"/>
                </a:solidFill>
              </a:rPr>
              <a:t>MODIS 1km Land Surface Temperature Product</a:t>
            </a:r>
            <a:endParaRPr lang="en-US" sz="2400" dirty="0">
              <a:solidFill>
                <a:srgbClr val="FF0000"/>
              </a:solidFill>
            </a:endParaRPr>
          </a:p>
        </p:txBody>
      </p:sp>
      <p:sp>
        <p:nvSpPr>
          <p:cNvPr id="9" name="TextBox 8"/>
          <p:cNvSpPr txBox="1"/>
          <p:nvPr/>
        </p:nvSpPr>
        <p:spPr>
          <a:xfrm>
            <a:off x="457200" y="4775200"/>
            <a:ext cx="543739" cy="369332"/>
          </a:xfrm>
          <a:prstGeom prst="rect">
            <a:avLst/>
          </a:prstGeom>
          <a:noFill/>
        </p:spPr>
        <p:txBody>
          <a:bodyPr wrap="none" rtlCol="0">
            <a:spAutoFit/>
          </a:bodyPr>
          <a:lstStyle/>
          <a:p>
            <a:r>
              <a:rPr lang="en-US" dirty="0" smtClean="0"/>
              <a:t>Day</a:t>
            </a:r>
            <a:endParaRPr lang="en-US" dirty="0"/>
          </a:p>
        </p:txBody>
      </p:sp>
    </p:spTree>
    <p:extLst>
      <p:ext uri="{BB962C8B-B14F-4D97-AF65-F5344CB8AC3E}">
        <p14:creationId xmlns:p14="http://schemas.microsoft.com/office/powerpoint/2010/main" val="273232001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5" name="TextBox 4"/>
          <p:cNvSpPr txBox="1"/>
          <p:nvPr/>
        </p:nvSpPr>
        <p:spPr>
          <a:xfrm>
            <a:off x="1726802" y="5827989"/>
            <a:ext cx="4479411" cy="461665"/>
          </a:xfrm>
          <a:prstGeom prst="rect">
            <a:avLst/>
          </a:prstGeom>
          <a:noFill/>
        </p:spPr>
        <p:txBody>
          <a:bodyPr wrap="none" rtlCol="0">
            <a:spAutoFit/>
          </a:bodyPr>
          <a:lstStyle/>
          <a:p>
            <a:r>
              <a:rPr lang="en-US" sz="2400" dirty="0" smtClean="0">
                <a:solidFill>
                  <a:schemeClr val="bg1"/>
                </a:solidFill>
              </a:rPr>
              <a:t>MODIS  Sea Surface Temperatures</a:t>
            </a:r>
          </a:p>
        </p:txBody>
      </p:sp>
      <p:pic>
        <p:nvPicPr>
          <p:cNvPr id="7" name="Picture 6" descr="Screen Shot 2015-02-06 at 1.41.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0"/>
            <a:ext cx="6763162" cy="6858000"/>
          </a:xfrm>
          <a:prstGeom prst="rect">
            <a:avLst/>
          </a:prstGeom>
        </p:spPr>
      </p:pic>
      <p:sp>
        <p:nvSpPr>
          <p:cNvPr id="8" name="TextBox 7"/>
          <p:cNvSpPr txBox="1"/>
          <p:nvPr/>
        </p:nvSpPr>
        <p:spPr>
          <a:xfrm>
            <a:off x="1442308" y="293043"/>
            <a:ext cx="5955627" cy="461665"/>
          </a:xfrm>
          <a:prstGeom prst="rect">
            <a:avLst/>
          </a:prstGeom>
          <a:noFill/>
        </p:spPr>
        <p:txBody>
          <a:bodyPr wrap="none" rtlCol="0">
            <a:spAutoFit/>
          </a:bodyPr>
          <a:lstStyle/>
          <a:p>
            <a:r>
              <a:rPr lang="en-US" sz="2400" dirty="0" smtClean="0">
                <a:solidFill>
                  <a:srgbClr val="FF0000"/>
                </a:solidFill>
              </a:rPr>
              <a:t>MODIS 1km Sea Surface Temperature Product</a:t>
            </a:r>
            <a:endParaRPr lang="en-US" sz="2400" dirty="0">
              <a:solidFill>
                <a:srgbClr val="FF0000"/>
              </a:solidFill>
            </a:endParaRPr>
          </a:p>
        </p:txBody>
      </p:sp>
    </p:spTree>
    <p:extLst>
      <p:ext uri="{BB962C8B-B14F-4D97-AF65-F5344CB8AC3E}">
        <p14:creationId xmlns:p14="http://schemas.microsoft.com/office/powerpoint/2010/main" val="211688008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TextBox 6"/>
          <p:cNvSpPr txBox="1"/>
          <p:nvPr/>
        </p:nvSpPr>
        <p:spPr>
          <a:xfrm>
            <a:off x="2526256" y="25647"/>
            <a:ext cx="4358435" cy="461665"/>
          </a:xfrm>
          <a:prstGeom prst="rect">
            <a:avLst/>
          </a:prstGeom>
          <a:noFill/>
        </p:spPr>
        <p:txBody>
          <a:bodyPr wrap="none" rtlCol="0">
            <a:spAutoFit/>
          </a:bodyPr>
          <a:lstStyle/>
          <a:p>
            <a:r>
              <a:rPr lang="en-US" sz="2400" b="1" dirty="0" smtClean="0">
                <a:solidFill>
                  <a:srgbClr val="FFFFFF"/>
                </a:solidFill>
                <a:effectLst>
                  <a:outerShdw blurRad="38100" dist="38100" dir="2700000" algn="tl">
                    <a:srgbClr val="000000">
                      <a:alpha val="43137"/>
                    </a:srgbClr>
                  </a:outerShdw>
                </a:effectLst>
                <a:latin typeface="Candara"/>
              </a:rPr>
              <a:t>http://</a:t>
            </a:r>
            <a:r>
              <a:rPr lang="en-US" sz="2400" b="1" dirty="0" err="1" smtClean="0">
                <a:solidFill>
                  <a:srgbClr val="FFFFFF"/>
                </a:solidFill>
                <a:effectLst>
                  <a:outerShdw blurRad="38100" dist="38100" dir="2700000" algn="tl">
                    <a:srgbClr val="000000">
                      <a:alpha val="43137"/>
                    </a:srgbClr>
                  </a:outerShdw>
                </a:effectLst>
                <a:latin typeface="Candara"/>
              </a:rPr>
              <a:t>cimss.ssec.wisc.edu</a:t>
            </a:r>
            <a:r>
              <a:rPr lang="en-US" sz="2400" b="1" dirty="0" smtClean="0">
                <a:solidFill>
                  <a:srgbClr val="FFFFFF"/>
                </a:solidFill>
                <a:effectLst>
                  <a:outerShdw blurRad="38100" dist="38100" dir="2700000" algn="tl">
                    <a:srgbClr val="000000">
                      <a:alpha val="43137"/>
                    </a:srgbClr>
                  </a:outerShdw>
                </a:effectLst>
                <a:latin typeface="Candara"/>
              </a:rPr>
              <a:t>/</a:t>
            </a:r>
            <a:r>
              <a:rPr lang="en-US" sz="2400" b="1" dirty="0" err="1" smtClean="0">
                <a:solidFill>
                  <a:srgbClr val="FFFFFF"/>
                </a:solidFill>
                <a:effectLst>
                  <a:outerShdw blurRad="38100" dist="38100" dir="2700000" algn="tl">
                    <a:srgbClr val="000000">
                      <a:alpha val="43137"/>
                    </a:srgbClr>
                  </a:outerShdw>
                </a:effectLst>
                <a:latin typeface="Candara"/>
              </a:rPr>
              <a:t>cspp</a:t>
            </a:r>
            <a:r>
              <a:rPr lang="en-US" sz="2400" b="1" dirty="0" smtClean="0">
                <a:solidFill>
                  <a:srgbClr val="FFFFFF"/>
                </a:solidFill>
                <a:effectLst>
                  <a:outerShdw blurRad="38100" dist="38100" dir="2700000" algn="tl">
                    <a:srgbClr val="000000">
                      <a:alpha val="43137"/>
                    </a:srgbClr>
                  </a:outerShdw>
                </a:effectLst>
                <a:latin typeface="Candara"/>
              </a:rPr>
              <a:t>/</a:t>
            </a:r>
            <a:endParaRPr lang="en-US" sz="2400" b="1" dirty="0">
              <a:solidFill>
                <a:srgbClr val="FFFFFF"/>
              </a:solidFill>
              <a:effectLst>
                <a:outerShdw blurRad="38100" dist="38100" dir="2700000" algn="tl">
                  <a:srgbClr val="000000">
                    <a:alpha val="43137"/>
                  </a:srgbClr>
                </a:outerShdw>
              </a:effectLst>
              <a:latin typeface="Candara"/>
            </a:endParaRPr>
          </a:p>
        </p:txBody>
      </p:sp>
      <p:pic>
        <p:nvPicPr>
          <p:cNvPr id="4" name="Content Placeholder 3" descr="Screen Shot 2015-02-09 at 8.31.01 PM.png"/>
          <p:cNvPicPr>
            <a:picLocks noGrp="1" noChangeAspect="1"/>
          </p:cNvPicPr>
          <p:nvPr>
            <p:ph idx="1"/>
          </p:nvPr>
        </p:nvPicPr>
        <p:blipFill>
          <a:blip r:embed="rId2">
            <a:extLst>
              <a:ext uri="{28A0092B-C50C-407E-A947-70E740481C1C}">
                <a14:useLocalDpi xmlns:a14="http://schemas.microsoft.com/office/drawing/2010/main" val="0"/>
              </a:ext>
            </a:extLst>
          </a:blip>
          <a:srcRect l="-26537" r="-26537"/>
          <a:stretch>
            <a:fillRect/>
          </a:stretch>
        </p:blipFill>
        <p:spPr>
          <a:xfrm>
            <a:off x="-985838" y="828488"/>
            <a:ext cx="11417264" cy="5953312"/>
          </a:xfrm>
        </p:spPr>
      </p:pic>
    </p:spTree>
    <p:extLst>
      <p:ext uri="{BB962C8B-B14F-4D97-AF65-F5344CB8AC3E}">
        <p14:creationId xmlns:p14="http://schemas.microsoft.com/office/powerpoint/2010/main" val="381104228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5" name="TextBox 4"/>
          <p:cNvSpPr txBox="1"/>
          <p:nvPr/>
        </p:nvSpPr>
        <p:spPr>
          <a:xfrm>
            <a:off x="1726802" y="5827989"/>
            <a:ext cx="4479411" cy="461665"/>
          </a:xfrm>
          <a:prstGeom prst="rect">
            <a:avLst/>
          </a:prstGeom>
          <a:noFill/>
        </p:spPr>
        <p:txBody>
          <a:bodyPr wrap="none" rtlCol="0">
            <a:spAutoFit/>
          </a:bodyPr>
          <a:lstStyle/>
          <a:p>
            <a:r>
              <a:rPr lang="en-US" sz="2400" dirty="0" smtClean="0">
                <a:solidFill>
                  <a:schemeClr val="bg1"/>
                </a:solidFill>
              </a:rPr>
              <a:t>MODIS  Sea Surface Temperatures</a:t>
            </a:r>
          </a:p>
        </p:txBody>
      </p:sp>
      <p:pic>
        <p:nvPicPr>
          <p:cNvPr id="7" name="Picture 6" descr="Screen Shot 2015-02-06 at 1.41.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0"/>
            <a:ext cx="6768548" cy="6858000"/>
          </a:xfrm>
          <a:prstGeom prst="rect">
            <a:avLst/>
          </a:prstGeom>
        </p:spPr>
      </p:pic>
      <p:sp>
        <p:nvSpPr>
          <p:cNvPr id="8" name="TextBox 7"/>
          <p:cNvSpPr txBox="1"/>
          <p:nvPr/>
        </p:nvSpPr>
        <p:spPr>
          <a:xfrm>
            <a:off x="1442308" y="293043"/>
            <a:ext cx="5718633" cy="461665"/>
          </a:xfrm>
          <a:prstGeom prst="rect">
            <a:avLst/>
          </a:prstGeom>
          <a:noFill/>
        </p:spPr>
        <p:txBody>
          <a:bodyPr wrap="none" rtlCol="0">
            <a:spAutoFit/>
          </a:bodyPr>
          <a:lstStyle/>
          <a:p>
            <a:r>
              <a:rPr lang="en-US" sz="2400" dirty="0" smtClean="0">
                <a:solidFill>
                  <a:srgbClr val="FF0000"/>
                </a:solidFill>
              </a:rPr>
              <a:t>VIIRS 1km Sea Surface Temperature Product</a:t>
            </a:r>
            <a:endParaRPr lang="en-US" sz="2400" dirty="0">
              <a:solidFill>
                <a:srgbClr val="FF0000"/>
              </a:solidFill>
            </a:endParaRPr>
          </a:p>
        </p:txBody>
      </p:sp>
    </p:spTree>
    <p:extLst>
      <p:ext uri="{BB962C8B-B14F-4D97-AF65-F5344CB8AC3E}">
        <p14:creationId xmlns:p14="http://schemas.microsoft.com/office/powerpoint/2010/main" val="184338943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descr="Screen Shot 2015-02-06 at 2.14.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0"/>
            <a:ext cx="6772983" cy="6858000"/>
          </a:xfrm>
          <a:prstGeom prst="rect">
            <a:avLst/>
          </a:prstGeom>
        </p:spPr>
      </p:pic>
      <p:sp>
        <p:nvSpPr>
          <p:cNvPr id="6" name="TextBox 5"/>
          <p:cNvSpPr txBox="1"/>
          <p:nvPr/>
        </p:nvSpPr>
        <p:spPr>
          <a:xfrm>
            <a:off x="1442308" y="293043"/>
            <a:ext cx="3435857" cy="461665"/>
          </a:xfrm>
          <a:prstGeom prst="rect">
            <a:avLst/>
          </a:prstGeom>
          <a:noFill/>
        </p:spPr>
        <p:txBody>
          <a:bodyPr wrap="none" rtlCol="0">
            <a:spAutoFit/>
          </a:bodyPr>
          <a:lstStyle/>
          <a:p>
            <a:r>
              <a:rPr lang="en-US" sz="2400" dirty="0" smtClean="0">
                <a:solidFill>
                  <a:srgbClr val="FF0000"/>
                </a:solidFill>
              </a:rPr>
              <a:t>MODIS 1km NDVI Product</a:t>
            </a:r>
            <a:endParaRPr lang="en-US" sz="2400" dirty="0">
              <a:solidFill>
                <a:srgbClr val="FF0000"/>
              </a:solidFill>
            </a:endParaRPr>
          </a:p>
        </p:txBody>
      </p:sp>
      <p:sp>
        <p:nvSpPr>
          <p:cNvPr id="7" name="TextBox 6"/>
          <p:cNvSpPr txBox="1"/>
          <p:nvPr/>
        </p:nvSpPr>
        <p:spPr>
          <a:xfrm>
            <a:off x="457200" y="4775200"/>
            <a:ext cx="543739" cy="369332"/>
          </a:xfrm>
          <a:prstGeom prst="rect">
            <a:avLst/>
          </a:prstGeom>
          <a:noFill/>
        </p:spPr>
        <p:txBody>
          <a:bodyPr wrap="none" rtlCol="0">
            <a:spAutoFit/>
          </a:bodyPr>
          <a:lstStyle/>
          <a:p>
            <a:r>
              <a:rPr lang="en-US" dirty="0" smtClean="0"/>
              <a:t>Day</a:t>
            </a:r>
            <a:endParaRPr lang="en-US" dirty="0"/>
          </a:p>
        </p:txBody>
      </p:sp>
    </p:spTree>
    <p:extLst>
      <p:ext uri="{BB962C8B-B14F-4D97-AF65-F5344CB8AC3E}">
        <p14:creationId xmlns:p14="http://schemas.microsoft.com/office/powerpoint/2010/main" val="335680927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5-02-06 at 1.51.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0"/>
            <a:ext cx="6780609" cy="6858000"/>
          </a:xfrm>
          <a:prstGeom prst="rect">
            <a:avLst/>
          </a:prstGeom>
        </p:spPr>
      </p:pic>
      <p:sp>
        <p:nvSpPr>
          <p:cNvPr id="5" name="TextBox 4"/>
          <p:cNvSpPr txBox="1"/>
          <p:nvPr/>
        </p:nvSpPr>
        <p:spPr>
          <a:xfrm>
            <a:off x="1302608" y="280046"/>
            <a:ext cx="6863177" cy="461665"/>
          </a:xfrm>
          <a:prstGeom prst="rect">
            <a:avLst/>
          </a:prstGeom>
          <a:noFill/>
        </p:spPr>
        <p:txBody>
          <a:bodyPr wrap="none" rtlCol="0">
            <a:spAutoFit/>
          </a:bodyPr>
          <a:lstStyle/>
          <a:p>
            <a:r>
              <a:rPr lang="en-US" sz="2400" dirty="0" smtClean="0">
                <a:solidFill>
                  <a:srgbClr val="FF0000"/>
                </a:solidFill>
              </a:rPr>
              <a:t>MODIS 4km Total </a:t>
            </a:r>
            <a:r>
              <a:rPr lang="en-US" sz="2400" dirty="0" err="1" smtClean="0">
                <a:solidFill>
                  <a:srgbClr val="FF0000"/>
                </a:solidFill>
              </a:rPr>
              <a:t>Precipitable</a:t>
            </a:r>
            <a:r>
              <a:rPr lang="en-US" sz="2400" dirty="0" smtClean="0">
                <a:solidFill>
                  <a:srgbClr val="FF0000"/>
                </a:solidFill>
              </a:rPr>
              <a:t> Water Vapor Product</a:t>
            </a:r>
            <a:endParaRPr lang="en-US" sz="2400" dirty="0">
              <a:solidFill>
                <a:srgbClr val="FF0000"/>
              </a:solidFill>
            </a:endParaRPr>
          </a:p>
        </p:txBody>
      </p:sp>
    </p:spTree>
    <p:extLst>
      <p:ext uri="{BB962C8B-B14F-4D97-AF65-F5344CB8AC3E}">
        <p14:creationId xmlns:p14="http://schemas.microsoft.com/office/powerpoint/2010/main" val="368728082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Screen Shot 2015-02-06 at 1.52.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0"/>
            <a:ext cx="6774873" cy="6858000"/>
          </a:xfrm>
          <a:prstGeom prst="rect">
            <a:avLst/>
          </a:prstGeom>
        </p:spPr>
      </p:pic>
      <p:sp>
        <p:nvSpPr>
          <p:cNvPr id="4" name="TextBox 3"/>
          <p:cNvSpPr txBox="1"/>
          <p:nvPr/>
        </p:nvSpPr>
        <p:spPr>
          <a:xfrm>
            <a:off x="1302608" y="280046"/>
            <a:ext cx="4327326" cy="461665"/>
          </a:xfrm>
          <a:prstGeom prst="rect">
            <a:avLst/>
          </a:prstGeom>
          <a:noFill/>
        </p:spPr>
        <p:txBody>
          <a:bodyPr wrap="none" rtlCol="0">
            <a:spAutoFit/>
          </a:bodyPr>
          <a:lstStyle/>
          <a:p>
            <a:r>
              <a:rPr lang="en-US" sz="2400" dirty="0" smtClean="0">
                <a:solidFill>
                  <a:srgbClr val="FF0000"/>
                </a:solidFill>
              </a:rPr>
              <a:t>MODIS 4km Cloud Phase Product</a:t>
            </a:r>
            <a:endParaRPr lang="en-US" sz="2400" dirty="0">
              <a:solidFill>
                <a:srgbClr val="FF0000"/>
              </a:solidFill>
            </a:endParaRPr>
          </a:p>
        </p:txBody>
      </p:sp>
    </p:spTree>
    <p:extLst>
      <p:ext uri="{BB962C8B-B14F-4D97-AF65-F5344CB8AC3E}">
        <p14:creationId xmlns:p14="http://schemas.microsoft.com/office/powerpoint/2010/main" val="309714709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Ocean Color Bands</a:t>
            </a:r>
            <a:endParaRPr lang="en-US" dirty="0"/>
          </a:p>
        </p:txBody>
      </p:sp>
      <p:pic>
        <p:nvPicPr>
          <p:cNvPr id="3" name="Picture 2" descr="Screen Shot 2015-02-10 at 7.09.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0"/>
            <a:ext cx="9144000" cy="6556489"/>
          </a:xfrm>
          <a:prstGeom prst="rect">
            <a:avLst/>
          </a:prstGeom>
        </p:spPr>
      </p:pic>
      <p:sp>
        <p:nvSpPr>
          <p:cNvPr id="4" name="Rectangle 3"/>
          <p:cNvSpPr/>
          <p:nvPr/>
        </p:nvSpPr>
        <p:spPr>
          <a:xfrm>
            <a:off x="0" y="3048000"/>
            <a:ext cx="9029700" cy="2628900"/>
          </a:xfrm>
          <a:prstGeom prst="rect">
            <a:avLst/>
          </a:prstGeom>
          <a:solidFill>
            <a:schemeClr val="accent5">
              <a:alpha val="4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584990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MB8.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106" cy="6858000"/>
          </a:xfrm>
          <a:prstGeom prst="rect">
            <a:avLst/>
          </a:prstGeom>
        </p:spPr>
      </p:pic>
      <p:sp>
        <p:nvSpPr>
          <p:cNvPr id="3" name="TextBox 2"/>
          <p:cNvSpPr txBox="1"/>
          <p:nvPr/>
        </p:nvSpPr>
        <p:spPr>
          <a:xfrm>
            <a:off x="787400" y="0"/>
            <a:ext cx="4057521" cy="369332"/>
          </a:xfrm>
          <a:prstGeom prst="rect">
            <a:avLst/>
          </a:prstGeom>
          <a:noFill/>
        </p:spPr>
        <p:txBody>
          <a:bodyPr wrap="none" rtlCol="0">
            <a:spAutoFit/>
          </a:bodyPr>
          <a:lstStyle/>
          <a:p>
            <a:r>
              <a:rPr lang="en-US" dirty="0" smtClean="0">
                <a:solidFill>
                  <a:schemeClr val="bg1"/>
                </a:solidFill>
              </a:rPr>
              <a:t>MODIS Band 8   .412 micron </a:t>
            </a:r>
            <a:r>
              <a:rPr lang="en-US" dirty="0" err="1" smtClean="0">
                <a:solidFill>
                  <a:schemeClr val="bg1"/>
                </a:solidFill>
              </a:rPr>
              <a:t>Reflectances</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56778398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2095500" y="3289300"/>
            <a:ext cx="184666" cy="369332"/>
          </a:xfrm>
          <a:prstGeom prst="rect">
            <a:avLst/>
          </a:prstGeom>
          <a:noFill/>
        </p:spPr>
        <p:txBody>
          <a:bodyPr wrap="none" rtlCol="0">
            <a:spAutoFit/>
          </a:bodyPr>
          <a:lstStyle/>
          <a:p>
            <a:endParaRPr lang="en-US" dirty="0"/>
          </a:p>
        </p:txBody>
      </p:sp>
      <p:pic>
        <p:nvPicPr>
          <p:cNvPr id="5" name="Picture 4" descr="Mb9.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106" cy="6858000"/>
          </a:xfrm>
          <a:prstGeom prst="rect">
            <a:avLst/>
          </a:prstGeom>
        </p:spPr>
      </p:pic>
      <p:sp>
        <p:nvSpPr>
          <p:cNvPr id="6" name="TextBox 5"/>
          <p:cNvSpPr txBox="1"/>
          <p:nvPr/>
        </p:nvSpPr>
        <p:spPr>
          <a:xfrm>
            <a:off x="787400" y="0"/>
            <a:ext cx="3942105" cy="369332"/>
          </a:xfrm>
          <a:prstGeom prst="rect">
            <a:avLst/>
          </a:prstGeom>
          <a:noFill/>
        </p:spPr>
        <p:txBody>
          <a:bodyPr wrap="none" rtlCol="0">
            <a:spAutoFit/>
          </a:bodyPr>
          <a:lstStyle/>
          <a:p>
            <a:r>
              <a:rPr lang="en-US" dirty="0" smtClean="0">
                <a:solidFill>
                  <a:schemeClr val="bg1"/>
                </a:solidFill>
              </a:rPr>
              <a:t>MODIS Band 9   .45 micron </a:t>
            </a:r>
            <a:r>
              <a:rPr lang="en-US" dirty="0" err="1" smtClean="0">
                <a:solidFill>
                  <a:schemeClr val="bg1"/>
                </a:solidFill>
              </a:rPr>
              <a:t>Reflectances</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35344429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2095500" y="3289300"/>
            <a:ext cx="184666" cy="369332"/>
          </a:xfrm>
          <a:prstGeom prst="rect">
            <a:avLst/>
          </a:prstGeom>
          <a:noFill/>
        </p:spPr>
        <p:txBody>
          <a:bodyPr wrap="none" rtlCol="0">
            <a:spAutoFit/>
          </a:bodyPr>
          <a:lstStyle/>
          <a:p>
            <a:endParaRPr lang="en-US" dirty="0"/>
          </a:p>
        </p:txBody>
      </p:sp>
      <p:pic>
        <p:nvPicPr>
          <p:cNvPr id="4" name="Picture 3" descr="mb1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106" cy="6858000"/>
          </a:xfrm>
          <a:prstGeom prst="rect">
            <a:avLst/>
          </a:prstGeom>
        </p:spPr>
      </p:pic>
      <p:sp>
        <p:nvSpPr>
          <p:cNvPr id="5" name="TextBox 4"/>
          <p:cNvSpPr txBox="1"/>
          <p:nvPr/>
        </p:nvSpPr>
        <p:spPr>
          <a:xfrm>
            <a:off x="787400" y="0"/>
            <a:ext cx="4173513" cy="369332"/>
          </a:xfrm>
          <a:prstGeom prst="rect">
            <a:avLst/>
          </a:prstGeom>
          <a:noFill/>
        </p:spPr>
        <p:txBody>
          <a:bodyPr wrap="none" rtlCol="0">
            <a:spAutoFit/>
          </a:bodyPr>
          <a:lstStyle/>
          <a:p>
            <a:r>
              <a:rPr lang="en-US" dirty="0" smtClean="0">
                <a:solidFill>
                  <a:schemeClr val="bg1"/>
                </a:solidFill>
              </a:rPr>
              <a:t>MODIS Band 10   .487 micron </a:t>
            </a:r>
            <a:r>
              <a:rPr lang="en-US" dirty="0" err="1" smtClean="0">
                <a:solidFill>
                  <a:schemeClr val="bg1"/>
                </a:solidFill>
              </a:rPr>
              <a:t>Reflectances</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151062048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2095500" y="3289300"/>
            <a:ext cx="184666" cy="369332"/>
          </a:xfrm>
          <a:prstGeom prst="rect">
            <a:avLst/>
          </a:prstGeom>
          <a:noFill/>
        </p:spPr>
        <p:txBody>
          <a:bodyPr wrap="none" rtlCol="0">
            <a:spAutoFit/>
          </a:bodyPr>
          <a:lstStyle/>
          <a:p>
            <a:endParaRPr lang="en-US" dirty="0"/>
          </a:p>
        </p:txBody>
      </p:sp>
      <p:pic>
        <p:nvPicPr>
          <p:cNvPr id="5" name="Picture 4" descr="mb1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106" cy="6858000"/>
          </a:xfrm>
          <a:prstGeom prst="rect">
            <a:avLst/>
          </a:prstGeom>
        </p:spPr>
      </p:pic>
      <p:sp>
        <p:nvSpPr>
          <p:cNvPr id="6" name="TextBox 5"/>
          <p:cNvSpPr txBox="1"/>
          <p:nvPr/>
        </p:nvSpPr>
        <p:spPr>
          <a:xfrm>
            <a:off x="787400" y="0"/>
            <a:ext cx="4173513" cy="369332"/>
          </a:xfrm>
          <a:prstGeom prst="rect">
            <a:avLst/>
          </a:prstGeom>
          <a:noFill/>
        </p:spPr>
        <p:txBody>
          <a:bodyPr wrap="none" rtlCol="0">
            <a:spAutoFit/>
          </a:bodyPr>
          <a:lstStyle/>
          <a:p>
            <a:r>
              <a:rPr lang="en-US" dirty="0" smtClean="0">
                <a:solidFill>
                  <a:schemeClr val="bg1"/>
                </a:solidFill>
              </a:rPr>
              <a:t>MODIS Band 11   .531 micron </a:t>
            </a:r>
            <a:r>
              <a:rPr lang="en-US" dirty="0" err="1" smtClean="0">
                <a:solidFill>
                  <a:schemeClr val="bg1"/>
                </a:solidFill>
              </a:rPr>
              <a:t>Reflectances</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356292329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2095500" y="3289300"/>
            <a:ext cx="184666" cy="369332"/>
          </a:xfrm>
          <a:prstGeom prst="rect">
            <a:avLst/>
          </a:prstGeom>
          <a:noFill/>
        </p:spPr>
        <p:txBody>
          <a:bodyPr wrap="none" rtlCol="0">
            <a:spAutoFit/>
          </a:bodyPr>
          <a:lstStyle/>
          <a:p>
            <a:endParaRPr lang="en-US" dirty="0"/>
          </a:p>
        </p:txBody>
      </p:sp>
      <p:pic>
        <p:nvPicPr>
          <p:cNvPr id="4" name="Picture 3" descr="mb13lo.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106" cy="6858000"/>
          </a:xfrm>
          <a:prstGeom prst="rect">
            <a:avLst/>
          </a:prstGeom>
        </p:spPr>
      </p:pic>
      <p:sp>
        <p:nvSpPr>
          <p:cNvPr id="5" name="TextBox 4"/>
          <p:cNvSpPr txBox="1"/>
          <p:nvPr/>
        </p:nvSpPr>
        <p:spPr>
          <a:xfrm>
            <a:off x="787400" y="0"/>
            <a:ext cx="4173513" cy="369332"/>
          </a:xfrm>
          <a:prstGeom prst="rect">
            <a:avLst/>
          </a:prstGeom>
          <a:noFill/>
        </p:spPr>
        <p:txBody>
          <a:bodyPr wrap="none" rtlCol="0">
            <a:spAutoFit/>
          </a:bodyPr>
          <a:lstStyle/>
          <a:p>
            <a:r>
              <a:rPr lang="en-US" dirty="0" smtClean="0">
                <a:solidFill>
                  <a:schemeClr val="bg1"/>
                </a:solidFill>
              </a:rPr>
              <a:t>MODIS Band 12   .551 micron </a:t>
            </a:r>
            <a:r>
              <a:rPr lang="en-US" dirty="0" err="1" smtClean="0">
                <a:solidFill>
                  <a:schemeClr val="bg1"/>
                </a:solidFill>
              </a:rPr>
              <a:t>Reflectances</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385348625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09445" y="6040695"/>
            <a:ext cx="7730905" cy="646331"/>
          </a:xfrm>
          <a:prstGeom prst="rect">
            <a:avLst/>
          </a:prstGeom>
        </p:spPr>
        <p:txBody>
          <a:bodyPr wrap="square">
            <a:spAutoFit/>
          </a:bodyPr>
          <a:lstStyle/>
          <a:p>
            <a:r>
              <a:rPr lang="en-US" dirty="0" smtClean="0">
                <a:solidFill>
                  <a:srgbClr val="FFFFFF"/>
                </a:solidFill>
                <a:latin typeface="Candara"/>
              </a:rPr>
              <a:t>More than 800 people have registered since the first CSPP release in March 2012.</a:t>
            </a:r>
            <a:endParaRPr lang="en-US" dirty="0">
              <a:solidFill>
                <a:srgbClr val="FFFFFF"/>
              </a:solidFill>
              <a:latin typeface="Candara"/>
            </a:endParaRPr>
          </a:p>
        </p:txBody>
      </p:sp>
      <p:sp>
        <p:nvSpPr>
          <p:cNvPr id="4" name="Oval 3"/>
          <p:cNvSpPr/>
          <p:nvPr/>
        </p:nvSpPr>
        <p:spPr>
          <a:xfrm>
            <a:off x="3289075" y="4062742"/>
            <a:ext cx="54864" cy="54864"/>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Oval 4"/>
          <p:cNvSpPr/>
          <p:nvPr/>
        </p:nvSpPr>
        <p:spPr>
          <a:xfrm>
            <a:off x="296508" y="2886868"/>
            <a:ext cx="54864" cy="54864"/>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Oval 5"/>
          <p:cNvSpPr/>
          <p:nvPr/>
        </p:nvSpPr>
        <p:spPr>
          <a:xfrm>
            <a:off x="8952831" y="5562881"/>
            <a:ext cx="54864" cy="54864"/>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TextBox 7"/>
          <p:cNvSpPr txBox="1"/>
          <p:nvPr/>
        </p:nvSpPr>
        <p:spPr>
          <a:xfrm>
            <a:off x="1357651" y="89892"/>
            <a:ext cx="6500398" cy="830997"/>
          </a:xfrm>
          <a:prstGeom prst="rect">
            <a:avLst/>
          </a:prstGeom>
          <a:noFill/>
        </p:spPr>
        <p:txBody>
          <a:bodyPr wrap="none" rtlCol="0">
            <a:spAutoFit/>
          </a:bodyPr>
          <a:lstStyle/>
          <a:p>
            <a:r>
              <a:rPr lang="en-US" sz="4800" b="1" dirty="0" smtClean="0">
                <a:solidFill>
                  <a:srgbClr val="FFFFFF"/>
                </a:solidFill>
                <a:effectLst>
                  <a:outerShdw blurRad="38100" dist="38100" dir="2700000" algn="tl">
                    <a:srgbClr val="000000">
                      <a:alpha val="43137"/>
                    </a:srgbClr>
                  </a:outerShdw>
                </a:effectLst>
                <a:latin typeface="Candara"/>
              </a:rPr>
              <a:t>Global CSPP Registrants</a:t>
            </a:r>
            <a:endParaRPr lang="en-US" sz="4800" b="1" dirty="0">
              <a:solidFill>
                <a:srgbClr val="FFFFFF"/>
              </a:solidFill>
              <a:effectLst>
                <a:outerShdw blurRad="38100" dist="38100" dir="2700000" algn="tl">
                  <a:srgbClr val="000000">
                    <a:alpha val="43137"/>
                  </a:srgbClr>
                </a:outerShdw>
              </a:effectLst>
              <a:latin typeface="Candara"/>
            </a:endParaRPr>
          </a:p>
        </p:txBody>
      </p:sp>
      <p:pic>
        <p:nvPicPr>
          <p:cNvPr id="10" name="Picture 9" descr="NOAA_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05" y="5973227"/>
            <a:ext cx="776577" cy="781603"/>
          </a:xfrm>
          <a:prstGeom prst="rect">
            <a:avLst/>
          </a:prstGeom>
        </p:spPr>
      </p:pic>
      <p:pic>
        <p:nvPicPr>
          <p:cNvPr id="3" name="Picture 2"/>
          <p:cNvPicPr>
            <a:picLocks noChangeAspect="1"/>
          </p:cNvPicPr>
          <p:nvPr/>
        </p:nvPicPr>
        <p:blipFill>
          <a:blip r:embed="rId3"/>
          <a:stretch>
            <a:fillRect/>
          </a:stretch>
        </p:blipFill>
        <p:spPr>
          <a:xfrm>
            <a:off x="0" y="1079500"/>
            <a:ext cx="9144000" cy="4572000"/>
          </a:xfrm>
          <a:prstGeom prst="rect">
            <a:avLst/>
          </a:prstGeom>
        </p:spPr>
      </p:pic>
    </p:spTree>
    <p:extLst>
      <p:ext uri="{BB962C8B-B14F-4D97-AF65-F5344CB8AC3E}">
        <p14:creationId xmlns:p14="http://schemas.microsoft.com/office/powerpoint/2010/main" val="1376001961"/>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xmlns:p14="http://schemas.microsoft.com/office/powerpoint/2010/main" spd="slow" advClick="0" advTm="10000">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2095500" y="3289300"/>
            <a:ext cx="184666" cy="369332"/>
          </a:xfrm>
          <a:prstGeom prst="rect">
            <a:avLst/>
          </a:prstGeom>
          <a:noFill/>
        </p:spPr>
        <p:txBody>
          <a:bodyPr wrap="none" rtlCol="0">
            <a:spAutoFit/>
          </a:bodyPr>
          <a:lstStyle/>
          <a:p>
            <a:endParaRPr lang="en-US" dirty="0"/>
          </a:p>
        </p:txBody>
      </p:sp>
      <p:pic>
        <p:nvPicPr>
          <p:cNvPr id="5" name="Picture 4" descr="mb13hi.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106" cy="6858000"/>
          </a:xfrm>
          <a:prstGeom prst="rect">
            <a:avLst/>
          </a:prstGeom>
        </p:spPr>
      </p:pic>
      <p:sp>
        <p:nvSpPr>
          <p:cNvPr id="6" name="TextBox 5"/>
          <p:cNvSpPr txBox="1"/>
          <p:nvPr/>
        </p:nvSpPr>
        <p:spPr>
          <a:xfrm>
            <a:off x="787400" y="0"/>
            <a:ext cx="4406487" cy="369332"/>
          </a:xfrm>
          <a:prstGeom prst="rect">
            <a:avLst/>
          </a:prstGeom>
          <a:noFill/>
        </p:spPr>
        <p:txBody>
          <a:bodyPr wrap="none" rtlCol="0">
            <a:spAutoFit/>
          </a:bodyPr>
          <a:lstStyle/>
          <a:p>
            <a:r>
              <a:rPr lang="en-US" dirty="0" smtClean="0">
                <a:solidFill>
                  <a:schemeClr val="bg1"/>
                </a:solidFill>
              </a:rPr>
              <a:t>MODIS Band 13lo   .666 micron </a:t>
            </a:r>
            <a:r>
              <a:rPr lang="en-US" dirty="0" err="1" smtClean="0">
                <a:solidFill>
                  <a:schemeClr val="bg1"/>
                </a:solidFill>
              </a:rPr>
              <a:t>Reflectances</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140247236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2095500" y="3289300"/>
            <a:ext cx="184666" cy="369332"/>
          </a:xfrm>
          <a:prstGeom prst="rect">
            <a:avLst/>
          </a:prstGeom>
          <a:noFill/>
        </p:spPr>
        <p:txBody>
          <a:bodyPr wrap="none" rtlCol="0">
            <a:spAutoFit/>
          </a:bodyPr>
          <a:lstStyle/>
          <a:p>
            <a:endParaRPr lang="en-US" dirty="0"/>
          </a:p>
        </p:txBody>
      </p:sp>
      <p:pic>
        <p:nvPicPr>
          <p:cNvPr id="4" name="Picture 3" descr="mb14lo.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106" cy="6858000"/>
          </a:xfrm>
          <a:prstGeom prst="rect">
            <a:avLst/>
          </a:prstGeom>
        </p:spPr>
      </p:pic>
      <p:sp>
        <p:nvSpPr>
          <p:cNvPr id="5" name="TextBox 4"/>
          <p:cNvSpPr txBox="1"/>
          <p:nvPr/>
        </p:nvSpPr>
        <p:spPr>
          <a:xfrm>
            <a:off x="787400" y="0"/>
            <a:ext cx="4406036" cy="369332"/>
          </a:xfrm>
          <a:prstGeom prst="rect">
            <a:avLst/>
          </a:prstGeom>
          <a:noFill/>
        </p:spPr>
        <p:txBody>
          <a:bodyPr wrap="none" rtlCol="0">
            <a:spAutoFit/>
          </a:bodyPr>
          <a:lstStyle/>
          <a:p>
            <a:r>
              <a:rPr lang="en-US" dirty="0" smtClean="0">
                <a:solidFill>
                  <a:schemeClr val="bg1"/>
                </a:solidFill>
              </a:rPr>
              <a:t>MODIS Band 13hi   .668 micron </a:t>
            </a:r>
            <a:r>
              <a:rPr lang="en-US" dirty="0" err="1" smtClean="0">
                <a:solidFill>
                  <a:schemeClr val="bg1"/>
                </a:solidFill>
              </a:rPr>
              <a:t>Reflectances</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361481686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2095500" y="3289300"/>
            <a:ext cx="184666" cy="369332"/>
          </a:xfrm>
          <a:prstGeom prst="rect">
            <a:avLst/>
          </a:prstGeom>
          <a:noFill/>
        </p:spPr>
        <p:txBody>
          <a:bodyPr wrap="none" rtlCol="0">
            <a:spAutoFit/>
          </a:bodyPr>
          <a:lstStyle/>
          <a:p>
            <a:endParaRPr lang="en-US" dirty="0"/>
          </a:p>
        </p:txBody>
      </p:sp>
      <p:pic>
        <p:nvPicPr>
          <p:cNvPr id="5" name="Picture 4" descr="mb14hi.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106" cy="6858000"/>
          </a:xfrm>
          <a:prstGeom prst="rect">
            <a:avLst/>
          </a:prstGeom>
        </p:spPr>
      </p:pic>
      <p:sp>
        <p:nvSpPr>
          <p:cNvPr id="6" name="TextBox 5"/>
          <p:cNvSpPr txBox="1"/>
          <p:nvPr/>
        </p:nvSpPr>
        <p:spPr>
          <a:xfrm>
            <a:off x="787400" y="0"/>
            <a:ext cx="4406487" cy="369332"/>
          </a:xfrm>
          <a:prstGeom prst="rect">
            <a:avLst/>
          </a:prstGeom>
          <a:noFill/>
        </p:spPr>
        <p:txBody>
          <a:bodyPr wrap="none" rtlCol="0">
            <a:spAutoFit/>
          </a:bodyPr>
          <a:lstStyle/>
          <a:p>
            <a:r>
              <a:rPr lang="en-US" dirty="0" smtClean="0">
                <a:solidFill>
                  <a:schemeClr val="bg1"/>
                </a:solidFill>
              </a:rPr>
              <a:t>MODIS Band 14lo   .677 micron </a:t>
            </a:r>
            <a:r>
              <a:rPr lang="en-US" dirty="0" err="1" smtClean="0">
                <a:solidFill>
                  <a:schemeClr val="bg1"/>
                </a:solidFill>
              </a:rPr>
              <a:t>Reflectances</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154415724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2095500" y="3289300"/>
            <a:ext cx="184666" cy="369332"/>
          </a:xfrm>
          <a:prstGeom prst="rect">
            <a:avLst/>
          </a:prstGeom>
          <a:noFill/>
        </p:spPr>
        <p:txBody>
          <a:bodyPr wrap="none" rtlCol="0">
            <a:spAutoFit/>
          </a:bodyPr>
          <a:lstStyle/>
          <a:p>
            <a:endParaRPr lang="en-US" dirty="0"/>
          </a:p>
        </p:txBody>
      </p:sp>
      <p:pic>
        <p:nvPicPr>
          <p:cNvPr id="4" name="Picture 3" descr="mb15.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106" cy="6858000"/>
          </a:xfrm>
          <a:prstGeom prst="rect">
            <a:avLst/>
          </a:prstGeom>
        </p:spPr>
      </p:pic>
      <p:sp>
        <p:nvSpPr>
          <p:cNvPr id="5" name="TextBox 4"/>
          <p:cNvSpPr txBox="1"/>
          <p:nvPr/>
        </p:nvSpPr>
        <p:spPr>
          <a:xfrm>
            <a:off x="787400" y="0"/>
            <a:ext cx="4406036" cy="369332"/>
          </a:xfrm>
          <a:prstGeom prst="rect">
            <a:avLst/>
          </a:prstGeom>
          <a:noFill/>
        </p:spPr>
        <p:txBody>
          <a:bodyPr wrap="none" rtlCol="0">
            <a:spAutoFit/>
          </a:bodyPr>
          <a:lstStyle/>
          <a:p>
            <a:r>
              <a:rPr lang="en-US" dirty="0" smtClean="0">
                <a:solidFill>
                  <a:schemeClr val="bg1"/>
                </a:solidFill>
              </a:rPr>
              <a:t>MODIS Band 14hi   .679 micron </a:t>
            </a:r>
            <a:r>
              <a:rPr lang="en-US" dirty="0" err="1" smtClean="0">
                <a:solidFill>
                  <a:schemeClr val="bg1"/>
                </a:solidFill>
              </a:rPr>
              <a:t>Reflectances</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138079671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2095500" y="3289300"/>
            <a:ext cx="184666" cy="369332"/>
          </a:xfrm>
          <a:prstGeom prst="rect">
            <a:avLst/>
          </a:prstGeom>
          <a:noFill/>
        </p:spPr>
        <p:txBody>
          <a:bodyPr wrap="none" rtlCol="0">
            <a:spAutoFit/>
          </a:bodyPr>
          <a:lstStyle/>
          <a:p>
            <a:endParaRPr lang="en-US" dirty="0"/>
          </a:p>
        </p:txBody>
      </p:sp>
      <p:pic>
        <p:nvPicPr>
          <p:cNvPr id="5" name="Picture 4" descr="mb16.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106" cy="6858000"/>
          </a:xfrm>
          <a:prstGeom prst="rect">
            <a:avLst/>
          </a:prstGeom>
        </p:spPr>
      </p:pic>
      <p:sp>
        <p:nvSpPr>
          <p:cNvPr id="6" name="TextBox 5"/>
          <p:cNvSpPr txBox="1"/>
          <p:nvPr/>
        </p:nvSpPr>
        <p:spPr>
          <a:xfrm>
            <a:off x="787400" y="0"/>
            <a:ext cx="4173513" cy="369332"/>
          </a:xfrm>
          <a:prstGeom prst="rect">
            <a:avLst/>
          </a:prstGeom>
          <a:noFill/>
        </p:spPr>
        <p:txBody>
          <a:bodyPr wrap="none" rtlCol="0">
            <a:spAutoFit/>
          </a:bodyPr>
          <a:lstStyle/>
          <a:p>
            <a:r>
              <a:rPr lang="en-US" dirty="0" smtClean="0">
                <a:solidFill>
                  <a:schemeClr val="bg1"/>
                </a:solidFill>
              </a:rPr>
              <a:t>MODIS Band 15   .748 micron </a:t>
            </a:r>
            <a:r>
              <a:rPr lang="en-US" dirty="0" err="1" smtClean="0">
                <a:solidFill>
                  <a:schemeClr val="bg1"/>
                </a:solidFill>
              </a:rPr>
              <a:t>Reflectances</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131935603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mb10.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9144000" cy="6760546"/>
          </a:xfrm>
          <a:prstGeom prst="rect">
            <a:avLst/>
          </a:prstGeom>
        </p:spPr>
      </p:pic>
      <p:sp>
        <p:nvSpPr>
          <p:cNvPr id="4" name="TextBox 3"/>
          <p:cNvSpPr txBox="1"/>
          <p:nvPr/>
        </p:nvSpPr>
        <p:spPr>
          <a:xfrm>
            <a:off x="787400" y="0"/>
            <a:ext cx="4173513" cy="369332"/>
          </a:xfrm>
          <a:prstGeom prst="rect">
            <a:avLst/>
          </a:prstGeom>
          <a:noFill/>
        </p:spPr>
        <p:txBody>
          <a:bodyPr wrap="none" rtlCol="0">
            <a:spAutoFit/>
          </a:bodyPr>
          <a:lstStyle/>
          <a:p>
            <a:r>
              <a:rPr lang="en-US" dirty="0" smtClean="0">
                <a:solidFill>
                  <a:schemeClr val="bg1"/>
                </a:solidFill>
              </a:rPr>
              <a:t>MODIS Band 16   .869 micron </a:t>
            </a:r>
            <a:r>
              <a:rPr lang="en-US" dirty="0" err="1" smtClean="0">
                <a:solidFill>
                  <a:schemeClr val="bg1"/>
                </a:solidFill>
              </a:rPr>
              <a:t>Reflectances</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69198786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fontScale="90000"/>
          </a:bodyPr>
          <a:lstStyle/>
          <a:p>
            <a:pPr eaLnBrk="1" hangingPunct="1"/>
            <a:r>
              <a:rPr lang="en-US" dirty="0" smtClean="0">
                <a:latin typeface="Calibri" charset="0"/>
                <a:ea typeface="ＭＳ Ｐゴシック" charset="0"/>
                <a:cs typeface="ＭＳ Ｐゴシック" charset="0"/>
              </a:rPr>
              <a:t>S-NPP, Aqua and Terra </a:t>
            </a:r>
            <a:r>
              <a:rPr lang="en-US" dirty="0">
                <a:latin typeface="Calibri" charset="0"/>
                <a:ea typeface="ＭＳ Ｐゴシック" charset="0"/>
                <a:cs typeface="ＭＳ Ｐゴシック" charset="0"/>
              </a:rPr>
              <a:t>DB Applications</a:t>
            </a:r>
          </a:p>
        </p:txBody>
      </p:sp>
      <p:sp>
        <p:nvSpPr>
          <p:cNvPr id="3" name="Content Placeholder 2"/>
          <p:cNvSpPr>
            <a:spLocks noGrp="1"/>
          </p:cNvSpPr>
          <p:nvPr>
            <p:ph idx="1"/>
          </p:nvPr>
        </p:nvSpPr>
        <p:spPr>
          <a:xfrm>
            <a:off x="457200" y="1600200"/>
            <a:ext cx="8229600" cy="5105400"/>
          </a:xfrm>
        </p:spPr>
        <p:txBody>
          <a:bodyPr>
            <a:normAutofit/>
          </a:bodyPr>
          <a:lstStyle/>
          <a:p>
            <a:pPr eaLnBrk="1" hangingPunct="1">
              <a:lnSpc>
                <a:spcPct val="80000"/>
              </a:lnSpc>
            </a:pPr>
            <a:r>
              <a:rPr lang="en-US" sz="3000" dirty="0">
                <a:solidFill>
                  <a:srgbClr val="C0504D"/>
                </a:solidFill>
                <a:latin typeface="Calibri" charset="0"/>
                <a:ea typeface="ＭＳ Ｐゴシック" charset="0"/>
                <a:cs typeface="ＭＳ Ｐゴシック" charset="0"/>
              </a:rPr>
              <a:t>Weather Observation and Forecasting</a:t>
            </a:r>
          </a:p>
          <a:p>
            <a:pPr lvl="1" eaLnBrk="1" hangingPunct="1">
              <a:lnSpc>
                <a:spcPct val="80000"/>
              </a:lnSpc>
            </a:pPr>
            <a:r>
              <a:rPr lang="en-US" sz="2600" dirty="0" smtClean="0">
                <a:latin typeface="Calibri" charset="0"/>
                <a:ea typeface="ＭＳ Ｐゴシック" charset="0"/>
              </a:rPr>
              <a:t>Often </a:t>
            </a:r>
            <a:r>
              <a:rPr lang="en-US" sz="2600" dirty="0">
                <a:latin typeface="Calibri" charset="0"/>
                <a:ea typeface="ＭＳ Ｐゴシック" charset="0"/>
              </a:rPr>
              <a:t>thought of as research </a:t>
            </a:r>
            <a:r>
              <a:rPr lang="en-US" sz="2600" dirty="0" smtClean="0">
                <a:latin typeface="Calibri" charset="0"/>
                <a:ea typeface="ＭＳ Ｐゴシック" charset="0"/>
              </a:rPr>
              <a:t>satellites</a:t>
            </a:r>
            <a:endParaRPr lang="en-US" sz="2600" dirty="0">
              <a:latin typeface="Calibri" charset="0"/>
              <a:ea typeface="ＭＳ Ｐゴシック" charset="0"/>
            </a:endParaRPr>
          </a:p>
          <a:p>
            <a:pPr lvl="1" eaLnBrk="1" hangingPunct="1">
              <a:lnSpc>
                <a:spcPct val="80000"/>
              </a:lnSpc>
            </a:pPr>
            <a:r>
              <a:rPr lang="en-US" sz="2600" dirty="0" smtClean="0">
                <a:latin typeface="Calibri" charset="0"/>
                <a:ea typeface="ＭＳ Ｐゴシック" charset="0"/>
              </a:rPr>
              <a:t>Data is Complimentary </a:t>
            </a:r>
            <a:r>
              <a:rPr lang="en-US" sz="2600" dirty="0">
                <a:latin typeface="Calibri" charset="0"/>
                <a:ea typeface="ＭＳ Ｐゴシック" charset="0"/>
              </a:rPr>
              <a:t>to Geostationary</a:t>
            </a:r>
          </a:p>
          <a:p>
            <a:pPr lvl="2" eaLnBrk="1" hangingPunct="1">
              <a:lnSpc>
                <a:spcPct val="80000"/>
              </a:lnSpc>
            </a:pPr>
            <a:r>
              <a:rPr lang="en-US" sz="2200" dirty="0">
                <a:latin typeface="Calibri" charset="0"/>
                <a:ea typeface="ＭＳ Ｐゴシック" charset="0"/>
              </a:rPr>
              <a:t>Higher Spatial Resolution (data at 250 m - 1 km, products at 250 m - 5 km)</a:t>
            </a:r>
          </a:p>
          <a:p>
            <a:pPr lvl="2" eaLnBrk="1" hangingPunct="1">
              <a:lnSpc>
                <a:spcPct val="80000"/>
              </a:lnSpc>
            </a:pPr>
            <a:r>
              <a:rPr lang="en-US" sz="2200" dirty="0">
                <a:latin typeface="Calibri" charset="0"/>
                <a:ea typeface="ＭＳ Ｐゴシック" charset="0"/>
              </a:rPr>
              <a:t>Unique spectral bands (such as </a:t>
            </a:r>
            <a:r>
              <a:rPr lang="en-US" sz="2200" dirty="0" smtClean="0">
                <a:latin typeface="Calibri" charset="0"/>
                <a:ea typeface="ＭＳ Ｐゴシック" charset="0"/>
              </a:rPr>
              <a:t>Day/Night band)</a:t>
            </a:r>
            <a:endParaRPr lang="en-US" sz="2200" dirty="0">
              <a:latin typeface="Calibri" charset="0"/>
              <a:ea typeface="ＭＳ Ｐゴシック" charset="0"/>
            </a:endParaRPr>
          </a:p>
          <a:p>
            <a:pPr lvl="2" eaLnBrk="1" hangingPunct="1">
              <a:lnSpc>
                <a:spcPct val="80000"/>
              </a:lnSpc>
            </a:pPr>
            <a:r>
              <a:rPr lang="en-US" sz="2200" dirty="0">
                <a:latin typeface="Calibri" charset="0"/>
                <a:ea typeface="ＭＳ Ｐゴシック" charset="0"/>
              </a:rPr>
              <a:t>New products (such as true color imagery)</a:t>
            </a:r>
          </a:p>
          <a:p>
            <a:pPr lvl="2" eaLnBrk="1" hangingPunct="1">
              <a:lnSpc>
                <a:spcPct val="80000"/>
              </a:lnSpc>
            </a:pPr>
            <a:r>
              <a:rPr lang="en-US" sz="2200" dirty="0">
                <a:latin typeface="Calibri" charset="0"/>
                <a:ea typeface="ＭＳ Ｐゴシック" charset="0"/>
              </a:rPr>
              <a:t>Preparation for next generation of geo instruments</a:t>
            </a:r>
          </a:p>
          <a:p>
            <a:pPr lvl="1" eaLnBrk="1" hangingPunct="1">
              <a:lnSpc>
                <a:spcPct val="80000"/>
              </a:lnSpc>
            </a:pPr>
            <a:r>
              <a:rPr lang="en-US" sz="2600" dirty="0">
                <a:latin typeface="Calibri" charset="0"/>
                <a:ea typeface="ＭＳ Ｐゴシック" charset="0"/>
              </a:rPr>
              <a:t>Key for forecasts is timeliness of data</a:t>
            </a:r>
          </a:p>
          <a:p>
            <a:pPr lvl="2" eaLnBrk="1" hangingPunct="1">
              <a:lnSpc>
                <a:spcPct val="80000"/>
              </a:lnSpc>
            </a:pPr>
            <a:r>
              <a:rPr lang="en-US" sz="2200" dirty="0" smtClean="0">
                <a:latin typeface="Calibri" charset="0"/>
                <a:ea typeface="ＭＳ Ｐゴシック" charset="0"/>
              </a:rPr>
              <a:t>DB data and software allow processing and delivery of products to be usable</a:t>
            </a:r>
          </a:p>
          <a:p>
            <a:pPr lvl="1" eaLnBrk="1" hangingPunct="1">
              <a:lnSpc>
                <a:spcPct val="80000"/>
              </a:lnSpc>
            </a:pPr>
            <a:r>
              <a:rPr lang="en-US" sz="2600" dirty="0" smtClean="0">
                <a:latin typeface="Calibri" charset="0"/>
                <a:ea typeface="ＭＳ Ｐゴシック" charset="0"/>
              </a:rPr>
              <a:t>Temporal </a:t>
            </a:r>
            <a:r>
              <a:rPr lang="en-US" sz="2600" dirty="0">
                <a:latin typeface="Calibri" charset="0"/>
                <a:ea typeface="ＭＳ Ｐゴシック" charset="0"/>
              </a:rPr>
              <a:t>coverage is limiting</a:t>
            </a:r>
          </a:p>
        </p:txBody>
      </p:sp>
    </p:spTree>
    <p:extLst>
      <p:ext uri="{BB962C8B-B14F-4D97-AF65-F5344CB8AC3E}">
        <p14:creationId xmlns:p14="http://schemas.microsoft.com/office/powerpoint/2010/main" val="408287343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ctrTitle"/>
          </p:nvPr>
        </p:nvSpPr>
        <p:spPr/>
        <p:txBody>
          <a:bodyPr/>
          <a:lstStyle/>
          <a:p>
            <a:r>
              <a:rPr lang="en-US">
                <a:latin typeface="Calibri" charset="0"/>
                <a:ea typeface="ＭＳ Ｐゴシック" charset="0"/>
                <a:cs typeface="ＭＳ Ｐゴシック" charset="0"/>
              </a:rPr>
              <a:t>Weather and Forecasting</a:t>
            </a:r>
          </a:p>
        </p:txBody>
      </p:sp>
      <p:sp>
        <p:nvSpPr>
          <p:cNvPr id="21507" name="Subtitle 3"/>
          <p:cNvSpPr>
            <a:spLocks noGrp="1"/>
          </p:cNvSpPr>
          <p:nvPr>
            <p:ph type="subTitle" idx="1"/>
          </p:nvPr>
        </p:nvSpPr>
        <p:spPr/>
        <p:txBody>
          <a:bodyPr/>
          <a:lstStyle/>
          <a:p>
            <a:r>
              <a:rPr lang="en-US">
                <a:solidFill>
                  <a:srgbClr val="C0504D"/>
                </a:solidFill>
                <a:latin typeface="Calibri" charset="0"/>
                <a:ea typeface="ＭＳ Ｐゴシック" charset="0"/>
                <a:cs typeface="ＭＳ Ｐゴシック" charset="0"/>
              </a:rPr>
              <a:t>Complimentary to Geostationary</a:t>
            </a:r>
          </a:p>
        </p:txBody>
      </p:sp>
    </p:spTree>
    <p:extLst>
      <p:ext uri="{BB962C8B-B14F-4D97-AF65-F5344CB8AC3E}">
        <p14:creationId xmlns:p14="http://schemas.microsoft.com/office/powerpoint/2010/main" val="92775862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6"/>
          <p:cNvSpPr>
            <a:spLocks noGrp="1"/>
          </p:cNvSpPr>
          <p:nvPr>
            <p:ph type="title"/>
          </p:nvPr>
        </p:nvSpPr>
        <p:spPr/>
        <p:txBody>
          <a:bodyPr>
            <a:normAutofit fontScale="90000"/>
          </a:bodyPr>
          <a:lstStyle/>
          <a:p>
            <a:pPr eaLnBrk="1" hangingPunct="1"/>
            <a:r>
              <a:rPr lang="en-US">
                <a:latin typeface="Calibri" charset="0"/>
                <a:ea typeface="ＭＳ Ｐゴシック" charset="0"/>
                <a:cs typeface="ＭＳ Ｐゴシック" charset="0"/>
              </a:rPr>
              <a:t>Example of Improved Spatial Resolution</a:t>
            </a:r>
          </a:p>
        </p:txBody>
      </p:sp>
      <p:sp>
        <p:nvSpPr>
          <p:cNvPr id="27651" name="Content Placeholder 10"/>
          <p:cNvSpPr>
            <a:spLocks noGrp="1"/>
          </p:cNvSpPr>
          <p:nvPr>
            <p:ph idx="1"/>
          </p:nvPr>
        </p:nvSpPr>
        <p:spPr/>
        <p:txBody>
          <a:bodyPr/>
          <a:lstStyle/>
          <a:p>
            <a:pPr eaLnBrk="1" hangingPunct="1"/>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53562101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srcRect/>
          <a:stretch>
            <a:fillRect/>
          </a:stretch>
        </p:blipFill>
        <p:spPr bwMode="auto">
          <a:xfrm>
            <a:off x="214313" y="1401763"/>
            <a:ext cx="4259262" cy="4054475"/>
          </a:xfrm>
          <a:prstGeom prst="rect">
            <a:avLst/>
          </a:prstGeom>
          <a:noFill/>
          <a:ln w="25400">
            <a:noFill/>
            <a:miter lim="800000"/>
            <a:headEnd/>
            <a:tailEnd/>
          </a:ln>
        </p:spPr>
      </p:pic>
      <p:pic>
        <p:nvPicPr>
          <p:cNvPr id="28675" name="Picture 3"/>
          <p:cNvPicPr>
            <a:picLocks noChangeAspect="1" noChangeArrowheads="1"/>
          </p:cNvPicPr>
          <p:nvPr/>
        </p:nvPicPr>
        <p:blipFill>
          <a:blip r:embed="rId4"/>
          <a:srcRect/>
          <a:stretch>
            <a:fillRect/>
          </a:stretch>
        </p:blipFill>
        <p:spPr bwMode="auto">
          <a:xfrm>
            <a:off x="4660900" y="1401763"/>
            <a:ext cx="4259263" cy="4054475"/>
          </a:xfrm>
          <a:prstGeom prst="rect">
            <a:avLst/>
          </a:prstGeom>
          <a:noFill/>
          <a:ln w="25400">
            <a:noFill/>
            <a:miter lim="800000"/>
            <a:headEnd/>
            <a:tailEnd/>
          </a:ln>
        </p:spPr>
      </p:pic>
      <p:sp>
        <p:nvSpPr>
          <p:cNvPr id="28676" name="Rectangle 4"/>
          <p:cNvSpPr>
            <a:spLocks noGrp="1" noChangeArrowheads="1"/>
          </p:cNvSpPr>
          <p:nvPr>
            <p:ph type="title"/>
          </p:nvPr>
        </p:nvSpPr>
        <p:spPr>
          <a:xfrm>
            <a:off x="268288" y="-80963"/>
            <a:ext cx="8599487" cy="857251"/>
          </a:xfrm>
        </p:spPr>
        <p:txBody>
          <a:bodyPr rIns="0"/>
          <a:lstStyle/>
          <a:p>
            <a:pPr eaLnBrk="1" hangingPunct="1"/>
            <a:r>
              <a:rPr lang="en-US" sz="4200">
                <a:ea typeface="Helvetica Neue" charset="0"/>
                <a:cs typeface="Helvetica Neue" charset="0"/>
              </a:rPr>
              <a:t>MODIS Imagery in AWIPS</a:t>
            </a:r>
            <a:endParaRPr lang="en-US" sz="3600">
              <a:latin typeface="Helvetica Neue" charset="0"/>
              <a:ea typeface="ＭＳ Ｐゴシック" charset="-128"/>
              <a:cs typeface="ＭＳ Ｐゴシック" charset="-128"/>
              <a:sym typeface="Helvetica Neue" charset="0"/>
            </a:endParaRPr>
          </a:p>
        </p:txBody>
      </p:sp>
      <p:sp>
        <p:nvSpPr>
          <p:cNvPr id="28677" name="Rectangle 5"/>
          <p:cNvSpPr>
            <a:spLocks/>
          </p:cNvSpPr>
          <p:nvPr/>
        </p:nvSpPr>
        <p:spPr bwMode="auto">
          <a:xfrm>
            <a:off x="823913" y="5630863"/>
            <a:ext cx="3081337" cy="384175"/>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2500">
                <a:latin typeface="Helvetica Neue Light" charset="0"/>
                <a:ea typeface="Helvetica Neue Light" charset="0"/>
                <a:cs typeface="Helvetica Neue Light" charset="0"/>
                <a:sym typeface="Helvetica Neue Light" charset="0"/>
              </a:rPr>
              <a:t>MODIS visible channel</a:t>
            </a:r>
          </a:p>
        </p:txBody>
      </p:sp>
      <p:sp>
        <p:nvSpPr>
          <p:cNvPr id="28678" name="Rectangle 6"/>
          <p:cNvSpPr>
            <a:spLocks/>
          </p:cNvSpPr>
          <p:nvPr/>
        </p:nvSpPr>
        <p:spPr bwMode="auto">
          <a:xfrm>
            <a:off x="5334000" y="5630863"/>
            <a:ext cx="2951163" cy="384175"/>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2500">
                <a:solidFill>
                  <a:srgbClr val="000000"/>
                </a:solidFill>
                <a:latin typeface="Helvetica Neue Light" charset="0"/>
                <a:ea typeface="Helvetica Neue Light" charset="0"/>
                <a:cs typeface="Helvetica Neue Light" charset="0"/>
                <a:sym typeface="Helvetica Neue Light" charset="0"/>
              </a:rPr>
              <a:t>GOES visible channel</a:t>
            </a:r>
          </a:p>
        </p:txBody>
      </p:sp>
      <p:sp>
        <p:nvSpPr>
          <p:cNvPr id="28679" name="Rectangle 7"/>
          <p:cNvSpPr>
            <a:spLocks/>
          </p:cNvSpPr>
          <p:nvPr/>
        </p:nvSpPr>
        <p:spPr bwMode="auto">
          <a:xfrm>
            <a:off x="2233613" y="723900"/>
            <a:ext cx="4678362" cy="427038"/>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2800">
                <a:solidFill>
                  <a:schemeClr val="accent2"/>
                </a:solidFill>
                <a:latin typeface="Times New Roman" charset="0"/>
                <a:ea typeface="Helvetica Neue" charset="0"/>
                <a:cs typeface="Helvetica Neue" charset="0"/>
              </a:rPr>
              <a:t>Band 1: Visible channel (0.6µm)</a:t>
            </a:r>
          </a:p>
        </p:txBody>
      </p:sp>
    </p:spTree>
    <p:extLst>
      <p:ext uri="{BB962C8B-B14F-4D97-AF65-F5344CB8AC3E}">
        <p14:creationId xmlns:p14="http://schemas.microsoft.com/office/powerpoint/2010/main" val="11357580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408992"/>
            <a:ext cx="7581901" cy="1653988"/>
          </a:xfrm>
        </p:spPr>
        <p:txBody>
          <a:bodyPr/>
          <a:lstStyle/>
          <a:p>
            <a:r>
              <a:rPr lang="en-US" dirty="0" smtClean="0"/>
              <a:t>CSPP Software Suite</a:t>
            </a:r>
            <a:br>
              <a:rPr lang="en-US" dirty="0" smtClean="0"/>
            </a:br>
            <a:r>
              <a:rPr lang="en-US" sz="3200" dirty="0" smtClean="0">
                <a:solidFill>
                  <a:schemeClr val="accent1"/>
                </a:solidFill>
              </a:rPr>
              <a:t>http://</a:t>
            </a:r>
            <a:r>
              <a:rPr lang="en-US" sz="3200" dirty="0" err="1" smtClean="0">
                <a:solidFill>
                  <a:schemeClr val="accent1"/>
                </a:solidFill>
              </a:rPr>
              <a:t>cimss.ssec.wisc.edu</a:t>
            </a:r>
            <a:r>
              <a:rPr lang="en-US" sz="3200" dirty="0" smtClean="0">
                <a:solidFill>
                  <a:schemeClr val="accent1"/>
                </a:solidFill>
              </a:rPr>
              <a:t>/</a:t>
            </a:r>
            <a:r>
              <a:rPr lang="en-US" sz="3200" dirty="0" err="1" smtClean="0">
                <a:solidFill>
                  <a:schemeClr val="accent1"/>
                </a:solidFill>
              </a:rPr>
              <a:t>cspp</a:t>
            </a:r>
            <a:endParaRPr lang="en-US" sz="3200" dirty="0">
              <a:solidFill>
                <a:schemeClr val="accent1"/>
              </a:solidFill>
            </a:endParaRPr>
          </a:p>
        </p:txBody>
      </p:sp>
      <p:pic>
        <p:nvPicPr>
          <p:cNvPr id="4" name="Picture 3" descr="NOAA_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17600" cy="1124834"/>
          </a:xfrm>
          <a:prstGeom prst="rect">
            <a:avLst/>
          </a:prstGeom>
        </p:spPr>
      </p:pic>
      <p:sp>
        <p:nvSpPr>
          <p:cNvPr id="6" name="Content Placeholder 2"/>
          <p:cNvSpPr>
            <a:spLocks noGrp="1"/>
          </p:cNvSpPr>
          <p:nvPr>
            <p:ph idx="1"/>
          </p:nvPr>
        </p:nvSpPr>
        <p:spPr>
          <a:xfrm>
            <a:off x="779463" y="1149350"/>
            <a:ext cx="7794625" cy="5435600"/>
          </a:xfrm>
        </p:spPr>
        <p:txBody>
          <a:bodyPr>
            <a:normAutofit/>
          </a:bodyPr>
          <a:lstStyle/>
          <a:p>
            <a:pPr marL="0" indent="-457200">
              <a:spcBef>
                <a:spcPts val="1200"/>
              </a:spcBef>
              <a:buFont typeface="Calibri" charset="0"/>
              <a:buAutoNum type="arabicPeriod"/>
            </a:pPr>
            <a:r>
              <a:rPr lang="en-US" sz="2400" dirty="0">
                <a:latin typeface="Calibri" charset="0"/>
                <a:ea typeface="ＭＳ Ｐゴシック" charset="0"/>
                <a:cs typeface="ＭＳ Ｐゴシック" charset="0"/>
              </a:rPr>
              <a:t>Suomi NPP CrIS, VIIRS and ATMS SDR (geolocation and calibration)</a:t>
            </a:r>
          </a:p>
          <a:p>
            <a:pPr marL="0" indent="-457200">
              <a:spcBef>
                <a:spcPts val="1200"/>
              </a:spcBef>
              <a:buFont typeface="Calibri" charset="0"/>
              <a:buAutoNum type="arabicPeriod"/>
            </a:pPr>
            <a:r>
              <a:rPr lang="en-US" sz="2400" dirty="0">
                <a:latin typeface="Calibri" charset="0"/>
                <a:ea typeface="ＭＳ Ｐゴシック" charset="0"/>
                <a:cs typeface="ＭＳ Ｐゴシック" charset="0"/>
              </a:rPr>
              <a:t>Suomi NPP VIIRS EDR (cloud mask, active fires, surface reflectance, </a:t>
            </a:r>
            <a:r>
              <a:rPr lang="en-US" sz="2400" dirty="0" smtClean="0">
                <a:latin typeface="Calibri" charset="0"/>
                <a:ea typeface="ＭＳ Ｐゴシック" charset="0"/>
                <a:cs typeface="ＭＳ Ｐゴシック" charset="0"/>
              </a:rPr>
              <a:t>NDVI, EVI, Surface Type, </a:t>
            </a:r>
            <a:r>
              <a:rPr lang="en-US" sz="2400" dirty="0">
                <a:latin typeface="Calibri" charset="0"/>
                <a:ea typeface="ＭＳ Ｐゴシック" charset="0"/>
                <a:cs typeface="ＭＳ Ｐゴシック" charset="0"/>
              </a:rPr>
              <a:t>SST, </a:t>
            </a:r>
            <a:r>
              <a:rPr lang="en-US" sz="2400" dirty="0" smtClean="0">
                <a:latin typeface="Calibri" charset="0"/>
                <a:ea typeface="ＭＳ Ｐゴシック" charset="0"/>
                <a:cs typeface="ＭＳ Ｐゴシック" charset="0"/>
              </a:rPr>
              <a:t>Aerosol </a:t>
            </a:r>
            <a:r>
              <a:rPr lang="en-US" dirty="0">
                <a:latin typeface="Calibri" charset="0"/>
                <a:ea typeface="ＭＳ Ｐゴシック" charset="0"/>
                <a:cs typeface="ＭＳ Ｐゴシック" charset="0"/>
              </a:rPr>
              <a:t>O</a:t>
            </a:r>
            <a:r>
              <a:rPr lang="en-US" sz="2400" dirty="0" smtClean="0">
                <a:latin typeface="Calibri" charset="0"/>
                <a:ea typeface="ＭＳ Ｐゴシック" charset="0"/>
                <a:cs typeface="ＭＳ Ｐゴシック" charset="0"/>
              </a:rPr>
              <a:t>ptical </a:t>
            </a:r>
            <a:r>
              <a:rPr lang="en-US" dirty="0">
                <a:latin typeface="Calibri" charset="0"/>
                <a:ea typeface="ＭＳ Ｐゴシック" charset="0"/>
                <a:cs typeface="ＭＳ Ｐゴシック" charset="0"/>
              </a:rPr>
              <a:t>T</a:t>
            </a:r>
            <a:r>
              <a:rPr lang="en-US" sz="2400" dirty="0" smtClean="0">
                <a:latin typeface="Calibri" charset="0"/>
                <a:ea typeface="ＭＳ Ｐゴシック" charset="0"/>
                <a:cs typeface="ＭＳ Ｐゴシック" charset="0"/>
              </a:rPr>
              <a:t>hickness, Suspended </a:t>
            </a:r>
            <a:r>
              <a:rPr lang="en-US" dirty="0" smtClean="0">
                <a:latin typeface="Calibri" charset="0"/>
                <a:ea typeface="ＭＳ Ｐゴシック" charset="0"/>
                <a:cs typeface="ＭＳ Ｐゴシック" charset="0"/>
              </a:rPr>
              <a:t>M</a:t>
            </a:r>
            <a:r>
              <a:rPr lang="en-US" sz="2400" dirty="0" smtClean="0">
                <a:latin typeface="Calibri" charset="0"/>
                <a:ea typeface="ＭＳ Ｐゴシック" charset="0"/>
                <a:cs typeface="ＭＳ Ｐゴシック" charset="0"/>
              </a:rPr>
              <a:t>atter, Land Surface Temperature)</a:t>
            </a:r>
            <a:endParaRPr lang="en-US" sz="2400" dirty="0">
              <a:latin typeface="Calibri" charset="0"/>
              <a:ea typeface="ＭＳ Ｐゴシック" charset="0"/>
              <a:cs typeface="ＭＳ Ｐゴシック" charset="0"/>
            </a:endParaRPr>
          </a:p>
          <a:p>
            <a:pPr marL="0" indent="-457200">
              <a:spcBef>
                <a:spcPts val="1200"/>
              </a:spcBef>
              <a:buFont typeface="Calibri" charset="0"/>
              <a:buAutoNum type="arabicPeriod"/>
            </a:pPr>
            <a:r>
              <a:rPr lang="en-US" sz="2400" dirty="0">
                <a:latin typeface="Calibri" charset="0"/>
                <a:ea typeface="ＭＳ Ｐゴシック" charset="0"/>
                <a:cs typeface="ＭＳ Ｐゴシック" charset="0"/>
              </a:rPr>
              <a:t>CrIS, IASI, and AIRS Dual Regression Retrieval</a:t>
            </a:r>
          </a:p>
          <a:p>
            <a:pPr marL="0" indent="-457200">
              <a:spcBef>
                <a:spcPts val="1200"/>
              </a:spcBef>
              <a:buFont typeface="Calibri" charset="0"/>
              <a:buAutoNum type="arabicPeriod"/>
            </a:pPr>
            <a:r>
              <a:rPr lang="en-US" sz="2400" dirty="0">
                <a:latin typeface="Calibri" charset="0"/>
                <a:ea typeface="ＭＳ Ｐゴシック" charset="0"/>
                <a:cs typeface="ＭＳ Ｐゴシック" charset="0"/>
              </a:rPr>
              <a:t>VIIRS SDR GeoTIFF and AWIPS Reprojected Imagery</a:t>
            </a:r>
          </a:p>
          <a:p>
            <a:pPr marL="0" indent="-457200">
              <a:spcBef>
                <a:spcPts val="1200"/>
              </a:spcBef>
              <a:buFont typeface="Calibri" charset="0"/>
              <a:buAutoNum type="arabicPeriod"/>
            </a:pPr>
            <a:r>
              <a:rPr lang="en-US" sz="2400" dirty="0">
                <a:latin typeface="Calibri" charset="0"/>
                <a:ea typeface="ＭＳ Ｐゴシック" charset="0"/>
                <a:cs typeface="ＭＳ Ｐゴシック" charset="0"/>
              </a:rPr>
              <a:t>Microwave Integrated Retrieval System (MIRS</a:t>
            </a:r>
            <a:r>
              <a:rPr lang="en-US" sz="2400" dirty="0" smtClean="0">
                <a:latin typeface="Calibri" charset="0"/>
                <a:ea typeface="ＭＳ Ｐゴシック" charset="0"/>
                <a:cs typeface="ＭＳ Ｐゴシック" charset="0"/>
              </a:rPr>
              <a:t>)</a:t>
            </a:r>
          </a:p>
          <a:p>
            <a:pPr marL="0" indent="-457200">
              <a:spcBef>
                <a:spcPts val="1200"/>
              </a:spcBef>
              <a:buFont typeface="Calibri" charset="0"/>
              <a:buAutoNum type="arabicPeriod"/>
            </a:pPr>
            <a:r>
              <a:rPr lang="en-US" sz="2400" dirty="0" smtClean="0">
                <a:latin typeface="Calibri" charset="0"/>
                <a:ea typeface="ＭＳ Ｐゴシック" charset="0"/>
                <a:cs typeface="ＭＳ Ｐゴシック" charset="0"/>
              </a:rPr>
              <a:t>Clouds from AVHRR Extended (CLAVR-x)</a:t>
            </a:r>
            <a:endParaRPr lang="en-US" sz="2400" dirty="0">
              <a:latin typeface="Calibri" charset="0"/>
              <a:ea typeface="ＭＳ Ｐゴシック" charset="0"/>
              <a:cs typeface="ＭＳ Ｐゴシック" charset="0"/>
            </a:endParaRPr>
          </a:p>
          <a:p>
            <a:pPr marL="0" indent="-457200">
              <a:spcBef>
                <a:spcPts val="1200"/>
              </a:spcBef>
              <a:buFont typeface="Calibri" charset="0"/>
              <a:buAutoNum type="arabicPeriod"/>
            </a:pPr>
            <a:r>
              <a:rPr lang="en-US" sz="2400" dirty="0">
                <a:latin typeface="Calibri" charset="0"/>
                <a:ea typeface="ＭＳ Ｐゴシック" charset="0"/>
                <a:cs typeface="ＭＳ Ｐゴシック" charset="0"/>
              </a:rPr>
              <a:t>HYDRA2 Multispectral Data Analysis Toolkit</a:t>
            </a:r>
          </a:p>
          <a:p>
            <a:pPr marL="0" indent="-457200">
              <a:spcBef>
                <a:spcPts val="1200"/>
              </a:spcBef>
              <a:buFont typeface="Calibri" charset="0"/>
              <a:buAutoNum type="arabicPeriod"/>
            </a:pPr>
            <a:r>
              <a:rPr lang="en-US" dirty="0" smtClean="0">
                <a:latin typeface="Calibri" charset="0"/>
                <a:ea typeface="ＭＳ Ｐゴシック" charset="0"/>
                <a:cs typeface="ＭＳ Ｐゴシック" charset="0"/>
              </a:rPr>
              <a:t>VIIRS</a:t>
            </a:r>
            <a:r>
              <a:rPr lang="en-US" sz="2400" dirty="0" smtClean="0">
                <a:latin typeface="Calibri" charset="0"/>
                <a:ea typeface="ＭＳ Ｐゴシック" charset="0"/>
                <a:cs typeface="ＭＳ Ｐゴシック" charset="0"/>
              </a:rPr>
              <a:t> </a:t>
            </a:r>
            <a:r>
              <a:rPr lang="en-US" sz="2400" dirty="0">
                <a:latin typeface="Calibri" charset="0"/>
                <a:ea typeface="ＭＳ Ｐゴシック" charset="0"/>
                <a:cs typeface="ＭＳ Ｐゴシック" charset="0"/>
              </a:rPr>
              <a:t>Imagery EDR (projected imagery for AWIPS)</a:t>
            </a:r>
          </a:p>
        </p:txBody>
      </p:sp>
    </p:spTree>
    <p:extLst>
      <p:ext uri="{BB962C8B-B14F-4D97-AF65-F5344CB8AC3E}">
        <p14:creationId xmlns:p14="http://schemas.microsoft.com/office/powerpoint/2010/main" val="319336381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p:cNvSpPr>
          <p:nvPr/>
        </p:nvSpPr>
        <p:spPr bwMode="auto">
          <a:xfrm>
            <a:off x="823913" y="5630863"/>
            <a:ext cx="3081337" cy="384175"/>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2500">
                <a:solidFill>
                  <a:srgbClr val="000000"/>
                </a:solidFill>
                <a:latin typeface="Helvetica Neue Light" charset="0"/>
                <a:ea typeface="Helvetica Neue Light" charset="0"/>
                <a:cs typeface="Helvetica Neue Light" charset="0"/>
                <a:sym typeface="Helvetica Neue Light" charset="0"/>
              </a:rPr>
              <a:t>MODIS visible channel</a:t>
            </a:r>
          </a:p>
        </p:txBody>
      </p:sp>
      <p:sp>
        <p:nvSpPr>
          <p:cNvPr id="30723" name="Rectangle 3"/>
          <p:cNvSpPr>
            <a:spLocks/>
          </p:cNvSpPr>
          <p:nvPr/>
        </p:nvSpPr>
        <p:spPr bwMode="auto">
          <a:xfrm>
            <a:off x="5334000" y="5630863"/>
            <a:ext cx="2951163" cy="384175"/>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2500">
                <a:solidFill>
                  <a:srgbClr val="000000"/>
                </a:solidFill>
                <a:latin typeface="Helvetica Neue Light" charset="0"/>
                <a:ea typeface="Helvetica Neue Light" charset="0"/>
                <a:cs typeface="Helvetica Neue Light" charset="0"/>
                <a:sym typeface="Helvetica Neue Light" charset="0"/>
              </a:rPr>
              <a:t>GOES visible channel</a:t>
            </a:r>
          </a:p>
        </p:txBody>
      </p:sp>
      <p:pic>
        <p:nvPicPr>
          <p:cNvPr id="30724" name="Picture 4"/>
          <p:cNvPicPr>
            <a:picLocks noChangeAspect="1" noChangeArrowheads="1"/>
          </p:cNvPicPr>
          <p:nvPr/>
        </p:nvPicPr>
        <p:blipFill>
          <a:blip r:embed="rId3"/>
          <a:srcRect/>
          <a:stretch>
            <a:fillRect/>
          </a:stretch>
        </p:blipFill>
        <p:spPr bwMode="auto">
          <a:xfrm>
            <a:off x="214313" y="1401763"/>
            <a:ext cx="4259262" cy="4054475"/>
          </a:xfrm>
          <a:prstGeom prst="rect">
            <a:avLst/>
          </a:prstGeom>
          <a:noFill/>
          <a:ln w="25400">
            <a:noFill/>
            <a:miter lim="800000"/>
            <a:headEnd/>
            <a:tailEnd/>
          </a:ln>
        </p:spPr>
      </p:pic>
      <p:pic>
        <p:nvPicPr>
          <p:cNvPr id="30725" name="Picture 5"/>
          <p:cNvPicPr>
            <a:picLocks noChangeAspect="1" noChangeArrowheads="1"/>
          </p:cNvPicPr>
          <p:nvPr/>
        </p:nvPicPr>
        <p:blipFill>
          <a:blip r:embed="rId4"/>
          <a:srcRect/>
          <a:stretch>
            <a:fillRect/>
          </a:stretch>
        </p:blipFill>
        <p:spPr bwMode="auto">
          <a:xfrm>
            <a:off x="4660900" y="1401763"/>
            <a:ext cx="4259263" cy="4054475"/>
          </a:xfrm>
          <a:prstGeom prst="rect">
            <a:avLst/>
          </a:prstGeom>
          <a:noFill/>
          <a:ln w="25400">
            <a:noFill/>
            <a:miter lim="800000"/>
            <a:headEnd/>
            <a:tailEnd/>
          </a:ln>
        </p:spPr>
      </p:pic>
      <p:sp>
        <p:nvSpPr>
          <p:cNvPr id="30726" name="Rectangle 6"/>
          <p:cNvSpPr>
            <a:spLocks/>
          </p:cNvSpPr>
          <p:nvPr/>
        </p:nvSpPr>
        <p:spPr bwMode="auto">
          <a:xfrm>
            <a:off x="268288" y="-80963"/>
            <a:ext cx="8599487" cy="857251"/>
          </a:xfrm>
          <a:prstGeom prst="rect">
            <a:avLst/>
          </a:prstGeom>
          <a:noFill/>
          <a:ln w="12700">
            <a:noFill/>
            <a:miter lim="800000"/>
            <a:headEnd/>
            <a:tailEnd/>
          </a:ln>
        </p:spPr>
        <p:txBody>
          <a:bodyPr lIns="0" tIns="0" rIns="0" bIns="0" anchor="ctr">
            <a:prstTxWarp prst="textNoShape">
              <a:avLst/>
            </a:prstTxWarp>
          </a:bodyPr>
          <a:lstStyle/>
          <a:p>
            <a:pPr algn="ctr" defTabSz="642938"/>
            <a:r>
              <a:rPr lang="en-US" sz="4200">
                <a:latin typeface="Times New Roman" charset="0"/>
                <a:ea typeface="Helvetica Neue" charset="0"/>
                <a:cs typeface="Helvetica Neue" charset="0"/>
              </a:rPr>
              <a:t>MODIS Imagery in AWIPS</a:t>
            </a:r>
            <a:endParaRPr lang="en-US" sz="4200">
              <a:latin typeface="Helvetica Neue" charset="0"/>
              <a:ea typeface="Helvetica Neue" charset="0"/>
              <a:cs typeface="Helvetica Neue" charset="0"/>
              <a:sym typeface="Helvetica Neue" charset="0"/>
            </a:endParaRPr>
          </a:p>
        </p:txBody>
      </p:sp>
      <p:sp>
        <p:nvSpPr>
          <p:cNvPr id="30727" name="Rectangle 7"/>
          <p:cNvSpPr>
            <a:spLocks/>
          </p:cNvSpPr>
          <p:nvPr/>
        </p:nvSpPr>
        <p:spPr bwMode="auto">
          <a:xfrm>
            <a:off x="2233613" y="723900"/>
            <a:ext cx="4678362" cy="427038"/>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2800">
                <a:solidFill>
                  <a:schemeClr val="accent2"/>
                </a:solidFill>
                <a:latin typeface="Times New Roman" charset="0"/>
                <a:ea typeface="Helvetica Neue" charset="0"/>
                <a:cs typeface="Helvetica Neue" charset="0"/>
              </a:rPr>
              <a:t>Band 1: Visible channel (0.6µm)</a:t>
            </a:r>
          </a:p>
        </p:txBody>
      </p:sp>
    </p:spTree>
    <p:extLst>
      <p:ext uri="{BB962C8B-B14F-4D97-AF65-F5344CB8AC3E}">
        <p14:creationId xmlns:p14="http://schemas.microsoft.com/office/powerpoint/2010/main" val="31726362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p:cNvSpPr>
          <p:nvPr/>
        </p:nvSpPr>
        <p:spPr bwMode="auto">
          <a:xfrm>
            <a:off x="823913" y="5630863"/>
            <a:ext cx="3081337" cy="384175"/>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2500">
                <a:solidFill>
                  <a:srgbClr val="000000"/>
                </a:solidFill>
                <a:latin typeface="Helvetica Neue Light" charset="0"/>
                <a:ea typeface="Helvetica Neue Light" charset="0"/>
                <a:cs typeface="Helvetica Neue Light" charset="0"/>
                <a:sym typeface="Helvetica Neue Light" charset="0"/>
              </a:rPr>
              <a:t>MODIS visible channel</a:t>
            </a:r>
          </a:p>
        </p:txBody>
      </p:sp>
      <p:sp>
        <p:nvSpPr>
          <p:cNvPr id="32771" name="Rectangle 3"/>
          <p:cNvSpPr>
            <a:spLocks/>
          </p:cNvSpPr>
          <p:nvPr/>
        </p:nvSpPr>
        <p:spPr bwMode="auto">
          <a:xfrm>
            <a:off x="5334000" y="5630863"/>
            <a:ext cx="2951163" cy="384175"/>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2500">
                <a:solidFill>
                  <a:srgbClr val="000000"/>
                </a:solidFill>
                <a:latin typeface="Helvetica Neue Light" charset="0"/>
                <a:ea typeface="Helvetica Neue Light" charset="0"/>
                <a:cs typeface="Helvetica Neue Light" charset="0"/>
                <a:sym typeface="Helvetica Neue Light" charset="0"/>
              </a:rPr>
              <a:t>GOES visible channel</a:t>
            </a:r>
          </a:p>
        </p:txBody>
      </p:sp>
      <p:pic>
        <p:nvPicPr>
          <p:cNvPr id="32772" name="Picture 4"/>
          <p:cNvPicPr>
            <a:picLocks noChangeAspect="1" noChangeArrowheads="1"/>
          </p:cNvPicPr>
          <p:nvPr/>
        </p:nvPicPr>
        <p:blipFill>
          <a:blip r:embed="rId3"/>
          <a:srcRect/>
          <a:stretch>
            <a:fillRect/>
          </a:stretch>
        </p:blipFill>
        <p:spPr bwMode="auto">
          <a:xfrm>
            <a:off x="214313" y="1401763"/>
            <a:ext cx="4259262" cy="4054475"/>
          </a:xfrm>
          <a:prstGeom prst="rect">
            <a:avLst/>
          </a:prstGeom>
          <a:noFill/>
          <a:ln w="25400">
            <a:noFill/>
            <a:miter lim="800000"/>
            <a:headEnd/>
            <a:tailEnd/>
          </a:ln>
        </p:spPr>
      </p:pic>
      <p:pic>
        <p:nvPicPr>
          <p:cNvPr id="32773" name="Picture 5"/>
          <p:cNvPicPr>
            <a:picLocks noChangeAspect="1" noChangeArrowheads="1"/>
          </p:cNvPicPr>
          <p:nvPr/>
        </p:nvPicPr>
        <p:blipFill>
          <a:blip r:embed="rId4"/>
          <a:srcRect/>
          <a:stretch>
            <a:fillRect/>
          </a:stretch>
        </p:blipFill>
        <p:spPr bwMode="auto">
          <a:xfrm>
            <a:off x="4660900" y="1401763"/>
            <a:ext cx="4259263" cy="4054475"/>
          </a:xfrm>
          <a:prstGeom prst="rect">
            <a:avLst/>
          </a:prstGeom>
          <a:noFill/>
          <a:ln w="25400">
            <a:noFill/>
            <a:miter lim="800000"/>
            <a:headEnd/>
            <a:tailEnd/>
          </a:ln>
        </p:spPr>
      </p:pic>
      <p:sp>
        <p:nvSpPr>
          <p:cNvPr id="32774" name="Rectangle 6"/>
          <p:cNvSpPr>
            <a:spLocks/>
          </p:cNvSpPr>
          <p:nvPr/>
        </p:nvSpPr>
        <p:spPr bwMode="auto">
          <a:xfrm>
            <a:off x="268288" y="-80963"/>
            <a:ext cx="8599487" cy="857251"/>
          </a:xfrm>
          <a:prstGeom prst="rect">
            <a:avLst/>
          </a:prstGeom>
          <a:noFill/>
          <a:ln w="12700">
            <a:noFill/>
            <a:miter lim="800000"/>
            <a:headEnd/>
            <a:tailEnd/>
          </a:ln>
        </p:spPr>
        <p:txBody>
          <a:bodyPr lIns="0" tIns="0" rIns="0" bIns="0" anchor="ctr">
            <a:prstTxWarp prst="textNoShape">
              <a:avLst/>
            </a:prstTxWarp>
          </a:bodyPr>
          <a:lstStyle/>
          <a:p>
            <a:pPr algn="ctr" defTabSz="642938"/>
            <a:r>
              <a:rPr lang="en-US" sz="4200">
                <a:latin typeface="Times New Roman" charset="0"/>
                <a:ea typeface="Helvetica Neue" charset="0"/>
                <a:cs typeface="Helvetica Neue" charset="0"/>
              </a:rPr>
              <a:t>MODIS Imagery in AWIPS</a:t>
            </a:r>
          </a:p>
        </p:txBody>
      </p:sp>
      <p:sp>
        <p:nvSpPr>
          <p:cNvPr id="32775" name="Rectangle 7"/>
          <p:cNvSpPr>
            <a:spLocks/>
          </p:cNvSpPr>
          <p:nvPr/>
        </p:nvSpPr>
        <p:spPr bwMode="auto">
          <a:xfrm>
            <a:off x="2233613" y="723900"/>
            <a:ext cx="4678362" cy="427038"/>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2800">
                <a:solidFill>
                  <a:schemeClr val="accent2"/>
                </a:solidFill>
                <a:latin typeface="Times New Roman" charset="0"/>
                <a:ea typeface="Helvetica Neue" charset="0"/>
                <a:cs typeface="Helvetica Neue" charset="0"/>
              </a:rPr>
              <a:t>Band 1: Visible channel (0.6µm)</a:t>
            </a:r>
          </a:p>
        </p:txBody>
      </p:sp>
    </p:spTree>
    <p:extLst>
      <p:ext uri="{BB962C8B-B14F-4D97-AF65-F5344CB8AC3E}">
        <p14:creationId xmlns:p14="http://schemas.microsoft.com/office/powerpoint/2010/main" val="9924821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p:cNvSpPr>
          <p:nvPr/>
        </p:nvSpPr>
        <p:spPr bwMode="auto">
          <a:xfrm>
            <a:off x="823913" y="5630863"/>
            <a:ext cx="3081337" cy="384175"/>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2500">
                <a:solidFill>
                  <a:srgbClr val="000000"/>
                </a:solidFill>
                <a:latin typeface="Helvetica Neue Light" charset="0"/>
                <a:ea typeface="Helvetica Neue Light" charset="0"/>
                <a:cs typeface="Helvetica Neue Light" charset="0"/>
                <a:sym typeface="Helvetica Neue Light" charset="0"/>
              </a:rPr>
              <a:t>MODIS visible channel</a:t>
            </a:r>
          </a:p>
        </p:txBody>
      </p:sp>
      <p:sp>
        <p:nvSpPr>
          <p:cNvPr id="34819" name="Rectangle 3"/>
          <p:cNvSpPr>
            <a:spLocks/>
          </p:cNvSpPr>
          <p:nvPr/>
        </p:nvSpPr>
        <p:spPr bwMode="auto">
          <a:xfrm>
            <a:off x="5334000" y="5630863"/>
            <a:ext cx="2951163" cy="384175"/>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2500">
                <a:solidFill>
                  <a:srgbClr val="000000"/>
                </a:solidFill>
                <a:latin typeface="Helvetica Neue Light" charset="0"/>
                <a:ea typeface="Helvetica Neue Light" charset="0"/>
                <a:cs typeface="Helvetica Neue Light" charset="0"/>
                <a:sym typeface="Helvetica Neue Light" charset="0"/>
              </a:rPr>
              <a:t>GOES visible channel</a:t>
            </a:r>
          </a:p>
        </p:txBody>
      </p:sp>
      <p:pic>
        <p:nvPicPr>
          <p:cNvPr id="34820" name="Picture 4"/>
          <p:cNvPicPr>
            <a:picLocks noChangeAspect="1" noChangeArrowheads="1"/>
          </p:cNvPicPr>
          <p:nvPr/>
        </p:nvPicPr>
        <p:blipFill>
          <a:blip r:embed="rId3"/>
          <a:srcRect/>
          <a:stretch>
            <a:fillRect/>
          </a:stretch>
        </p:blipFill>
        <p:spPr bwMode="auto">
          <a:xfrm>
            <a:off x="214313" y="1401763"/>
            <a:ext cx="4259262" cy="4054475"/>
          </a:xfrm>
          <a:prstGeom prst="rect">
            <a:avLst/>
          </a:prstGeom>
          <a:noFill/>
          <a:ln w="25400">
            <a:noFill/>
            <a:miter lim="800000"/>
            <a:headEnd/>
            <a:tailEnd/>
          </a:ln>
        </p:spPr>
      </p:pic>
      <p:pic>
        <p:nvPicPr>
          <p:cNvPr id="34821" name="Picture 5"/>
          <p:cNvPicPr>
            <a:picLocks noChangeAspect="1" noChangeArrowheads="1"/>
          </p:cNvPicPr>
          <p:nvPr/>
        </p:nvPicPr>
        <p:blipFill>
          <a:blip r:embed="rId4"/>
          <a:srcRect/>
          <a:stretch>
            <a:fillRect/>
          </a:stretch>
        </p:blipFill>
        <p:spPr bwMode="auto">
          <a:xfrm>
            <a:off x="4660900" y="1401763"/>
            <a:ext cx="4259263" cy="4054475"/>
          </a:xfrm>
          <a:prstGeom prst="rect">
            <a:avLst/>
          </a:prstGeom>
          <a:noFill/>
          <a:ln w="25400">
            <a:noFill/>
            <a:miter lim="800000"/>
            <a:headEnd/>
            <a:tailEnd/>
          </a:ln>
        </p:spPr>
      </p:pic>
      <p:sp>
        <p:nvSpPr>
          <p:cNvPr id="34822" name="Rectangle 6"/>
          <p:cNvSpPr>
            <a:spLocks/>
          </p:cNvSpPr>
          <p:nvPr/>
        </p:nvSpPr>
        <p:spPr bwMode="auto">
          <a:xfrm>
            <a:off x="268288" y="-80963"/>
            <a:ext cx="8599487" cy="857251"/>
          </a:xfrm>
          <a:prstGeom prst="rect">
            <a:avLst/>
          </a:prstGeom>
          <a:noFill/>
          <a:ln w="12700">
            <a:noFill/>
            <a:miter lim="800000"/>
            <a:headEnd/>
            <a:tailEnd/>
          </a:ln>
        </p:spPr>
        <p:txBody>
          <a:bodyPr lIns="0" tIns="0" rIns="0" bIns="0" anchor="ctr">
            <a:prstTxWarp prst="textNoShape">
              <a:avLst/>
            </a:prstTxWarp>
          </a:bodyPr>
          <a:lstStyle/>
          <a:p>
            <a:pPr algn="ctr" defTabSz="642938"/>
            <a:r>
              <a:rPr lang="en-US" sz="4200">
                <a:latin typeface="Times New Roman" charset="0"/>
                <a:ea typeface="Helvetica Neue" charset="0"/>
                <a:cs typeface="Helvetica Neue" charset="0"/>
              </a:rPr>
              <a:t>MODIS Imagery in AWIPS</a:t>
            </a:r>
            <a:endParaRPr lang="en-US" sz="4200">
              <a:latin typeface="Helvetica Neue" charset="0"/>
              <a:ea typeface="Helvetica Neue" charset="0"/>
              <a:cs typeface="Helvetica Neue" charset="0"/>
              <a:sym typeface="Helvetica Neue" charset="0"/>
            </a:endParaRPr>
          </a:p>
        </p:txBody>
      </p:sp>
      <p:sp>
        <p:nvSpPr>
          <p:cNvPr id="34823" name="Rectangle 7"/>
          <p:cNvSpPr>
            <a:spLocks/>
          </p:cNvSpPr>
          <p:nvPr/>
        </p:nvSpPr>
        <p:spPr bwMode="auto">
          <a:xfrm>
            <a:off x="2233613" y="723900"/>
            <a:ext cx="4678362" cy="427038"/>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2800">
                <a:solidFill>
                  <a:schemeClr val="accent2"/>
                </a:solidFill>
                <a:latin typeface="Times New Roman" charset="0"/>
                <a:ea typeface="Helvetica Neue" charset="0"/>
                <a:cs typeface="Helvetica Neue" charset="0"/>
              </a:rPr>
              <a:t>Band 1: Visible channel (0.6µm)</a:t>
            </a:r>
          </a:p>
        </p:txBody>
      </p:sp>
    </p:spTree>
    <p:extLst>
      <p:ext uri="{BB962C8B-B14F-4D97-AF65-F5344CB8AC3E}">
        <p14:creationId xmlns:p14="http://schemas.microsoft.com/office/powerpoint/2010/main" val="5972594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p:cNvSpPr>
          <p:nvPr/>
        </p:nvSpPr>
        <p:spPr bwMode="auto">
          <a:xfrm>
            <a:off x="823913" y="5630863"/>
            <a:ext cx="3081337" cy="384175"/>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2500">
                <a:solidFill>
                  <a:srgbClr val="000000"/>
                </a:solidFill>
                <a:latin typeface="Helvetica Neue Light" charset="0"/>
                <a:ea typeface="Helvetica Neue Light" charset="0"/>
                <a:cs typeface="Helvetica Neue Light" charset="0"/>
                <a:sym typeface="Helvetica Neue Light" charset="0"/>
              </a:rPr>
              <a:t>MODIS visible channel</a:t>
            </a:r>
          </a:p>
        </p:txBody>
      </p:sp>
      <p:sp>
        <p:nvSpPr>
          <p:cNvPr id="36867" name="Rectangle 3"/>
          <p:cNvSpPr>
            <a:spLocks/>
          </p:cNvSpPr>
          <p:nvPr/>
        </p:nvSpPr>
        <p:spPr bwMode="auto">
          <a:xfrm>
            <a:off x="5334000" y="5630863"/>
            <a:ext cx="2951163" cy="384175"/>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2500">
                <a:solidFill>
                  <a:srgbClr val="000000"/>
                </a:solidFill>
                <a:latin typeface="Helvetica Neue Light" charset="0"/>
                <a:ea typeface="Helvetica Neue Light" charset="0"/>
                <a:cs typeface="Helvetica Neue Light" charset="0"/>
                <a:sym typeface="Helvetica Neue Light" charset="0"/>
              </a:rPr>
              <a:t>GOES visible channel</a:t>
            </a:r>
          </a:p>
        </p:txBody>
      </p:sp>
      <p:pic>
        <p:nvPicPr>
          <p:cNvPr id="36868" name="Picture 4"/>
          <p:cNvPicPr>
            <a:picLocks noChangeAspect="1" noChangeArrowheads="1"/>
          </p:cNvPicPr>
          <p:nvPr/>
        </p:nvPicPr>
        <p:blipFill>
          <a:blip r:embed="rId3"/>
          <a:srcRect/>
          <a:stretch>
            <a:fillRect/>
          </a:stretch>
        </p:blipFill>
        <p:spPr bwMode="auto">
          <a:xfrm>
            <a:off x="214313" y="1401763"/>
            <a:ext cx="4259262" cy="4054475"/>
          </a:xfrm>
          <a:prstGeom prst="rect">
            <a:avLst/>
          </a:prstGeom>
          <a:noFill/>
          <a:ln w="25400">
            <a:noFill/>
            <a:miter lim="800000"/>
            <a:headEnd/>
            <a:tailEnd/>
          </a:ln>
        </p:spPr>
      </p:pic>
      <p:pic>
        <p:nvPicPr>
          <p:cNvPr id="36869" name="Picture 5"/>
          <p:cNvPicPr>
            <a:picLocks noChangeAspect="1" noChangeArrowheads="1"/>
          </p:cNvPicPr>
          <p:nvPr/>
        </p:nvPicPr>
        <p:blipFill>
          <a:blip r:embed="rId4"/>
          <a:srcRect/>
          <a:stretch>
            <a:fillRect/>
          </a:stretch>
        </p:blipFill>
        <p:spPr bwMode="auto">
          <a:xfrm>
            <a:off x="4660900" y="1401763"/>
            <a:ext cx="4259263" cy="4054475"/>
          </a:xfrm>
          <a:prstGeom prst="rect">
            <a:avLst/>
          </a:prstGeom>
          <a:noFill/>
          <a:ln w="25400">
            <a:noFill/>
            <a:miter lim="800000"/>
            <a:headEnd/>
            <a:tailEnd/>
          </a:ln>
        </p:spPr>
      </p:pic>
      <p:sp>
        <p:nvSpPr>
          <p:cNvPr id="36870" name="Rectangle 6"/>
          <p:cNvSpPr>
            <a:spLocks/>
          </p:cNvSpPr>
          <p:nvPr/>
        </p:nvSpPr>
        <p:spPr bwMode="auto">
          <a:xfrm>
            <a:off x="268288" y="-80963"/>
            <a:ext cx="8599487" cy="857251"/>
          </a:xfrm>
          <a:prstGeom prst="rect">
            <a:avLst/>
          </a:prstGeom>
          <a:noFill/>
          <a:ln w="12700">
            <a:noFill/>
            <a:miter lim="800000"/>
            <a:headEnd/>
            <a:tailEnd/>
          </a:ln>
        </p:spPr>
        <p:txBody>
          <a:bodyPr lIns="0" tIns="0" rIns="0" bIns="0" anchor="ctr">
            <a:prstTxWarp prst="textNoShape">
              <a:avLst/>
            </a:prstTxWarp>
          </a:bodyPr>
          <a:lstStyle/>
          <a:p>
            <a:pPr algn="ctr" defTabSz="642938"/>
            <a:r>
              <a:rPr lang="en-US" sz="4200">
                <a:latin typeface="Times New Roman" charset="0"/>
                <a:ea typeface="Helvetica Neue" charset="0"/>
                <a:cs typeface="Helvetica Neue" charset="0"/>
              </a:rPr>
              <a:t>MODIS Imagery in AWIPS</a:t>
            </a:r>
            <a:endParaRPr lang="en-US" sz="4200">
              <a:latin typeface="Helvetica Neue" charset="0"/>
              <a:ea typeface="Helvetica Neue" charset="0"/>
              <a:cs typeface="Helvetica Neue" charset="0"/>
              <a:sym typeface="Helvetica Neue" charset="0"/>
            </a:endParaRPr>
          </a:p>
        </p:txBody>
      </p:sp>
      <p:sp>
        <p:nvSpPr>
          <p:cNvPr id="36871" name="Rectangle 7"/>
          <p:cNvSpPr>
            <a:spLocks/>
          </p:cNvSpPr>
          <p:nvPr/>
        </p:nvSpPr>
        <p:spPr bwMode="auto">
          <a:xfrm>
            <a:off x="2233613" y="723900"/>
            <a:ext cx="4678362" cy="427038"/>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2800">
                <a:solidFill>
                  <a:schemeClr val="accent2"/>
                </a:solidFill>
                <a:latin typeface="Times New Roman" charset="0"/>
                <a:ea typeface="Helvetica Neue" charset="0"/>
                <a:cs typeface="Helvetica Neue" charset="0"/>
              </a:rPr>
              <a:t>Band 1: Visible channel (0.6µm)</a:t>
            </a:r>
          </a:p>
        </p:txBody>
      </p:sp>
    </p:spTree>
    <p:extLst>
      <p:ext uri="{BB962C8B-B14F-4D97-AF65-F5344CB8AC3E}">
        <p14:creationId xmlns:p14="http://schemas.microsoft.com/office/powerpoint/2010/main" val="33469478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p:cNvSpPr>
          <p:nvPr/>
        </p:nvSpPr>
        <p:spPr bwMode="auto">
          <a:xfrm>
            <a:off x="823913" y="5630863"/>
            <a:ext cx="3081337" cy="384175"/>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2500">
                <a:solidFill>
                  <a:srgbClr val="000000"/>
                </a:solidFill>
                <a:latin typeface="Helvetica Neue Light" charset="0"/>
                <a:ea typeface="Helvetica Neue Light" charset="0"/>
                <a:cs typeface="Helvetica Neue Light" charset="0"/>
                <a:sym typeface="Helvetica Neue Light" charset="0"/>
              </a:rPr>
              <a:t>MODIS visible channel</a:t>
            </a:r>
          </a:p>
        </p:txBody>
      </p:sp>
      <p:sp>
        <p:nvSpPr>
          <p:cNvPr id="38915" name="Rectangle 3"/>
          <p:cNvSpPr>
            <a:spLocks/>
          </p:cNvSpPr>
          <p:nvPr/>
        </p:nvSpPr>
        <p:spPr bwMode="auto">
          <a:xfrm>
            <a:off x="5334000" y="5630863"/>
            <a:ext cx="2951163" cy="384175"/>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2500">
                <a:solidFill>
                  <a:srgbClr val="000000"/>
                </a:solidFill>
                <a:latin typeface="Helvetica Neue Light" charset="0"/>
                <a:ea typeface="Helvetica Neue Light" charset="0"/>
                <a:cs typeface="Helvetica Neue Light" charset="0"/>
                <a:sym typeface="Helvetica Neue Light" charset="0"/>
              </a:rPr>
              <a:t>GOES visible channel</a:t>
            </a:r>
          </a:p>
        </p:txBody>
      </p:sp>
      <p:pic>
        <p:nvPicPr>
          <p:cNvPr id="38916" name="Picture 4"/>
          <p:cNvPicPr>
            <a:picLocks noChangeAspect="1" noChangeArrowheads="1"/>
          </p:cNvPicPr>
          <p:nvPr/>
        </p:nvPicPr>
        <p:blipFill>
          <a:blip r:embed="rId3"/>
          <a:srcRect/>
          <a:stretch>
            <a:fillRect/>
          </a:stretch>
        </p:blipFill>
        <p:spPr bwMode="auto">
          <a:xfrm>
            <a:off x="214313" y="1401763"/>
            <a:ext cx="4259262" cy="4054475"/>
          </a:xfrm>
          <a:prstGeom prst="rect">
            <a:avLst/>
          </a:prstGeom>
          <a:noFill/>
          <a:ln w="25400">
            <a:noFill/>
            <a:miter lim="800000"/>
            <a:headEnd/>
            <a:tailEnd/>
          </a:ln>
        </p:spPr>
      </p:pic>
      <p:pic>
        <p:nvPicPr>
          <p:cNvPr id="38917" name="Picture 5"/>
          <p:cNvPicPr>
            <a:picLocks noChangeAspect="1" noChangeArrowheads="1"/>
          </p:cNvPicPr>
          <p:nvPr/>
        </p:nvPicPr>
        <p:blipFill>
          <a:blip r:embed="rId4"/>
          <a:srcRect/>
          <a:stretch>
            <a:fillRect/>
          </a:stretch>
        </p:blipFill>
        <p:spPr bwMode="auto">
          <a:xfrm>
            <a:off x="4660900" y="1401763"/>
            <a:ext cx="4259263" cy="4054475"/>
          </a:xfrm>
          <a:prstGeom prst="rect">
            <a:avLst/>
          </a:prstGeom>
          <a:noFill/>
          <a:ln w="25400">
            <a:noFill/>
            <a:miter lim="800000"/>
            <a:headEnd/>
            <a:tailEnd/>
          </a:ln>
        </p:spPr>
      </p:pic>
      <p:sp>
        <p:nvSpPr>
          <p:cNvPr id="38918" name="Rectangle 6"/>
          <p:cNvSpPr>
            <a:spLocks/>
          </p:cNvSpPr>
          <p:nvPr/>
        </p:nvSpPr>
        <p:spPr bwMode="auto">
          <a:xfrm>
            <a:off x="268288" y="-80963"/>
            <a:ext cx="8599487" cy="857251"/>
          </a:xfrm>
          <a:prstGeom prst="rect">
            <a:avLst/>
          </a:prstGeom>
          <a:noFill/>
          <a:ln w="12700">
            <a:noFill/>
            <a:miter lim="800000"/>
            <a:headEnd/>
            <a:tailEnd/>
          </a:ln>
        </p:spPr>
        <p:txBody>
          <a:bodyPr lIns="0" tIns="0" rIns="0" bIns="0" anchor="ctr">
            <a:prstTxWarp prst="textNoShape">
              <a:avLst/>
            </a:prstTxWarp>
          </a:bodyPr>
          <a:lstStyle/>
          <a:p>
            <a:pPr algn="ctr" defTabSz="642938"/>
            <a:r>
              <a:rPr lang="en-US" sz="4200">
                <a:latin typeface="Times New Roman" charset="0"/>
                <a:ea typeface="Helvetica Neue" charset="0"/>
                <a:cs typeface="Helvetica Neue" charset="0"/>
              </a:rPr>
              <a:t>MODIS Imagery in AWIPS</a:t>
            </a:r>
            <a:endParaRPr lang="en-US" sz="4200">
              <a:latin typeface="Helvetica Neue" charset="0"/>
              <a:ea typeface="Helvetica Neue" charset="0"/>
              <a:cs typeface="Helvetica Neue" charset="0"/>
              <a:sym typeface="Helvetica Neue" charset="0"/>
            </a:endParaRPr>
          </a:p>
        </p:txBody>
      </p:sp>
      <p:sp>
        <p:nvSpPr>
          <p:cNvPr id="38919" name="Rectangle 7"/>
          <p:cNvSpPr>
            <a:spLocks/>
          </p:cNvSpPr>
          <p:nvPr/>
        </p:nvSpPr>
        <p:spPr bwMode="auto">
          <a:xfrm>
            <a:off x="2233613" y="723900"/>
            <a:ext cx="4678362" cy="427038"/>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2800">
                <a:solidFill>
                  <a:schemeClr val="accent2"/>
                </a:solidFill>
                <a:latin typeface="Times New Roman" charset="0"/>
                <a:ea typeface="Helvetica Neue" charset="0"/>
                <a:cs typeface="Helvetica Neue" charset="0"/>
              </a:rPr>
              <a:t>Band 1: Visible channel (0.6µm)</a:t>
            </a:r>
          </a:p>
        </p:txBody>
      </p:sp>
    </p:spTree>
    <p:extLst>
      <p:ext uri="{BB962C8B-B14F-4D97-AF65-F5344CB8AC3E}">
        <p14:creationId xmlns:p14="http://schemas.microsoft.com/office/powerpoint/2010/main" val="16289727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p:cNvSpPr>
          <p:nvPr/>
        </p:nvSpPr>
        <p:spPr bwMode="auto">
          <a:xfrm>
            <a:off x="823913" y="5630863"/>
            <a:ext cx="3081337" cy="384175"/>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2500">
                <a:solidFill>
                  <a:srgbClr val="000000"/>
                </a:solidFill>
                <a:latin typeface="Helvetica Neue Light" charset="0"/>
                <a:ea typeface="Helvetica Neue Light" charset="0"/>
                <a:cs typeface="Helvetica Neue Light" charset="0"/>
                <a:sym typeface="Helvetica Neue Light" charset="0"/>
              </a:rPr>
              <a:t>MODIS visible channel</a:t>
            </a:r>
          </a:p>
        </p:txBody>
      </p:sp>
      <p:sp>
        <p:nvSpPr>
          <p:cNvPr id="40963" name="Rectangle 3"/>
          <p:cNvSpPr>
            <a:spLocks/>
          </p:cNvSpPr>
          <p:nvPr/>
        </p:nvSpPr>
        <p:spPr bwMode="auto">
          <a:xfrm>
            <a:off x="5334000" y="5630863"/>
            <a:ext cx="2951163" cy="384175"/>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2500">
                <a:solidFill>
                  <a:srgbClr val="000000"/>
                </a:solidFill>
                <a:latin typeface="Helvetica Neue Light" charset="0"/>
                <a:ea typeface="Helvetica Neue Light" charset="0"/>
                <a:cs typeface="Helvetica Neue Light" charset="0"/>
                <a:sym typeface="Helvetica Neue Light" charset="0"/>
              </a:rPr>
              <a:t>GOES visible channel</a:t>
            </a:r>
          </a:p>
        </p:txBody>
      </p:sp>
      <p:pic>
        <p:nvPicPr>
          <p:cNvPr id="40964" name="Picture 4"/>
          <p:cNvPicPr>
            <a:picLocks noChangeAspect="1" noChangeArrowheads="1"/>
          </p:cNvPicPr>
          <p:nvPr/>
        </p:nvPicPr>
        <p:blipFill>
          <a:blip r:embed="rId3"/>
          <a:srcRect/>
          <a:stretch>
            <a:fillRect/>
          </a:stretch>
        </p:blipFill>
        <p:spPr bwMode="auto">
          <a:xfrm>
            <a:off x="214313" y="1401763"/>
            <a:ext cx="4259262" cy="4054475"/>
          </a:xfrm>
          <a:prstGeom prst="rect">
            <a:avLst/>
          </a:prstGeom>
          <a:noFill/>
          <a:ln w="25400">
            <a:noFill/>
            <a:miter lim="800000"/>
            <a:headEnd/>
            <a:tailEnd/>
          </a:ln>
        </p:spPr>
      </p:pic>
      <p:pic>
        <p:nvPicPr>
          <p:cNvPr id="40965" name="Picture 5"/>
          <p:cNvPicPr>
            <a:picLocks noChangeAspect="1" noChangeArrowheads="1"/>
          </p:cNvPicPr>
          <p:nvPr/>
        </p:nvPicPr>
        <p:blipFill>
          <a:blip r:embed="rId4"/>
          <a:srcRect/>
          <a:stretch>
            <a:fillRect/>
          </a:stretch>
        </p:blipFill>
        <p:spPr bwMode="auto">
          <a:xfrm>
            <a:off x="4660900" y="1401763"/>
            <a:ext cx="4259263" cy="4054475"/>
          </a:xfrm>
          <a:prstGeom prst="rect">
            <a:avLst/>
          </a:prstGeom>
          <a:noFill/>
          <a:ln w="25400">
            <a:noFill/>
            <a:miter lim="800000"/>
            <a:headEnd/>
            <a:tailEnd/>
          </a:ln>
        </p:spPr>
      </p:pic>
      <p:sp>
        <p:nvSpPr>
          <p:cNvPr id="40966" name="Rectangle 6"/>
          <p:cNvSpPr>
            <a:spLocks/>
          </p:cNvSpPr>
          <p:nvPr/>
        </p:nvSpPr>
        <p:spPr bwMode="auto">
          <a:xfrm>
            <a:off x="268288" y="-80963"/>
            <a:ext cx="8599487" cy="857251"/>
          </a:xfrm>
          <a:prstGeom prst="rect">
            <a:avLst/>
          </a:prstGeom>
          <a:noFill/>
          <a:ln w="12700">
            <a:noFill/>
            <a:miter lim="800000"/>
            <a:headEnd/>
            <a:tailEnd/>
          </a:ln>
        </p:spPr>
        <p:txBody>
          <a:bodyPr lIns="0" tIns="0" rIns="0" bIns="0" anchor="ctr">
            <a:prstTxWarp prst="textNoShape">
              <a:avLst/>
            </a:prstTxWarp>
          </a:bodyPr>
          <a:lstStyle/>
          <a:p>
            <a:pPr algn="ctr" defTabSz="642938"/>
            <a:r>
              <a:rPr lang="en-US" sz="4200">
                <a:latin typeface="Times New Roman" charset="0"/>
                <a:ea typeface="Helvetica Neue" charset="0"/>
                <a:cs typeface="Helvetica Neue" charset="0"/>
              </a:rPr>
              <a:t>MODIS Imagery in AWIPS</a:t>
            </a:r>
          </a:p>
        </p:txBody>
      </p:sp>
      <p:sp>
        <p:nvSpPr>
          <p:cNvPr id="40967" name="Rectangle 7"/>
          <p:cNvSpPr>
            <a:spLocks/>
          </p:cNvSpPr>
          <p:nvPr/>
        </p:nvSpPr>
        <p:spPr bwMode="auto">
          <a:xfrm>
            <a:off x="2233613" y="723900"/>
            <a:ext cx="4678362" cy="427038"/>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2800">
                <a:solidFill>
                  <a:schemeClr val="accent2"/>
                </a:solidFill>
                <a:latin typeface="Times New Roman" charset="0"/>
                <a:ea typeface="Helvetica Neue" charset="0"/>
                <a:cs typeface="Helvetica Neue" charset="0"/>
              </a:rPr>
              <a:t>Band 1: Visible channel (0.6µm)</a:t>
            </a:r>
          </a:p>
        </p:txBody>
      </p:sp>
    </p:spTree>
    <p:extLst>
      <p:ext uri="{BB962C8B-B14F-4D97-AF65-F5344CB8AC3E}">
        <p14:creationId xmlns:p14="http://schemas.microsoft.com/office/powerpoint/2010/main" val="33244433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p:cNvSpPr>
          <p:nvPr/>
        </p:nvSpPr>
        <p:spPr bwMode="auto">
          <a:xfrm>
            <a:off x="823913" y="5630863"/>
            <a:ext cx="3081337" cy="384175"/>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2500">
                <a:solidFill>
                  <a:srgbClr val="000000"/>
                </a:solidFill>
                <a:latin typeface="Helvetica Neue Light" charset="0"/>
                <a:ea typeface="Helvetica Neue Light" charset="0"/>
                <a:cs typeface="Helvetica Neue Light" charset="0"/>
                <a:sym typeface="Helvetica Neue Light" charset="0"/>
              </a:rPr>
              <a:t>MODIS visible channel</a:t>
            </a:r>
          </a:p>
        </p:txBody>
      </p:sp>
      <p:sp>
        <p:nvSpPr>
          <p:cNvPr id="43011" name="Rectangle 3"/>
          <p:cNvSpPr>
            <a:spLocks/>
          </p:cNvSpPr>
          <p:nvPr/>
        </p:nvSpPr>
        <p:spPr bwMode="auto">
          <a:xfrm>
            <a:off x="5334000" y="5630863"/>
            <a:ext cx="2951163" cy="384175"/>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2500">
                <a:solidFill>
                  <a:srgbClr val="000000"/>
                </a:solidFill>
                <a:latin typeface="Helvetica Neue Light" charset="0"/>
                <a:ea typeface="Helvetica Neue Light" charset="0"/>
                <a:cs typeface="Helvetica Neue Light" charset="0"/>
                <a:sym typeface="Helvetica Neue Light" charset="0"/>
              </a:rPr>
              <a:t>GOES visible channel</a:t>
            </a:r>
          </a:p>
        </p:txBody>
      </p:sp>
      <p:pic>
        <p:nvPicPr>
          <p:cNvPr id="43012" name="Picture 4"/>
          <p:cNvPicPr>
            <a:picLocks noChangeAspect="1" noChangeArrowheads="1"/>
          </p:cNvPicPr>
          <p:nvPr/>
        </p:nvPicPr>
        <p:blipFill>
          <a:blip r:embed="rId3"/>
          <a:srcRect/>
          <a:stretch>
            <a:fillRect/>
          </a:stretch>
        </p:blipFill>
        <p:spPr bwMode="auto">
          <a:xfrm>
            <a:off x="214313" y="1401763"/>
            <a:ext cx="4259262" cy="4054475"/>
          </a:xfrm>
          <a:prstGeom prst="rect">
            <a:avLst/>
          </a:prstGeom>
          <a:noFill/>
          <a:ln w="25400">
            <a:noFill/>
            <a:miter lim="800000"/>
            <a:headEnd/>
            <a:tailEnd/>
          </a:ln>
        </p:spPr>
      </p:pic>
      <p:pic>
        <p:nvPicPr>
          <p:cNvPr id="43013" name="Picture 5"/>
          <p:cNvPicPr>
            <a:picLocks noChangeAspect="1" noChangeArrowheads="1"/>
          </p:cNvPicPr>
          <p:nvPr/>
        </p:nvPicPr>
        <p:blipFill>
          <a:blip r:embed="rId4"/>
          <a:srcRect/>
          <a:stretch>
            <a:fillRect/>
          </a:stretch>
        </p:blipFill>
        <p:spPr bwMode="auto">
          <a:xfrm>
            <a:off x="4660900" y="1401763"/>
            <a:ext cx="4259263" cy="4054475"/>
          </a:xfrm>
          <a:prstGeom prst="rect">
            <a:avLst/>
          </a:prstGeom>
          <a:noFill/>
          <a:ln w="25400">
            <a:noFill/>
            <a:miter lim="800000"/>
            <a:headEnd/>
            <a:tailEnd/>
          </a:ln>
        </p:spPr>
      </p:pic>
      <p:sp>
        <p:nvSpPr>
          <p:cNvPr id="43014" name="Rectangle 6"/>
          <p:cNvSpPr>
            <a:spLocks/>
          </p:cNvSpPr>
          <p:nvPr/>
        </p:nvSpPr>
        <p:spPr bwMode="auto">
          <a:xfrm>
            <a:off x="268288" y="-80963"/>
            <a:ext cx="8599487" cy="857251"/>
          </a:xfrm>
          <a:prstGeom prst="rect">
            <a:avLst/>
          </a:prstGeom>
          <a:noFill/>
          <a:ln w="12700">
            <a:noFill/>
            <a:miter lim="800000"/>
            <a:headEnd/>
            <a:tailEnd/>
          </a:ln>
        </p:spPr>
        <p:txBody>
          <a:bodyPr lIns="0" tIns="0" rIns="0" bIns="0" anchor="ctr">
            <a:prstTxWarp prst="textNoShape">
              <a:avLst/>
            </a:prstTxWarp>
          </a:bodyPr>
          <a:lstStyle/>
          <a:p>
            <a:pPr algn="ctr" defTabSz="642938"/>
            <a:r>
              <a:rPr lang="en-US" sz="4200">
                <a:latin typeface="Times New Roman" charset="0"/>
                <a:ea typeface="Helvetica Neue" charset="0"/>
                <a:cs typeface="Helvetica Neue" charset="0"/>
              </a:rPr>
              <a:t>MODIS Imagery in AWIPS</a:t>
            </a:r>
            <a:endParaRPr lang="en-US" sz="4200">
              <a:latin typeface="Helvetica Neue" charset="0"/>
              <a:ea typeface="Helvetica Neue" charset="0"/>
              <a:cs typeface="Helvetica Neue" charset="0"/>
              <a:sym typeface="Helvetica Neue" charset="0"/>
            </a:endParaRPr>
          </a:p>
        </p:txBody>
      </p:sp>
      <p:sp>
        <p:nvSpPr>
          <p:cNvPr id="43015" name="Rectangle 7"/>
          <p:cNvSpPr>
            <a:spLocks/>
          </p:cNvSpPr>
          <p:nvPr/>
        </p:nvSpPr>
        <p:spPr bwMode="auto">
          <a:xfrm>
            <a:off x="2233613" y="723900"/>
            <a:ext cx="4678362" cy="427038"/>
          </a:xfrm>
          <a:prstGeom prst="rect">
            <a:avLst/>
          </a:prstGeom>
          <a:noFill/>
          <a:ln w="12700">
            <a:noFill/>
            <a:miter lim="800000"/>
            <a:headEnd/>
            <a:tailEnd/>
          </a:ln>
        </p:spPr>
        <p:txBody>
          <a:bodyPr wrap="none" lIns="0" tIns="0" rIns="0" bIns="0" anchor="ctr">
            <a:prstTxWarp prst="textNoShape">
              <a:avLst/>
            </a:prstTxWarp>
            <a:spAutoFit/>
          </a:bodyPr>
          <a:lstStyle/>
          <a:p>
            <a:pPr algn="ctr" defTabSz="642938"/>
            <a:r>
              <a:rPr lang="en-US" sz="2800">
                <a:solidFill>
                  <a:schemeClr val="accent2"/>
                </a:solidFill>
                <a:latin typeface="Times New Roman" charset="0"/>
                <a:ea typeface="Helvetica Neue" charset="0"/>
                <a:cs typeface="Helvetica Neue" charset="0"/>
              </a:rPr>
              <a:t>Band 1: Visible channel (0.6µm)</a:t>
            </a:r>
          </a:p>
        </p:txBody>
      </p:sp>
    </p:spTree>
    <p:extLst>
      <p:ext uri="{BB962C8B-B14F-4D97-AF65-F5344CB8AC3E}">
        <p14:creationId xmlns:p14="http://schemas.microsoft.com/office/powerpoint/2010/main" val="7154211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 versus LEO perspective</a:t>
            </a:r>
            <a:endParaRPr lang="en-US" dirty="0"/>
          </a:p>
        </p:txBody>
      </p:sp>
      <p:pic>
        <p:nvPicPr>
          <p:cNvPr id="4" name="Content Placeholder 3" descr="Screen shot 2013-08-16 at 12.29.05 PM.png"/>
          <p:cNvPicPr>
            <a:picLocks noGrp="1" noChangeAspect="1"/>
          </p:cNvPicPr>
          <p:nvPr>
            <p:ph idx="1"/>
          </p:nvPr>
        </p:nvPicPr>
        <p:blipFill>
          <a:blip r:embed="rId2">
            <a:extLst>
              <a:ext uri="{28A0092B-C50C-407E-A947-70E740481C1C}">
                <a14:useLocalDpi xmlns:a14="http://schemas.microsoft.com/office/drawing/2010/main" val="0"/>
              </a:ext>
            </a:extLst>
          </a:blip>
          <a:srcRect l="11951" r="11951"/>
          <a:stretch>
            <a:fillRect/>
          </a:stretch>
        </p:blipFill>
        <p:spPr/>
      </p:pic>
      <p:pic>
        <p:nvPicPr>
          <p:cNvPr id="5" name="Picture 4" descr="NOAA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404" y="197997"/>
            <a:ext cx="87471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SEC_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61486" y="274638"/>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736647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3-08-16 at 12.30.58 PM.png"/>
          <p:cNvPicPr>
            <a:picLocks noGrp="1" noChangeAspect="1"/>
          </p:cNvPicPr>
          <p:nvPr>
            <p:ph idx="1"/>
          </p:nvPr>
        </p:nvPicPr>
        <p:blipFill>
          <a:blip r:embed="rId2">
            <a:extLst>
              <a:ext uri="{28A0092B-C50C-407E-A947-70E740481C1C}">
                <a14:useLocalDpi xmlns:a14="http://schemas.microsoft.com/office/drawing/2010/main" val="0"/>
              </a:ext>
            </a:extLst>
          </a:blip>
          <a:srcRect l="11572" r="11572"/>
          <a:stretch>
            <a:fillRect/>
          </a:stretch>
        </p:blipFill>
        <p:spPr/>
      </p:pic>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GEO versus LEO perspective</a:t>
            </a:r>
            <a:endParaRPr lang="en-US" dirty="0"/>
          </a:p>
        </p:txBody>
      </p:sp>
      <p:pic>
        <p:nvPicPr>
          <p:cNvPr id="6" name="Picture 5" descr="NOAA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404" y="197997"/>
            <a:ext cx="87471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SEC_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61486" y="274638"/>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6225222"/>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3-08-16 at 12.31.39 PM.png"/>
          <p:cNvPicPr>
            <a:picLocks noGrp="1" noChangeAspect="1"/>
          </p:cNvPicPr>
          <p:nvPr>
            <p:ph idx="1"/>
          </p:nvPr>
        </p:nvPicPr>
        <p:blipFill>
          <a:blip r:embed="rId2">
            <a:extLst>
              <a:ext uri="{28A0092B-C50C-407E-A947-70E740481C1C}">
                <a14:useLocalDpi xmlns:a14="http://schemas.microsoft.com/office/drawing/2010/main" val="0"/>
              </a:ext>
            </a:extLst>
          </a:blip>
          <a:srcRect l="11932" r="11932"/>
          <a:stretch>
            <a:fillRect/>
          </a:stretch>
        </p:blipFill>
        <p:spPr/>
      </p:pic>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GEO versus LEO perspective</a:t>
            </a:r>
            <a:endParaRPr lang="en-US" dirty="0"/>
          </a:p>
        </p:txBody>
      </p:sp>
      <p:pic>
        <p:nvPicPr>
          <p:cNvPr id="6" name="Picture 5" descr="NOAA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404" y="197997"/>
            <a:ext cx="87471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SEC_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61486" y="274638"/>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347500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15900"/>
            <a:ext cx="9004300" cy="1143000"/>
          </a:xfrm>
        </p:spPr>
        <p:txBody>
          <a:bodyPr>
            <a:normAutofit fontScale="90000"/>
          </a:bodyPr>
          <a:lstStyle/>
          <a:p>
            <a:r>
              <a:rPr lang="en-US" dirty="0"/>
              <a:t>AOML </a:t>
            </a:r>
            <a:r>
              <a:rPr lang="en-US" dirty="0" smtClean="0"/>
              <a:t>DB </a:t>
            </a:r>
            <a:r>
              <a:rPr lang="en-US" dirty="0"/>
              <a:t>Data Server </a:t>
            </a:r>
            <a:r>
              <a:rPr lang="en-US" dirty="0" smtClean="0"/>
              <a:t>Directory Structure</a:t>
            </a:r>
            <a:endParaRPr lang="en-US" dirty="0"/>
          </a:p>
        </p:txBody>
      </p:sp>
      <p:pic>
        <p:nvPicPr>
          <p:cNvPr id="6" name="Content Placeholder 5" descr="Screen Shot 2015-02-09 at 8.45.52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7" r="134"/>
          <a:stretch/>
        </p:blipFill>
        <p:spPr>
          <a:xfrm>
            <a:off x="1485900" y="927100"/>
            <a:ext cx="6108700" cy="5842000"/>
          </a:xfrm>
          <a:ln>
            <a:solidFill>
              <a:schemeClr val="tx1"/>
            </a:solidFill>
          </a:ln>
        </p:spPr>
      </p:pic>
      <p:sp>
        <p:nvSpPr>
          <p:cNvPr id="8" name="Rectangle 7"/>
          <p:cNvSpPr/>
          <p:nvPr/>
        </p:nvSpPr>
        <p:spPr>
          <a:xfrm>
            <a:off x="762000" y="4198620"/>
            <a:ext cx="2133600" cy="373380"/>
          </a:xfrm>
          <a:prstGeom prst="rect">
            <a:avLst/>
          </a:prstGeom>
          <a:solidFill>
            <a:srgbClr val="FF6600">
              <a:alpha val="24000"/>
            </a:srgb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Rectangle 8"/>
          <p:cNvSpPr/>
          <p:nvPr/>
        </p:nvSpPr>
        <p:spPr>
          <a:xfrm>
            <a:off x="762000" y="3322320"/>
            <a:ext cx="2133600" cy="373380"/>
          </a:xfrm>
          <a:prstGeom prst="rect">
            <a:avLst/>
          </a:prstGeom>
          <a:solidFill>
            <a:srgbClr val="FF6600">
              <a:alpha val="24000"/>
            </a:srgb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601668387"/>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3-08-16 at 12.31.58 PM.png"/>
          <p:cNvPicPr>
            <a:picLocks noGrp="1" noChangeAspect="1"/>
          </p:cNvPicPr>
          <p:nvPr>
            <p:ph idx="1"/>
          </p:nvPr>
        </p:nvPicPr>
        <p:blipFill>
          <a:blip r:embed="rId2">
            <a:extLst>
              <a:ext uri="{28A0092B-C50C-407E-A947-70E740481C1C}">
                <a14:useLocalDpi xmlns:a14="http://schemas.microsoft.com/office/drawing/2010/main" val="0"/>
              </a:ext>
            </a:extLst>
          </a:blip>
          <a:srcRect l="11818" r="11818"/>
          <a:stretch>
            <a:fillRect/>
          </a:stretch>
        </p:blipFill>
        <p:spPr/>
      </p:pic>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GEO versus LEO perspective</a:t>
            </a:r>
            <a:endParaRPr lang="en-US" dirty="0"/>
          </a:p>
        </p:txBody>
      </p:sp>
      <p:pic>
        <p:nvPicPr>
          <p:cNvPr id="6" name="Picture 5" descr="NOAA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404" y="197997"/>
            <a:ext cx="87471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SEC_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61486" y="274638"/>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19944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GEO versus LEO perspective</a:t>
            </a:r>
            <a:endParaRPr lang="en-US" dirty="0"/>
          </a:p>
        </p:txBody>
      </p:sp>
      <p:pic>
        <p:nvPicPr>
          <p:cNvPr id="5" name="Content Placeholder 4" descr="Screen shot 2013-08-16 at 12.32.15 PM.png"/>
          <p:cNvPicPr>
            <a:picLocks noGrp="1" noChangeAspect="1"/>
          </p:cNvPicPr>
          <p:nvPr>
            <p:ph idx="1"/>
          </p:nvPr>
        </p:nvPicPr>
        <p:blipFill>
          <a:blip r:embed="rId2">
            <a:extLst>
              <a:ext uri="{28A0092B-C50C-407E-A947-70E740481C1C}">
                <a14:useLocalDpi xmlns:a14="http://schemas.microsoft.com/office/drawing/2010/main" val="0"/>
              </a:ext>
            </a:extLst>
          </a:blip>
          <a:srcRect l="11890" r="11890"/>
          <a:stretch>
            <a:fillRect/>
          </a:stretch>
        </p:blipFill>
        <p:spPr/>
      </p:pic>
      <p:pic>
        <p:nvPicPr>
          <p:cNvPr id="6" name="Picture 5" descr="NOAA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404" y="197997"/>
            <a:ext cx="87471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SEC_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61486" y="274638"/>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6840664"/>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smtClean="0"/>
              <a:t>GEO versus LEO perspective</a:t>
            </a:r>
            <a:endParaRPr lang="en-US" dirty="0"/>
          </a:p>
        </p:txBody>
      </p:sp>
      <p:pic>
        <p:nvPicPr>
          <p:cNvPr id="4" name="Content Placeholder 3" descr="Screen shot 2013-08-16 at 12.33.23 PM.png"/>
          <p:cNvPicPr>
            <a:picLocks noGrp="1" noChangeAspect="1"/>
          </p:cNvPicPr>
          <p:nvPr>
            <p:ph idx="1"/>
          </p:nvPr>
        </p:nvPicPr>
        <p:blipFill>
          <a:blip r:embed="rId2">
            <a:extLst>
              <a:ext uri="{28A0092B-C50C-407E-A947-70E740481C1C}">
                <a14:useLocalDpi xmlns:a14="http://schemas.microsoft.com/office/drawing/2010/main" val="0"/>
              </a:ext>
            </a:extLst>
          </a:blip>
          <a:srcRect l="12137" r="12137"/>
          <a:stretch>
            <a:fillRect/>
          </a:stretch>
        </p:blipFill>
        <p:spPr/>
      </p:pic>
      <p:pic>
        <p:nvPicPr>
          <p:cNvPr id="6" name="Picture 5" descr="NOAA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404" y="197997"/>
            <a:ext cx="87471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SEC_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61486" y="274638"/>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826237"/>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152400" y="274638"/>
            <a:ext cx="8763000" cy="1143000"/>
          </a:xfrm>
        </p:spPr>
        <p:txBody>
          <a:bodyPr/>
          <a:lstStyle/>
          <a:p>
            <a:r>
              <a:rPr lang="en-US">
                <a:latin typeface="Calibri" charset="0"/>
                <a:ea typeface="ＭＳ Ｐゴシック" charset="0"/>
                <a:cs typeface="ＭＳ Ｐゴシック" charset="0"/>
              </a:rPr>
              <a:t>How Important Is Spatial Resolution?</a:t>
            </a:r>
          </a:p>
        </p:txBody>
      </p:sp>
      <p:pic>
        <p:nvPicPr>
          <p:cNvPr id="46083" name="Content Placeholder 3" descr="Picture 1.png"/>
          <p:cNvPicPr>
            <a:picLocks noGrp="1" noChangeAspect="1"/>
          </p:cNvPicPr>
          <p:nvPr>
            <p:ph idx="1"/>
          </p:nvPr>
        </p:nvPicPr>
        <p:blipFill>
          <a:blip r:embed="rId2">
            <a:extLst>
              <a:ext uri="{28A0092B-C50C-407E-A947-70E740481C1C}">
                <a14:useLocalDpi xmlns:a14="http://schemas.microsoft.com/office/drawing/2010/main" val="0"/>
              </a:ext>
            </a:extLst>
          </a:blip>
          <a:srcRect l="-20203" r="-20203"/>
          <a:stretch>
            <a:fillRect/>
          </a:stretch>
        </p:blipFill>
        <p:spPr>
          <a:xfrm>
            <a:off x="125413" y="1417638"/>
            <a:ext cx="8561387" cy="4708525"/>
          </a:xfrm>
        </p:spPr>
      </p:pic>
      <p:sp>
        <p:nvSpPr>
          <p:cNvPr id="46084" name="TextBox 4"/>
          <p:cNvSpPr txBox="1">
            <a:spLocks noChangeArrowheads="1"/>
          </p:cNvSpPr>
          <p:nvPr/>
        </p:nvSpPr>
        <p:spPr bwMode="auto">
          <a:xfrm>
            <a:off x="609600" y="6172200"/>
            <a:ext cx="792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A Quantitative Analysis of the Enhanced-V Feature in Relation to Severe Weather Jason C. Brunner,  Steven A. Ackerman,  A. Scott Bachmeier, and Robert M. RabinWeather and Forecasting  Volume 22, Issue 4 (August 2007) pp. 853–872 </a:t>
            </a:r>
          </a:p>
        </p:txBody>
      </p:sp>
    </p:spTree>
    <p:extLst>
      <p:ext uri="{BB962C8B-B14F-4D97-AF65-F5344CB8AC3E}">
        <p14:creationId xmlns:p14="http://schemas.microsoft.com/office/powerpoint/2010/main" val="2811168786"/>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p:cNvSpPr>
          <p:nvPr/>
        </p:nvSpPr>
        <p:spPr bwMode="auto">
          <a:xfrm>
            <a:off x="268288" y="-80963"/>
            <a:ext cx="8599487" cy="857251"/>
          </a:xfrm>
          <a:prstGeom prst="rect">
            <a:avLst/>
          </a:prstGeom>
          <a:noFill/>
          <a:ln w="12700">
            <a:noFill/>
            <a:miter lim="800000"/>
            <a:headEnd/>
            <a:tailEnd/>
          </a:ln>
        </p:spPr>
        <p:txBody>
          <a:bodyPr lIns="0" tIns="0" rIns="0" bIns="0" anchor="ctr"/>
          <a:lstStyle/>
          <a:p>
            <a:pPr algn="ctr" defTabSz="642938"/>
            <a:r>
              <a:rPr lang="en-US" sz="4200">
                <a:solidFill>
                  <a:schemeClr val="accent2"/>
                </a:solidFill>
                <a:latin typeface="Calibri" charset="0"/>
              </a:rPr>
              <a:t>MODIS Imagery in AWIPS</a:t>
            </a:r>
          </a:p>
        </p:txBody>
      </p:sp>
      <p:sp>
        <p:nvSpPr>
          <p:cNvPr id="48131" name="Rectangle 3"/>
          <p:cNvSpPr>
            <a:spLocks/>
          </p:cNvSpPr>
          <p:nvPr/>
        </p:nvSpPr>
        <p:spPr bwMode="auto">
          <a:xfrm>
            <a:off x="1898650" y="669925"/>
            <a:ext cx="51927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defTabSz="642938"/>
            <a:r>
              <a:rPr lang="en-US" sz="2800">
                <a:latin typeface="Calibri" charset="0"/>
                <a:sym typeface="Helvetica Neue" charset="0"/>
              </a:rPr>
              <a:t>Band 26: Cirrus detection (1.38 µm)</a:t>
            </a:r>
          </a:p>
        </p:txBody>
      </p:sp>
      <p:grpSp>
        <p:nvGrpSpPr>
          <p:cNvPr id="48132" name="Group 4"/>
          <p:cNvGrpSpPr>
            <a:grpSpLocks/>
          </p:cNvGrpSpPr>
          <p:nvPr/>
        </p:nvGrpSpPr>
        <p:grpSpPr bwMode="auto">
          <a:xfrm>
            <a:off x="1979613" y="1281113"/>
            <a:ext cx="5214937" cy="5010150"/>
            <a:chOff x="0" y="0"/>
            <a:chExt cx="4672" cy="4488"/>
          </a:xfrm>
        </p:grpSpPr>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 y="64"/>
              <a:ext cx="4530" cy="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134"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672" cy="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extLst>
      <p:ext uri="{BB962C8B-B14F-4D97-AF65-F5344CB8AC3E}">
        <p14:creationId xmlns:p14="http://schemas.microsoft.com/office/powerpoint/2010/main" val="30287490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p:cNvSpPr>
          <p:nvPr/>
        </p:nvSpPr>
        <p:spPr bwMode="auto">
          <a:xfrm>
            <a:off x="268288" y="-80963"/>
            <a:ext cx="8599487" cy="857251"/>
          </a:xfrm>
          <a:prstGeom prst="rect">
            <a:avLst/>
          </a:prstGeom>
          <a:noFill/>
          <a:ln w="12700">
            <a:noFill/>
            <a:miter lim="800000"/>
            <a:headEnd/>
            <a:tailEnd/>
          </a:ln>
        </p:spPr>
        <p:txBody>
          <a:bodyPr lIns="0" tIns="0" rIns="0" bIns="0" anchor="ctr"/>
          <a:lstStyle/>
          <a:p>
            <a:pPr algn="ctr" defTabSz="642938"/>
            <a:r>
              <a:rPr lang="en-US" sz="4200">
                <a:solidFill>
                  <a:schemeClr val="accent2"/>
                </a:solidFill>
                <a:latin typeface="Calibri" charset="0"/>
              </a:rPr>
              <a:t>MODIS Imagery in AWIPS</a:t>
            </a:r>
          </a:p>
        </p:txBody>
      </p:sp>
      <p:sp>
        <p:nvSpPr>
          <p:cNvPr id="50179" name="Rectangle 3"/>
          <p:cNvSpPr>
            <a:spLocks/>
          </p:cNvSpPr>
          <p:nvPr/>
        </p:nvSpPr>
        <p:spPr bwMode="auto">
          <a:xfrm>
            <a:off x="1898650" y="669925"/>
            <a:ext cx="51927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defTabSz="642938"/>
            <a:r>
              <a:rPr lang="en-US" sz="2800">
                <a:solidFill>
                  <a:srgbClr val="000000"/>
                </a:solidFill>
                <a:latin typeface="Calibri" charset="0"/>
                <a:sym typeface="Helvetica Neue" charset="0"/>
              </a:rPr>
              <a:t>Band 26: Cirrus detection (1.38 µm)</a:t>
            </a:r>
          </a:p>
        </p:txBody>
      </p:sp>
      <p:grpSp>
        <p:nvGrpSpPr>
          <p:cNvPr id="50180" name="Group 4"/>
          <p:cNvGrpSpPr>
            <a:grpSpLocks/>
          </p:cNvGrpSpPr>
          <p:nvPr/>
        </p:nvGrpSpPr>
        <p:grpSpPr bwMode="auto">
          <a:xfrm>
            <a:off x="1960563" y="1281113"/>
            <a:ext cx="5214937" cy="5010150"/>
            <a:chOff x="0" y="0"/>
            <a:chExt cx="4672" cy="4488"/>
          </a:xfrm>
        </p:grpSpPr>
        <p:pic>
          <p:nvPicPr>
            <p:cNvPr id="501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 y="64"/>
              <a:ext cx="4530" cy="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0182"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672" cy="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extLst>
      <p:ext uri="{BB962C8B-B14F-4D97-AF65-F5344CB8AC3E}">
        <p14:creationId xmlns:p14="http://schemas.microsoft.com/office/powerpoint/2010/main" val="1652865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ctrTitle"/>
          </p:nvPr>
        </p:nvSpPr>
        <p:spPr/>
        <p:txBody>
          <a:bodyPr/>
          <a:lstStyle/>
          <a:p>
            <a:r>
              <a:rPr lang="en-US">
                <a:latin typeface="Calibri" charset="0"/>
                <a:ea typeface="ＭＳ Ｐゴシック" charset="0"/>
                <a:cs typeface="ＭＳ Ｐゴシック" charset="0"/>
              </a:rPr>
              <a:t>Can Polar Orbiter Data Really Be That Useful to Forecasters?</a:t>
            </a:r>
          </a:p>
        </p:txBody>
      </p:sp>
      <p:sp>
        <p:nvSpPr>
          <p:cNvPr id="5" name="Subtitle 4"/>
          <p:cNvSpPr>
            <a:spLocks noGrp="1"/>
          </p:cNvSpPr>
          <p:nvPr>
            <p:ph type="subTitle" idx="1"/>
          </p:nvPr>
        </p:nvSpPr>
        <p:spPr/>
        <p:txBody>
          <a:bodyPr/>
          <a:lstStyle/>
          <a:p>
            <a:endParaRPr lang="en-US">
              <a:solidFill>
                <a:srgbClr val="898989"/>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4244049182"/>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228600"/>
            <a:ext cx="8229600" cy="1143000"/>
          </a:xfrm>
        </p:spPr>
        <p:txBody>
          <a:bodyPr>
            <a:normAutofit/>
          </a:bodyPr>
          <a:lstStyle/>
          <a:p>
            <a:r>
              <a:rPr lang="en-US" dirty="0" smtClean="0">
                <a:latin typeface="Calibri" charset="0"/>
                <a:ea typeface="ＭＳ Ｐゴシック" charset="0"/>
                <a:cs typeface="ＭＳ Ｐゴシック" charset="0"/>
              </a:rPr>
              <a:t>MODIS data to the NWS</a:t>
            </a:r>
            <a:endParaRPr lang="en-US" dirty="0">
              <a:latin typeface="Calibri" charset="0"/>
              <a:ea typeface="ＭＳ Ｐゴシック" charset="0"/>
              <a:cs typeface="ＭＳ Ｐゴシック" charset="0"/>
            </a:endParaRPr>
          </a:p>
        </p:txBody>
      </p:sp>
      <p:sp>
        <p:nvSpPr>
          <p:cNvPr id="53251" name="Content Placeholder 2"/>
          <p:cNvSpPr>
            <a:spLocks noGrp="1"/>
          </p:cNvSpPr>
          <p:nvPr>
            <p:ph idx="1"/>
          </p:nvPr>
        </p:nvSpPr>
        <p:spPr>
          <a:xfrm>
            <a:off x="228600" y="762000"/>
            <a:ext cx="8458200" cy="5791200"/>
          </a:xfrm>
        </p:spPr>
        <p:txBody>
          <a:bodyPr>
            <a:normAutofit fontScale="92500" lnSpcReduction="10000"/>
          </a:bodyPr>
          <a:lstStyle/>
          <a:p>
            <a:r>
              <a:rPr lang="en-US" dirty="0">
                <a:solidFill>
                  <a:schemeClr val="accent2"/>
                </a:solidFill>
                <a:latin typeface="Calibri" charset="0"/>
                <a:ea typeface="ＭＳ Ｐゴシック" charset="0"/>
                <a:cs typeface="ＭＳ Ｐゴシック" charset="0"/>
              </a:rPr>
              <a:t>University of Wisconsin providing Direct Broadcast MODIS products </a:t>
            </a:r>
            <a:r>
              <a:rPr lang="en-US" dirty="0" smtClean="0">
                <a:solidFill>
                  <a:schemeClr val="accent2"/>
                </a:solidFill>
                <a:latin typeface="Calibri" charset="0"/>
                <a:ea typeface="ＭＳ Ｐゴシック" charset="0"/>
                <a:cs typeface="ＭＳ Ｐゴシック" charset="0"/>
              </a:rPr>
              <a:t>to NWS since </a:t>
            </a:r>
            <a:r>
              <a:rPr lang="en-US" dirty="0">
                <a:solidFill>
                  <a:schemeClr val="accent2"/>
                </a:solidFill>
                <a:latin typeface="Calibri" charset="0"/>
                <a:ea typeface="ＭＳ Ｐゴシック" charset="0"/>
                <a:cs typeface="ＭＳ Ｐゴシック" charset="0"/>
              </a:rPr>
              <a:t>June 2006</a:t>
            </a:r>
          </a:p>
          <a:p>
            <a:r>
              <a:rPr lang="en-US" dirty="0" smtClean="0">
                <a:solidFill>
                  <a:srgbClr val="C0504D"/>
                </a:solidFill>
                <a:latin typeface="Calibri" charset="0"/>
                <a:ea typeface="ＭＳ Ｐゴシック" charset="0"/>
                <a:cs typeface="ＭＳ Ｐゴシック" charset="0"/>
              </a:rPr>
              <a:t>1 km </a:t>
            </a:r>
            <a:r>
              <a:rPr lang="en-US" dirty="0" err="1" smtClean="0">
                <a:solidFill>
                  <a:srgbClr val="C0504D"/>
                </a:solidFill>
                <a:latin typeface="Calibri" charset="0"/>
                <a:ea typeface="ＭＳ Ｐゴシック" charset="0"/>
                <a:cs typeface="ＭＳ Ｐゴシック" charset="0"/>
              </a:rPr>
              <a:t>Reflectances</a:t>
            </a:r>
            <a:r>
              <a:rPr lang="en-US" dirty="0" smtClean="0">
                <a:solidFill>
                  <a:srgbClr val="C0504D"/>
                </a:solidFill>
                <a:latin typeface="Calibri" charset="0"/>
                <a:ea typeface="ＭＳ Ｐゴシック" charset="0"/>
                <a:cs typeface="ＭＳ Ｐゴシック" charset="0"/>
              </a:rPr>
              <a:t> </a:t>
            </a:r>
            <a:r>
              <a:rPr lang="en-US" dirty="0">
                <a:solidFill>
                  <a:srgbClr val="C0504D"/>
                </a:solidFill>
                <a:latin typeface="Calibri" charset="0"/>
                <a:ea typeface="ＭＳ Ｐゴシック" charset="0"/>
                <a:cs typeface="ＭＳ Ｐゴシック" charset="0"/>
              </a:rPr>
              <a:t>and Brightness Temperatures</a:t>
            </a:r>
          </a:p>
          <a:p>
            <a:pPr lvl="2"/>
            <a:r>
              <a:rPr lang="en-US" dirty="0">
                <a:latin typeface="Calibri" charset="0"/>
                <a:ea typeface="ＭＳ Ｐゴシック" charset="0"/>
              </a:rPr>
              <a:t>Bands 1 (.68 </a:t>
            </a:r>
            <a:r>
              <a:rPr lang="en-US" dirty="0" err="1">
                <a:latin typeface="Calibri" charset="0"/>
                <a:ea typeface="ＭＳ Ｐゴシック" charset="0"/>
              </a:rPr>
              <a:t>μm</a:t>
            </a:r>
            <a:r>
              <a:rPr lang="en-US" dirty="0">
                <a:latin typeface="Calibri" charset="0"/>
                <a:ea typeface="ＭＳ Ｐゴシック" charset="0"/>
              </a:rPr>
              <a:t>), Band 26 (1.38 </a:t>
            </a:r>
            <a:r>
              <a:rPr lang="en-US" dirty="0" err="1">
                <a:latin typeface="Calibri" charset="0"/>
                <a:ea typeface="ＭＳ Ｐゴシック" charset="0"/>
              </a:rPr>
              <a:t>μm</a:t>
            </a:r>
            <a:r>
              <a:rPr lang="en-US" dirty="0">
                <a:latin typeface="Calibri" charset="0"/>
                <a:ea typeface="ＭＳ Ｐゴシック" charset="0"/>
              </a:rPr>
              <a:t>), Band 7 (2.1 </a:t>
            </a:r>
            <a:r>
              <a:rPr lang="en-US" dirty="0" err="1">
                <a:latin typeface="Calibri" charset="0"/>
                <a:ea typeface="ＭＳ Ｐゴシック" charset="0"/>
              </a:rPr>
              <a:t>μm</a:t>
            </a:r>
            <a:r>
              <a:rPr lang="en-US" dirty="0">
                <a:latin typeface="Calibri" charset="0"/>
                <a:ea typeface="ＭＳ Ｐゴシック" charset="0"/>
              </a:rPr>
              <a:t>)</a:t>
            </a:r>
          </a:p>
          <a:p>
            <a:pPr lvl="2"/>
            <a:r>
              <a:rPr lang="en-US" dirty="0">
                <a:latin typeface="Calibri" charset="0"/>
                <a:ea typeface="ＭＳ Ｐゴシック" charset="0"/>
              </a:rPr>
              <a:t> Band 20 (3.7 </a:t>
            </a:r>
            <a:r>
              <a:rPr lang="en-US" dirty="0" err="1">
                <a:latin typeface="Calibri" charset="0"/>
                <a:ea typeface="ＭＳ Ｐゴシック" charset="0"/>
              </a:rPr>
              <a:t>μm</a:t>
            </a:r>
            <a:r>
              <a:rPr lang="en-US" dirty="0">
                <a:latin typeface="Calibri" charset="0"/>
                <a:ea typeface="ＭＳ Ｐゴシック" charset="0"/>
              </a:rPr>
              <a:t>), Band 27 (6.7 </a:t>
            </a:r>
            <a:r>
              <a:rPr lang="en-US" dirty="0" err="1">
                <a:latin typeface="Calibri" charset="0"/>
                <a:ea typeface="ＭＳ Ｐゴシック" charset="0"/>
              </a:rPr>
              <a:t>μm</a:t>
            </a:r>
            <a:r>
              <a:rPr lang="en-US" dirty="0">
                <a:latin typeface="Calibri" charset="0"/>
                <a:ea typeface="ＭＳ Ｐゴシック" charset="0"/>
              </a:rPr>
              <a:t>), Band 31 (11 </a:t>
            </a:r>
            <a:r>
              <a:rPr lang="en-US" dirty="0" err="1">
                <a:latin typeface="Calibri" charset="0"/>
                <a:ea typeface="ＭＳ Ｐゴシック" charset="0"/>
              </a:rPr>
              <a:t>μm</a:t>
            </a:r>
            <a:r>
              <a:rPr lang="en-US" dirty="0">
                <a:latin typeface="Calibri" charset="0"/>
                <a:ea typeface="ＭＳ Ｐゴシック" charset="0"/>
              </a:rPr>
              <a:t>)</a:t>
            </a:r>
          </a:p>
          <a:p>
            <a:r>
              <a:rPr lang="en-US" dirty="0">
                <a:solidFill>
                  <a:srgbClr val="C0504D"/>
                </a:solidFill>
                <a:latin typeface="Calibri" charset="0"/>
                <a:ea typeface="ＭＳ Ｐゴシック" charset="0"/>
                <a:cs typeface="ＭＳ Ｐゴシック" charset="0"/>
              </a:rPr>
              <a:t>Products</a:t>
            </a:r>
          </a:p>
          <a:p>
            <a:pPr lvl="1"/>
            <a:r>
              <a:rPr lang="en-US" dirty="0">
                <a:latin typeface="Calibri" charset="0"/>
                <a:ea typeface="ＭＳ Ｐゴシック" charset="0"/>
              </a:rPr>
              <a:t>1 km</a:t>
            </a:r>
          </a:p>
          <a:p>
            <a:pPr lvl="2"/>
            <a:r>
              <a:rPr lang="en-US" dirty="0">
                <a:latin typeface="Calibri" charset="0"/>
                <a:ea typeface="ＭＳ Ｐゴシック" charset="0"/>
              </a:rPr>
              <a:t>Sea Surface Temperature, NDVI, Land Surface Temperature, Fog Product</a:t>
            </a:r>
          </a:p>
          <a:p>
            <a:pPr lvl="1"/>
            <a:r>
              <a:rPr lang="en-US" dirty="0">
                <a:latin typeface="Calibri" charset="0"/>
                <a:ea typeface="ＭＳ Ｐゴシック" charset="0"/>
              </a:rPr>
              <a:t>5 km</a:t>
            </a:r>
          </a:p>
          <a:p>
            <a:pPr lvl="2"/>
            <a:r>
              <a:rPr lang="en-US" dirty="0">
                <a:latin typeface="Calibri" charset="0"/>
                <a:ea typeface="ＭＳ Ｐゴシック" charset="0"/>
              </a:rPr>
              <a:t>Cloud Top Pressure, Total </a:t>
            </a:r>
            <a:r>
              <a:rPr lang="en-US" dirty="0" err="1">
                <a:latin typeface="Calibri" charset="0"/>
                <a:ea typeface="ＭＳ Ｐゴシック" charset="0"/>
              </a:rPr>
              <a:t>Precipitable</a:t>
            </a:r>
            <a:r>
              <a:rPr lang="en-US" dirty="0">
                <a:latin typeface="Calibri" charset="0"/>
                <a:ea typeface="ＭＳ Ｐゴシック" charset="0"/>
              </a:rPr>
              <a:t> Water, Cloud Phase </a:t>
            </a:r>
          </a:p>
          <a:p>
            <a:r>
              <a:rPr lang="en-US" dirty="0">
                <a:solidFill>
                  <a:srgbClr val="C0504D"/>
                </a:solidFill>
                <a:latin typeface="Calibri" charset="0"/>
                <a:ea typeface="ＭＳ Ｐゴシック" charset="0"/>
                <a:cs typeface="ＭＳ Ｐゴシック" charset="0"/>
              </a:rPr>
              <a:t>True Color 250 m Imagery</a:t>
            </a:r>
          </a:p>
          <a:p>
            <a:pPr lvl="1">
              <a:buFont typeface="Arial" charset="0"/>
              <a:buNone/>
            </a:pPr>
            <a:r>
              <a:rPr lang="en-US" dirty="0">
                <a:latin typeface="Calibri" charset="0"/>
                <a:ea typeface="ＭＳ Ｐゴシック" charset="0"/>
              </a:rPr>
              <a:t>	</a:t>
            </a:r>
          </a:p>
        </p:txBody>
      </p:sp>
    </p:spTree>
    <p:extLst>
      <p:ext uri="{BB962C8B-B14F-4D97-AF65-F5344CB8AC3E}">
        <p14:creationId xmlns:p14="http://schemas.microsoft.com/office/powerpoint/2010/main" val="3114709184"/>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228600"/>
            <a:ext cx="8229600" cy="1143000"/>
          </a:xfrm>
        </p:spPr>
        <p:txBody>
          <a:bodyPr>
            <a:normAutofit/>
          </a:bodyPr>
          <a:lstStyle/>
          <a:p>
            <a:r>
              <a:rPr lang="en-US" dirty="0" smtClean="0">
                <a:latin typeface="Calibri" charset="0"/>
                <a:ea typeface="ＭＳ Ｐゴシック" charset="0"/>
                <a:cs typeface="ＭＳ Ｐゴシック" charset="0"/>
              </a:rPr>
              <a:t>VIIRS data to the  NWS</a:t>
            </a:r>
            <a:endParaRPr lang="en-US" dirty="0">
              <a:latin typeface="Calibri" charset="0"/>
              <a:ea typeface="ＭＳ Ｐゴシック" charset="0"/>
              <a:cs typeface="ＭＳ Ｐゴシック" charset="0"/>
            </a:endParaRPr>
          </a:p>
        </p:txBody>
      </p:sp>
      <p:sp>
        <p:nvSpPr>
          <p:cNvPr id="53251" name="Content Placeholder 2"/>
          <p:cNvSpPr>
            <a:spLocks noGrp="1"/>
          </p:cNvSpPr>
          <p:nvPr>
            <p:ph idx="1"/>
          </p:nvPr>
        </p:nvSpPr>
        <p:spPr>
          <a:xfrm>
            <a:off x="228600" y="762000"/>
            <a:ext cx="8458200" cy="5791200"/>
          </a:xfrm>
        </p:spPr>
        <p:txBody>
          <a:bodyPr>
            <a:normAutofit/>
          </a:bodyPr>
          <a:lstStyle/>
          <a:p>
            <a:r>
              <a:rPr lang="en-US" dirty="0">
                <a:solidFill>
                  <a:schemeClr val="accent2"/>
                </a:solidFill>
                <a:latin typeface="Calibri" charset="0"/>
                <a:ea typeface="ＭＳ Ｐゴシック" charset="0"/>
                <a:cs typeface="ＭＳ Ｐゴシック" charset="0"/>
              </a:rPr>
              <a:t>University of Wisconsin providing Direct Broadcast </a:t>
            </a:r>
            <a:r>
              <a:rPr lang="en-US" dirty="0" smtClean="0">
                <a:solidFill>
                  <a:schemeClr val="accent2"/>
                </a:solidFill>
                <a:latin typeface="Calibri" charset="0"/>
                <a:ea typeface="ＭＳ Ｐゴシック" charset="0"/>
                <a:cs typeface="ＭＳ Ｐゴシック" charset="0"/>
              </a:rPr>
              <a:t>VIIRS </a:t>
            </a:r>
            <a:r>
              <a:rPr lang="en-US" dirty="0">
                <a:solidFill>
                  <a:schemeClr val="accent2"/>
                </a:solidFill>
                <a:latin typeface="Calibri" charset="0"/>
                <a:ea typeface="ＭＳ Ｐゴシック" charset="0"/>
                <a:cs typeface="ＭＳ Ｐゴシック" charset="0"/>
              </a:rPr>
              <a:t>products </a:t>
            </a:r>
            <a:r>
              <a:rPr lang="en-US" dirty="0" smtClean="0">
                <a:solidFill>
                  <a:schemeClr val="accent2"/>
                </a:solidFill>
                <a:latin typeface="Calibri" charset="0"/>
                <a:ea typeface="ＭＳ Ｐゴシック" charset="0"/>
                <a:cs typeface="ＭＳ Ｐゴシック" charset="0"/>
              </a:rPr>
              <a:t>to NWS </a:t>
            </a:r>
            <a:r>
              <a:rPr lang="en-US" dirty="0">
                <a:solidFill>
                  <a:schemeClr val="accent2"/>
                </a:solidFill>
                <a:latin typeface="Calibri" charset="0"/>
                <a:ea typeface="ＭＳ Ｐゴシック" charset="0"/>
                <a:cs typeface="ＭＳ Ｐゴシック" charset="0"/>
              </a:rPr>
              <a:t>in </a:t>
            </a:r>
            <a:r>
              <a:rPr lang="en-US" dirty="0" smtClean="0">
                <a:solidFill>
                  <a:schemeClr val="accent2"/>
                </a:solidFill>
                <a:latin typeface="Calibri" charset="0"/>
                <a:ea typeface="ＭＳ Ｐゴシック" charset="0"/>
                <a:cs typeface="ＭＳ Ｐゴシック" charset="0"/>
              </a:rPr>
              <a:t>May 2012</a:t>
            </a:r>
            <a:endParaRPr lang="en-US" dirty="0">
              <a:solidFill>
                <a:schemeClr val="accent2"/>
              </a:solidFill>
              <a:latin typeface="Calibri" charset="0"/>
              <a:ea typeface="ＭＳ Ｐゴシック" charset="0"/>
              <a:cs typeface="ＭＳ Ｐゴシック" charset="0"/>
            </a:endParaRPr>
          </a:p>
          <a:p>
            <a:r>
              <a:rPr lang="en-US" dirty="0" smtClean="0">
                <a:solidFill>
                  <a:srgbClr val="C0504D"/>
                </a:solidFill>
                <a:latin typeface="Calibri" charset="0"/>
                <a:ea typeface="ＭＳ Ｐゴシック" charset="0"/>
                <a:cs typeface="ＭＳ Ｐゴシック" charset="0"/>
              </a:rPr>
              <a:t>1km </a:t>
            </a:r>
            <a:r>
              <a:rPr lang="en-US" dirty="0" err="1" smtClean="0">
                <a:solidFill>
                  <a:srgbClr val="C0504D"/>
                </a:solidFill>
                <a:latin typeface="Calibri" charset="0"/>
                <a:ea typeface="ＭＳ Ｐゴシック" charset="0"/>
                <a:cs typeface="ＭＳ Ｐゴシック" charset="0"/>
              </a:rPr>
              <a:t>Reflectances</a:t>
            </a:r>
            <a:r>
              <a:rPr lang="en-US" dirty="0" smtClean="0">
                <a:solidFill>
                  <a:srgbClr val="C0504D"/>
                </a:solidFill>
                <a:latin typeface="Calibri" charset="0"/>
                <a:ea typeface="ＭＳ Ｐゴシック" charset="0"/>
                <a:cs typeface="ＭＳ Ｐゴシック" charset="0"/>
              </a:rPr>
              <a:t> </a:t>
            </a:r>
            <a:r>
              <a:rPr lang="en-US" dirty="0">
                <a:solidFill>
                  <a:srgbClr val="C0504D"/>
                </a:solidFill>
                <a:latin typeface="Calibri" charset="0"/>
                <a:ea typeface="ＭＳ Ｐゴシック" charset="0"/>
                <a:cs typeface="ＭＳ Ｐゴシック" charset="0"/>
              </a:rPr>
              <a:t>and Brightness Temperatures</a:t>
            </a:r>
          </a:p>
          <a:p>
            <a:pPr lvl="2"/>
            <a:r>
              <a:rPr lang="en-US" dirty="0" smtClean="0">
                <a:latin typeface="Calibri" charset="0"/>
                <a:ea typeface="ＭＳ Ｐゴシック" charset="0"/>
              </a:rPr>
              <a:t>M-Bands 5 </a:t>
            </a:r>
            <a:r>
              <a:rPr lang="en-US" dirty="0">
                <a:latin typeface="Calibri" charset="0"/>
                <a:ea typeface="ＭＳ Ｐゴシック" charset="0"/>
              </a:rPr>
              <a:t>(.</a:t>
            </a:r>
            <a:r>
              <a:rPr lang="en-US" dirty="0" smtClean="0">
                <a:latin typeface="Calibri" charset="0"/>
                <a:ea typeface="ＭＳ Ｐゴシック" charset="0"/>
              </a:rPr>
              <a:t>67 </a:t>
            </a:r>
            <a:r>
              <a:rPr lang="en-US" dirty="0" err="1">
                <a:latin typeface="Calibri" charset="0"/>
                <a:ea typeface="ＭＳ Ｐゴシック" charset="0"/>
              </a:rPr>
              <a:t>μm</a:t>
            </a:r>
            <a:r>
              <a:rPr lang="en-US" dirty="0" smtClean="0">
                <a:latin typeface="Calibri" charset="0"/>
                <a:ea typeface="ＭＳ Ｐゴシック" charset="0"/>
              </a:rPr>
              <a:t>),</a:t>
            </a:r>
            <a:r>
              <a:rPr lang="en-US" dirty="0">
                <a:latin typeface="Calibri" charset="0"/>
                <a:ea typeface="ＭＳ Ｐゴシック" charset="0"/>
              </a:rPr>
              <a:t> M-Band </a:t>
            </a:r>
            <a:r>
              <a:rPr lang="en-US" dirty="0" smtClean="0">
                <a:latin typeface="Calibri" charset="0"/>
                <a:ea typeface="ＭＳ Ｐゴシック" charset="0"/>
              </a:rPr>
              <a:t>7 (.86 </a:t>
            </a:r>
            <a:r>
              <a:rPr lang="en-US" dirty="0" err="1">
                <a:latin typeface="Calibri" charset="0"/>
                <a:ea typeface="ＭＳ Ｐゴシック" charset="0"/>
              </a:rPr>
              <a:t>μm</a:t>
            </a:r>
            <a:r>
              <a:rPr lang="en-US" dirty="0" smtClean="0">
                <a:latin typeface="Calibri" charset="0"/>
                <a:ea typeface="ＭＳ Ｐゴシック" charset="0"/>
              </a:rPr>
              <a:t>), M</a:t>
            </a:r>
            <a:r>
              <a:rPr lang="en-US" dirty="0">
                <a:latin typeface="Calibri" charset="0"/>
                <a:ea typeface="ＭＳ Ｐゴシック" charset="0"/>
              </a:rPr>
              <a:t>-Band </a:t>
            </a:r>
            <a:r>
              <a:rPr lang="en-US" dirty="0" smtClean="0">
                <a:latin typeface="Calibri" charset="0"/>
                <a:ea typeface="ＭＳ Ｐゴシック" charset="0"/>
              </a:rPr>
              <a:t>10 (1.6 </a:t>
            </a:r>
            <a:r>
              <a:rPr lang="en-US" dirty="0" err="1">
                <a:latin typeface="Calibri" charset="0"/>
                <a:ea typeface="ＭＳ Ｐゴシック" charset="0"/>
              </a:rPr>
              <a:t>μm</a:t>
            </a:r>
            <a:r>
              <a:rPr lang="en-US" dirty="0">
                <a:latin typeface="Calibri" charset="0"/>
                <a:ea typeface="ＭＳ Ｐゴシック" charset="0"/>
              </a:rPr>
              <a:t>)</a:t>
            </a:r>
          </a:p>
          <a:p>
            <a:pPr lvl="2"/>
            <a:r>
              <a:rPr lang="en-US" dirty="0" smtClean="0">
                <a:latin typeface="Calibri" charset="0"/>
                <a:ea typeface="ＭＳ Ｐゴシック" charset="0"/>
              </a:rPr>
              <a:t>M-Band 12 (3.7 </a:t>
            </a:r>
            <a:r>
              <a:rPr lang="en-US" dirty="0" err="1" smtClean="0">
                <a:latin typeface="Calibri" charset="0"/>
                <a:ea typeface="ＭＳ Ｐゴシック" charset="0"/>
              </a:rPr>
              <a:t>μm</a:t>
            </a:r>
            <a:r>
              <a:rPr lang="en-US" dirty="0" smtClean="0">
                <a:latin typeface="Calibri" charset="0"/>
                <a:ea typeface="ＭＳ Ｐゴシック" charset="0"/>
              </a:rPr>
              <a:t>), M-Band 15 (11 </a:t>
            </a:r>
            <a:r>
              <a:rPr lang="en-US" dirty="0" err="1" smtClean="0">
                <a:latin typeface="Calibri" charset="0"/>
                <a:ea typeface="ＭＳ Ｐゴシック" charset="0"/>
              </a:rPr>
              <a:t>μm</a:t>
            </a:r>
            <a:r>
              <a:rPr lang="en-US" dirty="0" smtClean="0">
                <a:latin typeface="Calibri" charset="0"/>
                <a:ea typeface="ＭＳ Ｐゴシック" charset="0"/>
              </a:rPr>
              <a:t>)</a:t>
            </a:r>
          </a:p>
          <a:p>
            <a:pPr lvl="1">
              <a:buFont typeface="Arial" charset="0"/>
              <a:buNone/>
            </a:pPr>
            <a:r>
              <a:rPr lang="en-US" dirty="0">
                <a:latin typeface="Calibri" charset="0"/>
                <a:ea typeface="ＭＳ Ｐゴシック" charset="0"/>
              </a:rPr>
              <a:t>	</a:t>
            </a:r>
          </a:p>
        </p:txBody>
      </p:sp>
    </p:spTree>
    <p:extLst>
      <p:ext uri="{BB962C8B-B14F-4D97-AF65-F5344CB8AC3E}">
        <p14:creationId xmlns:p14="http://schemas.microsoft.com/office/powerpoint/2010/main" val="3310046907"/>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1"/>
          <p:cNvSpPr>
            <a:spLocks noGrp="1" noChangeArrowheads="1"/>
          </p:cNvSpPr>
          <p:nvPr>
            <p:ph type="body" idx="1"/>
          </p:nvPr>
        </p:nvSpPr>
        <p:spPr>
          <a:xfrm>
            <a:off x="98425" y="5715000"/>
            <a:ext cx="8939213" cy="973138"/>
          </a:xfrm>
        </p:spPr>
        <p:txBody>
          <a:bodyPr>
            <a:normAutofit/>
          </a:bodyPr>
          <a:lstStyle/>
          <a:p>
            <a:pPr marL="0" indent="0" algn="ctr" eaLnBrk="1" hangingPunct="1">
              <a:lnSpc>
                <a:spcPct val="90000"/>
              </a:lnSpc>
              <a:buFont typeface="Arial" charset="0"/>
              <a:buNone/>
            </a:pPr>
            <a:r>
              <a:rPr lang="en-US">
                <a:solidFill>
                  <a:srgbClr val="C0504D"/>
                </a:solidFill>
                <a:latin typeface="Helvetica Neue" charset="0"/>
                <a:ea typeface="ＭＳ Ｐゴシック" charset="0"/>
                <a:cs typeface="ＭＳ Ｐゴシック" charset="0"/>
                <a:sym typeface="Helvetica Neue" charset="0"/>
              </a:rPr>
              <a:t>Virtual Institute for Satellite Integration Training (VISIT) lesson - offered since October 2006</a:t>
            </a:r>
          </a:p>
        </p:txBody>
      </p:sp>
      <p:pic>
        <p:nvPicPr>
          <p:cNvPr id="542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268288"/>
            <a:ext cx="7143750"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8314571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2078</TotalTime>
  <Words>4890</Words>
  <Application>Microsoft Macintosh PowerPoint</Application>
  <PresentationFormat>On-screen Show (4:3)</PresentationFormat>
  <Paragraphs>584</Paragraphs>
  <Slides>135</Slides>
  <Notes>26</Notes>
  <HiddenSlides>5</HiddenSlides>
  <MMClips>3</MMClips>
  <ScaleCrop>false</ScaleCrop>
  <HeadingPairs>
    <vt:vector size="4" baseType="variant">
      <vt:variant>
        <vt:lpstr>Theme</vt:lpstr>
      </vt:variant>
      <vt:variant>
        <vt:i4>6</vt:i4>
      </vt:variant>
      <vt:variant>
        <vt:lpstr>Slide Titles</vt:lpstr>
      </vt:variant>
      <vt:variant>
        <vt:i4>135</vt:i4>
      </vt:variant>
    </vt:vector>
  </HeadingPairs>
  <TitlesOfParts>
    <vt:vector size="141" baseType="lpstr">
      <vt:lpstr>Office Theme</vt:lpstr>
      <vt:lpstr>Orbit</vt:lpstr>
      <vt:lpstr>1_Orbit</vt:lpstr>
      <vt:lpstr>2_Orbit</vt:lpstr>
      <vt:lpstr>3_Orbit</vt:lpstr>
      <vt:lpstr>4_Orbit</vt:lpstr>
      <vt:lpstr>Polar Orbiter Product Environmental Applications: Part 1</vt:lpstr>
      <vt:lpstr>AOML Polar Orbiter DB Products </vt:lpstr>
      <vt:lpstr>PowerPoint Presentation</vt:lpstr>
      <vt:lpstr>PowerPoint Presentation</vt:lpstr>
      <vt:lpstr>IMAPP Software Suite</vt:lpstr>
      <vt:lpstr>PowerPoint Presentation</vt:lpstr>
      <vt:lpstr>PowerPoint Presentation</vt:lpstr>
      <vt:lpstr>CSPP Software Suite http://cimss.ssec.wisc.edu/cspp</vt:lpstr>
      <vt:lpstr>AOML DB Data Server Directory Structure</vt:lpstr>
      <vt:lpstr>AOML MODIS DB Data Server Directory Structure</vt:lpstr>
      <vt:lpstr>PowerPoint Presentation</vt:lpstr>
      <vt:lpstr>Hawaii MODIS Standard Level 2  Products </vt:lpstr>
      <vt:lpstr>AOML VIIRS DB EDR Data Server</vt:lpstr>
      <vt:lpstr>PowerPoint Presentation</vt:lpstr>
      <vt:lpstr>Images Directory</vt:lpstr>
      <vt:lpstr>PowerPoint Presentation</vt:lpstr>
      <vt:lpstr>PowerPoint Presentation</vt:lpstr>
      <vt:lpstr>CSPP Polar2Grid Software</vt:lpstr>
      <vt:lpstr>VIIRS aerosol Optical Depth Quick Look</vt:lpstr>
      <vt:lpstr>MODIS Sea Surface Temperature Quick Look</vt:lpstr>
      <vt:lpstr>  Quick Review of  Remote Sensing Basic Theory  Paolo Antonelli CIMSS University of Wisconsin-Madison  </vt:lpstr>
      <vt:lpstr>PowerPoint Presentation</vt:lpstr>
      <vt:lpstr>Sensor Geometry</vt:lpstr>
      <vt:lpstr>PowerPoint Presentation</vt:lpstr>
      <vt:lpstr>Solar: Reflective Bands</vt:lpstr>
      <vt:lpstr>PowerPoint Presentation</vt:lpstr>
      <vt:lpstr>MODIS Reflectance Bands</vt:lpstr>
      <vt:lpstr>VIIRS Instrument Characteristics </vt:lpstr>
      <vt:lpstr>PowerPoint Presentation</vt:lpstr>
      <vt:lpstr>Reflectance</vt:lpstr>
      <vt:lpstr>Emissive Bands</vt:lpstr>
      <vt:lpstr>MODIS Emissive Bands</vt:lpstr>
      <vt:lpstr>VIIRS Instrument Characteristics </vt:lpstr>
      <vt:lpstr>PowerPoint Presentation</vt:lpstr>
      <vt:lpstr>Brightness Temperature</vt:lpstr>
      <vt:lpstr>PowerPoint Presentation</vt:lpstr>
      <vt:lpstr>Observed BT  at 11 micron</vt:lpstr>
      <vt:lpstr>Observed BT at 4 micron   A very Special Spectral Region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Ocean Color Bands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S-NPP, Aqua and Terra DB Applications</vt:lpstr>
      <vt:lpstr>Weather and Forecasting</vt:lpstr>
      <vt:lpstr>Example of Improved Spatial Resolution</vt:lpstr>
      <vt:lpstr>MODIS Imagery in AWIPS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 versus LEO perspective</vt:lpstr>
      <vt:lpstr>PowerPoint Presentation</vt:lpstr>
      <vt:lpstr>PowerPoint Presentation</vt:lpstr>
      <vt:lpstr>PowerPoint Presentation</vt:lpstr>
      <vt:lpstr>GEO versus LEO perspective</vt:lpstr>
      <vt:lpstr>GEO versus LEO perspective</vt:lpstr>
      <vt:lpstr>How Important Is Spatial Resolution?</vt:lpstr>
      <vt:lpstr>PowerPoint Presentation</vt:lpstr>
      <vt:lpstr>PowerPoint Presentation</vt:lpstr>
      <vt:lpstr>Can Polar Orbiter Data Really Be That Useful to Forecasters?</vt:lpstr>
      <vt:lpstr>MODIS data to the NWS</vt:lpstr>
      <vt:lpstr>VIIRS data to the  NWS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Supporting Visibility Forecasts</vt:lpstr>
      <vt:lpstr>PowerPoint Presentation</vt:lpstr>
      <vt:lpstr>Support for Fire Weather Forecasts</vt:lpstr>
      <vt:lpstr>MODIS SST supports Small Craft Advisory</vt:lpstr>
      <vt:lpstr>MODIS SST Supports Waterspout Forecasts</vt:lpstr>
      <vt:lpstr>Marine Gale Force  Wind Forecasts</vt:lpstr>
      <vt:lpstr>Fog Formation Forecast</vt:lpstr>
      <vt:lpstr>PowerPoint Presentation</vt:lpstr>
      <vt:lpstr>Location of Fog/Status</vt:lpstr>
      <vt:lpstr>Forecasting POPs</vt:lpstr>
      <vt:lpstr>Identification of Stratus at Night</vt:lpstr>
      <vt:lpstr>Identification of Fog at Night</vt:lpstr>
      <vt:lpstr>Low Cloud/ Fog Identification at Night</vt:lpstr>
      <vt:lpstr>PowerPoint Presentation</vt:lpstr>
      <vt:lpstr>Thunderstorms</vt:lpstr>
      <vt:lpstr>How Important Is Spatial Resolution?</vt:lpstr>
      <vt:lpstr>Overshooting Top</vt:lpstr>
      <vt:lpstr>Severe Thunderstorm Example 2</vt:lpstr>
      <vt:lpstr>Severe Thunderstorm Case 2</vt:lpstr>
      <vt:lpstr>Bedka, K., Brunner, J., Dworak, Feltz, W., Otkin, J. and T. Greenwald: 2010. Objective Satellite-Based Detection of Overshooting Tops Using Infrared Window Channel Brightness Temperature Gradients, Journal of Applied Meteorology and Climatology, Vol. 49, pp. 181-202.</vt:lpstr>
      <vt:lpstr>IMAPP GeoCAT Output HDF4 File</vt:lpstr>
      <vt:lpstr>PowerPoint Presentation</vt:lpstr>
      <vt:lpstr>PowerPoint Presentation</vt:lpstr>
      <vt:lpstr>GOES versus MODIS</vt:lpstr>
      <vt:lpstr>PowerPoint Presentation</vt:lpstr>
      <vt:lpstr>PowerPoint Presentation</vt:lpstr>
      <vt:lpstr>IMAPP Overshooting  Top Lightning Risk Image</vt:lpstr>
      <vt:lpstr>PowerPoint Presentation</vt:lpstr>
      <vt:lpstr>PowerPoint Presentation</vt:lpstr>
      <vt:lpstr>PowerPoint Presentation</vt:lpstr>
    </vt:vector>
  </TitlesOfParts>
  <Manager/>
  <Company>UW SSEC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Office 2004 Test Drive User</dc:creator>
  <cp:keywords/>
  <dc:description/>
  <cp:lastModifiedBy>Office 2004 Test Drive User</cp:lastModifiedBy>
  <cp:revision>198</cp:revision>
  <dcterms:created xsi:type="dcterms:W3CDTF">2013-08-07T21:17:52Z</dcterms:created>
  <dcterms:modified xsi:type="dcterms:W3CDTF">2015-02-11T12:38:53Z</dcterms:modified>
  <cp:category/>
</cp:coreProperties>
</file>