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4"/>
  </p:notesMasterIdLst>
  <p:handoutMasterIdLst>
    <p:handoutMasterId r:id="rId85"/>
  </p:handoutMasterIdLst>
  <p:sldIdLst>
    <p:sldId id="256" r:id="rId2"/>
    <p:sldId id="278" r:id="rId3"/>
    <p:sldId id="279" r:id="rId4"/>
    <p:sldId id="280" r:id="rId5"/>
    <p:sldId id="281" r:id="rId6"/>
    <p:sldId id="282" r:id="rId7"/>
    <p:sldId id="283" r:id="rId8"/>
    <p:sldId id="284" r:id="rId9"/>
    <p:sldId id="287" r:id="rId10"/>
    <p:sldId id="277" r:id="rId11"/>
    <p:sldId id="257" r:id="rId12"/>
    <p:sldId id="285" r:id="rId13"/>
    <p:sldId id="297" r:id="rId14"/>
    <p:sldId id="286" r:id="rId15"/>
    <p:sldId id="259" r:id="rId16"/>
    <p:sldId id="260" r:id="rId17"/>
    <p:sldId id="261" r:id="rId18"/>
    <p:sldId id="319" r:id="rId19"/>
    <p:sldId id="320" r:id="rId20"/>
    <p:sldId id="294" r:id="rId21"/>
    <p:sldId id="293" r:id="rId22"/>
    <p:sldId id="258" r:id="rId23"/>
    <p:sldId id="292" r:id="rId24"/>
    <p:sldId id="262" r:id="rId25"/>
    <p:sldId id="264" r:id="rId26"/>
    <p:sldId id="295" r:id="rId27"/>
    <p:sldId id="273" r:id="rId28"/>
    <p:sldId id="267" r:id="rId29"/>
    <p:sldId id="296" r:id="rId30"/>
    <p:sldId id="268" r:id="rId31"/>
    <p:sldId id="269" r:id="rId32"/>
    <p:sldId id="270" r:id="rId33"/>
    <p:sldId id="271" r:id="rId34"/>
    <p:sldId id="312" r:id="rId35"/>
    <p:sldId id="365" r:id="rId36"/>
    <p:sldId id="364" r:id="rId37"/>
    <p:sldId id="298" r:id="rId38"/>
    <p:sldId id="299" r:id="rId39"/>
    <p:sldId id="274" r:id="rId40"/>
    <p:sldId id="275" r:id="rId41"/>
    <p:sldId id="300" r:id="rId42"/>
    <p:sldId id="368" r:id="rId43"/>
    <p:sldId id="302" r:id="rId44"/>
    <p:sldId id="303" r:id="rId45"/>
    <p:sldId id="304" r:id="rId46"/>
    <p:sldId id="314" r:id="rId47"/>
    <p:sldId id="288" r:id="rId48"/>
    <p:sldId id="323" r:id="rId49"/>
    <p:sldId id="331" r:id="rId50"/>
    <p:sldId id="332" r:id="rId51"/>
    <p:sldId id="333" r:id="rId52"/>
    <p:sldId id="334" r:id="rId53"/>
    <p:sldId id="335" r:id="rId54"/>
    <p:sldId id="336" r:id="rId55"/>
    <p:sldId id="337" r:id="rId56"/>
    <p:sldId id="338" r:id="rId57"/>
    <p:sldId id="339" r:id="rId58"/>
    <p:sldId id="350" r:id="rId59"/>
    <p:sldId id="351" r:id="rId60"/>
    <p:sldId id="353" r:id="rId61"/>
    <p:sldId id="366" r:id="rId62"/>
    <p:sldId id="367" r:id="rId63"/>
    <p:sldId id="352" r:id="rId64"/>
    <p:sldId id="354" r:id="rId65"/>
    <p:sldId id="346" r:id="rId66"/>
    <p:sldId id="347" r:id="rId67"/>
    <p:sldId id="348" r:id="rId68"/>
    <p:sldId id="356" r:id="rId69"/>
    <p:sldId id="357" r:id="rId70"/>
    <p:sldId id="358" r:id="rId71"/>
    <p:sldId id="359" r:id="rId72"/>
    <p:sldId id="361" r:id="rId73"/>
    <p:sldId id="362" r:id="rId74"/>
    <p:sldId id="370" r:id="rId75"/>
    <p:sldId id="371" r:id="rId76"/>
    <p:sldId id="372" r:id="rId77"/>
    <p:sldId id="373" r:id="rId78"/>
    <p:sldId id="374" r:id="rId79"/>
    <p:sldId id="375" r:id="rId80"/>
    <p:sldId id="376" r:id="rId81"/>
    <p:sldId id="377" r:id="rId82"/>
    <p:sldId id="378" r:id="rId8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088" autoAdjust="0"/>
  </p:normalViewPr>
  <p:slideViewPr>
    <p:cSldViewPr snapToGrid="0" snapToObjects="1">
      <p:cViewPr varScale="1">
        <p:scale>
          <a:sx n="74" d="100"/>
          <a:sy n="74" d="100"/>
        </p:scale>
        <p:origin x="-1112" y="-96"/>
      </p:cViewPr>
      <p:guideLst>
        <p:guide orient="horz" pos="2188"/>
        <p:guide pos="2879"/>
      </p:guideLst>
    </p:cSldViewPr>
  </p:slideViewPr>
  <p:outlineViewPr>
    <p:cViewPr>
      <p:scale>
        <a:sx n="33" d="100"/>
        <a:sy n="33" d="100"/>
      </p:scale>
      <p:origin x="0" y="32456"/>
    </p:cViewPr>
  </p:outlineViewPr>
  <p:notesTextViewPr>
    <p:cViewPr>
      <p:scale>
        <a:sx n="100" d="100"/>
        <a:sy n="100" d="100"/>
      </p:scale>
      <p:origin x="0" y="0"/>
    </p:cViewPr>
  </p:notesTextViewPr>
  <p:sorterViewPr>
    <p:cViewPr>
      <p:scale>
        <a:sx n="100" d="100"/>
        <a:sy n="100" d="100"/>
      </p:scale>
      <p:origin x="0" y="2334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4C56C155-ABE2-A441-B600-8CC9D4353D73}" type="datetime1">
              <a:rPr lang="en-US"/>
              <a:pPr>
                <a:defRPr/>
              </a:pPr>
              <a:t>2/9/15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B6B7138-FF46-BE4E-BA67-F329F84FAD23}" type="slidenum">
              <a:rPr lang="en-US"/>
              <a:pPr>
                <a:defRPr/>
              </a:pPr>
              <a:t>‹#›</a:t>
            </a:fld>
            <a:endParaRPr lang="en-US"/>
          </a:p>
        </p:txBody>
      </p:sp>
    </p:spTree>
    <p:extLst>
      <p:ext uri="{BB962C8B-B14F-4D97-AF65-F5344CB8AC3E}">
        <p14:creationId xmlns:p14="http://schemas.microsoft.com/office/powerpoint/2010/main" val="2081950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6F2CEEC3-13FA-3C48-8BE9-D0F543A9136E}" type="datetime1">
              <a:rPr lang="en-US"/>
              <a:pPr>
                <a:defRPr/>
              </a:pPr>
              <a:t>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C3BA3AF4-5BD6-1B4D-BE88-866712395078}" type="slidenum">
              <a:rPr lang="en-US"/>
              <a:pPr>
                <a:defRPr/>
              </a:pPr>
              <a:t>‹#›</a:t>
            </a:fld>
            <a:endParaRPr lang="en-US"/>
          </a:p>
        </p:txBody>
      </p:sp>
    </p:spTree>
    <p:extLst>
      <p:ext uri="{BB962C8B-B14F-4D97-AF65-F5344CB8AC3E}">
        <p14:creationId xmlns:p14="http://schemas.microsoft.com/office/powerpoint/2010/main" val="37173769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NOAA CLASS is the best place to order Suomi NPP data including VIIRS. Ad-hoc download requests can be submitted and subscriptions can be set up (push or pull).</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F8D0713-0C3F-7C43-B87D-430BBD6E4DFF}" type="slidenum">
              <a:rPr lang="en-US" sz="1200"/>
              <a:pPr eaLnBrk="1" hangingPunct="1"/>
              <a:t>11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EA065A9-9909-3E40-89D9-4E75C74923C3}" type="slidenum">
              <a:rPr lang="en-US" sz="1200"/>
              <a:pPr eaLnBrk="1" hangingPunct="1"/>
              <a:t>27</a:t>
            </a:fld>
            <a:endParaRPr lang="en-US" sz="1200"/>
          </a:p>
        </p:txBody>
      </p:sp>
      <p:sp>
        <p:nvSpPr>
          <p:cNvPr id="4710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4"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056963-18F5-514C-B51E-6664AFF7B18C}" type="slidenum">
              <a:rPr lang="en-US" sz="1200"/>
              <a:pPr eaLnBrk="1" hangingPunct="1"/>
              <a:t>28</a:t>
            </a:fld>
            <a:endParaRPr lang="en-US" sz="1200"/>
          </a:p>
        </p:txBody>
      </p:sp>
      <p:sp>
        <p:nvSpPr>
          <p:cNvPr id="4915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0"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BDB7D57-3BE6-714B-AD49-04D6CE7E3E2E}" type="slidenum">
              <a:rPr lang="en-US" sz="1200"/>
              <a:pPr eaLnBrk="1" hangingPunct="1"/>
              <a:t>30</a:t>
            </a:fld>
            <a:endParaRPr lang="en-US" sz="1200"/>
          </a:p>
        </p:txBody>
      </p:sp>
      <p:sp>
        <p:nvSpPr>
          <p:cNvPr id="52227"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4034"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9D7824A-4FB6-2C49-8F70-90166A151CFF}" type="slidenum">
              <a:rPr lang="en-US" sz="1200"/>
              <a:pPr eaLnBrk="1" hangingPunct="1"/>
              <a:t>31</a:t>
            </a:fld>
            <a:endParaRPr lang="en-US" sz="1200"/>
          </a:p>
        </p:txBody>
      </p:sp>
      <p:sp>
        <p:nvSpPr>
          <p:cNvPr id="54275"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8"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7CF0C00-3B4C-7A42-8EC4-2F20FDBA6C01}" type="slidenum">
              <a:rPr lang="en-US" sz="1200"/>
              <a:pPr eaLnBrk="1" hangingPunct="1"/>
              <a:t>32</a:t>
            </a:fld>
            <a:endParaRPr lang="en-US" sz="1200"/>
          </a:p>
        </p:txBody>
      </p:sp>
      <p:sp>
        <p:nvSpPr>
          <p:cNvPr id="56323"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6082"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A4EBB8-6295-AB40-870F-0C87F5FD6019}" type="slidenum">
              <a:rPr lang="en-US" sz="1200"/>
              <a:pPr eaLnBrk="1" hangingPunct="1"/>
              <a:t>33</a:t>
            </a:fld>
            <a:endParaRPr lang="en-US" sz="1200"/>
          </a:p>
        </p:txBody>
      </p:sp>
      <p:sp>
        <p:nvSpPr>
          <p:cNvPr id="58371"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6"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9CC29B1-713F-2B41-9410-4E8A2C20F843}" type="slidenum">
              <a:rPr lang="en-US" sz="1200"/>
              <a:pPr eaLnBrk="1" hangingPunct="1"/>
              <a:t>39</a:t>
            </a:fld>
            <a:endParaRPr lang="en-US" sz="1200"/>
          </a:p>
        </p:txBody>
      </p:sp>
      <p:sp>
        <p:nvSpPr>
          <p:cNvPr id="63491"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178"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31ED579-CE3B-984D-A1D9-FED3A54A523B}" type="slidenum">
              <a:rPr lang="en-US" sz="1200"/>
              <a:pPr eaLnBrk="1" hangingPunct="1"/>
              <a:t>40</a:t>
            </a:fld>
            <a:endParaRPr lang="en-US" sz="1200"/>
          </a:p>
        </p:txBody>
      </p:sp>
      <p:sp>
        <p:nvSpPr>
          <p:cNvPr id="65539" name="Text Box 1"/>
          <p:cNvSpPr>
            <a:spLocks noGrp="1" noRot="1" noChangeAspect="1" noChangeArrowheads="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2" name="Text Box 2"/>
          <p:cNvSpPr txBox="1">
            <a:spLocks noGrp="1" noChangeArrowheads="1"/>
          </p:cNvSpPr>
          <p:nvPr>
            <p:ph type="body" idx="1"/>
          </p:nvPr>
        </p:nvSpPr>
        <p:spPr bwMode="auto">
          <a:ln/>
          <a:extLst/>
        </p:spPr>
        <p:txBody>
          <a:bodyPr wrap="none" anchor="ctr"/>
          <a:lstStyle/>
          <a:p>
            <a:pPr eaLnBrk="1" fontAlgn="auto" hangingPunct="1">
              <a:spcBef>
                <a:spcPts val="0"/>
              </a:spcBef>
              <a:spcAft>
                <a:spcPts val="0"/>
              </a:spcAft>
              <a:defRPr/>
            </a:pPr>
            <a:endParaRPr lang="en-US">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C317A4-CA36-B647-A686-9CC2984E1DFC}" type="datetime1">
              <a:rPr lang="en-US" smtClean="0"/>
              <a:t>2/9/15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lvl1pPr>
              <a:defRPr/>
            </a:lvl1pPr>
          </a:lstStyle>
          <a:p>
            <a:pPr>
              <a:defRPr/>
            </a:pPr>
            <a:fld id="{C3DE7CFC-3F11-244D-B5C8-CA1F22AFA694}" type="slidenum">
              <a:rPr lang="en-US"/>
              <a:pPr>
                <a:defRPr/>
              </a:pPr>
              <a:t>‹#›</a:t>
            </a:fld>
            <a:endParaRPr lang="en-US"/>
          </a:p>
        </p:txBody>
      </p:sp>
    </p:spTree>
    <p:extLst>
      <p:ext uri="{BB962C8B-B14F-4D97-AF65-F5344CB8AC3E}">
        <p14:creationId xmlns:p14="http://schemas.microsoft.com/office/powerpoint/2010/main" val="346645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C48EAE-6600-944B-9B59-994782E38FD5}" type="datetime1">
              <a:rPr lang="en-US" smtClean="0"/>
              <a:t>2/9/15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lvl1pPr>
              <a:defRPr/>
            </a:lvl1pPr>
          </a:lstStyle>
          <a:p>
            <a:pPr>
              <a:defRPr/>
            </a:pPr>
            <a:fld id="{34B02807-35F8-024B-B616-EAEE66C5D214}" type="slidenum">
              <a:rPr lang="en-US"/>
              <a:pPr>
                <a:defRPr/>
              </a:pPr>
              <a:t>‹#›</a:t>
            </a:fld>
            <a:endParaRPr lang="en-US"/>
          </a:p>
        </p:txBody>
      </p:sp>
    </p:spTree>
    <p:extLst>
      <p:ext uri="{BB962C8B-B14F-4D97-AF65-F5344CB8AC3E}">
        <p14:creationId xmlns:p14="http://schemas.microsoft.com/office/powerpoint/2010/main" val="61173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9CFF51-7D26-C442-A380-AEF25443B672}" type="datetime1">
              <a:rPr lang="en-US" smtClean="0"/>
              <a:t>2/9/15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lvl1pPr>
              <a:defRPr/>
            </a:lvl1pPr>
          </a:lstStyle>
          <a:p>
            <a:pPr>
              <a:defRPr/>
            </a:pPr>
            <a:fld id="{594E32D9-30FD-FB4A-84DF-F9CA53BDCDD6}" type="slidenum">
              <a:rPr lang="en-US"/>
              <a:pPr>
                <a:defRPr/>
              </a:pPr>
              <a:t>‹#›</a:t>
            </a:fld>
            <a:endParaRPr lang="en-US"/>
          </a:p>
        </p:txBody>
      </p:sp>
    </p:spTree>
    <p:extLst>
      <p:ext uri="{BB962C8B-B14F-4D97-AF65-F5344CB8AC3E}">
        <p14:creationId xmlns:p14="http://schemas.microsoft.com/office/powerpoint/2010/main" val="184519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08EA2C-5DCF-694A-BA31-87055F40DB89}" type="datetime1">
              <a:rPr lang="en-US" smtClean="0"/>
              <a:t>2/9/15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lvl1pPr>
              <a:defRPr/>
            </a:lvl1pPr>
          </a:lstStyle>
          <a:p>
            <a:pPr>
              <a:defRPr/>
            </a:pPr>
            <a:fld id="{7FA37F2C-B339-A04A-ADE3-53C4DD575853}" type="slidenum">
              <a:rPr lang="en-US"/>
              <a:pPr>
                <a:defRPr/>
              </a:pPr>
              <a:t>‹#›</a:t>
            </a:fld>
            <a:endParaRPr lang="en-US"/>
          </a:p>
        </p:txBody>
      </p:sp>
    </p:spTree>
    <p:extLst>
      <p:ext uri="{BB962C8B-B14F-4D97-AF65-F5344CB8AC3E}">
        <p14:creationId xmlns:p14="http://schemas.microsoft.com/office/powerpoint/2010/main" val="368200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31B6B8-1CB5-B540-9BCA-C28BC396F90D}" type="datetime1">
              <a:rPr lang="en-US" smtClean="0"/>
              <a:t>2/9/15</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lvl1pPr>
              <a:defRPr/>
            </a:lvl1pPr>
          </a:lstStyle>
          <a:p>
            <a:pPr>
              <a:defRPr/>
            </a:pPr>
            <a:fld id="{AAF359B3-F8B3-C845-B35F-2AAE82A5115A}" type="slidenum">
              <a:rPr lang="en-US"/>
              <a:pPr>
                <a:defRPr/>
              </a:pPr>
              <a:t>‹#›</a:t>
            </a:fld>
            <a:endParaRPr lang="en-US"/>
          </a:p>
        </p:txBody>
      </p:sp>
    </p:spTree>
    <p:extLst>
      <p:ext uri="{BB962C8B-B14F-4D97-AF65-F5344CB8AC3E}">
        <p14:creationId xmlns:p14="http://schemas.microsoft.com/office/powerpoint/2010/main" val="980515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D9E575-ACB7-AB48-A56C-5F5187F3D024}" type="datetime1">
              <a:rPr lang="en-US" smtClean="0"/>
              <a:t>2/9/15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7" name="Slide Number Placeholder 5"/>
          <p:cNvSpPr>
            <a:spLocks noGrp="1"/>
          </p:cNvSpPr>
          <p:nvPr>
            <p:ph type="sldNum" sz="quarter" idx="12"/>
          </p:nvPr>
        </p:nvSpPr>
        <p:spPr/>
        <p:txBody>
          <a:bodyPr/>
          <a:lstStyle>
            <a:lvl1pPr>
              <a:defRPr/>
            </a:lvl1pPr>
          </a:lstStyle>
          <a:p>
            <a:pPr>
              <a:defRPr/>
            </a:pPr>
            <a:fld id="{28C5AEF5-D51C-B04D-B3C5-335BFB0292AE}" type="slidenum">
              <a:rPr lang="en-US"/>
              <a:pPr>
                <a:defRPr/>
              </a:pPr>
              <a:t>‹#›</a:t>
            </a:fld>
            <a:endParaRPr lang="en-US"/>
          </a:p>
        </p:txBody>
      </p:sp>
    </p:spTree>
    <p:extLst>
      <p:ext uri="{BB962C8B-B14F-4D97-AF65-F5344CB8AC3E}">
        <p14:creationId xmlns:p14="http://schemas.microsoft.com/office/powerpoint/2010/main" val="3913360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36CC0E8-7626-2A4A-87BF-5F3311840C5C}" type="datetime1">
              <a:rPr lang="en-US" smtClean="0"/>
              <a:t>2/9/15</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9" name="Slide Number Placeholder 5"/>
          <p:cNvSpPr>
            <a:spLocks noGrp="1"/>
          </p:cNvSpPr>
          <p:nvPr>
            <p:ph type="sldNum" sz="quarter" idx="12"/>
          </p:nvPr>
        </p:nvSpPr>
        <p:spPr/>
        <p:txBody>
          <a:bodyPr/>
          <a:lstStyle>
            <a:lvl1pPr>
              <a:defRPr/>
            </a:lvl1pPr>
          </a:lstStyle>
          <a:p>
            <a:pPr>
              <a:defRPr/>
            </a:pPr>
            <a:fld id="{7709C610-00F3-6F4B-AEB2-C079F5D62E33}" type="slidenum">
              <a:rPr lang="en-US"/>
              <a:pPr>
                <a:defRPr/>
              </a:pPr>
              <a:t>‹#›</a:t>
            </a:fld>
            <a:endParaRPr lang="en-US"/>
          </a:p>
        </p:txBody>
      </p:sp>
    </p:spTree>
    <p:extLst>
      <p:ext uri="{BB962C8B-B14F-4D97-AF65-F5344CB8AC3E}">
        <p14:creationId xmlns:p14="http://schemas.microsoft.com/office/powerpoint/2010/main" val="302100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DEC873-0708-9D46-9D85-52126C33FE4B}" type="datetime1">
              <a:rPr lang="en-US" smtClean="0"/>
              <a:t>2/9/15</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5" name="Slide Number Placeholder 5"/>
          <p:cNvSpPr>
            <a:spLocks noGrp="1"/>
          </p:cNvSpPr>
          <p:nvPr>
            <p:ph type="sldNum" sz="quarter" idx="12"/>
          </p:nvPr>
        </p:nvSpPr>
        <p:spPr/>
        <p:txBody>
          <a:bodyPr/>
          <a:lstStyle>
            <a:lvl1pPr>
              <a:defRPr/>
            </a:lvl1pPr>
          </a:lstStyle>
          <a:p>
            <a:pPr>
              <a:defRPr/>
            </a:pPr>
            <a:fld id="{AA671719-BB1B-B247-B580-618F0345A156}" type="slidenum">
              <a:rPr lang="en-US"/>
              <a:pPr>
                <a:defRPr/>
              </a:pPr>
              <a:t>‹#›</a:t>
            </a:fld>
            <a:endParaRPr lang="en-US"/>
          </a:p>
        </p:txBody>
      </p:sp>
    </p:spTree>
    <p:extLst>
      <p:ext uri="{BB962C8B-B14F-4D97-AF65-F5344CB8AC3E}">
        <p14:creationId xmlns:p14="http://schemas.microsoft.com/office/powerpoint/2010/main" val="291704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F50C2-0E35-5F45-950B-870D5DC287D6}" type="datetime1">
              <a:rPr lang="en-US" smtClean="0"/>
              <a:t>2/9/15</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4" name="Slide Number Placeholder 5"/>
          <p:cNvSpPr>
            <a:spLocks noGrp="1"/>
          </p:cNvSpPr>
          <p:nvPr>
            <p:ph type="sldNum" sz="quarter" idx="12"/>
          </p:nvPr>
        </p:nvSpPr>
        <p:spPr/>
        <p:txBody>
          <a:bodyPr/>
          <a:lstStyle>
            <a:lvl1pPr>
              <a:defRPr/>
            </a:lvl1pPr>
          </a:lstStyle>
          <a:p>
            <a:pPr>
              <a:defRPr/>
            </a:pPr>
            <a:fld id="{AE5851C3-D382-F14B-B766-C10098918FA7}" type="slidenum">
              <a:rPr lang="en-US"/>
              <a:pPr>
                <a:defRPr/>
              </a:pPr>
              <a:t>‹#›</a:t>
            </a:fld>
            <a:endParaRPr lang="en-US"/>
          </a:p>
        </p:txBody>
      </p:sp>
    </p:spTree>
    <p:extLst>
      <p:ext uri="{BB962C8B-B14F-4D97-AF65-F5344CB8AC3E}">
        <p14:creationId xmlns:p14="http://schemas.microsoft.com/office/powerpoint/2010/main" val="396217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6D8BF0-2B2C-AD4C-8625-854A3075DC1A}" type="datetime1">
              <a:rPr lang="en-US" smtClean="0"/>
              <a:t>2/9/15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7" name="Slide Number Placeholder 5"/>
          <p:cNvSpPr>
            <a:spLocks noGrp="1"/>
          </p:cNvSpPr>
          <p:nvPr>
            <p:ph type="sldNum" sz="quarter" idx="12"/>
          </p:nvPr>
        </p:nvSpPr>
        <p:spPr/>
        <p:txBody>
          <a:bodyPr/>
          <a:lstStyle>
            <a:lvl1pPr>
              <a:defRPr/>
            </a:lvl1pPr>
          </a:lstStyle>
          <a:p>
            <a:pPr>
              <a:defRPr/>
            </a:pPr>
            <a:fld id="{EA22301A-523F-6944-925F-ABF1E5C178F4}" type="slidenum">
              <a:rPr lang="en-US"/>
              <a:pPr>
                <a:defRPr/>
              </a:pPr>
              <a:t>‹#›</a:t>
            </a:fld>
            <a:endParaRPr lang="en-US"/>
          </a:p>
        </p:txBody>
      </p:sp>
    </p:spTree>
    <p:extLst>
      <p:ext uri="{BB962C8B-B14F-4D97-AF65-F5344CB8AC3E}">
        <p14:creationId xmlns:p14="http://schemas.microsoft.com/office/powerpoint/2010/main" val="1057038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FAA8E2-7EC2-184C-AB7E-FAED28B890A0}" type="datetime1">
              <a:rPr lang="en-US" smtClean="0"/>
              <a:t>2/9/15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DB Applications Workshop Miami</a:t>
            </a:r>
            <a:endParaRPr lang="en-US"/>
          </a:p>
        </p:txBody>
      </p:sp>
      <p:sp>
        <p:nvSpPr>
          <p:cNvPr id="7" name="Slide Number Placeholder 5"/>
          <p:cNvSpPr>
            <a:spLocks noGrp="1"/>
          </p:cNvSpPr>
          <p:nvPr>
            <p:ph type="sldNum" sz="quarter" idx="12"/>
          </p:nvPr>
        </p:nvSpPr>
        <p:spPr/>
        <p:txBody>
          <a:bodyPr/>
          <a:lstStyle>
            <a:lvl1pPr>
              <a:defRPr/>
            </a:lvl1pPr>
          </a:lstStyle>
          <a:p>
            <a:pPr>
              <a:defRPr/>
            </a:pPr>
            <a:fld id="{B1FFF74C-4CCF-6440-B516-3490024A2DA4}" type="slidenum">
              <a:rPr lang="en-US"/>
              <a:pPr>
                <a:defRPr/>
              </a:pPr>
              <a:t>‹#›</a:t>
            </a:fld>
            <a:endParaRPr lang="en-US"/>
          </a:p>
        </p:txBody>
      </p:sp>
    </p:spTree>
    <p:extLst>
      <p:ext uri="{BB962C8B-B14F-4D97-AF65-F5344CB8AC3E}">
        <p14:creationId xmlns:p14="http://schemas.microsoft.com/office/powerpoint/2010/main" val="14579031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65225"/>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BCE1F782-99DC-A440-AAA2-5A7ABE19FDFB}" type="datetime1">
              <a:rPr lang="en-US" smtClean="0"/>
              <a:t>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DB Applications Workshop Miami</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D6662701-B18C-EF4D-BEDC-5FEEB6253A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Time_series" TargetMode="External"/><Relationship Id="rId3" Type="http://schemas.openxmlformats.org/officeDocument/2006/relationships/hyperlink" Target="http://en.wikipedia.org/wiki/Climat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pp.gsfc.nasa.gov/documents.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npp.gsfc.nasa.gov/science/documents.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dfgroup.org/HDF5/"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ires.colorado.edu/~tharan/ms2g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pp.gsfc.nasa.gov/science/documents.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microsoft.com/office/2007/relationships/hdphoto" Target="../media/hdphoto1.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53361" y="272011"/>
            <a:ext cx="8692616" cy="1859951"/>
          </a:xfrm>
        </p:spPr>
        <p:txBody>
          <a:bodyPr>
            <a:normAutofit fontScale="90000"/>
          </a:bodyPr>
          <a:lstStyle/>
          <a:p>
            <a:pPr eaLnBrk="1" hangingPunct="1">
              <a:defRPr/>
            </a:pPr>
            <a:r>
              <a:rPr lang="en-US" sz="4000" dirty="0" smtClean="0">
                <a:solidFill>
                  <a:srgbClr val="FFFF00"/>
                </a:solidFill>
              </a:rPr>
              <a:t>DB Applications Workshop </a:t>
            </a:r>
            <a:r>
              <a:rPr lang="en-US" sz="4000" dirty="0" err="1" smtClean="0">
                <a:solidFill>
                  <a:srgbClr val="FFFF00"/>
                </a:solidFill>
              </a:rPr>
              <a:t>AOML</a:t>
            </a:r>
            <a:r>
              <a:rPr lang="en-US" sz="4000" dirty="0" smtClean="0">
                <a:solidFill>
                  <a:srgbClr val="FFFF00"/>
                </a:solidFill>
              </a:rPr>
              <a:t>:</a:t>
            </a:r>
            <a:br>
              <a:rPr lang="en-US" sz="4000" dirty="0" smtClean="0">
                <a:solidFill>
                  <a:srgbClr val="FFFF00"/>
                </a:solidFill>
              </a:rPr>
            </a:br>
            <a:r>
              <a:rPr lang="en-US" sz="4000" dirty="0" smtClean="0">
                <a:solidFill>
                  <a:srgbClr val="FFFF00"/>
                </a:solidFill>
              </a:rPr>
              <a:t>Practical Aspects of Real-Time</a:t>
            </a:r>
            <a:br>
              <a:rPr lang="en-US" sz="4000" dirty="0" smtClean="0">
                <a:solidFill>
                  <a:srgbClr val="FFFF00"/>
                </a:solidFill>
              </a:rPr>
            </a:br>
            <a:r>
              <a:rPr lang="en-US" sz="4000" dirty="0" smtClean="0">
                <a:solidFill>
                  <a:srgbClr val="FFFF00"/>
                </a:solidFill>
              </a:rPr>
              <a:t>Suomi </a:t>
            </a:r>
            <a:r>
              <a:rPr lang="en-US" sz="4000" dirty="0" err="1" smtClean="0">
                <a:solidFill>
                  <a:srgbClr val="FFFF00"/>
                </a:solidFill>
              </a:rPr>
              <a:t>NPP</a:t>
            </a:r>
            <a:r>
              <a:rPr lang="en-US" sz="4000" dirty="0" smtClean="0">
                <a:solidFill>
                  <a:srgbClr val="FFFF00"/>
                </a:solidFill>
              </a:rPr>
              <a:t> Imagery and Products</a:t>
            </a:r>
          </a:p>
        </p:txBody>
      </p:sp>
      <p:sp>
        <p:nvSpPr>
          <p:cNvPr id="15362" name="Subtitle 2"/>
          <p:cNvSpPr>
            <a:spLocks noGrp="1"/>
          </p:cNvSpPr>
          <p:nvPr>
            <p:ph type="subTitle" idx="1"/>
          </p:nvPr>
        </p:nvSpPr>
        <p:spPr>
          <a:xfrm>
            <a:off x="110943" y="4821922"/>
            <a:ext cx="7926387" cy="1272119"/>
          </a:xfrm>
        </p:spPr>
        <p:txBody>
          <a:bodyPr/>
          <a:lstStyle/>
          <a:p>
            <a:pPr algn="l" eaLnBrk="1" hangingPunct="1">
              <a:spcBef>
                <a:spcPts val="0"/>
              </a:spcBef>
            </a:pPr>
            <a:r>
              <a:rPr lang="en-US" sz="2000" dirty="0">
                <a:solidFill>
                  <a:srgbClr val="FFFF00"/>
                </a:solidFill>
                <a:latin typeface="Calibri" charset="0"/>
                <a:ea typeface="ＭＳ Ｐゴシック" charset="0"/>
                <a:cs typeface="ＭＳ Ｐゴシック" charset="0"/>
              </a:rPr>
              <a:t>Liam </a:t>
            </a:r>
            <a:r>
              <a:rPr lang="en-US" sz="2000" dirty="0" smtClean="0">
                <a:solidFill>
                  <a:srgbClr val="FFFF00"/>
                </a:solidFill>
                <a:latin typeface="Calibri" charset="0"/>
                <a:ea typeface="ＭＳ Ｐゴシック" charset="0"/>
                <a:cs typeface="ＭＳ Ｐゴシック" charset="0"/>
              </a:rPr>
              <a:t>Gumley</a:t>
            </a:r>
            <a:endParaRPr lang="en-US" sz="2000" dirty="0">
              <a:solidFill>
                <a:srgbClr val="FFFF00"/>
              </a:solidFill>
              <a:latin typeface="Calibri" charset="0"/>
              <a:ea typeface="ＭＳ Ｐゴシック" charset="0"/>
              <a:cs typeface="ＭＳ Ｐゴシック" charset="0"/>
            </a:endParaRPr>
          </a:p>
          <a:p>
            <a:pPr algn="l" eaLnBrk="1" hangingPunct="1">
              <a:spcBef>
                <a:spcPts val="0"/>
              </a:spcBef>
            </a:pPr>
            <a:r>
              <a:rPr lang="en-US" sz="2000" dirty="0">
                <a:solidFill>
                  <a:srgbClr val="FFFF00"/>
                </a:solidFill>
                <a:latin typeface="Calibri" charset="0"/>
                <a:ea typeface="ＭＳ Ｐゴシック" charset="0"/>
                <a:cs typeface="ＭＳ Ｐゴシック" charset="0"/>
              </a:rPr>
              <a:t>Space Science and Engineering Center</a:t>
            </a:r>
          </a:p>
          <a:p>
            <a:pPr algn="l" eaLnBrk="1" hangingPunct="1">
              <a:spcBef>
                <a:spcPts val="0"/>
              </a:spcBef>
            </a:pPr>
            <a:r>
              <a:rPr lang="en-US" sz="2000" dirty="0">
                <a:solidFill>
                  <a:srgbClr val="FFFF00"/>
                </a:solidFill>
                <a:latin typeface="Calibri" charset="0"/>
                <a:ea typeface="ＭＳ Ｐゴシック" charset="0"/>
                <a:cs typeface="ＭＳ Ｐゴシック" charset="0"/>
              </a:rPr>
              <a:t>University of Wisconsin-Madison</a:t>
            </a:r>
          </a:p>
          <a:p>
            <a:pPr algn="l" eaLnBrk="1" hangingPunct="1">
              <a:spcBef>
                <a:spcPts val="0"/>
              </a:spcBef>
            </a:pPr>
            <a:endParaRPr lang="en-US" sz="2000" dirty="0">
              <a:solidFill>
                <a:srgbClr val="FFFF00"/>
              </a:solidFill>
              <a:latin typeface="Calibri" charset="0"/>
              <a:ea typeface="ＭＳ Ｐゴシック" charset="0"/>
              <a:cs typeface="ＭＳ Ｐゴシック" charset="0"/>
            </a:endParaRPr>
          </a:p>
        </p:txBody>
      </p:sp>
      <p:pic>
        <p:nvPicPr>
          <p:cNvPr id="1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5891213"/>
            <a:ext cx="96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5"/>
          <p:cNvSpPr txBox="1">
            <a:spLocks noChangeArrowheads="1"/>
          </p:cNvSpPr>
          <p:nvPr/>
        </p:nvSpPr>
        <p:spPr bwMode="auto">
          <a:xfrm>
            <a:off x="5511886" y="6425355"/>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FFF00"/>
                </a:solidFill>
              </a:rPr>
              <a:t>VIIRS True Color, </a:t>
            </a:r>
            <a:r>
              <a:rPr lang="en-US" sz="1800" dirty="0" smtClean="0">
                <a:solidFill>
                  <a:srgbClr val="FFFF00"/>
                </a:solidFill>
              </a:rPr>
              <a:t>2015/01/30</a:t>
            </a:r>
            <a:endParaRPr lang="en-US" sz="18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68313" y="1573213"/>
            <a:ext cx="8229600" cy="690562"/>
          </a:xfrm>
        </p:spPr>
        <p:txBody>
          <a:bodyPr/>
          <a:lstStyle/>
          <a:p>
            <a:pPr eaLnBrk="1" hangingPunct="1"/>
            <a:r>
              <a:rPr lang="en-US" sz="4800">
                <a:latin typeface="Calibri" charset="0"/>
                <a:ea typeface="ＭＳ Ｐゴシック" charset="0"/>
                <a:cs typeface="ＭＳ Ｐゴシック" charset="0"/>
              </a:rPr>
              <a:t>Where To Obtain VIIRS Data</a:t>
            </a:r>
          </a:p>
        </p:txBody>
      </p:sp>
      <p:sp>
        <p:nvSpPr>
          <p:cNvPr id="2457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DDA6F3-84B3-FC4A-8DDB-4AA69A03F31B}"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dirty="0"/>
          </a:p>
        </p:txBody>
      </p:sp>
      <p:sp>
        <p:nvSpPr>
          <p:cNvPr id="2458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EE036E8-FAC5-0A45-8D68-A2722A0CD13D}" type="slidenum">
              <a:rPr lang="en-US" sz="1200">
                <a:solidFill>
                  <a:srgbClr val="898989"/>
                </a:solidFill>
              </a:rPr>
              <a:pPr eaLnBrk="1" hangingPunct="1"/>
              <a:t>10</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63"/>
            <a:ext cx="8229600" cy="692150"/>
          </a:xfrm>
        </p:spPr>
        <p:txBody>
          <a:bodyPr>
            <a:normAutofit fontScale="90000"/>
          </a:bodyPr>
          <a:lstStyle/>
          <a:p>
            <a:pPr eaLnBrk="1" hangingPunct="1">
              <a:defRPr/>
            </a:pPr>
            <a:r>
              <a:rPr lang="en-US" sz="4000">
                <a:latin typeface="Calibri" charset="0"/>
                <a:ea typeface="ＭＳ Ｐゴシック" charset="0"/>
                <a:cs typeface="ＭＳ Ｐゴシック" charset="0"/>
              </a:rPr>
              <a:t>Suomi NPP Data Archive: NOAA CLASS</a:t>
            </a:r>
          </a:p>
        </p:txBody>
      </p:sp>
      <p:sp>
        <p:nvSpPr>
          <p:cNvPr id="25603" name="Date Placeholder 6"/>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1789DC7-5BEA-3249-90A6-CFD379683071}" type="datetime1">
              <a:rPr lang="en-US" sz="1200" smtClean="0">
                <a:solidFill>
                  <a:srgbClr val="898989"/>
                </a:solidFill>
              </a:rPr>
              <a:t>2/9/15</a:t>
            </a:fld>
            <a:endParaRPr lang="en-US" sz="1200">
              <a:solidFill>
                <a:srgbClr val="898989"/>
              </a:solidFill>
            </a:endParaRPr>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dirty="0"/>
          </a:p>
        </p:txBody>
      </p:sp>
      <p:sp>
        <p:nvSpPr>
          <p:cNvPr id="25605"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ABB51B4-144C-124A-80BB-18CA4A37F5C1}" type="slidenum">
              <a:rPr lang="en-US" sz="1200">
                <a:solidFill>
                  <a:srgbClr val="898989"/>
                </a:solidFill>
              </a:rPr>
              <a:pPr eaLnBrk="1" hangingPunct="1"/>
              <a:t>11</a:t>
            </a:fld>
            <a:endParaRPr lang="en-US" sz="1200">
              <a:solidFill>
                <a:srgbClr val="898989"/>
              </a:solidFill>
            </a:endParaRPr>
          </a:p>
        </p:txBody>
      </p:sp>
      <p:sp>
        <p:nvSpPr>
          <p:cNvPr id="25606" name="Rectangle 9"/>
          <p:cNvSpPr>
            <a:spLocks noChangeArrowheads="1"/>
          </p:cNvSpPr>
          <p:nvPr/>
        </p:nvSpPr>
        <p:spPr bwMode="auto">
          <a:xfrm>
            <a:off x="2483320" y="5950144"/>
            <a:ext cx="4205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a:t>http://</a:t>
            </a:r>
            <a:r>
              <a:rPr lang="en-US" sz="2000" dirty="0" err="1" smtClean="0"/>
              <a:t>www.class.noaa.gov</a:t>
            </a:r>
            <a:r>
              <a:rPr lang="en-US" sz="2000" dirty="0"/>
              <a:t>/</a:t>
            </a:r>
          </a:p>
        </p:txBody>
      </p:sp>
      <p:pic>
        <p:nvPicPr>
          <p:cNvPr id="3" name="Picture 2"/>
          <p:cNvPicPr>
            <a:picLocks noChangeAspect="1"/>
          </p:cNvPicPr>
          <p:nvPr/>
        </p:nvPicPr>
        <p:blipFill rotWithShape="1">
          <a:blip r:embed="rId3"/>
          <a:srcRect b="8649"/>
          <a:stretch/>
        </p:blipFill>
        <p:spPr>
          <a:xfrm>
            <a:off x="727286" y="845296"/>
            <a:ext cx="7787122" cy="5016706"/>
          </a:xfrm>
          <a:prstGeom prst="rect">
            <a:avLst/>
          </a:prstGeom>
          <a:ln>
            <a:solidFill>
              <a:schemeClr val="tx1">
                <a:lumMod val="50000"/>
                <a:lumOff val="50000"/>
              </a:schemeClr>
            </a:solid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Notes about NOAA CLASS</a:t>
            </a:r>
          </a:p>
        </p:txBody>
      </p:sp>
      <p:sp>
        <p:nvSpPr>
          <p:cNvPr id="27650" name="Content Placeholder 2"/>
          <p:cNvSpPr>
            <a:spLocks noGrp="1"/>
          </p:cNvSpPr>
          <p:nvPr>
            <p:ph idx="1"/>
          </p:nvPr>
        </p:nvSpPr>
        <p:spPr/>
        <p:txBody>
          <a:bodyPr/>
          <a:lstStyle/>
          <a:p>
            <a:pPr eaLnBrk="1" hangingPunct="1"/>
            <a:r>
              <a:rPr lang="en-US" dirty="0">
                <a:latin typeface="Calibri" charset="0"/>
                <a:ea typeface="ＭＳ Ｐゴシック" charset="0"/>
                <a:cs typeface="ＭＳ Ｐゴシック" charset="0"/>
              </a:rPr>
              <a:t>CLASS is the official archive for NPP and JPSS data.</a:t>
            </a:r>
          </a:p>
          <a:p>
            <a:pPr eaLnBrk="1" hangingPunct="1"/>
            <a:r>
              <a:rPr lang="en-US" dirty="0">
                <a:latin typeface="Calibri" charset="0"/>
                <a:ea typeface="ＭＳ Ｐゴシック" charset="0"/>
                <a:cs typeface="ＭＳ Ｐゴシック" charset="0"/>
              </a:rPr>
              <a:t>Ad-hoc orders are supported.</a:t>
            </a:r>
          </a:p>
          <a:p>
            <a:pPr eaLnBrk="1" hangingPunct="1"/>
            <a:r>
              <a:rPr lang="en-US" dirty="0">
                <a:latin typeface="Calibri" charset="0"/>
                <a:ea typeface="ＭＳ Ｐゴシック" charset="0"/>
                <a:cs typeface="ＭＳ Ｐゴシック" charset="0"/>
              </a:rPr>
              <a:t>Subscription orders are supported.</a:t>
            </a:r>
          </a:p>
          <a:p>
            <a:pPr eaLnBrk="1" hangingPunct="1"/>
            <a:r>
              <a:rPr lang="en-US" dirty="0">
                <a:latin typeface="Calibri" charset="0"/>
                <a:ea typeface="ＭＳ Ｐゴシック" charset="0"/>
                <a:cs typeface="ＭＳ Ｐゴシック" charset="0"/>
              </a:rPr>
              <a:t>A detailed tutorial on ordering Suomi NPP data is available.</a:t>
            </a:r>
          </a:p>
          <a:p>
            <a:pPr eaLnBrk="1" hangingPunct="1"/>
            <a:r>
              <a:rPr lang="en-US" dirty="0">
                <a:latin typeface="Calibri" charset="0"/>
                <a:ea typeface="ＭＳ Ｐゴシック" charset="0"/>
                <a:cs typeface="ＭＳ Ｐゴシック" charset="0"/>
              </a:rPr>
              <a:t>NASA </a:t>
            </a:r>
            <a:r>
              <a:rPr lang="en-US" dirty="0" smtClean="0">
                <a:latin typeface="Calibri" charset="0"/>
                <a:ea typeface="ＭＳ Ｐゴシック" charset="0"/>
                <a:cs typeface="ＭＳ Ｐゴシック" charset="0"/>
              </a:rPr>
              <a:t>Atmosphere PEATE at UW/SSEC also provides </a:t>
            </a:r>
            <a:r>
              <a:rPr lang="en-US" dirty="0">
                <a:latin typeface="Calibri" charset="0"/>
                <a:ea typeface="ＭＳ Ｐゴシック" charset="0"/>
                <a:cs typeface="ＭＳ Ｐゴシック" charset="0"/>
              </a:rPr>
              <a:t>VIIRS </a:t>
            </a:r>
            <a:r>
              <a:rPr lang="en-US" dirty="0" smtClean="0">
                <a:latin typeface="Calibri" charset="0"/>
                <a:ea typeface="ＭＳ Ｐゴシック" charset="0"/>
                <a:cs typeface="ＭＳ Ｐゴシック" charset="0"/>
              </a:rPr>
              <a:t>SDRs.</a:t>
            </a:r>
            <a:endParaRPr lang="en-US" dirty="0">
              <a:latin typeface="Calibri" charset="0"/>
              <a:ea typeface="ＭＳ Ｐゴシック" charset="0"/>
              <a:cs typeface="ＭＳ Ｐゴシック" charset="0"/>
            </a:endParaRPr>
          </a:p>
        </p:txBody>
      </p:sp>
      <p:sp>
        <p:nvSpPr>
          <p:cNvPr id="2765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983B2D-C05F-E04D-A7F0-1DE204ACB472}"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276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00DA8B4-8BF0-4D48-901E-935C12871FEB}" type="slidenum">
              <a:rPr lang="en-US" sz="1200">
                <a:solidFill>
                  <a:srgbClr val="898989"/>
                </a:solidFill>
              </a:rPr>
              <a:pPr eaLnBrk="1" hangingPunct="1"/>
              <a:t>12</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68313" y="1573213"/>
            <a:ext cx="8229600" cy="690562"/>
          </a:xfrm>
        </p:spPr>
        <p:txBody>
          <a:bodyPr/>
          <a:lstStyle/>
          <a:p>
            <a:pPr eaLnBrk="1" hangingPunct="1"/>
            <a:r>
              <a:rPr lang="en-US" sz="4800">
                <a:latin typeface="Calibri" charset="0"/>
                <a:ea typeface="ＭＳ Ｐゴシック" charset="0"/>
                <a:cs typeface="ＭＳ Ｐゴシック" charset="0"/>
              </a:rPr>
              <a:t>VIIRS Scanner Characteristics</a:t>
            </a:r>
          </a:p>
        </p:txBody>
      </p:sp>
      <p:sp>
        <p:nvSpPr>
          <p:cNvPr id="2969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57F3A4D-3914-084B-A7B5-A60FBB3A08B4}"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dirty="0"/>
          </a:p>
        </p:txBody>
      </p:sp>
      <p:sp>
        <p:nvSpPr>
          <p:cNvPr id="2970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464F44-9600-9A4D-BB37-74569009989F}" type="slidenum">
              <a:rPr lang="en-US" sz="1200">
                <a:solidFill>
                  <a:srgbClr val="898989"/>
                </a:solidFill>
              </a:rPr>
              <a:pPr eaLnBrk="1" hangingPunct="1"/>
              <a:t>13</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98550"/>
            <a:ext cx="8709025"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2" name="Rectangle 4"/>
          <p:cNvSpPr>
            <a:spLocks noGrp="1" noChangeArrowheads="1"/>
          </p:cNvSpPr>
          <p:nvPr>
            <p:ph type="title"/>
          </p:nvPr>
        </p:nvSpPr>
        <p:spPr>
          <a:xfrm>
            <a:off x="687388" y="0"/>
            <a:ext cx="7769225" cy="1223963"/>
          </a:xfrm>
        </p:spPr>
        <p:txBody>
          <a:bodyPr/>
          <a:lstStyle/>
          <a:p>
            <a:pPr eaLnBrk="1" hangingPunct="1"/>
            <a:r>
              <a:rPr lang="en-US" sz="4000">
                <a:latin typeface="Calibri" charset="0"/>
                <a:ea typeface="ＭＳ Ｐゴシック" charset="0"/>
                <a:cs typeface="Calibri" charset="0"/>
                <a:sym typeface="Gill Sans" charset="0"/>
              </a:rPr>
              <a:t>VIIRS Spectral Bands</a:t>
            </a:r>
            <a:endParaRPr lang="en-US" sz="4000">
              <a:latin typeface="Calibri" charset="0"/>
              <a:ea typeface="ＭＳ Ｐゴシック" charset="0"/>
              <a:cs typeface="ＭＳ Ｐゴシック" charset="0"/>
              <a:sym typeface="Gill Sans" charset="0"/>
            </a:endParaRPr>
          </a:p>
        </p:txBody>
      </p:sp>
      <p:sp>
        <p:nvSpPr>
          <p:cNvPr id="3072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4E7584-65DD-014E-B73F-9448E49FE89E}" type="datetime1">
              <a:rPr lang="en-US" sz="1200" smtClean="0">
                <a:solidFill>
                  <a:srgbClr val="898989"/>
                </a:solidFill>
              </a:rPr>
              <a:t>2/9/15</a:t>
            </a:fld>
            <a:endParaRPr lang="en-US" sz="1200">
              <a:solidFill>
                <a:srgbClr val="898989"/>
              </a:solidFill>
            </a:endParaRPr>
          </a:p>
        </p:txBody>
      </p:sp>
      <p:sp>
        <p:nvSpPr>
          <p:cNvPr id="307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7ACAB66-218C-F849-8994-7372B7AA66CF}" type="slidenum">
              <a:rPr lang="en-US" sz="1200">
                <a:solidFill>
                  <a:srgbClr val="898989"/>
                </a:solidFill>
              </a:rPr>
              <a:pPr eaLnBrk="1" hangingPunct="1"/>
              <a:t>14</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Scan Details</a:t>
            </a:r>
          </a:p>
        </p:txBody>
      </p:sp>
      <p:sp>
        <p:nvSpPr>
          <p:cNvPr id="31746"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16 detectors along track (M-bands)</a:t>
            </a:r>
          </a:p>
          <a:p>
            <a:pPr eaLnBrk="1" hangingPunct="1"/>
            <a:r>
              <a:rPr lang="en-US">
                <a:latin typeface="Calibri" charset="0"/>
                <a:ea typeface="ＭＳ Ｐゴシック" charset="0"/>
                <a:cs typeface="ＭＳ Ｐゴシック" charset="0"/>
              </a:rPr>
              <a:t>32 detectors along track (I-bands)</a:t>
            </a:r>
          </a:p>
          <a:p>
            <a:pPr eaLnBrk="1" hangingPunct="1"/>
            <a:r>
              <a:rPr lang="en-US">
                <a:latin typeface="Calibri" charset="0"/>
                <a:ea typeface="ＭＳ Ｐゴシック" charset="0"/>
                <a:cs typeface="ＭＳ Ｐゴシック" charset="0"/>
              </a:rPr>
              <a:t>Swath width 3000 km</a:t>
            </a:r>
          </a:p>
          <a:p>
            <a:pPr eaLnBrk="1" hangingPunct="1"/>
            <a:r>
              <a:rPr lang="en-US">
                <a:latin typeface="Calibri" charset="0"/>
                <a:ea typeface="ＭＳ Ｐゴシック" charset="0"/>
                <a:cs typeface="ＭＳ Ｐゴシック" charset="0"/>
              </a:rPr>
              <a:t>Granule size 85.7 sec</a:t>
            </a:r>
          </a:p>
          <a:p>
            <a:pPr eaLnBrk="1" hangingPunct="1"/>
            <a:r>
              <a:rPr lang="en-US">
                <a:latin typeface="Calibri" charset="0"/>
                <a:ea typeface="ＭＳ Ｐゴシック" charset="0"/>
                <a:cs typeface="ＭＳ Ｐゴシック" charset="0"/>
              </a:rPr>
              <a:t>Usually 48 scans per granule (sometimes 47)</a:t>
            </a:r>
          </a:p>
          <a:p>
            <a:pPr eaLnBrk="1" hangingPunct="1"/>
            <a:r>
              <a:rPr lang="en-US">
                <a:latin typeface="Calibri" charset="0"/>
                <a:ea typeface="ＭＳ Ｐゴシック" charset="0"/>
                <a:cs typeface="ＭＳ Ｐゴシック" charset="0"/>
              </a:rPr>
              <a:t>Calibrated TOA reflectance is calculated using the terrain corrected solar zenith angle. </a:t>
            </a:r>
          </a:p>
          <a:p>
            <a:pPr eaLnBrk="1" hangingPunct="1"/>
            <a:endParaRPr lang="en-US">
              <a:latin typeface="Calibri" charset="0"/>
              <a:ea typeface="ＭＳ Ｐゴシック" charset="0"/>
              <a:cs typeface="ＭＳ Ｐゴシック" charset="0"/>
            </a:endParaRPr>
          </a:p>
        </p:txBody>
      </p:sp>
      <p:sp>
        <p:nvSpPr>
          <p:cNvPr id="3174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3104AF4-30ED-5544-BEEE-C4AC8AC2D113}"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17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BF5C216-220C-F547-B59C-BC8ED50C12B7}" type="slidenum">
              <a:rPr lang="en-US" sz="1200">
                <a:solidFill>
                  <a:srgbClr val="898989"/>
                </a:solidFill>
              </a:rPr>
              <a:pPr eaLnBrk="1" hangingPunct="1"/>
              <a:t>15</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Scan Overlap</a:t>
            </a:r>
          </a:p>
        </p:txBody>
      </p:sp>
      <p:sp>
        <p:nvSpPr>
          <p:cNvPr id="3277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6117AD-CF59-7444-BDF1-27FE458F960F}"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27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F53A1A6-B5AD-0C45-A420-E681B44C9D39}" type="slidenum">
              <a:rPr lang="en-US" sz="1200">
                <a:solidFill>
                  <a:srgbClr val="898989"/>
                </a:solidFill>
              </a:rPr>
              <a:pPr eaLnBrk="1" hangingPunct="1"/>
              <a:t>16</a:t>
            </a:fld>
            <a:endParaRPr lang="en-US" sz="1200">
              <a:solidFill>
                <a:srgbClr val="898989"/>
              </a:solidFill>
            </a:endParaRPr>
          </a:p>
        </p:txBody>
      </p:sp>
      <p:pic>
        <p:nvPicPr>
          <p:cNvPr id="3277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97088"/>
            <a:ext cx="8672513"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Bowtie Deletion Zones</a:t>
            </a:r>
          </a:p>
        </p:txBody>
      </p:sp>
      <p:sp>
        <p:nvSpPr>
          <p:cNvPr id="3379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76A4963-D8F1-2249-8666-C8D22C2A9643}"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37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7E87017-5E39-774E-9708-AAA10D72D930}" type="slidenum">
              <a:rPr lang="en-US" sz="1200">
                <a:solidFill>
                  <a:srgbClr val="898989"/>
                </a:solidFill>
              </a:rPr>
              <a:pPr eaLnBrk="1" hangingPunct="1"/>
              <a:t>17</a:t>
            </a:fld>
            <a:endParaRPr lang="en-US" sz="1200">
              <a:solidFill>
                <a:srgbClr val="898989"/>
              </a:solidFill>
            </a:endParaRPr>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879600"/>
            <a:ext cx="9024938"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1231900"/>
          </a:xfrm>
        </p:spPr>
        <p:txBody>
          <a:bodyPr/>
          <a:lstStyle/>
          <a:p>
            <a:r>
              <a:rPr lang="en-US" sz="4000">
                <a:latin typeface="Calibri" charset="0"/>
                <a:ea typeface="ＭＳ Ｐゴシック" charset="0"/>
                <a:cs typeface="ＭＳ Ｐゴシック" charset="0"/>
              </a:rPr>
              <a:t>Visualization of a VIIRS</a:t>
            </a:r>
            <a:br>
              <a:rPr lang="en-US" sz="4000">
                <a:latin typeface="Calibri" charset="0"/>
                <a:ea typeface="ＭＳ Ｐゴシック" charset="0"/>
                <a:cs typeface="ＭＳ Ｐゴシック" charset="0"/>
              </a:rPr>
            </a:br>
            <a:r>
              <a:rPr lang="en-US" sz="4000">
                <a:latin typeface="Calibri" charset="0"/>
                <a:ea typeface="ＭＳ Ｐゴシック" charset="0"/>
                <a:cs typeface="ＭＳ Ｐゴシック" charset="0"/>
              </a:rPr>
              <a:t>M-band SDR granule (Python)</a:t>
            </a:r>
          </a:p>
        </p:txBody>
      </p:sp>
      <p:sp>
        <p:nvSpPr>
          <p:cNvPr id="3481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1089281-131D-A745-8AFB-8193CF11459A}" type="datetime1">
              <a:rPr lang="en-US" sz="1200" smtClean="0">
                <a:solidFill>
                  <a:srgbClr val="898989"/>
                </a:solidFill>
              </a:rPr>
              <a:t>2/9/15</a:t>
            </a:fld>
            <a:endParaRPr lang="en-US" sz="1200">
              <a:solidFill>
                <a:srgbClr val="898989"/>
              </a:solidFill>
            </a:endParaRPr>
          </a:p>
        </p:txBody>
      </p:sp>
      <p:sp>
        <p:nvSpPr>
          <p:cNvPr id="3481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smtClean="0">
                <a:solidFill>
                  <a:srgbClr val="898989"/>
                </a:solidFill>
              </a:rPr>
              <a:t>DB Applications Workshop Miami</a:t>
            </a:r>
            <a:endParaRPr lang="en-US" sz="1200">
              <a:solidFill>
                <a:srgbClr val="898989"/>
              </a:solidFill>
            </a:endParaRPr>
          </a:p>
        </p:txBody>
      </p:sp>
      <p:sp>
        <p:nvSpPr>
          <p:cNvPr id="3482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28CD4C3-2556-ED4D-8AB0-15A0AD3E0489}" type="slidenum">
              <a:rPr lang="en-US" sz="1200">
                <a:solidFill>
                  <a:srgbClr val="898989"/>
                </a:solidFill>
              </a:rPr>
              <a:pPr eaLnBrk="1" hangingPunct="1"/>
              <a:t>18</a:t>
            </a:fld>
            <a:endParaRPr lang="en-US" sz="1200">
              <a:solidFill>
                <a:srgbClr val="898989"/>
              </a:solidFill>
            </a:endParaRPr>
          </a:p>
        </p:txBody>
      </p:sp>
      <p:pic>
        <p:nvPicPr>
          <p:cNvPr id="3482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785938"/>
            <a:ext cx="87884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4822" name="TextBox 7"/>
          <p:cNvSpPr txBox="1">
            <a:spLocks noChangeArrowheads="1"/>
          </p:cNvSpPr>
          <p:nvPr/>
        </p:nvSpPr>
        <p:spPr bwMode="auto">
          <a:xfrm>
            <a:off x="2951163" y="5432425"/>
            <a:ext cx="3238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Dimensions are 3200x768 pixels</a:t>
            </a:r>
          </a:p>
          <a:p>
            <a:pPr algn="ctr" eaLnBrk="1" hangingPunct="1"/>
            <a:r>
              <a:rPr lang="en-US" sz="1800"/>
              <a:t>Note bowtie deletion zones</a:t>
            </a:r>
          </a:p>
          <a:p>
            <a:pPr algn="ctr" eaLnBrk="1" hangingPunct="1"/>
            <a:r>
              <a:rPr lang="en-US" sz="1800"/>
              <a:t>Fill value in these zones is 65533</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z="4000">
                <a:latin typeface="Calibri" charset="0"/>
                <a:ea typeface="ＭＳ Ｐゴシック" charset="0"/>
                <a:cs typeface="ＭＳ Ｐゴシック" charset="0"/>
              </a:rPr>
              <a:t>Another example of bowtie deletion</a:t>
            </a:r>
          </a:p>
        </p:txBody>
      </p:sp>
      <p:sp>
        <p:nvSpPr>
          <p:cNvPr id="3584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65DB8A5-7930-A641-BC4B-636578F7B405}" type="datetime1">
              <a:rPr lang="en-US" sz="1200" smtClean="0">
                <a:solidFill>
                  <a:srgbClr val="898989"/>
                </a:solidFill>
              </a:rPr>
              <a:t>2/9/15</a:t>
            </a:fld>
            <a:endParaRPr lang="en-US" sz="1200">
              <a:solidFill>
                <a:srgbClr val="898989"/>
              </a:solidFill>
            </a:endParaRPr>
          </a:p>
        </p:txBody>
      </p:sp>
      <p:sp>
        <p:nvSpPr>
          <p:cNvPr id="3584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smtClean="0">
                <a:solidFill>
                  <a:srgbClr val="898989"/>
                </a:solidFill>
              </a:rPr>
              <a:t>DB Applications Workshop Miami</a:t>
            </a:r>
            <a:endParaRPr lang="en-US" sz="1200">
              <a:solidFill>
                <a:srgbClr val="898989"/>
              </a:solidFill>
            </a:endParaRPr>
          </a:p>
        </p:txBody>
      </p:sp>
      <p:sp>
        <p:nvSpPr>
          <p:cNvPr id="3584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5ECEA31-12A7-D046-AA99-3D051FA0DC31}" type="slidenum">
              <a:rPr lang="en-US" sz="1200">
                <a:solidFill>
                  <a:srgbClr val="898989"/>
                </a:solidFill>
              </a:rPr>
              <a:pPr eaLnBrk="1" hangingPunct="1"/>
              <a:t>19</a:t>
            </a:fld>
            <a:endParaRPr lang="en-US" sz="1200">
              <a:solidFill>
                <a:srgbClr val="898989"/>
              </a:solidFill>
            </a:endParaRPr>
          </a:p>
        </p:txBody>
      </p:sp>
      <p:pic>
        <p:nvPicPr>
          <p:cNvPr id="358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966788"/>
            <a:ext cx="6746875"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7"/>
          <p:cNvSpPr txBox="1">
            <a:spLocks noChangeArrowheads="1"/>
          </p:cNvSpPr>
          <p:nvPr/>
        </p:nvSpPr>
        <p:spPr bwMode="auto">
          <a:xfrm>
            <a:off x="2379663" y="6048375"/>
            <a:ext cx="438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McIDAS-X, served by VIIRS SDR ADDE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noChangeArrowheads="1"/>
          </p:cNvSpPr>
          <p:nvPr>
            <p:ph type="title"/>
          </p:nvPr>
        </p:nvSpPr>
        <p:spPr>
          <a:xfrm>
            <a:off x="687388" y="0"/>
            <a:ext cx="7769225" cy="1223963"/>
          </a:xfrm>
        </p:spPr>
        <p:txBody>
          <a:bodyPr lIns="64291" tIns="32146" rIns="40638" bIns="32146"/>
          <a:lstStyle/>
          <a:p>
            <a:pPr algn="l" eaLnBrk="1" hangingPunct="1"/>
            <a:r>
              <a:rPr lang="en-US" sz="4900">
                <a:solidFill>
                  <a:srgbClr val="FFFFFF"/>
                </a:solidFill>
                <a:latin typeface="Calibri" charset="0"/>
                <a:ea typeface="ＭＳ Ｐゴシック" charset="0"/>
                <a:cs typeface="Calibri" charset="0"/>
                <a:sym typeface="Gill Sans" charset="0"/>
              </a:rPr>
              <a:t>What is Suomi NPP?</a:t>
            </a:r>
            <a:endParaRPr lang="en-US" sz="4900">
              <a:solidFill>
                <a:srgbClr val="FFFFFF"/>
              </a:solidFill>
              <a:latin typeface="Calibri" charset="0"/>
              <a:ea typeface="ＭＳ Ｐゴシック" charset="0"/>
              <a:cs typeface="ＭＳ Ｐゴシック" charset="0"/>
              <a:sym typeface="Gill Sans" charset="0"/>
            </a:endParaRPr>
          </a:p>
        </p:txBody>
      </p:sp>
      <p:sp>
        <p:nvSpPr>
          <p:cNvPr id="16386" name="Rectangle 4"/>
          <p:cNvSpPr>
            <a:spLocks/>
          </p:cNvSpPr>
          <p:nvPr/>
        </p:nvSpPr>
        <p:spPr bwMode="auto">
          <a:xfrm>
            <a:off x="488950" y="1078337"/>
            <a:ext cx="8170863" cy="519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39687">
              <a:lnSpc>
                <a:spcPct val="90000"/>
              </a:lnSpc>
              <a:spcBef>
                <a:spcPts val="1688"/>
              </a:spcBef>
              <a:buSzPct val="125000"/>
            </a:pPr>
            <a:r>
              <a:rPr lang="en-US" sz="2500" dirty="0" smtClean="0">
                <a:cs typeface="Calibri" charset="0"/>
                <a:sym typeface="Gill Sans" charset="0"/>
              </a:rPr>
              <a:t>Launched </a:t>
            </a:r>
            <a:r>
              <a:rPr lang="en-US" sz="2500" dirty="0">
                <a:cs typeface="Calibri" charset="0"/>
                <a:sym typeface="Gill Sans" charset="0"/>
              </a:rPr>
              <a:t>into a polar </a:t>
            </a:r>
            <a:r>
              <a:rPr lang="en-US" sz="2500" dirty="0" smtClean="0">
                <a:cs typeface="Calibri" charset="0"/>
                <a:sym typeface="Gill Sans" charset="0"/>
              </a:rPr>
              <a:t>sun-synchronous orbit </a:t>
            </a:r>
            <a:r>
              <a:rPr lang="en-US" sz="2500" dirty="0">
                <a:cs typeface="Calibri" charset="0"/>
                <a:sym typeface="Gill Sans" charset="0"/>
              </a:rPr>
              <a:t>on Oct 28, 2011.</a:t>
            </a:r>
          </a:p>
          <a:p>
            <a:pPr marL="39687">
              <a:lnSpc>
                <a:spcPct val="90000"/>
              </a:lnSpc>
              <a:spcBef>
                <a:spcPts val="1688"/>
              </a:spcBef>
              <a:buSzPct val="125000"/>
            </a:pPr>
            <a:r>
              <a:rPr lang="en-US" sz="2500" dirty="0">
                <a:cs typeface="Calibri" charset="0"/>
                <a:sym typeface="Gill Sans" charset="0"/>
              </a:rPr>
              <a:t> Developed by NASA and industry; operated by NOAA.</a:t>
            </a:r>
          </a:p>
          <a:p>
            <a:pPr marL="39687">
              <a:lnSpc>
                <a:spcPct val="90000"/>
              </a:lnSpc>
              <a:spcBef>
                <a:spcPts val="1688"/>
              </a:spcBef>
              <a:buSzPct val="125000"/>
            </a:pPr>
            <a:r>
              <a:rPr lang="en-US" sz="2500" dirty="0">
                <a:cs typeface="Calibri" charset="0"/>
                <a:sym typeface="Gill Sans" charset="0"/>
              </a:rPr>
              <a:t> Spacecraft and sensors were developed by industry.</a:t>
            </a:r>
          </a:p>
          <a:p>
            <a:pPr marL="39687">
              <a:lnSpc>
                <a:spcPct val="90000"/>
              </a:lnSpc>
              <a:spcBef>
                <a:spcPts val="1688"/>
              </a:spcBef>
              <a:buSzPct val="125000"/>
            </a:pPr>
            <a:r>
              <a:rPr lang="en-US" sz="2500" dirty="0">
                <a:cs typeface="Calibri" charset="0"/>
                <a:sym typeface="Gill Sans" charset="0"/>
              </a:rPr>
              <a:t> </a:t>
            </a:r>
            <a:r>
              <a:rPr lang="en-US" sz="2500" b="1" i="1" dirty="0">
                <a:cs typeface="Calibri" charset="0"/>
                <a:sym typeface="Gill Sans" charset="0"/>
              </a:rPr>
              <a:t>Science algorithms</a:t>
            </a:r>
            <a:r>
              <a:rPr lang="en-US" sz="2500" dirty="0">
                <a:cs typeface="Calibri" charset="0"/>
                <a:sym typeface="Gill Sans" charset="0"/>
              </a:rPr>
              <a:t> were also developed by industry.</a:t>
            </a:r>
          </a:p>
          <a:p>
            <a:pPr marL="39687">
              <a:lnSpc>
                <a:spcPct val="90000"/>
              </a:lnSpc>
              <a:spcBef>
                <a:spcPts val="1688"/>
              </a:spcBef>
            </a:pPr>
            <a:r>
              <a:rPr lang="en-US" sz="2500" dirty="0">
                <a:cs typeface="Calibri" charset="0"/>
                <a:sym typeface="Gill Sans" charset="0"/>
              </a:rPr>
              <a:t>Question: Can the science products (e.g., global cloudiness) continue the </a:t>
            </a:r>
            <a:r>
              <a:rPr lang="en-US" sz="2500" b="1" i="1" dirty="0">
                <a:cs typeface="Calibri" charset="0"/>
                <a:sym typeface="Gill Sans" charset="0"/>
              </a:rPr>
              <a:t>Climate Data Record</a:t>
            </a:r>
            <a:r>
              <a:rPr lang="en-US" sz="2500" dirty="0">
                <a:cs typeface="Calibri" charset="0"/>
                <a:sym typeface="Gill Sans" charset="0"/>
              </a:rPr>
              <a:t> established by previous NASA and NOAA satellites?</a:t>
            </a:r>
          </a:p>
          <a:p>
            <a:pPr marL="39687">
              <a:lnSpc>
                <a:spcPct val="90000"/>
              </a:lnSpc>
              <a:spcBef>
                <a:spcPts val="1688"/>
              </a:spcBef>
            </a:pPr>
            <a:r>
              <a:rPr lang="en-US" sz="2500" b="1" i="1" dirty="0">
                <a:cs typeface="Calibri" charset="0"/>
                <a:sym typeface="Gill Sans" charset="0"/>
              </a:rPr>
              <a:t>Climate Data Record</a:t>
            </a:r>
            <a:r>
              <a:rPr lang="en-US" sz="2500" dirty="0">
                <a:cs typeface="Calibri" charset="0"/>
                <a:sym typeface="Gill Sans" charset="0"/>
              </a:rPr>
              <a:t> = "A </a:t>
            </a:r>
            <a:r>
              <a:rPr lang="en-US" sz="2500" dirty="0">
                <a:cs typeface="Calibri" charset="0"/>
                <a:sym typeface="Gill Sans" charset="0"/>
                <a:hlinkClick r:id="rId2"/>
              </a:rPr>
              <a:t>time series</a:t>
            </a:r>
            <a:r>
              <a:rPr lang="en-US" sz="2500" dirty="0">
                <a:cs typeface="Calibri" charset="0"/>
                <a:sym typeface="Gill Sans" charset="0"/>
              </a:rPr>
              <a:t> of measurements of sufficient length, consistency, and continuity to determine climate var</a:t>
            </a:r>
            <a:r>
              <a:rPr lang="en-US" sz="2500" dirty="0">
                <a:cs typeface="Calibri" charset="0"/>
                <a:sym typeface="Gill Sans" charset="0"/>
                <a:hlinkClick r:id="rId3"/>
              </a:rPr>
              <a:t>iabilit</a:t>
            </a:r>
            <a:r>
              <a:rPr lang="en-US" sz="2500" dirty="0">
                <a:cs typeface="Calibri" charset="0"/>
                <a:sym typeface="Gill Sans" charset="0"/>
              </a:rPr>
              <a:t>y. and change</a:t>
            </a:r>
            <a:r>
              <a:rPr lang="en-US" sz="2500" dirty="0" smtClean="0">
                <a:cs typeface="Calibri" charset="0"/>
                <a:sym typeface="Gill Sans" charset="0"/>
              </a:rPr>
              <a:t>.”</a:t>
            </a:r>
            <a:endParaRPr lang="en-US" sz="2500" dirty="0">
              <a:cs typeface="Calibri" charset="0"/>
              <a:sym typeface="Gill Sans" charset="0"/>
            </a:endParaRPr>
          </a:p>
        </p:txBody>
      </p:sp>
      <p:sp>
        <p:nvSpPr>
          <p:cNvPr id="16387" name="Title 1"/>
          <p:cNvSpPr txBox="1">
            <a:spLocks/>
          </p:cNvSpPr>
          <p:nvPr/>
        </p:nvSpPr>
        <p:spPr bwMode="auto">
          <a:xfrm>
            <a:off x="457200" y="274638"/>
            <a:ext cx="8229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pPr>
            <a:r>
              <a:rPr lang="en-US" sz="4000" dirty="0" smtClean="0"/>
              <a:t>About </a:t>
            </a:r>
            <a:r>
              <a:rPr lang="en-US" sz="4000" dirty="0"/>
              <a:t>Suomi </a:t>
            </a:r>
            <a:r>
              <a:rPr lang="en-US" sz="4000" dirty="0" smtClean="0"/>
              <a:t>NPP</a:t>
            </a:r>
            <a:endParaRPr lang="en-US" sz="4000" dirty="0"/>
          </a:p>
        </p:txBody>
      </p:sp>
      <p:sp>
        <p:nvSpPr>
          <p:cNvPr id="16388" name="Date Placeholder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0535ECC-02DC-A042-8AEA-004C8EC71670}" type="datetime1">
              <a:rPr lang="en-US" sz="1200" smtClean="0">
                <a:solidFill>
                  <a:srgbClr val="898989"/>
                </a:solidFill>
              </a:rPr>
              <a:t>2/9/15</a:t>
            </a:fld>
            <a:endParaRPr lang="en-US" sz="1200">
              <a:solidFill>
                <a:srgbClr val="898989"/>
              </a:solidFill>
            </a:endParaRPr>
          </a:p>
        </p:txBody>
      </p:sp>
      <p:sp>
        <p:nvSpPr>
          <p:cNvPr id="1638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2937425-1683-384E-AA93-02559E3733E6}" type="slidenum">
              <a:rPr lang="en-US" sz="1200">
                <a:solidFill>
                  <a:srgbClr val="898989"/>
                </a:solidFill>
              </a:rPr>
              <a:pPr eaLnBrk="1" hangingPunct="1"/>
              <a:t>2</a:t>
            </a:fld>
            <a:endParaRPr lang="en-US" sz="1200">
              <a:solidFill>
                <a:srgbClr val="898989"/>
              </a:solidFill>
            </a:endParaRPr>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200">
                <a:latin typeface="Calibri" charset="0"/>
                <a:ea typeface="ＭＳ Ｐゴシック" charset="0"/>
                <a:cs typeface="ＭＳ Ｐゴシック" charset="0"/>
              </a:rPr>
              <a:t>VIIRS aggregation zones</a:t>
            </a:r>
            <a:br>
              <a:rPr lang="en-US" sz="3200">
                <a:latin typeface="Calibri" charset="0"/>
                <a:ea typeface="ＭＳ Ｐゴシック" charset="0"/>
                <a:cs typeface="ＭＳ Ｐゴシック" charset="0"/>
              </a:rPr>
            </a:br>
            <a:r>
              <a:rPr lang="en-US" sz="3200">
                <a:latin typeface="Calibri" charset="0"/>
                <a:ea typeface="ＭＳ Ｐゴシック" charset="0"/>
                <a:cs typeface="ＭＳ Ｐゴシック" charset="0"/>
              </a:rPr>
              <a:t>(to maintain near constant FOV size)</a:t>
            </a:r>
          </a:p>
        </p:txBody>
      </p:sp>
      <p:sp>
        <p:nvSpPr>
          <p:cNvPr id="3686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82C0B1B-72BA-414D-A037-813DAF6F5C1A}"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68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3BF6529-6C2D-A24D-B2D1-65671EDBD7F8}" type="slidenum">
              <a:rPr lang="en-US" sz="1200">
                <a:solidFill>
                  <a:srgbClr val="898989"/>
                </a:solidFill>
              </a:rPr>
              <a:pPr eaLnBrk="1" hangingPunct="1"/>
              <a:t>20</a:t>
            </a:fld>
            <a:endParaRPr lang="en-US" sz="1200">
              <a:solidFill>
                <a:srgbClr val="898989"/>
              </a:solidFill>
            </a:endParaRPr>
          </a:p>
        </p:txBody>
      </p:sp>
      <p:pic>
        <p:nvPicPr>
          <p:cNvPr id="36869" name="Picture 6"/>
          <p:cNvPicPr>
            <a:picLocks noChangeAspect="1"/>
          </p:cNvPicPr>
          <p:nvPr/>
        </p:nvPicPr>
        <p:blipFill>
          <a:blip r:embed="rId2">
            <a:extLst>
              <a:ext uri="{28A0092B-C50C-407E-A947-70E740481C1C}">
                <a14:useLocalDpi xmlns:a14="http://schemas.microsoft.com/office/drawing/2010/main" val="0"/>
              </a:ext>
            </a:extLst>
          </a:blip>
          <a:srcRect b="7597"/>
          <a:stretch>
            <a:fillRect/>
          </a:stretch>
        </p:blipFill>
        <p:spPr bwMode="auto">
          <a:xfrm>
            <a:off x="531813" y="1135063"/>
            <a:ext cx="81026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7"/>
          <p:cNvSpPr txBox="1">
            <a:spLocks noChangeArrowheads="1"/>
          </p:cNvSpPr>
          <p:nvPr/>
        </p:nvSpPr>
        <p:spPr bwMode="auto">
          <a:xfrm>
            <a:off x="4737100" y="5810250"/>
            <a:ext cx="8318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t>32 deg</a:t>
            </a:r>
          </a:p>
        </p:txBody>
      </p:sp>
      <p:sp>
        <p:nvSpPr>
          <p:cNvPr id="36871" name="TextBox 8"/>
          <p:cNvSpPr txBox="1">
            <a:spLocks noChangeArrowheads="1"/>
          </p:cNvSpPr>
          <p:nvPr/>
        </p:nvSpPr>
        <p:spPr bwMode="auto">
          <a:xfrm>
            <a:off x="6159500" y="5830888"/>
            <a:ext cx="8318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t>43 deg</a:t>
            </a:r>
          </a:p>
          <a:p>
            <a:pPr eaLnBrk="1" hangingPunct="1"/>
            <a:endParaRPr lang="en-US" sz="1400" b="1"/>
          </a:p>
        </p:txBody>
      </p:sp>
      <p:sp>
        <p:nvSpPr>
          <p:cNvPr id="36872" name="TextBox 9"/>
          <p:cNvSpPr txBox="1">
            <a:spLocks noChangeArrowheads="1"/>
          </p:cNvSpPr>
          <p:nvPr/>
        </p:nvSpPr>
        <p:spPr bwMode="auto">
          <a:xfrm>
            <a:off x="7669213" y="5829300"/>
            <a:ext cx="8318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a:t>56 deg</a:t>
            </a:r>
          </a:p>
          <a:p>
            <a:pPr eaLnBrk="1" hangingPunct="1"/>
            <a:endParaRPr lang="en-US" sz="1400" b="1"/>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Calibration</a:t>
            </a:r>
          </a:p>
        </p:txBody>
      </p:sp>
      <p:sp>
        <p:nvSpPr>
          <p:cNvPr id="37890" name="Content Placeholder 2"/>
          <p:cNvSpPr>
            <a:spLocks noGrp="1"/>
          </p:cNvSpPr>
          <p:nvPr>
            <p:ph idx="1"/>
          </p:nvPr>
        </p:nvSpPr>
        <p:spPr/>
        <p:txBody>
          <a:bodyPr/>
          <a:lstStyle/>
          <a:p>
            <a:pPr eaLnBrk="1" hangingPunct="1">
              <a:lnSpc>
                <a:spcPct val="80000"/>
              </a:lnSpc>
            </a:pPr>
            <a:r>
              <a:rPr lang="en-US" sz="2500">
                <a:latin typeface="Calibri" charset="0"/>
                <a:ea typeface="ＭＳ Ｐゴシック" charset="0"/>
                <a:cs typeface="ＭＳ Ｐゴシック" charset="0"/>
              </a:rPr>
              <a:t>For thermal emissive (infrared) bands, a full aperture black body (BB) with accurately-known emissivity and temperature, and deep space, are viewed on every scan.</a:t>
            </a:r>
          </a:p>
          <a:p>
            <a:pPr eaLnBrk="1" hangingPunct="1">
              <a:lnSpc>
                <a:spcPct val="80000"/>
              </a:lnSpc>
            </a:pPr>
            <a:r>
              <a:rPr lang="en-US" sz="2500">
                <a:latin typeface="Calibri" charset="0"/>
                <a:ea typeface="ＭＳ Ｐゴシック" charset="0"/>
                <a:cs typeface="ＭＳ Ｐゴシック" charset="0"/>
              </a:rPr>
              <a:t>For reflected solar (visible, near-infrared) bands, a full aperture solar diffuser (SD) providing precisely-attenuated sunlight in the visible region of the spectrum is viewed on every scan.</a:t>
            </a:r>
          </a:p>
          <a:p>
            <a:pPr eaLnBrk="1" hangingPunct="1">
              <a:lnSpc>
                <a:spcPct val="80000"/>
              </a:lnSpc>
            </a:pPr>
            <a:r>
              <a:rPr lang="en-US" sz="2500">
                <a:latin typeface="Calibri" charset="0"/>
                <a:ea typeface="ＭＳ Ｐゴシック" charset="0"/>
                <a:cs typeface="ＭＳ Ｐゴシック" charset="0"/>
              </a:rPr>
              <a:t>Since the diffusing surface of the SD may degrade slightly over time on orbit, the sensor also includes a Solar Diffuser Stability Monitor (SDSM) to detect changes in the SD reflected radiance.</a:t>
            </a:r>
          </a:p>
          <a:p>
            <a:pPr eaLnBrk="1" hangingPunct="1">
              <a:lnSpc>
                <a:spcPct val="80000"/>
              </a:lnSpc>
            </a:pPr>
            <a:r>
              <a:rPr lang="en-US" sz="2500">
                <a:latin typeface="Calibri" charset="0"/>
                <a:ea typeface="ＭＳ Ｐゴシック" charset="0"/>
                <a:cs typeface="ＭＳ Ｐゴシック" charset="0"/>
              </a:rPr>
              <a:t>SD and SDSM data are valid during a one minute window each orbit that occurs near the Earth</a:t>
            </a:r>
            <a:r>
              <a:rPr lang="ja-JP" altLang="en-US" sz="2500">
                <a:latin typeface="Calibri" charset="0"/>
                <a:ea typeface="ＭＳ Ｐゴシック" charset="0"/>
                <a:cs typeface="ＭＳ Ｐゴシック" charset="0"/>
              </a:rPr>
              <a:t>’</a:t>
            </a:r>
            <a:r>
              <a:rPr lang="en-US" altLang="ja-JP" sz="2500">
                <a:latin typeface="Calibri" charset="0"/>
                <a:ea typeface="ＭＳ Ｐゴシック" charset="0"/>
                <a:cs typeface="ＭＳ Ｐゴシック" charset="0"/>
              </a:rPr>
              <a:t>s south pole when the sun illuminates the respective input ports.</a:t>
            </a:r>
            <a:endParaRPr lang="en-US" sz="2500">
              <a:latin typeface="Calibri" charset="0"/>
              <a:ea typeface="ＭＳ Ｐゴシック" charset="0"/>
              <a:cs typeface="ＭＳ Ｐゴシック" charset="0"/>
            </a:endParaRPr>
          </a:p>
        </p:txBody>
      </p:sp>
      <p:sp>
        <p:nvSpPr>
          <p:cNvPr id="3789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FAF08EB-3A38-644A-908E-DFE704F2A99E}"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789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EEC5238-9D08-4645-8872-CEE2A94E9367}" type="slidenum">
              <a:rPr lang="en-US" sz="1200">
                <a:solidFill>
                  <a:srgbClr val="898989"/>
                </a:solidFill>
              </a:rPr>
              <a:pPr eaLnBrk="1" hangingPunct="1"/>
              <a:t>21</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Anatomy of a VIIRS File Name</a:t>
            </a:r>
          </a:p>
        </p:txBody>
      </p:sp>
      <p:sp>
        <p:nvSpPr>
          <p:cNvPr id="38914" name="Content Placeholder 2"/>
          <p:cNvSpPr>
            <a:spLocks noGrp="1"/>
          </p:cNvSpPr>
          <p:nvPr>
            <p:ph idx="1"/>
          </p:nvPr>
        </p:nvSpPr>
        <p:spPr/>
        <p:txBody>
          <a:bodyPr/>
          <a:lstStyle/>
          <a:p>
            <a:pPr marL="0" indent="0" eaLnBrk="1" hangingPunct="1">
              <a:buFont typeface="Arial" charset="0"/>
              <a:buNone/>
            </a:pPr>
            <a:r>
              <a:rPr lang="fi-FI" sz="1600">
                <a:latin typeface="Calibri" charset="0"/>
                <a:ea typeface="ＭＳ Ｐゴシック" charset="0"/>
                <a:cs typeface="ＭＳ Ｐゴシック" charset="0"/>
              </a:rPr>
              <a:t>GITCO_npp_d20120207_t0456502_e0458143_b01444_c20120207112240904333_noaa_ops.h5</a:t>
            </a:r>
          </a:p>
          <a:p>
            <a:pPr marL="0" indent="0" eaLnBrk="1" hangingPunct="1">
              <a:buFont typeface="Arial" charset="0"/>
              <a:buNone/>
            </a:pPr>
            <a:endParaRPr lang="fi-FI" sz="1600">
              <a:latin typeface="Calibri" charset="0"/>
              <a:ea typeface="ＭＳ Ｐゴシック" charset="0"/>
              <a:cs typeface="ＭＳ Ｐゴシック" charset="0"/>
            </a:endParaRPr>
          </a:p>
          <a:p>
            <a:pPr marL="0" indent="0" eaLnBrk="1" hangingPunct="1">
              <a:buFont typeface="Arial" charset="0"/>
              <a:buNone/>
            </a:pPr>
            <a:r>
              <a:rPr lang="fi-FI" sz="1600">
                <a:latin typeface="Calibri" charset="0"/>
                <a:ea typeface="ＭＳ Ｐゴシック" charset="0"/>
                <a:cs typeface="ＭＳ Ｐゴシック" charset="0"/>
              </a:rPr>
              <a:t>GITCO 				= product name (5 characters; GITCO = VIIRS I-band geolocation)</a:t>
            </a:r>
          </a:p>
          <a:p>
            <a:pPr marL="0" indent="0" eaLnBrk="1" hangingPunct="1">
              <a:buFont typeface="Arial" charset="0"/>
              <a:buNone/>
            </a:pPr>
            <a:r>
              <a:rPr lang="fi-FI" sz="1600">
                <a:latin typeface="Calibri" charset="0"/>
                <a:ea typeface="ＭＳ Ｐゴシック" charset="0"/>
                <a:cs typeface="ＭＳ Ｐゴシック" charset="0"/>
              </a:rPr>
              <a:t>npp					= platform name (3 characters)</a:t>
            </a:r>
          </a:p>
          <a:p>
            <a:pPr marL="0" indent="0" eaLnBrk="1" hangingPunct="1">
              <a:buFont typeface="Arial" charset="0"/>
              <a:buNone/>
            </a:pPr>
            <a:r>
              <a:rPr lang="fi-FI" sz="1600">
                <a:latin typeface="Calibri" charset="0"/>
                <a:ea typeface="ＭＳ Ｐゴシック" charset="0"/>
                <a:cs typeface="ＭＳ Ｐゴシック" charset="0"/>
              </a:rPr>
              <a:t>d20120207			= date of observation (yyyymmdd)</a:t>
            </a:r>
          </a:p>
          <a:p>
            <a:pPr marL="0" indent="0" eaLnBrk="1" hangingPunct="1">
              <a:buFont typeface="Arial" charset="0"/>
              <a:buNone/>
            </a:pPr>
            <a:r>
              <a:rPr lang="fi-FI" sz="1600">
                <a:latin typeface="Calibri" charset="0"/>
                <a:ea typeface="ＭＳ Ｐゴシック" charset="0"/>
                <a:cs typeface="ＭＳ Ｐゴシック" charset="0"/>
              </a:rPr>
              <a:t>t0456502				= start time of granule (hhmmsss)</a:t>
            </a:r>
          </a:p>
          <a:p>
            <a:pPr marL="0" indent="0" eaLnBrk="1" hangingPunct="1">
              <a:buFont typeface="Arial" charset="0"/>
              <a:buNone/>
            </a:pPr>
            <a:r>
              <a:rPr lang="fi-FI" sz="1600">
                <a:latin typeface="Calibri" charset="0"/>
                <a:ea typeface="ＭＳ Ｐゴシック" charset="0"/>
                <a:cs typeface="ＭＳ Ｐゴシック" charset="0"/>
              </a:rPr>
              <a:t>e0458143				= end time of granule (hhmmsss)</a:t>
            </a:r>
          </a:p>
          <a:p>
            <a:pPr marL="0" indent="0" eaLnBrk="1" hangingPunct="1">
              <a:buFont typeface="Arial" charset="0"/>
              <a:buNone/>
            </a:pPr>
            <a:r>
              <a:rPr lang="fi-FI" sz="1600">
                <a:latin typeface="Calibri" charset="0"/>
                <a:ea typeface="ＭＳ Ｐゴシック" charset="0"/>
                <a:cs typeface="ＭＳ Ｐゴシック" charset="0"/>
              </a:rPr>
              <a:t>b01444				= orbit number</a:t>
            </a:r>
          </a:p>
          <a:p>
            <a:pPr marL="0" indent="0" eaLnBrk="1" hangingPunct="1">
              <a:buFont typeface="Arial" charset="0"/>
              <a:buNone/>
            </a:pPr>
            <a:r>
              <a:rPr lang="fi-FI" sz="1600">
                <a:latin typeface="Calibri" charset="0"/>
                <a:ea typeface="ＭＳ Ｐゴシック" charset="0"/>
                <a:cs typeface="ＭＳ Ｐゴシック" charset="0"/>
              </a:rPr>
              <a:t>c20120207112240904333	= file creation date and time</a:t>
            </a:r>
          </a:p>
          <a:p>
            <a:pPr marL="0" indent="0" eaLnBrk="1" hangingPunct="1">
              <a:buFont typeface="Arial" charset="0"/>
              <a:buNone/>
            </a:pPr>
            <a:r>
              <a:rPr lang="fi-FI" sz="1600">
                <a:latin typeface="Calibri" charset="0"/>
                <a:ea typeface="ＭＳ Ｐゴシック" charset="0"/>
                <a:cs typeface="ＭＳ Ｐゴシック" charset="0"/>
              </a:rPr>
              <a:t>noaa					= originator of the file (4 characters; noaa = NOAA/NESDIS/IDPS)</a:t>
            </a:r>
          </a:p>
          <a:p>
            <a:pPr marL="0" indent="0" eaLnBrk="1" hangingPunct="1">
              <a:buFont typeface="Arial" charset="0"/>
              <a:buNone/>
            </a:pPr>
            <a:r>
              <a:rPr lang="fi-FI" sz="1600">
                <a:latin typeface="Calibri" charset="0"/>
                <a:ea typeface="ＭＳ Ｐゴシック" charset="0"/>
                <a:cs typeface="ＭＳ Ｐゴシック" charset="0"/>
              </a:rPr>
              <a:t>ops					= domain description (3 characters; ops = operational)</a:t>
            </a:r>
          </a:p>
          <a:p>
            <a:pPr marL="0" indent="0" eaLnBrk="1" hangingPunct="1">
              <a:buFont typeface="Arial" charset="0"/>
              <a:buNone/>
            </a:pPr>
            <a:endParaRPr lang="fi-FI" sz="1600">
              <a:latin typeface="Calibri" charset="0"/>
              <a:ea typeface="ＭＳ Ｐゴシック" charset="0"/>
              <a:cs typeface="ＭＳ Ｐゴシック" charset="0"/>
            </a:endParaRPr>
          </a:p>
          <a:p>
            <a:pPr marL="0" indent="0" eaLnBrk="1" hangingPunct="1">
              <a:buFont typeface="Arial" charset="0"/>
              <a:buNone/>
            </a:pPr>
            <a:r>
              <a:rPr lang="fi-FI" sz="1600">
                <a:latin typeface="Calibri" charset="0"/>
                <a:ea typeface="ＭＳ Ｐゴシック" charset="0"/>
                <a:cs typeface="ＭＳ Ｐゴシック" charset="0"/>
              </a:rPr>
              <a:t>The file naming convention is described in detail in JPSS CDFCB External Volume 1: Overview, available at</a:t>
            </a:r>
          </a:p>
          <a:p>
            <a:pPr marL="0" indent="0" eaLnBrk="1" hangingPunct="1">
              <a:buFont typeface="Arial" charset="0"/>
              <a:buNone/>
            </a:pPr>
            <a:r>
              <a:rPr lang="fi-FI" sz="1600">
                <a:latin typeface="Calibri" charset="0"/>
                <a:ea typeface="ＭＳ Ｐゴシック" charset="0"/>
                <a:cs typeface="ＭＳ Ｐゴシック" charset="0"/>
              </a:rPr>
              <a:t>http://npp.gsfc.nasa.gov/science/documents.html</a:t>
            </a:r>
          </a:p>
          <a:p>
            <a:pPr marL="0" indent="0" eaLnBrk="1" hangingPunct="1">
              <a:buFont typeface="Arial" charset="0"/>
              <a:buNone/>
            </a:pPr>
            <a:endParaRPr lang="fi-FI" sz="1600">
              <a:latin typeface="Calibri" charset="0"/>
              <a:ea typeface="ＭＳ Ｐゴシック" charset="0"/>
              <a:cs typeface="ＭＳ Ｐゴシック" charset="0"/>
            </a:endParaRPr>
          </a:p>
          <a:p>
            <a:pPr marL="0" indent="0" eaLnBrk="1" hangingPunct="1">
              <a:buFont typeface="Arial" charset="0"/>
              <a:buNone/>
            </a:pPr>
            <a:endParaRPr lang="fi-FI" sz="1600">
              <a:latin typeface="Calibri" charset="0"/>
              <a:ea typeface="ＭＳ Ｐゴシック" charset="0"/>
              <a:cs typeface="ＭＳ Ｐゴシック" charset="0"/>
            </a:endParaRPr>
          </a:p>
          <a:p>
            <a:pPr marL="0" indent="0" eaLnBrk="1" hangingPunct="1">
              <a:buFont typeface="Arial" charset="0"/>
              <a:buNone/>
            </a:pPr>
            <a:endParaRPr lang="en-US" sz="1600">
              <a:latin typeface="Calibri" charset="0"/>
              <a:ea typeface="ＭＳ Ｐゴシック" charset="0"/>
              <a:cs typeface="ＭＳ Ｐゴシック" charset="0"/>
            </a:endParaRPr>
          </a:p>
        </p:txBody>
      </p:sp>
      <p:sp>
        <p:nvSpPr>
          <p:cNvPr id="3891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965C4C2-5818-8942-AE51-2A715EE868CD}"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89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64C9FC7-B616-C048-B510-6B8EF6D99E87}" type="slidenum">
              <a:rPr lang="en-US" sz="1200">
                <a:solidFill>
                  <a:srgbClr val="898989"/>
                </a:solidFill>
              </a:rPr>
              <a:pPr eaLnBrk="1" hangingPunct="1"/>
              <a:t>22</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Detailed Information</a:t>
            </a:r>
          </a:p>
        </p:txBody>
      </p:sp>
      <p:sp>
        <p:nvSpPr>
          <p:cNvPr id="39938" name="Content Placeholder 2"/>
          <p:cNvSpPr>
            <a:spLocks noGrp="1"/>
          </p:cNvSpPr>
          <p:nvPr>
            <p:ph idx="1"/>
          </p:nvPr>
        </p:nvSpPr>
        <p:spPr/>
        <p:txBody>
          <a:bodyPr/>
          <a:lstStyle/>
          <a:p>
            <a:pPr marL="0" indent="0" eaLnBrk="1" hangingPunct="1">
              <a:buFont typeface="Arial" charset="0"/>
              <a:buNone/>
            </a:pPr>
            <a:r>
              <a:rPr lang="en-US" dirty="0">
                <a:latin typeface="Calibri" charset="0"/>
                <a:ea typeface="ＭＳ Ｐゴシック" charset="0"/>
                <a:cs typeface="ＭＳ Ｐゴシック" charset="0"/>
              </a:rPr>
              <a:t>For detailed information on </a:t>
            </a:r>
            <a:r>
              <a:rPr lang="en-US" dirty="0" err="1">
                <a:latin typeface="Calibri" charset="0"/>
                <a:ea typeface="ＭＳ Ｐゴシック" charset="0"/>
                <a:cs typeface="ＭＳ Ｐゴシック" charset="0"/>
              </a:rPr>
              <a:t>VIIRS</a:t>
            </a:r>
            <a:r>
              <a:rPr lang="en-US" dirty="0">
                <a:latin typeface="Calibri" charset="0"/>
                <a:ea typeface="ＭＳ Ｐゴシック" charset="0"/>
                <a:cs typeface="ＭＳ Ｐゴシック" charset="0"/>
              </a:rPr>
              <a:t> sensor data formats, scanning geometry, bowtie deletion, detector aggregation, etc., see</a:t>
            </a:r>
          </a:p>
          <a:p>
            <a:pPr marL="0" indent="0" eaLnBrk="1" hangingPunct="1">
              <a:buFont typeface="Arial" charset="0"/>
              <a:buNone/>
            </a:pPr>
            <a:endParaRPr lang="en-US" dirty="0">
              <a:latin typeface="Calibri" charset="0"/>
              <a:ea typeface="ＭＳ Ｐゴシック" charset="0"/>
              <a:cs typeface="ＭＳ Ｐゴシック" charset="0"/>
            </a:endParaRPr>
          </a:p>
          <a:p>
            <a:pPr marL="0" indent="0" eaLnBrk="1" hangingPunct="1">
              <a:buFont typeface="Arial" charset="0"/>
              <a:buNone/>
            </a:pPr>
            <a:r>
              <a:rPr lang="ja-JP" altLang="en-US" dirty="0">
                <a:latin typeface="Calibri" charset="0"/>
                <a:ea typeface="ＭＳ Ｐゴシック" charset="0"/>
                <a:cs typeface="ＭＳ Ｐゴシック" charset="0"/>
              </a:rPr>
              <a:t>“</a:t>
            </a:r>
            <a:r>
              <a:rPr lang="en-US" altLang="ja-JP" dirty="0" err="1">
                <a:latin typeface="Calibri" charset="0"/>
                <a:ea typeface="ＭＳ Ｐゴシック" charset="0"/>
                <a:cs typeface="ＭＳ Ｐゴシック" charset="0"/>
              </a:rPr>
              <a:t>NPOESS</a:t>
            </a:r>
            <a:r>
              <a:rPr lang="en-US" altLang="ja-JP" dirty="0">
                <a:latin typeface="Calibri" charset="0"/>
                <a:ea typeface="ＭＳ Ｐゴシック" charset="0"/>
                <a:cs typeface="ＭＳ Ｐゴシック" charset="0"/>
              </a:rPr>
              <a:t> Common Data Format Control Book - External Volume VII – Part I – </a:t>
            </a:r>
            <a:r>
              <a:rPr lang="en-US" altLang="ja-JP" dirty="0" err="1">
                <a:latin typeface="Calibri" charset="0"/>
                <a:ea typeface="ＭＳ Ｐゴシック" charset="0"/>
                <a:cs typeface="ＭＳ Ｐゴシック" charset="0"/>
              </a:rPr>
              <a:t>NPOESS</a:t>
            </a:r>
            <a:r>
              <a:rPr lang="en-US" altLang="ja-JP" dirty="0">
                <a:latin typeface="Calibri" charset="0"/>
                <a:ea typeface="ＭＳ Ｐゴシック" charset="0"/>
                <a:cs typeface="ＭＳ Ｐゴシック" charset="0"/>
              </a:rPr>
              <a:t> Downlink Data Formats </a:t>
            </a:r>
            <a:r>
              <a:rPr lang="en-US" altLang="ja-JP" dirty="0" err="1">
                <a:latin typeface="Calibri" charset="0"/>
                <a:ea typeface="ＭＳ Ｐゴシック" charset="0"/>
                <a:cs typeface="ＭＳ Ｐゴシック" charset="0"/>
              </a:rPr>
              <a:t>D34862</a:t>
            </a:r>
            <a:r>
              <a:rPr lang="en-US" altLang="ja-JP" dirty="0">
                <a:latin typeface="Calibri" charset="0"/>
                <a:ea typeface="ＭＳ Ｐゴシック" charset="0"/>
                <a:cs typeface="ＭＳ Ｐゴシック" charset="0"/>
              </a:rPr>
              <a:t>-07-01 Rev C</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from</a:t>
            </a:r>
          </a:p>
          <a:p>
            <a:pPr marL="0" indent="0" eaLnBrk="1" hangingPunct="1">
              <a:buFont typeface="Arial" charset="0"/>
              <a:buNone/>
            </a:pPr>
            <a:endParaRPr lang="en-US" dirty="0">
              <a:latin typeface="Calibri" charset="0"/>
              <a:ea typeface="ＭＳ Ｐゴシック" charset="0"/>
              <a:cs typeface="ＭＳ Ｐゴシック" charset="0"/>
            </a:endParaRPr>
          </a:p>
          <a:p>
            <a:pPr marL="0" indent="0" eaLnBrk="1" hangingPunct="1">
              <a:buFont typeface="Arial" charset="0"/>
              <a:buNone/>
            </a:pPr>
            <a:r>
              <a:rPr lang="en-US" sz="3000" dirty="0">
                <a:latin typeface="Calibri" charset="0"/>
                <a:ea typeface="ＭＳ Ｐゴシック" charset="0"/>
                <a:cs typeface="ＭＳ Ｐゴシック" charset="0"/>
                <a:hlinkClick r:id="rId2"/>
              </a:rPr>
              <a:t>http://</a:t>
            </a:r>
            <a:r>
              <a:rPr lang="en-US" sz="3000" dirty="0" smtClean="0">
                <a:latin typeface="Calibri" charset="0"/>
                <a:ea typeface="ＭＳ Ｐゴシック" charset="0"/>
                <a:cs typeface="ＭＳ Ｐゴシック" charset="0"/>
                <a:hlinkClick r:id="rId2"/>
              </a:rPr>
              <a:t>npp.gsfc.nasa.gov/documents.html</a:t>
            </a:r>
            <a:endParaRPr lang="en-US" sz="3000" dirty="0" smtClean="0">
              <a:latin typeface="Calibri" charset="0"/>
              <a:ea typeface="ＭＳ Ｐゴシック" charset="0"/>
              <a:cs typeface="ＭＳ Ｐゴシック" charset="0"/>
            </a:endParaRPr>
          </a:p>
          <a:p>
            <a:pPr marL="0" indent="0" eaLnBrk="1" hangingPunct="1">
              <a:buFont typeface="Arial" charset="0"/>
              <a:buNone/>
            </a:pPr>
            <a:endParaRPr lang="en-US" sz="3000" dirty="0" smtClean="0">
              <a:latin typeface="Calibri" charset="0"/>
              <a:ea typeface="ＭＳ Ｐゴシック" charset="0"/>
              <a:cs typeface="ＭＳ Ｐゴシック" charset="0"/>
            </a:endParaRPr>
          </a:p>
          <a:p>
            <a:pPr marL="0" indent="0" eaLnBrk="1" hangingPunct="1">
              <a:buFont typeface="Arial" charset="0"/>
              <a:buNone/>
            </a:pPr>
            <a:endParaRPr lang="en-US" sz="3000" dirty="0">
              <a:latin typeface="Calibri" charset="0"/>
              <a:ea typeface="ＭＳ Ｐゴシック" charset="0"/>
              <a:cs typeface="ＭＳ Ｐゴシック" charset="0"/>
            </a:endParaRPr>
          </a:p>
        </p:txBody>
      </p:sp>
      <p:sp>
        <p:nvSpPr>
          <p:cNvPr id="3993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2D33D0-ED7F-E94A-A377-C330ADECEE4D}"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3994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2C9A0D1-FAE5-E546-AEF4-409B071811DA}" type="slidenum">
              <a:rPr lang="en-US" sz="1200">
                <a:solidFill>
                  <a:srgbClr val="898989"/>
                </a:solidFill>
              </a:rPr>
              <a:pPr eaLnBrk="1" hangingPunct="1"/>
              <a:t>23</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M-band SDR Contents</a:t>
            </a:r>
          </a:p>
        </p:txBody>
      </p:sp>
      <p:sp>
        <p:nvSpPr>
          <p:cNvPr id="4096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10B3803-38F0-A446-960C-2A53805BF401}"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409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4C81746-C39A-1F4C-A82B-59D3D0C2CEA5}" type="slidenum">
              <a:rPr lang="en-US" sz="1200">
                <a:solidFill>
                  <a:srgbClr val="898989"/>
                </a:solidFill>
              </a:rPr>
              <a:pPr eaLnBrk="1" hangingPunct="1"/>
              <a:t>24</a:t>
            </a:fld>
            <a:endParaRPr lang="en-US" sz="1200">
              <a:solidFill>
                <a:srgbClr val="898989"/>
              </a:solidFill>
            </a:endParaRPr>
          </a:p>
        </p:txBody>
      </p:sp>
      <p:pic>
        <p:nvPicPr>
          <p:cNvPr id="40965" name="Picture 6"/>
          <p:cNvPicPr>
            <a:picLocks noChangeAspect="1"/>
          </p:cNvPicPr>
          <p:nvPr/>
        </p:nvPicPr>
        <p:blipFill>
          <a:blip r:embed="rId2">
            <a:extLst>
              <a:ext uri="{28A0092B-C50C-407E-A947-70E740481C1C}">
                <a14:useLocalDpi xmlns:a14="http://schemas.microsoft.com/office/drawing/2010/main" val="0"/>
              </a:ext>
            </a:extLst>
          </a:blip>
          <a:srcRect t="5705"/>
          <a:stretch>
            <a:fillRect/>
          </a:stretch>
        </p:blipFill>
        <p:spPr bwMode="auto">
          <a:xfrm>
            <a:off x="644525" y="1119188"/>
            <a:ext cx="787717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M-band Geolocation Contents</a:t>
            </a:r>
          </a:p>
        </p:txBody>
      </p:sp>
      <p:sp>
        <p:nvSpPr>
          <p:cNvPr id="4301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E1B2ECD-DE48-2542-A4A1-2E18AE7D8BF8}"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430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261F107-2589-444B-9DBF-AB34F265A3B9}" type="slidenum">
              <a:rPr lang="en-US" sz="1200">
                <a:solidFill>
                  <a:srgbClr val="898989"/>
                </a:solidFill>
              </a:rPr>
              <a:pPr eaLnBrk="1" hangingPunct="1"/>
              <a:t>25</a:t>
            </a:fld>
            <a:endParaRPr lang="en-US" sz="1200">
              <a:solidFill>
                <a:srgbClr val="898989"/>
              </a:solidFill>
            </a:endParaRPr>
          </a:p>
        </p:txBody>
      </p:sp>
      <p:pic>
        <p:nvPicPr>
          <p:cNvPr id="4301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66788"/>
            <a:ext cx="61087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p:cNvPicPr>
            <a:picLocks noChangeAspect="1"/>
          </p:cNvPicPr>
          <p:nvPr/>
        </p:nvPicPr>
        <p:blipFill>
          <a:blip r:embed="rId3">
            <a:extLst>
              <a:ext uri="{28A0092B-C50C-407E-A947-70E740481C1C}">
                <a14:useLocalDpi xmlns:a14="http://schemas.microsoft.com/office/drawing/2010/main" val="0"/>
              </a:ext>
            </a:extLst>
          </a:blip>
          <a:srcRect b="16486"/>
          <a:stretch>
            <a:fillRect/>
          </a:stretch>
        </p:blipFill>
        <p:spPr bwMode="auto">
          <a:xfrm>
            <a:off x="1535113" y="3962400"/>
            <a:ext cx="61087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68313" y="1573213"/>
            <a:ext cx="8229600" cy="690562"/>
          </a:xfrm>
        </p:spPr>
        <p:txBody>
          <a:bodyPr/>
          <a:lstStyle/>
          <a:p>
            <a:pPr eaLnBrk="1" hangingPunct="1"/>
            <a:r>
              <a:rPr lang="en-US" sz="4800">
                <a:latin typeface="Calibri" charset="0"/>
                <a:ea typeface="ＭＳ Ｐゴシック" charset="0"/>
                <a:cs typeface="ＭＳ Ｐゴシック" charset="0"/>
              </a:rPr>
              <a:t>VIIRS Product Types</a:t>
            </a:r>
          </a:p>
        </p:txBody>
      </p:sp>
      <p:sp>
        <p:nvSpPr>
          <p:cNvPr id="450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D876DCA-702B-FB4D-8327-9DE7B7A30FF6}"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dirty="0"/>
          </a:p>
        </p:txBody>
      </p:sp>
      <p:sp>
        <p:nvSpPr>
          <p:cNvPr id="450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E726E29-CE68-3841-B8D1-350FF8D23AC4}" type="slidenum">
              <a:rPr lang="en-US" sz="1200">
                <a:solidFill>
                  <a:srgbClr val="898989"/>
                </a:solidFill>
              </a:rPr>
              <a:pPr eaLnBrk="1" hangingPunct="1"/>
              <a:t>26</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type="title"/>
          </p:nvPr>
        </p:nvSpPr>
        <p:spPr>
          <a:xfrm>
            <a:off x="387350" y="49213"/>
            <a:ext cx="8228013" cy="604837"/>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3300">
                <a:latin typeface="Calibri" charset="0"/>
                <a:ea typeface="ＭＳ Ｐゴシック" charset="0"/>
                <a:cs typeface="ＭＳ Ｐゴシック" charset="0"/>
              </a:rPr>
              <a:t>VIIRS Products</a:t>
            </a:r>
          </a:p>
        </p:txBody>
      </p:sp>
      <p:pic>
        <p:nvPicPr>
          <p:cNvPr id="4608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449513"/>
            <a:ext cx="3265488"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 y="2449513"/>
            <a:ext cx="3429000"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513" y="815975"/>
            <a:ext cx="39846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A0AD174-D541-9948-B1AA-86A429A00946}" type="datetime1">
              <a:rPr lang="en-US" sz="1200" smtClean="0">
                <a:solidFill>
                  <a:srgbClr val="898989"/>
                </a:solidFill>
              </a:rPr>
              <a:t>2/9/15</a:t>
            </a:fld>
            <a:endParaRPr lang="en-US" sz="1200">
              <a:solidFill>
                <a:srgbClr val="898989"/>
              </a:solidFill>
            </a:endParaRPr>
          </a:p>
        </p:txBody>
      </p:sp>
      <p:sp>
        <p:nvSpPr>
          <p:cNvPr id="4608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553941E-7BE4-AF48-941D-F3A171F2EAD4}" type="slidenum">
              <a:rPr lang="en-US" sz="1200">
                <a:solidFill>
                  <a:srgbClr val="898989"/>
                </a:solidFill>
              </a:rPr>
              <a:pPr eaLnBrk="1" hangingPunct="1"/>
              <a:t>27</a:t>
            </a:fld>
            <a:endParaRPr lang="en-US" sz="1200">
              <a:solidFill>
                <a:srgbClr val="898989"/>
              </a:solidFill>
            </a:endParaRPr>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Grp="1" noChangeArrowheads="1"/>
          </p:cNvSpPr>
          <p:nvPr>
            <p:ph type="title"/>
          </p:nvPr>
        </p:nvSpPr>
        <p:spPr>
          <a:xfrm>
            <a:off x="468313" y="185738"/>
            <a:ext cx="8229600" cy="604837"/>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4000">
                <a:latin typeface="Calibri" charset="0"/>
                <a:ea typeface="ＭＳ Ｐゴシック" charset="0"/>
                <a:cs typeface="ＭＳ Ｐゴシック" charset="0"/>
              </a:rPr>
              <a:t>VIIRS Product Types</a:t>
            </a:r>
          </a:p>
        </p:txBody>
      </p:sp>
      <p:sp>
        <p:nvSpPr>
          <p:cNvPr id="48130" name="Rectangle 5"/>
          <p:cNvSpPr>
            <a:spLocks noGrp="1" noChangeArrowheads="1"/>
          </p:cNvSpPr>
          <p:nvPr>
            <p:ph type="body" idx="1"/>
          </p:nvPr>
        </p:nvSpPr>
        <p:spPr>
          <a:xfrm>
            <a:off x="200025" y="1447800"/>
            <a:ext cx="8766175" cy="5230813"/>
          </a:xfrm>
        </p:spPr>
        <p:txBody>
          <a:bodyPr/>
          <a:lstStyle/>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a:latin typeface="Calibri" charset="0"/>
                <a:ea typeface="ＭＳ Ｐゴシック" charset="0"/>
                <a:cs typeface="ＭＳ Ｐゴシック" charset="0"/>
              </a:rPr>
              <a:t>Raw Data Record (RDR) = MODIS Level 0</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a:latin typeface="Calibri" charset="0"/>
                <a:ea typeface="ＭＳ Ｐゴシック" charset="0"/>
                <a:cs typeface="ＭＳ Ｐゴシック" charset="0"/>
              </a:rPr>
              <a:t>Sensor Data Record (SDR) = MODIS Level 1B</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a:latin typeface="Calibri" charset="0"/>
                <a:ea typeface="ＭＳ Ｐゴシック" charset="0"/>
                <a:cs typeface="ＭＳ Ｐゴシック" charset="0"/>
              </a:rPr>
              <a:t>Intermediate Product (IP) = MODIS Level 2</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a:latin typeface="Calibri" charset="0"/>
                <a:ea typeface="ＭＳ Ｐゴシック" charset="0"/>
                <a:cs typeface="ＭＳ Ｐゴシック" charset="0"/>
              </a:rPr>
              <a:t>Environmental Data Record (EDR) = MODIS Level 2</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a:latin typeface="Calibri" charset="0"/>
                <a:ea typeface="ＭＳ Ｐゴシック" charset="0"/>
                <a:cs typeface="ＭＳ Ｐゴシック" charset="0"/>
              </a:rPr>
              <a:t>Climate Data Record (CDR) = MODIS Level 3</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de-DE">
              <a:latin typeface="Calibri" charset="0"/>
              <a:ea typeface="ＭＳ Ｐゴシック" charset="0"/>
              <a:cs typeface="ＭＳ Ｐゴシック" charset="0"/>
            </a:endParaRP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a:latin typeface="Calibri" charset="0"/>
                <a:ea typeface="ＭＳ Ｐゴシック" charset="0"/>
                <a:cs typeface="ＭＳ Ｐゴシック" charset="0"/>
              </a:rPr>
              <a:t>Product format is </a:t>
            </a:r>
            <a:r>
              <a:rPr lang="de-DE" b="1" i="1">
                <a:latin typeface="Calibri" charset="0"/>
                <a:ea typeface="ＭＳ Ｐゴシック" charset="0"/>
                <a:cs typeface="ＭＳ Ｐゴシック" charset="0"/>
              </a:rPr>
              <a:t>HDF5</a:t>
            </a:r>
            <a:r>
              <a:rPr lang="de-DE">
                <a:latin typeface="Calibri" charset="0"/>
                <a:ea typeface="ＭＳ Ｐゴシック" charset="0"/>
                <a:cs typeface="ＭＳ Ｐゴシック" charset="0"/>
              </a:rPr>
              <a:t>; described in CDFCB volumes available at</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atin typeface="Calibri" charset="0"/>
                <a:ea typeface="ＭＳ Ｐゴシック" charset="0"/>
                <a:cs typeface="ＭＳ Ｐゴシック" charset="0"/>
                <a:hlinkClick r:id="rId3"/>
              </a:rPr>
              <a:t>http://npp.gsfc.nasa.gov/science/documents.html</a:t>
            </a:r>
            <a:endParaRPr lang="en-US">
              <a:latin typeface="Calibri" charset="0"/>
              <a:ea typeface="ＭＳ Ｐゴシック" charset="0"/>
              <a:cs typeface="ＭＳ Ｐゴシック" charset="0"/>
            </a:endParaRP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de-DE">
              <a:latin typeface="Calibri" charset="0"/>
              <a:ea typeface="ＭＳ Ｐゴシック" charset="0"/>
              <a:cs typeface="ＭＳ Ｐゴシック" charset="0"/>
            </a:endParaRPr>
          </a:p>
        </p:txBody>
      </p:sp>
      <p:sp>
        <p:nvSpPr>
          <p:cNvPr id="481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183A608-76DC-314B-B11F-5B57370D18B5}" type="datetime1">
              <a:rPr lang="en-US" sz="1200" smtClean="0">
                <a:solidFill>
                  <a:srgbClr val="898989"/>
                </a:solidFill>
              </a:rPr>
              <a:t>2/9/15</a:t>
            </a:fld>
            <a:endParaRPr lang="en-US" sz="1200">
              <a:solidFill>
                <a:srgbClr val="898989"/>
              </a:solidFill>
            </a:endParaRPr>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27214C3-30BE-674E-8A46-1F0A15827FE8}" type="slidenum">
              <a:rPr lang="en-US" sz="1200">
                <a:solidFill>
                  <a:srgbClr val="898989"/>
                </a:solidFill>
              </a:rPr>
              <a:pPr eaLnBrk="1" hangingPunct="1"/>
              <a:t>28</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sz="4000">
                <a:latin typeface="Calibri" charset="0"/>
                <a:ea typeface="ＭＳ Ｐゴシック" charset="0"/>
                <a:cs typeface="ＭＳ Ｐゴシック" charset="0"/>
              </a:rPr>
              <a:t>How many VIIRS SDR files per day?</a:t>
            </a:r>
          </a:p>
        </p:txBody>
      </p:sp>
      <p:sp>
        <p:nvSpPr>
          <p:cNvPr id="3" name="Content Placeholder 2"/>
          <p:cNvSpPr>
            <a:spLocks noGrp="1"/>
          </p:cNvSpPr>
          <p:nvPr>
            <p:ph idx="1"/>
          </p:nvPr>
        </p:nvSpPr>
        <p:spPr>
          <a:xfrm>
            <a:off x="212725" y="1165225"/>
            <a:ext cx="8715375" cy="5000625"/>
          </a:xfrm>
        </p:spPr>
        <p:txBody>
          <a:bodyPr rtlCol="0">
            <a:normAutofit fontScale="92500" lnSpcReduction="20000"/>
          </a:bodyPr>
          <a:lstStyle/>
          <a:p>
            <a:pPr eaLnBrk="1" fontAlgn="auto" hangingPunct="1">
              <a:spcAft>
                <a:spcPts val="0"/>
              </a:spcAft>
              <a:buFont typeface="Arial"/>
              <a:buChar char="•"/>
              <a:defRPr/>
            </a:pPr>
            <a:r>
              <a:rPr lang="en-US" dirty="0" smtClean="0">
                <a:ea typeface="+mn-ea"/>
                <a:cs typeface="+mn-cs"/>
              </a:rPr>
              <a:t>16 M-bands, 5 I-bands, and 1 day/night band (16+5+1 = 22)</a:t>
            </a:r>
          </a:p>
          <a:p>
            <a:pPr eaLnBrk="1" fontAlgn="auto" hangingPunct="1">
              <a:spcAft>
                <a:spcPts val="0"/>
              </a:spcAft>
              <a:buFont typeface="Arial"/>
              <a:buChar char="•"/>
              <a:defRPr/>
            </a:pPr>
            <a:r>
              <a:rPr lang="en-US" dirty="0" smtClean="0">
                <a:ea typeface="+mn-ea"/>
                <a:cs typeface="+mn-cs"/>
              </a:rPr>
              <a:t>Geoid and terrain corrected geolocation for M, I, and DNB (2x3 = 6)</a:t>
            </a:r>
          </a:p>
          <a:p>
            <a:pPr eaLnBrk="1" fontAlgn="auto" hangingPunct="1">
              <a:spcAft>
                <a:spcPts val="0"/>
              </a:spcAft>
              <a:buFont typeface="Arial"/>
              <a:buChar char="•"/>
              <a:defRPr/>
            </a:pPr>
            <a:r>
              <a:rPr lang="en-US" dirty="0" smtClean="0">
                <a:ea typeface="+mn-ea"/>
                <a:cs typeface="+mn-cs"/>
              </a:rPr>
              <a:t>85.7 sec per granule</a:t>
            </a:r>
          </a:p>
          <a:p>
            <a:pPr eaLnBrk="1" fontAlgn="auto" hangingPunct="1">
              <a:spcAft>
                <a:spcPts val="0"/>
              </a:spcAft>
              <a:buFont typeface="Arial"/>
              <a:buChar char="•"/>
              <a:defRPr/>
            </a:pPr>
            <a:r>
              <a:rPr lang="en-US" dirty="0" smtClean="0">
                <a:ea typeface="+mn-ea"/>
                <a:cs typeface="+mn-cs"/>
              </a:rPr>
              <a:t>(86400 sec/day) / (85.7 sec/granule) = 1008 granules per day</a:t>
            </a:r>
          </a:p>
          <a:p>
            <a:pPr eaLnBrk="1" fontAlgn="auto" hangingPunct="1">
              <a:spcAft>
                <a:spcPts val="0"/>
              </a:spcAft>
              <a:buFont typeface="Arial"/>
              <a:buChar char="•"/>
              <a:defRPr/>
            </a:pPr>
            <a:r>
              <a:rPr lang="en-US" dirty="0" smtClean="0">
                <a:ea typeface="+mn-ea"/>
                <a:cs typeface="+mn-cs"/>
              </a:rPr>
              <a:t>VIIRS SDR: (1008 granules/day) x (28 files/granule) = </a:t>
            </a:r>
            <a:r>
              <a:rPr lang="en-US" b="1" dirty="0" smtClean="0">
                <a:ea typeface="+mn-ea"/>
                <a:cs typeface="+mn-cs"/>
              </a:rPr>
              <a:t>28224 files/day</a:t>
            </a:r>
          </a:p>
          <a:p>
            <a:pPr eaLnBrk="1" fontAlgn="auto" hangingPunct="1">
              <a:spcAft>
                <a:spcPts val="0"/>
              </a:spcAft>
              <a:buFont typeface="Arial"/>
              <a:buChar char="•"/>
              <a:defRPr/>
            </a:pPr>
            <a:r>
              <a:rPr lang="en-US" dirty="0" smtClean="0">
                <a:ea typeface="+mn-ea"/>
                <a:cs typeface="+mn-cs"/>
              </a:rPr>
              <a:t>MODIS L1B: 288 granules/day x 4 files/granule = </a:t>
            </a:r>
            <a:r>
              <a:rPr lang="en-US" b="1" dirty="0" smtClean="0">
                <a:ea typeface="+mn-ea"/>
                <a:cs typeface="+mn-cs"/>
              </a:rPr>
              <a:t>1152 files/day</a:t>
            </a:r>
          </a:p>
        </p:txBody>
      </p:sp>
      <p:sp>
        <p:nvSpPr>
          <p:cNvPr id="501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47E1442-9AEB-A748-8B45-2DDF8D285EFF}"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501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C8A26D9-0A9C-2843-89AF-636B205ECB59}" type="slidenum">
              <a:rPr lang="en-US" sz="1200">
                <a:solidFill>
                  <a:srgbClr val="898989"/>
                </a:solidFill>
              </a:rPr>
              <a:pPr eaLnBrk="1" hangingPunct="1"/>
              <a:t>29</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80988"/>
            <a:ext cx="8937625"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0" name="Rectangle 4"/>
          <p:cNvSpPr>
            <a:spLocks/>
          </p:cNvSpPr>
          <p:nvPr/>
        </p:nvSpPr>
        <p:spPr bwMode="auto">
          <a:xfrm>
            <a:off x="249238" y="339725"/>
            <a:ext cx="27765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chor="ctr">
            <a:spAutoFit/>
          </a:bodyPr>
          <a:lstStyle/>
          <a:p>
            <a:pPr marL="39688"/>
            <a:r>
              <a:rPr lang="en-US">
                <a:solidFill>
                  <a:schemeClr val="bg1"/>
                </a:solidFill>
                <a:cs typeface="Calibri" charset="0"/>
                <a:sym typeface="Gill Sans" charset="0"/>
              </a:rPr>
              <a:t>Suomi NPP at Ball Aerospace</a:t>
            </a:r>
          </a:p>
          <a:p>
            <a:pPr marL="39688"/>
            <a:r>
              <a:rPr lang="en-US">
                <a:solidFill>
                  <a:schemeClr val="bg1"/>
                </a:solidFill>
                <a:cs typeface="Calibri" charset="0"/>
                <a:sym typeface="Gill Sans" charset="0"/>
              </a:rPr>
              <a:t>July 2010</a:t>
            </a: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D7A4158-F21C-4343-874C-B0BBAD8937EC}" type="datetime1">
              <a:rPr lang="en-US" sz="1200" smtClean="0">
                <a:solidFill>
                  <a:srgbClr val="898989"/>
                </a:solidFill>
              </a:rPr>
              <a:t>2/9/15</a:t>
            </a:fld>
            <a:endParaRPr lang="en-US" sz="1200">
              <a:solidFill>
                <a:srgbClr val="898989"/>
              </a:solidFill>
            </a:endParaRPr>
          </a:p>
        </p:txBody>
      </p:sp>
      <p:sp>
        <p:nvSpPr>
          <p:cNvPr id="174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2E0261E-5B16-4448-8F3B-A8D46D57773D}" type="slidenum">
              <a:rPr lang="en-US" sz="1200">
                <a:solidFill>
                  <a:srgbClr val="898989"/>
                </a:solidFill>
              </a:rPr>
              <a:pPr eaLnBrk="1" hangingPunct="1"/>
              <a:t>3</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3382963"/>
            <a:ext cx="4191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4"/>
          <p:cNvSpPr>
            <a:spLocks noGrp="1" noChangeArrowheads="1"/>
          </p:cNvSpPr>
          <p:nvPr>
            <p:ph type="title"/>
          </p:nvPr>
        </p:nvSpPr>
        <p:spPr>
          <a:xfrm>
            <a:off x="468313" y="161925"/>
            <a:ext cx="8229600" cy="604838"/>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4000">
                <a:latin typeface="Calibri" charset="0"/>
                <a:ea typeface="ＭＳ Ｐゴシック" charset="0"/>
                <a:cs typeface="ＭＳ Ｐゴシック" charset="0"/>
              </a:rPr>
              <a:t>Raw Data Record (RDR)</a:t>
            </a:r>
          </a:p>
        </p:txBody>
      </p:sp>
      <p:sp>
        <p:nvSpPr>
          <p:cNvPr id="51203" name="Rectangle 6"/>
          <p:cNvSpPr>
            <a:spLocks noGrp="1" noChangeArrowheads="1"/>
          </p:cNvSpPr>
          <p:nvPr>
            <p:ph type="body" idx="1"/>
          </p:nvPr>
        </p:nvSpPr>
        <p:spPr>
          <a:xfrm>
            <a:off x="255588" y="1447800"/>
            <a:ext cx="8228012" cy="3614738"/>
          </a:xfrm>
        </p:spPr>
        <p:txBody>
          <a:bodyPr tIns="14401"/>
          <a:lstStyle/>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The RDR is an accumulation of binary data generated by sensors on board the NPP spacecraft and assembled into groups called application packets (APs).</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The ground software collects one or more groups of related APs together into granules which are then assembled into common RDR structures and combined with metadata to create the delivered HDF5 file.</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Similar to MODIS Level 0</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CDFCB-X documents at right can be obtained </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from...</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a:r>
            <a:br>
              <a:rPr lang="de-DE" sz="2000">
                <a:latin typeface="Calibri" charset="0"/>
                <a:ea typeface="ＭＳ Ｐゴシック" charset="0"/>
                <a:cs typeface="ＭＳ Ｐゴシック" charset="0"/>
              </a:rPr>
            </a:br>
            <a:endParaRPr lang="de-DE" sz="2000">
              <a:solidFill>
                <a:srgbClr val="0000FF"/>
              </a:solidFill>
              <a:latin typeface="Calibri" charset="0"/>
              <a:ea typeface="ＭＳ Ｐゴシック" charset="0"/>
              <a:cs typeface="ＭＳ Ｐゴシック" charset="0"/>
            </a:endParaRPr>
          </a:p>
        </p:txBody>
      </p:sp>
      <p:sp>
        <p:nvSpPr>
          <p:cNvPr id="51204" name="Date Placeholder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E9E655B-597F-2645-A5EC-0CE1DF2303FD}" type="datetime1">
              <a:rPr lang="en-US" sz="1200" smtClean="0">
                <a:solidFill>
                  <a:srgbClr val="898989"/>
                </a:solidFill>
              </a:rPr>
              <a:t>2/9/15</a:t>
            </a:fld>
            <a:endParaRPr lang="en-US" sz="1200">
              <a:solidFill>
                <a:srgbClr val="898989"/>
              </a:solidFill>
            </a:endParaRPr>
          </a:p>
        </p:txBody>
      </p:sp>
      <p:sp>
        <p:nvSpPr>
          <p:cNvPr id="512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1D7C824-A1AA-234A-89A5-2DD42D3B98A7}" type="slidenum">
              <a:rPr lang="en-US" sz="1200">
                <a:solidFill>
                  <a:srgbClr val="898989"/>
                </a:solidFill>
              </a:rPr>
              <a:pPr eaLnBrk="1" hangingPunct="1"/>
              <a:t>30</a:t>
            </a:fld>
            <a:endParaRPr lang="en-US" sz="1200">
              <a:solidFill>
                <a:srgbClr val="898989"/>
              </a:solidFill>
            </a:endParaRPr>
          </a:p>
        </p:txBody>
      </p:sp>
      <p:sp>
        <p:nvSpPr>
          <p:cNvPr id="7" name="Footer Placeholder 6"/>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noChangeArrowheads="1"/>
          </p:cNvSpPr>
          <p:nvPr>
            <p:ph type="title"/>
          </p:nvPr>
        </p:nvSpPr>
        <p:spPr>
          <a:xfrm>
            <a:off x="468313" y="250825"/>
            <a:ext cx="8229600" cy="604838"/>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4000">
                <a:latin typeface="Calibri" charset="0"/>
                <a:ea typeface="ＭＳ Ｐゴシック" charset="0"/>
                <a:cs typeface="ＭＳ Ｐゴシック" charset="0"/>
              </a:rPr>
              <a:t>Sensor Data Record (SDR)</a:t>
            </a:r>
          </a:p>
        </p:txBody>
      </p:sp>
      <p:sp>
        <p:nvSpPr>
          <p:cNvPr id="53250" name="Rectangle 5"/>
          <p:cNvSpPr>
            <a:spLocks noGrp="1" noChangeArrowheads="1"/>
          </p:cNvSpPr>
          <p:nvPr>
            <p:ph type="body" idx="1"/>
          </p:nvPr>
        </p:nvSpPr>
        <p:spPr>
          <a:xfrm>
            <a:off x="468313" y="1173163"/>
            <a:ext cx="8229600" cy="5400675"/>
          </a:xfrm>
        </p:spPr>
        <p:txBody>
          <a:bodyPr tIns="14401"/>
          <a:lstStyle/>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The SDR is an accumulation of binary data generated by sensors on board the NPP spacecraft and assembled into groups called application packets (APs).</a:t>
            </a:r>
            <a:br>
              <a:rPr lang="de-DE" sz="2000">
                <a:latin typeface="Calibri" charset="0"/>
                <a:ea typeface="ＭＳ Ｐゴシック" charset="0"/>
                <a:cs typeface="ＭＳ Ｐゴシック" charset="0"/>
              </a:rPr>
            </a:br>
            <a:endParaRPr lang="de-DE" sz="2000">
              <a:latin typeface="Calibri" charset="0"/>
              <a:ea typeface="ＭＳ Ｐゴシック" charset="0"/>
              <a:cs typeface="ＭＳ Ｐゴシック" charset="0"/>
            </a:endParaRP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Processing an RDR into an SDR involves unpacking and decommutating the Application Packet (AP) data, as necessary, applying calibration (radiometric, geometric, engineering), and finally geo-locating, as needed, using ephemeris and attitude information and earth model information.</a:t>
            </a:r>
            <a:br>
              <a:rPr lang="de-DE" sz="2000">
                <a:latin typeface="Calibri" charset="0"/>
                <a:ea typeface="ＭＳ Ｐゴシック" charset="0"/>
                <a:cs typeface="ＭＳ Ｐゴシック" charset="0"/>
              </a:rPr>
            </a:br>
            <a:endParaRPr lang="de-DE" sz="2000">
              <a:latin typeface="Calibri" charset="0"/>
              <a:ea typeface="ＭＳ Ｐゴシック" charset="0"/>
              <a:cs typeface="ＭＳ Ｐゴシック" charset="0"/>
            </a:endParaRP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An SDR contains the following:</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Calibrated sensor data</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Geolocation data (where applicable)</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Quality flags</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Metadata at the granule and aggregation level</a:t>
            </a:r>
            <a:br>
              <a:rPr lang="de-DE" sz="2000">
                <a:latin typeface="Calibri" charset="0"/>
                <a:ea typeface="ＭＳ Ｐゴシック" charset="0"/>
                <a:cs typeface="ＭＳ Ｐゴシック" charset="0"/>
              </a:rPr>
            </a:br>
            <a:endParaRPr lang="de-DE" sz="2000">
              <a:latin typeface="Calibri" charset="0"/>
              <a:ea typeface="ＭＳ Ｐゴシック" charset="0"/>
              <a:cs typeface="ＭＳ Ｐゴシック" charset="0"/>
            </a:endParaRP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Product names GMODO, GMTCO, GIMGO, GITCO, SVM[01-16], SVI[01-05]</a:t>
            </a:r>
          </a:p>
        </p:txBody>
      </p:sp>
      <p:sp>
        <p:nvSpPr>
          <p:cNvPr id="5325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D5BF868-7706-7D4A-8A00-4400AE9DFE8F}" type="datetime1">
              <a:rPr lang="en-US" sz="1200" smtClean="0">
                <a:solidFill>
                  <a:srgbClr val="898989"/>
                </a:solidFill>
              </a:rPr>
              <a:t>2/9/15</a:t>
            </a:fld>
            <a:endParaRPr lang="en-US" sz="1200">
              <a:solidFill>
                <a:srgbClr val="898989"/>
              </a:solidFill>
            </a:endParaRPr>
          </a:p>
        </p:txBody>
      </p:sp>
      <p:sp>
        <p:nvSpPr>
          <p:cNvPr id="532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6CA4095-15FC-4D46-A955-4CC231F3D29B}" type="slidenum">
              <a:rPr lang="en-US" sz="1200">
                <a:solidFill>
                  <a:srgbClr val="898989"/>
                </a:solidFill>
              </a:rPr>
              <a:pPr eaLnBrk="1" hangingPunct="1"/>
              <a:t>31</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noChangeArrowheads="1"/>
          </p:cNvSpPr>
          <p:nvPr>
            <p:ph type="title"/>
          </p:nvPr>
        </p:nvSpPr>
        <p:spPr>
          <a:xfrm>
            <a:off x="482600" y="239713"/>
            <a:ext cx="8228013" cy="604837"/>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4000">
                <a:latin typeface="Calibri" charset="0"/>
                <a:ea typeface="ＭＳ Ｐゴシック" charset="0"/>
                <a:cs typeface="ＭＳ Ｐゴシック" charset="0"/>
              </a:rPr>
              <a:t>Intermediate Product (IP)</a:t>
            </a:r>
          </a:p>
        </p:txBody>
      </p:sp>
      <p:sp>
        <p:nvSpPr>
          <p:cNvPr id="55298" name="Rectangle 5"/>
          <p:cNvSpPr>
            <a:spLocks noGrp="1" noChangeArrowheads="1"/>
          </p:cNvSpPr>
          <p:nvPr>
            <p:ph type="body" idx="1"/>
          </p:nvPr>
        </p:nvSpPr>
        <p:spPr>
          <a:xfrm>
            <a:off x="482600" y="1316038"/>
            <a:ext cx="8228013" cy="5168900"/>
          </a:xfrm>
        </p:spPr>
        <p:txBody>
          <a:bodyPr tIns="14401"/>
          <a:lstStyle/>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IPs are defined as a data subset or retrieval by-product that is required within another primary data product’s generation sequence or is used as an input to secondary processing or analysis.</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Generally are pixel-level products like the SDRs (750m resolution). </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Certain IPs (Cloud Mask, Quarterly Surface Type) are packaged and delivered to the end-user, and are used to create further IPs (Cloud Optical Properties, Cloud Top Parameters, Aerosol etc...).</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Other IPs (Quarterly Surface Type/Land Water Mask [QSTLWM IP] are generated during the creation of IPs and EDRs but are not delivered.</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Atmosphere Product Names:</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IICMO (Cloud Mask)</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IVAOT (Aerosol Optical Thickness)</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IVCOP (Cloud Optical Properties [COT, EPS])</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IVCTP (Cloud Top Parameters [CTP, CTT, CTH])</a:t>
            </a:r>
          </a:p>
        </p:txBody>
      </p:sp>
      <p:sp>
        <p:nvSpPr>
          <p:cNvPr id="5529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1ACBE5C-E0DF-FA47-B437-56D38122DB10}" type="datetime1">
              <a:rPr lang="en-US" sz="1200" smtClean="0">
                <a:solidFill>
                  <a:srgbClr val="898989"/>
                </a:solidFill>
              </a:rPr>
              <a:t>2/9/15</a:t>
            </a:fld>
            <a:endParaRPr lang="en-US" sz="1200">
              <a:solidFill>
                <a:srgbClr val="898989"/>
              </a:solidFill>
            </a:endParaRPr>
          </a:p>
        </p:txBody>
      </p:sp>
      <p:sp>
        <p:nvSpPr>
          <p:cNvPr id="5530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4200514-CABD-4D44-BDBB-95F9031D4EEC}" type="slidenum">
              <a:rPr lang="en-US" sz="1200">
                <a:solidFill>
                  <a:srgbClr val="898989"/>
                </a:solidFill>
              </a:rPr>
              <a:pPr eaLnBrk="1" hangingPunct="1"/>
              <a:t>32</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Grp="1" noChangeArrowheads="1"/>
          </p:cNvSpPr>
          <p:nvPr>
            <p:ph type="title"/>
          </p:nvPr>
        </p:nvSpPr>
        <p:spPr>
          <a:xfrm>
            <a:off x="482600" y="173038"/>
            <a:ext cx="8228013" cy="604837"/>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4000">
                <a:latin typeface="Calibri" charset="0"/>
                <a:ea typeface="ＭＳ Ｐゴシック" charset="0"/>
                <a:cs typeface="ＭＳ Ｐゴシック" charset="0"/>
              </a:rPr>
              <a:t>Environmental Data Records (EDR)</a:t>
            </a:r>
          </a:p>
        </p:txBody>
      </p:sp>
      <p:sp>
        <p:nvSpPr>
          <p:cNvPr id="57346" name="Rectangle 5"/>
          <p:cNvSpPr>
            <a:spLocks noGrp="1" noChangeArrowheads="1"/>
          </p:cNvSpPr>
          <p:nvPr>
            <p:ph type="body" idx="1"/>
          </p:nvPr>
        </p:nvSpPr>
        <p:spPr>
          <a:xfrm>
            <a:off x="482600" y="1316038"/>
            <a:ext cx="8228013" cy="4437062"/>
          </a:xfrm>
        </p:spPr>
        <p:txBody>
          <a:bodyPr tIns="14401"/>
          <a:lstStyle/>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Environmental Data Records (EDRs) are data records containing environmental parameters or imagery generated by the IDPS system as products deliverable to the user.</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An EDR contains the following:</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EDR specific data</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Appropriate geolocation values</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Quality Flags</a:t>
            </a:r>
            <a:br>
              <a:rPr lang="de-DE" sz="2000">
                <a:latin typeface="Calibri" charset="0"/>
                <a:ea typeface="ＭＳ Ｐゴシック" charset="0"/>
                <a:cs typeface="ＭＳ Ｐゴシック" charset="0"/>
              </a:rPr>
            </a:br>
            <a:r>
              <a:rPr lang="de-DE" sz="2000">
                <a:latin typeface="Calibri" charset="0"/>
                <a:ea typeface="ＭＳ Ｐゴシック" charset="0"/>
                <a:cs typeface="ＭＳ Ｐゴシック" charset="0"/>
              </a:rPr>
              <a:t>	- Metadata represented as Attributes in the HDF5 file that are provided at the granule and aggregation level</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2000">
                <a:latin typeface="Calibri" charset="0"/>
                <a:ea typeface="ＭＳ Ｐゴシック" charset="0"/>
                <a:cs typeface="ＭＳ Ｐゴシック" charset="0"/>
              </a:rPr>
              <a:t>Atmosphere Product names VAOOO (AOT), VCEPO (EPS), VCOTO (COT), VCTPO (CTP), VCTTO( CTT), VCTHO (CTH)...</a:t>
            </a:r>
          </a:p>
        </p:txBody>
      </p:sp>
      <p:sp>
        <p:nvSpPr>
          <p:cNvPr id="5734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733D106-579A-804C-9DE1-DA82DCCF0688}" type="datetime1">
              <a:rPr lang="en-US" sz="1200" smtClean="0">
                <a:solidFill>
                  <a:srgbClr val="898989"/>
                </a:solidFill>
              </a:rPr>
              <a:t>2/9/15</a:t>
            </a:fld>
            <a:endParaRPr lang="en-US" sz="1200">
              <a:solidFill>
                <a:srgbClr val="898989"/>
              </a:solidFill>
            </a:endParaRPr>
          </a:p>
        </p:txBody>
      </p:sp>
      <p:sp>
        <p:nvSpPr>
          <p:cNvPr id="573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95AAD3C-2C2C-FD47-8534-FF0588FDE000}" type="slidenum">
              <a:rPr lang="en-US" sz="1200">
                <a:solidFill>
                  <a:srgbClr val="898989"/>
                </a:solidFill>
              </a:rPr>
              <a:pPr eaLnBrk="1" hangingPunct="1"/>
              <a:t>33</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68313" y="1573213"/>
            <a:ext cx="8229600" cy="690562"/>
          </a:xfrm>
        </p:spPr>
        <p:txBody>
          <a:bodyPr/>
          <a:lstStyle/>
          <a:p>
            <a:pPr eaLnBrk="1" hangingPunct="1"/>
            <a:r>
              <a:rPr lang="en-US" sz="4800">
                <a:latin typeface="Calibri" charset="0"/>
                <a:ea typeface="ＭＳ Ｐゴシック" charset="0"/>
                <a:cs typeface="ＭＳ Ｐゴシック" charset="0"/>
              </a:rPr>
              <a:t>Software to Read VIIRS Data</a:t>
            </a:r>
          </a:p>
        </p:txBody>
      </p:sp>
      <p:sp>
        <p:nvSpPr>
          <p:cNvPr id="5939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6F3C450-EFE4-354F-9E0D-6D6304A77A8D}"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dirty="0"/>
          </a:p>
        </p:txBody>
      </p:sp>
      <p:sp>
        <p:nvSpPr>
          <p:cNvPr id="593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F1C90AB-9B9A-734A-A77E-51775EB4FA4C}" type="slidenum">
              <a:rPr lang="en-US" sz="1200">
                <a:solidFill>
                  <a:srgbClr val="898989"/>
                </a:solidFill>
              </a:rPr>
              <a:pPr eaLnBrk="1" hangingPunct="1"/>
              <a:t>34</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Hydra2</a:t>
            </a:r>
            <a:endParaRPr lang="en-US" dirty="0"/>
          </a:p>
        </p:txBody>
      </p:sp>
      <p:sp>
        <p:nvSpPr>
          <p:cNvPr id="3" name="Content Placeholder 2"/>
          <p:cNvSpPr>
            <a:spLocks noGrp="1"/>
          </p:cNvSpPr>
          <p:nvPr>
            <p:ph idx="1"/>
          </p:nvPr>
        </p:nvSpPr>
        <p:spPr/>
        <p:txBody>
          <a:bodyPr/>
          <a:lstStyle/>
          <a:p>
            <a:r>
              <a:rPr lang="en-US" dirty="0" err="1" smtClean="0"/>
              <a:t>Hydra2</a:t>
            </a:r>
            <a:r>
              <a:rPr lang="en-US" dirty="0" smtClean="0"/>
              <a:t> is an interactive application for viewing and interrogating imager and sounder data.</a:t>
            </a:r>
          </a:p>
          <a:p>
            <a:r>
              <a:rPr lang="en-US" dirty="0" smtClean="0"/>
              <a:t>Supported satellites include Suomi </a:t>
            </a:r>
            <a:r>
              <a:rPr lang="en-US" dirty="0" err="1" smtClean="0"/>
              <a:t>NPP</a:t>
            </a:r>
            <a:r>
              <a:rPr lang="en-US" dirty="0" smtClean="0"/>
              <a:t>, Terra, Aqua, NOAA, </a:t>
            </a:r>
            <a:r>
              <a:rPr lang="en-US" dirty="0" err="1" smtClean="0"/>
              <a:t>Metop</a:t>
            </a:r>
            <a:r>
              <a:rPr lang="en-US" dirty="0" smtClean="0"/>
              <a:t>, FY-3.</a:t>
            </a:r>
          </a:p>
          <a:p>
            <a:r>
              <a:rPr lang="en-US" dirty="0" smtClean="0"/>
              <a:t>Supported sensors include:</a:t>
            </a:r>
          </a:p>
          <a:p>
            <a:pPr lvl="1"/>
            <a:r>
              <a:rPr lang="en-US" dirty="0" smtClean="0"/>
              <a:t>Imagers </a:t>
            </a:r>
            <a:r>
              <a:rPr lang="en-US" dirty="0" err="1" smtClean="0"/>
              <a:t>VIIRS</a:t>
            </a:r>
            <a:r>
              <a:rPr lang="en-US" dirty="0" smtClean="0"/>
              <a:t>, </a:t>
            </a:r>
            <a:r>
              <a:rPr lang="en-US" dirty="0" err="1" smtClean="0"/>
              <a:t>MODIS</a:t>
            </a:r>
            <a:r>
              <a:rPr lang="en-US" dirty="0" smtClean="0"/>
              <a:t>, </a:t>
            </a:r>
            <a:r>
              <a:rPr lang="en-US" dirty="0" err="1" smtClean="0"/>
              <a:t>AVHRR</a:t>
            </a:r>
            <a:r>
              <a:rPr lang="en-US" dirty="0" smtClean="0"/>
              <a:t>, </a:t>
            </a:r>
            <a:r>
              <a:rPr lang="en-US" dirty="0" err="1" smtClean="0"/>
              <a:t>MERSI</a:t>
            </a:r>
            <a:endParaRPr lang="en-US" dirty="0" smtClean="0"/>
          </a:p>
          <a:p>
            <a:pPr lvl="1"/>
            <a:r>
              <a:rPr lang="en-US" dirty="0" err="1" smtClean="0"/>
              <a:t>IR</a:t>
            </a:r>
            <a:r>
              <a:rPr lang="en-US" dirty="0" smtClean="0"/>
              <a:t> Sounders CrIS, IASI, AIRS</a:t>
            </a:r>
          </a:p>
          <a:p>
            <a:pPr lvl="1"/>
            <a:r>
              <a:rPr lang="en-US" dirty="0" smtClean="0"/>
              <a:t>MW Sounders ATMS, </a:t>
            </a:r>
            <a:r>
              <a:rPr lang="en-US" dirty="0" err="1" smtClean="0"/>
              <a:t>AMSU</a:t>
            </a:r>
            <a:endParaRPr lang="en-US" dirty="0" smtClean="0"/>
          </a:p>
          <a:p>
            <a:r>
              <a:rPr lang="en-US" dirty="0" smtClean="0"/>
              <a:t>Software is free; runs on PC/Mac/Linux</a:t>
            </a:r>
            <a:endParaRPr lang="en-US" dirty="0"/>
          </a:p>
        </p:txBody>
      </p:sp>
      <p:sp>
        <p:nvSpPr>
          <p:cNvPr id="4" name="Date Placeholder 3"/>
          <p:cNvSpPr>
            <a:spLocks noGrp="1"/>
          </p:cNvSpPr>
          <p:nvPr>
            <p:ph type="dt" sz="half" idx="10"/>
          </p:nvPr>
        </p:nvSpPr>
        <p:spPr/>
        <p:txBody>
          <a:bodyPr/>
          <a:lstStyle/>
          <a:p>
            <a:pPr>
              <a:defRPr/>
            </a:pPr>
            <a:fld id="{CA08EA2C-5DCF-694A-BA31-87055F40DB89}"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35</a:t>
            </a:fld>
            <a:endParaRPr lang="en-US"/>
          </a:p>
        </p:txBody>
      </p:sp>
    </p:spTree>
    <p:extLst>
      <p:ext uri="{BB962C8B-B14F-4D97-AF65-F5344CB8AC3E}">
        <p14:creationId xmlns:p14="http://schemas.microsoft.com/office/powerpoint/2010/main" val="3522434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Hydra2</a:t>
            </a:r>
            <a:endParaRPr lang="en-US" dirty="0"/>
          </a:p>
        </p:txBody>
      </p:sp>
      <p:sp>
        <p:nvSpPr>
          <p:cNvPr id="4" name="Date Placeholder 3"/>
          <p:cNvSpPr>
            <a:spLocks noGrp="1"/>
          </p:cNvSpPr>
          <p:nvPr>
            <p:ph type="dt" sz="half" idx="10"/>
          </p:nvPr>
        </p:nvSpPr>
        <p:spPr/>
        <p:txBody>
          <a:bodyPr/>
          <a:lstStyle/>
          <a:p>
            <a:pPr>
              <a:defRPr/>
            </a:pPr>
            <a:fld id="{ADA6A45D-C44D-1C4C-84DC-0DEFEE243C4F}"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36</a:t>
            </a:fld>
            <a:endParaRPr lang="en-US"/>
          </a:p>
        </p:txBody>
      </p:sp>
      <p:pic>
        <p:nvPicPr>
          <p:cNvPr id="9" name="Picture 8"/>
          <p:cNvPicPr>
            <a:picLocks noChangeAspect="1"/>
          </p:cNvPicPr>
          <p:nvPr/>
        </p:nvPicPr>
        <p:blipFill>
          <a:blip r:embed="rId2"/>
          <a:stretch>
            <a:fillRect/>
          </a:stretch>
        </p:blipFill>
        <p:spPr>
          <a:xfrm>
            <a:off x="2590800" y="1065981"/>
            <a:ext cx="3902689" cy="3366161"/>
          </a:xfrm>
          <a:prstGeom prst="rect">
            <a:avLst/>
          </a:prstGeom>
          <a:ln>
            <a:solidFill>
              <a:schemeClr val="bg1">
                <a:lumMod val="50000"/>
              </a:schemeClr>
            </a:solidFill>
          </a:ln>
        </p:spPr>
      </p:pic>
      <p:pic>
        <p:nvPicPr>
          <p:cNvPr id="10" name="Picture 9"/>
          <p:cNvPicPr>
            <a:picLocks noChangeAspect="1"/>
          </p:cNvPicPr>
          <p:nvPr/>
        </p:nvPicPr>
        <p:blipFill>
          <a:blip r:embed="rId3"/>
          <a:stretch>
            <a:fillRect/>
          </a:stretch>
        </p:blipFill>
        <p:spPr>
          <a:xfrm>
            <a:off x="457199" y="2548871"/>
            <a:ext cx="3657600" cy="3612043"/>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a:off x="4625449" y="2548871"/>
            <a:ext cx="3657600" cy="3612043"/>
          </a:xfrm>
          <a:prstGeom prst="rect">
            <a:avLst/>
          </a:prstGeom>
          <a:ln>
            <a:solidFill>
              <a:schemeClr val="bg1">
                <a:lumMod val="50000"/>
              </a:schemeClr>
            </a:solidFill>
          </a:ln>
        </p:spPr>
      </p:pic>
    </p:spTree>
    <p:extLst>
      <p:ext uri="{BB962C8B-B14F-4D97-AF65-F5344CB8AC3E}">
        <p14:creationId xmlns:p14="http://schemas.microsoft.com/office/powerpoint/2010/main" val="1013847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HDF5 Software</a:t>
            </a:r>
          </a:p>
        </p:txBody>
      </p:sp>
      <p:sp>
        <p:nvSpPr>
          <p:cNvPr id="60418" name="Content Placeholder 2"/>
          <p:cNvSpPr>
            <a:spLocks noGrp="1"/>
          </p:cNvSpPr>
          <p:nvPr>
            <p:ph idx="1"/>
          </p:nvPr>
        </p:nvSpPr>
        <p:spPr>
          <a:xfrm>
            <a:off x="457200" y="1165225"/>
            <a:ext cx="8229600" cy="5414963"/>
          </a:xfrm>
        </p:spPr>
        <p:txBody>
          <a:bodyPr/>
          <a:lstStyle/>
          <a:p>
            <a:pPr eaLnBrk="1" hangingPunct="1"/>
            <a:r>
              <a:rPr lang="en-US" sz="3000">
                <a:latin typeface="Calibri" charset="0"/>
                <a:ea typeface="ＭＳ Ｐゴシック" charset="0"/>
                <a:cs typeface="ＭＳ Ｐゴシック" charset="0"/>
                <a:hlinkClick r:id="rId2"/>
              </a:rPr>
              <a:t>http://www.hdfgroup.org/HDF5/</a:t>
            </a:r>
            <a:endParaRPr lang="en-US" sz="3000">
              <a:latin typeface="Calibri" charset="0"/>
              <a:ea typeface="ＭＳ Ｐゴシック" charset="0"/>
              <a:cs typeface="ＭＳ Ｐゴシック" charset="0"/>
            </a:endParaRPr>
          </a:p>
          <a:p>
            <a:pPr eaLnBrk="1" hangingPunct="1"/>
            <a:r>
              <a:rPr lang="en-US" sz="3000">
                <a:latin typeface="Calibri" charset="0"/>
                <a:ea typeface="ＭＳ Ｐゴシック" charset="0"/>
                <a:cs typeface="ＭＳ Ｐゴシック" charset="0"/>
              </a:rPr>
              <a:t>Software library (API) for C, Fortran, Java</a:t>
            </a:r>
          </a:p>
          <a:p>
            <a:pPr eaLnBrk="1" hangingPunct="1"/>
            <a:r>
              <a:rPr lang="en-US" sz="3000">
                <a:latin typeface="Calibri" charset="0"/>
                <a:ea typeface="ＭＳ Ｐゴシック" charset="0"/>
                <a:cs typeface="ＭＳ Ｐゴシック" charset="0"/>
              </a:rPr>
              <a:t>Command line utilities (e.g., h5dump) for Windows, Mac, Linux</a:t>
            </a:r>
          </a:p>
          <a:p>
            <a:pPr eaLnBrk="1" hangingPunct="1"/>
            <a:r>
              <a:rPr lang="en-US" sz="3000">
                <a:latin typeface="Calibri" charset="0"/>
                <a:ea typeface="ＭＳ Ｐゴシック" charset="0"/>
                <a:cs typeface="ＭＳ Ｐゴシック" charset="0"/>
              </a:rPr>
              <a:t>HDFView interactive viewer</a:t>
            </a:r>
          </a:p>
          <a:p>
            <a:pPr eaLnBrk="1" hangingPunct="1"/>
            <a:endParaRPr lang="en-US" sz="3000">
              <a:latin typeface="Calibri" charset="0"/>
              <a:ea typeface="ＭＳ Ｐゴシック" charset="0"/>
              <a:cs typeface="ＭＳ Ｐゴシック" charset="0"/>
            </a:endParaRPr>
          </a:p>
          <a:p>
            <a:pPr eaLnBrk="1" hangingPunct="1"/>
            <a:r>
              <a:rPr lang="en-US" sz="3000">
                <a:latin typeface="Calibri" charset="0"/>
                <a:ea typeface="ＭＳ Ｐゴシック" charset="0"/>
                <a:cs typeface="ＭＳ Ｐゴシック" charset="0"/>
              </a:rPr>
              <a:t>IDL, Matlab, and Python all have well developed HDF5 APIs</a:t>
            </a:r>
          </a:p>
          <a:p>
            <a:pPr eaLnBrk="1" hangingPunct="1"/>
            <a:r>
              <a:rPr lang="en-US" sz="3000">
                <a:latin typeface="Calibri" charset="0"/>
                <a:ea typeface="ＭＳ Ｐゴシック" charset="0"/>
                <a:cs typeface="ＭＳ Ｐゴシック" charset="0"/>
              </a:rPr>
              <a:t>ENVI and other commercial software does not support VIIRS (yet)</a:t>
            </a:r>
          </a:p>
        </p:txBody>
      </p:sp>
      <p:sp>
        <p:nvSpPr>
          <p:cNvPr id="6041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FD51B20-3E44-6542-9E67-02AAB68E53B4}"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042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AD5512B-7DE0-6E41-B1C1-2F5F4284F68C}" type="slidenum">
              <a:rPr lang="en-US" sz="1200">
                <a:solidFill>
                  <a:srgbClr val="898989"/>
                </a:solidFill>
              </a:rPr>
              <a:pPr eaLnBrk="1" hangingPunct="1"/>
              <a:t>37</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0E65D4F-0287-6846-9870-1FD13041F658}"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14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645D9D4-2D39-7944-9F4C-274BF9B3B284}" type="slidenum">
              <a:rPr lang="en-US" sz="1200">
                <a:solidFill>
                  <a:srgbClr val="898989"/>
                </a:solidFill>
              </a:rPr>
              <a:pPr eaLnBrk="1" hangingPunct="1"/>
              <a:t>38</a:t>
            </a:fld>
            <a:endParaRPr lang="en-US" sz="1200">
              <a:solidFill>
                <a:srgbClr val="898989"/>
              </a:solidFill>
            </a:endParaRPr>
          </a:p>
        </p:txBody>
      </p:sp>
      <p:pic>
        <p:nvPicPr>
          <p:cNvPr id="6144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01600"/>
            <a:ext cx="7677150" cy="62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title"/>
          </p:nvPr>
        </p:nvSpPr>
        <p:spPr>
          <a:xfrm>
            <a:off x="455613" y="180975"/>
            <a:ext cx="8229600" cy="604838"/>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3300">
                <a:latin typeface="Calibri" charset="0"/>
                <a:ea typeface="ＭＳ Ｐゴシック" charset="0"/>
                <a:cs typeface="ＭＳ Ｐゴシック" charset="0"/>
              </a:rPr>
              <a:t>Interrogation of VIIRS files using h5dump</a:t>
            </a:r>
          </a:p>
        </p:txBody>
      </p:sp>
      <p:sp>
        <p:nvSpPr>
          <p:cNvPr id="62466" name="Rectangle 5"/>
          <p:cNvSpPr>
            <a:spLocks noGrp="1" noChangeArrowheads="1"/>
          </p:cNvSpPr>
          <p:nvPr>
            <p:ph type="body" idx="1"/>
          </p:nvPr>
        </p:nvSpPr>
        <p:spPr>
          <a:xfrm>
            <a:off x="482600" y="1087438"/>
            <a:ext cx="8228013" cy="5445125"/>
          </a:xfrm>
        </p:spPr>
        <p:txBody>
          <a:bodyPr tIns="14401"/>
          <a:lstStyle/>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1600">
                <a:latin typeface="Calibri" charset="0"/>
                <a:ea typeface="ＭＳ Ｐゴシック" charset="0"/>
                <a:cs typeface="ＭＳ Ｐゴシック" charset="0"/>
              </a:rPr>
              <a:t>VIIIRS RDR, SDR, EDR, CDR and IP files are in HDF5 format</a:t>
            </a:r>
          </a:p>
          <a:p>
            <a:pPr marL="390525" indent="-293688" eaLnBrk="1" hangingPunct="1">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1600">
                <a:latin typeface="Calibri" charset="0"/>
                <a:ea typeface="ＭＳ Ｐゴシック" charset="0"/>
                <a:cs typeface="ＭＳ Ｐゴシック" charset="0"/>
              </a:rPr>
              <a:t>HDF5 format is hierarchical in nature, and HDF5 data structure shares a similarity with a UNIX file system. We can dump the basic file structure using "h5dump -n "...</a:t>
            </a:r>
            <a:br>
              <a:rPr lang="de-DE" sz="1600">
                <a:latin typeface="Calibri" charset="0"/>
                <a:ea typeface="ＭＳ Ｐゴシック" charset="0"/>
                <a:cs typeface="ＭＳ Ｐゴシック" charset="0"/>
              </a:rPr>
            </a:br>
            <a:r>
              <a:rPr lang="de-DE" sz="1600">
                <a:latin typeface="Calibri" charset="0"/>
                <a:ea typeface="ＭＳ Ｐゴシック" charset="0"/>
                <a:cs typeface="ＭＳ Ｐゴシック" charset="0"/>
              </a:rPr>
              <a:t/>
            </a:r>
            <a:br>
              <a:rPr lang="de-DE" sz="1600">
                <a:latin typeface="Calibri" charset="0"/>
                <a:ea typeface="ＭＳ Ｐゴシック" charset="0"/>
                <a:cs typeface="ＭＳ Ｐゴシック" charset="0"/>
              </a:rPr>
            </a:br>
            <a:r>
              <a:rPr lang="de-DE" sz="900">
                <a:latin typeface="Consolas" charset="0"/>
                <a:ea typeface="ＭＳ Ｐゴシック" charset="0"/>
                <a:cs typeface="ＭＳ Ｐゴシック" charset="0"/>
              </a:rPr>
              <a:t>h5dump -n SVM16_npp_d20120120_t0534262_e0535504_b01189_c20120120120117709679_noaa_ops.h5</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HDF5 "SVM16_npp_d20120120_t0534262_e0535504_b01189_c20120120120117709679_noaa_ops.h5" {</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FILE_CONTENTS {</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group      / </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group      /All_Data</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group      /All_Data/VIIRS-M16-SDR_All</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/All_Data/VIIRS-M16-SDR_All/BrightnessTemperature</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/All_Data/VIIRS-M16-SDR_All/BrightnessTemperatureFactors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/All_Data/VIIRS-M16-SDR_All/ModeGran</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/All_Data/VIIRS-M16-SDR_All/ModeScan</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/All_Data/VIIRS-M16-SDR_All/NumberOfBadChecksums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/All_Data/VIIRS-M16-SDR_All/NumberOfDiscardedPkts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/All_Data/VIIRS-M16-SDR_All/NumberOfMissingPkts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/All_Data/VIIRS-M16-SDR_All/NumberOfScans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/All_Data/VIIRS-M16-SDR_All/PadByte1</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/All_Data/VIIRS-M16-SDR_All/QF1_VIIRSMBANDSDR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/All_Data/VIIRS-M16-SDR_All/QF2_SCAN_SDR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/All_Data/VIIRS-M16-SDR_All/QF3_SCAN_RDR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/All_Data/VIIRS-M16-SDR_All/QF4_SCAN_SDR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/All_Data/VIIRS-M16-SDR_All/QF5_GRAN_BADDETECTOR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/All_Data/VIIRS-M16-SDR_All/Radiance</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/All_Data/VIIRS-M16-SDR_All/RadianceFactors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group      /Data_Products</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group      /Data_Products/VIIRS-M16-SDR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/Data_Products/VIIRS-M16-SDR/VIIRS-M16-SDR_Aggr</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dataset    /Data_Products/VIIRS-M16-SDR/VIIRS-M16-SDR_Gran_0</a:t>
            </a:r>
            <a:br>
              <a:rPr lang="de-DE" sz="900">
                <a:latin typeface="Consolas" charset="0"/>
                <a:ea typeface="ＭＳ Ｐゴシック" charset="0"/>
                <a:cs typeface="ＭＳ Ｐゴシック" charset="0"/>
              </a:rPr>
            </a:br>
            <a:r>
              <a:rPr lang="de-DE" sz="900">
                <a:latin typeface="Consolas" charset="0"/>
                <a:ea typeface="ＭＳ Ｐゴシック" charset="0"/>
                <a:cs typeface="ＭＳ Ｐゴシック" charset="0"/>
              </a:rPr>
              <a:t> }</a:t>
            </a:r>
          </a:p>
          <a:p>
            <a:pPr marL="390525" indent="-293688" eaLnBrk="1" hangingPunct="1">
              <a:lnSpc>
                <a:spcPct val="98000"/>
              </a:lnSpc>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900">
                <a:latin typeface="Consolas" charset="0"/>
                <a:ea typeface="ＭＳ Ｐゴシック" charset="0"/>
                <a:cs typeface="ＭＳ Ｐゴシック" charset="0"/>
              </a:rPr>
              <a:t>}</a:t>
            </a:r>
          </a:p>
          <a:p>
            <a:pPr marL="390525" indent="-293688" eaLnBrk="1" hangingPunct="1">
              <a:lnSpc>
                <a:spcPct val="98000"/>
              </a:lnSpc>
              <a:buSzPct val="45000"/>
              <a:buFont typeface="Wingdings"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de-DE" sz="900">
              <a:latin typeface="Consolas" charset="0"/>
              <a:ea typeface="ＭＳ Ｐゴシック" charset="0"/>
              <a:cs typeface="ＭＳ Ｐゴシック" charset="0"/>
            </a:endParaRPr>
          </a:p>
        </p:txBody>
      </p:sp>
      <p:sp>
        <p:nvSpPr>
          <p:cNvPr id="6246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87A7ADA-508F-0647-B0EF-5DB30AEA132D}" type="datetime1">
              <a:rPr lang="en-US" sz="1200" smtClean="0">
                <a:solidFill>
                  <a:srgbClr val="898989"/>
                </a:solidFill>
              </a:rPr>
              <a:t>2/9/15</a:t>
            </a:fld>
            <a:endParaRPr lang="en-US" sz="1200">
              <a:solidFill>
                <a:srgbClr val="898989"/>
              </a:solidFill>
            </a:endParaRPr>
          </a:p>
        </p:txBody>
      </p:sp>
      <p:sp>
        <p:nvSpPr>
          <p:cNvPr id="624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EE471B8-E7E2-874E-BED4-2EDE655EEDC1}" type="slidenum">
              <a:rPr lang="en-US" sz="1200">
                <a:solidFill>
                  <a:srgbClr val="898989"/>
                </a:solidFill>
              </a:rPr>
              <a:pPr eaLnBrk="1" hangingPunct="1"/>
              <a:t>39</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title"/>
          </p:nvPr>
        </p:nvSpPr>
        <p:spPr>
          <a:xfrm>
            <a:off x="687388" y="0"/>
            <a:ext cx="7769225" cy="1223963"/>
          </a:xfrm>
        </p:spPr>
        <p:txBody>
          <a:bodyPr lIns="64291" tIns="32146" rIns="40638" bIns="32146"/>
          <a:lstStyle/>
          <a:p>
            <a:pPr algn="l" eaLnBrk="1" hangingPunct="1"/>
            <a:r>
              <a:rPr lang="en-US" sz="4900">
                <a:solidFill>
                  <a:srgbClr val="000000"/>
                </a:solidFill>
                <a:latin typeface="Calibri" charset="0"/>
                <a:ea typeface="ＭＳ Ｐゴシック" charset="0"/>
                <a:cs typeface="Calibri" charset="0"/>
                <a:sym typeface="Gill Sans" charset="0"/>
              </a:rPr>
              <a:t>Suomi NPP Sensor Suite</a:t>
            </a:r>
            <a:endParaRPr lang="en-US" sz="4900">
              <a:solidFill>
                <a:srgbClr val="000000"/>
              </a:solidFill>
              <a:latin typeface="Calibri" charset="0"/>
              <a:ea typeface="ＭＳ Ｐゴシック" charset="0"/>
              <a:cs typeface="ＭＳ Ｐゴシック" charset="0"/>
              <a:sym typeface="Gill Sans" charset="0"/>
            </a:endParaRPr>
          </a:p>
        </p:txBody>
      </p:sp>
      <p:sp>
        <p:nvSpPr>
          <p:cNvPr id="18434" name="Rectangle 4"/>
          <p:cNvSpPr>
            <a:spLocks/>
          </p:cNvSpPr>
          <p:nvPr/>
        </p:nvSpPr>
        <p:spPr bwMode="auto">
          <a:xfrm>
            <a:off x="542925" y="1036638"/>
            <a:ext cx="373221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382588" indent="-341313">
              <a:lnSpc>
                <a:spcPct val="90000"/>
              </a:lnSpc>
              <a:spcBef>
                <a:spcPts val="1688"/>
              </a:spcBef>
            </a:pPr>
            <a:r>
              <a:rPr lang="en-US" sz="2200">
                <a:solidFill>
                  <a:srgbClr val="000000"/>
                </a:solidFill>
                <a:cs typeface="Calibri" charset="0"/>
                <a:sym typeface="Gill Sans" charset="0"/>
              </a:rPr>
              <a:t>VIIRS – Medium Resolution Visible &amp; Infra-red Imager</a:t>
            </a:r>
          </a:p>
          <a:p>
            <a:pPr marL="382588" indent="-341313">
              <a:lnSpc>
                <a:spcPct val="90000"/>
              </a:lnSpc>
              <a:spcBef>
                <a:spcPts val="1688"/>
              </a:spcBef>
            </a:pPr>
            <a:r>
              <a:rPr lang="en-US" sz="2200">
                <a:solidFill>
                  <a:srgbClr val="000000"/>
                </a:solidFill>
                <a:cs typeface="Calibri" charset="0"/>
                <a:sym typeface="Gill Sans" charset="0"/>
              </a:rPr>
              <a:t>CrIS – Fourier Transform Spectrometer for IR Temperature and Moisture sounding</a:t>
            </a:r>
          </a:p>
          <a:p>
            <a:pPr marL="382588" indent="-341313">
              <a:lnSpc>
                <a:spcPct val="90000"/>
              </a:lnSpc>
              <a:spcBef>
                <a:spcPts val="1688"/>
              </a:spcBef>
            </a:pPr>
            <a:r>
              <a:rPr lang="en-US" sz="2200">
                <a:solidFill>
                  <a:srgbClr val="000000"/>
                </a:solidFill>
                <a:cs typeface="Calibri" charset="0"/>
                <a:sym typeface="Gill Sans" charset="0"/>
              </a:rPr>
              <a:t>ATMS – Microwave sounding radiometer</a:t>
            </a:r>
          </a:p>
          <a:p>
            <a:pPr marL="382588" indent="-341313">
              <a:lnSpc>
                <a:spcPct val="90000"/>
              </a:lnSpc>
              <a:spcBef>
                <a:spcPts val="1688"/>
              </a:spcBef>
            </a:pPr>
            <a:r>
              <a:rPr lang="en-US" sz="2200">
                <a:solidFill>
                  <a:srgbClr val="000000"/>
                </a:solidFill>
                <a:cs typeface="Calibri" charset="0"/>
                <a:sym typeface="Gill Sans" charset="0"/>
              </a:rPr>
              <a:t>OMPS – Total Ozone Mapping and Ozone Profile measurements</a:t>
            </a:r>
          </a:p>
          <a:p>
            <a:pPr marL="382588" indent="-341313">
              <a:lnSpc>
                <a:spcPct val="90000"/>
              </a:lnSpc>
              <a:spcBef>
                <a:spcPts val="1688"/>
              </a:spcBef>
            </a:pPr>
            <a:r>
              <a:rPr lang="en-US" sz="2200">
                <a:solidFill>
                  <a:srgbClr val="000000"/>
                </a:solidFill>
                <a:cs typeface="Calibri" charset="0"/>
                <a:sym typeface="Gill Sans" charset="0"/>
              </a:rPr>
              <a:t>CERES - Earth Radiation Budget </a:t>
            </a:r>
          </a:p>
        </p:txBody>
      </p:sp>
      <p:grpSp>
        <p:nvGrpSpPr>
          <p:cNvPr id="18435" name="Group 14"/>
          <p:cNvGrpSpPr>
            <a:grpSpLocks/>
          </p:cNvGrpSpPr>
          <p:nvPr/>
        </p:nvGrpSpPr>
        <p:grpSpPr bwMode="auto">
          <a:xfrm>
            <a:off x="4373563" y="1184275"/>
            <a:ext cx="3656012" cy="5226050"/>
            <a:chOff x="66" y="202"/>
            <a:chExt cx="3275" cy="4681"/>
          </a:xfrm>
        </p:grpSpPr>
        <p:pic>
          <p:nvPicPr>
            <p:cNvPr id="1843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 y="202"/>
              <a:ext cx="2442" cy="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6"/>
            <p:cNvSpPr>
              <a:spLocks/>
            </p:cNvSpPr>
            <p:nvPr/>
          </p:nvSpPr>
          <p:spPr bwMode="auto">
            <a:xfrm>
              <a:off x="2039" y="3108"/>
              <a:ext cx="73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57799" bIns="0" anchor="ctr"/>
            <a:lstStyle/>
            <a:p>
              <a:pPr marL="39688" algn="ctr"/>
              <a:r>
                <a:rPr lang="en-US" sz="1500">
                  <a:solidFill>
                    <a:srgbClr val="000000"/>
                  </a:solidFill>
                  <a:cs typeface="Calibri" charset="0"/>
                  <a:sym typeface="Gill Sans" charset="0"/>
                </a:rPr>
                <a:t>CERES</a:t>
              </a:r>
            </a:p>
          </p:txBody>
        </p:sp>
        <p:sp>
          <p:nvSpPr>
            <p:cNvPr id="18441" name="Rectangle 7"/>
            <p:cNvSpPr>
              <a:spLocks/>
            </p:cNvSpPr>
            <p:nvPr/>
          </p:nvSpPr>
          <p:spPr bwMode="auto">
            <a:xfrm>
              <a:off x="1539" y="788"/>
              <a:ext cx="4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a:solidFill>
                    <a:srgbClr val="000000"/>
                  </a:solidFill>
                  <a:cs typeface="Calibri" charset="0"/>
                  <a:sym typeface="Gill Sans" charset="0"/>
                </a:rPr>
                <a:t>VIIRS</a:t>
              </a:r>
            </a:p>
          </p:txBody>
        </p:sp>
        <p:sp>
          <p:nvSpPr>
            <p:cNvPr id="18442" name="Rectangle 8"/>
            <p:cNvSpPr>
              <a:spLocks/>
            </p:cNvSpPr>
            <p:nvPr/>
          </p:nvSpPr>
          <p:spPr bwMode="auto">
            <a:xfrm>
              <a:off x="1312" y="2180"/>
              <a:ext cx="3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a:solidFill>
                    <a:srgbClr val="000000"/>
                  </a:solidFill>
                  <a:cs typeface="Calibri" charset="0"/>
                  <a:sym typeface="Gill Sans" charset="0"/>
                </a:rPr>
                <a:t>CrIS</a:t>
              </a:r>
            </a:p>
          </p:txBody>
        </p:sp>
        <p:sp>
          <p:nvSpPr>
            <p:cNvPr id="18443" name="Rectangle 9"/>
            <p:cNvSpPr>
              <a:spLocks/>
            </p:cNvSpPr>
            <p:nvPr/>
          </p:nvSpPr>
          <p:spPr bwMode="auto">
            <a:xfrm>
              <a:off x="600" y="3350"/>
              <a:ext cx="41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000000"/>
                  </a:solidFill>
                  <a:cs typeface="Calibri" charset="0"/>
                  <a:sym typeface="Gill Sans" charset="0"/>
                </a:rPr>
                <a:t>ATMS</a:t>
              </a:r>
            </a:p>
          </p:txBody>
        </p:sp>
        <p:sp>
          <p:nvSpPr>
            <p:cNvPr id="18444" name="Rectangle 10"/>
            <p:cNvSpPr>
              <a:spLocks/>
            </p:cNvSpPr>
            <p:nvPr/>
          </p:nvSpPr>
          <p:spPr bwMode="auto">
            <a:xfrm>
              <a:off x="130" y="3775"/>
              <a:ext cx="83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000000"/>
                  </a:solidFill>
                  <a:cs typeface="Calibri" charset="0"/>
                  <a:sym typeface="Gill Sans" charset="0"/>
                </a:rPr>
                <a:t>OMPS Limb</a:t>
              </a:r>
            </a:p>
          </p:txBody>
        </p:sp>
        <p:sp>
          <p:nvSpPr>
            <p:cNvPr id="18445" name="Line 11"/>
            <p:cNvSpPr>
              <a:spLocks noChangeShapeType="1"/>
            </p:cNvSpPr>
            <p:nvPr/>
          </p:nvSpPr>
          <p:spPr bwMode="auto">
            <a:xfrm>
              <a:off x="1131" y="3892"/>
              <a:ext cx="344" cy="1"/>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8446" name="Rectangle 12"/>
            <p:cNvSpPr>
              <a:spLocks/>
            </p:cNvSpPr>
            <p:nvPr/>
          </p:nvSpPr>
          <p:spPr bwMode="auto">
            <a:xfrm>
              <a:off x="66" y="4032"/>
              <a:ext cx="85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a:solidFill>
                    <a:srgbClr val="000000"/>
                  </a:solidFill>
                  <a:cs typeface="Calibri" charset="0"/>
                  <a:sym typeface="Gill Sans" charset="0"/>
                </a:rPr>
                <a:t>OMPS Nadir</a:t>
              </a:r>
            </a:p>
          </p:txBody>
        </p:sp>
        <p:sp>
          <p:nvSpPr>
            <p:cNvPr id="18447" name="Line 13"/>
            <p:cNvSpPr>
              <a:spLocks noChangeShapeType="1"/>
            </p:cNvSpPr>
            <p:nvPr/>
          </p:nvSpPr>
          <p:spPr bwMode="auto">
            <a:xfrm>
              <a:off x="1059" y="4164"/>
              <a:ext cx="208" cy="1"/>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18436" name="Date Placeholder 1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E605620-6425-1648-B24D-002174E6B949}" type="datetime1">
              <a:rPr lang="en-US" sz="1200" smtClean="0">
                <a:solidFill>
                  <a:srgbClr val="898989"/>
                </a:solidFill>
              </a:rPr>
              <a:t>2/9/15</a:t>
            </a:fld>
            <a:endParaRPr lang="en-US" sz="1200">
              <a:solidFill>
                <a:srgbClr val="898989"/>
              </a:solidFill>
            </a:endParaRPr>
          </a:p>
        </p:txBody>
      </p:sp>
      <p:sp>
        <p:nvSpPr>
          <p:cNvPr id="18437" name="Slide Number Placeholder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8DA4CDC-92AD-9840-86B8-42ABC791849D}" type="slidenum">
              <a:rPr lang="en-US" sz="1200">
                <a:solidFill>
                  <a:srgbClr val="898989"/>
                </a:solidFill>
              </a:rPr>
              <a:pPr eaLnBrk="1" hangingPunct="1"/>
              <a:t>4</a:t>
            </a:fld>
            <a:endParaRPr lang="en-US" sz="1200">
              <a:solidFill>
                <a:srgbClr val="898989"/>
              </a:solidFill>
            </a:endParaRPr>
          </a:p>
        </p:txBody>
      </p:sp>
      <p:sp>
        <p:nvSpPr>
          <p:cNvPr id="16" name="Footer Placeholder 1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a:spLocks noGrp="1" noChangeArrowheads="1"/>
          </p:cNvSpPr>
          <p:nvPr>
            <p:ph type="title"/>
          </p:nvPr>
        </p:nvSpPr>
        <p:spPr>
          <a:xfrm>
            <a:off x="452438" y="136525"/>
            <a:ext cx="8228012" cy="604838"/>
          </a:xfrm>
        </p:spPr>
        <p:txBody>
          <a:bodyPr lIns="34615" tIns="34615" rIns="2286" bIns="34615" anchor="t"/>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3300">
                <a:latin typeface="Calibri" charset="0"/>
                <a:ea typeface="ＭＳ Ｐゴシック" charset="0"/>
                <a:cs typeface="ＭＳ Ｐゴシック" charset="0"/>
              </a:rPr>
              <a:t>Interrogation of VIIRS SDR files using h5dump</a:t>
            </a:r>
          </a:p>
        </p:txBody>
      </p:sp>
      <p:sp>
        <p:nvSpPr>
          <p:cNvPr id="64514" name="Rectangle 5"/>
          <p:cNvSpPr>
            <a:spLocks noGrp="1" noChangeArrowheads="1"/>
          </p:cNvSpPr>
          <p:nvPr>
            <p:ph type="body" idx="1"/>
          </p:nvPr>
        </p:nvSpPr>
        <p:spPr>
          <a:xfrm>
            <a:off x="482600" y="892175"/>
            <a:ext cx="8329613" cy="5643563"/>
          </a:xfrm>
        </p:spPr>
        <p:txBody>
          <a:bodyPr tIns="14401"/>
          <a:lstStyle/>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1600" b="1">
                <a:latin typeface="Calibri" charset="0"/>
                <a:ea typeface="ＭＳ Ｐゴシック" charset="0"/>
                <a:cs typeface="Calibri" charset="0"/>
              </a:rPr>
              <a:t>To examine the details about a particular dataset, say the M16 radiance...</a:t>
            </a:r>
            <a:br>
              <a:rPr lang="de-DE" sz="1600" b="1">
                <a:latin typeface="Calibri" charset="0"/>
                <a:ea typeface="ＭＳ Ｐゴシック" charset="0"/>
                <a:cs typeface="Calibri" charset="0"/>
              </a:rPr>
            </a:br>
            <a:r>
              <a:rPr lang="de-DE" sz="1200">
                <a:latin typeface="Calibri" charset="0"/>
                <a:ea typeface="ＭＳ Ｐゴシック" charset="0"/>
                <a:cs typeface="Calibri" charset="0"/>
              </a:rPr>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h5dump -H -d  /All_Data/VIIRS-M16-SDR_All/Radiance</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	SVM16_npp_d20120120_t0534262_e0535504_b01189_c20120120120117709679_noaa_ops.h5</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HDF5 "SVM16_npp_d20120120_t0534262_e0535504_b01189_c20120120120117709679_noaa_ops.h5"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DATASET "/All_Data/VIIRS-M16-SDR_All/Radiance"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DATATYPE  H5T_STD_U16BE</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DATASPACE  SIMPLE { ( 768, 3200 ) / ( 768, 3200 )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a:t>
            </a: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endParaRPr lang="de-DE" sz="1200">
              <a:latin typeface="Calibri" charset="0"/>
              <a:ea typeface="ＭＳ Ｐゴシック" charset="0"/>
              <a:cs typeface="Calibri" charset="0"/>
            </a:endParaRPr>
          </a:p>
          <a:p>
            <a:pPr marL="96838" indent="0" eaLnBrk="1" hangingPunct="1">
              <a:buSzPct val="45000"/>
              <a:buFont typeface="Arial"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de-DE" sz="1600" b="1">
                <a:latin typeface="Calibri" charset="0"/>
                <a:ea typeface="ＭＳ Ｐゴシック" charset="0"/>
                <a:cs typeface="Calibri" charset="0"/>
              </a:rPr>
              <a:t>Examining the data values in the radiance dataset...</a:t>
            </a:r>
            <a:br>
              <a:rPr lang="de-DE" sz="1600" b="1">
                <a:latin typeface="Calibri" charset="0"/>
                <a:ea typeface="ＭＳ Ｐゴシック" charset="0"/>
                <a:cs typeface="Calibri" charset="0"/>
              </a:rPr>
            </a:br>
            <a:r>
              <a:rPr lang="de-DE" sz="1200">
                <a:latin typeface="Calibri" charset="0"/>
                <a:ea typeface="ＭＳ Ｐゴシック" charset="0"/>
                <a:cs typeface="Calibri" charset="0"/>
              </a:rPr>
              <a:t>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h5dump -d  /All_Data/VIIRS-M16-SDR_All/Radiance</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	SVM16_npp_d20120120_t0534262_e0535504_b01189_c20120120120117709679_noaa_ops.h5</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HDF5 "SVM16_npp_d20120120_t0534262_e0535504_b01189_c20120120120117709679_noaa_ops.h5"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DATASET "/All_Data/VIIRS-M16-SDR_All/Radiance"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DATATYPE  H5T_STD_U16BE</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DATASPACE  SIMPLE { ( 768, 3200 ) / ( 768, 3200 )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DATA {</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(0,0): 65533, 65533, 65533, 65533, 65533, 65533, 65533, 65533, 65533,</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(0,9): 65533, 65533, 65533, 65533, 65533, 65533, 65533, 65533, 65533,</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(0,18): 65533, 65533, 65533, 65533, 65533, 65533, 65533, 65533, 65533,</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(0,27): 65533, 65533, 65533, 65533, 65533, 65533, 65533, 65533, 65533,</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(0,36): 65533, 65533, 65533, 65533, 65533, 65533, 65533, 65533, 65533</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a:t>
            </a:r>
            <a:br>
              <a:rPr lang="de-DE" sz="1200">
                <a:latin typeface="Calibri" charset="0"/>
                <a:ea typeface="ＭＳ Ｐゴシック" charset="0"/>
                <a:cs typeface="Calibri" charset="0"/>
              </a:rPr>
            </a:br>
            <a:r>
              <a:rPr lang="de-DE" sz="1200">
                <a:latin typeface="Calibri" charset="0"/>
                <a:ea typeface="ＭＳ Ｐゴシック" charset="0"/>
                <a:cs typeface="Calibri" charset="0"/>
              </a:rPr>
              <a:t/>
            </a:r>
            <a:br>
              <a:rPr lang="de-DE" sz="1200">
                <a:latin typeface="Calibri" charset="0"/>
                <a:ea typeface="ＭＳ Ｐゴシック" charset="0"/>
                <a:cs typeface="Calibri" charset="0"/>
              </a:rPr>
            </a:br>
            <a:endParaRPr lang="de-DE" sz="1200">
              <a:latin typeface="Calibri" charset="0"/>
              <a:ea typeface="ＭＳ Ｐゴシック" charset="0"/>
              <a:cs typeface="Calibri" charset="0"/>
            </a:endParaRPr>
          </a:p>
        </p:txBody>
      </p:sp>
      <p:sp>
        <p:nvSpPr>
          <p:cNvPr id="6451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AE7C1F1-71DF-DE43-AEE4-2EC592A62F1A}" type="datetime1">
              <a:rPr lang="en-US" sz="1200" smtClean="0">
                <a:solidFill>
                  <a:srgbClr val="898989"/>
                </a:solidFill>
              </a:rPr>
              <a:t>2/9/15</a:t>
            </a:fld>
            <a:endParaRPr lang="en-US" sz="1200">
              <a:solidFill>
                <a:srgbClr val="898989"/>
              </a:solidFill>
            </a:endParaRPr>
          </a:p>
        </p:txBody>
      </p:sp>
      <p:sp>
        <p:nvSpPr>
          <p:cNvPr id="645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C0ABC10-2DFA-FA48-9329-04F176ACE881}" type="slidenum">
              <a:rPr lang="en-US" sz="1200">
                <a:solidFill>
                  <a:srgbClr val="898989"/>
                </a:solidFill>
              </a:rPr>
              <a:pPr eaLnBrk="1" hangingPunct="1"/>
              <a:t>40</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IDL code to read VIIRS SDR M15</a:t>
            </a:r>
          </a:p>
        </p:txBody>
      </p:sp>
      <p:sp>
        <p:nvSpPr>
          <p:cNvPr id="66562" name="Content Placeholder 2"/>
          <p:cNvSpPr>
            <a:spLocks noGrp="1"/>
          </p:cNvSpPr>
          <p:nvPr>
            <p:ph idx="1"/>
          </p:nvPr>
        </p:nvSpPr>
        <p:spPr/>
        <p:txBody>
          <a:bodyPr/>
          <a:lstStyle/>
          <a:p>
            <a:pPr eaLnBrk="1" hangingPunct="1">
              <a:buFont typeface="Arial" charset="0"/>
              <a:buNone/>
            </a:pPr>
            <a:r>
              <a:rPr lang="en-US" sz="1400">
                <a:latin typeface="Calibri" charset="0"/>
                <a:ea typeface="ＭＳ Ｐゴシック" charset="0"/>
                <a:cs typeface="ＭＳ Ｐゴシック" charset="0"/>
              </a:rPr>
              <a:t>;- Open the file</a:t>
            </a:r>
          </a:p>
          <a:p>
            <a:pPr eaLnBrk="1" hangingPunct="1">
              <a:buFont typeface="Arial" charset="0"/>
              <a:buNone/>
            </a:pPr>
            <a:r>
              <a:rPr lang="en-US" sz="1400">
                <a:latin typeface="Calibri" charset="0"/>
                <a:ea typeface="ＭＳ Ｐゴシック" charset="0"/>
                <a:cs typeface="ＭＳ Ｐゴシック" charset="0"/>
              </a:rPr>
              <a:t>file = 'SVM15_npp_d20120120_t0528446_e0530088_b01189_c20120120115158805940_noaa_ops.h5'</a:t>
            </a:r>
          </a:p>
          <a:p>
            <a:pPr eaLnBrk="1" hangingPunct="1">
              <a:buFont typeface="Arial" charset="0"/>
              <a:buNone/>
            </a:pPr>
            <a:r>
              <a:rPr lang="en-US" sz="1400">
                <a:latin typeface="Calibri" charset="0"/>
                <a:ea typeface="ＭＳ Ｐゴシック" charset="0"/>
                <a:cs typeface="ＭＳ Ｐゴシック" charset="0"/>
              </a:rPr>
              <a:t>file_id = h5f_open(file)</a:t>
            </a:r>
          </a:p>
          <a:p>
            <a:pPr eaLnBrk="1" hangingPunct="1">
              <a:buFont typeface="Arial" charset="0"/>
              <a:buNone/>
            </a:pPr>
            <a:endParaRPr lang="en-US" sz="1400">
              <a:latin typeface="Calibri" charset="0"/>
              <a:ea typeface="ＭＳ Ｐゴシック" charset="0"/>
              <a:cs typeface="ＭＳ Ｐゴシック" charset="0"/>
            </a:endParaRPr>
          </a:p>
          <a:p>
            <a:pPr eaLnBrk="1" hangingPunct="1">
              <a:buFont typeface="Arial" charset="0"/>
              <a:buNone/>
            </a:pPr>
            <a:r>
              <a:rPr lang="en-US" sz="1400">
                <a:latin typeface="Calibri" charset="0"/>
                <a:ea typeface="ＭＳ Ｐゴシック" charset="0"/>
                <a:cs typeface="ＭＳ Ｐゴシック" charset="0"/>
              </a:rPr>
              <a:t>;- Read the data array</a:t>
            </a:r>
          </a:p>
          <a:p>
            <a:pPr eaLnBrk="1" hangingPunct="1">
              <a:buFont typeface="Arial" charset="0"/>
              <a:buNone/>
            </a:pPr>
            <a:r>
              <a:rPr lang="en-US" sz="1400">
                <a:latin typeface="Calibri" charset="0"/>
                <a:ea typeface="ＭＳ Ｐゴシック" charset="0"/>
                <a:cs typeface="ＭＳ Ｐゴシック" charset="0"/>
              </a:rPr>
              <a:t>data_id = h5d_open(file_id, '/All_Data/VIIRS-M15-SDR_All/BrightnessTemperature')</a:t>
            </a:r>
          </a:p>
          <a:p>
            <a:pPr eaLnBrk="1" hangingPunct="1">
              <a:buFont typeface="Arial" charset="0"/>
              <a:buNone/>
            </a:pPr>
            <a:r>
              <a:rPr lang="en-US" sz="1400">
                <a:latin typeface="Calibri" charset="0"/>
                <a:ea typeface="ＭＳ Ｐゴシック" charset="0"/>
                <a:cs typeface="ＭＳ Ｐゴシック" charset="0"/>
              </a:rPr>
              <a:t>data = h5d_read(data_id)</a:t>
            </a:r>
          </a:p>
          <a:p>
            <a:pPr eaLnBrk="1" hangingPunct="1">
              <a:buFont typeface="Arial" charset="0"/>
              <a:buNone/>
            </a:pPr>
            <a:r>
              <a:rPr lang="en-US" sz="1400">
                <a:latin typeface="Calibri" charset="0"/>
                <a:ea typeface="ＭＳ Ｐゴシック" charset="0"/>
                <a:cs typeface="ＭＳ Ｐゴシック" charset="0"/>
              </a:rPr>
              <a:t>h5d_close, data_id</a:t>
            </a:r>
          </a:p>
          <a:p>
            <a:pPr eaLnBrk="1" hangingPunct="1">
              <a:buFont typeface="Arial" charset="0"/>
              <a:buNone/>
            </a:pPr>
            <a:endParaRPr lang="en-US" sz="1400">
              <a:latin typeface="Calibri" charset="0"/>
              <a:ea typeface="ＭＳ Ｐゴシック" charset="0"/>
              <a:cs typeface="ＭＳ Ｐゴシック" charset="0"/>
            </a:endParaRPr>
          </a:p>
          <a:p>
            <a:pPr eaLnBrk="1" hangingPunct="1">
              <a:buFont typeface="Arial" charset="0"/>
              <a:buNone/>
            </a:pPr>
            <a:r>
              <a:rPr lang="en-US" sz="1400">
                <a:latin typeface="Calibri" charset="0"/>
                <a:ea typeface="ＭＳ Ｐゴシック" charset="0"/>
                <a:cs typeface="ＭＳ Ｐゴシック" charset="0"/>
              </a:rPr>
              <a:t>;- Read the scale factors</a:t>
            </a:r>
          </a:p>
          <a:p>
            <a:pPr eaLnBrk="1" hangingPunct="1">
              <a:buFont typeface="Arial" charset="0"/>
              <a:buNone/>
            </a:pPr>
            <a:r>
              <a:rPr lang="en-US" sz="1400">
                <a:latin typeface="Calibri" charset="0"/>
                <a:ea typeface="ＭＳ Ｐゴシック" charset="0"/>
                <a:cs typeface="ＭＳ Ｐゴシック" charset="0"/>
              </a:rPr>
              <a:t>data_id = h5d_open(file_id, '/All_Data/VIIRS-M15-SDR_All/BrightnessTemperatureFactors')</a:t>
            </a:r>
          </a:p>
          <a:p>
            <a:pPr eaLnBrk="1" hangingPunct="1">
              <a:buFont typeface="Arial" charset="0"/>
              <a:buNone/>
            </a:pPr>
            <a:r>
              <a:rPr lang="en-US" sz="1400">
                <a:latin typeface="Calibri" charset="0"/>
                <a:ea typeface="ＭＳ Ｐゴシック" charset="0"/>
                <a:cs typeface="ＭＳ Ｐゴシック" charset="0"/>
              </a:rPr>
              <a:t>factors = h5d_read(data_id)                                                            </a:t>
            </a:r>
          </a:p>
          <a:p>
            <a:pPr eaLnBrk="1" hangingPunct="1">
              <a:buFont typeface="Arial" charset="0"/>
              <a:buNone/>
            </a:pPr>
            <a:r>
              <a:rPr lang="en-US" sz="1400">
                <a:latin typeface="Calibri" charset="0"/>
                <a:ea typeface="ＭＳ Ｐゴシック" charset="0"/>
                <a:cs typeface="ＭＳ Ｐゴシック" charset="0"/>
              </a:rPr>
              <a:t>h5d_close, data_id                                                                     </a:t>
            </a:r>
          </a:p>
          <a:p>
            <a:pPr eaLnBrk="1" hangingPunct="1">
              <a:buFont typeface="Arial" charset="0"/>
              <a:buNone/>
            </a:pPr>
            <a:endParaRPr lang="en-US" sz="1400">
              <a:latin typeface="Calibri" charset="0"/>
              <a:ea typeface="ＭＳ Ｐゴシック" charset="0"/>
              <a:cs typeface="ＭＳ Ｐゴシック" charset="0"/>
            </a:endParaRPr>
          </a:p>
          <a:p>
            <a:pPr eaLnBrk="1" hangingPunct="1">
              <a:buFont typeface="Arial" charset="0"/>
              <a:buNone/>
            </a:pPr>
            <a:r>
              <a:rPr lang="en-US" sz="1400">
                <a:latin typeface="Calibri" charset="0"/>
                <a:ea typeface="ＭＳ Ｐゴシック" charset="0"/>
                <a:cs typeface="ＭＳ Ｐゴシック" charset="0"/>
              </a:rPr>
              <a:t>;- Apply the scale factors</a:t>
            </a:r>
          </a:p>
          <a:p>
            <a:pPr eaLnBrk="1" hangingPunct="1">
              <a:buFont typeface="Arial" charset="0"/>
              <a:buNone/>
            </a:pPr>
            <a:r>
              <a:rPr lang="en-US" sz="1400">
                <a:latin typeface="Calibri" charset="0"/>
                <a:ea typeface="ＭＳ Ｐゴシック" charset="0"/>
                <a:cs typeface="ＭＳ Ｐゴシック" charset="0"/>
              </a:rPr>
              <a:t>data = data * factors[0] + factors[1]</a:t>
            </a:r>
          </a:p>
          <a:p>
            <a:pPr eaLnBrk="1" hangingPunct="1">
              <a:buFont typeface="Arial" charset="0"/>
              <a:buNone/>
            </a:pPr>
            <a:endParaRPr lang="en-US" sz="1400">
              <a:latin typeface="Calibri" charset="0"/>
              <a:ea typeface="ＭＳ Ｐゴシック" charset="0"/>
              <a:cs typeface="ＭＳ Ｐゴシック" charset="0"/>
            </a:endParaRPr>
          </a:p>
          <a:p>
            <a:pPr eaLnBrk="1" hangingPunct="1">
              <a:buFont typeface="Arial" charset="0"/>
              <a:buNone/>
            </a:pPr>
            <a:r>
              <a:rPr lang="en-US" sz="1400">
                <a:latin typeface="Calibri" charset="0"/>
                <a:ea typeface="ＭＳ Ｐゴシック" charset="0"/>
                <a:cs typeface="ＭＳ Ｐゴシック" charset="0"/>
              </a:rPr>
              <a:t>;- Close the file</a:t>
            </a:r>
          </a:p>
          <a:p>
            <a:pPr eaLnBrk="1" hangingPunct="1">
              <a:buFont typeface="Arial" charset="0"/>
              <a:buNone/>
            </a:pPr>
            <a:r>
              <a:rPr lang="en-US" sz="1400">
                <a:latin typeface="Calibri" charset="0"/>
                <a:ea typeface="ＭＳ Ｐゴシック" charset="0"/>
                <a:cs typeface="ＭＳ Ｐゴシック" charset="0"/>
              </a:rPr>
              <a:t>h5f_close, file_id</a:t>
            </a:r>
          </a:p>
        </p:txBody>
      </p:sp>
      <p:sp>
        <p:nvSpPr>
          <p:cNvPr id="6656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171BD00-909A-5746-A134-9C693CC7971B}"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65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3584459-4480-2745-8F11-BEF306AE8698}" type="slidenum">
              <a:rPr lang="en-US" sz="1200">
                <a:solidFill>
                  <a:srgbClr val="898989"/>
                </a:solidFill>
              </a:rPr>
              <a:pPr eaLnBrk="1" hangingPunct="1"/>
              <a:t>41</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supporting </a:t>
            </a:r>
            <a:r>
              <a:rPr lang="en-US" dirty="0" err="1" smtClean="0"/>
              <a:t>HDF5</a:t>
            </a:r>
            <a:endParaRPr lang="en-US" dirty="0"/>
          </a:p>
        </p:txBody>
      </p:sp>
      <p:sp>
        <p:nvSpPr>
          <p:cNvPr id="3" name="Content Placeholder 2"/>
          <p:cNvSpPr>
            <a:spLocks noGrp="1"/>
          </p:cNvSpPr>
          <p:nvPr>
            <p:ph idx="1"/>
          </p:nvPr>
        </p:nvSpPr>
        <p:spPr/>
        <p:txBody>
          <a:bodyPr/>
          <a:lstStyle/>
          <a:p>
            <a:r>
              <a:rPr lang="en-US" dirty="0" err="1" smtClean="0"/>
              <a:t>IDL</a:t>
            </a:r>
            <a:endParaRPr lang="en-US" dirty="0" smtClean="0"/>
          </a:p>
          <a:p>
            <a:r>
              <a:rPr lang="en-US" dirty="0" smtClean="0"/>
              <a:t>Matlab</a:t>
            </a:r>
          </a:p>
          <a:p>
            <a:r>
              <a:rPr lang="en-US" dirty="0" smtClean="0"/>
              <a:t>Python</a:t>
            </a:r>
          </a:p>
          <a:p>
            <a:r>
              <a:rPr lang="en-US" dirty="0" smtClean="0"/>
              <a:t>C/Fortran APIs</a:t>
            </a:r>
          </a:p>
          <a:p>
            <a:r>
              <a:rPr lang="en-US" dirty="0" smtClean="0"/>
              <a:t>Java</a:t>
            </a:r>
          </a:p>
          <a:p>
            <a:r>
              <a:rPr lang="en-US" dirty="0" err="1" smtClean="0"/>
              <a:t>ENVI</a:t>
            </a:r>
            <a:r>
              <a:rPr lang="en-US" dirty="0" smtClean="0"/>
              <a:t> (see </a:t>
            </a:r>
            <a:r>
              <a:rPr lang="en-US" dirty="0" err="1" smtClean="0"/>
              <a:t>VIIRS</a:t>
            </a:r>
            <a:r>
              <a:rPr lang="en-US" dirty="0" smtClean="0"/>
              <a:t> Conversion Toolkit)</a:t>
            </a:r>
          </a:p>
        </p:txBody>
      </p:sp>
      <p:sp>
        <p:nvSpPr>
          <p:cNvPr id="4" name="Date Placeholder 3"/>
          <p:cNvSpPr>
            <a:spLocks noGrp="1"/>
          </p:cNvSpPr>
          <p:nvPr>
            <p:ph type="dt" sz="half" idx="10"/>
          </p:nvPr>
        </p:nvSpPr>
        <p:spPr/>
        <p:txBody>
          <a:bodyPr/>
          <a:lstStyle/>
          <a:p>
            <a:pPr>
              <a:defRPr/>
            </a:pPr>
            <a:fld id="{CA08EA2C-5DCF-694A-BA31-87055F40DB89}"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42</a:t>
            </a:fld>
            <a:endParaRPr lang="en-US"/>
          </a:p>
        </p:txBody>
      </p:sp>
    </p:spTree>
    <p:extLst>
      <p:ext uri="{BB962C8B-B14F-4D97-AF65-F5344CB8AC3E}">
        <p14:creationId xmlns:p14="http://schemas.microsoft.com/office/powerpoint/2010/main" val="2812596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Reprojection/Remapping Software</a:t>
            </a:r>
          </a:p>
        </p:txBody>
      </p:sp>
      <p:sp>
        <p:nvSpPr>
          <p:cNvPr id="67586"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MS2GT from NSIDC</a:t>
            </a:r>
          </a:p>
          <a:p>
            <a:pPr lvl="1" eaLnBrk="1" hangingPunct="1"/>
            <a:r>
              <a:rPr lang="en-US">
                <a:latin typeface="Calibri" charset="0"/>
                <a:ea typeface="ＭＳ Ｐゴシック" charset="0"/>
                <a:hlinkClick r:id="rId2"/>
              </a:rPr>
              <a:t>http://cires.colorado.edu/~tharan/ms2gt/</a:t>
            </a:r>
            <a:endParaRPr lang="en-US">
              <a:latin typeface="Calibri" charset="0"/>
              <a:ea typeface="ＭＳ Ｐゴシック" charset="0"/>
            </a:endParaRPr>
          </a:p>
          <a:p>
            <a:pPr eaLnBrk="1" hangingPunct="1"/>
            <a:r>
              <a:rPr lang="en-US">
                <a:latin typeface="Calibri" charset="0"/>
                <a:ea typeface="ＭＳ Ｐゴシック" charset="0"/>
                <a:cs typeface="ＭＳ Ｐゴシック" charset="0"/>
              </a:rPr>
              <a:t>Developed for MODIS, but low level routines (ll2cr and fornav) are sensor agnostic</a:t>
            </a:r>
          </a:p>
          <a:p>
            <a:pPr eaLnBrk="1" hangingPunct="1"/>
            <a:r>
              <a:rPr lang="en-US">
                <a:latin typeface="Calibri" charset="0"/>
                <a:ea typeface="ＭＳ Ｐゴシック" charset="0"/>
                <a:cs typeface="ＭＳ Ｐゴシック" charset="0"/>
              </a:rPr>
              <a:t>For 6 concatenated M-band SDR granules:</a:t>
            </a:r>
          </a:p>
          <a:p>
            <a:pPr eaLnBrk="1" hangingPunct="1">
              <a:buFont typeface="Arial" charset="0"/>
              <a:buNone/>
            </a:pPr>
            <a:endParaRPr lang="en-US" sz="2000">
              <a:latin typeface="Calibri" charset="0"/>
              <a:ea typeface="ＭＳ Ｐゴシック" charset="0"/>
              <a:cs typeface="ＭＳ Ｐゴシック" charset="0"/>
            </a:endParaRPr>
          </a:p>
          <a:p>
            <a:pPr eaLnBrk="1" hangingPunct="1">
              <a:buFont typeface="Arial" charset="0"/>
              <a:buNone/>
            </a:pPr>
            <a:r>
              <a:rPr lang="en-US" sz="2000">
                <a:latin typeface="Calibri" charset="0"/>
                <a:ea typeface="ＭＳ Ｐゴシック" charset="0"/>
                <a:cs typeface="ＭＳ Ｐゴシック" charset="0"/>
              </a:rPr>
              <a:t>$ ll2cr -v -f   3200   288    16 lat.dat lon.dat remap.gpd image_proj</a:t>
            </a:r>
          </a:p>
          <a:p>
            <a:pPr eaLnBrk="1" hangingPunct="1">
              <a:buFont typeface="Arial" charset="0"/>
              <a:buNone/>
            </a:pPr>
            <a:r>
              <a:rPr lang="en-US" sz="2000">
                <a:latin typeface="Calibri" charset="0"/>
                <a:ea typeface="ＭＳ Ｐゴシック" charset="0"/>
                <a:cs typeface="ＭＳ Ｐゴシック" charset="0"/>
              </a:rPr>
              <a:t>$ fornav 1 -v -t u2 –f 65533 -F 0 -D 40 3200 28 16 \</a:t>
            </a:r>
          </a:p>
          <a:p>
            <a:pPr eaLnBrk="1" hangingPunct="1">
              <a:buFont typeface="Arial" charset="0"/>
              <a:buNone/>
            </a:pPr>
            <a:r>
              <a:rPr lang="en-US" sz="2000">
                <a:latin typeface="Calibri" charset="0"/>
                <a:ea typeface="ＭＳ Ｐゴシック" charset="0"/>
                <a:cs typeface="ＭＳ Ｐゴシック" charset="0"/>
              </a:rPr>
              <a:t>  image_proj_cols_03200_00288_00000_16.img \</a:t>
            </a:r>
          </a:p>
          <a:p>
            <a:pPr eaLnBrk="1" hangingPunct="1">
              <a:buFont typeface="Arial" charset="0"/>
              <a:buNone/>
            </a:pPr>
            <a:r>
              <a:rPr lang="en-US" sz="2000">
                <a:latin typeface="Calibri" charset="0"/>
                <a:ea typeface="ＭＳ Ｐゴシック" charset="0"/>
                <a:cs typeface="ＭＳ Ｐゴシック" charset="0"/>
              </a:rPr>
              <a:t>  image_proj_rows_03200_00288_00000_16.img \</a:t>
            </a:r>
          </a:p>
          <a:p>
            <a:pPr eaLnBrk="1" hangingPunct="1">
              <a:buFont typeface="Arial" charset="0"/>
              <a:buNone/>
            </a:pPr>
            <a:r>
              <a:rPr lang="en-US" sz="2000">
                <a:latin typeface="Calibri" charset="0"/>
                <a:ea typeface="ＭＳ Ｐゴシック" charset="0"/>
                <a:cs typeface="ＭＳ Ｐゴシック" charset="0"/>
              </a:rPr>
              <a:t>  image.dat 2772  3559 image_proj.dat</a:t>
            </a:r>
          </a:p>
          <a:p>
            <a:pPr eaLnBrk="1" hangingPunct="1"/>
            <a:endParaRPr lang="en-US" sz="2000">
              <a:latin typeface="Calibri" charset="0"/>
              <a:ea typeface="ＭＳ Ｐゴシック" charset="0"/>
              <a:cs typeface="ＭＳ Ｐゴシック" charset="0"/>
            </a:endParaRPr>
          </a:p>
        </p:txBody>
      </p:sp>
      <p:sp>
        <p:nvSpPr>
          <p:cNvPr id="6758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678EE98-E588-AD42-A185-823984465CE5}"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758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DDCE4E6-D9FC-7943-AB11-28919CD7FD54}" type="slidenum">
              <a:rPr lang="en-US" sz="1200">
                <a:solidFill>
                  <a:srgbClr val="898989"/>
                </a:solidFill>
              </a:rPr>
              <a:pPr eaLnBrk="1" hangingPunct="1"/>
              <a:t>43</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Defining the projected grid</a:t>
            </a:r>
          </a:p>
        </p:txBody>
      </p:sp>
      <p:sp>
        <p:nvSpPr>
          <p:cNvPr id="68610" name="Content Placeholder 2"/>
          <p:cNvSpPr>
            <a:spLocks noGrp="1"/>
          </p:cNvSpPr>
          <p:nvPr>
            <p:ph idx="1"/>
          </p:nvPr>
        </p:nvSpPr>
        <p:spPr/>
        <p:txBody>
          <a:bodyPr/>
          <a:lstStyle/>
          <a:p>
            <a:pPr eaLnBrk="1" hangingPunct="1">
              <a:buFont typeface="Arial" charset="0"/>
              <a:buNone/>
            </a:pPr>
            <a:r>
              <a:rPr lang="en-US" sz="2000" dirty="0">
                <a:latin typeface="Calibri" charset="0"/>
                <a:ea typeface="ＭＳ Ｐゴシック" charset="0"/>
                <a:cs typeface="ＭＳ Ｐゴシック" charset="0"/>
              </a:rPr>
              <a:t>where </a:t>
            </a:r>
            <a:r>
              <a:rPr lang="en-US" sz="2000" dirty="0" err="1">
                <a:latin typeface="Calibri" charset="0"/>
                <a:ea typeface="ＭＳ Ｐゴシック" charset="0"/>
                <a:cs typeface="ＭＳ Ｐゴシック" charset="0"/>
              </a:rPr>
              <a:t>lat.dat</a:t>
            </a:r>
            <a:r>
              <a:rPr lang="en-US" sz="2000" dirty="0">
                <a:latin typeface="Calibri" charset="0"/>
                <a:ea typeface="ＭＳ Ｐゴシック" charset="0"/>
                <a:cs typeface="ＭＳ Ｐゴシック" charset="0"/>
              </a:rPr>
              <a:t>, </a:t>
            </a:r>
            <a:r>
              <a:rPr lang="en-US" sz="2000" dirty="0" err="1">
                <a:latin typeface="Calibri" charset="0"/>
                <a:ea typeface="ＭＳ Ｐゴシック" charset="0"/>
                <a:cs typeface="ＭＳ Ｐゴシック" charset="0"/>
              </a:rPr>
              <a:t>lon.dat</a:t>
            </a:r>
            <a:r>
              <a:rPr lang="en-US" sz="2000" dirty="0">
                <a:latin typeface="Calibri" charset="0"/>
                <a:ea typeface="ＭＳ Ｐゴシック" charset="0"/>
                <a:cs typeface="ＭＳ Ｐゴシック" charset="0"/>
              </a:rPr>
              <a:t> contain 32-bit floating point </a:t>
            </a:r>
            <a:r>
              <a:rPr lang="en-US" sz="2000" dirty="0" err="1">
                <a:latin typeface="Calibri" charset="0"/>
                <a:ea typeface="ＭＳ Ｐゴシック" charset="0"/>
                <a:cs typeface="ＭＳ Ｐゴシック" charset="0"/>
              </a:rPr>
              <a:t>lat</a:t>
            </a:r>
            <a:r>
              <a:rPr lang="en-US" sz="2000" dirty="0">
                <a:latin typeface="Calibri" charset="0"/>
                <a:ea typeface="ＭＳ Ｐゴシック" charset="0"/>
                <a:cs typeface="ＭＳ Ｐゴシック" charset="0"/>
              </a:rPr>
              <a:t>/</a:t>
            </a:r>
            <a:r>
              <a:rPr lang="en-US" sz="2000" dirty="0" err="1">
                <a:latin typeface="Calibri" charset="0"/>
                <a:ea typeface="ＭＳ Ｐゴシック" charset="0"/>
                <a:cs typeface="ＭＳ Ｐゴシック" charset="0"/>
              </a:rPr>
              <a:t>lons</a:t>
            </a:r>
            <a:r>
              <a:rPr lang="en-US" sz="2000" dirty="0">
                <a:latin typeface="Calibri" charset="0"/>
                <a:ea typeface="ＭＳ Ｐゴシック" charset="0"/>
                <a:cs typeface="ＭＳ Ｐゴシック" charset="0"/>
              </a:rPr>
              <a:t> and </a:t>
            </a:r>
            <a:r>
              <a:rPr lang="en-US" sz="2000" dirty="0" err="1" smtClean="0">
                <a:latin typeface="Calibri" charset="0"/>
                <a:ea typeface="ＭＳ Ｐゴシック" charset="0"/>
                <a:cs typeface="ＭＳ Ｐゴシック" charset="0"/>
              </a:rPr>
              <a:t>image.dat</a:t>
            </a:r>
            <a:r>
              <a:rPr lang="en-US" sz="2000" dirty="0" smtClean="0">
                <a:latin typeface="Calibri" charset="0"/>
                <a:ea typeface="ＭＳ Ｐゴシック" charset="0"/>
                <a:cs typeface="ＭＳ Ｐゴシック" charset="0"/>
              </a:rPr>
              <a:t> </a:t>
            </a:r>
            <a:r>
              <a:rPr lang="en-US" sz="2000" dirty="0">
                <a:latin typeface="Calibri" charset="0"/>
                <a:ea typeface="ＭＳ Ｐゴシック" charset="0"/>
                <a:cs typeface="ＭＳ Ｐゴシック" charset="0"/>
              </a:rPr>
              <a:t>contains 16-bit unsigned integers (all </a:t>
            </a:r>
            <a:r>
              <a:rPr lang="en-US" sz="2000" dirty="0" err="1">
                <a:latin typeface="Calibri" charset="0"/>
                <a:ea typeface="ＭＳ Ｐゴシック" charset="0"/>
                <a:cs typeface="ＭＳ Ｐゴシック" charset="0"/>
              </a:rPr>
              <a:t>3200x4608</a:t>
            </a:r>
            <a:r>
              <a:rPr lang="en-US" sz="2000" dirty="0">
                <a:latin typeface="Calibri" charset="0"/>
                <a:ea typeface="ＭＳ Ｐゴシック" charset="0"/>
                <a:cs typeface="ＭＳ Ｐゴシック" charset="0"/>
              </a:rPr>
              <a:t> values).</a:t>
            </a:r>
          </a:p>
          <a:p>
            <a:pPr eaLnBrk="1" hangingPunct="1">
              <a:buFont typeface="Arial" charset="0"/>
              <a:buNone/>
            </a:pPr>
            <a:r>
              <a:rPr lang="en-US" sz="2000" dirty="0">
                <a:latin typeface="Calibri" charset="0"/>
                <a:ea typeface="ＭＳ Ｐゴシック" charset="0"/>
                <a:cs typeface="ＭＳ Ｐゴシック" charset="0"/>
              </a:rPr>
              <a:t> </a:t>
            </a:r>
          </a:p>
          <a:p>
            <a:pPr eaLnBrk="1" hangingPunct="1">
              <a:buFont typeface="Arial" charset="0"/>
              <a:buNone/>
            </a:pPr>
            <a:r>
              <a:rPr lang="en-US" sz="2000" dirty="0">
                <a:latin typeface="Calibri" charset="0"/>
                <a:ea typeface="ＭＳ Ｐゴシック" charset="0"/>
                <a:cs typeface="ＭＳ Ｐゴシック" charset="0"/>
              </a:rPr>
              <a:t>Grid Parameter Definition (</a:t>
            </a:r>
            <a:r>
              <a:rPr lang="en-US" sz="2000" dirty="0" err="1">
                <a:latin typeface="Calibri" charset="0"/>
                <a:ea typeface="ＭＳ Ｐゴシック" charset="0"/>
                <a:cs typeface="ＭＳ Ｐゴシック" charset="0"/>
              </a:rPr>
              <a:t>GPD</a:t>
            </a:r>
            <a:r>
              <a:rPr lang="en-US" sz="2000" dirty="0">
                <a:latin typeface="Calibri" charset="0"/>
                <a:ea typeface="ＭＳ Ｐゴシック" charset="0"/>
                <a:cs typeface="ＭＳ Ｐゴシック" charset="0"/>
              </a:rPr>
              <a:t> file) </a:t>
            </a:r>
            <a:r>
              <a:rPr lang="en-US" sz="2000" dirty="0" err="1">
                <a:latin typeface="Calibri" charset="0"/>
                <a:ea typeface="ＭＳ Ｐゴシック" charset="0"/>
                <a:cs typeface="ＭＳ Ｐゴシック" charset="0"/>
              </a:rPr>
              <a:t>remap.gpd</a:t>
            </a:r>
            <a:r>
              <a:rPr lang="en-US" sz="2000" dirty="0">
                <a:latin typeface="Calibri" charset="0"/>
                <a:ea typeface="ＭＳ Ｐゴシック" charset="0"/>
                <a:cs typeface="ＭＳ Ｐゴシック" charset="0"/>
              </a:rPr>
              <a:t> contains:</a:t>
            </a:r>
          </a:p>
          <a:p>
            <a:pPr eaLnBrk="1" hangingPunct="1">
              <a:buFont typeface="Arial" charset="0"/>
              <a:buNone/>
            </a:pPr>
            <a:endParaRPr lang="en-US" sz="2000" dirty="0">
              <a:latin typeface="Calibri" charset="0"/>
              <a:ea typeface="ＭＳ Ｐゴシック" charset="0"/>
              <a:cs typeface="ＭＳ Ｐゴシック" charset="0"/>
            </a:endParaRPr>
          </a:p>
          <a:p>
            <a:pPr eaLnBrk="1" hangingPunct="1">
              <a:buFont typeface="Arial" charset="0"/>
              <a:buNone/>
            </a:pPr>
            <a:r>
              <a:rPr lang="en-US" sz="2000" dirty="0">
                <a:latin typeface="Calibri" charset="0"/>
                <a:ea typeface="ＭＳ Ｐゴシック" charset="0"/>
                <a:cs typeface="ＭＳ Ｐゴシック" charset="0"/>
              </a:rPr>
              <a:t>Map Projection: Cylindrical Equidistant</a:t>
            </a:r>
          </a:p>
          <a:p>
            <a:pPr eaLnBrk="1" hangingPunct="1">
              <a:buFont typeface="Arial" charset="0"/>
              <a:buNone/>
            </a:pPr>
            <a:r>
              <a:rPr lang="en-US" sz="2000" dirty="0">
                <a:latin typeface="Calibri" charset="0"/>
                <a:ea typeface="ＭＳ Ｐゴシック" charset="0"/>
                <a:cs typeface="ＭＳ Ｐゴシック" charset="0"/>
              </a:rPr>
              <a:t>Map Reference Latitude:    36.50000</a:t>
            </a:r>
          </a:p>
          <a:p>
            <a:pPr eaLnBrk="1" hangingPunct="1">
              <a:buFont typeface="Arial" charset="0"/>
              <a:buNone/>
            </a:pPr>
            <a:r>
              <a:rPr lang="en-US" sz="2000" dirty="0">
                <a:latin typeface="Calibri" charset="0"/>
                <a:ea typeface="ＭＳ Ｐゴシック" charset="0"/>
                <a:cs typeface="ＭＳ Ｐゴシック" charset="0"/>
              </a:rPr>
              <a:t>Map Reference Longitude:    -77.82500</a:t>
            </a:r>
          </a:p>
          <a:p>
            <a:pPr eaLnBrk="1" hangingPunct="1">
              <a:buFont typeface="Arial" charset="0"/>
              <a:buNone/>
            </a:pPr>
            <a:r>
              <a:rPr lang="en-US" sz="2000" dirty="0">
                <a:latin typeface="Calibri" charset="0"/>
                <a:ea typeface="ＭＳ Ｐゴシック" charset="0"/>
                <a:cs typeface="ＭＳ Ｐゴシック" charset="0"/>
              </a:rPr>
              <a:t>Grid Map Units per Cell:        0.750</a:t>
            </a:r>
          </a:p>
          <a:p>
            <a:pPr eaLnBrk="1" hangingPunct="1">
              <a:buFont typeface="Arial" charset="0"/>
              <a:buNone/>
            </a:pPr>
            <a:r>
              <a:rPr lang="en-US" sz="2000" dirty="0">
                <a:latin typeface="Calibri" charset="0"/>
                <a:ea typeface="ＭＳ Ｐゴシック" charset="0"/>
                <a:cs typeface="ＭＳ Ｐゴシック" charset="0"/>
              </a:rPr>
              <a:t>Grid Width:       2772.0</a:t>
            </a:r>
          </a:p>
          <a:p>
            <a:pPr eaLnBrk="1" hangingPunct="1">
              <a:buFont typeface="Arial" charset="0"/>
              <a:buNone/>
            </a:pPr>
            <a:r>
              <a:rPr lang="en-US" sz="2000" dirty="0">
                <a:latin typeface="Calibri" charset="0"/>
                <a:ea typeface="ＭＳ Ｐゴシック" charset="0"/>
                <a:cs typeface="ＭＳ Ｐゴシック" charset="0"/>
              </a:rPr>
              <a:t>Grid Height:       3559.0</a:t>
            </a:r>
          </a:p>
          <a:p>
            <a:pPr eaLnBrk="1" hangingPunct="1">
              <a:buFont typeface="Arial" charset="0"/>
              <a:buNone/>
            </a:pPr>
            <a:r>
              <a:rPr lang="en-US" sz="2000" dirty="0">
                <a:latin typeface="Calibri" charset="0"/>
                <a:ea typeface="ＭＳ Ｐゴシック" charset="0"/>
                <a:cs typeface="ＭＳ Ｐゴシック" charset="0"/>
              </a:rPr>
              <a:t>Grid Map Origin Column:       1385.5</a:t>
            </a:r>
          </a:p>
          <a:p>
            <a:pPr eaLnBrk="1" hangingPunct="1">
              <a:buFont typeface="Arial" charset="0"/>
              <a:buNone/>
            </a:pPr>
            <a:r>
              <a:rPr lang="en-US" sz="2000" dirty="0">
                <a:latin typeface="Calibri" charset="0"/>
                <a:ea typeface="ＭＳ Ｐゴシック" charset="0"/>
                <a:cs typeface="ＭＳ Ｐゴシック" charset="0"/>
              </a:rPr>
              <a:t>Grid Map Origin Row:       1779.0</a:t>
            </a:r>
          </a:p>
        </p:txBody>
      </p:sp>
      <p:sp>
        <p:nvSpPr>
          <p:cNvPr id="6861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CB29275-267E-4143-9A38-693A96F88655}"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86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658BB6A-5AAF-3245-8DA6-7B0B7ED335C4}" type="slidenum">
              <a:rPr lang="en-US" sz="1200">
                <a:solidFill>
                  <a:srgbClr val="898989"/>
                </a:solidFill>
              </a:rPr>
              <a:pPr eaLnBrk="1" hangingPunct="1"/>
              <a:t>44</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dirty="0" err="1" smtClean="0">
                <a:latin typeface="Calibri" charset="0"/>
                <a:ea typeface="ＭＳ Ｐゴシック" charset="0"/>
                <a:cs typeface="ＭＳ Ｐゴシック" charset="0"/>
              </a:rPr>
              <a:t>VIIRS</a:t>
            </a:r>
            <a:r>
              <a:rPr lang="en-US" dirty="0" smtClean="0">
                <a:latin typeface="Calibri" charset="0"/>
                <a:ea typeface="ＭＳ Ｐゴシック" charset="0"/>
                <a:cs typeface="ＭＳ Ｐゴシック" charset="0"/>
              </a:rPr>
              <a:t> Projected Image </a:t>
            </a:r>
            <a:r>
              <a:rPr lang="en-US" dirty="0">
                <a:latin typeface="Calibri" charset="0"/>
                <a:ea typeface="ＭＳ Ｐゴシック" charset="0"/>
                <a:cs typeface="ＭＳ Ｐゴシック" charset="0"/>
              </a:rPr>
              <a:t>Examples</a:t>
            </a:r>
          </a:p>
        </p:txBody>
      </p:sp>
      <p:sp>
        <p:nvSpPr>
          <p:cNvPr id="6963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181FFDD-8AD4-3241-A5DF-A9A766F85AF8}"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96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4FC7E60-3FA2-E246-A216-9574D0297411}" type="slidenum">
              <a:rPr lang="en-US" sz="1200">
                <a:solidFill>
                  <a:srgbClr val="898989"/>
                </a:solidFill>
              </a:rPr>
              <a:pPr eaLnBrk="1" hangingPunct="1"/>
              <a:t>45</a:t>
            </a:fld>
            <a:endParaRPr lang="en-US" sz="1200">
              <a:solidFill>
                <a:srgbClr val="898989"/>
              </a:solidFill>
            </a:endParaRPr>
          </a:p>
        </p:txBody>
      </p:sp>
      <p:pic>
        <p:nvPicPr>
          <p:cNvPr id="6963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076325"/>
            <a:ext cx="41148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1076325"/>
            <a:ext cx="41148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468313" y="1573212"/>
            <a:ext cx="8229600" cy="3098959"/>
          </a:xfrm>
        </p:spPr>
        <p:txBody>
          <a:bodyPr/>
          <a:lstStyle/>
          <a:p>
            <a:pPr eaLnBrk="1" hangingPunct="1"/>
            <a:r>
              <a:rPr lang="en-US" sz="4800" dirty="0">
                <a:latin typeface="Calibri" charset="0"/>
                <a:ea typeface="ＭＳ Ｐゴシック" charset="0"/>
                <a:cs typeface="ＭＳ Ｐゴシック" charset="0"/>
              </a:rPr>
              <a:t>Suomi </a:t>
            </a:r>
            <a:r>
              <a:rPr lang="en-US" sz="4800" dirty="0" err="1">
                <a:latin typeface="Calibri" charset="0"/>
                <a:ea typeface="ＭＳ Ｐゴシック" charset="0"/>
                <a:cs typeface="ＭＳ Ｐゴシック" charset="0"/>
              </a:rPr>
              <a:t>NPP</a:t>
            </a:r>
            <a:r>
              <a:rPr lang="en-US" sz="4800" dirty="0">
                <a:latin typeface="Calibri" charset="0"/>
                <a:ea typeface="ＭＳ Ｐゴシック" charset="0"/>
                <a:cs typeface="ＭＳ Ｐゴシック" charset="0"/>
              </a:rPr>
              <a:t> Direct </a:t>
            </a:r>
            <a:r>
              <a:rPr lang="en-US" sz="4800" dirty="0" smtClean="0">
                <a:latin typeface="Calibri" charset="0"/>
                <a:ea typeface="ＭＳ Ｐゴシック" charset="0"/>
                <a:cs typeface="ＭＳ Ｐゴシック" charset="0"/>
              </a:rPr>
              <a:t>Broadcast and the Community Satellite Processing Package (</a:t>
            </a:r>
            <a:r>
              <a:rPr lang="en-US" sz="4800" dirty="0" err="1" smtClean="0">
                <a:latin typeface="Calibri" charset="0"/>
                <a:ea typeface="ＭＳ Ｐゴシック" charset="0"/>
                <a:cs typeface="ＭＳ Ｐゴシック" charset="0"/>
              </a:rPr>
              <a:t>CSPP</a:t>
            </a:r>
            <a:r>
              <a:rPr lang="en-US" sz="4800" dirty="0" smtClean="0">
                <a:latin typeface="Calibri" charset="0"/>
                <a:ea typeface="ＭＳ Ｐゴシック" charset="0"/>
                <a:cs typeface="ＭＳ Ｐゴシック" charset="0"/>
              </a:rPr>
              <a:t>)</a:t>
            </a:r>
            <a:endParaRPr lang="en-US" sz="4800" dirty="0">
              <a:latin typeface="Calibri" charset="0"/>
              <a:ea typeface="ＭＳ Ｐゴシック" charset="0"/>
              <a:cs typeface="ＭＳ Ｐゴシック" charset="0"/>
            </a:endParaRPr>
          </a:p>
        </p:txBody>
      </p:sp>
      <p:sp>
        <p:nvSpPr>
          <p:cNvPr id="7373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EB38B8A-7CC1-CE4E-A788-61046FF16DA1}"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dirty="0"/>
          </a:p>
        </p:txBody>
      </p:sp>
      <p:sp>
        <p:nvSpPr>
          <p:cNvPr id="7373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7AF881F-846E-0D46-91F6-FCFDCE3E5FAF}" type="slidenum">
              <a:rPr lang="en-US" sz="1200">
                <a:solidFill>
                  <a:srgbClr val="898989"/>
                </a:solidFill>
              </a:rPr>
              <a:pPr eaLnBrk="1" hangingPunct="1"/>
              <a:t>46</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Grp="1" noChangeArrowheads="1"/>
          </p:cNvSpPr>
          <p:nvPr>
            <p:ph type="title"/>
          </p:nvPr>
        </p:nvSpPr>
        <p:spPr>
          <a:xfrm>
            <a:off x="687388" y="0"/>
            <a:ext cx="7769225" cy="1223963"/>
          </a:xfrm>
        </p:spPr>
        <p:txBody>
          <a:bodyPr/>
          <a:lstStyle/>
          <a:p>
            <a:pPr eaLnBrk="1" hangingPunct="1"/>
            <a:r>
              <a:rPr lang="en-US" sz="4000" dirty="0" smtClean="0">
                <a:solidFill>
                  <a:srgbClr val="000000"/>
                </a:solidFill>
                <a:latin typeface="Calibri" charset="0"/>
                <a:ea typeface="ＭＳ Ｐゴシック" charset="0"/>
                <a:cs typeface="Calibri" charset="0"/>
                <a:sym typeface="Gill Sans" charset="0"/>
              </a:rPr>
              <a:t>Suomi </a:t>
            </a:r>
            <a:r>
              <a:rPr lang="en-US" sz="4000" dirty="0" err="1" smtClean="0">
                <a:solidFill>
                  <a:srgbClr val="000000"/>
                </a:solidFill>
                <a:latin typeface="Calibri" charset="0"/>
                <a:ea typeface="ＭＳ Ｐゴシック" charset="0"/>
                <a:cs typeface="Calibri" charset="0"/>
                <a:sym typeface="Gill Sans" charset="0"/>
              </a:rPr>
              <a:t>NPP</a:t>
            </a:r>
            <a:r>
              <a:rPr lang="en-US" sz="4000" dirty="0" smtClean="0">
                <a:solidFill>
                  <a:srgbClr val="000000"/>
                </a:solidFill>
                <a:latin typeface="Calibri" charset="0"/>
                <a:ea typeface="ＭＳ Ｐゴシック" charset="0"/>
                <a:cs typeface="Calibri" charset="0"/>
                <a:sym typeface="Gill Sans" charset="0"/>
              </a:rPr>
              <a:t> </a:t>
            </a:r>
            <a:r>
              <a:rPr lang="en-US" sz="4000" dirty="0">
                <a:solidFill>
                  <a:srgbClr val="000000"/>
                </a:solidFill>
                <a:latin typeface="Calibri" charset="0"/>
                <a:ea typeface="ＭＳ Ｐゴシック" charset="0"/>
                <a:cs typeface="Calibri" charset="0"/>
                <a:sym typeface="Gill Sans" charset="0"/>
              </a:rPr>
              <a:t>Direct </a:t>
            </a:r>
            <a:r>
              <a:rPr lang="en-US" sz="4000" dirty="0" smtClean="0">
                <a:solidFill>
                  <a:srgbClr val="000000"/>
                </a:solidFill>
                <a:latin typeface="Calibri" charset="0"/>
                <a:ea typeface="ＭＳ Ｐゴシック" charset="0"/>
                <a:cs typeface="Calibri" charset="0"/>
                <a:sym typeface="Gill Sans" charset="0"/>
              </a:rPr>
              <a:t>Broadcast</a:t>
            </a:r>
            <a:endParaRPr lang="en-US" sz="4000" dirty="0">
              <a:solidFill>
                <a:srgbClr val="000000"/>
              </a:solidFill>
              <a:latin typeface="Calibri" charset="0"/>
              <a:ea typeface="ＭＳ Ｐゴシック" charset="0"/>
              <a:cs typeface="ＭＳ Ｐゴシック" charset="0"/>
              <a:sym typeface="Gill Sans" charset="0"/>
            </a:endParaRPr>
          </a:p>
        </p:txBody>
      </p:sp>
      <p:sp>
        <p:nvSpPr>
          <p:cNvPr id="74754" name="Rectangle 4"/>
          <p:cNvSpPr>
            <a:spLocks/>
          </p:cNvSpPr>
          <p:nvPr/>
        </p:nvSpPr>
        <p:spPr bwMode="auto">
          <a:xfrm>
            <a:off x="544513" y="1182688"/>
            <a:ext cx="8081962"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496888" indent="-457200">
              <a:spcBef>
                <a:spcPts val="988"/>
              </a:spcBef>
              <a:buSzPct val="125000"/>
              <a:buFont typeface="Arial" charset="0"/>
              <a:buChar char="•"/>
            </a:pPr>
            <a:r>
              <a:rPr lang="en-US" sz="2900" dirty="0" smtClean="0">
                <a:solidFill>
                  <a:srgbClr val="000000"/>
                </a:solidFill>
                <a:cs typeface="Calibri" charset="0"/>
              </a:rPr>
              <a:t>SNPP transmits </a:t>
            </a:r>
            <a:r>
              <a:rPr lang="en-US" sz="2900" dirty="0">
                <a:solidFill>
                  <a:srgbClr val="000000"/>
                </a:solidFill>
                <a:cs typeface="Calibri" charset="0"/>
              </a:rPr>
              <a:t>VIIRS, CrIS, and ATMS data </a:t>
            </a:r>
            <a:r>
              <a:rPr lang="en-US" sz="2900" dirty="0" smtClean="0">
                <a:solidFill>
                  <a:srgbClr val="000000"/>
                </a:solidFill>
                <a:cs typeface="Calibri" charset="0"/>
              </a:rPr>
              <a:t>real</a:t>
            </a:r>
            <a:r>
              <a:rPr lang="en-US" sz="2900" dirty="0">
                <a:solidFill>
                  <a:srgbClr val="000000"/>
                </a:solidFill>
                <a:cs typeface="Calibri" charset="0"/>
              </a:rPr>
              <a:t>-time via X-band direct </a:t>
            </a:r>
            <a:r>
              <a:rPr lang="en-US" sz="2900" dirty="0" smtClean="0">
                <a:solidFill>
                  <a:srgbClr val="000000"/>
                </a:solidFill>
                <a:cs typeface="Calibri" charset="0"/>
              </a:rPr>
              <a:t>broadcast.</a:t>
            </a:r>
            <a:endParaRPr lang="en-US" sz="2400" dirty="0">
              <a:solidFill>
                <a:srgbClr val="000000"/>
              </a:solidFill>
              <a:sym typeface="Arial" charset="0"/>
            </a:endParaRPr>
          </a:p>
          <a:p>
            <a:pPr marL="496888" indent="-457200">
              <a:spcBef>
                <a:spcPts val="988"/>
              </a:spcBef>
              <a:buSzPct val="125000"/>
              <a:buFont typeface="Arial" charset="0"/>
              <a:buChar char="•"/>
            </a:pPr>
            <a:r>
              <a:rPr lang="en-US" sz="2900" dirty="0">
                <a:solidFill>
                  <a:srgbClr val="000000"/>
                </a:solidFill>
                <a:cs typeface="Calibri" charset="0"/>
                <a:sym typeface="Arial" charset="0"/>
              </a:rPr>
              <a:t>7812 MHz, 13 Mbps. </a:t>
            </a:r>
          </a:p>
          <a:p>
            <a:pPr marL="496888" indent="-457200">
              <a:spcBef>
                <a:spcPts val="988"/>
              </a:spcBef>
              <a:buSzPct val="125000"/>
              <a:buFont typeface="Arial" charset="0"/>
              <a:buChar char="•"/>
            </a:pPr>
            <a:r>
              <a:rPr lang="en-US" sz="2900" dirty="0">
                <a:solidFill>
                  <a:srgbClr val="000000"/>
                </a:solidFill>
                <a:cs typeface="Calibri" charset="0"/>
              </a:rPr>
              <a:t>No encryption, licenses, or fees.</a:t>
            </a:r>
          </a:p>
          <a:p>
            <a:pPr marL="496888" indent="-457200">
              <a:spcBef>
                <a:spcPts val="988"/>
              </a:spcBef>
              <a:buSzPct val="125000"/>
              <a:buFont typeface="Arial" charset="0"/>
              <a:buChar char="•"/>
            </a:pPr>
            <a:r>
              <a:rPr lang="en-US" sz="2900" dirty="0">
                <a:solidFill>
                  <a:srgbClr val="000000"/>
                </a:solidFill>
                <a:cs typeface="Calibri" charset="0"/>
                <a:sym typeface="Arial" charset="0"/>
              </a:rPr>
              <a:t>Downlink format is described in CDFCB External Volume VII </a:t>
            </a:r>
            <a:r>
              <a:rPr lang="en-US" sz="2900" dirty="0" smtClean="0">
                <a:solidFill>
                  <a:srgbClr val="000000"/>
                </a:solidFill>
                <a:cs typeface="Calibri" charset="0"/>
                <a:sym typeface="Arial" charset="0"/>
              </a:rPr>
              <a:t>at</a:t>
            </a:r>
          </a:p>
          <a:p>
            <a:pPr marL="496888" lvl="1">
              <a:spcBef>
                <a:spcPts val="988"/>
              </a:spcBef>
              <a:buSzPct val="125000"/>
            </a:pPr>
            <a:r>
              <a:rPr lang="en-US" sz="2400" dirty="0" smtClean="0">
                <a:solidFill>
                  <a:srgbClr val="000000"/>
                </a:solidFill>
                <a:sym typeface="Arial" charset="0"/>
                <a:hlinkClick r:id="rId2"/>
              </a:rPr>
              <a:t>http</a:t>
            </a:r>
            <a:r>
              <a:rPr lang="en-US" sz="2400" dirty="0">
                <a:solidFill>
                  <a:srgbClr val="000000"/>
                </a:solidFill>
                <a:sym typeface="Arial" charset="0"/>
                <a:hlinkClick r:id="rId2"/>
              </a:rPr>
              <a:t>://</a:t>
            </a:r>
            <a:r>
              <a:rPr lang="en-US" sz="2400" dirty="0" smtClean="0">
                <a:solidFill>
                  <a:srgbClr val="000000"/>
                </a:solidFill>
                <a:sym typeface="Arial" charset="0"/>
                <a:hlinkClick r:id="rId2"/>
              </a:rPr>
              <a:t>npp.gsfc.nasa.gov/</a:t>
            </a:r>
            <a:r>
              <a:rPr lang="en-US" sz="2400" dirty="0">
                <a:solidFill>
                  <a:srgbClr val="000000"/>
                </a:solidFill>
                <a:sym typeface="Arial" charset="0"/>
                <a:hlinkClick r:id="rId2"/>
              </a:rPr>
              <a:t>documents.html</a:t>
            </a:r>
            <a:endParaRPr lang="en-US" sz="2400" dirty="0">
              <a:solidFill>
                <a:srgbClr val="000000"/>
              </a:solidFill>
              <a:sym typeface="Arial" charset="0"/>
            </a:endParaRPr>
          </a:p>
          <a:p>
            <a:pPr marL="496888" indent="-457200">
              <a:spcBef>
                <a:spcPts val="988"/>
              </a:spcBef>
              <a:buSzPct val="125000"/>
              <a:buFont typeface="Arial" charset="0"/>
              <a:buChar char="•"/>
            </a:pPr>
            <a:r>
              <a:rPr lang="en-US" sz="2900" dirty="0">
                <a:solidFill>
                  <a:srgbClr val="000000"/>
                </a:solidFill>
                <a:cs typeface="Calibri" charset="0"/>
              </a:rPr>
              <a:t>Software for real-</a:t>
            </a:r>
            <a:r>
              <a:rPr lang="en-US" sz="2900" dirty="0" smtClean="0">
                <a:solidFill>
                  <a:srgbClr val="000000"/>
                </a:solidFill>
                <a:cs typeface="Calibri" charset="0"/>
              </a:rPr>
              <a:t>time </a:t>
            </a:r>
            <a:r>
              <a:rPr lang="en-US" sz="2900" dirty="0">
                <a:solidFill>
                  <a:srgbClr val="000000"/>
                </a:solidFill>
                <a:cs typeface="Calibri" charset="0"/>
              </a:rPr>
              <a:t>processing </a:t>
            </a:r>
            <a:r>
              <a:rPr lang="en-US" sz="2900" dirty="0" smtClean="0">
                <a:solidFill>
                  <a:srgbClr val="000000"/>
                </a:solidFill>
                <a:cs typeface="Calibri" charset="0"/>
              </a:rPr>
              <a:t>of </a:t>
            </a:r>
            <a:r>
              <a:rPr lang="en-US" sz="2900" dirty="0" err="1" smtClean="0">
                <a:solidFill>
                  <a:srgbClr val="000000"/>
                </a:solidFill>
                <a:cs typeface="Calibri" charset="0"/>
              </a:rPr>
              <a:t>SNPP</a:t>
            </a:r>
            <a:r>
              <a:rPr lang="en-US" sz="2900" dirty="0" smtClean="0">
                <a:solidFill>
                  <a:srgbClr val="000000"/>
                </a:solidFill>
                <a:cs typeface="Calibri" charset="0"/>
              </a:rPr>
              <a:t> DB data is </a:t>
            </a:r>
            <a:r>
              <a:rPr lang="en-US" sz="2900" dirty="0">
                <a:solidFill>
                  <a:srgbClr val="000000"/>
                </a:solidFill>
                <a:cs typeface="Calibri" charset="0"/>
              </a:rPr>
              <a:t>available from SSEC </a:t>
            </a:r>
            <a:r>
              <a:rPr lang="en-US" sz="2900" dirty="0" smtClean="0">
                <a:solidFill>
                  <a:srgbClr val="000000"/>
                </a:solidFill>
                <a:cs typeface="Calibri" charset="0"/>
              </a:rPr>
              <a:t>and NASA.</a:t>
            </a:r>
            <a:endParaRPr lang="en-US" sz="2400" dirty="0">
              <a:solidFill>
                <a:srgbClr val="000000"/>
              </a:solidFill>
              <a:sym typeface="Arial" charset="0"/>
            </a:endParaRPr>
          </a:p>
        </p:txBody>
      </p:sp>
      <p:sp>
        <p:nvSpPr>
          <p:cNvPr id="7475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C7B99A2-9471-3245-98C5-F2759EE3A5F6}" type="datetime1">
              <a:rPr lang="en-US" sz="1200" smtClean="0">
                <a:solidFill>
                  <a:srgbClr val="898989"/>
                </a:solidFill>
              </a:rPr>
              <a:t>2/9/15</a:t>
            </a:fld>
            <a:endParaRPr lang="en-US" sz="1200">
              <a:solidFill>
                <a:srgbClr val="898989"/>
              </a:solidFill>
            </a:endParaRPr>
          </a:p>
        </p:txBody>
      </p:sp>
      <p:sp>
        <p:nvSpPr>
          <p:cNvPr id="747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FB55BC8-C643-5747-A5A7-18CB39AEFBC6}" type="slidenum">
              <a:rPr lang="en-US" sz="1200">
                <a:solidFill>
                  <a:srgbClr val="898989"/>
                </a:solidFill>
              </a:rPr>
              <a:pPr eaLnBrk="1" hangingPunct="1"/>
              <a:t>47</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94879" y="213408"/>
            <a:ext cx="8928354" cy="1192780"/>
          </a:xfrm>
          <a:ln/>
        </p:spPr>
        <p:txBody>
          <a:bodyPr/>
          <a:lstStyle/>
          <a:p>
            <a:r>
              <a:rPr lang="en-US" sz="4000" dirty="0" smtClean="0"/>
              <a:t>Orbital Systems 2.4-meter X/L-band Antenna Installation </a:t>
            </a:r>
            <a:r>
              <a:rPr lang="en-US" sz="4000" dirty="0"/>
              <a:t>at </a:t>
            </a:r>
            <a:r>
              <a:rPr lang="en-US" sz="4000" dirty="0" err="1" smtClean="0"/>
              <a:t>AOML</a:t>
            </a:r>
            <a:r>
              <a:rPr lang="en-US" sz="4000" dirty="0" smtClean="0"/>
              <a:t> Sep 2014</a:t>
            </a:r>
            <a:endParaRPr lang="en-US" sz="4000" dirty="0"/>
          </a:p>
        </p:txBody>
      </p:sp>
      <p:pic>
        <p:nvPicPr>
          <p:cNvPr id="2" name="Picture 1" descr="IMG_1939.JPG"/>
          <p:cNvPicPr>
            <a:picLocks noChangeAspect="1"/>
          </p:cNvPicPr>
          <p:nvPr/>
        </p:nvPicPr>
        <p:blipFill rotWithShape="1">
          <a:blip r:embed="rId2">
            <a:extLst>
              <a:ext uri="{28A0092B-C50C-407E-A947-70E740481C1C}">
                <a14:useLocalDpi xmlns:a14="http://schemas.microsoft.com/office/drawing/2010/main" val="0"/>
              </a:ext>
            </a:extLst>
          </a:blip>
          <a:srcRect l="24555" r="17408"/>
          <a:stretch/>
        </p:blipFill>
        <p:spPr>
          <a:xfrm>
            <a:off x="326406" y="1791756"/>
            <a:ext cx="3823900" cy="4941502"/>
          </a:xfrm>
          <a:prstGeom prst="rect">
            <a:avLst/>
          </a:prstGeom>
        </p:spPr>
      </p:pic>
      <p:pic>
        <p:nvPicPr>
          <p:cNvPr id="3" name="Picture 2" descr="IMG_19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723" y="1791756"/>
            <a:ext cx="3708062" cy="4944082"/>
          </a:xfrm>
          <a:prstGeom prst="rect">
            <a:avLst/>
          </a:prstGeom>
        </p:spPr>
      </p:pic>
      <p:sp>
        <p:nvSpPr>
          <p:cNvPr id="4" name="Date Placeholder 3"/>
          <p:cNvSpPr>
            <a:spLocks noGrp="1"/>
          </p:cNvSpPr>
          <p:nvPr>
            <p:ph type="dt" sz="half" idx="10"/>
          </p:nvPr>
        </p:nvSpPr>
        <p:spPr/>
        <p:txBody>
          <a:bodyPr/>
          <a:lstStyle/>
          <a:p>
            <a:pPr>
              <a:defRPr/>
            </a:pPr>
            <a:fld id="{526A0987-780F-154D-93FE-5F8652872960}"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48</a:t>
            </a:fld>
            <a:endParaRPr lang="en-US"/>
          </a:p>
        </p:txBody>
      </p:sp>
    </p:spTree>
    <p:extLst>
      <p:ext uri="{BB962C8B-B14F-4D97-AF65-F5344CB8AC3E}">
        <p14:creationId xmlns:p14="http://schemas.microsoft.com/office/powerpoint/2010/main" val="102328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title"/>
          </p:nvPr>
        </p:nvSpPr>
        <p:spPr>
          <a:xfrm>
            <a:off x="687388" y="220861"/>
            <a:ext cx="7769225" cy="806174"/>
          </a:xfrm>
        </p:spPr>
        <p:txBody>
          <a:bodyPr lIns="64291" tIns="32146" rIns="40638" bIns="32146">
            <a:normAutofit/>
          </a:bodyPr>
          <a:lstStyle/>
          <a:p>
            <a:pPr eaLnBrk="1" hangingPunct="1"/>
            <a:r>
              <a:rPr lang="en-US" sz="4000" dirty="0">
                <a:latin typeface="Calibri" charset="0"/>
                <a:ea typeface="ＭＳ Ｐゴシック" charset="0"/>
                <a:cs typeface="Calibri" charset="0"/>
                <a:sym typeface="Gill Sans" charset="0"/>
              </a:rPr>
              <a:t>Suomi NPP Sensor Suite</a:t>
            </a:r>
            <a:endParaRPr lang="en-US" sz="4000" dirty="0">
              <a:latin typeface="Calibri" charset="0"/>
              <a:ea typeface="ＭＳ Ｐゴシック" charset="0"/>
              <a:cs typeface="ＭＳ Ｐゴシック" charset="0"/>
              <a:sym typeface="Gill Sans" charset="0"/>
            </a:endParaRPr>
          </a:p>
        </p:txBody>
      </p:sp>
      <p:sp>
        <p:nvSpPr>
          <p:cNvPr id="17410" name="Rectangle 4"/>
          <p:cNvSpPr>
            <a:spLocks/>
          </p:cNvSpPr>
          <p:nvPr/>
        </p:nvSpPr>
        <p:spPr bwMode="auto">
          <a:xfrm>
            <a:off x="542925" y="1258888"/>
            <a:ext cx="373221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382588" indent="-341313">
              <a:lnSpc>
                <a:spcPct val="90000"/>
              </a:lnSpc>
              <a:spcBef>
                <a:spcPts val="1688"/>
              </a:spcBef>
            </a:pPr>
            <a:r>
              <a:rPr lang="en-US" sz="2200" dirty="0">
                <a:cs typeface="Calibri" charset="0"/>
                <a:sym typeface="Gill Sans" charset="0"/>
              </a:rPr>
              <a:t>VIIRS – Medium Resolution Visible &amp; Infra-red Imager</a:t>
            </a:r>
          </a:p>
          <a:p>
            <a:pPr marL="382588" indent="-341313">
              <a:lnSpc>
                <a:spcPct val="90000"/>
              </a:lnSpc>
              <a:spcBef>
                <a:spcPts val="1688"/>
              </a:spcBef>
            </a:pPr>
            <a:r>
              <a:rPr lang="en-US" sz="2200" dirty="0">
                <a:cs typeface="Calibri" charset="0"/>
                <a:sym typeface="Gill Sans" charset="0"/>
              </a:rPr>
              <a:t>CrIS – Fourier Transform Spectrometer for IR Temperature and Moisture sounding</a:t>
            </a:r>
          </a:p>
          <a:p>
            <a:pPr marL="382588" indent="-341313">
              <a:lnSpc>
                <a:spcPct val="90000"/>
              </a:lnSpc>
              <a:spcBef>
                <a:spcPts val="1688"/>
              </a:spcBef>
            </a:pPr>
            <a:r>
              <a:rPr lang="en-US" sz="2200" dirty="0">
                <a:cs typeface="Calibri" charset="0"/>
                <a:sym typeface="Gill Sans" charset="0"/>
              </a:rPr>
              <a:t>ATMS – Microwave sounding radiometer</a:t>
            </a:r>
          </a:p>
          <a:p>
            <a:pPr marL="382588" indent="-341313">
              <a:lnSpc>
                <a:spcPct val="90000"/>
              </a:lnSpc>
              <a:spcBef>
                <a:spcPts val="1688"/>
              </a:spcBef>
            </a:pPr>
            <a:r>
              <a:rPr lang="en-US" sz="2200" dirty="0">
                <a:cs typeface="Calibri" charset="0"/>
                <a:sym typeface="Gill Sans" charset="0"/>
              </a:rPr>
              <a:t>OMPS – Total Ozone Mapping and Ozone Profile measurements</a:t>
            </a:r>
          </a:p>
          <a:p>
            <a:pPr marL="382588" indent="-341313">
              <a:lnSpc>
                <a:spcPct val="90000"/>
              </a:lnSpc>
              <a:spcBef>
                <a:spcPts val="1688"/>
              </a:spcBef>
            </a:pPr>
            <a:r>
              <a:rPr lang="en-US" sz="2200" dirty="0">
                <a:cs typeface="Calibri" charset="0"/>
                <a:sym typeface="Gill Sans" charset="0"/>
              </a:rPr>
              <a:t>CERES - Earth Radiation Budget </a:t>
            </a:r>
          </a:p>
        </p:txBody>
      </p:sp>
      <p:grpSp>
        <p:nvGrpSpPr>
          <p:cNvPr id="17411" name="Group 14"/>
          <p:cNvGrpSpPr>
            <a:grpSpLocks/>
          </p:cNvGrpSpPr>
          <p:nvPr/>
        </p:nvGrpSpPr>
        <p:grpSpPr bwMode="auto">
          <a:xfrm>
            <a:off x="5303474" y="1406525"/>
            <a:ext cx="2726101" cy="5226050"/>
            <a:chOff x="899" y="202"/>
            <a:chExt cx="2442" cy="4681"/>
          </a:xfrm>
        </p:grpSpPr>
        <p:pic>
          <p:nvPicPr>
            <p:cNvPr id="17416"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 y="202"/>
              <a:ext cx="2442" cy="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6"/>
            <p:cNvSpPr>
              <a:spLocks/>
            </p:cNvSpPr>
            <p:nvPr/>
          </p:nvSpPr>
          <p:spPr bwMode="auto">
            <a:xfrm>
              <a:off x="2099" y="3108"/>
              <a:ext cx="736"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57799" bIns="0" anchor="ctr"/>
            <a:lstStyle/>
            <a:p>
              <a:pPr marL="39688" algn="ctr"/>
              <a:r>
                <a:rPr lang="en-US" sz="1500" dirty="0">
                  <a:cs typeface="Calibri" charset="0"/>
                  <a:sym typeface="Gill Sans" charset="0"/>
                </a:rPr>
                <a:t>CERES</a:t>
              </a:r>
            </a:p>
          </p:txBody>
        </p:sp>
        <p:sp>
          <p:nvSpPr>
            <p:cNvPr id="17418" name="Rectangle 7"/>
            <p:cNvSpPr>
              <a:spLocks/>
            </p:cNvSpPr>
            <p:nvPr/>
          </p:nvSpPr>
          <p:spPr bwMode="auto">
            <a:xfrm>
              <a:off x="1689" y="628"/>
              <a:ext cx="4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dirty="0">
                  <a:cs typeface="Calibri" charset="0"/>
                  <a:sym typeface="Gill Sans" charset="0"/>
                </a:rPr>
                <a:t>VIIRS</a:t>
              </a:r>
            </a:p>
          </p:txBody>
        </p:sp>
        <p:sp>
          <p:nvSpPr>
            <p:cNvPr id="17419" name="Rectangle 8"/>
            <p:cNvSpPr>
              <a:spLocks/>
            </p:cNvSpPr>
            <p:nvPr/>
          </p:nvSpPr>
          <p:spPr bwMode="auto">
            <a:xfrm>
              <a:off x="1382" y="2110"/>
              <a:ext cx="32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dirty="0">
                  <a:cs typeface="Calibri" charset="0"/>
                  <a:sym typeface="Gill Sans" charset="0"/>
                </a:rPr>
                <a:t>CrIS</a:t>
              </a:r>
            </a:p>
          </p:txBody>
        </p:sp>
        <p:sp>
          <p:nvSpPr>
            <p:cNvPr id="17420" name="Rectangle 9"/>
            <p:cNvSpPr>
              <a:spLocks/>
            </p:cNvSpPr>
            <p:nvPr/>
          </p:nvSpPr>
          <p:spPr bwMode="auto">
            <a:xfrm>
              <a:off x="1400" y="3350"/>
              <a:ext cx="41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dirty="0">
                  <a:cs typeface="Calibri" charset="0"/>
                  <a:sym typeface="Gill Sans" charset="0"/>
                </a:rPr>
                <a:t>ATMS</a:t>
              </a:r>
            </a:p>
          </p:txBody>
        </p:sp>
        <p:sp>
          <p:nvSpPr>
            <p:cNvPr id="17421" name="Rectangle 10"/>
            <p:cNvSpPr>
              <a:spLocks/>
            </p:cNvSpPr>
            <p:nvPr/>
          </p:nvSpPr>
          <p:spPr bwMode="auto">
            <a:xfrm>
              <a:off x="1420" y="3947"/>
              <a:ext cx="43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500" dirty="0" smtClean="0">
                  <a:cs typeface="Calibri" charset="0"/>
                  <a:sym typeface="Gill Sans" charset="0"/>
                </a:rPr>
                <a:t>OMPS</a:t>
              </a:r>
              <a:endParaRPr lang="en-US" sz="1500" dirty="0">
                <a:cs typeface="Calibri" charset="0"/>
                <a:sym typeface="Gill Sans" charset="0"/>
              </a:endParaRPr>
            </a:p>
          </p:txBody>
        </p:sp>
      </p:grpSp>
      <p:sp>
        <p:nvSpPr>
          <p:cNvPr id="4" name="Slide Number Placeholder 3"/>
          <p:cNvSpPr>
            <a:spLocks noGrp="1"/>
          </p:cNvSpPr>
          <p:nvPr>
            <p:ph type="sldNum" sz="quarter" idx="12"/>
          </p:nvPr>
        </p:nvSpPr>
        <p:spPr/>
        <p:txBody>
          <a:bodyPr/>
          <a:lstStyle/>
          <a:p>
            <a:fld id="{D1033775-BEAE-7D4D-9A92-C4B2FFAD2A65}" type="slidenum">
              <a:rPr lang="en-US" smtClean="0">
                <a:solidFill>
                  <a:schemeClr val="tx1"/>
                </a:solidFill>
              </a:rPr>
              <a:t>49</a:t>
            </a:fld>
            <a:endParaRPr lang="en-US" dirty="0">
              <a:solidFill>
                <a:schemeClr val="tx1"/>
              </a:solidFill>
            </a:endParaRPr>
          </a:p>
        </p:txBody>
      </p:sp>
      <p:sp>
        <p:nvSpPr>
          <p:cNvPr id="2" name="Date Placeholder 1"/>
          <p:cNvSpPr>
            <a:spLocks noGrp="1"/>
          </p:cNvSpPr>
          <p:nvPr>
            <p:ph type="dt" sz="half" idx="10"/>
          </p:nvPr>
        </p:nvSpPr>
        <p:spPr/>
        <p:txBody>
          <a:bodyPr/>
          <a:lstStyle/>
          <a:p>
            <a:pPr>
              <a:defRPr/>
            </a:pPr>
            <a:fld id="{2935E672-3D91-BB41-ADFB-E098A454DB0B}" type="datetime1">
              <a:rPr lang="en-US" smtClean="0"/>
              <a:t>2/9/15</a:t>
            </a:fld>
            <a:endParaRPr lang="en-US"/>
          </a:p>
        </p:txBody>
      </p:sp>
      <p:sp>
        <p:nvSpPr>
          <p:cNvPr id="3" name="Footer Placeholder 2"/>
          <p:cNvSpPr>
            <a:spLocks noGrp="1"/>
          </p:cNvSpPr>
          <p:nvPr>
            <p:ph type="ftr" sz="quarter" idx="11"/>
          </p:nvPr>
        </p:nvSpPr>
        <p:spPr/>
        <p:txBody>
          <a:bodyPr/>
          <a:lstStyle/>
          <a:p>
            <a:pPr>
              <a:defRPr/>
            </a:pPr>
            <a:r>
              <a:rPr lang="en-US" smtClean="0"/>
              <a:t>DB Applications Workshop Miami</a:t>
            </a:r>
            <a:endParaRPr lang="en-US"/>
          </a:p>
        </p:txBody>
      </p:sp>
      <p:sp>
        <p:nvSpPr>
          <p:cNvPr id="5" name="Rectangle 4"/>
          <p:cNvSpPr/>
          <p:nvPr/>
        </p:nvSpPr>
        <p:spPr>
          <a:xfrm>
            <a:off x="343800" y="1292908"/>
            <a:ext cx="4180712" cy="324318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TextBox 5"/>
          <p:cNvSpPr txBox="1"/>
          <p:nvPr/>
        </p:nvSpPr>
        <p:spPr>
          <a:xfrm>
            <a:off x="324508" y="958995"/>
            <a:ext cx="4438128" cy="369332"/>
          </a:xfrm>
          <a:prstGeom prst="rect">
            <a:avLst/>
          </a:prstGeom>
          <a:noFill/>
        </p:spPr>
        <p:txBody>
          <a:bodyPr wrap="square" rtlCol="0">
            <a:spAutoFit/>
          </a:bodyPr>
          <a:lstStyle/>
          <a:p>
            <a:r>
              <a:rPr lang="en-US" dirty="0" smtClean="0"/>
              <a:t>Primary sensors on </a:t>
            </a:r>
            <a:r>
              <a:rPr lang="en-US" dirty="0" err="1" smtClean="0"/>
              <a:t>HRD</a:t>
            </a:r>
            <a:r>
              <a:rPr lang="en-US" dirty="0" smtClean="0"/>
              <a:t> direct broadcast</a:t>
            </a:r>
            <a:endParaRPr lang="en-US" dirty="0"/>
          </a:p>
        </p:txBody>
      </p:sp>
    </p:spTree>
    <p:extLst>
      <p:ext uri="{BB962C8B-B14F-4D97-AF65-F5344CB8AC3E}">
        <p14:creationId xmlns:p14="http://schemas.microsoft.com/office/powerpoint/2010/main" val="13896810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Suomi NPP Launch 2011/10/28</a:t>
            </a:r>
          </a:p>
        </p:txBody>
      </p:sp>
      <p:sp>
        <p:nvSpPr>
          <p:cNvPr id="1945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570150-6B41-1F47-A2D8-E06FC67EBCAE}"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1946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DEE510-E8AD-044E-B565-6F266D53BA6E}" type="slidenum">
              <a:rPr lang="en-US" sz="1200">
                <a:solidFill>
                  <a:srgbClr val="898989"/>
                </a:solidFill>
              </a:rPr>
              <a:pPr eaLnBrk="1" hangingPunct="1"/>
              <a:t>5</a:t>
            </a:fld>
            <a:endParaRPr lang="en-US" sz="1200">
              <a:solidFill>
                <a:srgbClr val="898989"/>
              </a:solidFill>
            </a:endParaRPr>
          </a:p>
        </p:txBody>
      </p:sp>
      <p:pic>
        <p:nvPicPr>
          <p:cNvPr id="1946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127125"/>
            <a:ext cx="69691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996"/>
            <a:ext cx="8229600" cy="779670"/>
          </a:xfrm>
        </p:spPr>
        <p:txBody>
          <a:bodyPr>
            <a:normAutofit/>
          </a:bodyPr>
          <a:lstStyle/>
          <a:p>
            <a:r>
              <a:rPr lang="en-US" dirty="0" smtClean="0"/>
              <a:t>Real-Time Applications</a:t>
            </a:r>
            <a:endParaRPr lang="en-US" dirty="0"/>
          </a:p>
        </p:txBody>
      </p:sp>
      <p:sp>
        <p:nvSpPr>
          <p:cNvPr id="3" name="Content Placeholder 2"/>
          <p:cNvSpPr>
            <a:spLocks noGrp="1"/>
          </p:cNvSpPr>
          <p:nvPr>
            <p:ph idx="1"/>
          </p:nvPr>
        </p:nvSpPr>
        <p:spPr>
          <a:xfrm>
            <a:off x="457200" y="1600200"/>
            <a:ext cx="8229600" cy="5121275"/>
          </a:xfrm>
        </p:spPr>
        <p:txBody>
          <a:bodyPr>
            <a:normAutofit lnSpcReduction="10000"/>
          </a:bodyPr>
          <a:lstStyle/>
          <a:p>
            <a:r>
              <a:rPr lang="en-US" dirty="0" smtClean="0"/>
              <a:t>Numerical Weather Prediction: Infrared and Microwave Sounder Data</a:t>
            </a:r>
          </a:p>
          <a:p>
            <a:r>
              <a:rPr lang="en-US" dirty="0" smtClean="0"/>
              <a:t>Wildfire Detection for Disaster Management: Thermal Infrared Imager Data (e.g, GA Sentinel)</a:t>
            </a:r>
          </a:p>
          <a:p>
            <a:r>
              <a:rPr lang="en-US" dirty="0" smtClean="0"/>
              <a:t>Sea Ice Detection for Ship Navigation: Day/Night Band Imager Data</a:t>
            </a:r>
          </a:p>
          <a:p>
            <a:r>
              <a:rPr lang="en-US" dirty="0" smtClean="0"/>
              <a:t>Volcanic Ash Detection: Thermal Infrared Imager</a:t>
            </a:r>
          </a:p>
          <a:p>
            <a:pPr marL="0" indent="0" algn="ctr">
              <a:buNone/>
            </a:pPr>
            <a:r>
              <a:rPr lang="en-US" i="1" dirty="0" smtClean="0"/>
              <a:t>Timeliness of the Data is Key</a:t>
            </a:r>
          </a:p>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50</a:t>
            </a:fld>
            <a:endParaRPr lang="en-US" dirty="0"/>
          </a:p>
        </p:txBody>
      </p:sp>
      <p:sp>
        <p:nvSpPr>
          <p:cNvPr id="5" name="Date Placeholder 4"/>
          <p:cNvSpPr>
            <a:spLocks noGrp="1"/>
          </p:cNvSpPr>
          <p:nvPr>
            <p:ph type="dt" sz="half" idx="10"/>
          </p:nvPr>
        </p:nvSpPr>
        <p:spPr/>
        <p:txBody>
          <a:bodyPr/>
          <a:lstStyle/>
          <a:p>
            <a:pPr>
              <a:defRPr/>
            </a:pPr>
            <a:fld id="{35469A85-154C-044F-A4C7-394517A73BF6}" type="datetime1">
              <a:rPr lang="en-US" smtClean="0"/>
              <a:t>2/9/15</a:t>
            </a:fld>
            <a:endParaRPr lang="en-US"/>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5304971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41" y="138293"/>
            <a:ext cx="8229600" cy="712059"/>
          </a:xfrm>
        </p:spPr>
        <p:txBody>
          <a:bodyPr>
            <a:normAutofit fontScale="90000"/>
          </a:bodyPr>
          <a:lstStyle/>
          <a:p>
            <a:r>
              <a:rPr lang="en-US" dirty="0" smtClean="0"/>
              <a:t>NWP Forecast Error Reduction</a:t>
            </a:r>
            <a:endParaRPr lang="en-US" dirty="0"/>
          </a:p>
        </p:txBody>
      </p:sp>
      <p:pic>
        <p:nvPicPr>
          <p:cNvPr id="5" name="Picture 4"/>
          <p:cNvPicPr>
            <a:picLocks noChangeAspect="1"/>
          </p:cNvPicPr>
          <p:nvPr/>
        </p:nvPicPr>
        <p:blipFill>
          <a:blip r:embed="rId2"/>
          <a:stretch>
            <a:fillRect/>
          </a:stretch>
        </p:blipFill>
        <p:spPr>
          <a:xfrm>
            <a:off x="164552" y="1881588"/>
            <a:ext cx="8750692" cy="4854934"/>
          </a:xfrm>
          <a:prstGeom prst="rect">
            <a:avLst/>
          </a:prstGeom>
        </p:spPr>
      </p:pic>
      <p:sp>
        <p:nvSpPr>
          <p:cNvPr id="3" name="Rectangle 2"/>
          <p:cNvSpPr/>
          <p:nvPr/>
        </p:nvSpPr>
        <p:spPr>
          <a:xfrm>
            <a:off x="457200" y="1965739"/>
            <a:ext cx="8355496" cy="607391"/>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51</a:t>
            </a:fld>
            <a:endParaRPr lang="en-US" dirty="0"/>
          </a:p>
        </p:txBody>
      </p:sp>
      <p:sp>
        <p:nvSpPr>
          <p:cNvPr id="6" name="TextBox 5"/>
          <p:cNvSpPr txBox="1"/>
          <p:nvPr/>
        </p:nvSpPr>
        <p:spPr>
          <a:xfrm>
            <a:off x="1347303" y="1235257"/>
            <a:ext cx="6537739" cy="646331"/>
          </a:xfrm>
          <a:prstGeom prst="rect">
            <a:avLst/>
          </a:prstGeom>
          <a:noFill/>
        </p:spPr>
        <p:txBody>
          <a:bodyPr wrap="square" rtlCol="0">
            <a:spAutoFit/>
          </a:bodyPr>
          <a:lstStyle/>
          <a:p>
            <a:pPr algn="ctr"/>
            <a:r>
              <a:rPr lang="en-US" dirty="0" smtClean="0"/>
              <a:t>Infrared and Microwave Sounder data from polar orbiting satellites have the largest impact on improving NWP forecast skill</a:t>
            </a:r>
          </a:p>
        </p:txBody>
      </p:sp>
      <p:sp>
        <p:nvSpPr>
          <p:cNvPr id="7" name="Date Placeholder 6"/>
          <p:cNvSpPr>
            <a:spLocks noGrp="1"/>
          </p:cNvSpPr>
          <p:nvPr>
            <p:ph type="dt" sz="half" idx="10"/>
          </p:nvPr>
        </p:nvSpPr>
        <p:spPr/>
        <p:txBody>
          <a:bodyPr/>
          <a:lstStyle/>
          <a:p>
            <a:pPr>
              <a:defRPr/>
            </a:pPr>
            <a:fld id="{B0D5EAE5-C4A5-6A45-8C1B-DBDBE221C3C9}" type="datetime1">
              <a:rPr lang="en-US" smtClean="0"/>
              <a:t>2/9/15</a:t>
            </a:fld>
            <a:endParaRPr lang="en-US"/>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2682503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996"/>
            <a:ext cx="8229600" cy="630400"/>
          </a:xfrm>
        </p:spPr>
        <p:txBody>
          <a:bodyPr>
            <a:normAutofit fontScale="90000"/>
          </a:bodyPr>
          <a:lstStyle/>
          <a:p>
            <a:r>
              <a:rPr lang="en-US" dirty="0" smtClean="0"/>
              <a:t>Wildfire Detection</a:t>
            </a:r>
            <a:endParaRPr lang="en-US" dirty="0"/>
          </a:p>
        </p:txBody>
      </p:sp>
      <p:pic>
        <p:nvPicPr>
          <p:cNvPr id="5" name="Picture 4"/>
          <p:cNvPicPr>
            <a:picLocks noChangeAspect="1"/>
          </p:cNvPicPr>
          <p:nvPr/>
        </p:nvPicPr>
        <p:blipFill rotWithShape="1">
          <a:blip r:embed="rId2"/>
          <a:srcRect b="8186"/>
          <a:stretch/>
        </p:blipFill>
        <p:spPr>
          <a:xfrm>
            <a:off x="600766" y="921948"/>
            <a:ext cx="7957930" cy="5328661"/>
          </a:xfrm>
          <a:prstGeom prst="rect">
            <a:avLst/>
          </a:prstGeom>
        </p:spPr>
      </p:pic>
      <p:sp>
        <p:nvSpPr>
          <p:cNvPr id="6" name="Slide Number Placeholder 5"/>
          <p:cNvSpPr>
            <a:spLocks noGrp="1"/>
          </p:cNvSpPr>
          <p:nvPr>
            <p:ph type="sldNum" sz="quarter" idx="12"/>
          </p:nvPr>
        </p:nvSpPr>
        <p:spPr/>
        <p:txBody>
          <a:bodyPr/>
          <a:lstStyle/>
          <a:p>
            <a:fld id="{DF28FB93-0A08-4E7D-8E63-9EFA29F1E093}" type="slidenum">
              <a:rPr lang="en-US" smtClean="0"/>
              <a:pPr/>
              <a:t>52</a:t>
            </a:fld>
            <a:endParaRPr lang="en-US" dirty="0"/>
          </a:p>
        </p:txBody>
      </p:sp>
      <p:sp>
        <p:nvSpPr>
          <p:cNvPr id="7" name="TextBox 6"/>
          <p:cNvSpPr txBox="1"/>
          <p:nvPr/>
        </p:nvSpPr>
        <p:spPr>
          <a:xfrm>
            <a:off x="1060175" y="6363939"/>
            <a:ext cx="6791738" cy="369332"/>
          </a:xfrm>
          <a:prstGeom prst="rect">
            <a:avLst/>
          </a:prstGeom>
          <a:noFill/>
        </p:spPr>
        <p:txBody>
          <a:bodyPr wrap="square" rtlCol="0">
            <a:spAutoFit/>
          </a:bodyPr>
          <a:lstStyle/>
          <a:p>
            <a:pPr algn="ctr"/>
            <a:r>
              <a:rPr lang="en-US" dirty="0" smtClean="0"/>
              <a:t>Sentinel Hotspot Detections Derived from MODIS Infrared Imagery</a:t>
            </a:r>
            <a:endParaRPr lang="en-US" dirty="0"/>
          </a:p>
        </p:txBody>
      </p:sp>
      <p:sp>
        <p:nvSpPr>
          <p:cNvPr id="3" name="Date Placeholder 2"/>
          <p:cNvSpPr>
            <a:spLocks noGrp="1"/>
          </p:cNvSpPr>
          <p:nvPr>
            <p:ph type="dt" sz="half" idx="10"/>
          </p:nvPr>
        </p:nvSpPr>
        <p:spPr/>
        <p:txBody>
          <a:bodyPr/>
          <a:lstStyle/>
          <a:p>
            <a:pPr>
              <a:defRPr/>
            </a:pPr>
            <a:fld id="{9818A12A-EBCD-B34F-A2A9-C82E8C445DCD}"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141550999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69" y="142122"/>
            <a:ext cx="8229600" cy="771177"/>
          </a:xfrm>
        </p:spPr>
        <p:txBody>
          <a:bodyPr>
            <a:normAutofit/>
          </a:bodyPr>
          <a:lstStyle/>
          <a:p>
            <a:r>
              <a:rPr lang="en-US" dirty="0" smtClean="0"/>
              <a:t>Sea Ice Mapping for Navigation</a:t>
            </a:r>
            <a:endParaRPr lang="en-US" dirty="0"/>
          </a:p>
        </p:txBody>
      </p:sp>
      <p:pic>
        <p:nvPicPr>
          <p:cNvPr id="5" name="Picture 4" descr="VIIRS_DNB__REF_20121128_15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35" y="980637"/>
            <a:ext cx="8068365" cy="5482689"/>
          </a:xfrm>
          <a:prstGeom prst="rect">
            <a:avLst/>
          </a:prstGeom>
        </p:spPr>
      </p:pic>
      <p:sp>
        <p:nvSpPr>
          <p:cNvPr id="8" name="TextBox 7"/>
          <p:cNvSpPr txBox="1"/>
          <p:nvPr/>
        </p:nvSpPr>
        <p:spPr>
          <a:xfrm>
            <a:off x="1066800" y="2362200"/>
            <a:ext cx="990600" cy="369332"/>
          </a:xfrm>
          <a:prstGeom prst="rect">
            <a:avLst/>
          </a:prstGeom>
          <a:noFill/>
        </p:spPr>
        <p:txBody>
          <a:bodyPr wrap="square" rtlCol="0">
            <a:spAutoFit/>
          </a:bodyPr>
          <a:lstStyle/>
          <a:p>
            <a:r>
              <a:rPr lang="en-US" dirty="0">
                <a:solidFill>
                  <a:srgbClr val="0000FF"/>
                </a:solidFill>
              </a:rPr>
              <a:t>Russia</a:t>
            </a:r>
          </a:p>
        </p:txBody>
      </p:sp>
      <p:sp>
        <p:nvSpPr>
          <p:cNvPr id="9" name="TextBox 8"/>
          <p:cNvSpPr txBox="1"/>
          <p:nvPr/>
        </p:nvSpPr>
        <p:spPr>
          <a:xfrm>
            <a:off x="4953000" y="4876800"/>
            <a:ext cx="1295400" cy="369332"/>
          </a:xfrm>
          <a:prstGeom prst="rect">
            <a:avLst/>
          </a:prstGeom>
          <a:noFill/>
        </p:spPr>
        <p:txBody>
          <a:bodyPr wrap="square" rtlCol="0">
            <a:spAutoFit/>
          </a:bodyPr>
          <a:lstStyle/>
          <a:p>
            <a:r>
              <a:rPr lang="en-US" dirty="0">
                <a:solidFill>
                  <a:srgbClr val="FFFF00"/>
                </a:solidFill>
              </a:rPr>
              <a:t>Chukchi Sea</a:t>
            </a:r>
          </a:p>
        </p:txBody>
      </p:sp>
      <p:sp>
        <p:nvSpPr>
          <p:cNvPr id="3" name="Slide Number Placeholder 2"/>
          <p:cNvSpPr>
            <a:spLocks noGrp="1"/>
          </p:cNvSpPr>
          <p:nvPr>
            <p:ph type="sldNum" sz="quarter" idx="12"/>
          </p:nvPr>
        </p:nvSpPr>
        <p:spPr/>
        <p:txBody>
          <a:bodyPr/>
          <a:lstStyle/>
          <a:p>
            <a:fld id="{DF28FB93-0A08-4E7D-8E63-9EFA29F1E093}" type="slidenum">
              <a:rPr lang="en-US" smtClean="0"/>
              <a:pPr/>
              <a:t>53</a:t>
            </a:fld>
            <a:endParaRPr lang="en-US" dirty="0"/>
          </a:p>
        </p:txBody>
      </p:sp>
      <p:sp>
        <p:nvSpPr>
          <p:cNvPr id="4" name="TextBox 3"/>
          <p:cNvSpPr txBox="1"/>
          <p:nvPr/>
        </p:nvSpPr>
        <p:spPr>
          <a:xfrm>
            <a:off x="1638845" y="6463326"/>
            <a:ext cx="5870713" cy="369332"/>
          </a:xfrm>
          <a:prstGeom prst="rect">
            <a:avLst/>
          </a:prstGeom>
          <a:noFill/>
        </p:spPr>
        <p:txBody>
          <a:bodyPr wrap="square" rtlCol="0">
            <a:spAutoFit/>
          </a:bodyPr>
          <a:lstStyle/>
          <a:p>
            <a:pPr algn="ctr"/>
            <a:r>
              <a:rPr lang="en-US" dirty="0" smtClean="0"/>
              <a:t>VIIRS Day/Night Band as seen by NWS Anchorage Ice Desk</a:t>
            </a:r>
            <a:endParaRPr lang="en-US" dirty="0"/>
          </a:p>
        </p:txBody>
      </p:sp>
      <p:sp>
        <p:nvSpPr>
          <p:cNvPr id="6" name="Date Placeholder 5"/>
          <p:cNvSpPr>
            <a:spLocks noGrp="1"/>
          </p:cNvSpPr>
          <p:nvPr>
            <p:ph type="dt" sz="half" idx="10"/>
          </p:nvPr>
        </p:nvSpPr>
        <p:spPr/>
        <p:txBody>
          <a:bodyPr/>
          <a:lstStyle/>
          <a:p>
            <a:pPr>
              <a:defRPr/>
            </a:pPr>
            <a:fld id="{738D9E33-67C5-6E49-B187-006677BCE865}" type="datetime1">
              <a:rPr lang="en-US" smtClean="0"/>
              <a:t>2/9/15</a:t>
            </a:fld>
            <a:endParaRPr lang="en-US"/>
          </a:p>
        </p:txBody>
      </p:sp>
      <p:sp>
        <p:nvSpPr>
          <p:cNvPr id="7" name="Footer Placeholder 6"/>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396462164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vlof_web_sit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30" y="939482"/>
            <a:ext cx="7851913" cy="5568187"/>
          </a:xfrm>
          <a:prstGeom prst="rect">
            <a:avLst/>
          </a:prstGeom>
        </p:spPr>
      </p:pic>
      <p:sp>
        <p:nvSpPr>
          <p:cNvPr id="4" name="Title 1"/>
          <p:cNvSpPr txBox="1">
            <a:spLocks/>
          </p:cNvSpPr>
          <p:nvPr/>
        </p:nvSpPr>
        <p:spPr>
          <a:xfrm>
            <a:off x="457200" y="131079"/>
            <a:ext cx="8229600" cy="771177"/>
          </a:xfrm>
          <a:prstGeom prst="rect">
            <a:avLst/>
          </a:prstGeom>
        </p:spPr>
        <p:txBody>
          <a:bodyPr>
            <a:normAutofit fontScale="90000" lnSpcReduction="10000"/>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Volcanic Ash Alert System</a:t>
            </a:r>
            <a:endParaRPr lang="en-US" dirty="0"/>
          </a:p>
        </p:txBody>
      </p:sp>
      <p:pic>
        <p:nvPicPr>
          <p:cNvPr id="5" name="Picture 4" descr="pho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317" y="2418521"/>
            <a:ext cx="2726098" cy="4089147"/>
          </a:xfrm>
          <a:prstGeom prst="rect">
            <a:avLst/>
          </a:prstGeom>
        </p:spPr>
      </p:pic>
      <p:sp>
        <p:nvSpPr>
          <p:cNvPr id="2" name="Slide Number Placeholder 1"/>
          <p:cNvSpPr>
            <a:spLocks noGrp="1"/>
          </p:cNvSpPr>
          <p:nvPr>
            <p:ph type="sldNum" sz="quarter" idx="12"/>
          </p:nvPr>
        </p:nvSpPr>
        <p:spPr/>
        <p:txBody>
          <a:bodyPr/>
          <a:lstStyle/>
          <a:p>
            <a:fld id="{DF28FB93-0A08-4E7D-8E63-9EFA29F1E093}" type="slidenum">
              <a:rPr lang="en-US" smtClean="0"/>
              <a:pPr/>
              <a:t>54</a:t>
            </a:fld>
            <a:endParaRPr lang="en-US" dirty="0"/>
          </a:p>
        </p:txBody>
      </p:sp>
      <p:sp>
        <p:nvSpPr>
          <p:cNvPr id="6" name="TextBox 5"/>
          <p:cNvSpPr txBox="1"/>
          <p:nvPr/>
        </p:nvSpPr>
        <p:spPr>
          <a:xfrm>
            <a:off x="843749" y="6463326"/>
            <a:ext cx="7227570" cy="369332"/>
          </a:xfrm>
          <a:prstGeom prst="rect">
            <a:avLst/>
          </a:prstGeom>
          <a:noFill/>
        </p:spPr>
        <p:txBody>
          <a:bodyPr wrap="square" rtlCol="0">
            <a:spAutoFit/>
          </a:bodyPr>
          <a:lstStyle/>
          <a:p>
            <a:pPr algn="ctr"/>
            <a:r>
              <a:rPr lang="en-US" dirty="0" smtClean="0"/>
              <a:t>MODIS and VIIRS Infrared Imagery are used to Detect Volcanic Ash</a:t>
            </a:r>
            <a:endParaRPr lang="en-US" dirty="0"/>
          </a:p>
        </p:txBody>
      </p:sp>
      <p:sp>
        <p:nvSpPr>
          <p:cNvPr id="7" name="Date Placeholder 6"/>
          <p:cNvSpPr>
            <a:spLocks noGrp="1"/>
          </p:cNvSpPr>
          <p:nvPr>
            <p:ph type="dt" sz="half" idx="10"/>
          </p:nvPr>
        </p:nvSpPr>
        <p:spPr/>
        <p:txBody>
          <a:bodyPr/>
          <a:lstStyle/>
          <a:p>
            <a:pPr>
              <a:defRPr/>
            </a:pPr>
            <a:fld id="{81454A2A-9BB2-3D44-9C61-3812469C0FFC}" type="datetime1">
              <a:rPr lang="en-US" smtClean="0"/>
              <a:t>2/9/15</a:t>
            </a:fld>
            <a:endParaRPr lang="en-US"/>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1969649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944"/>
            <a:ext cx="8229600" cy="767042"/>
          </a:xfrm>
        </p:spPr>
        <p:txBody>
          <a:bodyPr>
            <a:normAutofit/>
          </a:bodyPr>
          <a:lstStyle/>
          <a:p>
            <a:r>
              <a:rPr lang="en-US" sz="4000" dirty="0" smtClean="0"/>
              <a:t>Receiving Real-Time Data</a:t>
            </a:r>
            <a:endParaRPr lang="en-US" sz="4000" dirty="0"/>
          </a:p>
        </p:txBody>
      </p:sp>
      <p:pic>
        <p:nvPicPr>
          <p:cNvPr id="5" name="Picture 4" descr="IMG_08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212" y="1915011"/>
            <a:ext cx="3157553" cy="4210071"/>
          </a:xfrm>
          <a:prstGeom prst="rect">
            <a:avLst/>
          </a:prstGeom>
        </p:spPr>
      </p:pic>
      <p:sp>
        <p:nvSpPr>
          <p:cNvPr id="6" name="Content Placeholder 5"/>
          <p:cNvSpPr>
            <a:spLocks noGrp="1"/>
          </p:cNvSpPr>
          <p:nvPr>
            <p:ph idx="1"/>
          </p:nvPr>
        </p:nvSpPr>
        <p:spPr>
          <a:xfrm>
            <a:off x="119405" y="1491640"/>
            <a:ext cx="5638387" cy="4959626"/>
          </a:xfrm>
        </p:spPr>
        <p:txBody>
          <a:bodyPr>
            <a:normAutofit fontScale="85000" lnSpcReduction="10000"/>
          </a:bodyPr>
          <a:lstStyle/>
          <a:p>
            <a:pPr marL="0" indent="0">
              <a:lnSpc>
                <a:spcPct val="120000"/>
              </a:lnSpc>
              <a:spcBef>
                <a:spcPts val="0"/>
              </a:spcBef>
              <a:buNone/>
            </a:pPr>
            <a:r>
              <a:rPr lang="en-US" dirty="0" smtClean="0"/>
              <a:t>Hardware Required:</a:t>
            </a:r>
          </a:p>
          <a:p>
            <a:pPr>
              <a:lnSpc>
                <a:spcPct val="120000"/>
              </a:lnSpc>
              <a:spcBef>
                <a:spcPts val="0"/>
              </a:spcBef>
            </a:pPr>
            <a:r>
              <a:rPr lang="en-US" dirty="0" smtClean="0"/>
              <a:t>Tracking antenna with 2.4-3.0 meter reflector</a:t>
            </a:r>
          </a:p>
          <a:p>
            <a:pPr>
              <a:lnSpc>
                <a:spcPct val="120000"/>
              </a:lnSpc>
              <a:spcBef>
                <a:spcPts val="0"/>
              </a:spcBef>
            </a:pPr>
            <a:r>
              <a:rPr lang="en-US" dirty="0" smtClean="0"/>
              <a:t>LNA, Downconverter, Demodulator</a:t>
            </a:r>
          </a:p>
          <a:p>
            <a:pPr marL="0" indent="0">
              <a:lnSpc>
                <a:spcPct val="120000"/>
              </a:lnSpc>
              <a:spcBef>
                <a:spcPts val="0"/>
              </a:spcBef>
              <a:buNone/>
            </a:pPr>
            <a:endParaRPr lang="en-US" dirty="0" smtClean="0"/>
          </a:p>
          <a:p>
            <a:pPr marL="0" indent="0">
              <a:lnSpc>
                <a:spcPct val="120000"/>
              </a:lnSpc>
              <a:spcBef>
                <a:spcPts val="0"/>
              </a:spcBef>
              <a:buNone/>
            </a:pPr>
            <a:r>
              <a:rPr lang="en-US" dirty="0" smtClean="0"/>
              <a:t>X</a:t>
            </a:r>
            <a:r>
              <a:rPr lang="en-US" dirty="0"/>
              <a:t>-band: </a:t>
            </a:r>
            <a:r>
              <a:rPr lang="en-US" i="1" dirty="0" smtClean="0"/>
              <a:t>Terra</a:t>
            </a:r>
            <a:r>
              <a:rPr lang="en-US" i="1" dirty="0"/>
              <a:t>, Aqua, SNPP, FY-</a:t>
            </a:r>
            <a:r>
              <a:rPr lang="en-US" i="1" dirty="0" smtClean="0"/>
              <a:t>3</a:t>
            </a:r>
          </a:p>
          <a:p>
            <a:pPr marL="0" indent="0">
              <a:lnSpc>
                <a:spcPct val="120000"/>
              </a:lnSpc>
              <a:spcBef>
                <a:spcPts val="0"/>
              </a:spcBef>
              <a:buNone/>
            </a:pPr>
            <a:r>
              <a:rPr lang="en-US" dirty="0" smtClean="0"/>
              <a:t>L-band: </a:t>
            </a:r>
            <a:r>
              <a:rPr lang="en-US" i="1" dirty="0" smtClean="0"/>
              <a:t>POES, </a:t>
            </a:r>
            <a:r>
              <a:rPr lang="en-US" i="1" dirty="0" err="1" smtClean="0"/>
              <a:t>Metop</a:t>
            </a:r>
            <a:r>
              <a:rPr lang="en-US" i="1" dirty="0" smtClean="0"/>
              <a:t>, FY-3</a:t>
            </a:r>
          </a:p>
          <a:p>
            <a:pPr marL="0" indent="0">
              <a:lnSpc>
                <a:spcPct val="120000"/>
              </a:lnSpc>
              <a:spcBef>
                <a:spcPts val="0"/>
              </a:spcBef>
              <a:buNone/>
            </a:pPr>
            <a:endParaRPr lang="en-US" dirty="0" smtClean="0"/>
          </a:p>
          <a:p>
            <a:pPr marL="0" indent="0">
              <a:lnSpc>
                <a:spcPct val="120000"/>
              </a:lnSpc>
              <a:spcBef>
                <a:spcPts val="0"/>
              </a:spcBef>
              <a:buNone/>
            </a:pPr>
            <a:r>
              <a:rPr lang="en-US" dirty="0" smtClean="0"/>
              <a:t>Raw </a:t>
            </a:r>
            <a:r>
              <a:rPr lang="en-US" dirty="0" err="1" smtClean="0"/>
              <a:t>bitstream</a:t>
            </a:r>
            <a:r>
              <a:rPr lang="en-US" dirty="0" smtClean="0"/>
              <a:t> is captured from demodulator and framed to Level 0.</a:t>
            </a:r>
            <a:endParaRPr lang="en-US" dirty="0"/>
          </a:p>
        </p:txBody>
      </p:sp>
      <p:sp>
        <p:nvSpPr>
          <p:cNvPr id="7" name="TextBox 6"/>
          <p:cNvSpPr txBox="1"/>
          <p:nvPr/>
        </p:nvSpPr>
        <p:spPr>
          <a:xfrm>
            <a:off x="5871564" y="1224242"/>
            <a:ext cx="2725613" cy="646331"/>
          </a:xfrm>
          <a:prstGeom prst="rect">
            <a:avLst/>
          </a:prstGeom>
          <a:noFill/>
        </p:spPr>
        <p:txBody>
          <a:bodyPr wrap="square" rtlCol="0">
            <a:spAutoFit/>
          </a:bodyPr>
          <a:lstStyle/>
          <a:p>
            <a:pPr algn="ctr"/>
            <a:r>
              <a:rPr lang="en-US" dirty="0" smtClean="0"/>
              <a:t>2.4-m X/L-band Antenna</a:t>
            </a:r>
          </a:p>
          <a:p>
            <a:pPr algn="ctr"/>
            <a:r>
              <a:rPr lang="en-US" dirty="0" smtClean="0"/>
              <a:t>NWS Honolulu</a:t>
            </a:r>
            <a:endParaRPr lang="en-US" dirty="0"/>
          </a:p>
        </p:txBody>
      </p:sp>
      <p:sp>
        <p:nvSpPr>
          <p:cNvPr id="3" name="Slide Number Placeholder 2"/>
          <p:cNvSpPr>
            <a:spLocks noGrp="1"/>
          </p:cNvSpPr>
          <p:nvPr>
            <p:ph type="sldNum" sz="quarter" idx="12"/>
          </p:nvPr>
        </p:nvSpPr>
        <p:spPr/>
        <p:txBody>
          <a:bodyPr/>
          <a:lstStyle/>
          <a:p>
            <a:fld id="{DF28FB93-0A08-4E7D-8E63-9EFA29F1E093}" type="slidenum">
              <a:rPr lang="en-US" smtClean="0"/>
              <a:pPr/>
              <a:t>55</a:t>
            </a:fld>
            <a:endParaRPr lang="en-US" dirty="0"/>
          </a:p>
        </p:txBody>
      </p:sp>
      <p:sp>
        <p:nvSpPr>
          <p:cNvPr id="4" name="Date Placeholder 3"/>
          <p:cNvSpPr>
            <a:spLocks noGrp="1"/>
          </p:cNvSpPr>
          <p:nvPr>
            <p:ph type="dt" sz="half" idx="10"/>
          </p:nvPr>
        </p:nvSpPr>
        <p:spPr/>
        <p:txBody>
          <a:bodyPr/>
          <a:lstStyle/>
          <a:p>
            <a:pPr>
              <a:defRPr/>
            </a:pPr>
            <a:fld id="{21FA94B3-B62F-9C4A-91AD-939D26094C7E}" type="datetime1">
              <a:rPr lang="en-US" smtClean="0"/>
              <a:t>2/9/15</a:t>
            </a:fld>
            <a:endParaRPr lang="en-US"/>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19506167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4101" y="1157817"/>
            <a:ext cx="8772148" cy="5563658"/>
          </a:xfrm>
          <a:prstGeom prst="rect">
            <a:avLst/>
          </a:prstGeom>
        </p:spPr>
      </p:pic>
      <p:sp>
        <p:nvSpPr>
          <p:cNvPr id="2" name="Title 1"/>
          <p:cNvSpPr>
            <a:spLocks noGrp="1"/>
          </p:cNvSpPr>
          <p:nvPr>
            <p:ph type="title"/>
          </p:nvPr>
        </p:nvSpPr>
        <p:spPr>
          <a:xfrm>
            <a:off x="457200" y="164088"/>
            <a:ext cx="8229600" cy="606645"/>
          </a:xfrm>
        </p:spPr>
        <p:txBody>
          <a:bodyPr>
            <a:normAutofit fontScale="90000"/>
          </a:bodyPr>
          <a:lstStyle/>
          <a:p>
            <a:r>
              <a:rPr lang="en-US" dirty="0" smtClean="0"/>
              <a:t>Worldwide X-band Sites</a:t>
            </a:r>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56</a:t>
            </a:fld>
            <a:endParaRPr lang="en-US" dirty="0"/>
          </a:p>
        </p:txBody>
      </p:sp>
      <p:sp>
        <p:nvSpPr>
          <p:cNvPr id="3" name="Date Placeholder 2"/>
          <p:cNvSpPr>
            <a:spLocks noGrp="1"/>
          </p:cNvSpPr>
          <p:nvPr>
            <p:ph type="dt" sz="half" idx="10"/>
          </p:nvPr>
        </p:nvSpPr>
        <p:spPr/>
        <p:txBody>
          <a:bodyPr/>
          <a:lstStyle/>
          <a:p>
            <a:pPr>
              <a:defRPr/>
            </a:pPr>
            <a:fld id="{D0EC49E3-1C99-8D48-9B2A-3349245FB473}" type="datetime1">
              <a:rPr lang="en-US" smtClean="0"/>
              <a:t>2/9/15</a:t>
            </a:fld>
            <a:endParaRPr lang="en-US"/>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14200832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50" y="229705"/>
            <a:ext cx="7803322" cy="879061"/>
          </a:xfrm>
        </p:spPr>
        <p:txBody>
          <a:bodyPr>
            <a:normAutofit/>
          </a:bodyPr>
          <a:lstStyle/>
          <a:p>
            <a:r>
              <a:rPr lang="en-US" sz="4000" dirty="0" smtClean="0"/>
              <a:t>Direct Broadcast Software from SSEC</a:t>
            </a:r>
            <a:endParaRPr lang="en-US" sz="4000" dirty="0"/>
          </a:p>
        </p:txBody>
      </p:sp>
      <p:sp>
        <p:nvSpPr>
          <p:cNvPr id="3" name="Content Placeholder 2"/>
          <p:cNvSpPr>
            <a:spLocks noGrp="1"/>
          </p:cNvSpPr>
          <p:nvPr>
            <p:ph idx="1"/>
          </p:nvPr>
        </p:nvSpPr>
        <p:spPr>
          <a:xfrm>
            <a:off x="241748" y="1141896"/>
            <a:ext cx="5012084" cy="5594198"/>
          </a:xfrm>
        </p:spPr>
        <p:txBody>
          <a:bodyPr>
            <a:noAutofit/>
          </a:bodyPr>
          <a:lstStyle/>
          <a:p>
            <a:pPr marL="0" indent="0">
              <a:lnSpc>
                <a:spcPct val="100000"/>
              </a:lnSpc>
              <a:spcBef>
                <a:spcPts val="0"/>
              </a:spcBef>
              <a:buNone/>
            </a:pPr>
            <a:r>
              <a:rPr lang="en-US" sz="2400" i="1" dirty="0"/>
              <a:t>International ATOVS Processing Package (IAPP)</a:t>
            </a:r>
            <a:r>
              <a:rPr lang="en-US" sz="2400" dirty="0"/>
              <a:t> heritage </a:t>
            </a:r>
            <a:r>
              <a:rPr lang="en-US" sz="2400" dirty="0" smtClean="0"/>
              <a:t>goes back </a:t>
            </a:r>
            <a:r>
              <a:rPr lang="en-US" sz="2400" dirty="0"/>
              <a:t>to 1985</a:t>
            </a:r>
            <a:r>
              <a:rPr lang="en-US" sz="2400" dirty="0" smtClean="0"/>
              <a:t>. IAPP supports NOAA 15-19.</a:t>
            </a:r>
            <a:endParaRPr lang="en-US" sz="2400" dirty="0"/>
          </a:p>
          <a:p>
            <a:pPr marL="0" indent="0">
              <a:lnSpc>
                <a:spcPct val="100000"/>
              </a:lnSpc>
              <a:spcBef>
                <a:spcPts val="0"/>
              </a:spcBef>
              <a:buNone/>
            </a:pPr>
            <a:endParaRPr lang="en-US" sz="2400" dirty="0" smtClean="0"/>
          </a:p>
          <a:p>
            <a:pPr marL="0" indent="0">
              <a:lnSpc>
                <a:spcPct val="100000"/>
              </a:lnSpc>
              <a:spcBef>
                <a:spcPts val="0"/>
              </a:spcBef>
              <a:buNone/>
            </a:pPr>
            <a:r>
              <a:rPr lang="en-US" sz="2400" i="1" dirty="0" smtClean="0"/>
              <a:t>International MODIS/AIRS Processing Package (IMAPP)</a:t>
            </a:r>
            <a:r>
              <a:rPr lang="en-US" sz="2400" dirty="0" smtClean="0"/>
              <a:t> has been available since 2000 (funded by NASA). IMAPP supports Terra and Aqua.</a:t>
            </a:r>
          </a:p>
          <a:p>
            <a:pPr marL="0" indent="0">
              <a:lnSpc>
                <a:spcPct val="100000"/>
              </a:lnSpc>
              <a:spcBef>
                <a:spcPts val="0"/>
              </a:spcBef>
              <a:buNone/>
            </a:pPr>
            <a:endParaRPr lang="en-US" sz="2400" dirty="0" smtClean="0"/>
          </a:p>
          <a:p>
            <a:pPr marL="0" indent="0">
              <a:lnSpc>
                <a:spcPct val="100000"/>
              </a:lnSpc>
              <a:spcBef>
                <a:spcPts val="0"/>
              </a:spcBef>
              <a:buNone/>
            </a:pPr>
            <a:r>
              <a:rPr lang="en-US" sz="2400" i="1" dirty="0" smtClean="0"/>
              <a:t>Community Satellite Processing Package (CSPP)</a:t>
            </a:r>
            <a:r>
              <a:rPr lang="en-US" sz="2400" dirty="0" smtClean="0"/>
              <a:t> first released in 2012 (funded by JPSS).</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4988" y="2112861"/>
            <a:ext cx="35306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sp>
        <p:nvSpPr>
          <p:cNvPr id="5" name="TextBox 4"/>
          <p:cNvSpPr txBox="1"/>
          <p:nvPr/>
        </p:nvSpPr>
        <p:spPr>
          <a:xfrm>
            <a:off x="5873932" y="5677451"/>
            <a:ext cx="2528739" cy="369332"/>
          </a:xfrm>
          <a:prstGeom prst="rect">
            <a:avLst/>
          </a:prstGeom>
          <a:noFill/>
        </p:spPr>
        <p:txBody>
          <a:bodyPr wrap="square" rtlCol="0">
            <a:spAutoFit/>
          </a:bodyPr>
          <a:lstStyle/>
          <a:p>
            <a:pPr algn="ctr"/>
            <a:r>
              <a:rPr lang="en-US" dirty="0" smtClean="0"/>
              <a:t>IMAPP MODIS TPW</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57</a:t>
            </a:fld>
            <a:endParaRPr lang="en-US" dirty="0"/>
          </a:p>
        </p:txBody>
      </p:sp>
      <p:sp>
        <p:nvSpPr>
          <p:cNvPr id="7" name="Date Placeholder 6"/>
          <p:cNvSpPr>
            <a:spLocks noGrp="1"/>
          </p:cNvSpPr>
          <p:nvPr>
            <p:ph type="dt" sz="half" idx="10"/>
          </p:nvPr>
        </p:nvSpPr>
        <p:spPr/>
        <p:txBody>
          <a:bodyPr/>
          <a:lstStyle/>
          <a:p>
            <a:pPr>
              <a:defRPr/>
            </a:pPr>
            <a:fld id="{0FD7FEEE-AD3B-754F-B037-8A1B86A10D58}" type="datetime1">
              <a:rPr lang="en-US" smtClean="0"/>
              <a:t>2/9/15</a:t>
            </a:fld>
            <a:endParaRPr lang="en-US"/>
          </a:p>
        </p:txBody>
      </p:sp>
      <p:sp>
        <p:nvSpPr>
          <p:cNvPr id="8" name="Footer Placeholder 7"/>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397008074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CSPP?</a:t>
            </a:r>
            <a:endParaRPr lang="en-US" dirty="0"/>
          </a:p>
        </p:txBody>
      </p:sp>
      <p:sp>
        <p:nvSpPr>
          <p:cNvPr id="3" name="Content Placeholder 2"/>
          <p:cNvSpPr>
            <a:spLocks noGrp="1"/>
          </p:cNvSpPr>
          <p:nvPr>
            <p:ph idx="1"/>
          </p:nvPr>
        </p:nvSpPr>
        <p:spPr/>
        <p:txBody>
          <a:bodyPr>
            <a:normAutofit fontScale="92500" lnSpcReduction="10000"/>
          </a:bodyPr>
          <a:lstStyle/>
          <a:p>
            <a:pPr marL="0" indent="0">
              <a:spcBef>
                <a:spcPts val="1600"/>
              </a:spcBef>
              <a:buSzPct val="125000"/>
              <a:buNone/>
            </a:pPr>
            <a:r>
              <a:rPr lang="en-US" dirty="0" smtClean="0">
                <a:solidFill>
                  <a:srgbClr val="000000"/>
                </a:solidFill>
                <a:cs typeface="Calibri" charset="0"/>
              </a:rPr>
              <a:t>CSPP (Community Satellite Processing Package) is a collection of software systems for processing data from meteorological satellites. </a:t>
            </a:r>
          </a:p>
          <a:p>
            <a:pPr marL="0" indent="0">
              <a:spcBef>
                <a:spcPts val="1600"/>
              </a:spcBef>
              <a:buSzPct val="125000"/>
              <a:buNone/>
            </a:pPr>
            <a:r>
              <a:rPr lang="en-US" dirty="0" smtClean="0"/>
              <a:t>The primary goal of CSPP is to support users who</a:t>
            </a:r>
          </a:p>
          <a:p>
            <a:pPr>
              <a:spcBef>
                <a:spcPts val="1600"/>
              </a:spcBef>
              <a:buSzPct val="125000"/>
            </a:pPr>
            <a:r>
              <a:rPr lang="en-US" dirty="0" smtClean="0"/>
              <a:t>Receive satellite data via direct broadcast;</a:t>
            </a:r>
          </a:p>
          <a:p>
            <a:pPr>
              <a:spcBef>
                <a:spcPts val="1600"/>
              </a:spcBef>
              <a:buSzPct val="125000"/>
            </a:pPr>
            <a:r>
              <a:rPr lang="en-US" dirty="0" smtClean="0"/>
              <a:t>Process it independently;</a:t>
            </a:r>
          </a:p>
          <a:p>
            <a:pPr>
              <a:spcBef>
                <a:spcPts val="1600"/>
              </a:spcBef>
              <a:buSzPct val="125000"/>
            </a:pPr>
            <a:r>
              <a:rPr lang="en-US" dirty="0" smtClean="0"/>
              <a:t>Create higher level products and images in real time.</a:t>
            </a:r>
          </a:p>
          <a:p>
            <a:pPr marL="0" indent="0">
              <a:spcBef>
                <a:spcPts val="1600"/>
              </a:spcBef>
              <a:buSzPct val="125000"/>
              <a:buNone/>
            </a:pPr>
            <a:r>
              <a:rPr lang="en-US" dirty="0" smtClean="0"/>
              <a:t>Funding is supplied by JPSS and NOAA.</a:t>
            </a:r>
          </a:p>
        </p:txBody>
      </p:sp>
      <p:sp>
        <p:nvSpPr>
          <p:cNvPr id="4" name="Date Placeholder 3"/>
          <p:cNvSpPr>
            <a:spLocks noGrp="1"/>
          </p:cNvSpPr>
          <p:nvPr>
            <p:ph type="dt" sz="half" idx="10"/>
          </p:nvPr>
        </p:nvSpPr>
        <p:spPr/>
        <p:txBody>
          <a:bodyPr/>
          <a:lstStyle/>
          <a:p>
            <a:pPr>
              <a:defRPr/>
            </a:pPr>
            <a:fld id="{C722D6F9-2AD6-0347-8D4E-DCA9CC5EA88F}"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58</a:t>
            </a:fld>
            <a:endParaRPr lang="en-US"/>
          </a:p>
        </p:txBody>
      </p:sp>
    </p:spTree>
    <p:extLst>
      <p:ext uri="{BB962C8B-B14F-4D97-AF65-F5344CB8AC3E}">
        <p14:creationId xmlns:p14="http://schemas.microsoft.com/office/powerpoint/2010/main" val="93744423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latin typeface="Calibri" charset="0"/>
                <a:ea typeface="ＭＳ Ｐゴシック" charset="0"/>
                <a:cs typeface="ＭＳ Ｐゴシック" charset="0"/>
              </a:rPr>
              <a:t>CSPP Software Philosophy</a:t>
            </a:r>
          </a:p>
        </p:txBody>
      </p:sp>
      <p:sp>
        <p:nvSpPr>
          <p:cNvPr id="3" name="Content Placeholder 2"/>
          <p:cNvSpPr>
            <a:spLocks noGrp="1"/>
          </p:cNvSpPr>
          <p:nvPr>
            <p:ph idx="1"/>
          </p:nvPr>
        </p:nvSpPr>
        <p:spPr/>
        <p:txBody>
          <a:bodyPr/>
          <a:lstStyle/>
          <a:p>
            <a:pPr marL="39687" indent="0">
              <a:spcBef>
                <a:spcPts val="1200"/>
              </a:spcBef>
              <a:buSzPct val="100000"/>
              <a:buFont typeface="Arial" charset="0"/>
              <a:buNone/>
              <a:defRPr/>
            </a:pPr>
            <a:r>
              <a:rPr lang="en-US" dirty="0" smtClean="0">
                <a:solidFill>
                  <a:srgbClr val="000000"/>
                </a:solidFill>
                <a:cs typeface="Calibri" charset="0"/>
              </a:rPr>
              <a:t>CSPP software must:</a:t>
            </a:r>
          </a:p>
          <a:p>
            <a:pPr marL="496887" indent="-457200">
              <a:spcBef>
                <a:spcPts val="1200"/>
              </a:spcBef>
              <a:buSzPct val="100000"/>
              <a:defRPr/>
            </a:pPr>
            <a:r>
              <a:rPr lang="en-US" dirty="0" smtClean="0">
                <a:solidFill>
                  <a:srgbClr val="000000"/>
                </a:solidFill>
                <a:cs typeface="Calibri" charset="0"/>
              </a:rPr>
              <a:t>Create useful products for the DB community,</a:t>
            </a:r>
          </a:p>
          <a:p>
            <a:pPr marL="496887" indent="-457200">
              <a:spcBef>
                <a:spcPts val="1200"/>
              </a:spcBef>
              <a:buSzPct val="100000"/>
              <a:defRPr/>
            </a:pPr>
            <a:r>
              <a:rPr lang="en-US" dirty="0" smtClean="0">
                <a:solidFill>
                  <a:srgbClr val="000000"/>
                </a:solidFill>
                <a:cs typeface="Calibri" charset="0"/>
              </a:rPr>
              <a:t>Include up-to-date algorithms,</a:t>
            </a:r>
          </a:p>
          <a:p>
            <a:pPr marL="496887" indent="-457200">
              <a:spcBef>
                <a:spcPts val="1200"/>
              </a:spcBef>
              <a:buSzPct val="100000"/>
              <a:defRPr/>
            </a:pPr>
            <a:r>
              <a:rPr lang="en-US" dirty="0" smtClean="0">
                <a:solidFill>
                  <a:srgbClr val="000000"/>
                </a:solidFill>
                <a:cs typeface="Calibri" charset="0"/>
              </a:rPr>
              <a:t>Be pre-compiled for 64-bit Linux,</a:t>
            </a:r>
          </a:p>
          <a:p>
            <a:pPr marL="496887" indent="-457200">
              <a:spcBef>
                <a:spcPts val="1200"/>
              </a:spcBef>
              <a:buSzPct val="100000"/>
              <a:defRPr/>
            </a:pPr>
            <a:r>
              <a:rPr lang="en-US" dirty="0" smtClean="0">
                <a:solidFill>
                  <a:srgbClr val="000000"/>
                </a:solidFill>
                <a:cs typeface="Calibri" charset="0"/>
              </a:rPr>
              <a:t>Be easy to install and operate,</a:t>
            </a:r>
          </a:p>
          <a:p>
            <a:pPr marL="496887" indent="-457200">
              <a:spcBef>
                <a:spcPts val="1200"/>
              </a:spcBef>
              <a:buSzPct val="100000"/>
              <a:defRPr/>
            </a:pPr>
            <a:r>
              <a:rPr lang="en-US" dirty="0" smtClean="0">
                <a:solidFill>
                  <a:srgbClr val="000000"/>
                </a:solidFill>
                <a:cs typeface="Calibri" charset="0"/>
              </a:rPr>
              <a:t>Include test data for verification,</a:t>
            </a:r>
          </a:p>
          <a:p>
            <a:pPr marL="496887" indent="-457200">
              <a:spcBef>
                <a:spcPts val="1200"/>
              </a:spcBef>
              <a:buSzPct val="100000"/>
              <a:defRPr/>
            </a:pPr>
            <a:r>
              <a:rPr lang="en-US" dirty="0" smtClean="0">
                <a:solidFill>
                  <a:srgbClr val="000000"/>
                </a:solidFill>
                <a:cs typeface="Calibri" charset="0"/>
              </a:rPr>
              <a:t>Have prompt user support,</a:t>
            </a:r>
          </a:p>
          <a:p>
            <a:pPr marL="496887" indent="-457200">
              <a:spcBef>
                <a:spcPts val="1200"/>
              </a:spcBef>
              <a:buSzPct val="100000"/>
              <a:defRPr/>
            </a:pPr>
            <a:r>
              <a:rPr lang="en-US" dirty="0" smtClean="0">
                <a:solidFill>
                  <a:srgbClr val="000000"/>
                </a:solidFill>
                <a:cs typeface="Calibri" charset="0"/>
              </a:rPr>
              <a:t>Run efficiently on modest hardware.</a:t>
            </a:r>
          </a:p>
        </p:txBody>
      </p:sp>
      <p:sp>
        <p:nvSpPr>
          <p:cNvPr id="2" name="Date Placeholder 1"/>
          <p:cNvSpPr>
            <a:spLocks noGrp="1"/>
          </p:cNvSpPr>
          <p:nvPr>
            <p:ph type="dt" sz="half" idx="10"/>
          </p:nvPr>
        </p:nvSpPr>
        <p:spPr/>
        <p:txBody>
          <a:bodyPr/>
          <a:lstStyle/>
          <a:p>
            <a:pPr>
              <a:defRPr/>
            </a:pPr>
            <a:fld id="{4015D56A-2949-6647-A161-E475AE5A3565}"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
        <p:nvSpPr>
          <p:cNvPr id="5" name="Slide Number Placeholder 4"/>
          <p:cNvSpPr>
            <a:spLocks noGrp="1"/>
          </p:cNvSpPr>
          <p:nvPr>
            <p:ph type="sldNum" sz="quarter" idx="12"/>
          </p:nvPr>
        </p:nvSpPr>
        <p:spPr/>
        <p:txBody>
          <a:bodyPr/>
          <a:lstStyle/>
          <a:p>
            <a:pPr>
              <a:defRPr/>
            </a:pPr>
            <a:fld id="{7FA37F2C-B339-A04A-ADE3-53C4DD575853}" type="slidenum">
              <a:rPr lang="en-US" smtClean="0"/>
              <a:pPr>
                <a:defRPr/>
              </a:pPr>
              <a:t>59</a:t>
            </a:fld>
            <a:endParaRPr lang="en-US"/>
          </a:p>
        </p:txBody>
      </p:sp>
    </p:spTree>
    <p:extLst>
      <p:ext uri="{BB962C8B-B14F-4D97-AF65-F5344CB8AC3E}">
        <p14:creationId xmlns:p14="http://schemas.microsoft.com/office/powerpoint/2010/main" val="15110316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ATMS First Light image</a:t>
            </a:r>
          </a:p>
        </p:txBody>
      </p:sp>
      <p:sp>
        <p:nvSpPr>
          <p:cNvPr id="2048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8BBE144-5425-4F4C-A79D-C073EF5D3EBC}"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2048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60F4B5-AABD-1C4A-8824-4F0DDF8EB074}" type="slidenum">
              <a:rPr lang="en-US" sz="1200">
                <a:solidFill>
                  <a:srgbClr val="898989"/>
                </a:solidFill>
              </a:rPr>
              <a:pPr eaLnBrk="1" hangingPunct="1"/>
              <a:t>6</a:t>
            </a:fld>
            <a:endParaRPr lang="en-US" sz="1200">
              <a:solidFill>
                <a:srgbClr val="898989"/>
              </a:solidFill>
            </a:endParaRPr>
          </a:p>
        </p:txBody>
      </p:sp>
      <p:pic>
        <p:nvPicPr>
          <p:cNvPr id="2048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935038"/>
            <a:ext cx="69723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7"/>
          <p:cNvSpPr>
            <a:spLocks noChangeArrowheads="1"/>
          </p:cNvSpPr>
          <p:nvPr/>
        </p:nvSpPr>
        <p:spPr bwMode="auto">
          <a:xfrm>
            <a:off x="728663" y="5910263"/>
            <a:ext cx="770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Suomi NPP ATMS channel 18 antenna temperature, 8 November 2011</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p:cNvSpPr>
          <p:nvPr/>
        </p:nvSpPr>
        <p:spPr bwMode="auto">
          <a:xfrm>
            <a:off x="241300" y="1371600"/>
            <a:ext cx="8653463"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39687">
              <a:spcBef>
                <a:spcPts val="1200"/>
              </a:spcBef>
              <a:buSzPct val="100000"/>
              <a:defRPr/>
            </a:pPr>
            <a:r>
              <a:rPr lang="en-US" sz="3200" dirty="0">
                <a:solidFill>
                  <a:srgbClr val="000000"/>
                </a:solidFill>
                <a:cs typeface="Calibri" charset="0"/>
              </a:rPr>
              <a:t>CSPP </a:t>
            </a:r>
            <a:r>
              <a:rPr lang="en-US" sz="3200" dirty="0" smtClean="0">
                <a:solidFill>
                  <a:srgbClr val="000000"/>
                </a:solidFill>
                <a:cs typeface="Calibri" charset="0"/>
              </a:rPr>
              <a:t>LEO includes </a:t>
            </a:r>
            <a:r>
              <a:rPr lang="en-US" sz="3200" dirty="0">
                <a:solidFill>
                  <a:srgbClr val="000000"/>
                </a:solidFill>
                <a:cs typeface="Calibri" charset="0"/>
              </a:rPr>
              <a:t>support for Suomi NPP and JPSS, POES, Metop, Terra, </a:t>
            </a:r>
            <a:r>
              <a:rPr lang="en-US" sz="3200" dirty="0" smtClean="0">
                <a:solidFill>
                  <a:srgbClr val="000000"/>
                </a:solidFill>
                <a:cs typeface="Calibri" charset="0"/>
              </a:rPr>
              <a:t>and Aqua.</a:t>
            </a:r>
            <a:endParaRPr lang="en-US" sz="3200" dirty="0">
              <a:solidFill>
                <a:srgbClr val="000000"/>
              </a:solidFill>
              <a:cs typeface="Calibri" charset="0"/>
            </a:endParaRPr>
          </a:p>
          <a:p>
            <a:pPr marL="441325" indent="-401638">
              <a:spcBef>
                <a:spcPts val="1200"/>
              </a:spcBef>
              <a:buSzPct val="100000"/>
              <a:buFont typeface="Arial" charset="0"/>
              <a:buChar char="•"/>
              <a:defRPr/>
            </a:pPr>
            <a:r>
              <a:rPr lang="en-US" sz="3200" dirty="0">
                <a:solidFill>
                  <a:srgbClr val="000000"/>
                </a:solidFill>
                <a:cs typeface="Calibri" charset="0"/>
              </a:rPr>
              <a:t>For Suomi NPP, supported sensors include </a:t>
            </a:r>
            <a:r>
              <a:rPr lang="en-US" sz="3200" b="1" i="1" dirty="0">
                <a:solidFill>
                  <a:srgbClr val="000000"/>
                </a:solidFill>
                <a:cs typeface="Calibri" charset="0"/>
              </a:rPr>
              <a:t>VIIRS, CrIS, </a:t>
            </a:r>
            <a:r>
              <a:rPr lang="en-US" sz="3200" b="1" i="1" dirty="0" smtClean="0">
                <a:solidFill>
                  <a:srgbClr val="000000"/>
                </a:solidFill>
                <a:cs typeface="Calibri" charset="0"/>
              </a:rPr>
              <a:t>ATMS</a:t>
            </a:r>
            <a:r>
              <a:rPr lang="en-US" sz="3200" dirty="0" smtClean="0">
                <a:solidFill>
                  <a:srgbClr val="000000"/>
                </a:solidFill>
                <a:cs typeface="Calibri" charset="0"/>
              </a:rPr>
              <a:t>.</a:t>
            </a:r>
            <a:endParaRPr lang="en-US" sz="3200" dirty="0">
              <a:solidFill>
                <a:srgbClr val="000000"/>
              </a:solidFill>
              <a:cs typeface="Calibri" charset="0"/>
            </a:endParaRPr>
          </a:p>
          <a:p>
            <a:pPr marL="441325" indent="-401638">
              <a:spcBef>
                <a:spcPts val="1200"/>
              </a:spcBef>
              <a:buSzPct val="100000"/>
              <a:buFont typeface="Arial" charset="0"/>
              <a:buChar char="•"/>
              <a:defRPr/>
            </a:pPr>
            <a:r>
              <a:rPr lang="en-US" sz="3200" dirty="0">
                <a:solidFill>
                  <a:srgbClr val="000000"/>
                </a:solidFill>
                <a:cs typeface="Calibri" charset="0"/>
              </a:rPr>
              <a:t>For POES and Metop, supported sensors include </a:t>
            </a:r>
            <a:r>
              <a:rPr lang="en-US" sz="3200" b="1" i="1" dirty="0">
                <a:solidFill>
                  <a:srgbClr val="000000"/>
                </a:solidFill>
                <a:cs typeface="Calibri" charset="0"/>
              </a:rPr>
              <a:t>AVHRR, IASI, AMSU-</a:t>
            </a:r>
            <a:r>
              <a:rPr lang="en-US" sz="3200" b="1" i="1" dirty="0" smtClean="0">
                <a:solidFill>
                  <a:srgbClr val="000000"/>
                </a:solidFill>
                <a:cs typeface="Calibri" charset="0"/>
              </a:rPr>
              <a:t>A/B, </a:t>
            </a:r>
            <a:r>
              <a:rPr lang="en-US" sz="3200" b="1" i="1" dirty="0">
                <a:solidFill>
                  <a:srgbClr val="000000"/>
                </a:solidFill>
                <a:cs typeface="Calibri" charset="0"/>
              </a:rPr>
              <a:t>MHS</a:t>
            </a:r>
            <a:r>
              <a:rPr lang="en-US" sz="3200" dirty="0">
                <a:solidFill>
                  <a:srgbClr val="000000"/>
                </a:solidFill>
                <a:cs typeface="Calibri" charset="0"/>
              </a:rPr>
              <a:t> (Level 2 products only; Level 1 processing provided by AAPP).</a:t>
            </a:r>
          </a:p>
          <a:p>
            <a:pPr marL="441325" indent="-401638">
              <a:spcBef>
                <a:spcPts val="1200"/>
              </a:spcBef>
              <a:buSzPct val="100000"/>
              <a:buFont typeface="Arial" charset="0"/>
              <a:buChar char="•"/>
              <a:defRPr/>
            </a:pPr>
            <a:r>
              <a:rPr lang="en-US" sz="3200" dirty="0">
                <a:solidFill>
                  <a:srgbClr val="000000"/>
                </a:solidFill>
                <a:cs typeface="Calibri" charset="0"/>
              </a:rPr>
              <a:t>For Aqua and Terra, supported sensors include </a:t>
            </a:r>
            <a:r>
              <a:rPr lang="en-US" sz="3200" b="1" i="1" dirty="0" smtClean="0">
                <a:solidFill>
                  <a:srgbClr val="000000"/>
                </a:solidFill>
                <a:cs typeface="Calibri" charset="0"/>
              </a:rPr>
              <a:t>MODIS, AIRS, and AMSU</a:t>
            </a:r>
            <a:r>
              <a:rPr lang="en-US" sz="3200" dirty="0" smtClean="0">
                <a:solidFill>
                  <a:srgbClr val="000000"/>
                </a:solidFill>
                <a:cs typeface="Calibri" charset="0"/>
              </a:rPr>
              <a:t>.</a:t>
            </a:r>
            <a:endParaRPr lang="en-US" sz="3200" dirty="0">
              <a:solidFill>
                <a:srgbClr val="000000"/>
              </a:solidFill>
              <a:cs typeface="Calibri" charset="0"/>
            </a:endParaRPr>
          </a:p>
        </p:txBody>
      </p:sp>
      <p:sp>
        <p:nvSpPr>
          <p:cNvPr id="2" name="Title 1"/>
          <p:cNvSpPr>
            <a:spLocks noGrp="1"/>
          </p:cNvSpPr>
          <p:nvPr>
            <p:ph type="title"/>
          </p:nvPr>
        </p:nvSpPr>
        <p:spPr/>
        <p:txBody>
          <a:bodyPr/>
          <a:lstStyle/>
          <a:p>
            <a:r>
              <a:rPr lang="en-US" dirty="0" smtClean="0"/>
              <a:t>CSPP LEO Satellites and Sensors</a:t>
            </a:r>
            <a:endParaRPr lang="en-US" dirty="0"/>
          </a:p>
        </p:txBody>
      </p:sp>
      <p:sp>
        <p:nvSpPr>
          <p:cNvPr id="3" name="Date Placeholder 2"/>
          <p:cNvSpPr>
            <a:spLocks noGrp="1"/>
          </p:cNvSpPr>
          <p:nvPr>
            <p:ph type="dt" sz="half" idx="10"/>
          </p:nvPr>
        </p:nvSpPr>
        <p:spPr/>
        <p:txBody>
          <a:bodyPr/>
          <a:lstStyle/>
          <a:p>
            <a:pPr>
              <a:defRPr/>
            </a:pPr>
            <a:fld id="{069B8D2B-BDB2-FB4B-A775-AE92E551DBAB}"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
        <p:nvSpPr>
          <p:cNvPr id="5" name="Slide Number Placeholder 4"/>
          <p:cNvSpPr>
            <a:spLocks noGrp="1"/>
          </p:cNvSpPr>
          <p:nvPr>
            <p:ph type="sldNum" sz="quarter" idx="12"/>
          </p:nvPr>
        </p:nvSpPr>
        <p:spPr/>
        <p:txBody>
          <a:bodyPr/>
          <a:lstStyle/>
          <a:p>
            <a:pPr>
              <a:defRPr/>
            </a:pPr>
            <a:fld id="{7FA37F2C-B339-A04A-ADE3-53C4DD575853}" type="slidenum">
              <a:rPr lang="en-US" smtClean="0"/>
              <a:pPr>
                <a:defRPr/>
              </a:pPr>
              <a:t>60</a:t>
            </a:fld>
            <a:endParaRPr lang="en-US"/>
          </a:p>
        </p:txBody>
      </p:sp>
    </p:spTree>
    <p:extLst>
      <p:ext uri="{BB962C8B-B14F-4D97-AF65-F5344CB8AC3E}">
        <p14:creationId xmlns:p14="http://schemas.microsoft.com/office/powerpoint/2010/main" val="2235425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8456"/>
          </a:xfrm>
        </p:spPr>
        <p:txBody>
          <a:bodyPr/>
          <a:lstStyle/>
          <a:p>
            <a:r>
              <a:rPr lang="en-US" sz="3600" dirty="0" err="1" smtClean="0"/>
              <a:t>CSPP</a:t>
            </a:r>
            <a:r>
              <a:rPr lang="en-US" sz="3600" dirty="0" smtClean="0"/>
              <a:t> Satellite/Sensor/Product Matrix</a:t>
            </a:r>
            <a:endParaRPr lang="en-US"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96425384"/>
              </p:ext>
            </p:extLst>
          </p:nvPr>
        </p:nvGraphicFramePr>
        <p:xfrm>
          <a:off x="332463" y="776847"/>
          <a:ext cx="8479072" cy="5692526"/>
        </p:xfrm>
        <a:graphic>
          <a:graphicData uri="http://schemas.openxmlformats.org/drawingml/2006/table">
            <a:tbl>
              <a:tblPr firstRow="1" bandRow="1">
                <a:tableStyleId>{5C22544A-7EE6-4342-B048-85BDC9FD1C3A}</a:tableStyleId>
              </a:tblPr>
              <a:tblGrid>
                <a:gridCol w="1447860"/>
                <a:gridCol w="2698832"/>
                <a:gridCol w="1848361"/>
                <a:gridCol w="2484019"/>
              </a:tblGrid>
              <a:tr h="343184">
                <a:tc>
                  <a:txBody>
                    <a:bodyPr/>
                    <a:lstStyle/>
                    <a:p>
                      <a:endParaRPr lang="en-US" dirty="0"/>
                    </a:p>
                  </a:txBody>
                  <a:tcPr/>
                </a:tc>
                <a:tc>
                  <a:txBody>
                    <a:bodyPr/>
                    <a:lstStyle/>
                    <a:p>
                      <a:r>
                        <a:rPr lang="en-US" dirty="0" smtClean="0"/>
                        <a:t>Imager</a:t>
                      </a:r>
                      <a:endParaRPr lang="en-US" dirty="0"/>
                    </a:p>
                  </a:txBody>
                  <a:tcPr/>
                </a:tc>
                <a:tc>
                  <a:txBody>
                    <a:bodyPr/>
                    <a:lstStyle/>
                    <a:p>
                      <a:r>
                        <a:rPr lang="en-US" dirty="0" smtClean="0"/>
                        <a:t>Infrared</a:t>
                      </a:r>
                      <a:r>
                        <a:rPr lang="en-US" baseline="0" dirty="0" smtClean="0"/>
                        <a:t> Sounder</a:t>
                      </a:r>
                      <a:endParaRPr lang="en-US" dirty="0"/>
                    </a:p>
                  </a:txBody>
                  <a:tcPr/>
                </a:tc>
                <a:tc>
                  <a:txBody>
                    <a:bodyPr/>
                    <a:lstStyle/>
                    <a:p>
                      <a:r>
                        <a:rPr lang="en-US" dirty="0" smtClean="0"/>
                        <a:t>Microwave</a:t>
                      </a:r>
                      <a:r>
                        <a:rPr lang="en-US" baseline="0" dirty="0" smtClean="0"/>
                        <a:t> Sounder</a:t>
                      </a:r>
                      <a:endParaRPr lang="en-US" dirty="0"/>
                    </a:p>
                  </a:txBody>
                  <a:tcPr/>
                </a:tc>
              </a:tr>
              <a:tr h="1100069">
                <a:tc>
                  <a:txBody>
                    <a:bodyPr/>
                    <a:lstStyle/>
                    <a:p>
                      <a:r>
                        <a:rPr lang="en-US" dirty="0" err="1" smtClean="0"/>
                        <a:t>SNPP</a:t>
                      </a:r>
                      <a:endParaRPr lang="en-US" dirty="0"/>
                    </a:p>
                  </a:txBody>
                  <a:tcPr/>
                </a:tc>
                <a:tc>
                  <a:txBody>
                    <a:bodyPr/>
                    <a:lstStyle/>
                    <a:p>
                      <a:r>
                        <a:rPr lang="en-US" b="1" dirty="0" err="1" smtClean="0"/>
                        <a:t>VIIRS</a:t>
                      </a:r>
                      <a:endParaRPr lang="en-US" b="1" dirty="0" smtClean="0"/>
                    </a:p>
                    <a:p>
                      <a:r>
                        <a:rPr lang="en-US" i="1" dirty="0" smtClean="0"/>
                        <a:t>Level </a:t>
                      </a:r>
                      <a:r>
                        <a:rPr lang="en-US" i="1" dirty="0" err="1" smtClean="0"/>
                        <a:t>1B</a:t>
                      </a:r>
                      <a:r>
                        <a:rPr lang="en-US" i="1" dirty="0" smtClean="0"/>
                        <a:t>,</a:t>
                      </a:r>
                      <a:r>
                        <a:rPr lang="en-US" i="1" baseline="0" dirty="0" smtClean="0"/>
                        <a:t> Images, Visualization, </a:t>
                      </a:r>
                      <a:r>
                        <a:rPr lang="en-US" i="1" dirty="0" smtClean="0"/>
                        <a:t>Atmosphere,</a:t>
                      </a:r>
                      <a:r>
                        <a:rPr lang="en-US" i="1" baseline="0" dirty="0" smtClean="0"/>
                        <a:t> Land, Ocean</a:t>
                      </a:r>
                      <a:endParaRPr lang="en-US" i="1" dirty="0"/>
                    </a:p>
                  </a:txBody>
                  <a:tcPr/>
                </a:tc>
                <a:tc>
                  <a:txBody>
                    <a:bodyPr/>
                    <a:lstStyle/>
                    <a:p>
                      <a:r>
                        <a:rPr lang="en-US" b="1" dirty="0" smtClean="0"/>
                        <a:t>CrIS</a:t>
                      </a:r>
                      <a:endParaRPr lang="en-US" b="0" i="1" dirty="0" smtClean="0"/>
                    </a:p>
                    <a:p>
                      <a:r>
                        <a:rPr lang="en-US" b="0" i="1" baseline="0" dirty="0" smtClean="0"/>
                        <a:t>Atmospheric Profiles, Clouds, Visualization</a:t>
                      </a:r>
                      <a:endParaRPr lang="en-US" b="0" i="1" dirty="0"/>
                    </a:p>
                  </a:txBody>
                  <a:tcPr/>
                </a:tc>
                <a:tc>
                  <a:txBody>
                    <a:bodyPr/>
                    <a:lstStyle/>
                    <a:p>
                      <a:r>
                        <a:rPr lang="en-US" b="1" dirty="0" smtClean="0"/>
                        <a:t>ATMS</a:t>
                      </a:r>
                    </a:p>
                    <a:p>
                      <a:r>
                        <a:rPr lang="en-US" i="1" dirty="0" smtClean="0"/>
                        <a:t>Atmospheric Profiles,</a:t>
                      </a:r>
                      <a:r>
                        <a:rPr lang="en-US" i="1" baseline="0" dirty="0" smtClean="0"/>
                        <a:t> </a:t>
                      </a:r>
                      <a:r>
                        <a:rPr lang="en-US" i="1" dirty="0" smtClean="0"/>
                        <a:t>Precipitation, Visualization</a:t>
                      </a:r>
                      <a:endParaRPr lang="en-US" i="1" dirty="0"/>
                    </a:p>
                  </a:txBody>
                  <a:tcPr/>
                </a:tc>
              </a:tr>
              <a:tr h="846207">
                <a:tc>
                  <a:txBody>
                    <a:bodyPr/>
                    <a:lstStyle/>
                    <a:p>
                      <a:r>
                        <a:rPr lang="en-US" dirty="0" smtClean="0"/>
                        <a:t>Terra</a:t>
                      </a:r>
                      <a:endParaRPr lang="en-US" dirty="0"/>
                    </a:p>
                  </a:txBody>
                  <a:tcPr/>
                </a:tc>
                <a:tc>
                  <a:txBody>
                    <a:bodyPr/>
                    <a:lstStyle/>
                    <a:p>
                      <a:r>
                        <a:rPr lang="en-US" b="1" dirty="0" err="1" smtClean="0"/>
                        <a:t>MODIS</a:t>
                      </a:r>
                      <a:endParaRPr lang="en-US" b="1" dirty="0" smtClean="0"/>
                    </a:p>
                    <a:p>
                      <a:r>
                        <a:rPr lang="en-US" i="1" baseline="0" dirty="0" smtClean="0"/>
                        <a:t>Images, Visualization</a:t>
                      </a:r>
                      <a:endParaRPr lang="en-US" i="1" dirty="0"/>
                    </a:p>
                  </a:txBody>
                  <a:tcPr/>
                </a:tc>
                <a:tc>
                  <a:txBody>
                    <a:bodyPr/>
                    <a:lstStyle/>
                    <a:p>
                      <a:r>
                        <a:rPr lang="en-US" b="1" dirty="0" smtClean="0"/>
                        <a:t>N/A</a:t>
                      </a:r>
                      <a:endParaRPr lang="en-US" b="1" dirty="0"/>
                    </a:p>
                  </a:txBody>
                  <a:tcPr/>
                </a:tc>
                <a:tc>
                  <a:txBody>
                    <a:bodyPr/>
                    <a:lstStyle/>
                    <a:p>
                      <a:r>
                        <a:rPr lang="en-US" b="1" dirty="0" smtClean="0"/>
                        <a:t>N/A</a:t>
                      </a:r>
                      <a:endParaRPr lang="en-US" b="1" dirty="0"/>
                    </a:p>
                  </a:txBody>
                  <a:tcPr/>
                </a:tc>
              </a:tr>
              <a:tr h="846207">
                <a:tc>
                  <a:txBody>
                    <a:bodyPr/>
                    <a:lstStyle/>
                    <a:p>
                      <a:r>
                        <a:rPr lang="en-US" dirty="0" smtClean="0"/>
                        <a:t>Aqua</a:t>
                      </a:r>
                      <a:endParaRPr lang="en-US" dirty="0"/>
                    </a:p>
                  </a:txBody>
                  <a:tcPr/>
                </a:tc>
                <a:tc>
                  <a:txBody>
                    <a:bodyPr/>
                    <a:lstStyle/>
                    <a:p>
                      <a:r>
                        <a:rPr lang="en-US" b="1" dirty="0" err="1" smtClean="0"/>
                        <a:t>MODIS</a:t>
                      </a:r>
                      <a:endParaRPr lang="en-US" b="1" dirty="0" smtClean="0"/>
                    </a:p>
                    <a:p>
                      <a:r>
                        <a:rPr lang="en-US" i="1" dirty="0" smtClean="0"/>
                        <a:t>Images, Visualization</a:t>
                      </a:r>
                      <a:endParaRPr lang="en-US" i="1" dirty="0"/>
                    </a:p>
                  </a:txBody>
                  <a:tcPr/>
                </a:tc>
                <a:tc>
                  <a:txBody>
                    <a:bodyPr/>
                    <a:lstStyle/>
                    <a:p>
                      <a:r>
                        <a:rPr lang="en-US" b="1" dirty="0" smtClean="0"/>
                        <a:t>AIRS</a:t>
                      </a:r>
                    </a:p>
                    <a:p>
                      <a:pPr marL="0" marR="0" indent="0" algn="l" defTabSz="457200" rtl="0" eaLnBrk="1" fontAlgn="auto" latinLnBrk="0" hangingPunct="1">
                        <a:lnSpc>
                          <a:spcPct val="100000"/>
                        </a:lnSpc>
                        <a:spcBef>
                          <a:spcPts val="0"/>
                        </a:spcBef>
                        <a:spcAft>
                          <a:spcPts val="0"/>
                        </a:spcAft>
                        <a:buClrTx/>
                        <a:buSzTx/>
                        <a:buFontTx/>
                        <a:buNone/>
                        <a:tabLst/>
                        <a:defRPr/>
                      </a:pPr>
                      <a:r>
                        <a:rPr lang="en-US" b="0" i="1" baseline="0" dirty="0" smtClean="0"/>
                        <a:t>Atmospheric Profiles, Clouds, Visualization</a:t>
                      </a:r>
                      <a:endParaRPr lang="en-US" b="0" i="1" dirty="0" smtClean="0"/>
                    </a:p>
                  </a:txBody>
                  <a:tcPr/>
                </a:tc>
                <a:tc>
                  <a:txBody>
                    <a:bodyPr/>
                    <a:lstStyle/>
                    <a:p>
                      <a:r>
                        <a:rPr lang="en-US" b="1" dirty="0" err="1" smtClean="0"/>
                        <a:t>AMSU</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Atmospheric Profiles,</a:t>
                      </a:r>
                      <a:r>
                        <a:rPr lang="en-US" i="1" baseline="0" dirty="0" smtClean="0"/>
                        <a:t> </a:t>
                      </a:r>
                      <a:r>
                        <a:rPr lang="en-US" i="1" dirty="0" smtClean="0"/>
                        <a:t>Precipitation, Visualization</a:t>
                      </a:r>
                    </a:p>
                  </a:txBody>
                  <a:tcPr/>
                </a:tc>
              </a:tr>
              <a:tr h="846207">
                <a:tc>
                  <a:txBody>
                    <a:bodyPr/>
                    <a:lstStyle/>
                    <a:p>
                      <a:r>
                        <a:rPr lang="en-US" dirty="0" err="1" smtClean="0"/>
                        <a:t>Metop</a:t>
                      </a:r>
                      <a:r>
                        <a:rPr lang="en-US" dirty="0" smtClean="0"/>
                        <a:t>-A/B</a:t>
                      </a:r>
                      <a:endParaRPr lang="en-US" dirty="0"/>
                    </a:p>
                  </a:txBody>
                  <a:tcPr/>
                </a:tc>
                <a:tc>
                  <a:txBody>
                    <a:bodyPr/>
                    <a:lstStyle/>
                    <a:p>
                      <a:r>
                        <a:rPr lang="en-US" b="1" dirty="0" err="1" smtClean="0"/>
                        <a:t>AVHRR</a:t>
                      </a:r>
                      <a:endParaRPr lang="en-US" dirty="0" smtClean="0"/>
                    </a:p>
                    <a:p>
                      <a:r>
                        <a:rPr lang="en-US" i="1" baseline="0" dirty="0" smtClean="0"/>
                        <a:t>Atmosphere, Cloud, Land,</a:t>
                      </a:r>
                    </a:p>
                    <a:p>
                      <a:r>
                        <a:rPr lang="en-US" i="1" baseline="0" dirty="0" smtClean="0"/>
                        <a:t>Visualization</a:t>
                      </a:r>
                      <a:endParaRPr lang="en-US" i="1" dirty="0"/>
                    </a:p>
                  </a:txBody>
                  <a:tcPr/>
                </a:tc>
                <a:tc>
                  <a:txBody>
                    <a:bodyPr/>
                    <a:lstStyle/>
                    <a:p>
                      <a:r>
                        <a:rPr lang="en-US" b="1" dirty="0" smtClean="0"/>
                        <a:t>IASI,</a:t>
                      </a:r>
                      <a:r>
                        <a:rPr lang="en-US" b="1" baseline="0" dirty="0" smtClean="0"/>
                        <a:t> </a:t>
                      </a:r>
                      <a:r>
                        <a:rPr lang="en-US" b="1" baseline="0" dirty="0" err="1" smtClean="0"/>
                        <a:t>HIRS</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1" baseline="0" dirty="0" smtClean="0"/>
                        <a:t>Atmospheric Profiles, Clouds, Visualization</a:t>
                      </a:r>
                      <a:endParaRPr lang="en-US" b="0" i="1" dirty="0" smtClean="0"/>
                    </a:p>
                  </a:txBody>
                  <a:tcPr/>
                </a:tc>
                <a:tc>
                  <a:txBody>
                    <a:bodyPr/>
                    <a:lstStyle/>
                    <a:p>
                      <a:r>
                        <a:rPr lang="en-US" b="1" dirty="0" err="1" smtClean="0"/>
                        <a:t>AMSU</a:t>
                      </a:r>
                      <a:r>
                        <a:rPr lang="en-US" b="1" dirty="0" smtClean="0"/>
                        <a:t>, </a:t>
                      </a:r>
                      <a:r>
                        <a:rPr lang="en-US" b="1" dirty="0" err="1" smtClean="0"/>
                        <a:t>MHS</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Atmospheric Profiles,</a:t>
                      </a:r>
                      <a:r>
                        <a:rPr lang="en-US" i="1" baseline="0" dirty="0" smtClean="0"/>
                        <a:t> </a:t>
                      </a:r>
                      <a:r>
                        <a:rPr lang="en-US" i="1" dirty="0" smtClean="0"/>
                        <a:t>Precipitation</a:t>
                      </a:r>
                    </a:p>
                  </a:txBody>
                  <a:tcPr/>
                </a:tc>
              </a:tr>
              <a:tr h="846207">
                <a:tc>
                  <a:txBody>
                    <a:bodyPr/>
                    <a:lstStyle/>
                    <a:p>
                      <a:r>
                        <a:rPr lang="en-US" dirty="0" smtClean="0"/>
                        <a:t>NOAA-18/19</a:t>
                      </a:r>
                      <a:endParaRPr lang="en-US" dirty="0"/>
                    </a:p>
                  </a:txBody>
                  <a:tcPr/>
                </a:tc>
                <a:tc>
                  <a:txBody>
                    <a:bodyPr/>
                    <a:lstStyle/>
                    <a:p>
                      <a:r>
                        <a:rPr lang="en-US" b="1" dirty="0" err="1" smtClean="0"/>
                        <a:t>AVHRR</a:t>
                      </a:r>
                      <a:endParaRPr lang="en-US" dirty="0" smtClean="0"/>
                    </a:p>
                    <a:p>
                      <a:r>
                        <a:rPr lang="en-US" i="1" baseline="0" dirty="0" smtClean="0"/>
                        <a:t>Atmosphere, Cloud, Land, Visualization</a:t>
                      </a:r>
                      <a:endParaRPr lang="en-US" dirty="0"/>
                    </a:p>
                  </a:txBody>
                  <a:tcPr/>
                </a:tc>
                <a:tc>
                  <a:txBody>
                    <a:bodyPr/>
                    <a:lstStyle/>
                    <a:p>
                      <a:r>
                        <a:rPr lang="en-US" b="1" dirty="0" err="1" smtClean="0"/>
                        <a:t>HIRS</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1" baseline="0" dirty="0" smtClean="0"/>
                        <a:t>Atmospheric Profiles</a:t>
                      </a:r>
                      <a:endParaRPr lang="en-US" b="0" i="1" dirty="0" smtClean="0"/>
                    </a:p>
                  </a:txBody>
                  <a:tcPr/>
                </a:tc>
                <a:tc>
                  <a:txBody>
                    <a:bodyPr/>
                    <a:lstStyle/>
                    <a:p>
                      <a:r>
                        <a:rPr lang="en-US" b="1" dirty="0" err="1" smtClean="0"/>
                        <a:t>AMSU</a:t>
                      </a:r>
                      <a:r>
                        <a:rPr lang="en-US" b="1" dirty="0" smtClean="0"/>
                        <a:t>, </a:t>
                      </a:r>
                      <a:r>
                        <a:rPr lang="en-US" b="1" dirty="0" err="1" smtClean="0"/>
                        <a:t>MHS</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Atmospheric Profiles,</a:t>
                      </a:r>
                      <a:r>
                        <a:rPr lang="en-US" i="1" baseline="0" dirty="0" smtClean="0"/>
                        <a:t> </a:t>
                      </a:r>
                      <a:r>
                        <a:rPr lang="en-US" i="1" dirty="0" smtClean="0"/>
                        <a:t>Precipitation</a:t>
                      </a:r>
                    </a:p>
                  </a:txBody>
                  <a:tcPr/>
                </a:tc>
              </a:tr>
            </a:tbl>
          </a:graphicData>
        </a:graphic>
      </p:graphicFrame>
      <p:sp>
        <p:nvSpPr>
          <p:cNvPr id="4" name="Date Placeholder 3"/>
          <p:cNvSpPr>
            <a:spLocks noGrp="1"/>
          </p:cNvSpPr>
          <p:nvPr>
            <p:ph type="dt" sz="half" idx="10"/>
          </p:nvPr>
        </p:nvSpPr>
        <p:spPr/>
        <p:txBody>
          <a:bodyPr/>
          <a:lstStyle/>
          <a:p>
            <a:pPr>
              <a:defRPr/>
            </a:pPr>
            <a:fld id="{CA08EA2C-5DCF-694A-BA31-87055F40DB89}"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61</a:t>
            </a:fld>
            <a:endParaRPr lang="en-US"/>
          </a:p>
        </p:txBody>
      </p:sp>
    </p:spTree>
    <p:extLst>
      <p:ext uri="{BB962C8B-B14F-4D97-AF65-F5344CB8AC3E}">
        <p14:creationId xmlns:p14="http://schemas.microsoft.com/office/powerpoint/2010/main" val="3343634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DB Software Packages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31802961"/>
              </p:ext>
            </p:extLst>
          </p:nvPr>
        </p:nvGraphicFramePr>
        <p:xfrm>
          <a:off x="457200" y="1165225"/>
          <a:ext cx="8229600" cy="4028439"/>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dirty="0" smtClean="0"/>
                        <a:t>Software</a:t>
                      </a:r>
                      <a:endParaRPr lang="en-US" dirty="0"/>
                    </a:p>
                  </a:txBody>
                  <a:tcPr/>
                </a:tc>
                <a:tc>
                  <a:txBody>
                    <a:bodyPr/>
                    <a:lstStyle/>
                    <a:p>
                      <a:r>
                        <a:rPr lang="en-US" dirty="0" smtClean="0"/>
                        <a:t>Products</a:t>
                      </a:r>
                      <a:endParaRPr lang="en-US" dirty="0"/>
                    </a:p>
                  </a:txBody>
                  <a:tcPr/>
                </a:tc>
                <a:tc>
                  <a:txBody>
                    <a:bodyPr/>
                    <a:lstStyle/>
                    <a:p>
                      <a:r>
                        <a:rPr lang="en-US" dirty="0" smtClean="0"/>
                        <a:t>Developer</a:t>
                      </a:r>
                      <a:endParaRPr lang="en-US" dirty="0"/>
                    </a:p>
                  </a:txBody>
                  <a:tcPr/>
                </a:tc>
              </a:tr>
              <a:tr h="370840">
                <a:tc>
                  <a:txBody>
                    <a:bodyPr/>
                    <a:lstStyle/>
                    <a:p>
                      <a:r>
                        <a:rPr lang="en-US" dirty="0" smtClean="0"/>
                        <a:t>International</a:t>
                      </a:r>
                      <a:r>
                        <a:rPr lang="en-US" baseline="0" dirty="0" smtClean="0"/>
                        <a:t> </a:t>
                      </a:r>
                      <a:r>
                        <a:rPr lang="en-US" baseline="0" dirty="0" err="1" smtClean="0"/>
                        <a:t>MODIS</a:t>
                      </a:r>
                      <a:r>
                        <a:rPr lang="en-US" baseline="0" dirty="0" smtClean="0"/>
                        <a:t>/AIRS Processing Package (</a:t>
                      </a:r>
                      <a:r>
                        <a:rPr lang="en-US" baseline="0" dirty="0" err="1" smtClean="0"/>
                        <a:t>IMAPP</a:t>
                      </a:r>
                      <a:r>
                        <a:rPr lang="en-US" baseline="0" dirty="0" smtClean="0"/>
                        <a:t>)</a:t>
                      </a:r>
                      <a:endParaRPr lang="en-US" dirty="0"/>
                    </a:p>
                  </a:txBody>
                  <a:tcPr/>
                </a:tc>
                <a:tc>
                  <a:txBody>
                    <a:bodyPr/>
                    <a:lstStyle/>
                    <a:p>
                      <a:r>
                        <a:rPr lang="en-US" dirty="0" err="1" smtClean="0"/>
                        <a:t>MODIS</a:t>
                      </a:r>
                      <a:r>
                        <a:rPr lang="en-US" dirty="0" smtClean="0"/>
                        <a:t> Atmosphere and Cloud</a:t>
                      </a:r>
                      <a:r>
                        <a:rPr lang="en-US" baseline="0" dirty="0" smtClean="0"/>
                        <a:t> Products; Virtual Appliance; Google Earth Imagery; Forecast Model; Air Quality Model; Imagery</a:t>
                      </a:r>
                      <a:endParaRPr lang="en-US" dirty="0"/>
                    </a:p>
                  </a:txBody>
                  <a:tcPr/>
                </a:tc>
                <a:tc>
                  <a:txBody>
                    <a:bodyPr/>
                    <a:lstStyle/>
                    <a:p>
                      <a:r>
                        <a:rPr lang="en-US" dirty="0" smtClean="0"/>
                        <a:t>UW/</a:t>
                      </a:r>
                      <a:r>
                        <a:rPr lang="en-US" dirty="0" err="1" smtClean="0"/>
                        <a:t>SSEC</a:t>
                      </a:r>
                      <a:r>
                        <a:rPr lang="en-US" dirty="0" smtClean="0"/>
                        <a:t> and </a:t>
                      </a:r>
                      <a:r>
                        <a:rPr lang="en-US" dirty="0" err="1" smtClean="0"/>
                        <a:t>MODIS</a:t>
                      </a:r>
                      <a:r>
                        <a:rPr lang="en-US" dirty="0" smtClean="0"/>
                        <a:t> Science Team</a:t>
                      </a:r>
                      <a:endParaRPr lang="en-US" dirty="0"/>
                    </a:p>
                  </a:txBody>
                  <a:tcPr/>
                </a:tc>
              </a:tr>
              <a:tr h="370840">
                <a:tc>
                  <a:txBody>
                    <a:bodyPr/>
                    <a:lstStyle/>
                    <a:p>
                      <a:r>
                        <a:rPr lang="en-US" dirty="0" smtClean="0"/>
                        <a:t>Advanced </a:t>
                      </a:r>
                      <a:r>
                        <a:rPr lang="en-US" dirty="0" err="1" smtClean="0"/>
                        <a:t>ATOVS</a:t>
                      </a:r>
                      <a:r>
                        <a:rPr lang="en-US" dirty="0" smtClean="0"/>
                        <a:t> Processing Package (</a:t>
                      </a:r>
                      <a:r>
                        <a:rPr lang="en-US" dirty="0" err="1" smtClean="0"/>
                        <a:t>AAPP</a:t>
                      </a:r>
                      <a:r>
                        <a:rPr lang="en-US" dirty="0" smtClean="0"/>
                        <a:t>)</a:t>
                      </a:r>
                      <a:endParaRPr lang="en-US" dirty="0"/>
                    </a:p>
                  </a:txBody>
                  <a:tcPr/>
                </a:tc>
                <a:tc>
                  <a:txBody>
                    <a:bodyPr/>
                    <a:lstStyle/>
                    <a:p>
                      <a:r>
                        <a:rPr lang="en-US" dirty="0" err="1" smtClean="0"/>
                        <a:t>POES</a:t>
                      </a:r>
                      <a:r>
                        <a:rPr lang="en-US" dirty="0" smtClean="0"/>
                        <a:t> and </a:t>
                      </a:r>
                      <a:r>
                        <a:rPr lang="en-US" dirty="0" err="1" smtClean="0"/>
                        <a:t>Metop</a:t>
                      </a:r>
                      <a:r>
                        <a:rPr lang="en-US" dirty="0" smtClean="0"/>
                        <a:t> Level </a:t>
                      </a:r>
                      <a:r>
                        <a:rPr lang="en-US" dirty="0" err="1" smtClean="0"/>
                        <a:t>1B</a:t>
                      </a:r>
                      <a:r>
                        <a:rPr lang="en-US" dirty="0" smtClean="0"/>
                        <a:t>, </a:t>
                      </a:r>
                      <a:r>
                        <a:rPr lang="en-US" dirty="0" err="1" smtClean="0"/>
                        <a:t>BUFR</a:t>
                      </a:r>
                      <a:r>
                        <a:rPr lang="en-US" dirty="0" smtClean="0"/>
                        <a:t>, and </a:t>
                      </a:r>
                      <a:r>
                        <a:rPr lang="en-US" dirty="0" err="1" smtClean="0"/>
                        <a:t>HDF5</a:t>
                      </a:r>
                      <a:endParaRPr lang="en-US" dirty="0"/>
                    </a:p>
                  </a:txBody>
                  <a:tcPr/>
                </a:tc>
                <a:tc>
                  <a:txBody>
                    <a:bodyPr/>
                    <a:lstStyle/>
                    <a:p>
                      <a:r>
                        <a:rPr lang="en-US" dirty="0" smtClean="0"/>
                        <a:t>UK</a:t>
                      </a:r>
                      <a:r>
                        <a:rPr lang="en-US" baseline="0" dirty="0" smtClean="0"/>
                        <a:t> Met Office, </a:t>
                      </a:r>
                      <a:r>
                        <a:rPr lang="en-US" baseline="0" dirty="0" err="1" smtClean="0"/>
                        <a:t>Meteo</a:t>
                      </a:r>
                      <a:r>
                        <a:rPr lang="en-US" baseline="0" dirty="0" smtClean="0"/>
                        <a:t> France</a:t>
                      </a:r>
                      <a:endParaRPr lang="en-US" dirty="0"/>
                    </a:p>
                  </a:txBody>
                  <a:tcPr/>
                </a:tc>
              </a:tr>
              <a:tr h="370840">
                <a:tc>
                  <a:txBody>
                    <a:bodyPr/>
                    <a:lstStyle/>
                    <a:p>
                      <a:r>
                        <a:rPr lang="en-US" dirty="0" smtClean="0"/>
                        <a:t>SeaDAS</a:t>
                      </a:r>
                      <a:endParaRPr lang="en-US" dirty="0"/>
                    </a:p>
                  </a:txBody>
                  <a:tcPr/>
                </a:tc>
                <a:tc>
                  <a:txBody>
                    <a:bodyPr/>
                    <a:lstStyle/>
                    <a:p>
                      <a:r>
                        <a:rPr lang="en-US" dirty="0" err="1" smtClean="0"/>
                        <a:t>MODIS</a:t>
                      </a:r>
                      <a:r>
                        <a:rPr lang="en-US" dirty="0" smtClean="0"/>
                        <a:t>, </a:t>
                      </a:r>
                      <a:r>
                        <a:rPr lang="en-US" dirty="0" err="1" smtClean="0"/>
                        <a:t>VIIRS</a:t>
                      </a:r>
                      <a:r>
                        <a:rPr lang="en-US" dirty="0" smtClean="0"/>
                        <a:t>, </a:t>
                      </a:r>
                      <a:r>
                        <a:rPr lang="en-US" dirty="0" err="1" smtClean="0"/>
                        <a:t>CZCZ</a:t>
                      </a:r>
                      <a:r>
                        <a:rPr lang="en-US" baseline="0" dirty="0" smtClean="0"/>
                        <a:t> Ocean Color and Sea Surface Temperature</a:t>
                      </a:r>
                      <a:endParaRPr lang="en-US" dirty="0"/>
                    </a:p>
                  </a:txBody>
                  <a:tcPr/>
                </a:tc>
                <a:tc>
                  <a:txBody>
                    <a:bodyPr/>
                    <a:lstStyle/>
                    <a:p>
                      <a:r>
                        <a:rPr lang="en-US" dirty="0" smtClean="0"/>
                        <a:t>NASA Ocean Biology Processing Group</a:t>
                      </a:r>
                      <a:endParaRPr lang="en-US" dirty="0"/>
                    </a:p>
                  </a:txBody>
                  <a:tcPr/>
                </a:tc>
              </a:tr>
              <a:tr h="370840">
                <a:tc>
                  <a:txBody>
                    <a:bodyPr/>
                    <a:lstStyle/>
                    <a:p>
                      <a:r>
                        <a:rPr lang="en-US" dirty="0" smtClean="0"/>
                        <a:t>Direct Readout</a:t>
                      </a:r>
                      <a:r>
                        <a:rPr lang="en-US" baseline="0" dirty="0" smtClean="0"/>
                        <a:t> Land Applications</a:t>
                      </a:r>
                      <a:endParaRPr lang="en-US" dirty="0"/>
                    </a:p>
                  </a:txBody>
                  <a:tcPr/>
                </a:tc>
                <a:tc>
                  <a:txBody>
                    <a:bodyPr/>
                    <a:lstStyle/>
                    <a:p>
                      <a:r>
                        <a:rPr lang="en-US" dirty="0" err="1" smtClean="0"/>
                        <a:t>MODIS</a:t>
                      </a:r>
                      <a:r>
                        <a:rPr lang="en-US" baseline="0" dirty="0" smtClean="0"/>
                        <a:t> and </a:t>
                      </a:r>
                      <a:r>
                        <a:rPr lang="en-US" baseline="0" dirty="0" err="1" smtClean="0"/>
                        <a:t>VIIRS</a:t>
                      </a:r>
                      <a:r>
                        <a:rPr lang="en-US" baseline="0" dirty="0" smtClean="0"/>
                        <a:t> Wild Fires and Vegetation Indices</a:t>
                      </a:r>
                      <a:endParaRPr lang="en-US" dirty="0"/>
                    </a:p>
                  </a:txBody>
                  <a:tcPr/>
                </a:tc>
                <a:tc>
                  <a:txBody>
                    <a:bodyPr/>
                    <a:lstStyle/>
                    <a:p>
                      <a:r>
                        <a:rPr lang="en-US" dirty="0" smtClean="0"/>
                        <a:t>NASA Direct Readout Laboratory</a:t>
                      </a:r>
                      <a:endParaRPr lang="en-US" dirty="0"/>
                    </a:p>
                  </a:txBody>
                  <a:tcPr/>
                </a:tc>
              </a:tr>
            </a:tbl>
          </a:graphicData>
        </a:graphic>
      </p:graphicFrame>
      <p:sp>
        <p:nvSpPr>
          <p:cNvPr id="4" name="Date Placeholder 3"/>
          <p:cNvSpPr>
            <a:spLocks noGrp="1"/>
          </p:cNvSpPr>
          <p:nvPr>
            <p:ph type="dt" sz="half" idx="10"/>
          </p:nvPr>
        </p:nvSpPr>
        <p:spPr/>
        <p:txBody>
          <a:bodyPr/>
          <a:lstStyle/>
          <a:p>
            <a:pPr>
              <a:defRPr/>
            </a:pPr>
            <a:fld id="{CA08EA2C-5DCF-694A-BA31-87055F40DB89}"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62</a:t>
            </a:fld>
            <a:endParaRPr lang="en-US"/>
          </a:p>
        </p:txBody>
      </p:sp>
    </p:spTree>
    <p:extLst>
      <p:ext uri="{BB962C8B-B14F-4D97-AF65-F5344CB8AC3E}">
        <p14:creationId xmlns:p14="http://schemas.microsoft.com/office/powerpoint/2010/main" val="3102513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867"/>
            <a:ext cx="8229600" cy="768626"/>
          </a:xfrm>
        </p:spPr>
        <p:txBody>
          <a:bodyPr>
            <a:normAutofit/>
          </a:bodyPr>
          <a:lstStyle/>
          <a:p>
            <a:r>
              <a:rPr lang="en-US" dirty="0" smtClean="0"/>
              <a:t>CSPP Users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15597369"/>
              </p:ext>
            </p:extLst>
          </p:nvPr>
        </p:nvGraphicFramePr>
        <p:xfrm>
          <a:off x="200539" y="1081773"/>
          <a:ext cx="8689462" cy="5273040"/>
        </p:xfrm>
        <a:graphic>
          <a:graphicData uri="http://schemas.openxmlformats.org/drawingml/2006/table">
            <a:tbl>
              <a:tblPr firstRow="1" bandRow="1">
                <a:tableStyleId>{C4B1156A-380E-4F78-BDF5-A606A8083BF9}</a:tableStyleId>
              </a:tblPr>
              <a:tblGrid>
                <a:gridCol w="4344731"/>
                <a:gridCol w="4344731"/>
              </a:tblGrid>
              <a:tr h="5024889">
                <a:tc>
                  <a:txBody>
                    <a:bodyPr/>
                    <a:lstStyle/>
                    <a:p>
                      <a:pPr marL="285750" indent="-285750">
                        <a:buFont typeface="Arial"/>
                        <a:buChar char="•"/>
                      </a:pPr>
                      <a:r>
                        <a:rPr lang="en-US" sz="2000" dirty="0" smtClean="0"/>
                        <a:t>EUMETSAT for EARS-NPP EUMETCast distribution</a:t>
                      </a:r>
                    </a:p>
                    <a:p>
                      <a:pPr marL="285750" indent="-285750">
                        <a:buFont typeface="Arial"/>
                        <a:buChar char="•"/>
                      </a:pPr>
                      <a:r>
                        <a:rPr lang="en-US" sz="2000" dirty="0" smtClean="0"/>
                        <a:t>UK Met Office</a:t>
                      </a:r>
                    </a:p>
                    <a:p>
                      <a:pPr marL="285750" indent="-285750">
                        <a:buFont typeface="Arial"/>
                        <a:buChar char="•"/>
                      </a:pPr>
                      <a:r>
                        <a:rPr lang="en-US" sz="2000" dirty="0" smtClean="0"/>
                        <a:t>Météo-France</a:t>
                      </a:r>
                    </a:p>
                    <a:p>
                      <a:pPr marL="285750" indent="-285750">
                        <a:buFont typeface="Arial"/>
                        <a:buChar char="•"/>
                      </a:pPr>
                      <a:r>
                        <a:rPr lang="en-US" sz="2000" dirty="0" smtClean="0"/>
                        <a:t>CSIR South Africa</a:t>
                      </a:r>
                    </a:p>
                    <a:p>
                      <a:pPr marL="285750" indent="-285750">
                        <a:buFont typeface="Arial"/>
                        <a:buChar char="•"/>
                      </a:pPr>
                      <a:r>
                        <a:rPr lang="en-US" sz="2000" dirty="0" smtClean="0"/>
                        <a:t>Swedish Met Service</a:t>
                      </a:r>
                    </a:p>
                    <a:p>
                      <a:pPr marL="285750" indent="-285750">
                        <a:buFont typeface="Arial"/>
                        <a:buChar char="•"/>
                      </a:pPr>
                      <a:r>
                        <a:rPr lang="en-US" sz="2000" dirty="0" smtClean="0"/>
                        <a:t>DWD – German Met Service</a:t>
                      </a:r>
                    </a:p>
                    <a:p>
                      <a:pPr marL="285750" indent="-285750">
                        <a:buFont typeface="Arial"/>
                        <a:buChar char="•"/>
                      </a:pPr>
                      <a:r>
                        <a:rPr lang="en-US" sz="2000" dirty="0" smtClean="0"/>
                        <a:t>Australia</a:t>
                      </a:r>
                      <a:r>
                        <a:rPr lang="en-US" sz="2000" baseline="0" dirty="0" smtClean="0"/>
                        <a:t> Bureau of Meteorology</a:t>
                      </a:r>
                    </a:p>
                    <a:p>
                      <a:pPr marL="285750" indent="-285750">
                        <a:buFont typeface="Arial"/>
                        <a:buChar char="•"/>
                      </a:pPr>
                      <a:r>
                        <a:rPr lang="en-US" sz="2000" dirty="0" smtClean="0"/>
                        <a:t>Taiwan Central Weather Bureau</a:t>
                      </a:r>
                    </a:p>
                    <a:p>
                      <a:pPr marL="285750" indent="-285750">
                        <a:buFont typeface="Arial"/>
                        <a:buChar char="•"/>
                      </a:pPr>
                      <a:r>
                        <a:rPr lang="en-US" sz="2000" dirty="0" smtClean="0"/>
                        <a:t>Belarus</a:t>
                      </a:r>
                      <a:r>
                        <a:rPr lang="en-US" sz="2000" baseline="0" dirty="0" smtClean="0"/>
                        <a:t> </a:t>
                      </a:r>
                      <a:r>
                        <a:rPr lang="en-US" sz="2000" dirty="0" smtClean="0"/>
                        <a:t>National</a:t>
                      </a:r>
                      <a:r>
                        <a:rPr lang="en-US" sz="2000" baseline="0" dirty="0" smtClean="0"/>
                        <a:t> Academy of Science</a:t>
                      </a:r>
                    </a:p>
                    <a:p>
                      <a:pPr marL="285750" indent="-285750">
                        <a:buFont typeface="Arial"/>
                        <a:buChar char="•"/>
                      </a:pPr>
                      <a:r>
                        <a:rPr lang="en-US" sz="2000" baseline="0" dirty="0" smtClean="0"/>
                        <a:t>Indonesia Government Space Agency (LAPAN)</a:t>
                      </a:r>
                    </a:p>
                    <a:p>
                      <a:pPr marL="285750" indent="-285750">
                        <a:buFont typeface="Arial"/>
                        <a:buChar char="•"/>
                      </a:pPr>
                      <a:r>
                        <a:rPr lang="en-US" sz="2000" baseline="0" dirty="0" smtClean="0"/>
                        <a:t>German Aerospace Center</a:t>
                      </a:r>
                    </a:p>
                    <a:p>
                      <a:pPr marL="285750" indent="-285750">
                        <a:buFont typeface="Arial"/>
                        <a:buChar char="•"/>
                      </a:pPr>
                      <a:r>
                        <a:rPr lang="en-US" sz="2000" baseline="0" dirty="0" smtClean="0"/>
                        <a:t>CONABIO Mexico</a:t>
                      </a:r>
                    </a:p>
                    <a:p>
                      <a:pPr marL="285750" indent="-285750">
                        <a:buFont typeface="Arial"/>
                        <a:buChar char="•"/>
                      </a:pPr>
                      <a:r>
                        <a:rPr lang="en-US" sz="2000" baseline="0" dirty="0" smtClean="0"/>
                        <a:t>EURAC Remote Sensing Institute Italy</a:t>
                      </a:r>
                      <a:endParaRPr lang="en-US" sz="2000" dirty="0">
                        <a:solidFill>
                          <a:schemeClr val="tx1"/>
                        </a:solidFill>
                      </a:endParaRPr>
                    </a:p>
                  </a:txBody>
                  <a:tcPr/>
                </a:tc>
                <a:tc>
                  <a:txBody>
                    <a:bodyPr/>
                    <a:lstStyle/>
                    <a:p>
                      <a:pPr marL="285750" indent="-285750">
                        <a:buFont typeface="Arial"/>
                        <a:buChar char="•"/>
                      </a:pPr>
                      <a:r>
                        <a:rPr lang="en-US" sz="2000" dirty="0" smtClean="0"/>
                        <a:t>China National Satellite Meteorological Center</a:t>
                      </a:r>
                    </a:p>
                    <a:p>
                      <a:pPr marL="285750" indent="-285750">
                        <a:buFont typeface="Arial"/>
                        <a:buChar char="•"/>
                      </a:pPr>
                      <a:r>
                        <a:rPr lang="en-US" sz="2000" dirty="0" smtClean="0"/>
                        <a:t>Brazil INPE</a:t>
                      </a:r>
                    </a:p>
                    <a:p>
                      <a:pPr marL="285750" indent="-285750">
                        <a:buFont typeface="Arial"/>
                        <a:buChar char="•"/>
                      </a:pPr>
                      <a:r>
                        <a:rPr lang="en-US" sz="2000" dirty="0" smtClean="0"/>
                        <a:t>Danish Meteorological Institute</a:t>
                      </a:r>
                    </a:p>
                    <a:p>
                      <a:pPr marL="285750" indent="-285750">
                        <a:buFont typeface="Arial"/>
                        <a:buChar char="•"/>
                      </a:pPr>
                      <a:r>
                        <a:rPr lang="en-US" sz="2000" dirty="0" smtClean="0"/>
                        <a:t>Japanese Meteorological Agency</a:t>
                      </a:r>
                    </a:p>
                    <a:p>
                      <a:pPr marL="285750" indent="-285750">
                        <a:buFont typeface="Arial"/>
                        <a:buChar char="•"/>
                      </a:pPr>
                      <a:r>
                        <a:rPr lang="en-US" sz="2000" dirty="0" smtClean="0"/>
                        <a:t>Norwegian Meteorological Institute</a:t>
                      </a:r>
                    </a:p>
                    <a:p>
                      <a:pPr marL="285750" indent="-285750">
                        <a:buFont typeface="Arial"/>
                        <a:buChar char="•"/>
                      </a:pPr>
                      <a:r>
                        <a:rPr lang="en-US" sz="2000" dirty="0" smtClean="0"/>
                        <a:t>Swedish</a:t>
                      </a:r>
                      <a:r>
                        <a:rPr lang="en-US" sz="2000" baseline="0" dirty="0" smtClean="0"/>
                        <a:t> Met Institute</a:t>
                      </a:r>
                    </a:p>
                    <a:p>
                      <a:pPr marL="285750" indent="-285750">
                        <a:buFont typeface="Arial"/>
                        <a:buChar char="•"/>
                      </a:pPr>
                      <a:r>
                        <a:rPr lang="en-US" sz="2000" baseline="0" dirty="0" smtClean="0"/>
                        <a:t>Kazakhstan Space Investigation Institute</a:t>
                      </a:r>
                    </a:p>
                    <a:p>
                      <a:pPr marL="285750" indent="-285750">
                        <a:buFont typeface="Arial"/>
                        <a:buChar char="•"/>
                      </a:pPr>
                      <a:r>
                        <a:rPr lang="en-US" sz="2000" baseline="0" dirty="0" smtClean="0"/>
                        <a:t>UK Plymouth Marine Lab</a:t>
                      </a:r>
                    </a:p>
                    <a:p>
                      <a:pPr marL="285750" indent="-285750">
                        <a:buFont typeface="Arial"/>
                        <a:buChar char="•"/>
                      </a:pPr>
                      <a:r>
                        <a:rPr lang="en-US" sz="2000" baseline="0" dirty="0" smtClean="0"/>
                        <a:t>Naval Research Lab</a:t>
                      </a:r>
                    </a:p>
                    <a:p>
                      <a:pPr marL="285750" indent="-285750">
                        <a:buFont typeface="Arial"/>
                        <a:buChar char="•"/>
                      </a:pPr>
                      <a:r>
                        <a:rPr lang="en-US" sz="2000" baseline="0" dirty="0" smtClean="0"/>
                        <a:t>Vendors SeaSpace, ScanEx, SpaceTec and others.</a:t>
                      </a:r>
                    </a:p>
                    <a:p>
                      <a:pPr marL="342900" indent="-342900">
                        <a:buFont typeface="Arial"/>
                        <a:buChar char="•"/>
                      </a:pPr>
                      <a:r>
                        <a:rPr lang="en-US" sz="2000" dirty="0" smtClean="0"/>
                        <a:t>In addition,</a:t>
                      </a:r>
                      <a:r>
                        <a:rPr lang="en-US" sz="2000" baseline="0" dirty="0" smtClean="0"/>
                        <a:t> CSPP DB products are being used in the US NWS in HI, Alaska and CONUS</a:t>
                      </a:r>
                      <a:endParaRPr lang="en-US" sz="2000" baseline="0" dirty="0" smtClean="0">
                        <a:solidFill>
                          <a:srgbClr val="000000"/>
                        </a:solidFill>
                      </a:endParaRPr>
                    </a:p>
                  </a:txBody>
                  <a:tcPr/>
                </a:tc>
              </a:tr>
            </a:tbl>
          </a:graphicData>
        </a:graphic>
      </p:graphicFrame>
      <p:sp>
        <p:nvSpPr>
          <p:cNvPr id="3" name="Date Placeholder 2"/>
          <p:cNvSpPr>
            <a:spLocks noGrp="1"/>
          </p:cNvSpPr>
          <p:nvPr>
            <p:ph type="dt" sz="half" idx="10"/>
          </p:nvPr>
        </p:nvSpPr>
        <p:spPr/>
        <p:txBody>
          <a:bodyPr/>
          <a:lstStyle/>
          <a:p>
            <a:pPr>
              <a:defRPr/>
            </a:pPr>
            <a:fld id="{C6918672-6041-E74C-8E39-294A692EB08F}"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63</a:t>
            </a:fld>
            <a:endParaRPr lang="en-US"/>
          </a:p>
        </p:txBody>
      </p:sp>
    </p:spTree>
    <p:extLst>
      <p:ext uri="{BB962C8B-B14F-4D97-AF65-F5344CB8AC3E}">
        <p14:creationId xmlns:p14="http://schemas.microsoft.com/office/powerpoint/2010/main" val="28140712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latin typeface="Calibri" charset="0"/>
                <a:ea typeface="ＭＳ Ｐゴシック" charset="0"/>
                <a:cs typeface="ＭＳ Ｐゴシック" charset="0"/>
              </a:rPr>
              <a:t>CSPP LEO Software (Jan 2015)</a:t>
            </a:r>
            <a:endParaRPr lang="en-US" dirty="0">
              <a:latin typeface="Calibri" charset="0"/>
              <a:ea typeface="ＭＳ Ｐゴシック" charset="0"/>
              <a:cs typeface="ＭＳ Ｐゴシック" charset="0"/>
            </a:endParaRPr>
          </a:p>
        </p:txBody>
      </p:sp>
      <p:sp>
        <p:nvSpPr>
          <p:cNvPr id="19460" name="Content Placeholder 2"/>
          <p:cNvSpPr>
            <a:spLocks noGrp="1"/>
          </p:cNvSpPr>
          <p:nvPr>
            <p:ph idx="1"/>
          </p:nvPr>
        </p:nvSpPr>
        <p:spPr>
          <a:xfrm>
            <a:off x="457200" y="1493519"/>
            <a:ext cx="8229600" cy="4993005"/>
          </a:xfrm>
        </p:spPr>
        <p:txBody>
          <a:bodyPr/>
          <a:lstStyle/>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VIIRS, CrIS, </a:t>
            </a:r>
            <a:r>
              <a:rPr lang="en-US" sz="2400" dirty="0">
                <a:latin typeface="Calibri" charset="0"/>
                <a:ea typeface="ＭＳ Ｐゴシック" charset="0"/>
                <a:cs typeface="ＭＳ Ｐゴシック" charset="0"/>
              </a:rPr>
              <a:t>and ATMS </a:t>
            </a:r>
            <a:r>
              <a:rPr lang="en-US" sz="2400" dirty="0" smtClean="0">
                <a:latin typeface="Calibri" charset="0"/>
                <a:ea typeface="ＭＳ Ｐゴシック" charset="0"/>
                <a:cs typeface="ＭＳ Ｐゴシック" charset="0"/>
              </a:rPr>
              <a:t>Level 1B / SDRs geolocation </a:t>
            </a:r>
            <a:r>
              <a:rPr lang="en-US" sz="2400" dirty="0">
                <a:latin typeface="Calibri" charset="0"/>
                <a:ea typeface="ＭＳ Ｐゴシック" charset="0"/>
                <a:cs typeface="ＭＳ Ｐゴシック" charset="0"/>
              </a:rPr>
              <a:t>and </a:t>
            </a:r>
            <a:r>
              <a:rPr lang="en-US" sz="2400" dirty="0" smtClean="0">
                <a:latin typeface="Calibri" charset="0"/>
                <a:ea typeface="ＭＳ Ｐゴシック" charset="0"/>
                <a:cs typeface="ＭＳ Ｐゴシック" charset="0"/>
              </a:rPr>
              <a:t>calibration</a:t>
            </a:r>
            <a:r>
              <a:rPr lang="en-US" sz="2400" dirty="0">
                <a:latin typeface="Calibri" charset="0"/>
                <a:ea typeface="ＭＳ Ｐゴシック" charset="0"/>
                <a:cs typeface="ＭＳ Ｐゴシック" charset="0"/>
              </a:rPr>
              <a:t> </a:t>
            </a:r>
            <a:r>
              <a:rPr lang="en-US" sz="2400" dirty="0" smtClean="0">
                <a:latin typeface="Calibri" charset="0"/>
                <a:ea typeface="ＭＳ Ｐゴシック" charset="0"/>
                <a:cs typeface="ＭＳ Ｐゴシック" charset="0"/>
              </a:rPr>
              <a:t>(</a:t>
            </a:r>
            <a:r>
              <a:rPr lang="en-US" sz="2400" b="1" i="1" dirty="0" smtClean="0">
                <a:latin typeface="Calibri" charset="0"/>
                <a:ea typeface="ＭＳ Ｐゴシック" charset="0"/>
                <a:cs typeface="ＭＳ Ｐゴシック" charset="0"/>
              </a:rPr>
              <a:t>CSPP SDR</a:t>
            </a:r>
            <a:r>
              <a:rPr lang="en-US" sz="2400" dirty="0" smtClean="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VIIRS Level 2 / EDRs cloud </a:t>
            </a:r>
            <a:r>
              <a:rPr lang="en-US" sz="2400" dirty="0">
                <a:latin typeface="Calibri" charset="0"/>
                <a:ea typeface="ＭＳ Ｐゴシック" charset="0"/>
                <a:cs typeface="ＭＳ Ｐゴシック" charset="0"/>
              </a:rPr>
              <a:t>mask, active fires, surface reflectance, NDVI, </a:t>
            </a:r>
            <a:r>
              <a:rPr lang="en-US" sz="2400" dirty="0" smtClean="0">
                <a:latin typeface="Calibri" charset="0"/>
                <a:ea typeface="ＭＳ Ｐゴシック" charset="0"/>
                <a:cs typeface="ＭＳ Ｐゴシック" charset="0"/>
              </a:rPr>
              <a:t>EVI, SST</a:t>
            </a:r>
            <a:r>
              <a:rPr lang="en-US" sz="2400" dirty="0">
                <a:latin typeface="Calibri" charset="0"/>
                <a:ea typeface="ＭＳ Ｐゴシック" charset="0"/>
                <a:cs typeface="ＭＳ Ｐゴシック" charset="0"/>
              </a:rPr>
              <a:t>, </a:t>
            </a:r>
            <a:r>
              <a:rPr lang="en-US" sz="2400" dirty="0" smtClean="0">
                <a:latin typeface="Calibri" charset="0"/>
                <a:ea typeface="ＭＳ Ｐゴシック" charset="0"/>
                <a:cs typeface="ＭＳ Ｐゴシック" charset="0"/>
              </a:rPr>
              <a:t>LST, AOT (</a:t>
            </a:r>
            <a:r>
              <a:rPr lang="en-US" sz="2400" b="1" i="1" dirty="0" smtClean="0">
                <a:latin typeface="Calibri" charset="0"/>
                <a:ea typeface="ＭＳ Ｐゴシック" charset="0"/>
                <a:cs typeface="ＭＳ Ｐゴシック" charset="0"/>
              </a:rPr>
              <a:t>CSPP EDR</a:t>
            </a:r>
            <a:r>
              <a:rPr lang="en-US" sz="2400" dirty="0" smtClean="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CrIS, IASI, and AIRS </a:t>
            </a:r>
            <a:r>
              <a:rPr lang="en-US" sz="2400" dirty="0" smtClean="0">
                <a:latin typeface="Calibri" charset="0"/>
                <a:ea typeface="ＭＳ Ｐゴシック" charset="0"/>
                <a:cs typeface="ＭＳ Ｐゴシック" charset="0"/>
              </a:rPr>
              <a:t>Temperature/Moisture Profiles (</a:t>
            </a:r>
            <a:r>
              <a:rPr lang="en-US" sz="2400" b="1" i="1" dirty="0" smtClean="0">
                <a:latin typeface="Calibri" charset="0"/>
                <a:ea typeface="ＭＳ Ｐゴシック" charset="0"/>
                <a:cs typeface="ＭＳ Ｐゴシック" charset="0"/>
              </a:rPr>
              <a:t>HSRTV</a:t>
            </a:r>
            <a:r>
              <a:rPr lang="en-US" sz="2400" dirty="0" smtClean="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VIIRS </a:t>
            </a:r>
            <a:r>
              <a:rPr lang="en-US" sz="2400" dirty="0" smtClean="0">
                <a:latin typeface="Calibri" charset="0"/>
                <a:ea typeface="ＭＳ Ｐゴシック" charset="0"/>
                <a:cs typeface="ＭＳ Ｐゴシック" charset="0"/>
              </a:rPr>
              <a:t>and MODIS Reprojected Imagery (</a:t>
            </a:r>
            <a:r>
              <a:rPr lang="en-US" sz="2400" b="1" i="1" dirty="0" smtClean="0">
                <a:latin typeface="Calibri" charset="0"/>
                <a:ea typeface="ＭＳ Ｐゴシック" charset="0"/>
                <a:cs typeface="ＭＳ Ｐゴシック" charset="0"/>
              </a:rPr>
              <a:t>POLAR2GRID</a:t>
            </a:r>
            <a:r>
              <a:rPr lang="en-US" sz="2400" dirty="0" smtClean="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ATMS, AMSU, and MHS Profile and Surface Retrievals (</a:t>
            </a:r>
            <a:r>
              <a:rPr lang="en-US" sz="2400" b="1" i="1" dirty="0" smtClean="0">
                <a:latin typeface="Calibri" charset="0"/>
                <a:ea typeface="ＭＳ Ｐゴシック" charset="0"/>
                <a:cs typeface="ＭＳ Ｐゴシック" charset="0"/>
              </a:rPr>
              <a:t>MIRS</a:t>
            </a:r>
            <a:r>
              <a:rPr lang="en-US" sz="2400" dirty="0" smtClean="0">
                <a:latin typeface="Calibri" charset="0"/>
                <a:ea typeface="ＭＳ Ｐゴシック" charset="0"/>
                <a:cs typeface="ＭＳ Ｐゴシック" charset="0"/>
              </a:rPr>
              <a:t>)</a:t>
            </a: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VIIRS, MODIS, and AVHRR Cloud Products (</a:t>
            </a:r>
            <a:r>
              <a:rPr lang="en-US" sz="2400" b="1" i="1" dirty="0" smtClean="0">
                <a:latin typeface="Calibri" charset="0"/>
                <a:ea typeface="ＭＳ Ｐゴシック" charset="0"/>
                <a:cs typeface="ＭＳ Ｐゴシック" charset="0"/>
              </a:rPr>
              <a:t>CLAVR-x</a:t>
            </a:r>
            <a:r>
              <a:rPr lang="en-US" sz="2400" dirty="0" smtClean="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VIIRS, MODIS, and MERSI Interactive Data </a:t>
            </a:r>
            <a:r>
              <a:rPr lang="en-US" sz="2400" dirty="0">
                <a:latin typeface="Calibri" charset="0"/>
                <a:ea typeface="ＭＳ Ｐゴシック" charset="0"/>
                <a:cs typeface="ＭＳ Ｐゴシック" charset="0"/>
              </a:rPr>
              <a:t>Analysis </a:t>
            </a:r>
            <a:r>
              <a:rPr lang="en-US" sz="2400" dirty="0" smtClean="0">
                <a:latin typeface="Calibri" charset="0"/>
                <a:ea typeface="ＭＳ Ｐゴシック" charset="0"/>
                <a:cs typeface="ＭＳ Ｐゴシック" charset="0"/>
              </a:rPr>
              <a:t>(</a:t>
            </a:r>
            <a:r>
              <a:rPr lang="en-US" sz="2400" b="1" i="1" dirty="0" smtClean="0">
                <a:latin typeface="Calibri" charset="0"/>
                <a:ea typeface="ＭＳ Ｐゴシック" charset="0"/>
                <a:cs typeface="ＭＳ Ｐゴシック" charset="0"/>
              </a:rPr>
              <a:t>HYDRA2</a:t>
            </a:r>
            <a:r>
              <a:rPr lang="en-US" sz="2400" dirty="0" smtClean="0">
                <a:latin typeface="Calibri" charset="0"/>
                <a:ea typeface="ＭＳ Ｐゴシック" charset="0"/>
                <a:cs typeface="ＭＳ Ｐゴシック" charset="0"/>
              </a:rPr>
              <a:t>)</a:t>
            </a:r>
            <a:endParaRPr lang="en-US" sz="2400" dirty="0">
              <a:latin typeface="Calibri"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fld id="{2600DB99-F5CC-2E40-ACF3-0E0DD3473E0C}" type="datetime1">
              <a:rPr lang="en-US" smtClean="0"/>
              <a:t>2/9/15</a:t>
            </a:fld>
            <a:endParaRPr lang="en-US"/>
          </a:p>
        </p:txBody>
      </p:sp>
      <p:sp>
        <p:nvSpPr>
          <p:cNvPr id="3" name="Footer Placeholder 2"/>
          <p:cNvSpPr>
            <a:spLocks noGrp="1"/>
          </p:cNvSpPr>
          <p:nvPr>
            <p:ph type="ftr" sz="quarter" idx="11"/>
          </p:nvPr>
        </p:nvSpPr>
        <p:spPr/>
        <p:txBody>
          <a:bodyPr/>
          <a:lstStyle/>
          <a:p>
            <a:pPr>
              <a:defRPr/>
            </a:pPr>
            <a:r>
              <a:rPr lang="en-US" smtClean="0"/>
              <a:t>DB Applications Workshop Miami</a:t>
            </a:r>
            <a:endParaRPr lang="en-US"/>
          </a:p>
        </p:txBody>
      </p:sp>
      <p:sp>
        <p:nvSpPr>
          <p:cNvPr id="4" name="Slide Number Placeholder 3"/>
          <p:cNvSpPr>
            <a:spLocks noGrp="1"/>
          </p:cNvSpPr>
          <p:nvPr>
            <p:ph type="sldNum" sz="quarter" idx="12"/>
          </p:nvPr>
        </p:nvSpPr>
        <p:spPr/>
        <p:txBody>
          <a:bodyPr/>
          <a:lstStyle/>
          <a:p>
            <a:pPr>
              <a:defRPr/>
            </a:pPr>
            <a:fld id="{7FA37F2C-B339-A04A-ADE3-53C4DD575853}" type="slidenum">
              <a:rPr lang="en-US" smtClean="0"/>
              <a:pPr>
                <a:defRPr/>
              </a:pPr>
              <a:t>64</a:t>
            </a:fld>
            <a:endParaRPr lang="en-US"/>
          </a:p>
        </p:txBody>
      </p:sp>
    </p:spTree>
    <p:extLst>
      <p:ext uri="{BB962C8B-B14F-4D97-AF65-F5344CB8AC3E}">
        <p14:creationId xmlns:p14="http://schemas.microsoft.com/office/powerpoint/2010/main" val="31952697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2"/>
            <a:ext cx="8229600" cy="777875"/>
          </a:xfrm>
        </p:spPr>
        <p:txBody>
          <a:bodyPr>
            <a:normAutofit/>
          </a:bodyPr>
          <a:lstStyle/>
          <a:p>
            <a:r>
              <a:rPr lang="en-US" sz="4000" dirty="0" smtClean="0"/>
              <a:t>CSPP Product: VIIRS SST</a:t>
            </a:r>
            <a:endParaRPr lang="en-US" sz="4000" dirty="0"/>
          </a:p>
        </p:txBody>
      </p:sp>
      <p:sp>
        <p:nvSpPr>
          <p:cNvPr id="7" name="Slide Number Placeholder 6"/>
          <p:cNvSpPr>
            <a:spLocks noGrp="1"/>
          </p:cNvSpPr>
          <p:nvPr>
            <p:ph type="sldNum" sz="quarter" idx="12"/>
          </p:nvPr>
        </p:nvSpPr>
        <p:spPr/>
        <p:txBody>
          <a:bodyPr/>
          <a:lstStyle/>
          <a:p>
            <a:fld id="{D1033775-BEAE-7D4D-9A92-C4B2FFAD2A65}" type="slidenum">
              <a:rPr lang="en-US" smtClean="0"/>
              <a:t>65</a:t>
            </a:fld>
            <a:endParaRPr lang="en-US" dirty="0"/>
          </a:p>
        </p:txBody>
      </p:sp>
      <p:pic>
        <p:nvPicPr>
          <p:cNvPr id="5" name="Picture 4"/>
          <p:cNvPicPr>
            <a:picLocks noChangeAspect="1"/>
          </p:cNvPicPr>
          <p:nvPr/>
        </p:nvPicPr>
        <p:blipFill>
          <a:blip r:embed="rId2"/>
          <a:stretch>
            <a:fillRect/>
          </a:stretch>
        </p:blipFill>
        <p:spPr>
          <a:xfrm>
            <a:off x="793705" y="1235075"/>
            <a:ext cx="7565099" cy="5486400"/>
          </a:xfrm>
          <a:prstGeom prst="rect">
            <a:avLst/>
          </a:prstGeom>
        </p:spPr>
      </p:pic>
      <p:sp>
        <p:nvSpPr>
          <p:cNvPr id="3" name="Date Placeholder 2"/>
          <p:cNvSpPr>
            <a:spLocks noGrp="1"/>
          </p:cNvSpPr>
          <p:nvPr>
            <p:ph type="dt" sz="half" idx="10"/>
          </p:nvPr>
        </p:nvSpPr>
        <p:spPr/>
        <p:txBody>
          <a:bodyPr/>
          <a:lstStyle/>
          <a:p>
            <a:pPr>
              <a:defRPr/>
            </a:pPr>
            <a:fld id="{15C6F291-636F-F74C-AEB6-A955E2F283E3}"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9441539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97" y="177869"/>
            <a:ext cx="8686800" cy="724074"/>
          </a:xfrm>
        </p:spPr>
        <p:txBody>
          <a:bodyPr>
            <a:normAutofit/>
          </a:bodyPr>
          <a:lstStyle/>
          <a:p>
            <a:r>
              <a:rPr lang="en-US" sz="4000" dirty="0" smtClean="0"/>
              <a:t>CSPP Product: VIIRS True Color</a:t>
            </a:r>
            <a:endParaRPr lang="en-US" sz="4000" dirty="0"/>
          </a:p>
        </p:txBody>
      </p:sp>
      <p:sp>
        <p:nvSpPr>
          <p:cNvPr id="4" name="Slide Number Placeholder 3"/>
          <p:cNvSpPr>
            <a:spLocks noGrp="1"/>
          </p:cNvSpPr>
          <p:nvPr>
            <p:ph type="sldNum" sz="quarter" idx="12"/>
          </p:nvPr>
        </p:nvSpPr>
        <p:spPr/>
        <p:txBody>
          <a:bodyPr/>
          <a:lstStyle/>
          <a:p>
            <a:fld id="{D1033775-BEAE-7D4D-9A92-C4B2FFAD2A65}" type="slidenum">
              <a:rPr lang="en-US" smtClean="0"/>
              <a:t>66</a:t>
            </a:fld>
            <a:endParaRPr lang="en-US" dirty="0"/>
          </a:p>
        </p:txBody>
      </p:sp>
      <p:pic>
        <p:nvPicPr>
          <p:cNvPr id="5" name="Picture 4" descr="VIIRS_True_POLAR2GRID.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696" t="29274"/>
          <a:stretch/>
        </p:blipFill>
        <p:spPr>
          <a:xfrm>
            <a:off x="162847" y="1108971"/>
            <a:ext cx="8749250" cy="5612504"/>
          </a:xfrm>
          <a:prstGeom prst="rect">
            <a:avLst/>
          </a:prstGeom>
        </p:spPr>
      </p:pic>
      <p:sp>
        <p:nvSpPr>
          <p:cNvPr id="3" name="Date Placeholder 2"/>
          <p:cNvSpPr>
            <a:spLocks noGrp="1"/>
          </p:cNvSpPr>
          <p:nvPr>
            <p:ph type="dt" sz="half" idx="10"/>
          </p:nvPr>
        </p:nvSpPr>
        <p:spPr/>
        <p:txBody>
          <a:bodyPr/>
          <a:lstStyle/>
          <a:p>
            <a:pPr>
              <a:defRPr/>
            </a:pPr>
            <a:fld id="{085C1BC9-8BFC-BF45-8F4E-677CE4AEFC51}" type="datetime1">
              <a:rPr lang="en-US" smtClean="0"/>
              <a:t>2/9/15</a:t>
            </a:fld>
            <a:endParaRPr lang="en-US"/>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428312642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132777"/>
            <a:ext cx="8229600" cy="777875"/>
          </a:xfrm>
        </p:spPr>
        <p:txBody>
          <a:bodyPr>
            <a:normAutofit/>
          </a:bodyPr>
          <a:lstStyle/>
          <a:p>
            <a:pPr algn="l"/>
            <a:r>
              <a:rPr lang="en-US" dirty="0" smtClean="0">
                <a:latin typeface="Calibri" charset="0"/>
                <a:ea typeface="ＭＳ Ｐゴシック" charset="0"/>
                <a:cs typeface="ＭＳ Ｐゴシック" charset="0"/>
              </a:rPr>
              <a:t>CSPP Product: VIIRS </a:t>
            </a:r>
            <a:r>
              <a:rPr lang="en-US" dirty="0">
                <a:latin typeface="Calibri" charset="0"/>
                <a:ea typeface="ＭＳ Ｐゴシック" charset="0"/>
                <a:cs typeface="ＭＳ Ｐゴシック" charset="0"/>
              </a:rPr>
              <a:t>Active </a:t>
            </a:r>
            <a:r>
              <a:rPr lang="en-US" dirty="0" smtClean="0">
                <a:latin typeface="Calibri" charset="0"/>
                <a:ea typeface="ＭＳ Ｐゴシック" charset="0"/>
                <a:cs typeface="ＭＳ Ｐゴシック" charset="0"/>
              </a:rPr>
              <a:t>Fires</a:t>
            </a:r>
            <a:endParaRPr lang="en-US" dirty="0">
              <a:latin typeface="Calibri" charset="0"/>
              <a:ea typeface="ＭＳ Ｐゴシック" charset="0"/>
              <a:cs typeface="ＭＳ Ｐゴシック" charset="0"/>
            </a:endParaRPr>
          </a:p>
        </p:txBody>
      </p:sp>
      <p:pic>
        <p:nvPicPr>
          <p:cNvPr id="41988" name="Picture 5" descr="csp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1406" y="1145112"/>
            <a:ext cx="66611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67222" y="6262180"/>
            <a:ext cx="1351114" cy="369332"/>
          </a:xfrm>
          <a:prstGeom prst="rect">
            <a:avLst/>
          </a:prstGeom>
        </p:spPr>
        <p:txBody>
          <a:bodyPr wrap="none">
            <a:spAutoFit/>
          </a:bodyPr>
          <a:lstStyle/>
          <a:p>
            <a:r>
              <a:rPr lang="en-US" dirty="0">
                <a:latin typeface="Calibri" charset="0"/>
                <a:ea typeface="ＭＳ Ｐゴシック" charset="0"/>
                <a:cs typeface="ＭＳ Ｐゴシック" charset="0"/>
              </a:rPr>
              <a:t> 2012/12/10</a:t>
            </a:r>
            <a:endParaRPr lang="en-US" dirty="0"/>
          </a:p>
        </p:txBody>
      </p:sp>
      <p:sp>
        <p:nvSpPr>
          <p:cNvPr id="3" name="Slide Number Placeholder 2"/>
          <p:cNvSpPr>
            <a:spLocks noGrp="1"/>
          </p:cNvSpPr>
          <p:nvPr>
            <p:ph type="sldNum" sz="quarter" idx="12"/>
          </p:nvPr>
        </p:nvSpPr>
        <p:spPr/>
        <p:txBody>
          <a:bodyPr/>
          <a:lstStyle/>
          <a:p>
            <a:fld id="{DF28FB93-0A08-4E7D-8E63-9EFA29F1E093}" type="slidenum">
              <a:rPr lang="en-US" smtClean="0"/>
              <a:pPr/>
              <a:t>67</a:t>
            </a:fld>
            <a:endParaRPr lang="en-US" dirty="0"/>
          </a:p>
        </p:txBody>
      </p:sp>
      <p:sp>
        <p:nvSpPr>
          <p:cNvPr id="4" name="Date Placeholder 3"/>
          <p:cNvSpPr>
            <a:spLocks noGrp="1"/>
          </p:cNvSpPr>
          <p:nvPr>
            <p:ph type="dt" sz="half" idx="10"/>
          </p:nvPr>
        </p:nvSpPr>
        <p:spPr/>
        <p:txBody>
          <a:bodyPr/>
          <a:lstStyle/>
          <a:p>
            <a:pPr>
              <a:defRPr/>
            </a:pPr>
            <a:fld id="{BC3E8B30-D7DE-9947-8D1F-774D801AD479}"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Tree>
    <p:extLst>
      <p:ext uri="{BB962C8B-B14F-4D97-AF65-F5344CB8AC3E}">
        <p14:creationId xmlns:p14="http://schemas.microsoft.com/office/powerpoint/2010/main" val="151290344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34655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3886200"/>
            <a:ext cx="3505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813" y="783176"/>
            <a:ext cx="27574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itle 1"/>
          <p:cNvSpPr>
            <a:spLocks noGrp="1"/>
          </p:cNvSpPr>
          <p:nvPr>
            <p:ph type="title"/>
          </p:nvPr>
        </p:nvSpPr>
        <p:spPr>
          <a:xfrm>
            <a:off x="457200" y="173038"/>
            <a:ext cx="8229600" cy="639762"/>
          </a:xfrm>
        </p:spPr>
        <p:txBody>
          <a:bodyPr/>
          <a:lstStyle/>
          <a:p>
            <a:r>
              <a:rPr lang="en-US" sz="3200" dirty="0" smtClean="0">
                <a:latin typeface="Calibri" charset="0"/>
                <a:ea typeface="ＭＳ Ｐゴシック" charset="0"/>
                <a:cs typeface="ＭＳ Ｐゴシック" charset="0"/>
              </a:rPr>
              <a:t>CSPP VIIRS SDR and EDRs</a:t>
            </a:r>
            <a:endParaRPr lang="en-US" sz="3200" dirty="0">
              <a:latin typeface="Calibri" charset="0"/>
              <a:ea typeface="ＭＳ Ｐゴシック" charset="0"/>
              <a:cs typeface="ＭＳ Ｐゴシック" charset="0"/>
            </a:endParaRPr>
          </a:p>
        </p:txBody>
      </p:sp>
      <p:pic>
        <p:nvPicPr>
          <p:cNvPr id="23557"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826038"/>
            <a:ext cx="3362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2788" y="772063"/>
            <a:ext cx="3335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1650" y="3886200"/>
            <a:ext cx="3486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17"/>
          <p:cNvSpPr txBox="1">
            <a:spLocks noChangeArrowheads="1"/>
          </p:cNvSpPr>
          <p:nvPr/>
        </p:nvSpPr>
        <p:spPr bwMode="auto">
          <a:xfrm>
            <a:off x="838200" y="3385088"/>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SDR</a:t>
            </a:r>
          </a:p>
        </p:txBody>
      </p:sp>
      <p:sp>
        <p:nvSpPr>
          <p:cNvPr id="23561" name="TextBox 18"/>
          <p:cNvSpPr txBox="1">
            <a:spLocks noChangeArrowheads="1"/>
          </p:cNvSpPr>
          <p:nvPr/>
        </p:nvSpPr>
        <p:spPr bwMode="auto">
          <a:xfrm>
            <a:off x="3657600" y="3385088"/>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CrIS SDR</a:t>
            </a:r>
          </a:p>
        </p:txBody>
      </p:sp>
      <p:sp>
        <p:nvSpPr>
          <p:cNvPr id="23562" name="TextBox 19"/>
          <p:cNvSpPr txBox="1">
            <a:spLocks noChangeArrowheads="1"/>
          </p:cNvSpPr>
          <p:nvPr/>
        </p:nvSpPr>
        <p:spPr bwMode="auto">
          <a:xfrm>
            <a:off x="6553200" y="3385088"/>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ATMS SDR</a:t>
            </a:r>
          </a:p>
        </p:txBody>
      </p:sp>
      <p:sp>
        <p:nvSpPr>
          <p:cNvPr id="23563" name="TextBox 20"/>
          <p:cNvSpPr txBox="1">
            <a:spLocks noChangeArrowheads="1"/>
          </p:cNvSpPr>
          <p:nvPr/>
        </p:nvSpPr>
        <p:spPr bwMode="auto">
          <a:xfrm>
            <a:off x="457200" y="6533823"/>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Cloud Mask</a:t>
            </a:r>
          </a:p>
        </p:txBody>
      </p:sp>
      <p:sp>
        <p:nvSpPr>
          <p:cNvPr id="23564" name="TextBox 21"/>
          <p:cNvSpPr txBox="1">
            <a:spLocks noChangeArrowheads="1"/>
          </p:cNvSpPr>
          <p:nvPr/>
        </p:nvSpPr>
        <p:spPr bwMode="auto">
          <a:xfrm>
            <a:off x="3200400" y="6522711"/>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NDVI</a:t>
            </a:r>
          </a:p>
        </p:txBody>
      </p:sp>
      <p:sp>
        <p:nvSpPr>
          <p:cNvPr id="23565" name="TextBox 22"/>
          <p:cNvSpPr txBox="1">
            <a:spLocks noChangeArrowheads="1"/>
          </p:cNvSpPr>
          <p:nvPr/>
        </p:nvSpPr>
        <p:spPr bwMode="auto">
          <a:xfrm>
            <a:off x="5657850" y="6522711"/>
            <a:ext cx="325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AOT</a:t>
            </a:r>
          </a:p>
        </p:txBody>
      </p:sp>
      <p:cxnSp>
        <p:nvCxnSpPr>
          <p:cNvPr id="3" name="Straight Connector 2"/>
          <p:cNvCxnSpPr/>
          <p:nvPr/>
        </p:nvCxnSpPr>
        <p:spPr>
          <a:xfrm flipV="1">
            <a:off x="0" y="3753388"/>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pPr>
              <a:defRPr/>
            </a:pPr>
            <a:fld id="{C137FF98-E41E-0B4C-8FF3-D85EFC104C7F}"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
        <p:nvSpPr>
          <p:cNvPr id="5" name="Slide Number Placeholder 4"/>
          <p:cNvSpPr>
            <a:spLocks noGrp="1"/>
          </p:cNvSpPr>
          <p:nvPr>
            <p:ph type="sldNum" sz="quarter" idx="12"/>
          </p:nvPr>
        </p:nvSpPr>
        <p:spPr/>
        <p:txBody>
          <a:bodyPr/>
          <a:lstStyle/>
          <a:p>
            <a:pPr>
              <a:defRPr/>
            </a:pPr>
            <a:fld id="{7FA37F2C-B339-A04A-ADE3-53C4DD575853}" type="slidenum">
              <a:rPr lang="en-US" smtClean="0"/>
              <a:pPr>
                <a:defRPr/>
              </a:pPr>
              <a:t>68</a:t>
            </a:fld>
            <a:endParaRPr lang="en-US"/>
          </a:p>
        </p:txBody>
      </p:sp>
    </p:spTree>
    <p:extLst>
      <p:ext uri="{BB962C8B-B14F-4D97-AF65-F5344CB8AC3E}">
        <p14:creationId xmlns:p14="http://schemas.microsoft.com/office/powerpoint/2010/main" val="14553825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09550"/>
            <a:ext cx="8229600" cy="1143000"/>
          </a:xfrm>
        </p:spPr>
        <p:txBody>
          <a:bodyPr/>
          <a:lstStyle/>
          <a:p>
            <a:r>
              <a:rPr lang="en-US" sz="3200" dirty="0" smtClean="0">
                <a:latin typeface="Calibri" charset="0"/>
                <a:ea typeface="ＭＳ Ｐゴシック" charset="0"/>
                <a:cs typeface="ＭＳ Ｐゴシック" charset="0"/>
              </a:rPr>
              <a:t>CSPP VIIRS Projected Imagery (DNB)</a:t>
            </a:r>
            <a:endParaRPr lang="en-US" sz="3200" dirty="0">
              <a:latin typeface="Calibri" charset="0"/>
              <a:ea typeface="ＭＳ Ｐゴシック" charset="0"/>
              <a:cs typeface="ＭＳ Ｐゴシック" charset="0"/>
            </a:endParaRPr>
          </a:p>
        </p:txBody>
      </p:sp>
      <p:sp>
        <p:nvSpPr>
          <p:cNvPr id="26626" name="Rectangle 3"/>
          <p:cNvSpPr>
            <a:spLocks noChangeArrowheads="1"/>
          </p:cNvSpPr>
          <p:nvPr/>
        </p:nvSpPr>
        <p:spPr bwMode="auto">
          <a:xfrm>
            <a:off x="6264275" y="687388"/>
            <a:ext cx="2800350"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t>AREA FORECAST DISCUSSION</a:t>
            </a:r>
          </a:p>
          <a:p>
            <a:r>
              <a:rPr lang="en-US" sz="1400" b="1" dirty="0"/>
              <a:t>NATIONAL WEATHER SERVICE SAN FRANCISCO BAY AREA</a:t>
            </a:r>
          </a:p>
          <a:p>
            <a:r>
              <a:rPr lang="en-US" sz="1400" b="1" dirty="0"/>
              <a:t>443 AM PDT FRI MAR 14 2014</a:t>
            </a:r>
          </a:p>
          <a:p>
            <a:endParaRPr lang="en-US" sz="1300" dirty="0"/>
          </a:p>
          <a:p>
            <a:r>
              <a:rPr lang="en-US" sz="1300" dirty="0"/>
              <a:t>.DISCUSSION...AS OF 4:10 AM PDT FRIDAY...THE DRY TAIL END OF A WEATHER SYSTEM MOVING IN TO THE PACIFIC NORTHWEST IS APPROACHING OUR DISTRICT...AND RESULTING IN ENHANCEMENT OF THE MARINE LAYER AND </a:t>
            </a:r>
            <a:r>
              <a:rPr lang="en-US" sz="1300" b="1" i="1" dirty="0">
                <a:solidFill>
                  <a:srgbClr val="FF0000"/>
                </a:solidFill>
              </a:rPr>
              <a:t>A RETURN OF THE MARINE STRATUS. LATEST GOES FOG PRODUCT IMAGERY...AND IN RATHER SPECTACULAR DETAIL JUST REC'D SUOMI VIIRS NIGHTTIME HIGH RES VISUAL IMAGE...SHOW COVERAGE ALONG MUCH OF THE COAST FROM PT REYES SOUTH TO THE VICINITY OF THE MONTEREY PENINSULA...AND A BROAD SWATH EXTENDING INLAND ACROSS SAN FRANCISCO AND THROUGH THE GOLDEN GATE TO THE EAST BAY. </a:t>
            </a:r>
            <a:r>
              <a:rPr lang="en-US" sz="1300" dirty="0"/>
              <a:t>LATEST BODEGA BAY AND FT ORD PROFILER DATA INDICATE A MARINE LAYER DEPTH OF ABOUT 1300 FT. SOME THIN HIGH CLOUDS ARE ALSO PASSING THROUGH ABOVE.</a:t>
            </a:r>
          </a:p>
        </p:txBody>
      </p:sp>
      <p:pic>
        <p:nvPicPr>
          <p:cNvPr id="26627" name="Picture 6" descr="Screen Shot 2014-03-14 at 9.39.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0413"/>
            <a:ext cx="58039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EBFF1E65-C0BE-E945-85F0-A0F079EECB00}" type="datetime1">
              <a:rPr lang="en-US" smtClean="0"/>
              <a:t>2/9/15</a:t>
            </a:fld>
            <a:endParaRPr lang="en-US"/>
          </a:p>
        </p:txBody>
      </p:sp>
      <p:sp>
        <p:nvSpPr>
          <p:cNvPr id="3" name="Footer Placeholder 2"/>
          <p:cNvSpPr>
            <a:spLocks noGrp="1"/>
          </p:cNvSpPr>
          <p:nvPr>
            <p:ph type="ftr" sz="quarter" idx="11"/>
          </p:nvPr>
        </p:nvSpPr>
        <p:spPr/>
        <p:txBody>
          <a:bodyPr/>
          <a:lstStyle/>
          <a:p>
            <a:pPr>
              <a:defRPr/>
            </a:pPr>
            <a:r>
              <a:rPr lang="en-US" smtClean="0"/>
              <a:t>DB Applications Workshop Miami</a:t>
            </a:r>
            <a:endParaRPr lang="en-US"/>
          </a:p>
        </p:txBody>
      </p:sp>
      <p:sp>
        <p:nvSpPr>
          <p:cNvPr id="4" name="Slide Number Placeholder 3"/>
          <p:cNvSpPr>
            <a:spLocks noGrp="1"/>
          </p:cNvSpPr>
          <p:nvPr>
            <p:ph type="sldNum" sz="quarter" idx="12"/>
          </p:nvPr>
        </p:nvSpPr>
        <p:spPr/>
        <p:txBody>
          <a:bodyPr/>
          <a:lstStyle/>
          <a:p>
            <a:pPr>
              <a:defRPr/>
            </a:pPr>
            <a:fld id="{AA671719-BB1B-B247-B580-618F0345A156}" type="slidenum">
              <a:rPr lang="en-US" smtClean="0"/>
              <a:pPr>
                <a:defRPr/>
              </a:pPr>
              <a:t>69</a:t>
            </a:fld>
            <a:endParaRPr lang="en-US"/>
          </a:p>
        </p:txBody>
      </p:sp>
    </p:spTree>
    <p:extLst>
      <p:ext uri="{BB962C8B-B14F-4D97-AF65-F5344CB8AC3E}">
        <p14:creationId xmlns:p14="http://schemas.microsoft.com/office/powerpoint/2010/main" val="888713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VIIRS First Light Image</a:t>
            </a:r>
          </a:p>
        </p:txBody>
      </p:sp>
      <p:sp>
        <p:nvSpPr>
          <p:cNvPr id="2150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34A7817-3822-B747-B3B6-3055D272DD86}"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215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1DE2479-23DC-B242-9F38-7B3A085F84BB}" type="slidenum">
              <a:rPr lang="en-US" sz="1200">
                <a:solidFill>
                  <a:srgbClr val="898989"/>
                </a:solidFill>
              </a:rPr>
              <a:pPr eaLnBrk="1" hangingPunct="1"/>
              <a:t>7</a:t>
            </a:fld>
            <a:endParaRPr lang="en-US" sz="1200">
              <a:solidFill>
                <a:srgbClr val="898989"/>
              </a:solidFill>
            </a:endParaRPr>
          </a:p>
        </p:txBody>
      </p:sp>
      <p:pic>
        <p:nvPicPr>
          <p:cNvPr id="2150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488" y="966788"/>
            <a:ext cx="720725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7"/>
          <p:cNvSpPr txBox="1">
            <a:spLocks noChangeArrowheads="1"/>
          </p:cNvSpPr>
          <p:nvPr/>
        </p:nvSpPr>
        <p:spPr bwMode="auto">
          <a:xfrm>
            <a:off x="1671638" y="5995988"/>
            <a:ext cx="5822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Suomi NPP VIIRS M-band True Color, 21 November 2011</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a:latin typeface="Calibri" charset="0"/>
                <a:ea typeface="ＭＳ Ｐゴシック" charset="0"/>
                <a:cs typeface="ＭＳ Ｐゴシック" charset="0"/>
              </a:rPr>
              <a:t>MIRS </a:t>
            </a:r>
            <a:r>
              <a:rPr lang="en-US" dirty="0" smtClean="0">
                <a:latin typeface="Calibri" charset="0"/>
                <a:ea typeface="ＭＳ Ｐゴシック" charset="0"/>
                <a:cs typeface="ＭＳ Ｐゴシック" charset="0"/>
              </a:rPr>
              <a:t>Products</a:t>
            </a:r>
            <a:endParaRPr lang="en-US" dirty="0">
              <a:latin typeface="Calibri" charset="0"/>
              <a:ea typeface="ＭＳ Ｐゴシック" charset="0"/>
              <a:cs typeface="ＭＳ Ｐゴシック" charset="0"/>
            </a:endParaRPr>
          </a:p>
        </p:txBody>
      </p:sp>
      <p:pic>
        <p:nvPicPr>
          <p:cNvPr id="297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30388"/>
            <a:ext cx="41148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33563"/>
            <a:ext cx="41148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7"/>
          <p:cNvSpPr>
            <a:spLocks noChangeArrowheads="1"/>
          </p:cNvSpPr>
          <p:nvPr/>
        </p:nvSpPr>
        <p:spPr bwMode="auto">
          <a:xfrm>
            <a:off x="942975" y="1187450"/>
            <a:ext cx="2263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t>Surface Temperature</a:t>
            </a:r>
          </a:p>
          <a:p>
            <a:pPr algn="ctr"/>
            <a:r>
              <a:rPr lang="en-US" dirty="0"/>
              <a:t>with Rain Mass Profile</a:t>
            </a:r>
          </a:p>
        </p:txBody>
      </p:sp>
      <p:sp>
        <p:nvSpPr>
          <p:cNvPr id="29703" name="Rectangle 8"/>
          <p:cNvSpPr>
            <a:spLocks noChangeArrowheads="1"/>
          </p:cNvSpPr>
          <p:nvPr/>
        </p:nvSpPr>
        <p:spPr bwMode="auto">
          <a:xfrm>
            <a:off x="5010150" y="1193800"/>
            <a:ext cx="355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t>Total Precipitable Water</a:t>
            </a:r>
          </a:p>
          <a:p>
            <a:pPr algn="ctr"/>
            <a:r>
              <a:rPr lang="en-US" dirty="0"/>
              <a:t>with contours of Cloud Liquid Water</a:t>
            </a:r>
          </a:p>
        </p:txBody>
      </p:sp>
      <p:sp>
        <p:nvSpPr>
          <p:cNvPr id="29705" name="Rectangle 10"/>
          <p:cNvSpPr>
            <a:spLocks noChangeArrowheads="1"/>
          </p:cNvSpPr>
          <p:nvPr/>
        </p:nvSpPr>
        <p:spPr bwMode="auto">
          <a:xfrm>
            <a:off x="2645569" y="5077027"/>
            <a:ext cx="41290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smtClean="0"/>
              <a:t>Suomi NPP ATMS</a:t>
            </a:r>
            <a:endParaRPr lang="en-US" sz="2400" dirty="0"/>
          </a:p>
          <a:p>
            <a:pPr algn="ctr"/>
            <a:r>
              <a:rPr lang="en-US" sz="2400" dirty="0"/>
              <a:t>2014-01-23 18:19Z</a:t>
            </a:r>
          </a:p>
        </p:txBody>
      </p:sp>
      <p:sp>
        <p:nvSpPr>
          <p:cNvPr id="2" name="Date Placeholder 1"/>
          <p:cNvSpPr>
            <a:spLocks noGrp="1"/>
          </p:cNvSpPr>
          <p:nvPr>
            <p:ph type="dt" sz="half" idx="10"/>
          </p:nvPr>
        </p:nvSpPr>
        <p:spPr/>
        <p:txBody>
          <a:bodyPr/>
          <a:lstStyle/>
          <a:p>
            <a:pPr>
              <a:defRPr/>
            </a:pPr>
            <a:fld id="{E97D1E85-9202-444B-B415-89914C128BC9}" type="datetime1">
              <a:rPr lang="en-US" smtClean="0"/>
              <a:t>2/9/15</a:t>
            </a:fld>
            <a:endParaRPr lang="en-US"/>
          </a:p>
        </p:txBody>
      </p:sp>
      <p:sp>
        <p:nvSpPr>
          <p:cNvPr id="3" name="Footer Placeholder 2"/>
          <p:cNvSpPr>
            <a:spLocks noGrp="1"/>
          </p:cNvSpPr>
          <p:nvPr>
            <p:ph type="ftr" sz="quarter" idx="11"/>
          </p:nvPr>
        </p:nvSpPr>
        <p:spPr/>
        <p:txBody>
          <a:bodyPr/>
          <a:lstStyle/>
          <a:p>
            <a:pPr>
              <a:defRPr/>
            </a:pPr>
            <a:r>
              <a:rPr lang="en-US" smtClean="0"/>
              <a:t>DB Applications Workshop Miami</a:t>
            </a:r>
            <a:endParaRPr lang="en-US"/>
          </a:p>
        </p:txBody>
      </p:sp>
      <p:sp>
        <p:nvSpPr>
          <p:cNvPr id="4" name="Slide Number Placeholder 3"/>
          <p:cNvSpPr>
            <a:spLocks noGrp="1"/>
          </p:cNvSpPr>
          <p:nvPr>
            <p:ph type="sldNum" sz="quarter" idx="12"/>
          </p:nvPr>
        </p:nvSpPr>
        <p:spPr/>
        <p:txBody>
          <a:bodyPr/>
          <a:lstStyle/>
          <a:p>
            <a:pPr>
              <a:defRPr/>
            </a:pPr>
            <a:fld id="{7FA37F2C-B339-A04A-ADE3-53C4DD575853}" type="slidenum">
              <a:rPr lang="en-US" smtClean="0"/>
              <a:pPr>
                <a:defRPr/>
              </a:pPr>
              <a:t>70</a:t>
            </a:fld>
            <a:endParaRPr lang="en-US"/>
          </a:p>
        </p:txBody>
      </p:sp>
    </p:spTree>
    <p:extLst>
      <p:ext uri="{BB962C8B-B14F-4D97-AF65-F5344CB8AC3E}">
        <p14:creationId xmlns:p14="http://schemas.microsoft.com/office/powerpoint/2010/main" val="108202886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clavrx_cloud_mas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750888"/>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8" descr="clavrx_cld_press_ach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3635375"/>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a:xfrm>
            <a:off x="457200" y="184150"/>
            <a:ext cx="8229600" cy="576263"/>
          </a:xfrm>
        </p:spPr>
        <p:txBody>
          <a:bodyPr/>
          <a:lstStyle/>
          <a:p>
            <a:r>
              <a:rPr lang="en-US" sz="3600" dirty="0">
                <a:latin typeface="Calibri" charset="0"/>
                <a:ea typeface="ＭＳ Ｐゴシック" charset="0"/>
                <a:cs typeface="ＭＳ Ｐゴシック" charset="0"/>
              </a:rPr>
              <a:t>CLAVR-X P</a:t>
            </a:r>
            <a:r>
              <a:rPr lang="en-US" sz="3600" dirty="0" smtClean="0">
                <a:latin typeface="Calibri" charset="0"/>
                <a:ea typeface="ＭＳ Ｐゴシック" charset="0"/>
                <a:cs typeface="ＭＳ Ｐゴシック" charset="0"/>
              </a:rPr>
              <a:t>roducts</a:t>
            </a:r>
            <a:endParaRPr lang="en-US" sz="3600" dirty="0">
              <a:latin typeface="Calibri" charset="0"/>
              <a:ea typeface="ＭＳ Ｐゴシック" charset="0"/>
              <a:cs typeface="ＭＳ Ｐゴシック" charset="0"/>
            </a:endParaRPr>
          </a:p>
        </p:txBody>
      </p:sp>
      <p:pic>
        <p:nvPicPr>
          <p:cNvPr id="37894" name="Picture 5" descr="viirs_SVM07_20140323.181335-18262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088" y="750888"/>
            <a:ext cx="40894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clavrx_cloud_phas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038" y="3635375"/>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17"/>
          <p:cNvSpPr txBox="1">
            <a:spLocks noChangeArrowheads="1"/>
          </p:cNvSpPr>
          <p:nvPr/>
        </p:nvSpPr>
        <p:spPr bwMode="auto">
          <a:xfrm>
            <a:off x="1700213" y="35052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VIIRS SVM07</a:t>
            </a:r>
          </a:p>
        </p:txBody>
      </p:sp>
      <p:sp>
        <p:nvSpPr>
          <p:cNvPr id="37897" name="TextBox 17"/>
          <p:cNvSpPr txBox="1">
            <a:spLocks noChangeArrowheads="1"/>
          </p:cNvSpPr>
          <p:nvPr/>
        </p:nvSpPr>
        <p:spPr bwMode="auto">
          <a:xfrm>
            <a:off x="1700213" y="64881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Cloud Phase</a:t>
            </a:r>
          </a:p>
        </p:txBody>
      </p:sp>
      <p:sp>
        <p:nvSpPr>
          <p:cNvPr id="37898" name="TextBox 17"/>
          <p:cNvSpPr txBox="1">
            <a:spLocks noChangeArrowheads="1"/>
          </p:cNvSpPr>
          <p:nvPr/>
        </p:nvSpPr>
        <p:spPr bwMode="auto">
          <a:xfrm>
            <a:off x="5651500" y="6488113"/>
            <a:ext cx="232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Cloud Top Pressure</a:t>
            </a:r>
          </a:p>
        </p:txBody>
      </p:sp>
      <p:sp>
        <p:nvSpPr>
          <p:cNvPr id="37899" name="TextBox 17"/>
          <p:cNvSpPr txBox="1">
            <a:spLocks noChangeArrowheads="1"/>
          </p:cNvSpPr>
          <p:nvPr/>
        </p:nvSpPr>
        <p:spPr bwMode="auto">
          <a:xfrm>
            <a:off x="5969000" y="35052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latin typeface="Arial" charset="0"/>
              </a:rPr>
              <a:t>Cloud Mask</a:t>
            </a:r>
          </a:p>
        </p:txBody>
      </p:sp>
      <p:sp>
        <p:nvSpPr>
          <p:cNvPr id="2" name="Rectangle 1"/>
          <p:cNvSpPr/>
          <p:nvPr/>
        </p:nvSpPr>
        <p:spPr>
          <a:xfrm>
            <a:off x="3736825" y="1737450"/>
            <a:ext cx="1806945" cy="923330"/>
          </a:xfrm>
          <a:prstGeom prst="rect">
            <a:avLst/>
          </a:prstGeom>
        </p:spPr>
        <p:txBody>
          <a:bodyPr wrap="square">
            <a:spAutoFit/>
          </a:bodyPr>
          <a:lstStyle/>
          <a:p>
            <a:pPr algn="ctr"/>
            <a:r>
              <a:rPr lang="en-US" dirty="0" smtClean="0"/>
              <a:t>Suomi NPP VIIRS</a:t>
            </a:r>
          </a:p>
          <a:p>
            <a:pPr algn="ctr"/>
            <a:r>
              <a:rPr lang="en-US" dirty="0" smtClean="0"/>
              <a:t>2014</a:t>
            </a:r>
            <a:r>
              <a:rPr lang="en-US" dirty="0"/>
              <a:t>/03/</a:t>
            </a:r>
            <a:r>
              <a:rPr lang="en-US" dirty="0" smtClean="0"/>
              <a:t>23</a:t>
            </a:r>
          </a:p>
          <a:p>
            <a:pPr algn="ctr"/>
            <a:r>
              <a:rPr lang="en-US" dirty="0" smtClean="0"/>
              <a:t>18</a:t>
            </a:r>
            <a:r>
              <a:rPr lang="en-US" dirty="0"/>
              <a:t>:13 UTC</a:t>
            </a:r>
          </a:p>
        </p:txBody>
      </p:sp>
      <p:sp>
        <p:nvSpPr>
          <p:cNvPr id="3" name="Date Placeholder 2"/>
          <p:cNvSpPr>
            <a:spLocks noGrp="1"/>
          </p:cNvSpPr>
          <p:nvPr>
            <p:ph type="dt" sz="half" idx="10"/>
          </p:nvPr>
        </p:nvSpPr>
        <p:spPr/>
        <p:txBody>
          <a:bodyPr/>
          <a:lstStyle/>
          <a:p>
            <a:pPr>
              <a:defRPr/>
            </a:pPr>
            <a:fld id="{2713FAD0-833D-6B4C-AEF5-2B5072B48197}" type="datetime1">
              <a:rPr lang="en-US" smtClean="0"/>
              <a:t>2/9/15</a:t>
            </a:fld>
            <a:endParaRPr lang="en-US"/>
          </a:p>
        </p:txBody>
      </p:sp>
      <p:sp>
        <p:nvSpPr>
          <p:cNvPr id="4" name="Footer Placeholder 3"/>
          <p:cNvSpPr>
            <a:spLocks noGrp="1"/>
          </p:cNvSpPr>
          <p:nvPr>
            <p:ph type="ftr" sz="quarter" idx="11"/>
          </p:nvPr>
        </p:nvSpPr>
        <p:spPr/>
        <p:txBody>
          <a:bodyPr/>
          <a:lstStyle/>
          <a:p>
            <a:pPr>
              <a:defRPr/>
            </a:pPr>
            <a:r>
              <a:rPr lang="en-US" smtClean="0"/>
              <a:t>DB Applications Workshop Miami</a:t>
            </a:r>
            <a:endParaRPr lang="en-US"/>
          </a:p>
        </p:txBody>
      </p:sp>
      <p:sp>
        <p:nvSpPr>
          <p:cNvPr id="5" name="Slide Number Placeholder 4"/>
          <p:cNvSpPr>
            <a:spLocks noGrp="1"/>
          </p:cNvSpPr>
          <p:nvPr>
            <p:ph type="sldNum" sz="quarter" idx="12"/>
          </p:nvPr>
        </p:nvSpPr>
        <p:spPr/>
        <p:txBody>
          <a:bodyPr/>
          <a:lstStyle/>
          <a:p>
            <a:pPr>
              <a:defRPr/>
            </a:pPr>
            <a:fld id="{7FA37F2C-B339-A04A-ADE3-53C4DD575853}" type="slidenum">
              <a:rPr lang="en-US" smtClean="0"/>
              <a:pPr>
                <a:defRPr/>
              </a:pPr>
              <a:t>71</a:t>
            </a:fld>
            <a:endParaRPr lang="en-US"/>
          </a:p>
        </p:txBody>
      </p:sp>
    </p:spTree>
    <p:extLst>
      <p:ext uri="{BB962C8B-B14F-4D97-AF65-F5344CB8AC3E}">
        <p14:creationId xmlns:p14="http://schemas.microsoft.com/office/powerpoint/2010/main" val="44249395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smtClean="0">
                <a:latin typeface="Calibri" charset="0"/>
                <a:ea typeface="ＭＳ Ｐゴシック" charset="0"/>
                <a:cs typeface="ＭＳ Ｐゴシック" charset="0"/>
              </a:rPr>
              <a:t>CSPP LEO Upcoming Releases</a:t>
            </a:r>
            <a:endParaRPr lang="en-US" dirty="0">
              <a:latin typeface="Calibri" charset="0"/>
              <a:ea typeface="ＭＳ Ｐゴシック" charset="0"/>
              <a:cs typeface="ＭＳ Ｐゴシック" charset="0"/>
            </a:endParaRPr>
          </a:p>
        </p:txBody>
      </p:sp>
      <p:sp>
        <p:nvSpPr>
          <p:cNvPr id="19460" name="Content Placeholder 2"/>
          <p:cNvSpPr>
            <a:spLocks noGrp="1"/>
          </p:cNvSpPr>
          <p:nvPr>
            <p:ph idx="1"/>
          </p:nvPr>
        </p:nvSpPr>
        <p:spPr>
          <a:xfrm>
            <a:off x="457200" y="1493519"/>
            <a:ext cx="8229600" cy="4993005"/>
          </a:xfrm>
        </p:spPr>
        <p:txBody>
          <a:bodyPr/>
          <a:lstStyle/>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CrIS </a:t>
            </a:r>
            <a:r>
              <a:rPr lang="en-US" sz="2400" dirty="0">
                <a:latin typeface="Calibri" charset="0"/>
                <a:ea typeface="ＭＳ Ｐゴシック" charset="0"/>
                <a:cs typeface="ＭＳ Ｐゴシック" charset="0"/>
              </a:rPr>
              <a:t>and ATMS </a:t>
            </a:r>
            <a:r>
              <a:rPr lang="en-US" sz="2400" dirty="0" smtClean="0">
                <a:latin typeface="Calibri" charset="0"/>
                <a:ea typeface="ＭＳ Ｐゴシック" charset="0"/>
                <a:cs typeface="ＭＳ Ｐゴシック" charset="0"/>
              </a:rPr>
              <a:t>Temperature and Moisture Profile Physical Retrieval (</a:t>
            </a:r>
            <a:r>
              <a:rPr lang="en-US" sz="2400" b="1" i="1" dirty="0" smtClean="0">
                <a:latin typeface="Calibri" charset="0"/>
                <a:ea typeface="ＭＳ Ｐゴシック" charset="0"/>
                <a:cs typeface="ＭＳ Ｐゴシック" charset="0"/>
              </a:rPr>
              <a:t>NUCAPS</a:t>
            </a:r>
            <a:r>
              <a:rPr lang="en-US" sz="2400" i="1" dirty="0" smtClean="0">
                <a:latin typeface="Calibri" charset="0"/>
                <a:ea typeface="ＭＳ Ｐゴシック" charset="0"/>
                <a:cs typeface="ＭＳ Ｐゴシック" charset="0"/>
              </a:rPr>
              <a:t> by C. Barnet et al.</a:t>
            </a:r>
            <a:r>
              <a:rPr lang="en-US" sz="2400" dirty="0" smtClean="0">
                <a:latin typeface="Calibri" charset="0"/>
                <a:ea typeface="ＭＳ Ｐゴシック" charset="0"/>
                <a:cs typeface="ＭＳ Ｐゴシック" charset="0"/>
              </a:rPr>
              <a:t>). Future release will support IASI/AMSU and AIRS/AMSU.</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VIIRS Sea Surface Temperature (</a:t>
            </a:r>
            <a:r>
              <a:rPr lang="en-US" sz="2400" b="1" i="1" dirty="0" smtClean="0">
                <a:latin typeface="Calibri" charset="0"/>
                <a:ea typeface="ＭＳ Ｐゴシック" charset="0"/>
                <a:cs typeface="ＭＳ Ｐゴシック" charset="0"/>
              </a:rPr>
              <a:t>ACSPO</a:t>
            </a:r>
            <a:r>
              <a:rPr lang="en-US" sz="2400" i="1" dirty="0" smtClean="0">
                <a:latin typeface="Calibri" charset="0"/>
                <a:ea typeface="ＭＳ Ｐゴシック" charset="0"/>
                <a:cs typeface="ＭＳ Ｐゴシック" charset="0"/>
              </a:rPr>
              <a:t> by A. Ignatov et al.</a:t>
            </a:r>
            <a:r>
              <a:rPr lang="en-US" sz="2400" dirty="0" smtClean="0">
                <a:latin typeface="Calibri" charset="0"/>
                <a:ea typeface="ＭＳ Ｐゴシック" charset="0"/>
                <a:cs typeface="ＭＳ Ｐゴシック" charset="0"/>
              </a:rPr>
              <a:t>). Future release will support MODIS and AVHRR.</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CrIS Full Spectral Resolution calibration based on NOAA calibration team version of ADL (</a:t>
            </a:r>
            <a:r>
              <a:rPr lang="en-US" sz="2400" i="1" dirty="0" smtClean="0">
                <a:latin typeface="Calibri" charset="0"/>
                <a:ea typeface="ＭＳ Ｐゴシック" charset="0"/>
                <a:cs typeface="ＭＳ Ｐゴシック" charset="0"/>
              </a:rPr>
              <a:t>Yong Han et. al</a:t>
            </a:r>
            <a:r>
              <a:rPr lang="en-US" sz="2400" dirty="0" smtClean="0">
                <a:latin typeface="Calibri" charset="0"/>
                <a:ea typeface="ＭＳ Ｐゴシック" charset="0"/>
                <a:cs typeface="ＭＳ Ｐゴシック" charset="0"/>
              </a:rPr>
              <a:t>).</a:t>
            </a:r>
          </a:p>
          <a:p>
            <a:pPr marL="0" indent="0">
              <a:spcBef>
                <a:spcPts val="1200"/>
              </a:spcBef>
              <a:buNone/>
            </a:pPr>
            <a:r>
              <a:rPr lang="en-US" sz="2400" dirty="0" smtClean="0">
                <a:latin typeface="Calibri" charset="0"/>
                <a:ea typeface="ＭＳ Ｐゴシック" charset="0"/>
                <a:cs typeface="ＭＳ Ｐゴシック" charset="0"/>
              </a:rPr>
              <a:t>Items 1-3 above are in final testing and should be released by the end of 1</a:t>
            </a:r>
            <a:r>
              <a:rPr lang="en-US" sz="2400" baseline="30000" dirty="0" smtClean="0">
                <a:latin typeface="Calibri" charset="0"/>
                <a:ea typeface="ＭＳ Ｐゴシック" charset="0"/>
                <a:cs typeface="ＭＳ Ｐゴシック" charset="0"/>
              </a:rPr>
              <a:t>st</a:t>
            </a:r>
            <a:r>
              <a:rPr lang="en-US" sz="2400" dirty="0" smtClean="0">
                <a:latin typeface="Calibri" charset="0"/>
                <a:ea typeface="ＭＳ Ｐゴシック" charset="0"/>
                <a:cs typeface="ＭＳ Ｐゴシック" charset="0"/>
              </a:rPr>
              <a:t> quarter 2015.</a:t>
            </a:r>
          </a:p>
        </p:txBody>
      </p:sp>
      <p:sp>
        <p:nvSpPr>
          <p:cNvPr id="2" name="Date Placeholder 1"/>
          <p:cNvSpPr>
            <a:spLocks noGrp="1"/>
          </p:cNvSpPr>
          <p:nvPr>
            <p:ph type="dt" sz="half" idx="10"/>
          </p:nvPr>
        </p:nvSpPr>
        <p:spPr/>
        <p:txBody>
          <a:bodyPr/>
          <a:lstStyle/>
          <a:p>
            <a:pPr>
              <a:defRPr/>
            </a:pPr>
            <a:fld id="{E489B4A1-DB87-B94F-AD50-9DF08108C1DF}" type="datetime1">
              <a:rPr lang="en-US" smtClean="0"/>
              <a:t>2/9/15</a:t>
            </a:fld>
            <a:endParaRPr lang="en-US"/>
          </a:p>
        </p:txBody>
      </p:sp>
      <p:sp>
        <p:nvSpPr>
          <p:cNvPr id="3" name="Footer Placeholder 2"/>
          <p:cNvSpPr>
            <a:spLocks noGrp="1"/>
          </p:cNvSpPr>
          <p:nvPr>
            <p:ph type="ftr" sz="quarter" idx="11"/>
          </p:nvPr>
        </p:nvSpPr>
        <p:spPr/>
        <p:txBody>
          <a:bodyPr/>
          <a:lstStyle/>
          <a:p>
            <a:pPr>
              <a:defRPr/>
            </a:pPr>
            <a:r>
              <a:rPr lang="en-US" smtClean="0"/>
              <a:t>DB Applications Workshop Miami</a:t>
            </a:r>
            <a:endParaRPr lang="en-US"/>
          </a:p>
        </p:txBody>
      </p:sp>
      <p:sp>
        <p:nvSpPr>
          <p:cNvPr id="4" name="Slide Number Placeholder 3"/>
          <p:cNvSpPr>
            <a:spLocks noGrp="1"/>
          </p:cNvSpPr>
          <p:nvPr>
            <p:ph type="sldNum" sz="quarter" idx="12"/>
          </p:nvPr>
        </p:nvSpPr>
        <p:spPr/>
        <p:txBody>
          <a:bodyPr/>
          <a:lstStyle/>
          <a:p>
            <a:pPr>
              <a:defRPr/>
            </a:pPr>
            <a:fld id="{7FA37F2C-B339-A04A-ADE3-53C4DD575853}" type="slidenum">
              <a:rPr lang="en-US" smtClean="0"/>
              <a:pPr>
                <a:defRPr/>
              </a:pPr>
              <a:t>72</a:t>
            </a:fld>
            <a:endParaRPr lang="en-US"/>
          </a:p>
        </p:txBody>
      </p:sp>
    </p:spTree>
    <p:extLst>
      <p:ext uri="{BB962C8B-B14F-4D97-AF65-F5344CB8AC3E}">
        <p14:creationId xmlns:p14="http://schemas.microsoft.com/office/powerpoint/2010/main" val="58719235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VIIRS SST from ACSPO</a:t>
            </a:r>
            <a:br>
              <a:rPr lang="en-US" sz="3600" dirty="0" smtClean="0"/>
            </a:br>
            <a:r>
              <a:rPr lang="en-US" sz="3600" dirty="0" smtClean="0"/>
              <a:t>2015-01-01 SSEC Direct Broadcast</a:t>
            </a:r>
            <a:endParaRPr lang="en-US" sz="3600" dirty="0"/>
          </a:p>
        </p:txBody>
      </p:sp>
      <p:pic>
        <p:nvPicPr>
          <p:cNvPr id="4" name="Picture 3" descr="ACSPO_sst_regression_daytime_2015-Jan-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8" y="1195388"/>
            <a:ext cx="8499061" cy="5587987"/>
          </a:xfrm>
          <a:prstGeom prst="rect">
            <a:avLst/>
          </a:prstGeom>
        </p:spPr>
      </p:pic>
      <p:sp>
        <p:nvSpPr>
          <p:cNvPr id="3" name="Date Placeholder 2"/>
          <p:cNvSpPr>
            <a:spLocks noGrp="1"/>
          </p:cNvSpPr>
          <p:nvPr>
            <p:ph type="dt" sz="half" idx="10"/>
          </p:nvPr>
        </p:nvSpPr>
        <p:spPr/>
        <p:txBody>
          <a:bodyPr/>
          <a:lstStyle/>
          <a:p>
            <a:pPr>
              <a:defRPr/>
            </a:pPr>
            <a:fld id="{2E6682B4-9195-B744-B09B-7F4BA870CA84}" type="datetime1">
              <a:rPr lang="en-US" smtClean="0"/>
              <a:t>2/9/15</a:t>
            </a:fld>
            <a:endParaRPr lang="en-US"/>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a:p>
        </p:txBody>
      </p:sp>
      <p:sp>
        <p:nvSpPr>
          <p:cNvPr id="6" name="Slide Number Placeholder 5"/>
          <p:cNvSpPr>
            <a:spLocks noGrp="1"/>
          </p:cNvSpPr>
          <p:nvPr>
            <p:ph type="sldNum" sz="quarter" idx="12"/>
          </p:nvPr>
        </p:nvSpPr>
        <p:spPr/>
        <p:txBody>
          <a:bodyPr/>
          <a:lstStyle/>
          <a:p>
            <a:pPr>
              <a:defRPr/>
            </a:pPr>
            <a:fld id="{7FA37F2C-B339-A04A-ADE3-53C4DD575853}" type="slidenum">
              <a:rPr lang="en-US" smtClean="0"/>
              <a:pPr>
                <a:defRPr/>
              </a:pPr>
              <a:t>73</a:t>
            </a:fld>
            <a:endParaRPr lang="en-US"/>
          </a:p>
        </p:txBody>
      </p:sp>
    </p:spTree>
    <p:extLst>
      <p:ext uri="{BB962C8B-B14F-4D97-AF65-F5344CB8AC3E}">
        <p14:creationId xmlns:p14="http://schemas.microsoft.com/office/powerpoint/2010/main" val="973749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AOML</a:t>
            </a:r>
            <a:r>
              <a:rPr lang="en-US" dirty="0" smtClean="0"/>
              <a:t> X/L-Band Reception and Processing System</a:t>
            </a:r>
            <a:endParaRPr lang="en-US" dirty="0"/>
          </a:p>
        </p:txBody>
      </p:sp>
      <p:pic>
        <p:nvPicPr>
          <p:cNvPr id="4" name="Picture 3" descr="IMG_1939.JPG"/>
          <p:cNvPicPr>
            <a:picLocks noChangeAspect="1"/>
          </p:cNvPicPr>
          <p:nvPr/>
        </p:nvPicPr>
        <p:blipFill rotWithShape="1">
          <a:blip r:embed="rId2" cstate="print">
            <a:extLst>
              <a:ext uri="{28A0092B-C50C-407E-A947-70E740481C1C}">
                <a14:useLocalDpi xmlns:a14="http://schemas.microsoft.com/office/drawing/2010/main" val="0"/>
              </a:ext>
            </a:extLst>
          </a:blip>
          <a:srcRect l="22550" r="16397"/>
          <a:stretch/>
        </p:blipFill>
        <p:spPr>
          <a:xfrm>
            <a:off x="582930" y="2087421"/>
            <a:ext cx="3770773" cy="4632255"/>
          </a:xfrm>
          <a:prstGeom prst="rect">
            <a:avLst/>
          </a:prstGeom>
        </p:spPr>
      </p:pic>
      <p:pic>
        <p:nvPicPr>
          <p:cNvPr id="5" name="Picture 4" descr="IMG_19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076" y="2088476"/>
            <a:ext cx="3473400" cy="4631200"/>
          </a:xfrm>
          <a:prstGeom prst="rect">
            <a:avLst/>
          </a:prstGeom>
        </p:spPr>
      </p:pic>
    </p:spTree>
    <p:extLst>
      <p:ext uri="{BB962C8B-B14F-4D97-AF65-F5344CB8AC3E}">
        <p14:creationId xmlns:p14="http://schemas.microsoft.com/office/powerpoint/2010/main" val="2882945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Reception System</a:t>
            </a:r>
            <a:endParaRPr lang="en-US" dirty="0"/>
          </a:p>
        </p:txBody>
      </p:sp>
      <p:sp>
        <p:nvSpPr>
          <p:cNvPr id="3" name="Content Placeholder 2"/>
          <p:cNvSpPr>
            <a:spLocks noGrp="1"/>
          </p:cNvSpPr>
          <p:nvPr>
            <p:ph idx="1"/>
          </p:nvPr>
        </p:nvSpPr>
        <p:spPr/>
        <p:txBody>
          <a:bodyPr>
            <a:normAutofit/>
          </a:bodyPr>
          <a:lstStyle/>
          <a:p>
            <a:r>
              <a:rPr lang="en-US" dirty="0" smtClean="0"/>
              <a:t>Satellite data scheduling and reception is handled by the EOS Front End Server (EOS-FES).</a:t>
            </a:r>
          </a:p>
          <a:p>
            <a:r>
              <a:rPr lang="en-US" dirty="0" smtClean="0"/>
              <a:t>The EOS-FES sends commands to the antenna positioner; schedules satellite passes; controls the demodulators; and saves decoded/framed satellite data (Level 0) to disk.</a:t>
            </a:r>
          </a:p>
          <a:p>
            <a:r>
              <a:rPr lang="en-US" dirty="0" smtClean="0"/>
              <a:t>Level 0 files are pushed via FTP to the Processing System.</a:t>
            </a:r>
            <a:endParaRPr lang="en-US" dirty="0"/>
          </a:p>
        </p:txBody>
      </p:sp>
    </p:spTree>
    <p:extLst>
      <p:ext uri="{BB962C8B-B14F-4D97-AF65-F5344CB8AC3E}">
        <p14:creationId xmlns:p14="http://schemas.microsoft.com/office/powerpoint/2010/main" val="1647282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System</a:t>
            </a:r>
            <a:endParaRPr lang="en-US" dirty="0"/>
          </a:p>
        </p:txBody>
      </p:sp>
      <p:sp>
        <p:nvSpPr>
          <p:cNvPr id="3" name="Content Placeholder 2"/>
          <p:cNvSpPr>
            <a:spLocks noGrp="1"/>
          </p:cNvSpPr>
          <p:nvPr>
            <p:ph idx="1"/>
          </p:nvPr>
        </p:nvSpPr>
        <p:spPr>
          <a:xfrm>
            <a:off x="457200" y="1600200"/>
            <a:ext cx="8229600" cy="4976438"/>
          </a:xfrm>
        </p:spPr>
        <p:txBody>
          <a:bodyPr>
            <a:normAutofit fontScale="92500"/>
          </a:bodyPr>
          <a:lstStyle/>
          <a:p>
            <a:r>
              <a:rPr lang="en-US" dirty="0" smtClean="0"/>
              <a:t>Satellite data processing is handled by the Direct Broadcast Processing System (</a:t>
            </a:r>
            <a:r>
              <a:rPr lang="en-US" dirty="0" err="1" smtClean="0"/>
              <a:t>DBPS</a:t>
            </a:r>
            <a:r>
              <a:rPr lang="en-US" dirty="0" smtClean="0"/>
              <a:t>) server.</a:t>
            </a:r>
          </a:p>
          <a:p>
            <a:r>
              <a:rPr lang="en-US" dirty="0" smtClean="0"/>
              <a:t>The </a:t>
            </a:r>
            <a:r>
              <a:rPr lang="en-US" dirty="0" err="1" smtClean="0"/>
              <a:t>DBPS</a:t>
            </a:r>
            <a:r>
              <a:rPr lang="en-US" dirty="0" smtClean="0"/>
              <a:t> server ingests Level 0 satellite data delivered from the EOS-FES and creates Level 1 and Level 2 products.</a:t>
            </a:r>
          </a:p>
          <a:p>
            <a:r>
              <a:rPr lang="en-US" dirty="0" smtClean="0"/>
              <a:t>Products and images are saved to disk and are retained for 7 days.</a:t>
            </a:r>
          </a:p>
          <a:p>
            <a:r>
              <a:rPr lang="en-US" dirty="0" smtClean="0"/>
              <a:t>Products and images are served via this website:</a:t>
            </a:r>
          </a:p>
          <a:p>
            <a:pPr marL="0" indent="0" algn="ctr">
              <a:buNone/>
            </a:pPr>
            <a:r>
              <a:rPr lang="en-US" dirty="0" smtClean="0"/>
              <a:t>http://</a:t>
            </a:r>
            <a:r>
              <a:rPr lang="en-US" dirty="0" err="1" smtClean="0"/>
              <a:t>dbps.aoml.noaa.gov</a:t>
            </a:r>
            <a:r>
              <a:rPr lang="en-US" dirty="0" smtClean="0"/>
              <a:t>/</a:t>
            </a:r>
          </a:p>
        </p:txBody>
      </p:sp>
    </p:spTree>
    <p:extLst>
      <p:ext uri="{BB962C8B-B14F-4D97-AF65-F5344CB8AC3E}">
        <p14:creationId xmlns:p14="http://schemas.microsoft.com/office/powerpoint/2010/main" val="2411110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Directories</a:t>
            </a:r>
            <a:endParaRPr lang="en-US" dirty="0"/>
          </a:p>
        </p:txBody>
      </p:sp>
      <p:sp>
        <p:nvSpPr>
          <p:cNvPr id="3" name="Content Placeholder 2"/>
          <p:cNvSpPr>
            <a:spLocks noGrp="1"/>
          </p:cNvSpPr>
          <p:nvPr>
            <p:ph idx="1"/>
          </p:nvPr>
        </p:nvSpPr>
        <p:spPr/>
        <p:txBody>
          <a:bodyPr>
            <a:normAutofit/>
          </a:bodyPr>
          <a:lstStyle/>
          <a:p>
            <a:r>
              <a:rPr lang="en-US" dirty="0" smtClean="0"/>
              <a:t>For each satellite series (</a:t>
            </a:r>
            <a:r>
              <a:rPr lang="en-US" dirty="0" err="1" smtClean="0"/>
              <a:t>eos</a:t>
            </a:r>
            <a:r>
              <a:rPr lang="en-US" dirty="0" smtClean="0"/>
              <a:t>, </a:t>
            </a:r>
            <a:r>
              <a:rPr lang="en-US" dirty="0" err="1" smtClean="0"/>
              <a:t>fy3</a:t>
            </a:r>
            <a:r>
              <a:rPr lang="en-US" dirty="0" smtClean="0"/>
              <a:t>, </a:t>
            </a:r>
            <a:r>
              <a:rPr lang="en-US" dirty="0" err="1" smtClean="0"/>
              <a:t>noaa</a:t>
            </a:r>
            <a:r>
              <a:rPr lang="en-US" dirty="0" smtClean="0"/>
              <a:t>, </a:t>
            </a:r>
            <a:r>
              <a:rPr lang="en-US" dirty="0" err="1" smtClean="0"/>
              <a:t>metop</a:t>
            </a:r>
            <a:r>
              <a:rPr lang="en-US" dirty="0" smtClean="0"/>
              <a:t>, </a:t>
            </a:r>
            <a:r>
              <a:rPr lang="en-US" dirty="0" err="1" smtClean="0"/>
              <a:t>jpss</a:t>
            </a:r>
            <a:r>
              <a:rPr lang="en-US" dirty="0" smtClean="0"/>
              <a:t>, </a:t>
            </a:r>
            <a:r>
              <a:rPr lang="en-US" dirty="0" err="1" smtClean="0"/>
              <a:t>gcom</a:t>
            </a:r>
            <a:r>
              <a:rPr lang="en-US" dirty="0" smtClean="0"/>
              <a:t>), the following directories contain the products:</a:t>
            </a:r>
          </a:p>
          <a:p>
            <a:pPr marL="400050" lvl="1" indent="0">
              <a:buNone/>
            </a:pPr>
            <a:r>
              <a:rPr lang="en-US" dirty="0" err="1" smtClean="0"/>
              <a:t>level0</a:t>
            </a:r>
            <a:r>
              <a:rPr lang="en-US" dirty="0" smtClean="0"/>
              <a:t>: framed </a:t>
            </a:r>
            <a:r>
              <a:rPr lang="en-US" dirty="0" err="1" smtClean="0"/>
              <a:t>uncalibrated</a:t>
            </a:r>
            <a:r>
              <a:rPr lang="en-US" dirty="0" smtClean="0"/>
              <a:t> data (binary, </a:t>
            </a:r>
            <a:r>
              <a:rPr lang="en-US" dirty="0" err="1" smtClean="0"/>
              <a:t>HDF5</a:t>
            </a:r>
            <a:r>
              <a:rPr lang="en-US" dirty="0" smtClean="0"/>
              <a:t>)</a:t>
            </a:r>
          </a:p>
          <a:p>
            <a:pPr marL="400050" lvl="1" indent="0">
              <a:buNone/>
            </a:pPr>
            <a:r>
              <a:rPr lang="en-US" dirty="0" err="1"/>
              <a:t>l</a:t>
            </a:r>
            <a:r>
              <a:rPr lang="en-US" dirty="0" err="1" smtClean="0"/>
              <a:t>evel1</a:t>
            </a:r>
            <a:r>
              <a:rPr lang="en-US" dirty="0" smtClean="0"/>
              <a:t>: calibrated and geolocated sensor data (</a:t>
            </a:r>
            <a:r>
              <a:rPr lang="en-US" dirty="0" err="1" smtClean="0"/>
              <a:t>HDF4</a:t>
            </a:r>
            <a:r>
              <a:rPr lang="en-US" dirty="0" smtClean="0"/>
              <a:t>/5)</a:t>
            </a:r>
          </a:p>
          <a:p>
            <a:pPr marL="400050" lvl="1" indent="0">
              <a:buNone/>
            </a:pPr>
            <a:r>
              <a:rPr lang="en-US" dirty="0" err="1" smtClean="0"/>
              <a:t>level2</a:t>
            </a:r>
            <a:r>
              <a:rPr lang="en-US" dirty="0" smtClean="0"/>
              <a:t>: geophysical products (</a:t>
            </a:r>
            <a:r>
              <a:rPr lang="en-US" dirty="0" err="1" smtClean="0"/>
              <a:t>HDF4</a:t>
            </a:r>
            <a:r>
              <a:rPr lang="en-US" dirty="0" smtClean="0"/>
              <a:t>/5, </a:t>
            </a:r>
            <a:r>
              <a:rPr lang="en-US" dirty="0" err="1" smtClean="0"/>
              <a:t>netCDF4</a:t>
            </a:r>
            <a:r>
              <a:rPr lang="en-US" dirty="0" smtClean="0"/>
              <a:t>)</a:t>
            </a:r>
          </a:p>
          <a:p>
            <a:pPr marL="400050" lvl="1" indent="0">
              <a:buNone/>
            </a:pPr>
            <a:r>
              <a:rPr lang="en-US" dirty="0"/>
              <a:t>i</a:t>
            </a:r>
            <a:r>
              <a:rPr lang="en-US" dirty="0" smtClean="0"/>
              <a:t>mages: projected imagery (JPEG, GeoTIFF, </a:t>
            </a:r>
            <a:r>
              <a:rPr lang="en-US" dirty="0" err="1" smtClean="0"/>
              <a:t>PNG</a:t>
            </a:r>
            <a:r>
              <a:rPr lang="en-US" dirty="0" smtClean="0"/>
              <a:t>, GIF)</a:t>
            </a:r>
            <a:endParaRPr lang="en-US" dirty="0"/>
          </a:p>
        </p:txBody>
      </p:sp>
    </p:spTree>
    <p:extLst>
      <p:ext uri="{BB962C8B-B14F-4D97-AF65-F5344CB8AC3E}">
        <p14:creationId xmlns:p14="http://schemas.microsoft.com/office/powerpoint/2010/main" val="847015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DBPS</a:t>
            </a:r>
            <a:r>
              <a:rPr lang="en-US" dirty="0" smtClean="0"/>
              <a:t> Data </a:t>
            </a:r>
            <a:r>
              <a:rPr lang="en-US" dirty="0" smtClean="0"/>
              <a:t>Flow</a:t>
            </a:r>
            <a:endParaRPr lang="en-US" dirty="0"/>
          </a:p>
        </p:txBody>
      </p:sp>
      <p:pic>
        <p:nvPicPr>
          <p:cNvPr id="4" name="Picture 3" descr="DBPS_Control_Flo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47" y="967407"/>
            <a:ext cx="8968948" cy="5766596"/>
          </a:xfrm>
          <a:prstGeom prst="rect">
            <a:avLst/>
          </a:prstGeom>
        </p:spPr>
      </p:pic>
    </p:spTree>
    <p:extLst>
      <p:ext uri="{BB962C8B-B14F-4D97-AF65-F5344CB8AC3E}">
        <p14:creationId xmlns:p14="http://schemas.microsoft.com/office/powerpoint/2010/main" val="1710754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EOS Data Flow</a:t>
            </a:r>
            <a:endParaRPr lang="en-US" dirty="0"/>
          </a:p>
        </p:txBody>
      </p:sp>
      <p:pic>
        <p:nvPicPr>
          <p:cNvPr id="4" name="Picture 3" descr="EOS_Data_Flow.pdf"/>
          <p:cNvPicPr>
            <a:picLocks noChangeAspect="1"/>
          </p:cNvPicPr>
          <p:nvPr/>
        </p:nvPicPr>
        <p:blipFill rotWithShape="1">
          <a:blip r:embed="rId2">
            <a:extLst>
              <a:ext uri="{28A0092B-C50C-407E-A947-70E740481C1C}">
                <a14:useLocalDpi xmlns:a14="http://schemas.microsoft.com/office/drawing/2010/main" val="0"/>
              </a:ext>
            </a:extLst>
          </a:blip>
          <a:srcRect b="14844"/>
          <a:stretch/>
        </p:blipFill>
        <p:spPr>
          <a:xfrm>
            <a:off x="216903" y="966789"/>
            <a:ext cx="8754661" cy="5760748"/>
          </a:xfrm>
          <a:prstGeom prst="rect">
            <a:avLst/>
          </a:prstGeom>
        </p:spPr>
      </p:pic>
    </p:spTree>
    <p:extLst>
      <p:ext uri="{BB962C8B-B14F-4D97-AF65-F5344CB8AC3E}">
        <p14:creationId xmlns:p14="http://schemas.microsoft.com/office/powerpoint/2010/main" val="2332470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4000">
                <a:latin typeface="Calibri" charset="0"/>
                <a:ea typeface="ＭＳ Ｐゴシック" charset="0"/>
                <a:cs typeface="ＭＳ Ｐゴシック" charset="0"/>
              </a:rPr>
              <a:t>CrIS First Light Image</a:t>
            </a:r>
          </a:p>
        </p:txBody>
      </p:sp>
      <p:sp>
        <p:nvSpPr>
          <p:cNvPr id="2253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97F542D-5D09-2A43-903D-FAEF5E21BE4B}" type="datetime1">
              <a:rPr lang="en-US" sz="1200" smtClean="0">
                <a:solidFill>
                  <a:srgbClr val="898989"/>
                </a:solidFill>
              </a:rPr>
              <a:t>2/9/15</a:t>
            </a:fld>
            <a:endParaRPr lang="en-US" sz="1200">
              <a:solidFill>
                <a:srgbClr val="898989"/>
              </a:solidFill>
            </a:endParaRPr>
          </a:p>
        </p:txBody>
      </p:sp>
      <p:sp>
        <p:nvSpPr>
          <p:cNvPr id="5" name="Footer Placeholder 4"/>
          <p:cNvSpPr>
            <a:spLocks noGrp="1"/>
          </p:cNvSpPr>
          <p:nvPr>
            <p:ph type="ftr" sz="quarter" idx="11"/>
          </p:nvPr>
        </p:nvSpPr>
        <p:spPr/>
        <p:txBody>
          <a:bodyPr/>
          <a:lstStyle/>
          <a:p>
            <a:pPr>
              <a:defRPr/>
            </a:pPr>
            <a:r>
              <a:rPr lang="en-US" smtClean="0"/>
              <a:t>DB Applications Workshop Miami</a:t>
            </a:r>
            <a:endParaRPr lang="en-US" dirty="0"/>
          </a:p>
        </p:txBody>
      </p:sp>
      <p:sp>
        <p:nvSpPr>
          <p:cNvPr id="2253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415A763-5A6A-1C41-8678-88D05325DDEA}" type="slidenum">
              <a:rPr lang="en-US" sz="1200">
                <a:solidFill>
                  <a:srgbClr val="898989"/>
                </a:solidFill>
              </a:rPr>
              <a:pPr eaLnBrk="1" hangingPunct="1"/>
              <a:t>8</a:t>
            </a:fld>
            <a:endParaRPr lang="en-US" sz="1200">
              <a:solidFill>
                <a:srgbClr val="898989"/>
              </a:solidFill>
            </a:endParaRPr>
          </a:p>
        </p:txBody>
      </p:sp>
      <p:pic>
        <p:nvPicPr>
          <p:cNvPr id="22533" name="Picture 6" descr="621985main_ccast_FULL.JPG"/>
          <p:cNvPicPr>
            <a:picLocks noChangeAspect="1"/>
          </p:cNvPicPr>
          <p:nvPr/>
        </p:nvPicPr>
        <p:blipFill>
          <a:blip r:embed="rId2">
            <a:extLst>
              <a:ext uri="{28A0092B-C50C-407E-A947-70E740481C1C}">
                <a14:useLocalDpi xmlns:a14="http://schemas.microsoft.com/office/drawing/2010/main" val="0"/>
              </a:ext>
            </a:extLst>
          </a:blip>
          <a:srcRect l="9096" t="3267" r="8435"/>
          <a:stretch>
            <a:fillRect/>
          </a:stretch>
        </p:blipFill>
        <p:spPr bwMode="auto">
          <a:xfrm>
            <a:off x="222250" y="1009650"/>
            <a:ext cx="8721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7"/>
          <p:cNvSpPr txBox="1">
            <a:spLocks noChangeArrowheads="1"/>
          </p:cNvSpPr>
          <p:nvPr/>
        </p:nvSpPr>
        <p:spPr bwMode="auto">
          <a:xfrm>
            <a:off x="1671638" y="5995988"/>
            <a:ext cx="5822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Suomi NPP CrIS thermal infrared, 21/23/25 January 2012</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Suomi </a:t>
            </a:r>
            <a:r>
              <a:rPr lang="en-US" dirty="0" err="1" smtClean="0"/>
              <a:t>NPP</a:t>
            </a:r>
            <a:r>
              <a:rPr lang="en-US" dirty="0" smtClean="0"/>
              <a:t> Data Flow</a:t>
            </a:r>
            <a:endParaRPr lang="en-US" dirty="0"/>
          </a:p>
        </p:txBody>
      </p:sp>
      <p:pic>
        <p:nvPicPr>
          <p:cNvPr id="4" name="Picture 3" descr="SNPP_Data_Flow.pdf"/>
          <p:cNvPicPr>
            <a:picLocks noChangeAspect="1"/>
          </p:cNvPicPr>
          <p:nvPr/>
        </p:nvPicPr>
        <p:blipFill rotWithShape="1">
          <a:blip r:embed="rId2">
            <a:extLst>
              <a:ext uri="{28A0092B-C50C-407E-A947-70E740481C1C}">
                <a14:useLocalDpi xmlns:a14="http://schemas.microsoft.com/office/drawing/2010/main" val="0"/>
              </a:ext>
            </a:extLst>
          </a:blip>
          <a:srcRect b="23539"/>
          <a:stretch/>
        </p:blipFill>
        <p:spPr>
          <a:xfrm>
            <a:off x="120146" y="1370657"/>
            <a:ext cx="8875059" cy="5243706"/>
          </a:xfrm>
          <a:prstGeom prst="rect">
            <a:avLst/>
          </a:prstGeom>
        </p:spPr>
      </p:pic>
    </p:spTree>
    <p:extLst>
      <p:ext uri="{BB962C8B-B14F-4D97-AF65-F5344CB8AC3E}">
        <p14:creationId xmlns:p14="http://schemas.microsoft.com/office/powerpoint/2010/main" val="287314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Metop</a:t>
            </a:r>
            <a:r>
              <a:rPr lang="en-US" dirty="0" smtClean="0"/>
              <a:t> Data Flow</a:t>
            </a:r>
            <a:endParaRPr lang="en-US" dirty="0"/>
          </a:p>
        </p:txBody>
      </p:sp>
      <p:pic>
        <p:nvPicPr>
          <p:cNvPr id="4" name="Picture 3" descr="Metop_Data_Flow.pdf"/>
          <p:cNvPicPr>
            <a:picLocks noChangeAspect="1"/>
          </p:cNvPicPr>
          <p:nvPr/>
        </p:nvPicPr>
        <p:blipFill rotWithShape="1">
          <a:blip r:embed="rId2">
            <a:extLst>
              <a:ext uri="{28A0092B-C50C-407E-A947-70E740481C1C}">
                <a14:useLocalDpi xmlns:a14="http://schemas.microsoft.com/office/drawing/2010/main" val="0"/>
              </a:ext>
            </a:extLst>
          </a:blip>
          <a:srcRect t="6668" b="36923"/>
          <a:stretch/>
        </p:blipFill>
        <p:spPr>
          <a:xfrm>
            <a:off x="92914" y="1600200"/>
            <a:ext cx="8875059" cy="3868543"/>
          </a:xfrm>
          <a:prstGeom prst="rect">
            <a:avLst/>
          </a:prstGeom>
        </p:spPr>
      </p:pic>
    </p:spTree>
    <p:extLst>
      <p:ext uri="{BB962C8B-B14F-4D97-AF65-F5344CB8AC3E}">
        <p14:creationId xmlns:p14="http://schemas.microsoft.com/office/powerpoint/2010/main" val="278818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POES</a:t>
            </a:r>
            <a:r>
              <a:rPr lang="en-US" dirty="0" smtClean="0"/>
              <a:t> Data Flow</a:t>
            </a:r>
            <a:endParaRPr lang="en-US" dirty="0"/>
          </a:p>
        </p:txBody>
      </p:sp>
      <p:pic>
        <p:nvPicPr>
          <p:cNvPr id="4" name="Picture 3" descr="POES_Data_Flow.pdf"/>
          <p:cNvPicPr>
            <a:picLocks noChangeAspect="1"/>
          </p:cNvPicPr>
          <p:nvPr/>
        </p:nvPicPr>
        <p:blipFill rotWithShape="1">
          <a:blip r:embed="rId2">
            <a:extLst>
              <a:ext uri="{28A0092B-C50C-407E-A947-70E740481C1C}">
                <a14:useLocalDpi xmlns:a14="http://schemas.microsoft.com/office/drawing/2010/main" val="0"/>
              </a:ext>
            </a:extLst>
          </a:blip>
          <a:srcRect t="7885" b="33441"/>
          <a:stretch/>
        </p:blipFill>
        <p:spPr>
          <a:xfrm>
            <a:off x="92914" y="1785624"/>
            <a:ext cx="8875059" cy="4023943"/>
          </a:xfrm>
          <a:prstGeom prst="rect">
            <a:avLst/>
          </a:prstGeom>
        </p:spPr>
      </p:pic>
    </p:spTree>
    <p:extLst>
      <p:ext uri="{BB962C8B-B14F-4D97-AF65-F5344CB8AC3E}">
        <p14:creationId xmlns:p14="http://schemas.microsoft.com/office/powerpoint/2010/main" val="235793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title"/>
          </p:nvPr>
        </p:nvSpPr>
        <p:spPr>
          <a:xfrm>
            <a:off x="687388" y="0"/>
            <a:ext cx="7769225" cy="1223963"/>
          </a:xfrm>
        </p:spPr>
        <p:txBody>
          <a:bodyPr/>
          <a:lstStyle/>
          <a:p>
            <a:pPr eaLnBrk="1" hangingPunct="1"/>
            <a:r>
              <a:rPr lang="en-US" sz="4000">
                <a:solidFill>
                  <a:srgbClr val="000000"/>
                </a:solidFill>
                <a:latin typeface="Calibri" charset="0"/>
                <a:ea typeface="ＭＳ Ｐゴシック" charset="0"/>
                <a:cs typeface="Calibri" charset="0"/>
                <a:sym typeface="Gill Sans" charset="0"/>
              </a:rPr>
              <a:t>What is new about VIIRS?</a:t>
            </a:r>
            <a:endParaRPr lang="en-US" sz="4000">
              <a:solidFill>
                <a:srgbClr val="000000"/>
              </a:solidFill>
              <a:latin typeface="Calibri" charset="0"/>
              <a:ea typeface="ＭＳ Ｐゴシック" charset="0"/>
              <a:cs typeface="ＭＳ Ｐゴシック" charset="0"/>
              <a:sym typeface="Gill Sans" charset="0"/>
            </a:endParaRPr>
          </a:p>
        </p:txBody>
      </p:sp>
      <p:sp>
        <p:nvSpPr>
          <p:cNvPr id="23554" name="Rectangle 4"/>
          <p:cNvSpPr>
            <a:spLocks/>
          </p:cNvSpPr>
          <p:nvPr/>
        </p:nvSpPr>
        <p:spPr bwMode="auto">
          <a:xfrm>
            <a:off x="465138" y="1165225"/>
            <a:ext cx="823595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496888" indent="-457200">
              <a:buSzPct val="100000"/>
              <a:buFont typeface="Arial" charset="0"/>
              <a:buChar char="•"/>
            </a:pPr>
            <a:r>
              <a:rPr lang="en-US" sz="2900">
                <a:solidFill>
                  <a:srgbClr val="000000"/>
                </a:solidFill>
                <a:cs typeface="Calibri" charset="0"/>
              </a:rPr>
              <a:t>VIIRS native resolution is 375 and 750 meters (vs. 250 and 1000 meters for MODIS).</a:t>
            </a:r>
            <a:endParaRPr lang="en-US" sz="2400">
              <a:solidFill>
                <a:srgbClr val="000000"/>
              </a:solidFill>
              <a:sym typeface="Arial" charset="0"/>
            </a:endParaRPr>
          </a:p>
          <a:p>
            <a:pPr marL="496888" indent="-457200">
              <a:spcBef>
                <a:spcPts val="988"/>
              </a:spcBef>
              <a:buSzPct val="125000"/>
              <a:buFont typeface="Arial" charset="0"/>
              <a:buChar char="•"/>
            </a:pPr>
            <a:r>
              <a:rPr lang="en-US" sz="2900">
                <a:solidFill>
                  <a:srgbClr val="000000"/>
                </a:solidFill>
                <a:cs typeface="Calibri" charset="0"/>
              </a:rPr>
              <a:t>VIIRS has 22 spectral bands while MODIS has 36 spectral bands.</a:t>
            </a:r>
          </a:p>
          <a:p>
            <a:pPr marL="496888" indent="-457200">
              <a:spcBef>
                <a:spcPts val="988"/>
              </a:spcBef>
              <a:buSzPct val="125000"/>
              <a:buFont typeface="Arial" charset="0"/>
              <a:buChar char="•"/>
            </a:pPr>
            <a:r>
              <a:rPr lang="en-US" sz="2900">
                <a:solidFill>
                  <a:srgbClr val="000000"/>
                </a:solidFill>
                <a:cs typeface="Calibri" charset="0"/>
              </a:rPr>
              <a:t>VIIRS has a thermal infrared band at 375 meter resolution.</a:t>
            </a:r>
          </a:p>
          <a:p>
            <a:pPr marL="496888" indent="-457200">
              <a:spcBef>
                <a:spcPts val="988"/>
              </a:spcBef>
              <a:buSzPct val="125000"/>
              <a:buFont typeface="Arial" charset="0"/>
              <a:buChar char="•"/>
            </a:pPr>
            <a:r>
              <a:rPr lang="en-US" sz="2900">
                <a:solidFill>
                  <a:srgbClr val="000000"/>
                </a:solidFill>
                <a:cs typeface="Calibri" charset="0"/>
              </a:rPr>
              <a:t>VIIRS has a Day/Night visible band. </a:t>
            </a:r>
            <a:endParaRPr lang="en-US" sz="2400">
              <a:solidFill>
                <a:srgbClr val="000000"/>
              </a:solidFill>
              <a:sym typeface="Arial" charset="0"/>
            </a:endParaRPr>
          </a:p>
          <a:p>
            <a:pPr marL="496888" indent="-457200">
              <a:spcBef>
                <a:spcPts val="988"/>
              </a:spcBef>
              <a:buSzPct val="125000"/>
              <a:buFont typeface="Arial" charset="0"/>
              <a:buChar char="•"/>
            </a:pPr>
            <a:r>
              <a:rPr lang="en-US" sz="2900">
                <a:solidFill>
                  <a:srgbClr val="000000"/>
                </a:solidFill>
                <a:cs typeface="Calibri" charset="0"/>
              </a:rPr>
              <a:t>VIIRS has near constant FOV size across the scan.</a:t>
            </a:r>
            <a:endParaRPr lang="en-US" sz="2400">
              <a:solidFill>
                <a:srgbClr val="000000"/>
              </a:solidFill>
              <a:sym typeface="Arial" charset="0"/>
            </a:endParaRPr>
          </a:p>
          <a:p>
            <a:pPr marL="496888" indent="-457200">
              <a:spcBef>
                <a:spcPts val="988"/>
              </a:spcBef>
              <a:buSzPct val="125000"/>
              <a:buFont typeface="Arial" charset="0"/>
              <a:buChar char="•"/>
            </a:pPr>
            <a:r>
              <a:rPr lang="en-US" sz="2900">
                <a:solidFill>
                  <a:srgbClr val="000000"/>
                </a:solidFill>
                <a:cs typeface="Calibri" charset="0"/>
              </a:rPr>
              <a:t>Redundant </a:t>
            </a:r>
            <a:r>
              <a:rPr lang="ja-JP" altLang="en-US" sz="2900">
                <a:solidFill>
                  <a:srgbClr val="000000"/>
                </a:solidFill>
                <a:cs typeface="Calibri" charset="0"/>
                <a:sym typeface="Arial" charset="0"/>
              </a:rPr>
              <a:t>“</a:t>
            </a:r>
            <a:r>
              <a:rPr lang="en-US" altLang="ja-JP" sz="2900">
                <a:solidFill>
                  <a:srgbClr val="000000"/>
                </a:solidFill>
                <a:cs typeface="Calibri" charset="0"/>
              </a:rPr>
              <a:t>bow-tie</a:t>
            </a:r>
            <a:r>
              <a:rPr lang="ja-JP" altLang="en-US" sz="2900">
                <a:solidFill>
                  <a:srgbClr val="000000"/>
                </a:solidFill>
                <a:cs typeface="Calibri" charset="0"/>
                <a:sym typeface="Arial" charset="0"/>
              </a:rPr>
              <a:t>”</a:t>
            </a:r>
            <a:r>
              <a:rPr lang="en-US" altLang="ja-JP" sz="2900">
                <a:solidFill>
                  <a:srgbClr val="000000"/>
                </a:solidFill>
                <a:cs typeface="Calibri" charset="0"/>
              </a:rPr>
              <a:t> pixels on VIIRS are not transmitted to the ground (</a:t>
            </a:r>
            <a:r>
              <a:rPr lang="ja-JP" altLang="en-US" sz="2900">
                <a:solidFill>
                  <a:srgbClr val="000000"/>
                </a:solidFill>
                <a:cs typeface="Calibri" charset="0"/>
              </a:rPr>
              <a:t>“</a:t>
            </a:r>
            <a:r>
              <a:rPr lang="en-US" altLang="ja-JP" sz="2900">
                <a:solidFill>
                  <a:srgbClr val="000000"/>
                </a:solidFill>
                <a:cs typeface="Calibri" charset="0"/>
              </a:rPr>
              <a:t>bowtie deletion</a:t>
            </a:r>
            <a:r>
              <a:rPr lang="ja-JP" altLang="en-US" sz="2900">
                <a:solidFill>
                  <a:srgbClr val="000000"/>
                </a:solidFill>
                <a:cs typeface="Calibri" charset="0"/>
              </a:rPr>
              <a:t>”</a:t>
            </a:r>
            <a:r>
              <a:rPr lang="en-US" altLang="ja-JP" sz="2900">
                <a:solidFill>
                  <a:srgbClr val="000000"/>
                </a:solidFill>
                <a:cs typeface="Calibri" charset="0"/>
              </a:rPr>
              <a:t>).</a:t>
            </a:r>
            <a:endParaRPr lang="en-US" sz="2900">
              <a:solidFill>
                <a:srgbClr val="000000"/>
              </a:solidFill>
              <a:cs typeface="Calibri" charset="0"/>
            </a:endParaRPr>
          </a:p>
        </p:txBody>
      </p:sp>
      <p:sp>
        <p:nvSpPr>
          <p:cNvPr id="2355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6848E35-E543-4343-BB8E-D30D0A74C26B}" type="datetime1">
              <a:rPr lang="en-US" sz="1200" smtClean="0">
                <a:solidFill>
                  <a:srgbClr val="898989"/>
                </a:solidFill>
              </a:rPr>
              <a:t>2/9/15</a:t>
            </a:fld>
            <a:endParaRPr lang="en-US" sz="1200">
              <a:solidFill>
                <a:srgbClr val="898989"/>
              </a:solidFill>
            </a:endParaRPr>
          </a:p>
        </p:txBody>
      </p:sp>
      <p:sp>
        <p:nvSpPr>
          <p:cNvPr id="235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DDBA64E-A0B9-004D-8563-A4F207780C33}" type="slidenum">
              <a:rPr lang="en-US" sz="1200">
                <a:solidFill>
                  <a:srgbClr val="898989"/>
                </a:solidFill>
              </a:rPr>
              <a:pPr eaLnBrk="1" hangingPunct="1"/>
              <a:t>9</a:t>
            </a:fld>
            <a:endParaRPr lang="en-US" sz="1200">
              <a:solidFill>
                <a:srgbClr val="898989"/>
              </a:solidFill>
            </a:endParaRPr>
          </a:p>
        </p:txBody>
      </p:sp>
      <p:sp>
        <p:nvSpPr>
          <p:cNvPr id="6" name="Footer Placeholder 5"/>
          <p:cNvSpPr>
            <a:spLocks noGrp="1"/>
          </p:cNvSpPr>
          <p:nvPr>
            <p:ph type="ftr" sz="quarter" idx="11"/>
          </p:nvPr>
        </p:nvSpPr>
        <p:spPr/>
        <p:txBody>
          <a:bodyPr/>
          <a:lstStyle/>
          <a:p>
            <a:pPr>
              <a:defRPr/>
            </a:pPr>
            <a:r>
              <a:rPr lang="en-US" smtClean="0"/>
              <a:t>DB Applications Workshop Miami</a:t>
            </a: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1898</TotalTime>
  <Words>3878</Words>
  <Application>Microsoft Macintosh PowerPoint</Application>
  <PresentationFormat>On-screen Show (4:3)</PresentationFormat>
  <Paragraphs>666</Paragraphs>
  <Slides>82</Slides>
  <Notes>9</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DB Applications Workshop AOML: Practical Aspects of Real-Time Suomi NPP Imagery and Products</vt:lpstr>
      <vt:lpstr>What is Suomi NPP?</vt:lpstr>
      <vt:lpstr>PowerPoint Presentation</vt:lpstr>
      <vt:lpstr>Suomi NPP Sensor Suite</vt:lpstr>
      <vt:lpstr>Suomi NPP Launch 2011/10/28</vt:lpstr>
      <vt:lpstr>ATMS First Light image</vt:lpstr>
      <vt:lpstr>VIIRS First Light Image</vt:lpstr>
      <vt:lpstr>CrIS First Light Image</vt:lpstr>
      <vt:lpstr>What is new about VIIRS?</vt:lpstr>
      <vt:lpstr>Where To Obtain VIIRS Data</vt:lpstr>
      <vt:lpstr>Suomi NPP Data Archive: NOAA CLASS</vt:lpstr>
      <vt:lpstr>Notes about NOAA CLASS</vt:lpstr>
      <vt:lpstr>VIIRS Scanner Characteristics</vt:lpstr>
      <vt:lpstr>VIIRS Spectral Bands</vt:lpstr>
      <vt:lpstr>VIIRS Scan Details</vt:lpstr>
      <vt:lpstr>VIIRS Scan Overlap</vt:lpstr>
      <vt:lpstr>VIIRS Bowtie Deletion Zones</vt:lpstr>
      <vt:lpstr>Visualization of a VIIRS M-band SDR granule (Python)</vt:lpstr>
      <vt:lpstr>Another example of bowtie deletion</vt:lpstr>
      <vt:lpstr>VIIRS aggregation zones (to maintain near constant FOV size)</vt:lpstr>
      <vt:lpstr>VIIRS Calibration</vt:lpstr>
      <vt:lpstr>Anatomy of a VIIRS File Name</vt:lpstr>
      <vt:lpstr>VIIRS Detailed Information</vt:lpstr>
      <vt:lpstr>VIIRS M-band SDR Contents</vt:lpstr>
      <vt:lpstr>VIIRS M-band Geolocation Contents</vt:lpstr>
      <vt:lpstr>VIIRS Product Types</vt:lpstr>
      <vt:lpstr>VIIRS Products</vt:lpstr>
      <vt:lpstr>VIIRS Product Types</vt:lpstr>
      <vt:lpstr>How many VIIRS SDR files per day?</vt:lpstr>
      <vt:lpstr>Raw Data Record (RDR)</vt:lpstr>
      <vt:lpstr>Sensor Data Record (SDR)</vt:lpstr>
      <vt:lpstr>Intermediate Product (IP)</vt:lpstr>
      <vt:lpstr>Environmental Data Records (EDR)</vt:lpstr>
      <vt:lpstr>Software to Read VIIRS Data</vt:lpstr>
      <vt:lpstr>Hydra2</vt:lpstr>
      <vt:lpstr>Hydra2</vt:lpstr>
      <vt:lpstr>HDF5 Software</vt:lpstr>
      <vt:lpstr>PowerPoint Presentation</vt:lpstr>
      <vt:lpstr>Interrogation of VIIRS files using h5dump</vt:lpstr>
      <vt:lpstr>Interrogation of VIIRS SDR files using h5dump</vt:lpstr>
      <vt:lpstr>IDL code to read VIIRS SDR M15</vt:lpstr>
      <vt:lpstr>Software supporting HDF5</vt:lpstr>
      <vt:lpstr>Reprojection/Remapping Software</vt:lpstr>
      <vt:lpstr>Defining the projected grid</vt:lpstr>
      <vt:lpstr>VIIRS Projected Image Examples</vt:lpstr>
      <vt:lpstr>Suomi NPP Direct Broadcast and the Community Satellite Processing Package (CSPP)</vt:lpstr>
      <vt:lpstr>Suomi NPP Direct Broadcast</vt:lpstr>
      <vt:lpstr>Orbital Systems 2.4-meter X/L-band Antenna Installation at AOML Sep 2014</vt:lpstr>
      <vt:lpstr>Suomi NPP Sensor Suite</vt:lpstr>
      <vt:lpstr>Real-Time Applications</vt:lpstr>
      <vt:lpstr>NWP Forecast Error Reduction</vt:lpstr>
      <vt:lpstr>Wildfire Detection</vt:lpstr>
      <vt:lpstr>Sea Ice Mapping for Navigation</vt:lpstr>
      <vt:lpstr>PowerPoint Presentation</vt:lpstr>
      <vt:lpstr>Receiving Real-Time Data</vt:lpstr>
      <vt:lpstr>Worldwide X-band Sites</vt:lpstr>
      <vt:lpstr>Direct Broadcast Software from SSEC</vt:lpstr>
      <vt:lpstr>What is CSPP?</vt:lpstr>
      <vt:lpstr>CSPP Software Philosophy</vt:lpstr>
      <vt:lpstr>CSPP LEO Satellites and Sensors</vt:lpstr>
      <vt:lpstr>CSPP Satellite/Sensor/Product Matrix</vt:lpstr>
      <vt:lpstr>Other DB Software Packages</vt:lpstr>
      <vt:lpstr>CSPP Users</vt:lpstr>
      <vt:lpstr>CSPP LEO Software (Jan 2015)</vt:lpstr>
      <vt:lpstr>CSPP Product: VIIRS SST</vt:lpstr>
      <vt:lpstr>CSPP Product: VIIRS True Color</vt:lpstr>
      <vt:lpstr>CSPP Product: VIIRS Active Fires</vt:lpstr>
      <vt:lpstr>CSPP VIIRS SDR and EDRs</vt:lpstr>
      <vt:lpstr>CSPP VIIRS Projected Imagery (DNB)</vt:lpstr>
      <vt:lpstr>MIRS Products</vt:lpstr>
      <vt:lpstr>CLAVR-X Products</vt:lpstr>
      <vt:lpstr>CSPP LEO Upcoming Releases</vt:lpstr>
      <vt:lpstr>VIIRS SST from ACSPO 2015-01-01 SSEC Direct Broadcast</vt:lpstr>
      <vt:lpstr>AOML X/L-Band Reception and Processing System</vt:lpstr>
      <vt:lpstr>Reception System</vt:lpstr>
      <vt:lpstr>Processing System</vt:lpstr>
      <vt:lpstr>Product Directories</vt:lpstr>
      <vt:lpstr>DBPS Data Flow</vt:lpstr>
      <vt:lpstr>EOS Data Flow</vt:lpstr>
      <vt:lpstr>Suomi NPP Data Flow</vt:lpstr>
      <vt:lpstr>Metop Data Flow</vt:lpstr>
      <vt:lpstr>POES Data Flow</vt:lpstr>
    </vt:vector>
  </TitlesOfParts>
  <Company>Space Science and Engineering Center, University of Wisconsin-Madison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Suomi NPP VIIRS Workshop</dc:title>
  <dc:creator>Liam Gumley</dc:creator>
  <cp:lastModifiedBy>Liam Gumley</cp:lastModifiedBy>
  <cp:revision>86</cp:revision>
  <dcterms:created xsi:type="dcterms:W3CDTF">2012-02-13T21:27:56Z</dcterms:created>
  <dcterms:modified xsi:type="dcterms:W3CDTF">2015-02-10T02:19:20Z</dcterms:modified>
</cp:coreProperties>
</file>