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535" r:id="rId2"/>
    <p:sldId id="416" r:id="rId3"/>
    <p:sldId id="471" r:id="rId4"/>
    <p:sldId id="452" r:id="rId5"/>
    <p:sldId id="453" r:id="rId6"/>
    <p:sldId id="445" r:id="rId7"/>
    <p:sldId id="457" r:id="rId8"/>
    <p:sldId id="536" r:id="rId9"/>
    <p:sldId id="461" r:id="rId10"/>
    <p:sldId id="451" r:id="rId11"/>
    <p:sldId id="529" r:id="rId12"/>
    <p:sldId id="458" r:id="rId13"/>
    <p:sldId id="473" r:id="rId14"/>
    <p:sldId id="477" r:id="rId15"/>
    <p:sldId id="474" r:id="rId16"/>
    <p:sldId id="459" r:id="rId17"/>
    <p:sldId id="460" r:id="rId18"/>
    <p:sldId id="494" r:id="rId19"/>
    <p:sldId id="464" r:id="rId20"/>
    <p:sldId id="537" r:id="rId21"/>
    <p:sldId id="538" r:id="rId22"/>
    <p:sldId id="462" r:id="rId23"/>
    <p:sldId id="472" r:id="rId24"/>
    <p:sldId id="478" r:id="rId25"/>
    <p:sldId id="476" r:id="rId26"/>
    <p:sldId id="475" r:id="rId27"/>
    <p:sldId id="518" r:id="rId28"/>
    <p:sldId id="479" r:id="rId29"/>
    <p:sldId id="480" r:id="rId30"/>
    <p:sldId id="498" r:id="rId31"/>
    <p:sldId id="530" r:id="rId32"/>
    <p:sldId id="532" r:id="rId33"/>
    <p:sldId id="534" r:id="rId34"/>
    <p:sldId id="484" r:id="rId35"/>
    <p:sldId id="485" r:id="rId36"/>
    <p:sldId id="486" r:id="rId37"/>
    <p:sldId id="487" r:id="rId38"/>
    <p:sldId id="489" r:id="rId39"/>
    <p:sldId id="490" r:id="rId40"/>
    <p:sldId id="517" r:id="rId41"/>
    <p:sldId id="492" r:id="rId42"/>
    <p:sldId id="515" r:id="rId43"/>
    <p:sldId id="514" r:id="rId44"/>
    <p:sldId id="481" r:id="rId45"/>
    <p:sldId id="482" r:id="rId46"/>
    <p:sldId id="441" r:id="rId47"/>
    <p:sldId id="483" r:id="rId48"/>
    <p:sldId id="426" r:id="rId49"/>
    <p:sldId id="516" r:id="rId50"/>
    <p:sldId id="503" r:id="rId51"/>
    <p:sldId id="506" r:id="rId52"/>
    <p:sldId id="507" r:id="rId53"/>
    <p:sldId id="511" r:id="rId54"/>
    <p:sldId id="508" r:id="rId55"/>
  </p:sldIdLst>
  <p:sldSz cx="9144000" cy="6858000" type="screen4x3"/>
  <p:notesSz cx="6743700" cy="9880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EFF01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528" autoAdjust="0"/>
    <p:restoredTop sz="97720" autoAdjust="0"/>
  </p:normalViewPr>
  <p:slideViewPr>
    <p:cSldViewPr showGuides="1">
      <p:cViewPr varScale="1">
        <p:scale>
          <a:sx n="102" d="100"/>
          <a:sy n="102" d="100"/>
        </p:scale>
        <p:origin x="-64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10B0A2D-5705-D347-842A-BCFAC247E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523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4238"/>
            <a:ext cx="49466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DCF055B-A9BC-784A-A314-06D224F2D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398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448E078-DE91-E74F-B21F-5FBB54834B6F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94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Title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B38C1-CE88-A14B-B675-887AA148ED82}" type="slidenum">
              <a:rPr lang="en-US"/>
              <a:pPr/>
              <a:t>12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AE547-15B0-1B41-ACB0-4BF58E19D0C9}" type="slidenum">
              <a:rPr lang="en-US"/>
              <a:pPr/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4739B9-C53D-7843-91A9-28461AFC4E7B}" type="slidenum">
              <a:rPr lang="en-US"/>
              <a:pPr/>
              <a:t>15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7D88FB-A944-3C4B-947D-52D7DA9D8F00}" type="slidenum">
              <a:rPr lang="en-US"/>
              <a:pPr/>
              <a:t>16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2AFE47-0244-0746-BDB8-2FFF6053D9D1}" type="slidenum">
              <a:rPr lang="en-US"/>
              <a:pPr/>
              <a:t>17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28437-5975-C044-BF1A-256D31C93E96}" type="slidenum">
              <a:rPr lang="en-US"/>
              <a:pPr/>
              <a:t>19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28437-5975-C044-BF1A-256D31C93E96}" type="slidenum">
              <a:rPr lang="en-US"/>
              <a:pPr/>
              <a:t>20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28437-5975-C044-BF1A-256D31C93E96}" type="slidenum">
              <a:rPr lang="en-US"/>
              <a:pPr/>
              <a:t>21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8703F-7F08-F74C-A80E-CA8B0B3CEFF5}" type="slidenum">
              <a:rPr lang="en-US"/>
              <a:pPr/>
              <a:t>22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F2323-9915-F44E-9BF3-00741A92E99F}" type="slidenum">
              <a:rPr lang="en-US"/>
              <a:pPr/>
              <a:t>23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4F73B-F38C-8E4C-A823-521081434BB9}" type="slidenum">
              <a:rPr lang="en-US"/>
              <a:pPr/>
              <a:t>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5D65D-4A07-8E4B-9CAF-E71A518849A8}" type="slidenum">
              <a:rPr lang="en-US"/>
              <a:pPr/>
              <a:t>26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740275"/>
            <a:ext cx="19050" cy="203200"/>
          </a:xfrm>
          <a:noFill/>
          <a:ln/>
        </p:spPr>
        <p:txBody>
          <a:bodyPr wrap="none" lIns="9140" tIns="9140" rIns="9140" bIns="9140" anchor="ctr">
            <a:spAutoFit/>
          </a:bodyPr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58389-4CC1-BF49-A5B2-458A3C649DE1}" type="slidenum">
              <a:rPr lang="en-US"/>
              <a:pPr/>
              <a:t>34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FAF3E-E64C-324E-B06F-2FE3E8B4423E}" type="slidenum">
              <a:rPr lang="en-US"/>
              <a:pPr/>
              <a:t>35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A592D-DB39-2B45-B60D-81A3B18BC241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8B4AA-DB62-9342-B1A5-3985E9F584B5}" type="slidenum">
              <a:rPr lang="en-US"/>
              <a:pPr/>
              <a:t>37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7C34B6-0E79-E44E-885A-64C64EDB4825}" type="slidenum">
              <a:rPr lang="en-US"/>
              <a:pPr/>
              <a:t>38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5C149-A116-1740-951D-F7084D7225BF}" type="slidenum">
              <a:rPr lang="en-US"/>
              <a:pPr/>
              <a:t>39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6CB05-70DE-7443-A4CC-A19669CF54AE}" type="slidenum">
              <a:rPr lang="en-US"/>
              <a:pPr/>
              <a:t>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8B97A-FAEA-3F44-A9BD-4129AA8CC6D7}" type="slidenum">
              <a:rPr lang="en-US"/>
              <a:pPr/>
              <a:t>44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A8D51-F4CB-2942-812F-A706583E74B9}" type="slidenum">
              <a:rPr lang="en-US"/>
              <a:pPr/>
              <a:t>45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7003E-7CCF-DF44-BA14-7467BA3985AD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4B6DC-D0C4-1B4A-B17A-422C22725901}" type="slidenum">
              <a:rPr lang="en-US"/>
              <a:pPr/>
              <a:t>47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9B9CAF-7E80-7844-93E0-1A86A1E931FC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A26EC7-1E21-2744-B7F7-47EEB8AE9E05}" type="slidenum">
              <a:rPr lang="en-US"/>
              <a:pPr/>
              <a:t>50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5BA532-9857-E44A-BEAC-A0954644E976}" type="slidenum">
              <a:rPr lang="en-US"/>
              <a:pPr/>
              <a:t>51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757738"/>
            <a:ext cx="4946650" cy="276225"/>
          </a:xfrm>
          <a:noFill/>
          <a:ln/>
        </p:spPr>
        <p:txBody>
          <a:bodyPr anchor="ctr">
            <a:spAutoFit/>
          </a:bodyPr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797CF-40E0-3944-B831-370DE1B34968}" type="slidenum">
              <a:rPr lang="en-US"/>
              <a:pPr/>
              <a:t>6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1225" y="749300"/>
            <a:ext cx="4921250" cy="3690938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94238"/>
            <a:ext cx="4946650" cy="42814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D39863-27E2-BD4E-87C8-61ADDFCFD2BA}" type="slidenum">
              <a:rPr lang="en-US"/>
              <a:pPr/>
              <a:t>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757738"/>
            <a:ext cx="4946650" cy="276225"/>
          </a:xfrm>
          <a:noFill/>
          <a:ln/>
        </p:spPr>
        <p:txBody>
          <a:bodyPr anchor="ctr">
            <a:spAutoFit/>
          </a:bodyPr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57FD5-B54C-6549-AA05-0831EE3D7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40B09-9778-A24E-AB2A-87AE50D06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95978-5BD6-6E44-80E4-FB1694B16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4F8D6-06AB-4649-ABEF-B47BB701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55FC2-E432-5649-BDDA-D7FA6A3EF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F7C35-8A12-D441-A66D-B0C6F46B5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9AA2E-61C6-954A-B112-5382BDB1F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C83C-10D7-414A-ADD3-4DE584E48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B84A-0DB2-DA44-B012-67D2885E6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A39A-6265-F64B-9706-964B2099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5C4C7-5D39-754B-876E-1F6C9169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E4B3C-B02D-6D4B-B639-B090E162E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118E4-165F-7D40-8907-E63B54006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Julty 7, 2009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55CA-A679-B648-B361-2173233EE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Arial" charset="0"/>
              </a:defRPr>
            </a:lvl1pPr>
          </a:lstStyle>
          <a:p>
            <a:pPr>
              <a:defRPr/>
            </a:pPr>
            <a:fld id="{F91683F6-45D6-9145-941B-A33F2B1AD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ransition xmlns:p14="http://schemas.microsoft.com/office/powerpoint/2010/main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7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6.png"/><Relationship Id="rId7" Type="http://schemas.openxmlformats.org/officeDocument/2006/relationships/image" Target="../media/image2.jpeg"/><Relationship Id="rId8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27.png"/><Relationship Id="rId1" Type="http://schemas.microsoft.com/office/2007/relationships/media" Target="file://localhost/Users/gumley/Documents/Meetings/ARSPC14/kathy_dbcras/IKE_Forecast_IR.gif" TargetMode="External"/><Relationship Id="rId2" Type="http://schemas.openxmlformats.org/officeDocument/2006/relationships/video" Target="file://localhost/Users/gumley/Documents/Meetings/ARSPC14/kathy_dbcras/IKE_Forecast_IR.gif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28600" y="728663"/>
            <a:ext cx="5638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smtClean="0">
                <a:latin typeface="Arial" charset="0"/>
              </a:rPr>
              <a:t>MODIS Direct Broadcast Products and Software</a:t>
            </a:r>
            <a:endParaRPr lang="en-US" sz="4000" dirty="0">
              <a:latin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3857923"/>
            <a:ext cx="57912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dirty="0" smtClean="0">
                <a:latin typeface="Arial" charset="0"/>
              </a:rPr>
              <a:t>DB Applications Workshop</a:t>
            </a:r>
          </a:p>
          <a:p>
            <a:r>
              <a:rPr lang="en-US" sz="2800" b="1" dirty="0" err="1" smtClean="0">
                <a:latin typeface="Arial" charset="0"/>
              </a:rPr>
              <a:t>AOML</a:t>
            </a:r>
            <a:r>
              <a:rPr lang="en-US" sz="2800" b="1" dirty="0" smtClean="0">
                <a:latin typeface="Arial" charset="0"/>
              </a:rPr>
              <a:t> Miami, FL</a:t>
            </a:r>
          </a:p>
          <a:p>
            <a:r>
              <a:rPr lang="en-US" sz="2800" b="1" dirty="0" smtClean="0">
                <a:latin typeface="Arial" charset="0"/>
              </a:rPr>
              <a:t>February 2015</a:t>
            </a:r>
            <a:endParaRPr lang="en-US" sz="2800" b="1" dirty="0">
              <a:latin typeface="Arial" charset="0"/>
            </a:endParaRPr>
          </a:p>
          <a:p>
            <a:endParaRPr lang="en-US" sz="2800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Liam Gumley</a:t>
            </a:r>
          </a:p>
          <a:p>
            <a:r>
              <a:rPr lang="en-US" dirty="0">
                <a:latin typeface="Arial" charset="0"/>
              </a:rPr>
              <a:t>Space Science and Engineering Center</a:t>
            </a:r>
          </a:p>
          <a:p>
            <a:r>
              <a:rPr lang="en-US" dirty="0">
                <a:latin typeface="Arial" charset="0"/>
              </a:rPr>
              <a:t>University of Wisconsin-Madison</a:t>
            </a:r>
          </a:p>
        </p:txBody>
      </p:sp>
      <p:pic>
        <p:nvPicPr>
          <p:cNvPr id="18436" name="Picture 5" descr="SSEC_logo_small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91200"/>
            <a:ext cx="1254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er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b="42352"/>
          <a:stretch>
            <a:fillRect/>
          </a:stretch>
        </p:blipFill>
        <p:spPr bwMode="auto">
          <a:xfrm>
            <a:off x="6172200" y="21945"/>
            <a:ext cx="2743200" cy="191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G_08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400"/>
            <a:ext cx="2743200" cy="3657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E4B3C-B02D-6D4B-B639-B090E162E13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2461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09600" y="5943600"/>
            <a:ext cx="1905000" cy="457200"/>
          </a:xfrm>
          <a:noFill/>
        </p:spPr>
        <p:txBody>
          <a:bodyPr/>
          <a:lstStyle/>
          <a:p>
            <a:pPr algn="l"/>
            <a:fld id="{66179BE8-153F-5B41-9297-C6CBFBF5BE42}" type="slidenum">
              <a:rPr lang="en-US" sz="2400" smtClean="0">
                <a:latin typeface="Times New Roman" charset="0"/>
              </a:rPr>
              <a:pPr algn="l"/>
              <a:t>10</a:t>
            </a:fld>
            <a:endParaRPr lang="en-US" sz="2400" smtClean="0">
              <a:latin typeface="Times New Roman" charset="0"/>
            </a:endParaRPr>
          </a:p>
        </p:txBody>
      </p:sp>
      <p:pic>
        <p:nvPicPr>
          <p:cNvPr id="36868" name="Picture 4" descr="Client_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3838" y="4105275"/>
            <a:ext cx="25908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02266"/>
              </p:ext>
            </p:extLst>
          </p:nvPr>
        </p:nvGraphicFramePr>
        <p:xfrm>
          <a:off x="381000" y="4105275"/>
          <a:ext cx="1506538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7" name="Clip" r:id="rId5" imgW="4038095" imgH="5714286" progId="">
                  <p:embed/>
                </p:oleObj>
              </mc:Choice>
              <mc:Fallback>
                <p:oleObj name="Clip" r:id="rId5" imgW="4038095" imgH="571428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05275"/>
                        <a:ext cx="1506538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9" name="Picture 10" descr="terra"/>
          <p:cNvPicPr>
            <a:picLocks noChangeAspect="1" noChangeArrowheads="1"/>
          </p:cNvPicPr>
          <p:nvPr/>
        </p:nvPicPr>
        <p:blipFill>
          <a:blip r:embed="rId7"/>
          <a:srcRect l="36000" b="42352"/>
          <a:stretch>
            <a:fillRect/>
          </a:stretch>
        </p:blipFill>
        <p:spPr bwMode="auto">
          <a:xfrm>
            <a:off x="76200" y="1666875"/>
            <a:ext cx="22098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1" descr="SouthAfrica"/>
          <p:cNvPicPr>
            <a:picLocks noChangeAspect="1" noChangeArrowheads="1"/>
          </p:cNvPicPr>
          <p:nvPr/>
        </p:nvPicPr>
        <p:blipFill>
          <a:blip r:embed="rId8"/>
          <a:srcRect t="19200" r="26526" b="4800"/>
          <a:stretch>
            <a:fillRect/>
          </a:stretch>
        </p:blipFill>
        <p:spPr bwMode="auto">
          <a:xfrm>
            <a:off x="6207125" y="4105275"/>
            <a:ext cx="25558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AutoShape 12"/>
          <p:cNvSpPr>
            <a:spLocks noChangeArrowheads="1"/>
          </p:cNvSpPr>
          <p:nvPr/>
        </p:nvSpPr>
        <p:spPr bwMode="auto">
          <a:xfrm>
            <a:off x="990600" y="3352800"/>
            <a:ext cx="366713" cy="563563"/>
          </a:xfrm>
          <a:prstGeom prst="downArrow">
            <a:avLst>
              <a:gd name="adj1" fmla="val 50000"/>
              <a:gd name="adj2" fmla="val 56193"/>
            </a:avLst>
          </a:prstGeom>
          <a:solidFill>
            <a:srgbClr val="00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2438400" y="1131888"/>
            <a:ext cx="63246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Helvetica" charset="0"/>
              </a:rPr>
              <a:t> Local control gives users the freedom to tailor operations to suit local needs</a:t>
            </a:r>
          </a:p>
          <a:p>
            <a:pPr>
              <a:buFontTx/>
              <a:buChar char="•"/>
            </a:pPr>
            <a:r>
              <a:rPr lang="en-US">
                <a:latin typeface="Helvetica" charset="0"/>
              </a:rPr>
              <a:t> Timeliness for responding to natural hazards and providing information for decision makers</a:t>
            </a:r>
          </a:p>
          <a:p>
            <a:pPr>
              <a:buFontTx/>
              <a:buChar char="•"/>
            </a:pPr>
            <a:r>
              <a:rPr lang="en-US">
                <a:latin typeface="Helvetica" charset="0"/>
              </a:rPr>
              <a:t> Local researchers are free to develop and refine algorithms tuned for local conditions</a:t>
            </a:r>
          </a:p>
        </p:txBody>
      </p:sp>
      <p:sp>
        <p:nvSpPr>
          <p:cNvPr id="36873" name="Text Box 18"/>
          <p:cNvSpPr txBox="1">
            <a:spLocks noChangeArrowheads="1"/>
          </p:cNvSpPr>
          <p:nvPr/>
        </p:nvSpPr>
        <p:spPr bwMode="auto">
          <a:xfrm>
            <a:off x="304800" y="1295400"/>
            <a:ext cx="17526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>
                <a:latin typeface="Arial" charset="0"/>
              </a:rPr>
              <a:t>Satellite</a:t>
            </a:r>
          </a:p>
        </p:txBody>
      </p:sp>
      <p:sp>
        <p:nvSpPr>
          <p:cNvPr id="36874" name="Text Box 19"/>
          <p:cNvSpPr txBox="1">
            <a:spLocks noChangeArrowheads="1"/>
          </p:cNvSpPr>
          <p:nvPr/>
        </p:nvSpPr>
        <p:spPr bwMode="auto">
          <a:xfrm>
            <a:off x="271463" y="6029325"/>
            <a:ext cx="17526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>
                <a:latin typeface="Arial" charset="0"/>
              </a:rPr>
              <a:t>Ground Station</a:t>
            </a:r>
          </a:p>
        </p:txBody>
      </p:sp>
      <p:sp>
        <p:nvSpPr>
          <p:cNvPr id="36875" name="Text Box 20"/>
          <p:cNvSpPr txBox="1">
            <a:spLocks noChangeArrowheads="1"/>
          </p:cNvSpPr>
          <p:nvPr/>
        </p:nvSpPr>
        <p:spPr bwMode="auto">
          <a:xfrm>
            <a:off x="2667000" y="6019800"/>
            <a:ext cx="2667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>
                <a:latin typeface="ヒラギノ角ゴ Pro W3" charset="-128"/>
              </a:rPr>
              <a:t>Processing Software</a:t>
            </a:r>
            <a:endParaRPr lang="en-US" sz="1700">
              <a:latin typeface="Arial" charset="0"/>
            </a:endParaRPr>
          </a:p>
        </p:txBody>
      </p:sp>
      <p:sp>
        <p:nvSpPr>
          <p:cNvPr id="36876" name="Text Box 21"/>
          <p:cNvSpPr txBox="1">
            <a:spLocks noChangeArrowheads="1"/>
          </p:cNvSpPr>
          <p:nvPr/>
        </p:nvSpPr>
        <p:spPr bwMode="auto">
          <a:xfrm>
            <a:off x="6019800" y="6019800"/>
            <a:ext cx="3048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>
                <a:latin typeface="ヒラギノ角ゴ Pro W3" charset="-128"/>
              </a:rPr>
              <a:t>Products and Applications</a:t>
            </a:r>
            <a:endParaRPr lang="en-US" sz="1700">
              <a:latin typeface="Arial" charset="0"/>
            </a:endParaRPr>
          </a:p>
        </p:txBody>
      </p:sp>
      <p:sp>
        <p:nvSpPr>
          <p:cNvPr id="36877" name="AutoShape 12"/>
          <p:cNvSpPr>
            <a:spLocks noChangeArrowheads="1"/>
          </p:cNvSpPr>
          <p:nvPr/>
        </p:nvSpPr>
        <p:spPr bwMode="auto">
          <a:xfrm rot="16200000">
            <a:off x="2155825" y="5006975"/>
            <a:ext cx="366713" cy="563563"/>
          </a:xfrm>
          <a:prstGeom prst="downArrow">
            <a:avLst>
              <a:gd name="adj1" fmla="val 50000"/>
              <a:gd name="adj2" fmla="val 56193"/>
            </a:avLst>
          </a:prstGeom>
          <a:solidFill>
            <a:srgbClr val="00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36878" name="AutoShape 12"/>
          <p:cNvSpPr>
            <a:spLocks noChangeArrowheads="1"/>
          </p:cNvSpPr>
          <p:nvPr/>
        </p:nvSpPr>
        <p:spPr bwMode="auto">
          <a:xfrm rot="16200000">
            <a:off x="5584825" y="5006975"/>
            <a:ext cx="366713" cy="563563"/>
          </a:xfrm>
          <a:prstGeom prst="downArrow">
            <a:avLst>
              <a:gd name="adj1" fmla="val 50000"/>
              <a:gd name="adj2" fmla="val 56193"/>
            </a:avLst>
          </a:prstGeom>
          <a:solidFill>
            <a:srgbClr val="00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36879" name="Text Box 2"/>
          <p:cNvSpPr txBox="1">
            <a:spLocks noChangeArrowheads="1"/>
          </p:cNvSpPr>
          <p:nvPr/>
        </p:nvSpPr>
        <p:spPr bwMode="auto">
          <a:xfrm>
            <a:off x="114300" y="2286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Advantages of DB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/>
          </p:cNvSpPr>
          <p:nvPr/>
        </p:nvSpPr>
        <p:spPr bwMode="auto">
          <a:xfrm>
            <a:off x="285750" y="1097161"/>
            <a:ext cx="8572500" cy="545603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numCol="2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MODIS Level 1B Products (MODISL1DB)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Level 0 quicklook images (visible and infrared)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Level 1B 1KM, HKM, and QKM radiances and geolocation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Destriping corrections for Level 1B 1KM infrared radiances</a:t>
            </a:r>
          </a:p>
          <a:p>
            <a:pPr>
              <a:lnSpc>
                <a:spcPct val="110000"/>
              </a:lnSpc>
            </a:pPr>
            <a:endParaRPr lang="en-US" sz="14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10000"/>
              </a:lnSpc>
            </a:pP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MODIS Atmosphere Level 2 Products (IMAPP)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Cloud Mask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Cloud Top Pressure, Phase, Emissivity, Optical Depth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Aerosol Optical Depth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Temperature and Water Vapor Profiles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Total Column </a:t>
            </a:r>
            <a:r>
              <a:rPr lang="en-US" sz="14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Precipitable</a:t>
            </a: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Water Vapor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Total Column Ozone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Level 2 browse images for all Atmosphere Products</a:t>
            </a:r>
          </a:p>
          <a:p>
            <a:pPr>
              <a:lnSpc>
                <a:spcPct val="110000"/>
              </a:lnSpc>
            </a:pPr>
            <a:endParaRPr lang="en-US" sz="14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10000"/>
              </a:lnSpc>
            </a:pP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MODIS Land Products (DRL)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Corrected Reflectance 1KM, HKM, QKM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Fire Detection / Thermal Anomalies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Land Surface Temperature (LST)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Normalized Difference Vegetation Index (NDVI)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Enhanced Vegetation Index (EVI)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Land Surface Reflectance</a:t>
            </a:r>
          </a:p>
          <a:p>
            <a:pPr>
              <a:lnSpc>
                <a:spcPct val="110000"/>
              </a:lnSpc>
            </a:pPr>
            <a:endParaRPr lang="en-US" sz="1400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10000"/>
              </a:lnSpc>
            </a:pPr>
            <a:endParaRPr lang="en-US" sz="1400" b="1" i="1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10000"/>
              </a:lnSpc>
            </a:pPr>
            <a:r>
              <a:rPr lang="en-US" sz="1400" b="1" i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MODIS </a:t>
            </a: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Ocean Products (</a:t>
            </a:r>
            <a:r>
              <a:rPr lang="en-US" sz="1400" b="1" i="1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SeaDAS</a:t>
            </a: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Chlorophyll-A Concentration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Sea Surface Temperature (SST)</a:t>
            </a:r>
          </a:p>
          <a:p>
            <a:pPr>
              <a:lnSpc>
                <a:spcPct val="110000"/>
              </a:lnSpc>
            </a:pPr>
            <a:endParaRPr lang="en-US" sz="14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10000"/>
              </a:lnSpc>
            </a:pP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MODIS Images (</a:t>
            </a:r>
            <a:r>
              <a:rPr lang="en-US" sz="1400" b="1" i="1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HDFLook</a:t>
            </a: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Level 1B browse images (visible, infrared, true color)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Level 2 Land browse images (NDVI, LST)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Level 2 Ocean browse images (Chlorophyll-A, SST)</a:t>
            </a:r>
          </a:p>
          <a:p>
            <a:pPr>
              <a:lnSpc>
                <a:spcPct val="110000"/>
              </a:lnSpc>
            </a:pPr>
            <a:endParaRPr lang="en-US" sz="14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10000"/>
              </a:lnSpc>
            </a:pP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MODIS Google Earth KML (IMAPP)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MODIS 250 meter resolution true color JPEG images and KML</a:t>
            </a:r>
          </a:p>
          <a:p>
            <a:pPr>
              <a:lnSpc>
                <a:spcPct val="110000"/>
              </a:lnSpc>
            </a:pPr>
            <a:endParaRPr lang="en-US" sz="1400" b="1" i="1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10000"/>
              </a:lnSpc>
            </a:pP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AIRS Level 1 and Level 2 (IMAPP)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Level 1B data (including AIRS IR,  AIRS VIS, and AMSU)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Level 2 retrievals of temperature and moisture</a:t>
            </a:r>
          </a:p>
          <a:p>
            <a:pPr>
              <a:lnSpc>
                <a:spcPct val="110000"/>
              </a:lnSpc>
            </a:pPr>
            <a:endParaRPr lang="en-US" sz="1400" b="1" i="1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pPr>
              <a:lnSpc>
                <a:spcPct val="110000"/>
              </a:lnSpc>
            </a:pPr>
            <a:r>
              <a:rPr lang="en-US" sz="1400" b="1" i="1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AMSR-E Level 1 and Level 2 (IMAPP)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Geolocated and calibrated antenna temperatures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Rain Rate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Soil Moisture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Snow Water Equivalent</a:t>
            </a:r>
          </a:p>
          <a:p>
            <a:pPr>
              <a:lnSpc>
                <a:spcPct val="110000"/>
              </a:lnSpc>
            </a:pPr>
            <a:endParaRPr lang="en-US" sz="1400" dirty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383" y="98227"/>
            <a:ext cx="7768828" cy="741164"/>
          </a:xfrm>
          <a:noFill/>
          <a:ln w="12700">
            <a:miter lim="800000"/>
            <a:headEnd/>
            <a:tailEnd/>
          </a:ln>
        </p:spPr>
        <p:txBody>
          <a:bodyPr wrap="square" lIns="64291" tIns="32146" rIns="40638" bIns="32146" numCol="1" anchor="ctr" anchorCtr="0" compatLnSpc="1">
            <a:prstTxWarp prst="textNoShape">
              <a:avLst/>
            </a:prstTxWarp>
          </a:bodyPr>
          <a:lstStyle/>
          <a:p>
            <a:r>
              <a:rPr lang="en-US" sz="41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Terra and Aqua DB Product Suite</a:t>
            </a:r>
            <a:endParaRPr lang="en-US" sz="4100" dirty="0">
              <a:solidFill>
                <a:schemeClr val="tx1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628900" y="3810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Outline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What is MODIS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Direct Broadcast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(DB)?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latin typeface="Arial" pitchFamily="-109" charset="0"/>
              </a:rPr>
              <a:t>MODIS DB </a:t>
            </a:r>
            <a:r>
              <a:rPr lang="en-US" sz="2800" b="1" dirty="0">
                <a:latin typeface="Arial" pitchFamily="-109" charset="0"/>
              </a:rPr>
              <a:t>Image</a:t>
            </a:r>
            <a:r>
              <a:rPr lang="en-US" sz="2800" dirty="0">
                <a:latin typeface="Arial" pitchFamily="-109" charset="0"/>
              </a:rPr>
              <a:t> 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Atmosphere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Land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Ocean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Downloading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data from the Web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50B4A7-39DE-174A-8F3A-926BDD6A272A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>
                <a:solidFill>
                  <a:srgbClr val="000099"/>
                </a:solidFill>
                <a:latin typeface="Arial" charset="0"/>
              </a:rPr>
              <a:t>MODIS</a:t>
            </a: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 DB Level 1 </a:t>
            </a:r>
            <a:r>
              <a:rPr lang="en-US" sz="3600" b="1" dirty="0">
                <a:solidFill>
                  <a:srgbClr val="000099"/>
                </a:solidFill>
                <a:latin typeface="Arial" charset="0"/>
              </a:rPr>
              <a:t>Image Products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Software: </a:t>
            </a:r>
            <a:r>
              <a:rPr lang="en-US" sz="2800" b="1">
                <a:latin typeface="Arial" charset="0"/>
              </a:rPr>
              <a:t>MODISL1DB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 b="1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Developers: MODIS Characterization Support Team, MODIS Science Team, NASA Ocean Biology Pro</a:t>
            </a:r>
            <a:r>
              <a:rPr lang="en-US" sz="2800">
                <a:latin typeface="Arial" charset="0"/>
                <a:ea typeface="Arial" charset="0"/>
                <a:cs typeface="Arial" charset="0"/>
              </a:rPr>
              <a:t>cessing Group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Distributor: NASA Ocean Biology Processing Group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  <a:ea typeface="Arial" charset="0"/>
                <a:cs typeface="Arial" charset="0"/>
              </a:rPr>
              <a:t>Platforms: Linux, OS X, Windows (VM)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  <a:ea typeface="Arial" charset="0"/>
                <a:cs typeface="Arial" charset="0"/>
              </a:rPr>
              <a:t>http://oceancolor.gsfc.nasa.gov/seadas/modisl1db/</a:t>
            </a:r>
          </a:p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 b="1" i="1">
                <a:latin typeface="Arial" charset="0"/>
                <a:ea typeface="Arial" charset="0"/>
                <a:cs typeface="Arial" charset="0"/>
              </a:rPr>
              <a:t>Free Download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843C0A-A828-2B48-AEBE-CD0788B8A7EC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95DCB8-A581-BD46-9186-0B769E6973FD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5746"/>
            <a:ext cx="7924800" cy="62065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What does MODISL1DB do?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Purpose: </a:t>
            </a:r>
            <a:r>
              <a:rPr lang="en-US" sz="2800" b="1">
                <a:latin typeface="Arial" charset="0"/>
              </a:rPr>
              <a:t>Convert raw MODIS telemetry files to calibrated and geolocated Level 1B image products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Input Data: </a:t>
            </a:r>
            <a:r>
              <a:rPr lang="en-US" sz="2800" b="1">
                <a:latin typeface="Arial" charset="0"/>
              </a:rPr>
              <a:t>Level 0 CCSDS Packet Files containing APID 64 (MODIS) for Terra and Aqua; and APID 957 (GBAD) for Aqua</a:t>
            </a: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Output Data: </a:t>
            </a:r>
            <a:r>
              <a:rPr lang="en-US" sz="2800" b="1">
                <a:latin typeface="Arial" charset="0"/>
              </a:rPr>
              <a:t>MODIS Level 1B 1KM, HKM, QKM, and Geolocation (HDF4 format)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AE5DA9-E2D1-2F45-B242-101ABAE12D9A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MODIS Level 1B Data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66700" y="1219200"/>
            <a:ext cx="86106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MODIS Level 1B data contains calibrated and geolocated radiance or reflectance values observed by the instrument (top of atmosphere)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MYD02 is the Aqua product ID (Terra=MOD02)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MYD021KM = 1000 meter resolution</a:t>
            </a:r>
          </a:p>
          <a:p>
            <a:pPr marL="914400" lvl="1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(1354 pixels across track by 2030 pixels along track for a standard 5-minute granule or scene)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MYD02HKM = 500 meter resolution (2708 x 4060)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MYD02QKM = 250 meter resolution (5416 x 8120)</a:t>
            </a:r>
          </a:p>
        </p:txBody>
      </p:sp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2590800" y="59436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4338" y="5943600"/>
            <a:ext cx="8315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Arial" charset="0"/>
              </a:rPr>
              <a:t>DB granules may be larger (up to 14 minutes long) </a:t>
            </a:r>
          </a:p>
        </p:txBody>
      </p:sp>
      <p:sp>
        <p:nvSpPr>
          <p:cNvPr id="460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EBBC5B-0CF3-4042-9F0C-5D61B9FE4522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MODIS Level 1B Contents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861060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Format is Hierarchical Data Format v4 (HDF4)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Image data are stored as scaled integers, with linear slope and intercept to convert to calibrated radiance or reflectance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Geolocation data at 1000 meter resolution are stored in a separate file (MYD03), along with sensor viewing geometry and solar geometry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Daytime 1KM granules contain all 36 bands at 1000 meter resolution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Nighttime 1KM granules contain bands 20-36 only</a:t>
            </a:r>
          </a:p>
          <a:p>
            <a:pPr marL="457200" indent="-45720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HKM and QKM granules are daytime only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5E7ADE-8347-4345-8559-659E949BF7AE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:\WINNT\Profiles\liamg\Desktop\CIMSS Board Meeting 2000\modis_20001031_1559_b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25" y="152400"/>
            <a:ext cx="8537575" cy="65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4572000" y="228600"/>
            <a:ext cx="4114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SSEC Direct Broadcast 2000/10/13</a:t>
            </a:r>
          </a:p>
          <a:p>
            <a:pPr algn="r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Terra MODIS</a:t>
            </a:r>
            <a:endParaRPr lang="en-US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095500" y="6324600"/>
            <a:ext cx="4953000" cy="3698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Band 2 (0.87 </a:t>
            </a:r>
            <a:r>
              <a:rPr lang="en-US" sz="180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Symbol" charset="2"/>
              </a:rPr>
              <a:t>m) </a:t>
            </a:r>
            <a:r>
              <a:rPr lang="en-US" sz="180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at 250 meter resolution</a:t>
            </a:r>
            <a:endParaRPr lang="en-US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E4B3C-B02D-6D4B-B639-B090E162E13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Band 2 (visible)</a:t>
            </a:r>
            <a:endParaRPr lang="en-US" sz="36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0" y="2849563"/>
            <a:ext cx="18288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>
                <a:latin typeface="Arial" charset="0"/>
              </a:rPr>
              <a:t>Aqua MODIS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 smtClean="0">
                <a:latin typeface="Arial" charset="0"/>
              </a:rPr>
              <a:t>2015/02/06</a:t>
            </a:r>
            <a:endParaRPr lang="en-US" sz="2000" dirty="0" smtClean="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 smtClean="0">
                <a:latin typeface="Arial" charset="0"/>
              </a:rPr>
              <a:t>20:05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UTC</a:t>
            </a:r>
          </a:p>
        </p:txBody>
      </p:sp>
      <p:sp>
        <p:nvSpPr>
          <p:cNvPr id="5222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0D6DA3-F1C0-C844-8D80-D785A804E42C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2" name="Picture 1" descr="a1.15037.2005.band0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7315200" cy="51675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628900" y="3810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Outline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  <a:buFontTx/>
              <a:buAutoNum type="arabicPeriod"/>
            </a:pPr>
            <a:r>
              <a:rPr lang="en-US" sz="2800" dirty="0">
                <a:latin typeface="Arial" charset="0"/>
              </a:rPr>
              <a:t>What is </a:t>
            </a:r>
            <a:r>
              <a:rPr lang="en-US" sz="2800" dirty="0" err="1">
                <a:latin typeface="Arial" charset="0"/>
              </a:rPr>
              <a:t>MODIS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b="1" dirty="0">
                <a:latin typeface="Arial" charset="0"/>
              </a:rPr>
              <a:t>Direct Broadcast</a:t>
            </a:r>
            <a:r>
              <a:rPr lang="en-US" sz="2800" dirty="0">
                <a:latin typeface="Arial" charset="0"/>
              </a:rPr>
              <a:t> (DB)?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</a:pPr>
            <a:r>
              <a:rPr lang="en-US" sz="2800" dirty="0" err="1">
                <a:latin typeface="Arial" charset="0"/>
              </a:rPr>
              <a:t>MODIS</a:t>
            </a:r>
            <a:r>
              <a:rPr lang="en-US" sz="2800" dirty="0">
                <a:latin typeface="Arial" charset="0"/>
              </a:rPr>
              <a:t> DB </a:t>
            </a:r>
            <a:r>
              <a:rPr lang="en-US" sz="2800" b="1" dirty="0">
                <a:latin typeface="Arial" charset="0"/>
              </a:rPr>
              <a:t>Image</a:t>
            </a:r>
            <a:r>
              <a:rPr lang="en-US" sz="2800" dirty="0">
                <a:latin typeface="Arial" charset="0"/>
              </a:rPr>
              <a:t> 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</a:pPr>
            <a:r>
              <a:rPr lang="en-US" sz="2800" dirty="0" err="1">
                <a:latin typeface="Arial" charset="0"/>
              </a:rPr>
              <a:t>MODIS</a:t>
            </a:r>
            <a:r>
              <a:rPr lang="en-US" sz="2800" dirty="0">
                <a:latin typeface="Arial" charset="0"/>
              </a:rPr>
              <a:t> DB </a:t>
            </a:r>
            <a:r>
              <a:rPr lang="en-US" sz="2800" b="1" dirty="0">
                <a:latin typeface="Arial" charset="0"/>
              </a:rPr>
              <a:t>Atmosphere </a:t>
            </a:r>
            <a:r>
              <a:rPr lang="en-US" sz="2800" dirty="0">
                <a:latin typeface="Arial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</a:pPr>
            <a:r>
              <a:rPr lang="en-US" sz="2800" dirty="0" err="1">
                <a:latin typeface="Arial" charset="0"/>
              </a:rPr>
              <a:t>MODIS</a:t>
            </a:r>
            <a:r>
              <a:rPr lang="en-US" sz="2800" dirty="0">
                <a:latin typeface="Arial" charset="0"/>
              </a:rPr>
              <a:t> DB </a:t>
            </a:r>
            <a:r>
              <a:rPr lang="en-US" sz="2800" b="1" dirty="0">
                <a:latin typeface="Arial" charset="0"/>
              </a:rPr>
              <a:t>Land </a:t>
            </a:r>
            <a:r>
              <a:rPr lang="en-US" sz="2800" dirty="0">
                <a:latin typeface="Arial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</a:pPr>
            <a:r>
              <a:rPr lang="en-US" sz="2800" dirty="0" err="1">
                <a:latin typeface="Arial" charset="0"/>
              </a:rPr>
              <a:t>MODIS</a:t>
            </a:r>
            <a:r>
              <a:rPr lang="en-US" sz="2800" dirty="0">
                <a:latin typeface="Arial" charset="0"/>
              </a:rPr>
              <a:t> DB </a:t>
            </a:r>
            <a:r>
              <a:rPr lang="en-US" sz="2800" b="1" dirty="0">
                <a:latin typeface="Arial" charset="0"/>
              </a:rPr>
              <a:t>Ocean </a:t>
            </a:r>
            <a:r>
              <a:rPr lang="en-US" sz="2800" dirty="0">
                <a:latin typeface="Arial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</a:pPr>
            <a:r>
              <a:rPr lang="en-US" sz="2800" b="1" dirty="0" smtClean="0">
                <a:latin typeface="Arial" charset="0"/>
              </a:rPr>
              <a:t>Downloading </a:t>
            </a:r>
            <a:r>
              <a:rPr lang="en-US" sz="2800" dirty="0" err="1">
                <a:latin typeface="Arial" charset="0"/>
              </a:rPr>
              <a:t>MODIS</a:t>
            </a:r>
            <a:r>
              <a:rPr lang="en-US" sz="2800" dirty="0">
                <a:latin typeface="Arial" charset="0"/>
              </a:rPr>
              <a:t> data from the Web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E42C83-4F1E-F640-AE24-D7C21E47718B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Band </a:t>
            </a: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31 (infrared)</a:t>
            </a:r>
            <a:endParaRPr lang="en-US" sz="36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0" y="2849563"/>
            <a:ext cx="18288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>
                <a:latin typeface="Arial" charset="0"/>
              </a:rPr>
              <a:t>Aqua MODIS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 smtClean="0">
                <a:latin typeface="Arial" charset="0"/>
              </a:rPr>
              <a:t>2015/02/06</a:t>
            </a:r>
            <a:endParaRPr lang="en-US" sz="2000" dirty="0" smtClean="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 smtClean="0">
                <a:latin typeface="Arial" charset="0"/>
              </a:rPr>
              <a:t>20:05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UTC</a:t>
            </a:r>
          </a:p>
        </p:txBody>
      </p:sp>
      <p:sp>
        <p:nvSpPr>
          <p:cNvPr id="5222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0D6DA3-F1C0-C844-8D80-D785A804E42C}" type="slidenum">
              <a:rPr lang="en-US" smtClean="0"/>
              <a:pPr/>
              <a:t>20</a:t>
            </a:fld>
            <a:endParaRPr lang="en-US" smtClean="0"/>
          </a:p>
        </p:txBody>
      </p:sp>
      <p:pic>
        <p:nvPicPr>
          <p:cNvPr id="3" name="Picture 2" descr="a1.15037.2005.band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7315200" cy="51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8880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True Color</a:t>
            </a:r>
            <a:endParaRPr lang="en-US" sz="36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0" y="2849563"/>
            <a:ext cx="18288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>
                <a:latin typeface="Arial" charset="0"/>
              </a:rPr>
              <a:t>Aqua MODIS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 smtClean="0">
                <a:latin typeface="Arial" charset="0"/>
              </a:rPr>
              <a:t>2015/02/06</a:t>
            </a:r>
            <a:endParaRPr lang="en-US" sz="2000" dirty="0" smtClean="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000" dirty="0" smtClean="0">
                <a:latin typeface="Arial" charset="0"/>
              </a:rPr>
              <a:t>20:05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UTC</a:t>
            </a:r>
          </a:p>
        </p:txBody>
      </p:sp>
      <p:sp>
        <p:nvSpPr>
          <p:cNvPr id="5222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0D6DA3-F1C0-C844-8D80-D785A804E42C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3" name="Picture 2" descr="a1.15037.2005.truecolo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7315200" cy="51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8880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628900" y="3810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Outline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What is MODIS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Direct Broadcast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(DB)?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Image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latin typeface="Arial" pitchFamily="-109" charset="0"/>
              </a:rPr>
              <a:t>MODIS DB </a:t>
            </a:r>
            <a:r>
              <a:rPr lang="en-US" sz="2800" b="1" dirty="0">
                <a:latin typeface="Arial" pitchFamily="-109" charset="0"/>
              </a:rPr>
              <a:t>Atmosphere </a:t>
            </a:r>
            <a:r>
              <a:rPr lang="en-US" sz="2800" dirty="0"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Land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Ocean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Downloading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data from the Web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ED6886-1B77-974C-A89B-9AA822CD4DEA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MODIS DB Atmosphere Products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3820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Software: </a:t>
            </a:r>
            <a:r>
              <a:rPr lang="en-US" sz="2800" b="1">
                <a:latin typeface="Arial" charset="0"/>
              </a:rPr>
              <a:t>International MODIS/AIRS Processing Package (IMAPP)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Developers: University of Wisconsin-Madison, MODIS Science Team, Remote Sensing Systems, Free University of Berlin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Distributor: University of Wisconsin-Madison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  <a:ea typeface="Arial" charset="0"/>
                <a:cs typeface="Arial" charset="0"/>
              </a:rPr>
              <a:t>Platforms: Linux, Windows (VM)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Website: http://cimss.ssec.wisc.edu/imapp/</a:t>
            </a:r>
          </a:p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 b="1" i="1">
                <a:latin typeface="Arial" charset="0"/>
                <a:ea typeface="Arial" charset="0"/>
                <a:cs typeface="Arial" charset="0"/>
              </a:rPr>
              <a:t>Free Download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D8B9F0-4EDF-754F-9A95-2372ADB2CAD3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E85036-941B-814A-8DAE-17138514D5D3}" type="slidenum">
              <a:rPr lang="en-US" smtClean="0"/>
              <a:pPr/>
              <a:t>24</a:t>
            </a:fld>
            <a:endParaRPr 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1653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D6D92F-B4F1-B04E-85CC-A5AD58C5C3C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381000" y="1066800"/>
            <a:ext cx="8382000" cy="535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MODIS Products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endParaRPr lang="en-US" sz="18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Cloud Mask (MOD35)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Cloud Top Properties (MOD06CT)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Atmospheric Profiles (MOD09)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Aerosol Optical Depth (MOD04)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Sea Surface Temperature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Near Infrared Water Vapor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Level 1B Destriping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True Color Images for Google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Earth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Nadir BRDF Adjusted Reflectance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Ice Surface Temperature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Snow Mask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Ice Cover and Concentration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Inversion Strength and Depth</a:t>
            </a:r>
          </a:p>
          <a:p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8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18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1800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Other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Products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endParaRPr lang="en-US" sz="18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AIRS/AMSU Level 1B Calibrated And Geolocated Radiances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AIRS/AMSU JPL Atmospheric Profiles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AIRS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/MODIS Single FOV Atmospheric Profiles (Clear and Cloudy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AIRS/IASI/CrIS Single FOV Retrievals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DBCRAS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Numerical Weather Prediction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Model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Aviation &amp; Severe Weather Products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Air Quality Forecast Products</a:t>
            </a:r>
          </a:p>
        </p:txBody>
      </p:sp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IMAPP Product List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What does IMAPP do?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Purpose: </a:t>
            </a:r>
            <a:r>
              <a:rPr lang="en-US" sz="2800" b="1">
                <a:latin typeface="Arial" charset="0"/>
              </a:rPr>
              <a:t>Creates MODIS atmosphere, utility, and image products (and AIRS, AMSU, AMSR-E)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Input Data: </a:t>
            </a:r>
            <a:r>
              <a:rPr lang="en-US" sz="2800" b="1">
                <a:latin typeface="Arial" charset="0"/>
              </a:rPr>
              <a:t>MODIS Level 1B 1KM, HKM, QKM, and Geolocation (HDF4 format)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Output Data: </a:t>
            </a:r>
            <a:r>
              <a:rPr lang="en-US" sz="2800" b="1">
                <a:latin typeface="Arial" charset="0"/>
              </a:rPr>
              <a:t>MODIS Level 2 Cloud Mask, Cloud Top Properties, Atmospheric Temperature and Water Vapor Profiles, Total Ozone, Total Precipitable Water Vapor (HDF4 format)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4B17FE-4E8D-814E-8274-6890858F623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qua_20150206_2005_TotalPrecipitableWa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59" y="2190750"/>
            <a:ext cx="6067213" cy="4550410"/>
          </a:xfrm>
          <a:prstGeom prst="rect">
            <a:avLst/>
          </a:prstGeom>
        </p:spPr>
      </p:pic>
      <p:pic>
        <p:nvPicPr>
          <p:cNvPr id="2" name="Picture 1" descr="Aqua_20150206_2005_CloudMas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"/>
          <a:stretch/>
        </p:blipFill>
        <p:spPr>
          <a:xfrm>
            <a:off x="-228600" y="2234345"/>
            <a:ext cx="4829690" cy="3937855"/>
          </a:xfrm>
          <a:prstGeom prst="rect">
            <a:avLst/>
          </a:prstGeom>
        </p:spPr>
      </p:pic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053703" y="170781"/>
            <a:ext cx="7036594" cy="750094"/>
          </a:xfrm>
          <a:ln/>
        </p:spPr>
        <p:txBody>
          <a:bodyPr/>
          <a:lstStyle/>
          <a:p>
            <a:r>
              <a:rPr lang="en-US" sz="3500" dirty="0"/>
              <a:t>MODIS</a:t>
            </a:r>
            <a:r>
              <a:rPr lang="en-US" sz="3500" dirty="0" smtClean="0"/>
              <a:t> Atmosphere Products</a:t>
            </a:r>
            <a:br>
              <a:rPr lang="en-US" sz="3500" dirty="0" smtClean="0"/>
            </a:br>
            <a:r>
              <a:rPr lang="en-US" sz="2800" dirty="0" smtClean="0"/>
              <a:t>2010/05/26 04:56</a:t>
            </a:r>
            <a:endParaRPr lang="en-US" sz="2800" dirty="0"/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1407890" y="1443335"/>
            <a:ext cx="1872307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Cloud Mask</a:t>
            </a: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5889253" y="1443335"/>
            <a:ext cx="1987724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Water Vapor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838200"/>
            <a:ext cx="8458200" cy="3505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Easy to install and easy to execute on modest PCs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NWP domain centered on your DB location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Assimilates IMAPP MOD07 TPW and MOD06CT Cloud Top Pressure and Cloud Effective Emissivity in order to adjust the cloud and moisture fields in the GFS.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Output is standard meteorological parameters in GRIB2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Creates forecast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7942263" y="1235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6804" name="Picture 4" descr="/Users/gumley/Documents/Meetings/ARSPC14/kathy_dbcras/IKE_Forecast_IR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5022850" y="3657600"/>
            <a:ext cx="38782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DBCRAS NWP Model</a:t>
            </a:r>
          </a:p>
        </p:txBody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609600" y="4495800"/>
            <a:ext cx="3733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Arial" charset="0"/>
                <a:ea typeface="Arial" charset="0"/>
                <a:cs typeface="Arial" charset="0"/>
              </a:rPr>
              <a:t>72 hour forecast of 11 micron brightness temperature</a:t>
            </a:r>
          </a:p>
          <a:p>
            <a:pPr algn="r" eaLnBrk="0" hangingPunct="0"/>
            <a:r>
              <a:rPr lang="en-US" sz="2000">
                <a:latin typeface="Arial" charset="0"/>
                <a:ea typeface="Arial" charset="0"/>
                <a:cs typeface="Arial" charset="0"/>
              </a:rPr>
              <a:t>(3 hour time step)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768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68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68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0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17086C-EEF7-994A-8DAF-EE0E1F685E6D}" type="slidenum">
              <a:rPr lang="en-US" smtClean="0"/>
              <a:pPr/>
              <a:t>29</a:t>
            </a:fld>
            <a:endParaRPr lang="en-US" smtClean="0"/>
          </a:p>
        </p:txBody>
      </p:sp>
      <p:pic>
        <p:nvPicPr>
          <p:cNvPr id="78851" name="Picture 104" descr="band29_o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67000"/>
            <a:ext cx="42132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5" descr="band29_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7000"/>
            <a:ext cx="4213225" cy="36576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8853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Level 1B 1KM Destriping</a:t>
            </a:r>
          </a:p>
        </p:txBody>
      </p:sp>
      <p:sp>
        <p:nvSpPr>
          <p:cNvPr id="78854" name="Rectangle 3"/>
          <p:cNvSpPr txBox="1">
            <a:spLocks noChangeArrowheads="1"/>
          </p:cNvSpPr>
          <p:nvPr/>
        </p:nvSpPr>
        <p:spPr bwMode="auto">
          <a:xfrm>
            <a:off x="342900" y="914400"/>
            <a:ext cx="845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Removes stripes from 1KM thermal infrared bands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Each detector is adjusted to match a reference detector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Destriping is recommended before creating IMAPP Atmosphere Products (e.g., Cloud Mask)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1371600" y="6457950"/>
            <a:ext cx="640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Arial" charset="0"/>
                <a:ea typeface="Arial" charset="0"/>
                <a:cs typeface="Arial" charset="0"/>
              </a:rPr>
              <a:t>Terra MODIS L1B 1KM, 2003094 06:05, Band 29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743200"/>
            <a:ext cx="20685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What is Direct Broadcast?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708660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Direct Broadcast is the real-time transmission of earth observation data from the spacecraft to the ground (via X-band on Terra and Aqua)</a:t>
            </a:r>
          </a:p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On Terra, only MODIS is broadcast</a:t>
            </a:r>
          </a:p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On Aqua, all data is broadcast</a:t>
            </a:r>
          </a:p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Data are free and clear with no encryption</a:t>
            </a:r>
          </a:p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All you need is an antenna and receiver!</a:t>
            </a:r>
          </a:p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>
                <a:latin typeface="Arial" charset="0"/>
              </a:rPr>
              <a:t>“Terra and Aqua are a great gift to the world” </a:t>
            </a:r>
            <a:r>
              <a:rPr lang="en-US" sz="2800" i="1">
                <a:latin typeface="Arial" charset="0"/>
              </a:rPr>
              <a:t>(Vladimir Gershenzon, ScanEx)</a:t>
            </a:r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827ADA-A799-CB4A-81D7-A41D201ED124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EF27FC-982A-FF40-B4E5-184A825CD25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True Color Images for Google Earth</a:t>
            </a:r>
          </a:p>
        </p:txBody>
      </p:sp>
      <p:sp>
        <p:nvSpPr>
          <p:cNvPr id="79877" name="Rectangle 6"/>
          <p:cNvSpPr>
            <a:spLocks noChangeArrowheads="1"/>
          </p:cNvSpPr>
          <p:nvPr/>
        </p:nvSpPr>
        <p:spPr bwMode="auto">
          <a:xfrm>
            <a:off x="1371600" y="6305550"/>
            <a:ext cx="640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Images can be ready within 30 minutes of acquisition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8200"/>
            <a:ext cx="7622574" cy="5562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7586" y="0"/>
            <a:ext cx="7768828" cy="892969"/>
          </a:xfrm>
          <a:noFill/>
          <a:ln w="12700">
            <a:miter lim="800000"/>
            <a:headEnd/>
            <a:tailEnd/>
          </a:ln>
        </p:spPr>
        <p:txBody>
          <a:bodyPr wrap="square" lIns="64291" tIns="32146" rIns="40638" bIns="32146" numCol="1" anchor="ctr" anchorCtr="0" compatLnSpc="1">
            <a:prstTxWarp prst="textNoShape">
              <a:avLst/>
            </a:prstTxWarp>
          </a:bodyPr>
          <a:lstStyle/>
          <a:p>
            <a:r>
              <a:rPr lang="en-US" sz="4100" dirty="0" smtClean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IMAPP </a:t>
            </a:r>
            <a:r>
              <a:rPr lang="en-US" sz="41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Virtual Appliance</a:t>
            </a:r>
            <a:endParaRPr lang="en-US" sz="4100" dirty="0">
              <a:solidFill>
                <a:schemeClr val="tx1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476" y="997744"/>
            <a:ext cx="7965281" cy="5250656"/>
          </a:xfrm>
          <a:noFill/>
          <a:ln w="12700">
            <a:miter lim="800000"/>
            <a:headEnd/>
            <a:tailEnd/>
          </a:ln>
        </p:spPr>
        <p:txBody>
          <a:bodyPr wrap="square" lIns="64291" tIns="32146" rIns="40638" bIns="32146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IMAPP VA makes 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it simple to install and run a</a:t>
            </a:r>
            <a:r>
              <a:rPr lang="en-US" sz="22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DB </a:t>
            </a:r>
            <a:r>
              <a:rPr lang="en-US" sz="2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processing system to create a range of atmosphere, land, and ocean products from the MODIS sensor onboard Terra and Aqua, and the AIRS, AMSU, and AMSR-E sensors onboard Aqua.</a:t>
            </a:r>
            <a:endParaRPr lang="en-US" sz="2200" dirty="0">
              <a:latin typeface="Gill Sans" charset="0"/>
              <a:sym typeface="Gill Sans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n-US" sz="2200" dirty="0">
              <a:latin typeface="Gill Sans" charset="0"/>
              <a:sym typeface="Gill Sans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sz="19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Supports </a:t>
            </a:r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Windows (XP</a:t>
            </a:r>
            <a:r>
              <a:rPr lang="en-US" sz="19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Vista</a:t>
            </a:r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7), Apple OS X, Linux</a:t>
            </a:r>
            <a:endParaRPr lang="en-US" sz="1900" dirty="0">
              <a:latin typeface="Gill Sans" charset="0"/>
              <a:sym typeface="Gill Sans" charset="0"/>
            </a:endParaRPr>
          </a:p>
          <a:p>
            <a:pPr marL="457200" indent="-457200"/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Install and run within 10 minutes</a:t>
            </a:r>
            <a:endParaRPr lang="en-US" sz="1900" dirty="0">
              <a:latin typeface="Gill Sans" charset="0"/>
              <a:sym typeface="Gill Sans" charset="0"/>
            </a:endParaRPr>
          </a:p>
          <a:p>
            <a:pPr marL="457200" indent="-457200"/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Easy to configure (e.g., turn on MODIS Land, turn off AIRS)</a:t>
            </a:r>
            <a:endParaRPr lang="en-US" sz="1900" dirty="0">
              <a:latin typeface="Gill Sans" charset="0"/>
              <a:sym typeface="Gill Sans" charset="0"/>
            </a:endParaRPr>
          </a:p>
          <a:p>
            <a:pPr marL="457200" indent="-457200"/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Easy to maintain (automated lookup table updates)</a:t>
            </a:r>
            <a:endParaRPr lang="en-US" sz="1900" dirty="0">
              <a:latin typeface="Gill Sans" charset="0"/>
              <a:sym typeface="Gill Sans" charset="0"/>
            </a:endParaRPr>
          </a:p>
          <a:p>
            <a:pPr marL="457200" indent="-457200"/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Designed for simplicity (no DBMS, no Java, no COTS; just Bash scripts)</a:t>
            </a:r>
            <a:endParaRPr lang="en-US" sz="1900" dirty="0">
              <a:latin typeface="Gill Sans" charset="0"/>
              <a:sym typeface="Gill Sans" charset="0"/>
            </a:endParaRPr>
          </a:p>
          <a:p>
            <a:pPr marL="457200" indent="-457200"/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Allow reliable automated processing</a:t>
            </a:r>
            <a:endParaRPr lang="en-US" sz="1900" dirty="0">
              <a:latin typeface="Gill Sans" charset="0"/>
              <a:sym typeface="Gill Sans" charset="0"/>
            </a:endParaRPr>
          </a:p>
          <a:p>
            <a:pPr marL="457200" indent="-457200"/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Use only open source software packages (e.g., IMAPP, </a:t>
            </a:r>
            <a:r>
              <a:rPr lang="en-US" sz="1900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SeaDAS</a:t>
            </a:r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etc.)</a:t>
            </a:r>
            <a:endParaRPr lang="en-US" sz="1900" dirty="0">
              <a:latin typeface="Gill Sans" charset="0"/>
              <a:sym typeface="Gill Sans" charset="0"/>
            </a:endParaRPr>
          </a:p>
          <a:p>
            <a:pPr marL="457200" indent="-457200"/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Software package downloads are automated as part of the install process</a:t>
            </a:r>
            <a:endParaRPr lang="en-US" sz="1900" dirty="0">
              <a:latin typeface="Gill Sans" charset="0"/>
              <a:sym typeface="Gill Sans" charset="0"/>
            </a:endParaRPr>
          </a:p>
          <a:p>
            <a:pPr marL="457200" indent="-457200"/>
            <a:r>
              <a:rPr lang="en-US" sz="19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Easy to add user-created processing software</a:t>
            </a:r>
            <a:endParaRPr lang="en-US" sz="1900" dirty="0">
              <a:latin typeface="Gill Sans" charset="0"/>
              <a:sym typeface="Gill San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 bldLvl="5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10" y="759024"/>
            <a:ext cx="8526736" cy="533102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17411" name="Rectangle 3"/>
          <p:cNvSpPr>
            <a:spLocks/>
          </p:cNvSpPr>
          <p:nvPr/>
        </p:nvSpPr>
        <p:spPr bwMode="auto">
          <a:xfrm>
            <a:off x="991195" y="6277570"/>
            <a:ext cx="3134320" cy="48220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 anchor="ctr">
            <a:prstTxWarp prst="textNoShape">
              <a:avLst/>
            </a:prstTxWarp>
          </a:bodyPr>
          <a:lstStyle/>
          <a:p>
            <a:pPr marL="40182"/>
            <a:r>
              <a:rPr lang="en-US" sz="14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Space Science and Engineering Center</a:t>
            </a:r>
          </a:p>
          <a:p>
            <a:pPr marL="40182"/>
            <a:r>
              <a:rPr lang="en-US" sz="14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University of Wisconsin-Madison</a:t>
            </a: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6295430" y="4606975"/>
            <a:ext cx="881807" cy="76944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 anchor="ctr">
            <a:prstTxWarp prst="textNoShape">
              <a:avLst/>
            </a:prstTxWarp>
            <a:spAutoFit/>
          </a:bodyPr>
          <a:lstStyle/>
          <a:p>
            <a:pPr marL="649612" indent="-609430"/>
            <a:r>
              <a:rPr lang="en-US" sz="25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Linux</a:t>
            </a:r>
          </a:p>
          <a:p>
            <a:pPr marL="649612" indent="-609430" algn="ctr"/>
            <a:r>
              <a:rPr lang="en-US" sz="25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Guest</a:t>
            </a: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7490440" y="4606975"/>
            <a:ext cx="1296825" cy="76944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 anchor="ctr">
            <a:prstTxWarp prst="textNoShape">
              <a:avLst/>
            </a:prstTxWarp>
            <a:spAutoFit/>
          </a:bodyPr>
          <a:lstStyle/>
          <a:p>
            <a:pPr marL="649612" indent="-609430" algn="ctr"/>
            <a:r>
              <a:rPr lang="en-US" sz="25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Windows</a:t>
            </a:r>
          </a:p>
          <a:p>
            <a:pPr marL="649612" indent="-609430" algn="ctr"/>
            <a:r>
              <a:rPr lang="en-US" sz="25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Host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utoUpdateAnimBg="0"/>
      <p:bldP spid="1741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476" y="232172"/>
            <a:ext cx="7965281" cy="794742"/>
          </a:xfrm>
          <a:noFill/>
          <a:ln w="12700">
            <a:miter lim="800000"/>
            <a:headEnd/>
            <a:tailEnd/>
          </a:ln>
        </p:spPr>
        <p:txBody>
          <a:bodyPr wrap="square" lIns="0" tIns="0" rIns="40638" bIns="0" numCol="1" anchor="t" anchorCtr="0" compatLnSpc="1">
            <a:prstTxWarp prst="textNoShape">
              <a:avLst/>
            </a:prstTxWarp>
          </a:bodyPr>
          <a:lstStyle/>
          <a:p>
            <a:pPr marL="649612" indent="-609430" algn="ctr">
              <a:spcBef>
                <a:spcPct val="0"/>
              </a:spcBef>
              <a:buNone/>
            </a:pPr>
            <a:r>
              <a:rPr lang="en-US" sz="36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IMAPP VA </a:t>
            </a:r>
            <a:r>
              <a:rPr lang="en-US" sz="3600" dirty="0">
                <a:latin typeface="+mj-lt"/>
                <a:ea typeface="Gill Sans" charset="0"/>
                <a:cs typeface="Gill Sans" charset="0"/>
                <a:sym typeface="Gill Sans" charset="0"/>
              </a:rPr>
              <a:t>Installation (Windows) </a:t>
            </a:r>
            <a:endParaRPr lang="en-US" sz="3600" dirty="0">
              <a:latin typeface="+mj-lt"/>
              <a:sym typeface="Gill Sans" charset="0"/>
            </a:endParaRPr>
          </a:p>
          <a:p>
            <a:pPr marL="649612" indent="-609430">
              <a:spcBef>
                <a:spcPct val="0"/>
              </a:spcBef>
              <a:buNone/>
            </a:pPr>
            <a:endParaRPr lang="en-US" sz="3600" dirty="0">
              <a:latin typeface="+mj-lt"/>
              <a:sym typeface="Gill Sans" charset="0"/>
            </a:endParaRPr>
          </a:p>
          <a:p>
            <a:pPr marL="649612" indent="-609430">
              <a:spcBef>
                <a:spcPct val="0"/>
              </a:spcBef>
              <a:buNone/>
            </a:pPr>
            <a:endParaRPr lang="en-US" sz="3600" dirty="0">
              <a:latin typeface="+mj-lt"/>
              <a:sym typeface="Gill Sans" charset="0"/>
            </a:endParaRPr>
          </a:p>
        </p:txBody>
      </p:sp>
      <p:sp>
        <p:nvSpPr>
          <p:cNvPr id="19460" name="Rectangle 4"/>
          <p:cNvSpPr>
            <a:spLocks/>
          </p:cNvSpPr>
          <p:nvPr/>
        </p:nvSpPr>
        <p:spPr bwMode="auto">
          <a:xfrm>
            <a:off x="589360" y="1219795"/>
            <a:ext cx="8249840" cy="129480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68792" indent="-428610">
              <a:buFontTx/>
              <a:buAutoNum type="arabicPeriod"/>
            </a:pPr>
            <a:r>
              <a:rPr lang="en-US" sz="2500" dirty="0">
                <a:latin typeface="+mj-lt"/>
                <a:ea typeface="Gill Sans" charset="0"/>
                <a:cs typeface="Gill Sans" charset="0"/>
                <a:sym typeface="Gill Sans" charset="0"/>
              </a:rPr>
              <a:t>Download and</a:t>
            </a:r>
            <a:r>
              <a:rPr lang="en-US" sz="25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 run </a:t>
            </a:r>
            <a:r>
              <a:rPr lang="en-US" sz="2500" dirty="0">
                <a:latin typeface="+mj-lt"/>
                <a:ea typeface="Gill Sans" charset="0"/>
                <a:cs typeface="Gill Sans" charset="0"/>
                <a:sym typeface="Gill Sans" charset="0"/>
              </a:rPr>
              <a:t>IMAPP VA</a:t>
            </a:r>
            <a:r>
              <a:rPr lang="en-US" sz="25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 self-extracting archive</a:t>
            </a:r>
          </a:p>
          <a:p>
            <a:pPr marL="468792" indent="-428610">
              <a:buFontTx/>
              <a:buAutoNum type="arabicPeriod"/>
            </a:pPr>
            <a:r>
              <a:rPr lang="en-US" sz="2500" dirty="0">
                <a:latin typeface="+mj-lt"/>
                <a:ea typeface="Gill Sans" charset="0"/>
                <a:cs typeface="Gill Sans" charset="0"/>
                <a:sym typeface="Gill Sans" charset="0"/>
              </a:rPr>
              <a:t>Download and </a:t>
            </a:r>
            <a:r>
              <a:rPr lang="en-US" sz="2500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install VMware </a:t>
            </a:r>
            <a:r>
              <a:rPr lang="en-US" sz="2500" dirty="0">
                <a:latin typeface="+mj-lt"/>
                <a:ea typeface="Gill Sans" charset="0"/>
                <a:cs typeface="Gill Sans" charset="0"/>
                <a:sym typeface="Gill Sans" charset="0"/>
              </a:rPr>
              <a:t>Player (free)</a:t>
            </a:r>
          </a:p>
          <a:p>
            <a:pPr marL="468792" indent="-428610">
              <a:buFontTx/>
              <a:buAutoNum type="arabicPeriod"/>
            </a:pPr>
            <a:r>
              <a:rPr lang="en-US" sz="2500" dirty="0">
                <a:latin typeface="+mj-lt"/>
                <a:ea typeface="Gill Sans" charset="0"/>
                <a:cs typeface="Gill Sans" charset="0"/>
                <a:sym typeface="Gill Sans" charset="0"/>
              </a:rPr>
              <a:t>Start VMware Player and select IMAPP VA</a:t>
            </a:r>
          </a:p>
          <a:p>
            <a:pPr marL="468792" indent="-428610"/>
            <a:endParaRPr lang="en-US" sz="2500" dirty="0">
              <a:latin typeface="+mj-lt"/>
              <a:ea typeface="Gill Sans" charset="0"/>
              <a:cs typeface="Gill Sans" charset="0"/>
              <a:sym typeface="Gill Sans" charset="0"/>
            </a:endParaRPr>
          </a:p>
          <a:p>
            <a:pPr marL="468792" indent="-428610"/>
            <a:endParaRPr lang="en-US" sz="2500" dirty="0">
              <a:latin typeface="+mj-lt"/>
              <a:ea typeface="Gill Sans" charset="0"/>
              <a:cs typeface="Gill Sans" charset="0"/>
              <a:sym typeface="Gill Sans" charset="0"/>
            </a:endParaRPr>
          </a:p>
          <a:p>
            <a:pPr marL="468792" indent="-428610"/>
            <a:endParaRPr lang="en-US" sz="2500" dirty="0">
              <a:latin typeface="+mj-lt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8463" y="2587228"/>
            <a:ext cx="4154537" cy="331291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19462" name="Rectangle 6"/>
          <p:cNvSpPr>
            <a:spLocks/>
          </p:cNvSpPr>
          <p:nvPr/>
        </p:nvSpPr>
        <p:spPr bwMode="auto">
          <a:xfrm>
            <a:off x="500658" y="2867025"/>
            <a:ext cx="3842742" cy="30003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dirty="0">
                <a:latin typeface="+mj-lt"/>
                <a:ea typeface="Gill Sans" charset="0"/>
                <a:cs typeface="Gill Sans" charset="0"/>
                <a:sym typeface="Gill Sans" charset="0"/>
              </a:rPr>
              <a:t>MODIS Level 1 and Atmosphere processing packages are pre-installed.</a:t>
            </a:r>
          </a:p>
          <a:p>
            <a:pPr marL="40182"/>
            <a:endParaRPr lang="en-US" dirty="0">
              <a:latin typeface="+mj-lt"/>
              <a:ea typeface="Gill Sans" charset="0"/>
              <a:cs typeface="Gill Sans" charset="0"/>
              <a:sym typeface="Gill Sans" charset="0"/>
            </a:endParaRPr>
          </a:p>
          <a:p>
            <a:pPr marL="40182"/>
            <a:r>
              <a:rPr lang="en-US" dirty="0">
                <a:latin typeface="+mj-lt"/>
                <a:ea typeface="Gill Sans" charset="0"/>
                <a:cs typeface="Gill Sans" charset="0"/>
                <a:sym typeface="Gill Sans" charset="0"/>
              </a:rPr>
              <a:t>Other packages can be added by editing a configuration file, and running an installer script.</a:t>
            </a: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447080" y="6172200"/>
            <a:ext cx="8249840" cy="45660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68792" indent="-428610" algn="ctr"/>
            <a:r>
              <a:rPr lang="en-US" sz="2500" b="1" i="1" dirty="0" smtClean="0">
                <a:latin typeface="+mj-lt"/>
                <a:ea typeface="Gill Sans" charset="0"/>
                <a:cs typeface="Gill Sans" charset="0"/>
                <a:sym typeface="Gill Sans" charset="0"/>
              </a:rPr>
              <a:t>Version 1.1 is now available on the IMAPP website</a:t>
            </a:r>
            <a:endParaRPr lang="en-US" sz="2500" b="1" i="1" dirty="0">
              <a:latin typeface="+mj-lt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 autoUpdateAnimBg="0"/>
      <p:bldP spid="19462" grpId="0" autoUpdateAnimBg="0"/>
      <p:bldP spid="9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628900" y="3810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Outline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What is MODIS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Direct Broadcast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(DB)?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Image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Atmosphere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latin typeface="Arial" pitchFamily="-109" charset="0"/>
              </a:rPr>
              <a:t>MODIS DB </a:t>
            </a:r>
            <a:r>
              <a:rPr lang="en-US" sz="2800" b="1" dirty="0">
                <a:latin typeface="Arial" pitchFamily="-109" charset="0"/>
              </a:rPr>
              <a:t>Land </a:t>
            </a:r>
            <a:r>
              <a:rPr lang="en-US" sz="2800" dirty="0"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Ocean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Downloading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data from the Web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8E2B49-2938-3340-893D-C1A0F57322F8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MODIS DB Land Products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Software: </a:t>
            </a:r>
            <a:r>
              <a:rPr lang="en-US" sz="2800" b="1">
                <a:latin typeface="Arial" charset="0"/>
              </a:rPr>
              <a:t>Science Processing Algorithms (SPA)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 b="1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Developers: MODIS Science Team</a:t>
            </a:r>
            <a:endParaRPr lang="en-US" sz="2800"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Distributor: NASA Direct Readout Laboratory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  <a:ea typeface="Arial" charset="0"/>
                <a:cs typeface="Arial" charset="0"/>
              </a:rPr>
              <a:t>Platforms: Linux, Windows (VM)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  <a:ea typeface="Arial" charset="0"/>
                <a:cs typeface="Arial" charset="0"/>
              </a:rPr>
              <a:t>Website: http://directreadout.sci.gsfc.nasa.gov/</a:t>
            </a:r>
          </a:p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 b="1" i="1">
                <a:latin typeface="Arial" charset="0"/>
                <a:ea typeface="Arial" charset="0"/>
                <a:cs typeface="Arial" charset="0"/>
              </a:rPr>
              <a:t>Free Download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9C8129-8462-5D41-9F2E-928D4777B1CA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RL - Home.pdf"/>
          <p:cNvPicPr>
            <a:picLocks noChangeAspect="1"/>
          </p:cNvPicPr>
          <p:nvPr/>
        </p:nvPicPr>
        <p:blipFill>
          <a:blip r:embed="rId3"/>
          <a:srcRect t="6667" b="21111"/>
          <a:stretch>
            <a:fillRect/>
          </a:stretch>
        </p:blipFill>
        <p:spPr bwMode="auto">
          <a:xfrm>
            <a:off x="903288" y="0"/>
            <a:ext cx="7337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What does SPA do?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Purpose: </a:t>
            </a:r>
            <a:r>
              <a:rPr lang="en-US" sz="2800" b="1">
                <a:latin typeface="Arial" charset="0"/>
              </a:rPr>
              <a:t>Creates DB customized Land products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Input Data: </a:t>
            </a:r>
            <a:r>
              <a:rPr lang="en-US" sz="2800" b="1">
                <a:latin typeface="Arial" charset="0"/>
              </a:rPr>
              <a:t>MODIS Level 1B 1KM, HKM, QKM, and Geolocation (HDF4 format)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Output Data: </a:t>
            </a:r>
            <a:r>
              <a:rPr lang="en-US" sz="2800" b="1">
                <a:latin typeface="Arial" charset="0"/>
              </a:rPr>
              <a:t>MODIS Level 2 Active Fires, Corrected Reflectance, NDVI, EVI, Land Surface Temperature, Land Surface Reflectance (HDF4 format)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8FFEC9-746A-2E4D-994C-C3DA07C2C417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2095500" y="6334125"/>
            <a:ext cx="495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 dirty="0" smtClean="0">
                <a:latin typeface="Arial" charset="0"/>
              </a:rPr>
              <a:t>2015/02/07 Aqua </a:t>
            </a:r>
            <a:r>
              <a:rPr lang="en-US" sz="2800" dirty="0" smtClean="0">
                <a:latin typeface="Arial" charset="0"/>
              </a:rPr>
              <a:t>MODIS</a:t>
            </a:r>
            <a:endParaRPr lang="en-US" sz="2800" dirty="0">
              <a:latin typeface="Arial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Active Fires</a:t>
            </a:r>
          </a:p>
        </p:txBody>
      </p:sp>
      <p:pic>
        <p:nvPicPr>
          <p:cNvPr id="2" name="Picture 1" descr="USA7.2015038.aqua.1km.fires+borders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1" t="4631" b="44022"/>
          <a:stretch/>
        </p:blipFill>
        <p:spPr>
          <a:xfrm>
            <a:off x="838200" y="762000"/>
            <a:ext cx="7467600" cy="56433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test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609600" y="1219200"/>
            <a:ext cx="36623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Corr_Refl_1K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219200"/>
            <a:ext cx="36591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2"/>
          <p:cNvSpPr txBox="1">
            <a:spLocks noChangeArrowheads="1"/>
          </p:cNvSpPr>
          <p:nvPr/>
        </p:nvSpPr>
        <p:spPr bwMode="auto">
          <a:xfrm>
            <a:off x="190500" y="1524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MODIS Corrected </a:t>
            </a:r>
            <a:r>
              <a:rPr lang="en-US" sz="3600" b="1" dirty="0">
                <a:solidFill>
                  <a:srgbClr val="000099"/>
                </a:solidFill>
                <a:latin typeface="Arial" charset="0"/>
              </a:rPr>
              <a:t>Reflectance</a:t>
            </a:r>
          </a:p>
        </p:txBody>
      </p:sp>
      <p:sp>
        <p:nvSpPr>
          <p:cNvPr id="91141" name="TextBox 6"/>
          <p:cNvSpPr txBox="1">
            <a:spLocks noChangeArrowheads="1"/>
          </p:cNvSpPr>
          <p:nvPr/>
        </p:nvSpPr>
        <p:spPr bwMode="auto">
          <a:xfrm>
            <a:off x="1143000" y="8382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eaLnBrk="0" hangingPunct="0">
              <a:spcBef>
                <a:spcPct val="25000"/>
              </a:spcBef>
            </a:pPr>
            <a:r>
              <a:rPr lang="en-US" sz="2000">
                <a:latin typeface="Arial" charset="0"/>
              </a:rPr>
              <a:t>Before</a:t>
            </a:r>
          </a:p>
        </p:txBody>
      </p:sp>
      <p:sp>
        <p:nvSpPr>
          <p:cNvPr id="91142" name="TextBox 7"/>
          <p:cNvSpPr txBox="1">
            <a:spLocks noChangeArrowheads="1"/>
          </p:cNvSpPr>
          <p:nvPr/>
        </p:nvSpPr>
        <p:spPr bwMode="auto">
          <a:xfrm>
            <a:off x="5410200" y="8382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eaLnBrk="0" hangingPunct="0">
              <a:spcBef>
                <a:spcPct val="25000"/>
              </a:spcBef>
            </a:pPr>
            <a:r>
              <a:rPr lang="en-US" sz="2000">
                <a:latin typeface="Arial" charset="0"/>
              </a:rPr>
              <a:t>After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E4B3C-B02D-6D4B-B639-B090E162E13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1905000" cy="457200"/>
          </a:xfrm>
          <a:noFill/>
        </p:spPr>
        <p:txBody>
          <a:bodyPr/>
          <a:lstStyle/>
          <a:p>
            <a:pPr algn="l"/>
            <a:fld id="{ED41FDA5-010B-1347-9532-144917B12BE0}" type="slidenum">
              <a:rPr lang="en-US" sz="2400" smtClean="0">
                <a:latin typeface="Times New Roman" charset="0"/>
              </a:rPr>
              <a:pPr algn="l"/>
              <a:t>4</a:t>
            </a:fld>
            <a:endParaRPr lang="en-US" sz="2400" smtClean="0">
              <a:latin typeface="Times New Roman" charset="0"/>
            </a:endParaRPr>
          </a:p>
        </p:txBody>
      </p:sp>
      <p:pic>
        <p:nvPicPr>
          <p:cNvPr id="24579" name="Picture 2" descr="ev121_1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657225" y="1905000"/>
            <a:ext cx="33813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419600" cy="2941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ASTER: Hi-res imager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CERES: Broadband scanner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MISR: Multi-angle imager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solidFill>
                  <a:srgbClr val="000099"/>
                </a:solidFill>
                <a:latin typeface="Arial" charset="0"/>
              </a:rPr>
              <a:t>MODIS: Multispectral imager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MOPITT: Limb sounder</a:t>
            </a:r>
          </a:p>
          <a:p>
            <a:pPr algn="ctr">
              <a:spcBef>
                <a:spcPct val="25000"/>
              </a:spcBef>
            </a:pPr>
            <a:endParaRPr lang="en-US" sz="2200">
              <a:latin typeface="Arial" charset="0"/>
            </a:endParaRPr>
          </a:p>
          <a:p>
            <a:pPr algn="ctr">
              <a:spcBef>
                <a:spcPct val="25000"/>
              </a:spcBef>
            </a:pPr>
            <a:r>
              <a:rPr lang="en-US" sz="2200" b="1">
                <a:latin typeface="Arial" charset="0"/>
              </a:rPr>
              <a:t>Only MODIS is available by DB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3886200" cy="2016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Arial" charset="0"/>
              </a:rPr>
              <a:t>Terra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Launched: Dec. 18, 1999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10:30 am descending</a:t>
            </a:r>
          </a:p>
          <a:p>
            <a:pPr algn="ctr">
              <a:spcBef>
                <a:spcPct val="50000"/>
              </a:spcBef>
            </a:pPr>
            <a:endParaRPr lang="en-US" sz="280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24582" name="Picture 5" descr="terra"/>
          <p:cNvPicPr>
            <a:picLocks noChangeAspect="1" noChangeArrowheads="1"/>
          </p:cNvPicPr>
          <p:nvPr/>
        </p:nvPicPr>
        <p:blipFill>
          <a:blip r:embed="rId4"/>
          <a:srcRect l="36000" b="42352"/>
          <a:stretch>
            <a:fillRect/>
          </a:stretch>
        </p:blipFill>
        <p:spPr bwMode="auto">
          <a:xfrm>
            <a:off x="4648200" y="3963988"/>
            <a:ext cx="3609975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053703" y="170781"/>
            <a:ext cx="7036594" cy="750094"/>
          </a:xfrm>
          <a:ln/>
        </p:spPr>
        <p:txBody>
          <a:bodyPr/>
          <a:lstStyle/>
          <a:p>
            <a:r>
              <a:rPr lang="en-US" dirty="0"/>
              <a:t>MODIS</a:t>
            </a:r>
            <a:r>
              <a:rPr lang="en-US" dirty="0" smtClean="0"/>
              <a:t> Land Products</a:t>
            </a:r>
            <a:br>
              <a:rPr lang="en-US" dirty="0" smtClean="0"/>
            </a:br>
            <a:r>
              <a:rPr lang="en-US" sz="2800" dirty="0" smtClean="0"/>
              <a:t>Aqua </a:t>
            </a:r>
            <a:r>
              <a:rPr lang="en-US" sz="2800" dirty="0" err="1" smtClean="0"/>
              <a:t>MODIS</a:t>
            </a:r>
            <a:r>
              <a:rPr lang="en-US" sz="2800" dirty="0" smtClean="0"/>
              <a:t> </a:t>
            </a:r>
            <a:r>
              <a:rPr lang="en-US" sz="2800" dirty="0" smtClean="0"/>
              <a:t>2015/02/07</a:t>
            </a:r>
            <a:endParaRPr lang="en-US" sz="2800" dirty="0"/>
          </a:p>
        </p:txBody>
      </p:sp>
      <p:sp>
        <p:nvSpPr>
          <p:cNvPr id="22530" name="Rectangle 2"/>
          <p:cNvSpPr>
            <a:spLocks/>
          </p:cNvSpPr>
          <p:nvPr/>
        </p:nvSpPr>
        <p:spPr bwMode="auto">
          <a:xfrm>
            <a:off x="324447" y="1290935"/>
            <a:ext cx="4039192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Land Surface Temperature</a:t>
            </a:r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5581019" y="1290935"/>
            <a:ext cx="2604191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Vegetation Index</a:t>
            </a:r>
          </a:p>
        </p:txBody>
      </p:sp>
      <p:pic>
        <p:nvPicPr>
          <p:cNvPr id="3" name="Picture 2" descr="a1.15038.1906.modl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7224"/>
            <a:ext cx="4114800" cy="5066048"/>
          </a:xfrm>
          <a:prstGeom prst="rect">
            <a:avLst/>
          </a:prstGeom>
        </p:spPr>
      </p:pic>
      <p:pic>
        <p:nvPicPr>
          <p:cNvPr id="4" name="Picture 3" descr="a1.15038.1906.ndv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68189"/>
            <a:ext cx="4114800" cy="50660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6200" y="838200"/>
            <a:ext cx="6477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eaLnBrk="0" hangingPunct="0"/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MODIS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Land Surface Reflectance Algorithm (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MOD09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) code was adapted for DB by Eric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Vermote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and Jim Ray. Standard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HDF4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format with metadata is created.</a:t>
            </a:r>
          </a:p>
          <a:p>
            <a:pPr marL="457200" indent="-457200" eaLnBrk="0" hangingPunct="0"/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457200" indent="-457200" eaLnBrk="0" hangingPunct="0"/>
            <a:r>
              <a:rPr lang="en-US" sz="2200" dirty="0">
                <a:latin typeface="Arial" charset="0"/>
                <a:ea typeface="Arial" charset="0"/>
                <a:cs typeface="Arial" charset="0"/>
              </a:rPr>
              <a:t>Changes for DB included:</a:t>
            </a:r>
          </a:p>
          <a:p>
            <a:pPr marL="914400" lvl="1" indent="-457200" eaLnBrk="0" hangingPunct="0">
              <a:buFontTx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Code pre-compiled for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Intel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Linux; source code is also available</a:t>
            </a:r>
          </a:p>
          <a:p>
            <a:pPr marL="914400" lvl="1" indent="-457200" eaLnBrk="0" hangingPunct="0">
              <a:buFontTx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Handles arbitrary granule sizes</a:t>
            </a:r>
          </a:p>
          <a:p>
            <a:pPr marL="914400" lvl="1" indent="-457200" eaLnBrk="0" hangingPunct="0">
              <a:buFontTx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Able to use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NCEP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GFS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forecast data instead of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NCEP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GDAS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analysis data</a:t>
            </a:r>
          </a:p>
          <a:p>
            <a:pPr marL="914400" lvl="1" indent="-457200" eaLnBrk="0" hangingPunct="0">
              <a:buFontTx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Automatically discovers and downloads required ancillary data at runtime</a:t>
            </a:r>
          </a:p>
          <a:p>
            <a:pPr marL="914400" lvl="1" indent="-457200" eaLnBrk="0" hangingPunct="0">
              <a:buFontTx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Handles bad geolocation data</a:t>
            </a:r>
          </a:p>
          <a:p>
            <a:pPr marL="914400" lvl="1" indent="-457200" eaLnBrk="0" hangingPunct="0">
              <a:buFontTx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Night granules are handled gracefully in wrapper script</a:t>
            </a:r>
          </a:p>
        </p:txBody>
      </p:sp>
      <p:pic>
        <p:nvPicPr>
          <p:cNvPr id="97283" name="Picture 6" descr="mod09_small"/>
          <p:cNvPicPr>
            <a:picLocks noChangeAspect="1" noChangeArrowheads="1"/>
          </p:cNvPicPr>
          <p:nvPr/>
        </p:nvPicPr>
        <p:blipFill>
          <a:blip r:embed="rId3"/>
          <a:srcRect t="20518"/>
          <a:stretch>
            <a:fillRect/>
          </a:stretch>
        </p:blipFill>
        <p:spPr bwMode="auto">
          <a:xfrm>
            <a:off x="6858000" y="1068388"/>
            <a:ext cx="2120900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Rectangle 7"/>
          <p:cNvSpPr>
            <a:spLocks noChangeArrowheads="1"/>
          </p:cNvSpPr>
          <p:nvPr/>
        </p:nvSpPr>
        <p:spPr bwMode="auto">
          <a:xfrm>
            <a:off x="7086600" y="5867400"/>
            <a:ext cx="1749425" cy="51117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 lIns="9140" tIns="9140" rIns="9140" bIns="914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latin typeface="Arial" charset="0"/>
                <a:ea typeface="Arial" charset="0"/>
                <a:cs typeface="Arial" charset="0"/>
              </a:rPr>
              <a:t>MOD09 True Color</a:t>
            </a:r>
          </a:p>
          <a:p>
            <a:pPr algn="r"/>
            <a:r>
              <a:rPr lang="en-US" sz="1600">
                <a:latin typeface="Arial" charset="0"/>
                <a:ea typeface="Arial" charset="0"/>
                <a:cs typeface="Arial" charset="0"/>
              </a:rPr>
              <a:t>Aqua DB</a:t>
            </a:r>
          </a:p>
        </p:txBody>
      </p:sp>
      <p:sp>
        <p:nvSpPr>
          <p:cNvPr id="97285" name="Text Box 2"/>
          <p:cNvSpPr txBox="1">
            <a:spLocks noChangeArrowheads="1"/>
          </p:cNvSpPr>
          <p:nvPr/>
        </p:nvSpPr>
        <p:spPr bwMode="auto">
          <a:xfrm>
            <a:off x="95250" y="152400"/>
            <a:ext cx="8953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Land Surface Reflectance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5C4C7-5D39-754B-876E-1F6C91698AE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438150" y="1066800"/>
            <a:ext cx="82677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 eaLnBrk="0" hangingPunct="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MOD43B4 Nadir BRDF-Adjusted Reflectance (NBAR) Product is computed for MODIS spectral bands (1-7) at the mean solar zenith angle of each 16 day period</a:t>
            </a:r>
            <a:r>
              <a:rPr lang="en-US" sz="2800" dirty="0" smtClean="0">
                <a:latin typeface="Arial"/>
                <a:cs typeface="Arial"/>
              </a:rPr>
              <a:t>.</a:t>
            </a:r>
          </a:p>
          <a:p>
            <a:pPr marL="514350" indent="-514350" eaLnBrk="0" hangingPunct="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View </a:t>
            </a:r>
            <a:r>
              <a:rPr lang="en-US" sz="2800" dirty="0">
                <a:latin typeface="Arial"/>
                <a:cs typeface="Arial"/>
              </a:rPr>
              <a:t>angle effects are removed from the directional </a:t>
            </a:r>
            <a:r>
              <a:rPr lang="en-US" sz="2800" dirty="0" err="1">
                <a:latin typeface="Arial"/>
                <a:cs typeface="Arial"/>
              </a:rPr>
              <a:t>reflectances</a:t>
            </a:r>
            <a:r>
              <a:rPr lang="en-US" sz="2800" dirty="0" smtClean="0">
                <a:latin typeface="Arial"/>
                <a:cs typeface="Arial"/>
              </a:rPr>
              <a:t>.</a:t>
            </a:r>
          </a:p>
          <a:p>
            <a:pPr marL="514350" indent="-514350" eaLnBrk="0" hangingPunct="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Applications </a:t>
            </a:r>
            <a:r>
              <a:rPr lang="en-US" sz="2800" dirty="0">
                <a:latin typeface="Arial"/>
                <a:cs typeface="Arial"/>
              </a:rPr>
              <a:t>include vegetation indices, land cover change, and burned area mapping.</a:t>
            </a:r>
            <a:endParaRPr lang="en-US" sz="2800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7285" name="Text Box 2"/>
          <p:cNvSpPr txBox="1">
            <a:spLocks noChangeArrowheads="1"/>
          </p:cNvSpPr>
          <p:nvPr/>
        </p:nvSpPr>
        <p:spPr bwMode="auto">
          <a:xfrm>
            <a:off x="95250" y="152400"/>
            <a:ext cx="8953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MODIS NBAR</a:t>
            </a:r>
            <a:endParaRPr lang="en-US" sz="36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5C4C7-5D39-754B-876E-1F6C91698AE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5C4C7-5D39-754B-876E-1F6C91698AE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14" y="1295400"/>
            <a:ext cx="8715971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1524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16-day </a:t>
            </a:r>
            <a:r>
              <a:rPr lang="en-US" dirty="0" err="1" smtClean="0">
                <a:latin typeface="Arial"/>
                <a:cs typeface="Arial"/>
              </a:rPr>
              <a:t>MODIS</a:t>
            </a:r>
            <a:r>
              <a:rPr lang="en-US" dirty="0" smtClean="0">
                <a:latin typeface="Arial"/>
                <a:cs typeface="Arial"/>
              </a:rPr>
              <a:t> Composite </a:t>
            </a:r>
            <a:r>
              <a:rPr lang="en-US" dirty="0">
                <a:latin typeface="Arial"/>
                <a:cs typeface="Arial"/>
              </a:rPr>
              <a:t>from DB</a:t>
            </a:r>
            <a:r>
              <a:rPr lang="en-US" dirty="0" smtClean="0">
                <a:latin typeface="Arial"/>
                <a:cs typeface="Arial"/>
              </a:rPr>
              <a:t> NBAR </a:t>
            </a:r>
            <a:r>
              <a:rPr lang="en-US" dirty="0">
                <a:latin typeface="Arial"/>
                <a:cs typeface="Arial"/>
              </a:rPr>
              <a:t>Algorithm (True Color) visualized by HDFLook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628900" y="3810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Outline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What is MODIS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Direct Broadcast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(DB)?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Image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Atmosphere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Land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latin typeface="Arial" pitchFamily="-109" charset="0"/>
              </a:rPr>
              <a:t>MODIS DB </a:t>
            </a:r>
            <a:r>
              <a:rPr lang="en-US" sz="2800" b="1" dirty="0">
                <a:latin typeface="Arial" pitchFamily="-109" charset="0"/>
              </a:rPr>
              <a:t>Ocean </a:t>
            </a:r>
            <a:r>
              <a:rPr lang="en-US" sz="2800" dirty="0"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Downloading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data from the Web</a:t>
            </a: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2AC7D8-3E69-0C43-A5AE-695800E3A8D4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MODIS DB Ocean Products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Software: </a:t>
            </a:r>
            <a:r>
              <a:rPr lang="en-US" sz="2800" b="1">
                <a:latin typeface="Arial" charset="0"/>
              </a:rPr>
              <a:t>SeaDAS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 b="1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Developers: NASA Ocean Biology Pro</a:t>
            </a:r>
            <a:r>
              <a:rPr lang="en-US" sz="2800">
                <a:latin typeface="Arial" charset="0"/>
                <a:ea typeface="Arial" charset="0"/>
                <a:cs typeface="Arial" charset="0"/>
              </a:rPr>
              <a:t>cessing Group, </a:t>
            </a:r>
            <a:r>
              <a:rPr lang="en-US" sz="2800">
                <a:latin typeface="Arial" charset="0"/>
              </a:rPr>
              <a:t>MODIS Science Team</a:t>
            </a:r>
            <a:endParaRPr lang="en-US" sz="2800"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Distributor: NASA Ocean Biology Processing Group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  <a:ea typeface="Arial" charset="0"/>
                <a:cs typeface="Arial" charset="0"/>
              </a:rPr>
              <a:t>Platforms: Linux, OS X, Windows (VM)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  <a:ea typeface="Arial" charset="0"/>
                <a:cs typeface="Arial" charset="0"/>
              </a:rPr>
              <a:t>Website: http://oceancolor.gsfc.nasa.gov/seadas/</a:t>
            </a:r>
          </a:p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 b="1" i="1">
                <a:latin typeface="Arial" charset="0"/>
                <a:ea typeface="Arial" charset="0"/>
                <a:cs typeface="Arial" charset="0"/>
              </a:rPr>
              <a:t>Free Download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945337-844C-394C-B85B-0C6F992604E5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0"/>
            <a:ext cx="732391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What does SeaDAS do?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Purpose: </a:t>
            </a:r>
            <a:r>
              <a:rPr lang="en-US" sz="2800" b="1">
                <a:latin typeface="Arial" charset="0"/>
              </a:rPr>
              <a:t>Creates standard ocean color and ocean temperature products. Allows interactive display and analysis of ocean products.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Input Data: </a:t>
            </a:r>
            <a:r>
              <a:rPr lang="en-US" sz="2800" b="1">
                <a:latin typeface="Arial" charset="0"/>
              </a:rPr>
              <a:t>MODIS Level 1B 1KM, HKM, QKM, and Geolocation (HDF4 format)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>
              <a:latin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Output Data: </a:t>
            </a:r>
            <a:r>
              <a:rPr lang="en-US" sz="2800" b="1">
                <a:latin typeface="Arial" charset="0"/>
              </a:rPr>
              <a:t>MODIS Level 2 Water Leaving Radiance, Chlorophyll concentration, Sea Surface Temperature (HDF4 format)</a:t>
            </a: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31D975-55B7-034C-B737-B3D6679468A1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93" name="Group 1101"/>
          <p:cNvGraphicFramePr>
            <a:graphicFrameLocks noGrp="1"/>
          </p:cNvGraphicFramePr>
          <p:nvPr/>
        </p:nvGraphicFramePr>
        <p:xfrm>
          <a:off x="1123950" y="838200"/>
          <a:ext cx="6896100" cy="5749293"/>
        </p:xfrm>
        <a:graphic>
          <a:graphicData uri="http://schemas.openxmlformats.org/drawingml/2006/table">
            <a:tbl>
              <a:tblPr/>
              <a:tblGrid>
                <a:gridCol w="1797050"/>
                <a:gridCol w="50990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Geophysical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Parameter Name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Description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nLw_412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Normalized water-leaving radiance at 412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nLw 443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Normalized water-leaving radiance at 443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nLw_488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Normalized water-leaving radiance at 488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nLw_531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Normalized water-leaving radiance at 531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nLw_551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Normalized water-leaving radiance at 551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nLw_667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Normalized water-leaving radiance at 667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Tau_869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Aerosol optical thickness at 869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Eps_78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Epsilon of aerosol correction at 748 and 869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Chlor_a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OC3 Chlorophyll a concentration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K490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Diffuse attenuation coefficient at 490nm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Angstrom_531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Angstrom coefficient, 531-869 nm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SST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Sea Surface Temperature: 11 micron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SST4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Sea Surface Temperature: 4 micron (night only)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7569" name="Text Box 1100"/>
          <p:cNvSpPr txBox="1">
            <a:spLocks noChangeArrowheads="1"/>
          </p:cNvSpPr>
          <p:nvPr/>
        </p:nvSpPr>
        <p:spPr bwMode="auto">
          <a:xfrm>
            <a:off x="762000" y="2286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SeaDAS Standard Products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1053703" y="170781"/>
            <a:ext cx="7036594" cy="750094"/>
          </a:xfrm>
          <a:ln/>
        </p:spPr>
        <p:txBody>
          <a:bodyPr/>
          <a:lstStyle/>
          <a:p>
            <a:r>
              <a:rPr lang="en-US" sz="4100" dirty="0" smtClean="0"/>
              <a:t>SeaDAS MODIS Products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Aqua </a:t>
            </a:r>
            <a:r>
              <a:rPr lang="en-US" sz="3200" dirty="0" err="1" smtClean="0"/>
              <a:t>MODIS</a:t>
            </a:r>
            <a:r>
              <a:rPr lang="en-US" sz="3200" dirty="0" smtClean="0"/>
              <a:t> </a:t>
            </a:r>
            <a:r>
              <a:rPr lang="en-US" sz="3200" dirty="0" smtClean="0"/>
              <a:t>2015/02/07</a:t>
            </a:r>
            <a:endParaRPr lang="en-US" sz="3200" dirty="0"/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432744" y="1143000"/>
            <a:ext cx="3822599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Sea Surface Temperature</a:t>
            </a:r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5773836" y="1143000"/>
            <a:ext cx="2218556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Chlorophyll-A</a:t>
            </a:r>
          </a:p>
        </p:txBody>
      </p:sp>
      <p:pic>
        <p:nvPicPr>
          <p:cNvPr id="4" name="Picture 3" descr="a1.15038.1906.ch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67816"/>
            <a:ext cx="4114800" cy="5066049"/>
          </a:xfrm>
          <a:prstGeom prst="rect">
            <a:avLst/>
          </a:prstGeom>
        </p:spPr>
      </p:pic>
      <p:pic>
        <p:nvPicPr>
          <p:cNvPr id="5" name="Picture 4" descr="a1.15038.1906.s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67817"/>
            <a:ext cx="4114800" cy="506604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9AA2E-61C6-954A-B112-5382BDB1FAF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1905000" cy="457200"/>
          </a:xfrm>
          <a:noFill/>
        </p:spPr>
        <p:txBody>
          <a:bodyPr/>
          <a:lstStyle/>
          <a:p>
            <a:pPr algn="l"/>
            <a:fld id="{16B87B9E-55FC-B542-919B-DEB8EAFC1571}" type="slidenum">
              <a:rPr lang="en-US" sz="2400" smtClean="0">
                <a:latin typeface="Times New Roman" charset="0"/>
              </a:rPr>
              <a:pPr algn="l"/>
              <a:t>5</a:t>
            </a:fld>
            <a:endParaRPr lang="en-US" sz="2400" smtClean="0">
              <a:latin typeface="Times New Roman" charset="0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4267200" y="449263"/>
            <a:ext cx="4572000" cy="33607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AIRS: Infrared sounder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AMSR-E: Microwave scanner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AMSU: Microwave scanner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CERES: Broadband scanner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HSB: Microwave sounder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solidFill>
                  <a:srgbClr val="000099"/>
                </a:solidFill>
                <a:latin typeface="Arial" charset="0"/>
              </a:rPr>
              <a:t>MODIS: Multispectral imager</a:t>
            </a:r>
          </a:p>
          <a:p>
            <a:pPr algn="ctr">
              <a:spcBef>
                <a:spcPct val="25000"/>
              </a:spcBef>
            </a:pPr>
            <a:endParaRPr lang="en-US" sz="2200">
              <a:solidFill>
                <a:srgbClr val="000099"/>
              </a:solidFill>
              <a:latin typeface="Arial" charset="0"/>
            </a:endParaRPr>
          </a:p>
          <a:p>
            <a:pPr algn="ctr">
              <a:spcBef>
                <a:spcPct val="25000"/>
              </a:spcBef>
            </a:pPr>
            <a:r>
              <a:rPr lang="en-US" sz="2200" b="1">
                <a:latin typeface="Arial" charset="0"/>
              </a:rPr>
              <a:t>All sensors are available via DB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3886200" cy="1357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Arial" charset="0"/>
              </a:rPr>
              <a:t>Aqua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Launched: May 4, 2002</a:t>
            </a:r>
          </a:p>
          <a:p>
            <a:pPr algn="ctr">
              <a:spcBef>
                <a:spcPct val="25000"/>
              </a:spcBef>
            </a:pPr>
            <a:r>
              <a:rPr lang="en-US" sz="2200">
                <a:latin typeface="Arial" charset="0"/>
              </a:rPr>
              <a:t>1:30 pm ascending</a:t>
            </a:r>
          </a:p>
        </p:txBody>
      </p:sp>
      <p:pic>
        <p:nvPicPr>
          <p:cNvPr id="26629" name="Picture 4" descr="d2_aqua_2002-05-04_01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754063" y="1906588"/>
            <a:ext cx="2897187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aqua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4191000"/>
            <a:ext cx="3568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628900" y="3810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Outline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3820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What is MODIS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Direct Broadcast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(DB)?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Image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 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Atmosphere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Land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MODIS DB </a:t>
            </a:r>
            <a:r>
              <a:rPr lang="en-US" sz="2800" b="1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Ocean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Arial" pitchFamily="-109" charset="0"/>
              </a:rPr>
              <a:t>products</a:t>
            </a:r>
          </a:p>
          <a:p>
            <a:pPr marL="457200" indent="-457200" eaLnBrk="0" hangingPunct="0">
              <a:spcBef>
                <a:spcPct val="25000"/>
              </a:spcBef>
              <a:buFontTx/>
              <a:buAutoNum type="arabicPeriod"/>
              <a:defRPr/>
            </a:pPr>
            <a:r>
              <a:rPr lang="en-US" sz="2800" b="1" dirty="0" smtClean="0">
                <a:latin typeface="Arial" pitchFamily="-109" charset="0"/>
              </a:rPr>
              <a:t>Downloading </a:t>
            </a:r>
            <a:r>
              <a:rPr lang="en-US" sz="2800" dirty="0">
                <a:latin typeface="Arial" pitchFamily="-109" charset="0"/>
              </a:rPr>
              <a:t>MODIS data from the Web</a:t>
            </a: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8841C1-BA28-384A-93A2-8A0FBA385A0A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>
                <a:solidFill>
                  <a:srgbClr val="000099"/>
                </a:solidFill>
                <a:latin typeface="Arial" charset="0"/>
              </a:rPr>
              <a:t>MODIS</a:t>
            </a: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 Products from </a:t>
            </a:r>
            <a:r>
              <a:rPr lang="en-US" sz="3600" b="1" dirty="0">
                <a:solidFill>
                  <a:srgbClr val="000099"/>
                </a:solidFill>
                <a:latin typeface="Arial" charset="0"/>
              </a:rPr>
              <a:t>NASA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5344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25000"/>
              </a:spcBef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NASA provides MODIS Level 0, Level 1B, Land, Ocean and Atmosphere Products at no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cost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Global near real-time products (about 90-120 minutes delay) are available from LANCE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Best for obtaining products in real-time; regional subscriptions are available.</a:t>
            </a:r>
          </a:p>
          <a:p>
            <a:pPr marL="457200" indent="-457200" eaLnBrk="0" hangingPunct="0">
              <a:spcBef>
                <a:spcPct val="25000"/>
              </a:spcBef>
            </a:pP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Global long-term archive products (about 24 hours delay) are available from LAADS</a:t>
            </a:r>
          </a:p>
          <a:p>
            <a:pPr marL="457200" indent="-457200" eaLnBrk="0" hangingPunct="0">
              <a:spcBef>
                <a:spcPct val="25000"/>
              </a:spcBef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Best for obtaining long-term historical data.</a:t>
            </a: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1A8D50-6732-214E-8570-5A323A8C81A1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17EFDD-3BBD-A34C-AA98-6E7ED4A7B21E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38244" name="Rectangle 3"/>
          <p:cNvSpPr>
            <a:spLocks noChangeArrowheads="1"/>
          </p:cNvSpPr>
          <p:nvPr/>
        </p:nvSpPr>
        <p:spPr bwMode="auto">
          <a:xfrm>
            <a:off x="381000" y="60198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http://lance-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modis.eosdis.nasa.gov/data_products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/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20" y="152400"/>
            <a:ext cx="6650160" cy="58528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17EFDD-3BBD-A34C-AA98-6E7ED4A7B21E}" type="slidenum">
              <a:rPr lang="en-US" smtClean="0"/>
              <a:pPr/>
              <a:t>53</a:t>
            </a:fld>
            <a:endParaRPr lang="en-US" smtClean="0"/>
          </a:p>
        </p:txBody>
      </p:sp>
      <p:pic>
        <p:nvPicPr>
          <p:cNvPr id="138243" name="Picture 2" descr="LAADS Search.pdf"/>
          <p:cNvPicPr>
            <a:picLocks noChangeAspect="1"/>
          </p:cNvPicPr>
          <p:nvPr/>
        </p:nvPicPr>
        <p:blipFill>
          <a:blip r:embed="rId2"/>
          <a:srcRect t="4443" b="21111"/>
          <a:stretch>
            <a:fillRect/>
          </a:stretch>
        </p:blipFill>
        <p:spPr bwMode="auto">
          <a:xfrm>
            <a:off x="1492250" y="0"/>
            <a:ext cx="61595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Rectangle 3"/>
          <p:cNvSpPr>
            <a:spLocks noChangeArrowheads="1"/>
          </p:cNvSpPr>
          <p:nvPr/>
        </p:nvSpPr>
        <p:spPr bwMode="auto">
          <a:xfrm>
            <a:off x="381000" y="60198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http://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ladsweb.nascom.nasa.gov/data/search.html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106311-2C28-334D-80A0-5FB6DCAE45B9}" type="slidenum">
              <a:rPr lang="en-US" smtClean="0"/>
              <a:pPr/>
              <a:t>54</a:t>
            </a:fld>
            <a:endParaRPr lang="en-US" smtClean="0"/>
          </a:p>
        </p:txBody>
      </p:sp>
      <p:pic>
        <p:nvPicPr>
          <p:cNvPr id="139267" name="Picture 2" descr="MRTSwath.tiff"/>
          <p:cNvPicPr>
            <a:picLocks noChangeAspect="1"/>
          </p:cNvPicPr>
          <p:nvPr/>
        </p:nvPicPr>
        <p:blipFill>
          <a:blip r:embed="rId2"/>
          <a:srcRect b="70000"/>
          <a:stretch>
            <a:fillRect/>
          </a:stretch>
        </p:blipFill>
        <p:spPr bwMode="auto">
          <a:xfrm>
            <a:off x="1143000" y="4654550"/>
            <a:ext cx="68580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3" descr="SeaDAS Home Page.pdf"/>
          <p:cNvPicPr>
            <a:picLocks noChangeAspect="1"/>
          </p:cNvPicPr>
          <p:nvPr/>
        </p:nvPicPr>
        <p:blipFill>
          <a:blip r:embed="rId3"/>
          <a:srcRect t="4445" b="74445"/>
          <a:stretch>
            <a:fillRect/>
          </a:stretch>
        </p:blipFill>
        <p:spPr bwMode="auto">
          <a:xfrm>
            <a:off x="1524000" y="1403350"/>
            <a:ext cx="68580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Box 4"/>
          <p:cNvSpPr txBox="1">
            <a:spLocks noChangeArrowheads="1"/>
          </p:cNvSpPr>
          <p:nvPr/>
        </p:nvSpPr>
        <p:spPr bwMode="auto">
          <a:xfrm>
            <a:off x="342900" y="304800"/>
            <a:ext cx="84582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MODIS Ocean Level 2 Products are available from</a:t>
            </a:r>
          </a:p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http://oceancolor.gsfc.nasa.gov/</a:t>
            </a:r>
          </a:p>
        </p:txBody>
      </p:sp>
      <p:sp>
        <p:nvSpPr>
          <p:cNvPr id="139270" name="TextBox 5"/>
          <p:cNvSpPr txBox="1">
            <a:spLocks noChangeArrowheads="1"/>
          </p:cNvSpPr>
          <p:nvPr/>
        </p:nvSpPr>
        <p:spPr bwMode="auto">
          <a:xfrm>
            <a:off x="349250" y="3433763"/>
            <a:ext cx="84582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MODIS Land Level 2/3 Products are available from</a:t>
            </a:r>
          </a:p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http://lpdaac.usgs.gov/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000099"/>
                </a:solidFill>
                <a:latin typeface="Arial" charset="0"/>
              </a:rPr>
              <a:t>How do I get Direct Broadcast?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610600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 dirty="0">
                <a:latin typeface="Arial" charset="0"/>
              </a:rPr>
              <a:t>Direct Broadcast X-band ground stations are available from a number of vendors</a:t>
            </a:r>
          </a:p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 dirty="0">
                <a:latin typeface="Arial" charset="0"/>
              </a:rPr>
              <a:t>Cost is around $100-300K USD</a:t>
            </a:r>
            <a:endParaRPr lang="en-US" sz="2800" dirty="0" smtClean="0">
              <a:latin typeface="Arial" charset="0"/>
            </a:endParaRPr>
          </a:p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 dirty="0" smtClean="0">
                <a:latin typeface="Arial" charset="0"/>
              </a:rPr>
              <a:t>NWS/UH operates an X/L-band ground station, and data is freely available</a:t>
            </a:r>
          </a:p>
          <a:p>
            <a:pPr marL="514350" indent="-514350" eaLnBrk="0" hangingPunct="0">
              <a:spcBef>
                <a:spcPct val="25000"/>
              </a:spcBef>
              <a:buFont typeface="Arial" charset="0"/>
              <a:buChar char="•"/>
            </a:pPr>
            <a:r>
              <a:rPr lang="en-US" sz="2800" dirty="0" smtClean="0">
                <a:latin typeface="Arial" charset="0"/>
              </a:rPr>
              <a:t>There are more than 150 of these stations worldwide (on every continent)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66700" y="594360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 algn="ctr" eaLnBrk="0" hangingPunct="0">
              <a:spcBef>
                <a:spcPct val="25000"/>
              </a:spcBef>
            </a:pPr>
            <a:r>
              <a:rPr lang="en-US" sz="2800" i="1">
                <a:latin typeface="Arial" charset="0"/>
              </a:rPr>
              <a:t>There are other ways to get MODIS data…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CAD60F-FE6E-834E-B534-9B023A2F6077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87" y="137064"/>
            <a:ext cx="4389248" cy="329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1905000" cy="457200"/>
          </a:xfrm>
          <a:noFill/>
        </p:spPr>
        <p:txBody>
          <a:bodyPr/>
          <a:lstStyle/>
          <a:p>
            <a:pPr algn="l"/>
            <a:fld id="{D4D98AB4-4905-A34E-B3CF-255255B0A4ED}" type="slidenum">
              <a:rPr lang="en-US" sz="2400" smtClean="0">
                <a:latin typeface="Times New Roman" charset="0"/>
              </a:rPr>
              <a:pPr algn="l"/>
              <a:t>7</a:t>
            </a:fld>
            <a:endParaRPr lang="en-US" sz="2400" smtClean="0">
              <a:latin typeface="Times New Roman" charset="0"/>
            </a:endParaRPr>
          </a:p>
        </p:txBody>
      </p:sp>
      <p:pic>
        <p:nvPicPr>
          <p:cNvPr id="30723" name="Picture 2" descr="DSCN0192"/>
          <p:cNvPicPr>
            <a:picLocks noChangeAspect="1" noChangeArrowheads="1"/>
          </p:cNvPicPr>
          <p:nvPr/>
        </p:nvPicPr>
        <p:blipFill>
          <a:blip r:embed="rId4">
            <a:lum bright="6000" contrast="10000"/>
          </a:blip>
          <a:srcRect/>
          <a:stretch>
            <a:fillRect/>
          </a:stretch>
        </p:blipFill>
        <p:spPr bwMode="auto">
          <a:xfrm>
            <a:off x="4659313" y="3516313"/>
            <a:ext cx="4275137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scane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123825"/>
            <a:ext cx="426720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antenna31"/>
          <p:cNvPicPr>
            <a:picLocks noChangeAspect="1" noChangeArrowheads="1"/>
          </p:cNvPicPr>
          <p:nvPr/>
        </p:nvPicPr>
        <p:blipFill>
          <a:blip r:embed="rId6"/>
          <a:srcRect l="14063" t="18750"/>
          <a:stretch>
            <a:fillRect/>
          </a:stretch>
        </p:blipFill>
        <p:spPr bwMode="auto">
          <a:xfrm>
            <a:off x="110523" y="3505200"/>
            <a:ext cx="4343400" cy="307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0" y="76200"/>
            <a:ext cx="2895600" cy="40011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altLang="zh-CN" sz="2000" dirty="0" smtClean="0">
                <a:solidFill>
                  <a:srgbClr val="FEFF01"/>
                </a:solidFill>
                <a:latin typeface="Comic Sans MS" charset="0"/>
                <a:ea typeface="黑体" pitchFamily="2" charset="-122"/>
                <a:cs typeface="黑体" pitchFamily="2" charset="-122"/>
              </a:rPr>
              <a:t>Shanghai, China</a:t>
            </a:r>
            <a:endParaRPr kumimoji="1" lang="en-US" altLang="zh-CN" sz="2000" dirty="0">
              <a:solidFill>
                <a:srgbClr val="FEFF01"/>
              </a:solidFill>
              <a:latin typeface="Comic Sans MS" charset="0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53318" y="344799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charset="0"/>
              </a:rPr>
              <a:t>Madison, USA</a:t>
            </a:r>
            <a:endParaRPr lang="en-US" sz="2000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4648200" y="63468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charset="0"/>
              </a:rPr>
              <a:t>Benevento, Italy</a:t>
            </a:r>
            <a:endParaRPr lang="en-US" sz="2000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594882" y="3070764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EFF01"/>
                </a:solidFill>
                <a:latin typeface="Comic Sans MS" charset="0"/>
              </a:rPr>
              <a:t>Moscow, Russia</a:t>
            </a:r>
            <a:endParaRPr lang="en-US" sz="2000" dirty="0">
              <a:solidFill>
                <a:srgbClr val="FEFF01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01" y="1157817"/>
            <a:ext cx="8772148" cy="5563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088"/>
            <a:ext cx="8229600" cy="6066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Worldwide X-band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6033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90500" y="381000"/>
            <a:ext cx="43815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DB Coverage from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Madison, WI</a:t>
            </a:r>
          </a:p>
        </p:txBody>
      </p:sp>
      <p:pic>
        <p:nvPicPr>
          <p:cNvPr id="34819" name="Picture 3" descr="t1_09186_1610_band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203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t1_09186_1610_band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7863" y="0"/>
            <a:ext cx="2039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2009-07-05_1610-1621_ma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9050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94CDA0-CE04-A347-9716-7F3E49707194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685800" y="6324600"/>
            <a:ext cx="327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eaLnBrk="0" hangingPunct="0">
              <a:spcBef>
                <a:spcPct val="25000"/>
              </a:spcBef>
            </a:pPr>
            <a:r>
              <a:rPr lang="en-US" sz="2800">
                <a:latin typeface="Arial" charset="0"/>
              </a:rPr>
              <a:t>Terra, 2009/07/05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wrap="square" rtlCol="0">
        <a:prstTxWarp prst="textNoShape">
          <a:avLst/>
        </a:prstTxWarp>
        <a:spAutoFit/>
      </a:bodyPr>
      <a:lstStyle>
        <a:defPPr marL="457200" indent="-457200" algn="ctr" eaLnBrk="0" hangingPunct="0">
          <a:spcBef>
            <a:spcPct val="25000"/>
          </a:spcBef>
          <a:defRPr sz="2800" dirty="0" smtClean="0">
            <a:latin typeface="Arial" pitchFamily="-109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3464</TotalTime>
  <Words>2512</Words>
  <Application>Microsoft Macintosh PowerPoint</Application>
  <PresentationFormat>On-screen Show (4:3)</PresentationFormat>
  <Paragraphs>461</Paragraphs>
  <Slides>54</Slides>
  <Notes>36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Worldwide X-band Sites</vt:lpstr>
      <vt:lpstr>PowerPoint Presentation</vt:lpstr>
      <vt:lpstr>PowerPoint Presentation</vt:lpstr>
      <vt:lpstr>Terra and Aqua DB Product Suite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Atmosphere Products 2010/05/26 04:56</vt:lpstr>
      <vt:lpstr>PowerPoint Presentation</vt:lpstr>
      <vt:lpstr>PowerPoint Presentation</vt:lpstr>
      <vt:lpstr>PowerPoint Presentation</vt:lpstr>
      <vt:lpstr>IMAPP Virtual Appliance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Land Products Aqua MODIS 2015/02/07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SeaDAS MODIS Products Aqua MODIS 2015/02/07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E. Gumley</dc:creator>
  <cp:lastModifiedBy>Liam Gumley</cp:lastModifiedBy>
  <cp:revision>119</cp:revision>
  <cp:lastPrinted>2011-05-27T19:27:26Z</cp:lastPrinted>
  <dcterms:created xsi:type="dcterms:W3CDTF">2011-06-01T02:49:07Z</dcterms:created>
  <dcterms:modified xsi:type="dcterms:W3CDTF">2015-02-10T02:07:10Z</dcterms:modified>
</cp:coreProperties>
</file>