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2.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317" r:id="rId2"/>
    <p:sldId id="417" r:id="rId3"/>
    <p:sldId id="418" r:id="rId4"/>
    <p:sldId id="259" r:id="rId5"/>
    <p:sldId id="295" r:id="rId6"/>
    <p:sldId id="260" r:id="rId7"/>
    <p:sldId id="262" r:id="rId8"/>
    <p:sldId id="353" r:id="rId9"/>
    <p:sldId id="355" r:id="rId10"/>
    <p:sldId id="264" r:id="rId11"/>
    <p:sldId id="265" r:id="rId12"/>
    <p:sldId id="266" r:id="rId13"/>
    <p:sldId id="449" r:id="rId14"/>
    <p:sldId id="450" r:id="rId15"/>
    <p:sldId id="452" r:id="rId16"/>
    <p:sldId id="456" r:id="rId17"/>
    <p:sldId id="457" r:id="rId18"/>
    <p:sldId id="458" r:id="rId19"/>
    <p:sldId id="475" r:id="rId20"/>
    <p:sldId id="459" r:id="rId21"/>
    <p:sldId id="461" r:id="rId22"/>
    <p:sldId id="462" r:id="rId23"/>
    <p:sldId id="463" r:id="rId24"/>
    <p:sldId id="313" r:id="rId25"/>
    <p:sldId id="269" r:id="rId26"/>
    <p:sldId id="363" r:id="rId27"/>
    <p:sldId id="477" r:id="rId28"/>
    <p:sldId id="465" r:id="rId29"/>
    <p:sldId id="466" r:id="rId30"/>
    <p:sldId id="467" r:id="rId31"/>
    <p:sldId id="271" r:id="rId32"/>
    <p:sldId id="469" r:id="rId33"/>
    <p:sldId id="468" r:id="rId34"/>
    <p:sldId id="304" r:id="rId35"/>
    <p:sldId id="303" r:id="rId36"/>
    <p:sldId id="314" r:id="rId37"/>
    <p:sldId id="478" r:id="rId38"/>
    <p:sldId id="274" r:id="rId39"/>
    <p:sldId id="370" r:id="rId40"/>
    <p:sldId id="371" r:id="rId41"/>
    <p:sldId id="479" r:id="rId42"/>
    <p:sldId id="372" r:id="rId43"/>
    <p:sldId id="471" r:id="rId44"/>
    <p:sldId id="278" r:id="rId45"/>
    <p:sldId id="279" r:id="rId46"/>
    <p:sldId id="474" r:id="rId47"/>
    <p:sldId id="473" r:id="rId48"/>
    <p:sldId id="480" r:id="rId49"/>
    <p:sldId id="315" r:id="rId50"/>
    <p:sldId id="481" r:id="rId51"/>
    <p:sldId id="284" r:id="rId52"/>
    <p:sldId id="411" r:id="rId53"/>
    <p:sldId id="412" r:id="rId54"/>
    <p:sldId id="413" r:id="rId55"/>
    <p:sldId id="483" r:id="rId56"/>
    <p:sldId id="332" r:id="rId57"/>
    <p:sldId id="333" r:id="rId58"/>
    <p:sldId id="484" r:id="rId59"/>
    <p:sldId id="494" r:id="rId60"/>
    <p:sldId id="485" r:id="rId61"/>
    <p:sldId id="334" r:id="rId62"/>
    <p:sldId id="335" r:id="rId63"/>
    <p:sldId id="288" r:id="rId64"/>
    <p:sldId id="290" r:id="rId65"/>
    <p:sldId id="488" r:id="rId66"/>
    <p:sldId id="492" r:id="rId67"/>
    <p:sldId id="491" r:id="rId68"/>
    <p:sldId id="490" r:id="rId69"/>
    <p:sldId id="489" r:id="rId70"/>
    <p:sldId id="405" r:id="rId71"/>
    <p:sldId id="476" r:id="rId72"/>
  </p:sldIdLst>
  <p:sldSz cx="9144000" cy="6858000" type="screen4x3"/>
  <p:notesSz cx="6743700" cy="98806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EFF01"/>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9240" autoAdjust="0"/>
  </p:normalViewPr>
  <p:slideViewPr>
    <p:cSldViewPr>
      <p:cViewPr varScale="1">
        <p:scale>
          <a:sx n="105" d="100"/>
          <a:sy n="105" d="100"/>
        </p:scale>
        <p:origin x="-832" y="-11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41667" name="Rectangle 3"/>
          <p:cNvSpPr>
            <a:spLocks noGrp="1" noChangeArrowheads="1"/>
          </p:cNvSpPr>
          <p:nvPr>
            <p:ph type="dt" sz="quarter" idx="1"/>
          </p:nvPr>
        </p:nvSpPr>
        <p:spPr bwMode="auto">
          <a:xfrm>
            <a:off x="3821113" y="0"/>
            <a:ext cx="2922587"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241668" name="Rectangle 4"/>
          <p:cNvSpPr>
            <a:spLocks noGrp="1" noChangeArrowheads="1"/>
          </p:cNvSpPr>
          <p:nvPr>
            <p:ph type="ftr" sz="quarter" idx="2"/>
          </p:nvPr>
        </p:nvSpPr>
        <p:spPr bwMode="auto">
          <a:xfrm>
            <a:off x="0" y="9386888"/>
            <a:ext cx="292258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41669" name="Rectangle 5"/>
          <p:cNvSpPr>
            <a:spLocks noGrp="1" noChangeArrowheads="1"/>
          </p:cNvSpPr>
          <p:nvPr>
            <p:ph type="sldNum" sz="quarter" idx="3"/>
          </p:nvPr>
        </p:nvSpPr>
        <p:spPr bwMode="auto">
          <a:xfrm>
            <a:off x="3821113" y="9386888"/>
            <a:ext cx="2922587"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93EFE88-CD84-9C4F-AD90-8E27C4D1A11D}" type="slidenum">
              <a:rPr lang="en-US"/>
              <a:pPr/>
              <a:t>‹#›</a:t>
            </a:fld>
            <a:endParaRPr lang="en-US"/>
          </a:p>
        </p:txBody>
      </p:sp>
    </p:spTree>
    <p:extLst>
      <p:ext uri="{BB962C8B-B14F-4D97-AF65-F5344CB8AC3E}">
        <p14:creationId xmlns:p14="http://schemas.microsoft.com/office/powerpoint/2010/main" val="65285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821113" y="0"/>
            <a:ext cx="2922587"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901700" y="741363"/>
            <a:ext cx="4940300" cy="370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898525" y="4694238"/>
            <a:ext cx="4946650" cy="444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386888"/>
            <a:ext cx="2922588"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821113" y="9386888"/>
            <a:ext cx="2922587"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AFC86721-5C1E-374B-A30C-44F7812EAC3A}" type="slidenum">
              <a:rPr lang="en-US"/>
              <a:pPr/>
              <a:t>‹#›</a:t>
            </a:fld>
            <a:endParaRPr lang="en-US"/>
          </a:p>
        </p:txBody>
      </p:sp>
    </p:spTree>
    <p:extLst>
      <p:ext uri="{BB962C8B-B14F-4D97-AF65-F5344CB8AC3E}">
        <p14:creationId xmlns:p14="http://schemas.microsoft.com/office/powerpoint/2010/main" val="1161486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109" charset="-128"/>
        <a:cs typeface="ＭＳ Ｐゴシック" pitchFamily="-109"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109"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109"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109"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48E078-DE91-E74F-B21F-5FBB54834B6F}" type="slidenum">
              <a:rPr lang="en-US" sz="1200">
                <a:latin typeface="Arial" charset="0"/>
              </a:rPr>
              <a:pPr eaLnBrk="1" hangingPunct="1"/>
              <a:t>1</a:t>
            </a:fld>
            <a:endParaRPr lang="en-US" sz="1200">
              <a:latin typeface="Arial" charset="0"/>
            </a:endParaRPr>
          </a:p>
        </p:txBody>
      </p:sp>
      <p:sp>
        <p:nvSpPr>
          <p:cNvPr id="19459" name="Rectangle 1026"/>
          <p:cNvSpPr>
            <a:spLocks noGrp="1" noRot="1" noChangeAspect="1" noChangeArrowheads="1" noTextEdit="1"/>
          </p:cNvSpPr>
          <p:nvPr>
            <p:ph type="sldImg"/>
          </p:nvPr>
        </p:nvSpPr>
        <p:spPr>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0F6BAA-5DEF-2041-ADE0-0CB9B5EEA5F5}" type="slidenum">
              <a:rPr lang="en-US" sz="1200">
                <a:latin typeface="Arial" charset="0"/>
              </a:rPr>
              <a:pPr eaLnBrk="1" hangingPunct="1"/>
              <a:t>10</a:t>
            </a:fld>
            <a:endParaRPr lang="en-US" sz="1200">
              <a:latin typeface="Arial" charset="0"/>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nb-NO">
                <a:latin typeface="Arial" charset="0"/>
                <a:ea typeface="ＭＳ Ｐゴシック" charset="0"/>
                <a:cs typeface="ＭＳ Ｐゴシック" charset="0"/>
              </a:rPr>
              <a:t>MODIS added several challenges compared to heritage instruments.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332E0-516F-3748-80DB-50EFF9DBB08D}" type="slidenum">
              <a:rPr lang="en-US" sz="1200">
                <a:latin typeface="Arial" charset="0"/>
              </a:rPr>
              <a:pPr eaLnBrk="1" hangingPunct="1"/>
              <a:t>11</a:t>
            </a:fld>
            <a:endParaRPr lang="en-US" sz="1200">
              <a:latin typeface="Arial"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MODIS reflected solar channels measure the intensity of solar photons that have been reflected or scattered into the sensor field of view by the atmosphere, land, or ocean. These bands only operate when the sun is above the horizon. Bands 1 and 2 are 250 meter resolution at nadir; Bands 3-7 are 500 meter resolution; Bands 8-19 and 26 are 1000 meter resolution.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430398-5C97-A240-865A-45870FCCA036}" type="slidenum">
              <a:rPr lang="en-US" sz="1200">
                <a:latin typeface="Arial" charset="0"/>
              </a:rPr>
              <a:pPr eaLnBrk="1" hangingPunct="1"/>
              <a:t>12</a:t>
            </a:fld>
            <a:endParaRPr lang="en-US" sz="1200">
              <a:latin typeface="Arial"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MODIS Thermal Infrared bands sense the energy of photons which are emitted by the atmosphere, land, and ocean. These bands operate day and night. The shortwave infrared bands (3-7 to 4.0 microns) do contain a small but significant reflected solar contribution during daytime.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AA535E-33F5-4241-ADDC-B6A1258F4E0D}" type="slidenum">
              <a:rPr lang="en-US" sz="1200">
                <a:latin typeface="Arial" charset="0"/>
              </a:rPr>
              <a:pPr eaLnBrk="1" hangingPunct="1"/>
              <a:t>13</a:t>
            </a:fld>
            <a:endParaRPr lang="en-US" sz="1200">
              <a:latin typeface="Arial" charset="0"/>
            </a:endParaRPr>
          </a:p>
        </p:txBody>
      </p:sp>
      <p:sp>
        <p:nvSpPr>
          <p:cNvPr id="50179" name="Rectangle 2"/>
          <p:cNvSpPr>
            <a:spLocks noGrp="1" noRot="1" noChangeAspect="1" noChangeArrowheads="1"/>
          </p:cNvSpPr>
          <p:nvPr>
            <p:ph type="sldImg"/>
          </p:nvPr>
        </p:nvSpPr>
        <p:spPr>
          <a:xfrm>
            <a:off x="890588" y="768350"/>
            <a:ext cx="4975225" cy="3732213"/>
          </a:xfrm>
          <a:solidFill>
            <a:srgbClr val="FFFFFF"/>
          </a:solidFill>
          <a:ln/>
        </p:spPr>
      </p:sp>
      <p:sp>
        <p:nvSpPr>
          <p:cNvPr id="50180" name="Rectangle 3"/>
          <p:cNvSpPr>
            <a:spLocks noGrp="1" noChangeArrowheads="1"/>
          </p:cNvSpPr>
          <p:nvPr>
            <p:ph type="body" idx="1"/>
          </p:nvPr>
        </p:nvSpPr>
        <p:spPr>
          <a:xfrm>
            <a:off x="277813" y="860425"/>
            <a:ext cx="6199187" cy="8278813"/>
          </a:xfrm>
          <a:solidFill>
            <a:srgbClr val="FFFFFF"/>
          </a:solidFill>
          <a:ln>
            <a:solidFill>
              <a:srgbClr val="000000"/>
            </a:solidFill>
          </a:ln>
        </p:spPr>
        <p:txBody>
          <a:bodyPr/>
          <a:lstStyle/>
          <a:p>
            <a:r>
              <a:rPr lang="nb-NO">
                <a:latin typeface="Arial" charset="0"/>
                <a:ea typeface="ＭＳ Ｐゴシック" charset="0"/>
                <a:cs typeface="ＭＳ Ｐゴシック" charset="0"/>
              </a:rPr>
              <a:t>The transmittance of the atmosphere from 0.4 to 2.5 microns is dominated by oxygen, ozone, water vapor, and carbon dioxide absorption. Remote sensing of cloud, land surface, and ocean features is accomplished within the transparent window regions of the spectrum. Remote sensinr of water vapor is achieved using the absoprtion bands around 0.9 microns. High cirrus clouds may be detected at 1.38 microns because very few photons can reach the surface in this water vapor absopriton band, and the only photons reaching the sensor are those that have reflected or scattered from high clouds.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5D7331-A8BB-C244-B342-648E1D6BD91F}" type="slidenum">
              <a:rPr lang="en-US" sz="1200">
                <a:latin typeface="Arial" charset="0"/>
              </a:rPr>
              <a:pPr eaLnBrk="1" hangingPunct="1"/>
              <a:t>14</a:t>
            </a:fld>
            <a:endParaRPr lang="en-US" sz="1200">
              <a:latin typeface="Arial" charset="0"/>
            </a:endParaRPr>
          </a:p>
        </p:txBody>
      </p:sp>
      <p:sp>
        <p:nvSpPr>
          <p:cNvPr id="52227" name="Rectangle 2"/>
          <p:cNvSpPr>
            <a:spLocks noGrp="1" noRot="1" noChangeAspect="1" noChangeArrowheads="1" noTextEdit="1"/>
          </p:cNvSpPr>
          <p:nvPr>
            <p:ph type="sldImg"/>
          </p:nvPr>
        </p:nvSpPr>
        <p:spPr>
          <a:xfrm>
            <a:off x="939800" y="76200"/>
            <a:ext cx="4875213" cy="3657600"/>
          </a:xfrm>
          <a:ln/>
        </p:spPr>
      </p:sp>
      <p:sp>
        <p:nvSpPr>
          <p:cNvPr id="52228" name="Rectangle 3"/>
          <p:cNvSpPr>
            <a:spLocks noGrp="1" noChangeArrowheads="1"/>
          </p:cNvSpPr>
          <p:nvPr>
            <p:ph type="body" idx="1"/>
          </p:nvPr>
        </p:nvSpPr>
        <p:spPr>
          <a:xfrm>
            <a:off x="0" y="3841750"/>
            <a:ext cx="6743700" cy="6038850"/>
          </a:xfrm>
          <a:solidFill>
            <a:srgbClr val="FFFFFF"/>
          </a:solidFill>
          <a:ln>
            <a:solidFill>
              <a:srgbClr val="000000"/>
            </a:solidFill>
          </a:ln>
        </p:spPr>
        <p:txBody>
          <a:bodyPr lIns="92988" tIns="46495" rIns="92988" bIns="46495"/>
          <a:lstStyle/>
          <a:p>
            <a:r>
              <a:rPr lang="en-US" sz="1000">
                <a:latin typeface="Arial" charset="0"/>
                <a:ea typeface="ＭＳ Ｐゴシック" charset="0"/>
                <a:cs typeface="ＭＳ Ｐゴシック" charset="0"/>
              </a:rPr>
              <a:t>This slide shows an observed infrared spectrum of the earth thermal emission of radiance to space.  The earth surface Planck blackbody - like radiation at 295 K is severely attenuated in some spectral regions.  Around the absorbing bands of the constituent gases of the atmosphere (CO2 at 4.3 and 15.0 um, H20 at 6.3 um, and O3 at 9.7 um), vertical profiles of atmospheric parameters can be derived.  Sampling in the spectral region at the center of the absorption band yields radiation from the upper levels of the atmosphere (e.g. radiation from below has already been absorbed by the atmospheric gas); sampling in spectral regions away from the center of the absorption band yields radiation from successively lower levels of the atmosphere.  Away from the absorption band are the windows to the bottom of the atmosphere. Surface temperatures of 296 K are evident in the 11 micron window region of the spectrum and tropopause emissions of 220 K in the 15 micron absorption band.  As the spectral region moves toward the center of the CO</a:t>
            </a:r>
            <a:r>
              <a:rPr lang="en-US" sz="1000" baseline="-25000">
                <a:latin typeface="Arial" charset="0"/>
                <a:ea typeface="ＭＳ Ｐゴシック" charset="0"/>
                <a:cs typeface="ＭＳ Ｐゴシック" charset="0"/>
              </a:rPr>
              <a:t>2</a:t>
            </a:r>
            <a:r>
              <a:rPr lang="en-US" sz="1000">
                <a:latin typeface="Arial" charset="0"/>
                <a:ea typeface="ＭＳ Ｐゴシック" charset="0"/>
                <a:cs typeface="ＭＳ Ｐゴシック" charset="0"/>
              </a:rPr>
              <a:t> absorption band, the radiation temperature decreases due to the decrease of temperature with altitude in the lower atmosphere.</a:t>
            </a:r>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0AE567-1A90-D14D-943C-112FE5FF0357}" type="slidenum">
              <a:rPr lang="en-US" sz="1200">
                <a:latin typeface="Arial" charset="0"/>
              </a:rPr>
              <a:pPr eaLnBrk="1" hangingPunct="1"/>
              <a:t>15</a:t>
            </a:fld>
            <a:endParaRPr lang="en-US" sz="1200">
              <a:latin typeface="Arial" charset="0"/>
            </a:endParaRPr>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BC6B56-66EF-E143-90BE-15BE32C64A4A}" type="slidenum">
              <a:rPr lang="en-US" sz="1200">
                <a:latin typeface="Arial" charset="0"/>
              </a:rPr>
              <a:pPr eaLnBrk="1" hangingPunct="1"/>
              <a:t>16</a:t>
            </a:fld>
            <a:endParaRPr lang="en-US" sz="1200">
              <a:latin typeface="Arial" charset="0"/>
            </a:endParaRPr>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Each MODIS earth scan paints a bowtie-shaped outline on the surface of the Earth. As the spacecraft moves forward in time, each successive scan paints a new bowtie on the Earth, thus building up a continuous image. Ten 1000-meter samples are acquired along the ground track for each scan.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444864-FF9A-F242-A02E-8A594241DECD}" type="slidenum">
              <a:rPr lang="en-US" sz="1200">
                <a:latin typeface="Arial" charset="0"/>
              </a:rPr>
              <a:pPr eaLnBrk="1" hangingPunct="1"/>
              <a:t>17</a:t>
            </a:fld>
            <a:endParaRPr lang="en-US" sz="1200">
              <a:latin typeface="Arial" charset="0"/>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However a consequence of the bowtie scan is that the same region of the Earth is sensed on consecutive scans.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1C4288-FA57-E546-8E2C-C6FD8F96D1B5}" type="slidenum">
              <a:rPr lang="en-US" sz="1200">
                <a:latin typeface="Arial" charset="0"/>
              </a:rPr>
              <a:pPr eaLnBrk="1" hangingPunct="1"/>
              <a:t>18</a:t>
            </a:fld>
            <a:endParaRPr lang="en-US" sz="1200">
              <a:latin typeface="Arial" charset="0"/>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9B1E40-94D1-1845-8377-0341A4DF183F}" type="slidenum">
              <a:rPr lang="en-US" sz="1200">
                <a:latin typeface="Arial" charset="0"/>
              </a:rPr>
              <a:pPr eaLnBrk="1" hangingPunct="1"/>
              <a:t>19</a:t>
            </a:fld>
            <a:endParaRPr lang="en-US" sz="1200">
              <a:latin typeface="Arial" charset="0"/>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r>
              <a:rPr lang="en-US">
                <a:latin typeface="Arial" charset="0"/>
                <a:ea typeface="ＭＳ Ｐゴシック" charset="0"/>
                <a:cs typeface="ＭＳ Ｐゴシック" charset="0"/>
              </a:rPr>
              <a:t>The area sensed by a MODIS field of view (i.e., a pixel) grows as a function of scan angle.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4DB6E-52F6-5B4D-9D8A-87B268A35A0C}" type="slidenum">
              <a:rPr lang="en-US" sz="1200">
                <a:latin typeface="Arial" charset="0"/>
              </a:rPr>
              <a:pPr eaLnBrk="1" hangingPunct="1"/>
              <a:t>2</a:t>
            </a:fld>
            <a:endParaRPr lang="en-US" sz="120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0545BB-0B06-8947-AA45-6C757BAD8F8A}" type="slidenum">
              <a:rPr lang="en-US" sz="1200">
                <a:latin typeface="Arial" charset="0"/>
              </a:rPr>
              <a:pPr eaLnBrk="1" hangingPunct="1"/>
              <a:t>20</a:t>
            </a:fld>
            <a:endParaRPr lang="en-US" sz="1200">
              <a:latin typeface="Arial" charset="0"/>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78AB7C-CCA5-974B-BA51-CDE59A8BABD4}" type="slidenum">
              <a:rPr lang="en-US" sz="1200">
                <a:latin typeface="Arial" charset="0"/>
              </a:rPr>
              <a:pPr eaLnBrk="1" hangingPunct="1"/>
              <a:t>21</a:t>
            </a:fld>
            <a:endParaRPr lang="en-US" sz="1200">
              <a:latin typeface="Arial" charset="0"/>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7E2775-CCFC-C24E-A684-215099E5A81D}" type="slidenum">
              <a:rPr lang="en-US" sz="1200">
                <a:latin typeface="Arial" charset="0"/>
              </a:rPr>
              <a:pPr eaLnBrk="1" hangingPunct="1"/>
              <a:t>22</a:t>
            </a:fld>
            <a:endParaRPr lang="en-US" sz="1200">
              <a:latin typeface="Arial" charset="0"/>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DBDC0D-842E-F349-8BAE-0CC9899996EB}" type="slidenum">
              <a:rPr lang="en-US" sz="1200">
                <a:latin typeface="Arial" charset="0"/>
              </a:rPr>
              <a:pPr eaLnBrk="1" hangingPunct="1"/>
              <a:t>23</a:t>
            </a:fld>
            <a:endParaRPr lang="en-US" sz="1200">
              <a:latin typeface="Arial" charset="0"/>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FEC669-57ED-BB4C-9587-D5745BCEA9B1}" type="slidenum">
              <a:rPr lang="en-US" sz="1200">
                <a:latin typeface="Arial" charset="0"/>
              </a:rPr>
              <a:pPr eaLnBrk="1" hangingPunct="1"/>
              <a:t>24</a:t>
            </a:fld>
            <a:endParaRPr lang="en-US" sz="1200">
              <a:latin typeface="Arial"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F6DC9D-128E-8748-9290-523F0B2C9CD8}" type="slidenum">
              <a:rPr lang="en-US" sz="1200">
                <a:latin typeface="Arial" charset="0"/>
              </a:rPr>
              <a:pPr eaLnBrk="1" hangingPunct="1"/>
              <a:t>25</a:t>
            </a:fld>
            <a:endParaRPr lang="en-US" sz="1200">
              <a:latin typeface="Arial" charset="0"/>
            </a:endParaRPr>
          </a:p>
        </p:txBody>
      </p:sp>
      <p:sp>
        <p:nvSpPr>
          <p:cNvPr id="76803" name="Rectangle 2"/>
          <p:cNvSpPr>
            <a:spLocks noGrp="1" noRot="1" noChangeAspect="1" noChangeArrowheads="1" noTextEdit="1"/>
          </p:cNvSpPr>
          <p:nvPr>
            <p:ph type="sldImg"/>
          </p:nvPr>
        </p:nvSpPr>
        <p:spPr>
          <a:xfrm>
            <a:off x="912813" y="758825"/>
            <a:ext cx="4921250" cy="3690938"/>
          </a:xfrm>
          <a:ln/>
        </p:spPr>
      </p:sp>
      <p:sp>
        <p:nvSpPr>
          <p:cNvPr id="76804" name="Rectangle 3"/>
          <p:cNvSpPr>
            <a:spLocks noGrp="1" noChangeArrowheads="1"/>
          </p:cNvSpPr>
          <p:nvPr>
            <p:ph type="body" idx="1"/>
          </p:nvPr>
        </p:nvSpPr>
        <p:spPr>
          <a:xfrm>
            <a:off x="277813" y="5708650"/>
            <a:ext cx="6199187" cy="34305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For ocean applications, the MODIS team has selected several spectral bands that are on line and off line absorption features associated with chlorophyll and accessory pigments.  The multispectral data will be used to reveal their respective concentrations in the ocean waters.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C5C611-AE77-B641-A083-B44E979A28A9}" type="slidenum">
              <a:rPr lang="en-US" sz="1200">
                <a:latin typeface="Arial" charset="0"/>
              </a:rPr>
              <a:pPr eaLnBrk="1" hangingPunct="1"/>
              <a:t>26</a:t>
            </a:fld>
            <a:endParaRPr lang="en-US" sz="120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There are many pathwys via which a photon can reach the sensor. In a typical case, less than 5% of the signal received at the sensor is from the water itself. The remainder is due to scattering in the atmosphere and reflection from the ocean surface. These atmospheric conltributions to the measured radiance must be removed in order to determine the optical properties of the water.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8272A3-9D84-5D4D-9955-5D191D937F50}" type="slidenum">
              <a:rPr lang="en-US" sz="1200">
                <a:latin typeface="Arial" charset="0"/>
              </a:rPr>
              <a:pPr eaLnBrk="1" hangingPunct="1"/>
              <a:t>27</a:t>
            </a:fld>
            <a:endParaRPr lang="en-US" sz="120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Retrieval of chlorophyll-A relies on the change in absorption at blue and green wavelengths as a function of increasing chlorophyll.</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AD64D3-3E73-884C-BD4E-E1FEA9D95DBA}" type="slidenum">
              <a:rPr lang="en-US" sz="1200">
                <a:latin typeface="Arial" charset="0"/>
              </a:rPr>
              <a:pPr eaLnBrk="1" hangingPunct="1"/>
              <a:t>28</a:t>
            </a:fld>
            <a:endParaRPr lang="en-US"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Strong chlorophyll features may be visible in true color imagery.</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4E7D1D-05D2-0B41-9E47-BDBECEB4DAD7}" type="slidenum">
              <a:rPr lang="en-US" sz="1200">
                <a:latin typeface="Arial" charset="0"/>
              </a:rPr>
              <a:pPr eaLnBrk="1" hangingPunct="1"/>
              <a:t>29</a:t>
            </a:fld>
            <a:endParaRPr lang="en-US" sz="12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constellation of NASA Earth Observing Satellites provides a comprehensive suite of instrumentation for observing the Earth. Of particular note for this presentation are Terra and Aqua.</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18660F-3D36-0045-98B5-0CE8B1D6FFA6}" type="slidenum">
              <a:rPr lang="en-US" sz="1200">
                <a:latin typeface="Arial" charset="0"/>
              </a:rPr>
              <a:pPr eaLnBrk="1" hangingPunct="1"/>
              <a:t>3</a:t>
            </a:fld>
            <a:endParaRPr lang="en-US" sz="12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But fine structure in chlorophyll concentration will only be revealed following atmospheric correction.</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84AD4E-4F4E-CC44-80CE-31621252A610}" type="slidenum">
              <a:rPr lang="en-US" sz="1200">
                <a:latin typeface="Arial" charset="0"/>
              </a:rPr>
              <a:pPr eaLnBrk="1" hangingPunct="1"/>
              <a:t>30</a:t>
            </a:fld>
            <a:endParaRPr lang="en-US" sz="12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B19CFF-676A-0741-B46B-B5384F42D223}" type="slidenum">
              <a:rPr lang="en-US" sz="1200">
                <a:latin typeface="Arial" charset="0"/>
              </a:rPr>
              <a:pPr eaLnBrk="1" hangingPunct="1"/>
              <a:t>31</a:t>
            </a:fld>
            <a:endParaRPr lang="en-US" sz="1200">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The infrared radiance received at the satellite depends of the ocean surface temperature and emissivity, and the amount of water vapor in the atmosphere. The height of the curve indicates the surface temperature, while the difference between the 11 and 12 micron radiances indicates the amount of water vapor absoprtion (more at 12 microns than 11 microns).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Agulhas Current and Agulhas Retroflection (south of Africa) and associated currents and eddies (from Peterson and Stramma, 1991; after Lutjeharms and van Ballegooyen, 1988).</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4DD9DC-DD27-2A47-9321-D728B0B2F8DC}" type="slidenum">
              <a:rPr lang="en-US" sz="1200">
                <a:latin typeface="Arial" charset="0"/>
              </a:rPr>
              <a:pPr eaLnBrk="1" hangingPunct="1"/>
              <a:t>32</a:t>
            </a:fld>
            <a:endParaRPr lang="en-US" sz="12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this sea surface temperature image, the Agulhas Current shows up as a tongue of warm water flowing southwest from the Indian toward the Southern Ocean. The northward flowing Benguela Current appears as a band of lower temperature along the west coast of South Africa.A corresponding chlorophyll image shows that the nutrient-poor, subtropical water in the Agulhas Current supports relatively meager populations of phytoplankton while the coastal upwelling associated with the Benguela Current supports one of the most productive phytoplankton assemblages in the world.</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F097D7-82C8-1948-BE7B-79D74A964611}" type="slidenum">
              <a:rPr lang="en-US" sz="1200">
                <a:latin typeface="Arial" charset="0"/>
              </a:rPr>
              <a:pPr eaLnBrk="1" hangingPunct="1"/>
              <a:t>33</a:t>
            </a:fld>
            <a:endParaRPr lang="en-US" sz="12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83F067-7D8A-254A-B275-A706A4EA70F9}" type="slidenum">
              <a:rPr lang="en-US" sz="1200">
                <a:latin typeface="Arial" charset="0"/>
              </a:rPr>
              <a:pPr eaLnBrk="1" hangingPunct="1"/>
              <a:t>34</a:t>
            </a:fld>
            <a:endParaRPr lang="en-US" sz="120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Global composites of sea surface temperature and chlorophyll reveal the relationship between temperature and ocean productivity.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A8DC47-B0F0-E74A-B75D-A85C9B634456}" type="slidenum">
              <a:rPr lang="en-US" sz="1200">
                <a:latin typeface="Arial" charset="0"/>
              </a:rPr>
              <a:pPr eaLnBrk="1" hangingPunct="1"/>
              <a:t>35</a:t>
            </a:fld>
            <a:endParaRPr lang="en-US" sz="120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1AAAD5-A663-3E47-9349-272BC77EAD57}" type="slidenum">
              <a:rPr lang="en-US" sz="1200">
                <a:latin typeface="Arial" charset="0"/>
              </a:rPr>
              <a:pPr eaLnBrk="1" hangingPunct="1"/>
              <a:t>36</a:t>
            </a:fld>
            <a:endParaRPr lang="en-US" sz="120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E26627-1AD2-FC43-AD6A-216F4F14B715}" type="slidenum">
              <a:rPr lang="en-US" sz="1200">
                <a:latin typeface="Arial" charset="0"/>
              </a:rPr>
              <a:pPr eaLnBrk="1" hangingPunct="1"/>
              <a:t>38</a:t>
            </a:fld>
            <a:endParaRPr lang="en-US" sz="1200">
              <a:latin typeface="Arial" charset="0"/>
            </a:endParaRPr>
          </a:p>
        </p:txBody>
      </p:sp>
      <p:sp>
        <p:nvSpPr>
          <p:cNvPr id="106499" name="Rectangle 2"/>
          <p:cNvSpPr>
            <a:spLocks noGrp="1" noRot="1" noChangeAspect="1" noChangeArrowheads="1" noTextEdit="1"/>
          </p:cNvSpPr>
          <p:nvPr>
            <p:ph type="sldImg"/>
          </p:nvPr>
        </p:nvSpPr>
        <p:spPr>
          <a:xfrm>
            <a:off x="912813" y="758825"/>
            <a:ext cx="4921250" cy="3690938"/>
          </a:xfrm>
          <a:ln/>
        </p:spPr>
      </p:sp>
      <p:sp>
        <p:nvSpPr>
          <p:cNvPr id="106500" name="Rectangle 3"/>
          <p:cNvSpPr>
            <a:spLocks noGrp="1" noChangeArrowheads="1"/>
          </p:cNvSpPr>
          <p:nvPr>
            <p:ph type="body" idx="1"/>
          </p:nvPr>
        </p:nvSpPr>
        <p:spPr>
          <a:xfrm>
            <a:off x="277813" y="4938713"/>
            <a:ext cx="6199187" cy="4200525"/>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At visible and near infrared wavelengths, surface type has a large impact on the sensed radiance and reflectance. Vegetation reflectance is low for wavelengths below 0.7 microns, and then sharply increases. Likewise, snow reflectance is high for wavelengths less than 0.9 microns, but sharply reduced at 1.6 and 2.1 microns. These reflectance changes with wavelength can be used to infer the properties of the land surface.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BFB3DF-4997-854C-BBD6-76B2DEFDC7E1}" type="slidenum">
              <a:rPr lang="en-US" sz="1200">
                <a:latin typeface="Arial" charset="0"/>
              </a:rPr>
              <a:pPr eaLnBrk="1" hangingPunct="1"/>
              <a:t>39</a:t>
            </a:fld>
            <a:endParaRPr lang="en-US" sz="1200">
              <a:latin typeface="Arial" charset="0"/>
            </a:endParaRPr>
          </a:p>
        </p:txBody>
      </p:sp>
      <p:sp>
        <p:nvSpPr>
          <p:cNvPr id="108547" name="Rectangle 2"/>
          <p:cNvSpPr>
            <a:spLocks noGrp="1" noRot="1" noChangeAspect="1" noChangeArrowheads="1" noTextEdit="1"/>
          </p:cNvSpPr>
          <p:nvPr>
            <p:ph type="sldImg"/>
          </p:nvPr>
        </p:nvSpPr>
        <p:spPr>
          <a:solidFill>
            <a:srgbClr val="FFFFFF"/>
          </a:solidFill>
          <a:ln/>
        </p:spPr>
      </p:sp>
      <p:sp>
        <p:nvSpPr>
          <p:cNvPr id="1085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nb-NO">
                <a:latin typeface="Arial" charset="0"/>
                <a:ea typeface="ＭＳ Ｐゴシック" charset="0"/>
                <a:cs typeface="ＭＳ Ｐゴシック" charset="0"/>
              </a:rPr>
              <a:t>Even though surface features contribute a large part of the signal sensed over land, the contribution of the atmosphere must be removed to provide accurate characterization of the land surface, particularly when trying to detect changes (e.g., in vegetation cover).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8DCBD8-DF2F-B74D-96BE-E8309D52FEDC}" type="slidenum">
              <a:rPr lang="en-US" sz="1200">
                <a:latin typeface="Arial" charset="0"/>
              </a:rPr>
              <a:pPr eaLnBrk="1" hangingPunct="1"/>
              <a:t>40</a:t>
            </a:fld>
            <a:endParaRPr lang="en-US" sz="120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1DE726-1395-F848-94EB-CF1632BD0B99}" type="slidenum">
              <a:rPr lang="en-US" sz="1200">
                <a:latin typeface="Arial" charset="0"/>
              </a:rPr>
              <a:pPr eaLnBrk="1" hangingPunct="1"/>
              <a:t>4</a:t>
            </a:fld>
            <a:endParaRPr lang="en-US" sz="1200">
              <a:latin typeface="Arial"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Despite a design lifetime of only 5 years, the Terra spacecraft is expected to operate for up to 15 years.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1C1C96-35A4-FC47-BC52-1D04EDB7D9BD}" type="slidenum">
              <a:rPr lang="en-US" sz="1200">
                <a:latin typeface="Arial" charset="0"/>
              </a:rPr>
              <a:pPr eaLnBrk="1" hangingPunct="1"/>
              <a:t>42</a:t>
            </a:fld>
            <a:endParaRPr lang="en-US" sz="120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In addition, reflectance changes as a function of viewing angle must be removed for accurate change detection. In the left hand images. This is done by adjusting the reflectance to a nadir view.</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p:cNvSpPr>
          <p:nvPr>
            <p:ph type="sldImg"/>
          </p:nvPr>
        </p:nvSpPr>
        <p:spPr>
          <a:xfrm>
            <a:off x="920750" y="755650"/>
            <a:ext cx="4903788" cy="3678238"/>
          </a:xfrm>
          <a:solidFill>
            <a:srgbClr val="FFFFFF"/>
          </a:solidFill>
          <a:ln/>
        </p:spPr>
      </p:sp>
      <p:sp>
        <p:nvSpPr>
          <p:cNvPr id="115715" name="Rectangle 3"/>
          <p:cNvSpPr>
            <a:spLocks noGrp="1" noChangeArrowheads="1"/>
          </p:cNvSpPr>
          <p:nvPr>
            <p:ph type="body" idx="1"/>
          </p:nvPr>
        </p:nvSpPr>
        <p:spPr>
          <a:xfrm>
            <a:off x="898525" y="4740275"/>
            <a:ext cx="19050" cy="20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 tIns="9140" rIns="9140" bIns="9140" anchor="ctr" anchorCtr="1">
            <a:spAutoFit/>
          </a:bodyPr>
          <a:lstStyle/>
          <a:p>
            <a:r>
              <a:rPr lang="en-US">
                <a:latin typeface="Arial" charset="0"/>
                <a:ea typeface="ＭＳ Ｐゴシック" charset="0"/>
                <a:cs typeface="ＭＳ Ｐゴシック" charset="0"/>
              </a:rPr>
              <a:t>True color imagery can also be used to identify sea ice, as seen in this example from the Canadian Ice Service. The operational MODIS algorithm for snow detection uses a normalized difference snow index (NDSI).</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729ECA-FEA7-3543-9633-2A8F705E9976}" type="slidenum">
              <a:rPr lang="en-US" sz="1200">
                <a:latin typeface="Arial" charset="0"/>
              </a:rPr>
              <a:pPr eaLnBrk="1" hangingPunct="1"/>
              <a:t>44</a:t>
            </a:fld>
            <a:endParaRPr lang="en-US" sz="1200">
              <a:latin typeface="Arial" charset="0"/>
            </a:endParaRPr>
          </a:p>
        </p:txBody>
      </p:sp>
      <p:sp>
        <p:nvSpPr>
          <p:cNvPr id="117763" name="Rectangle 2"/>
          <p:cNvSpPr>
            <a:spLocks noGrp="1" noRot="1" noChangeAspect="1" noChangeArrowheads="1" noTextEdit="1"/>
          </p:cNvSpPr>
          <p:nvPr>
            <p:ph type="sldImg"/>
          </p:nvPr>
        </p:nvSpPr>
        <p:spPr>
          <a:xfrm>
            <a:off x="912813" y="758825"/>
            <a:ext cx="4921250" cy="3690938"/>
          </a:xfrm>
          <a:ln/>
        </p:spPr>
      </p:sp>
      <p:sp>
        <p:nvSpPr>
          <p:cNvPr id="117764" name="Rectangle 3"/>
          <p:cNvSpPr>
            <a:spLocks noGrp="1" noChangeArrowheads="1"/>
          </p:cNvSpPr>
          <p:nvPr>
            <p:ph type="body" idx="1"/>
          </p:nvPr>
        </p:nvSpPr>
        <p:spPr>
          <a:xfrm>
            <a:off x="277813" y="5159375"/>
            <a:ext cx="6199187" cy="3979863"/>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It is important to note that the atmospheric windows are not transparent (there is some moisture absorption of radiation in the 8 to 12 um region) and that the earth surface does not exhibit blackbody behavior.  These characteristics must be accounted for when using remote sensing data over land to infer temperature and moisture profiles.  They are also important for mapping land surface properties. However the sensed radiance is dominated by surface temperature and emissivity over the land.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CC9B1E-C161-BE49-8080-A859AE4439E5}" type="slidenum">
              <a:rPr lang="en-US" sz="1200">
                <a:latin typeface="Arial" charset="0"/>
              </a:rPr>
              <a:pPr eaLnBrk="1" hangingPunct="1"/>
              <a:t>45</a:t>
            </a:fld>
            <a:endParaRPr lang="en-US" sz="1200">
              <a:latin typeface="Arial"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In these composites from Terra and Aqua, the diurnal change in land surface temperature can be clearly seen. Note how the LST warms up in the afternoon overpasses from Aqua, and then cools down in the night passes.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D4038-ED76-BC45-AD1A-ED19971CC46E}" type="slidenum">
              <a:rPr lang="en-US" sz="1200">
                <a:latin typeface="Arial" charset="0"/>
              </a:rPr>
              <a:pPr eaLnBrk="1" hangingPunct="1"/>
              <a:t>49</a:t>
            </a:fld>
            <a:endParaRPr lang="en-US" sz="1200">
              <a:latin typeface="Arial" charset="0"/>
            </a:endParaRPr>
          </a:p>
        </p:txBody>
      </p:sp>
      <p:sp>
        <p:nvSpPr>
          <p:cNvPr id="126979" name="Rectangle 1026"/>
          <p:cNvSpPr>
            <a:spLocks noGrp="1" noRot="1" noChangeAspect="1" noChangeArrowheads="1" noTextEdit="1"/>
          </p:cNvSpPr>
          <p:nvPr>
            <p:ph type="sldImg"/>
          </p:nvPr>
        </p:nvSpPr>
        <p:spPr>
          <a:ln/>
        </p:spPr>
      </p:sp>
      <p:sp>
        <p:nvSpPr>
          <p:cNvPr id="12698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DD5078-1B3A-CB40-B9B9-1BFBF45195D7}" type="slidenum">
              <a:rPr lang="en-US" sz="1200">
                <a:latin typeface="Arial" charset="0"/>
              </a:rPr>
              <a:pPr eaLnBrk="1" hangingPunct="1"/>
              <a:t>50</a:t>
            </a:fld>
            <a:endParaRPr lang="en-US" sz="1200">
              <a:latin typeface="Arial" charset="0"/>
            </a:endParaRPr>
          </a:p>
        </p:txBody>
      </p:sp>
      <p:sp>
        <p:nvSpPr>
          <p:cNvPr id="129027" name="Rectangle 1026"/>
          <p:cNvSpPr>
            <a:spLocks noGrp="1" noRot="1" noChangeAspect="1" noChangeArrowheads="1"/>
          </p:cNvSpPr>
          <p:nvPr>
            <p:ph type="sldImg"/>
          </p:nvPr>
        </p:nvSpPr>
        <p:spPr>
          <a:solidFill>
            <a:srgbClr val="FFFFFF"/>
          </a:solidFill>
          <a:ln/>
        </p:spPr>
      </p:sp>
      <p:sp>
        <p:nvSpPr>
          <p:cNvPr id="129028" name="Rectangle 1027"/>
          <p:cNvSpPr>
            <a:spLocks noGrp="1" noChangeArrowheads="1"/>
          </p:cNvSpPr>
          <p:nvPr>
            <p:ph type="body" idx="1"/>
          </p:nvPr>
        </p:nvSpPr>
        <p:spPr>
          <a:xfrm>
            <a:off x="898525" y="4692650"/>
            <a:ext cx="4946650" cy="4446588"/>
          </a:xfrm>
          <a:solidFill>
            <a:srgbClr val="FFFFFF"/>
          </a:solidFill>
          <a:ln>
            <a:solidFill>
              <a:srgbClr val="000000"/>
            </a:solidFill>
          </a:ln>
        </p:spPr>
        <p:txBody>
          <a:bodyPr/>
          <a:lstStyle/>
          <a:p>
            <a:r>
              <a:rPr lang="en-US">
                <a:latin typeface="Arial" charset="0"/>
                <a:ea typeface="ＭＳ Ｐゴシック" charset="0"/>
                <a:cs typeface="ＭＳ Ｐゴシック" charset="0"/>
              </a:rPr>
              <a:t>This flowchart shows the relationships between the MODIS atmosphere products. Note that all of the products depend on the MODIS cloud mask.</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809A1E-2B37-2649-AC5C-0CEE245E1333}" type="slidenum">
              <a:rPr lang="en-US" sz="1200">
                <a:latin typeface="Arial" charset="0"/>
              </a:rPr>
              <a:pPr eaLnBrk="1" hangingPunct="1"/>
              <a:t>51</a:t>
            </a:fld>
            <a:endParaRPr lang="en-US" sz="1200">
              <a:latin typeface="Arial" charset="0"/>
            </a:endParaRPr>
          </a:p>
        </p:txBody>
      </p:sp>
      <p:sp>
        <p:nvSpPr>
          <p:cNvPr id="131075" name="Rectangle 2"/>
          <p:cNvSpPr>
            <a:spLocks noGrp="1" noRot="1" noChangeAspect="1" noChangeArrowheads="1" noTextEdit="1"/>
          </p:cNvSpPr>
          <p:nvPr>
            <p:ph type="sldImg"/>
          </p:nvPr>
        </p:nvSpPr>
        <p:spPr>
          <a:xfrm>
            <a:off x="912813" y="758825"/>
            <a:ext cx="4921250" cy="3690938"/>
          </a:xfrm>
          <a:ln/>
        </p:spPr>
      </p:sp>
      <p:sp>
        <p:nvSpPr>
          <p:cNvPr id="131076" name="Rectangle 3"/>
          <p:cNvSpPr>
            <a:spLocks noGrp="1" noChangeArrowheads="1"/>
          </p:cNvSpPr>
          <p:nvPr>
            <p:ph type="body" idx="1"/>
          </p:nvPr>
        </p:nvSpPr>
        <p:spPr>
          <a:xfrm>
            <a:off x="277813" y="5486400"/>
            <a:ext cx="6199187" cy="2525713"/>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For atmospheric applications, MODIS reflective bands can indicate particle size in clouds.  Notice how the spectrum opens with increasing wavelength so that measurements at 2.1 and 0.75 um can be used to discriminate 5 to 30 um particles.  Again this is a multispectral application of the MODIS data to reveal cloud and clear sky properties.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C44A07-D464-8E49-9AE1-B43517E7410C}" type="slidenum">
              <a:rPr lang="en-US" sz="1200">
                <a:latin typeface="Arial" charset="0"/>
              </a:rPr>
              <a:pPr eaLnBrk="1" hangingPunct="1"/>
              <a:t>52</a:t>
            </a:fld>
            <a:endParaRPr lang="en-US" sz="1200">
              <a:latin typeface="Arial" charset="0"/>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xfrm>
            <a:off x="898525" y="4694238"/>
            <a:ext cx="4946650" cy="469265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MODIS Cloud Mask detects the presence of cloud in each field of view (pixel). Reflected solar (daytime) and thermal emissive bands (day/night) are used in combination, depending on the surface type, to indicate the likelihood of cloud. Note that there are four result classes, not just a binary clear/cloudy decision.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This is </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6B3A6-CAC1-F54B-B1C9-5A7CE022D996}" type="slidenum">
              <a:rPr lang="en-US" sz="1200">
                <a:latin typeface="Arial" charset="0"/>
              </a:rPr>
              <a:pPr eaLnBrk="1" hangingPunct="1"/>
              <a:t>53</a:t>
            </a:fld>
            <a:endParaRPr lang="en-US" sz="120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615108-442E-ED4C-B2F5-00C19A0A8B17}" type="slidenum">
              <a:rPr lang="en-US" sz="1200">
                <a:latin typeface="Arial" charset="0"/>
              </a:rPr>
              <a:pPr eaLnBrk="1" hangingPunct="1"/>
              <a:t>55</a:t>
            </a:fld>
            <a:endParaRPr lang="en-US" sz="1200">
              <a:latin typeface="Arial" charset="0"/>
            </a:endParaRPr>
          </a:p>
        </p:txBody>
      </p:sp>
      <p:sp>
        <p:nvSpPr>
          <p:cNvPr id="138243" name="Rectangle 2"/>
          <p:cNvSpPr>
            <a:spLocks noGrp="1" noRot="1" noChangeAspect="1" noChangeArrowheads="1" noTextEdit="1"/>
          </p:cNvSpPr>
          <p:nvPr>
            <p:ph type="sldImg"/>
          </p:nvPr>
        </p:nvSpPr>
        <p:spPr>
          <a:xfrm>
            <a:off x="901700" y="739775"/>
            <a:ext cx="4940300" cy="3705225"/>
          </a:xfrm>
          <a:solidFill>
            <a:srgbClr val="FFFFFF"/>
          </a:solidFill>
          <a:ln/>
        </p:spPr>
      </p:sp>
      <p:sp>
        <p:nvSpPr>
          <p:cNvPr id="138244" name="Rectangle 3"/>
          <p:cNvSpPr>
            <a:spLocks noGrp="1" noChangeArrowheads="1"/>
          </p:cNvSpPr>
          <p:nvPr>
            <p:ph type="body" idx="1"/>
          </p:nvPr>
        </p:nvSpPr>
        <p:spPr>
          <a:xfrm>
            <a:off x="900113" y="4689475"/>
            <a:ext cx="4943475" cy="428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17" tIns="49109" rIns="98217" bIns="49109"/>
          <a:lstStyle/>
          <a:p>
            <a:r>
              <a:rPr lang="en-US">
                <a:latin typeface="Arial" charset="0"/>
                <a:ea typeface="ＭＳ Ｐゴシック" charset="0"/>
                <a:cs typeface="ＭＳ Ｐゴシック" charset="0"/>
              </a:rPr>
              <a:t>In this example, a liquid water cloud over and ocean surface is simulated, and the reflectance at 1.6 microns vs. the reflectance at 0.86 microns is plotted for a range of cloud droplet sizes (effective radius). It can be seen that for small droplets, there is good sensitivity at 2.1 microns for a range of optical depths. However as the cloud droplet size increases, there is less sensitivity to changes in optical depth.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08167B-92E5-D541-B235-761C1CBFDD01}" type="slidenum">
              <a:rPr lang="en-US" sz="1200">
                <a:latin typeface="Arial" charset="0"/>
              </a:rPr>
              <a:pPr eaLnBrk="1" hangingPunct="1"/>
              <a:t>5</a:t>
            </a:fld>
            <a:endParaRPr lang="en-US" sz="1200">
              <a:latin typeface="Arial" charset="0"/>
            </a:endParaRPr>
          </a:p>
        </p:txBody>
      </p:sp>
      <p:sp>
        <p:nvSpPr>
          <p:cNvPr id="31747" name="Rectangle 1026"/>
          <p:cNvSpPr>
            <a:spLocks noGrp="1" noRot="1" noChangeAspect="1" noChangeArrowheads="1" noTextEdit="1"/>
          </p:cNvSpPr>
          <p:nvPr>
            <p:ph type="sldImg"/>
          </p:nvPr>
        </p:nvSpPr>
        <p:spPr>
          <a:ln/>
        </p:spPr>
      </p:sp>
      <p:sp>
        <p:nvSpPr>
          <p:cNvPr id="3174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The first daytime imagery from Terra MODIS was acquired on  24 February 2000.</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9D3222-82B4-4D42-B3E7-8238A744C52E}" type="slidenum">
              <a:rPr lang="en-US" sz="1200">
                <a:latin typeface="Arial" charset="0"/>
              </a:rPr>
              <a:pPr eaLnBrk="1" hangingPunct="1"/>
              <a:t>56</a:t>
            </a:fld>
            <a:endParaRPr lang="en-US" sz="1200">
              <a:latin typeface="Arial" charset="0"/>
            </a:endParaRPr>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0971E8-B976-C54D-B622-FAF64B44ACDD}" type="slidenum">
              <a:rPr lang="en-US" sz="1200">
                <a:latin typeface="Arial" charset="0"/>
              </a:rPr>
              <a:pPr eaLnBrk="1" hangingPunct="1"/>
              <a:t>57</a:t>
            </a:fld>
            <a:endParaRPr lang="en-US" sz="1200">
              <a:latin typeface="Arial" charset="0"/>
            </a:endParaRPr>
          </a:p>
        </p:txBody>
      </p:sp>
      <p:sp>
        <p:nvSpPr>
          <p:cNvPr id="142339" name="Rectangle 2"/>
          <p:cNvSpPr>
            <a:spLocks noGrp="1" noRot="1" noChangeAspect="1" noChangeArrowheads="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5883C7-2B06-BD4D-A33E-347569600348}" type="slidenum">
              <a:rPr lang="en-US" sz="1200">
                <a:latin typeface="Arial" charset="0"/>
              </a:rPr>
              <a:pPr eaLnBrk="1" hangingPunct="1"/>
              <a:t>58</a:t>
            </a:fld>
            <a:endParaRPr lang="en-US" sz="1200">
              <a:latin typeface="Arial"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xfrm>
            <a:off x="898525" y="4692650"/>
            <a:ext cx="4946650" cy="469423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i="1">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This is </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86B3A6-CAC1-F54B-B1C9-5A7CE022D996}" type="slidenum">
              <a:rPr lang="en-US" sz="1200">
                <a:latin typeface="Arial" charset="0"/>
              </a:rPr>
              <a:pPr eaLnBrk="1" hangingPunct="1"/>
              <a:t>59</a:t>
            </a:fld>
            <a:endParaRPr lang="en-US" sz="120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Aqua MODIS Aerosol Optical Depth from ECNU DB station on June 4, 2010</a:t>
            </a:r>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B60DB0-07C2-BA42-BE3F-731E351FC755}" type="slidenum">
              <a:rPr lang="en-US" sz="1200">
                <a:latin typeface="Arial" charset="0"/>
              </a:rPr>
              <a:pPr eaLnBrk="1" hangingPunct="1"/>
              <a:t>60</a:t>
            </a:fld>
            <a:endParaRPr lang="en-US" sz="120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EBC6F0-5BBE-8E43-A262-6E07AEEE317B}" type="slidenum">
              <a:rPr lang="en-US" sz="1200">
                <a:latin typeface="Arial" charset="0"/>
              </a:rPr>
              <a:pPr eaLnBrk="1" hangingPunct="1"/>
              <a:t>61</a:t>
            </a:fld>
            <a:endParaRPr lang="en-US" sz="1200">
              <a:latin typeface="Arial" charset="0"/>
            </a:endParaRPr>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6B9BD2-C550-8041-8934-4430CD137E8B}" type="slidenum">
              <a:rPr lang="en-US" sz="1200">
                <a:latin typeface="Arial" charset="0"/>
              </a:rPr>
              <a:pPr eaLnBrk="1" hangingPunct="1"/>
              <a:t>62</a:t>
            </a:fld>
            <a:endParaRPr lang="en-US" sz="1200">
              <a:latin typeface="Arial" charset="0"/>
            </a:endParaRPr>
          </a:p>
        </p:txBody>
      </p:sp>
      <p:sp>
        <p:nvSpPr>
          <p:cNvPr id="150531" name="Rectangle 1026"/>
          <p:cNvSpPr>
            <a:spLocks noGrp="1" noRot="1" noChangeAspect="1" noChangeArrowheads="1" noTextEdit="1"/>
          </p:cNvSpPr>
          <p:nvPr>
            <p:ph type="sldImg"/>
          </p:nvPr>
        </p:nvSpPr>
        <p:spPr>
          <a:solidFill>
            <a:srgbClr val="FFFFFF"/>
          </a:solidFill>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30" tIns="45715" rIns="91430" bIns="45715"/>
          <a:lstStyle/>
          <a:p>
            <a:pPr eaLnBrk="1" hangingPunct="1">
              <a:lnSpc>
                <a:spcPct val="130000"/>
              </a:lnSpc>
            </a:pPr>
            <a:endParaRPr lang="nb-NO">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377987-72E6-2844-B710-7592C0BC8645}" type="slidenum">
              <a:rPr lang="en-US" sz="1200">
                <a:latin typeface="Arial" charset="0"/>
              </a:rPr>
              <a:pPr eaLnBrk="1" hangingPunct="1"/>
              <a:t>63</a:t>
            </a:fld>
            <a:endParaRPr lang="en-US" sz="1200">
              <a:latin typeface="Arial" charset="0"/>
            </a:endParaRPr>
          </a:p>
        </p:txBody>
      </p:sp>
      <p:sp>
        <p:nvSpPr>
          <p:cNvPr id="152579" name="Rectangle 2"/>
          <p:cNvSpPr>
            <a:spLocks noGrp="1" noRot="1" noChangeAspect="1" noChangeArrowheads="1"/>
          </p:cNvSpPr>
          <p:nvPr>
            <p:ph type="sldImg"/>
          </p:nvPr>
        </p:nvSpPr>
        <p:spPr>
          <a:xfrm>
            <a:off x="893763" y="728663"/>
            <a:ext cx="4960937" cy="3722687"/>
          </a:xfrm>
          <a:solidFill>
            <a:srgbClr val="FFFFFF"/>
          </a:solidFill>
          <a:ln/>
        </p:spPr>
      </p:sp>
      <p:sp>
        <p:nvSpPr>
          <p:cNvPr id="152580" name="Rectangle 3"/>
          <p:cNvSpPr>
            <a:spLocks noGrp="1" noChangeArrowheads="1"/>
          </p:cNvSpPr>
          <p:nvPr>
            <p:ph type="body" idx="1"/>
          </p:nvPr>
        </p:nvSpPr>
        <p:spPr>
          <a:xfrm>
            <a:off x="223838" y="5354638"/>
            <a:ext cx="6251575" cy="3319462"/>
          </a:xfrm>
          <a:solidFill>
            <a:srgbClr val="FFFFFF"/>
          </a:solidFill>
          <a:ln>
            <a:solidFill>
              <a:srgbClr val="000000"/>
            </a:solidFill>
          </a:ln>
        </p:spPr>
        <p:txBody>
          <a:bodyPr/>
          <a:lstStyle/>
          <a:p>
            <a:pPr eaLnBrk="1" hangingPunct="1">
              <a:lnSpc>
                <a:spcPct val="96000"/>
              </a:lnSpc>
            </a:pPr>
            <a:r>
              <a:rPr lang="en-US">
                <a:latin typeface="Arial" charset="0"/>
                <a:ea typeface="ＭＳ Ｐゴシック" charset="0"/>
                <a:cs typeface="ＭＳ Ｐゴシック" charset="0"/>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Arial" charset="0"/>
                <a:ea typeface="ＭＳ Ｐゴシック" charset="0"/>
                <a:cs typeface="ＭＳ Ｐゴシック" charset="0"/>
              </a:rPr>
              <a:t>-1</a:t>
            </a:r>
            <a:r>
              <a:rPr lang="en-US">
                <a:latin typeface="Arial" charset="0"/>
                <a:ea typeface="ＭＳ Ｐゴシック" charset="0"/>
                <a:cs typeface="ＭＳ Ｐゴシック" charset="0"/>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DB5637-4E33-7246-867B-3B0CB5B7BA13}" type="slidenum">
              <a:rPr lang="en-US" sz="1200">
                <a:latin typeface="Arial" charset="0"/>
              </a:rPr>
              <a:pPr eaLnBrk="1" hangingPunct="1"/>
              <a:t>64</a:t>
            </a:fld>
            <a:endParaRPr lang="en-US" sz="1200">
              <a:latin typeface="Arial" charset="0"/>
            </a:endParaRPr>
          </a:p>
        </p:txBody>
      </p:sp>
      <p:sp>
        <p:nvSpPr>
          <p:cNvPr id="154627" name="Rectangle 2"/>
          <p:cNvSpPr>
            <a:spLocks noGrp="1" noRot="1" noChangeAspect="1" noChangeArrowheads="1"/>
          </p:cNvSpPr>
          <p:nvPr>
            <p:ph type="sldImg"/>
          </p:nvPr>
        </p:nvSpPr>
        <p:spPr>
          <a:xfrm>
            <a:off x="890588" y="768350"/>
            <a:ext cx="4975225" cy="3732213"/>
          </a:xfrm>
          <a:solidFill>
            <a:srgbClr val="FFFFFF"/>
          </a:solidFill>
          <a:ln/>
        </p:spPr>
      </p:sp>
      <p:sp>
        <p:nvSpPr>
          <p:cNvPr id="154628" name="Rectangle 3"/>
          <p:cNvSpPr>
            <a:spLocks noGrp="1" noChangeArrowheads="1"/>
          </p:cNvSpPr>
          <p:nvPr>
            <p:ph type="body" idx="1"/>
          </p:nvPr>
        </p:nvSpPr>
        <p:spPr>
          <a:xfrm>
            <a:off x="1252538" y="1481138"/>
            <a:ext cx="4597400" cy="20701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events (mountain waves and gravity waves were detected in clear skies.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MODIS Cloud Top Pressure product is generated by a physical algorithm based on ratios of radiance observations in the longwave infrared, where the atmosphere becomes more opaque at longer wavelengths due to CO2 absorption.</a:t>
            </a: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9E9D33-EBFF-0942-99EA-2FEE92839871}" type="slidenum">
              <a:rPr lang="en-US" sz="1200">
                <a:latin typeface="Arial" charset="0"/>
              </a:rPr>
              <a:pPr eaLnBrk="1" hangingPunct="1"/>
              <a:t>65</a:t>
            </a:fld>
            <a:endParaRPr lang="en-US"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5B94FB-F21B-CB48-B623-D04CD1E75431}" type="slidenum">
              <a:rPr lang="en-US" sz="1200">
                <a:latin typeface="Arial" charset="0"/>
              </a:rPr>
              <a:pPr eaLnBrk="1" hangingPunct="1"/>
              <a:t>6</a:t>
            </a:fld>
            <a:endParaRPr lang="en-US" sz="1200">
              <a:latin typeface="Arial" charset="0"/>
            </a:endParaRPr>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MODIS Cloud Top Pressure product is generated by a physical algorithm based on ratios of radiance observations in the longwave infrared, where the atmosphere becomes more opaque at longer wavelengths due to CO2 absorption.</a:t>
            </a: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075BB9-9FE9-B34E-BD4A-91D529B06B46}" type="slidenum">
              <a:rPr lang="en-US" sz="1200">
                <a:latin typeface="Arial" charset="0"/>
              </a:rPr>
              <a:pPr eaLnBrk="1" hangingPunct="1"/>
              <a:t>66</a:t>
            </a:fld>
            <a:endParaRPr lang="en-US" sz="120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MODIS Cloud Top Pressure product is generated by a physical algorithm based on ratios of radiance observations in the longwave infrared, where the atmosphere becomes more opaque at longer wavelengths due to CO2 absorption.</a:t>
            </a:r>
          </a:p>
        </p:txBody>
      </p:sp>
      <p:sp>
        <p:nvSpPr>
          <p:cNvPr id="160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77B858-E3F0-7642-9761-17EC981161E2}" type="slidenum">
              <a:rPr lang="en-US" sz="1200">
                <a:latin typeface="Arial" charset="0"/>
              </a:rPr>
              <a:pPr eaLnBrk="1" hangingPunct="1"/>
              <a:t>67</a:t>
            </a:fld>
            <a:endParaRPr lang="en-US" sz="1200">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MODIS Cloud Phase product is generated by a threshold algorithm based on modeled effects of cloud phase on 8.5, 11, and 12 micron brightness temperatures, where the change in refractive index of ice vs. water creates larger brightness temperature differences.</a:t>
            </a:r>
          </a:p>
        </p:txBody>
      </p:sp>
      <p:sp>
        <p:nvSpPr>
          <p:cNvPr id="162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1490CE-3591-884C-8734-1237B46C23EE}" type="slidenum">
              <a:rPr lang="en-US" sz="1200">
                <a:latin typeface="Arial" charset="0"/>
              </a:rPr>
              <a:pPr eaLnBrk="1" hangingPunct="1"/>
              <a:t>68</a:t>
            </a:fld>
            <a:endParaRPr lang="en-US" sz="120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MODIS infrared total water vapor retrieval is done by a statistical algorithm that has been trained by a global database of quality controlled radiosondes.</a:t>
            </a:r>
          </a:p>
        </p:txBody>
      </p:sp>
      <p:sp>
        <p:nvSpPr>
          <p:cNvPr id="164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727687-9C93-5642-9C83-F76AF5727547}" type="slidenum">
              <a:rPr lang="en-US" sz="1200">
                <a:latin typeface="Arial" charset="0"/>
              </a:rPr>
              <a:pPr eaLnBrk="1" hangingPunct="1"/>
              <a:t>69</a:t>
            </a:fld>
            <a:endParaRPr lang="en-US" sz="120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Global statistics of MODIS cloud properties help to reveal information about the presence of optically thick high and low clouds, and also the presence of optically thin high clouds, both of which may be important indicators of climate change. The scientific community is still debating whether there are long term changes in cloudiness.</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7B7A93-6041-8944-A349-6AAD3A05C2DA}" type="slidenum">
              <a:rPr lang="en-US" sz="1200">
                <a:latin typeface="Arial" charset="0"/>
              </a:rPr>
              <a:pPr eaLnBrk="1" hangingPunct="1"/>
              <a:t>70</a:t>
            </a:fld>
            <a:endParaRPr lang="en-US" sz="120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D1A316-2DB9-7540-8030-10926196E7BF}" type="slidenum">
              <a:rPr lang="en-US" sz="1200">
                <a:latin typeface="Arial" charset="0"/>
              </a:rPr>
              <a:pPr eaLnBrk="1" hangingPunct="1"/>
              <a:t>71</a:t>
            </a:fld>
            <a:endParaRPr lang="en-US" sz="1200">
              <a:latin typeface="Arial" charset="0"/>
            </a:endParaRPr>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6A82AD-C520-1F47-AB85-30701CF31E0E}" type="slidenum">
              <a:rPr lang="en-US" sz="1200">
                <a:latin typeface="Arial" charset="0"/>
              </a:rPr>
              <a:pPr eaLnBrk="1" hangingPunct="1"/>
              <a:t>7</a:t>
            </a:fld>
            <a:endParaRPr lang="en-US" sz="1200">
              <a:latin typeface="Arial" charset="0"/>
            </a:endParaRPr>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4405D8-0B0B-1D4C-8452-E418E119D971}" type="slidenum">
              <a:rPr lang="en-US" sz="1200">
                <a:latin typeface="Arial" charset="0"/>
              </a:rPr>
              <a:pPr eaLnBrk="1" hangingPunct="1"/>
              <a:t>8</a:t>
            </a:fld>
            <a:endParaRPr lang="en-US" sz="1200">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nb-NO">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01B492-E46D-9D45-86DC-E252207055C4}" type="slidenum">
              <a:rPr lang="en-US" sz="1200">
                <a:latin typeface="Arial" charset="0"/>
              </a:rPr>
              <a:pPr eaLnBrk="1" hangingPunct="1"/>
              <a:t>9</a:t>
            </a:fld>
            <a:endParaRPr lang="en-US" sz="1200">
              <a:latin typeface="Arial"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A special feature of the MODIS instrument is the presence of onboard calibration sources for both the infrared and visible channels. The Solar Diffuser and Solar Diffuser Stability Monitor allow accurate calibration and monitoring of the reflectaed solar channels. The Black Body and Space View allow precise calibration of the infrared channels on every Earth scan. The SRCA allows the long term stabiity of the reflected solar channel spectral responses to be monitored.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9325FF2-3AA9-6147-B5A6-44C47A4F14F1}" type="slidenum">
              <a:rPr lang="en-US"/>
              <a:pPr/>
              <a:t>‹#›</a:t>
            </a:fld>
            <a:endParaRPr lang="en-US"/>
          </a:p>
        </p:txBody>
      </p:sp>
    </p:spTree>
    <p:extLst>
      <p:ext uri="{BB962C8B-B14F-4D97-AF65-F5344CB8AC3E}">
        <p14:creationId xmlns:p14="http://schemas.microsoft.com/office/powerpoint/2010/main" val="2848722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5272F7-9C05-5C41-84F9-E01921B84629}" type="slidenum">
              <a:rPr lang="en-US"/>
              <a:pPr/>
              <a:t>‹#›</a:t>
            </a:fld>
            <a:endParaRPr lang="en-US"/>
          </a:p>
        </p:txBody>
      </p:sp>
    </p:spTree>
    <p:extLst>
      <p:ext uri="{BB962C8B-B14F-4D97-AF65-F5344CB8AC3E}">
        <p14:creationId xmlns:p14="http://schemas.microsoft.com/office/powerpoint/2010/main" val="117150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FDBE78-DDF7-364B-9F27-451124998181}" type="slidenum">
              <a:rPr lang="en-US"/>
              <a:pPr/>
              <a:t>‹#›</a:t>
            </a:fld>
            <a:endParaRPr lang="en-US"/>
          </a:p>
        </p:txBody>
      </p:sp>
    </p:spTree>
    <p:extLst>
      <p:ext uri="{BB962C8B-B14F-4D97-AF65-F5344CB8AC3E}">
        <p14:creationId xmlns:p14="http://schemas.microsoft.com/office/powerpoint/2010/main" val="330683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72F971-16B9-D845-9526-70FEC145475E}" type="slidenum">
              <a:rPr lang="en-US"/>
              <a:pPr/>
              <a:t>‹#›</a:t>
            </a:fld>
            <a:endParaRPr lang="en-US"/>
          </a:p>
        </p:txBody>
      </p:sp>
    </p:spTree>
    <p:extLst>
      <p:ext uri="{BB962C8B-B14F-4D97-AF65-F5344CB8AC3E}">
        <p14:creationId xmlns:p14="http://schemas.microsoft.com/office/powerpoint/2010/main" val="453898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9CC0EBA-A5A6-3A45-B7F3-B15761D1BD92}" type="slidenum">
              <a:rPr lang="en-US"/>
              <a:pPr/>
              <a:t>‹#›</a:t>
            </a:fld>
            <a:endParaRPr lang="en-US"/>
          </a:p>
        </p:txBody>
      </p:sp>
    </p:spTree>
    <p:extLst>
      <p:ext uri="{BB962C8B-B14F-4D97-AF65-F5344CB8AC3E}">
        <p14:creationId xmlns:p14="http://schemas.microsoft.com/office/powerpoint/2010/main" val="1829934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0D4E0CE-7801-FC4D-B7FD-00E4C0BF007F}" type="slidenum">
              <a:rPr lang="en-US"/>
              <a:pPr/>
              <a:t>‹#›</a:t>
            </a:fld>
            <a:endParaRPr lang="en-US"/>
          </a:p>
        </p:txBody>
      </p:sp>
    </p:spTree>
    <p:extLst>
      <p:ext uri="{BB962C8B-B14F-4D97-AF65-F5344CB8AC3E}">
        <p14:creationId xmlns:p14="http://schemas.microsoft.com/office/powerpoint/2010/main" val="393874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895C46-C1BB-1D48-B2B2-B221FAE61088}" type="slidenum">
              <a:rPr lang="en-US"/>
              <a:pPr/>
              <a:t>‹#›</a:t>
            </a:fld>
            <a:endParaRPr lang="en-US"/>
          </a:p>
        </p:txBody>
      </p:sp>
    </p:spTree>
    <p:extLst>
      <p:ext uri="{BB962C8B-B14F-4D97-AF65-F5344CB8AC3E}">
        <p14:creationId xmlns:p14="http://schemas.microsoft.com/office/powerpoint/2010/main" val="4035824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8FB2DA7-9802-FE4A-9249-5D7AC79A1116}" type="slidenum">
              <a:rPr lang="en-US"/>
              <a:pPr/>
              <a:t>‹#›</a:t>
            </a:fld>
            <a:endParaRPr lang="en-US"/>
          </a:p>
        </p:txBody>
      </p:sp>
    </p:spTree>
    <p:extLst>
      <p:ext uri="{BB962C8B-B14F-4D97-AF65-F5344CB8AC3E}">
        <p14:creationId xmlns:p14="http://schemas.microsoft.com/office/powerpoint/2010/main" val="113593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2095CD-7B11-1142-B1B9-773BBF20E7C4}" type="slidenum">
              <a:rPr lang="en-US"/>
              <a:pPr/>
              <a:t>‹#›</a:t>
            </a:fld>
            <a:endParaRPr lang="en-US"/>
          </a:p>
        </p:txBody>
      </p:sp>
    </p:spTree>
    <p:extLst>
      <p:ext uri="{BB962C8B-B14F-4D97-AF65-F5344CB8AC3E}">
        <p14:creationId xmlns:p14="http://schemas.microsoft.com/office/powerpoint/2010/main" val="402569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EFFD9B1-E83F-5249-BF78-015ADB16B4ED}" type="slidenum">
              <a:rPr lang="en-US"/>
              <a:pPr/>
              <a:t>‹#›</a:t>
            </a:fld>
            <a:endParaRPr lang="en-US"/>
          </a:p>
        </p:txBody>
      </p:sp>
    </p:spTree>
    <p:extLst>
      <p:ext uri="{BB962C8B-B14F-4D97-AF65-F5344CB8AC3E}">
        <p14:creationId xmlns:p14="http://schemas.microsoft.com/office/powerpoint/2010/main" val="70554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1198544-ECA8-7F41-913A-A07D0D97CEF2}" type="slidenum">
              <a:rPr lang="en-US"/>
              <a:pPr/>
              <a:t>‹#›</a:t>
            </a:fld>
            <a:endParaRPr lang="en-US"/>
          </a:p>
        </p:txBody>
      </p:sp>
    </p:spTree>
    <p:extLst>
      <p:ext uri="{BB962C8B-B14F-4D97-AF65-F5344CB8AC3E}">
        <p14:creationId xmlns:p14="http://schemas.microsoft.com/office/powerpoint/2010/main" val="178836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642D383-1EDC-2249-9A8D-70AA40C9C0D3}" type="slidenum">
              <a:rPr lang="en-US"/>
              <a:pPr/>
              <a:t>‹#›</a:t>
            </a:fld>
            <a:endParaRPr lang="en-US"/>
          </a:p>
        </p:txBody>
      </p:sp>
    </p:spTree>
    <p:extLst>
      <p:ext uri="{BB962C8B-B14F-4D97-AF65-F5344CB8AC3E}">
        <p14:creationId xmlns:p14="http://schemas.microsoft.com/office/powerpoint/2010/main" val="2662692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9D4A5B-074B-4C4E-89A3-305280FD3C42}" type="slidenum">
              <a:rPr lang="en-US"/>
              <a:pPr/>
              <a:t>‹#›</a:t>
            </a:fld>
            <a:endParaRPr lang="en-US"/>
          </a:p>
        </p:txBody>
      </p:sp>
    </p:spTree>
    <p:extLst>
      <p:ext uri="{BB962C8B-B14F-4D97-AF65-F5344CB8AC3E}">
        <p14:creationId xmlns:p14="http://schemas.microsoft.com/office/powerpoint/2010/main" val="282444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D8F97E-2BB6-8641-9E68-ABCFF3D2565A}" type="slidenum">
              <a:rPr lang="en-US"/>
              <a:pPr/>
              <a:t>‹#›</a:t>
            </a:fld>
            <a:endParaRPr lang="en-US"/>
          </a:p>
        </p:txBody>
      </p:sp>
    </p:spTree>
    <p:extLst>
      <p:ext uri="{BB962C8B-B14F-4D97-AF65-F5344CB8AC3E}">
        <p14:creationId xmlns:p14="http://schemas.microsoft.com/office/powerpoint/2010/main" val="38411302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57328D0C-AE2A-7449-AC62-85925C9DC4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bin"/><Relationship Id="rId5"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43.jpeg"/><Relationship Id="rId5" Type="http://schemas.openxmlformats.org/officeDocument/2006/relationships/oleObject" Target="../embeddings/oleObject2.bin"/><Relationship Id="rId6" Type="http://schemas.openxmlformats.org/officeDocument/2006/relationships/image" Target="../media/image42.emf"/><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6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8.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7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28600" y="728663"/>
            <a:ext cx="46482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000" b="1">
                <a:latin typeface="Arial" charset="0"/>
              </a:rPr>
              <a:t>Introduction to the MODIS sensor and products</a:t>
            </a:r>
            <a:endParaRPr lang="en-US" sz="4000">
              <a:latin typeface="Arial" charset="0"/>
            </a:endParaRPr>
          </a:p>
        </p:txBody>
      </p:sp>
      <p:sp>
        <p:nvSpPr>
          <p:cNvPr id="18435" name="Text Box 3"/>
          <p:cNvSpPr txBox="1">
            <a:spLocks noChangeArrowheads="1"/>
          </p:cNvSpPr>
          <p:nvPr/>
        </p:nvSpPr>
        <p:spPr bwMode="auto">
          <a:xfrm>
            <a:off x="228600" y="3857923"/>
            <a:ext cx="64008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dirty="0" smtClean="0">
                <a:latin typeface="Arial" charset="0"/>
              </a:rPr>
              <a:t>DB Applications Workshop</a:t>
            </a:r>
          </a:p>
          <a:p>
            <a:r>
              <a:rPr lang="en-US" sz="2800" b="1" dirty="0" err="1" smtClean="0">
                <a:latin typeface="Arial" charset="0"/>
              </a:rPr>
              <a:t>AOML</a:t>
            </a:r>
            <a:r>
              <a:rPr lang="en-US" sz="2800" b="1" dirty="0" smtClean="0">
                <a:latin typeface="Arial" charset="0"/>
              </a:rPr>
              <a:t>, Miami FL</a:t>
            </a:r>
          </a:p>
          <a:p>
            <a:r>
              <a:rPr lang="en-US" sz="2800" b="1" dirty="0" smtClean="0">
                <a:latin typeface="Arial" charset="0"/>
              </a:rPr>
              <a:t>February 2015</a:t>
            </a:r>
            <a:endParaRPr lang="en-US" sz="2800" b="1" dirty="0">
              <a:latin typeface="Arial" charset="0"/>
            </a:endParaRPr>
          </a:p>
          <a:p>
            <a:endParaRPr lang="en-US" sz="2800" dirty="0">
              <a:latin typeface="Arial" charset="0"/>
            </a:endParaRPr>
          </a:p>
          <a:p>
            <a:r>
              <a:rPr lang="en-US" dirty="0">
                <a:latin typeface="Arial" charset="0"/>
              </a:rPr>
              <a:t>Liam Gumley</a:t>
            </a:r>
          </a:p>
          <a:p>
            <a:r>
              <a:rPr lang="en-US" dirty="0">
                <a:latin typeface="Arial" charset="0"/>
              </a:rPr>
              <a:t>Space Science and Engineering Center</a:t>
            </a:r>
          </a:p>
          <a:p>
            <a:r>
              <a:rPr lang="en-US" dirty="0">
                <a:latin typeface="Arial" charset="0"/>
              </a:rPr>
              <a:t>University of Wisconsin-Madison</a:t>
            </a:r>
          </a:p>
        </p:txBody>
      </p:sp>
      <p:pic>
        <p:nvPicPr>
          <p:cNvPr id="18436" name="Picture 5" descr="SSEC_logo_small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791200"/>
            <a:ext cx="12541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erra"/>
          <p:cNvPicPr>
            <a:picLocks noChangeAspect="1" noChangeArrowheads="1"/>
          </p:cNvPicPr>
          <p:nvPr/>
        </p:nvPicPr>
        <p:blipFill>
          <a:blip r:embed="rId4">
            <a:extLst>
              <a:ext uri="{28A0092B-C50C-407E-A947-70E740481C1C}">
                <a14:useLocalDpi xmlns:a14="http://schemas.microsoft.com/office/drawing/2010/main" val="0"/>
              </a:ext>
            </a:extLst>
          </a:blip>
          <a:srcRect l="36000" b="42352"/>
          <a:stretch>
            <a:fillRect/>
          </a:stretch>
        </p:blipFill>
        <p:spPr bwMode="auto">
          <a:xfrm>
            <a:off x="5486400" y="199760"/>
            <a:ext cx="2667000" cy="185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676400" y="457200"/>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latin typeface="Arial" charset="0"/>
              </a:rPr>
              <a:t>MODIS Challenges</a:t>
            </a:r>
          </a:p>
        </p:txBody>
      </p:sp>
      <p:sp>
        <p:nvSpPr>
          <p:cNvPr id="43011" name="Text Box 3"/>
          <p:cNvSpPr txBox="1">
            <a:spLocks noChangeArrowheads="1"/>
          </p:cNvSpPr>
          <p:nvPr/>
        </p:nvSpPr>
        <p:spPr bwMode="auto">
          <a:xfrm>
            <a:off x="336550" y="1143000"/>
            <a:ext cx="84582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i="1">
                <a:latin typeface="Arial" charset="0"/>
              </a:rPr>
              <a:t>Multiple detectors:</a:t>
            </a:r>
          </a:p>
          <a:p>
            <a:pPr>
              <a:spcBef>
                <a:spcPct val="50000"/>
              </a:spcBef>
              <a:buFont typeface="Arial" charset="0"/>
              <a:buChar char="•"/>
            </a:pPr>
            <a:r>
              <a:rPr lang="en-US">
                <a:latin typeface="Arial" charset="0"/>
              </a:rPr>
              <a:t>Detector differences are noticeable</a:t>
            </a:r>
          </a:p>
          <a:p>
            <a:pPr>
              <a:spcBef>
                <a:spcPct val="50000"/>
              </a:spcBef>
              <a:buFont typeface="Arial" charset="0"/>
              <a:buChar char="•"/>
            </a:pPr>
            <a:r>
              <a:rPr lang="en-US">
                <a:latin typeface="Arial" charset="0"/>
              </a:rPr>
              <a:t>Dead or out-of-family detectors must be handled</a:t>
            </a:r>
          </a:p>
          <a:p>
            <a:pPr>
              <a:spcBef>
                <a:spcPct val="50000"/>
              </a:spcBef>
              <a:buFont typeface="Arial" charset="0"/>
              <a:buChar char="•"/>
            </a:pPr>
            <a:r>
              <a:rPr lang="en-US">
                <a:latin typeface="Arial" charset="0"/>
              </a:rPr>
              <a:t>Multiple samples along track introduce bowtie distortion</a:t>
            </a:r>
          </a:p>
          <a:p>
            <a:pPr>
              <a:spcBef>
                <a:spcPct val="50000"/>
              </a:spcBef>
            </a:pPr>
            <a:r>
              <a:rPr lang="en-US" b="1" i="1">
                <a:latin typeface="Arial" charset="0"/>
              </a:rPr>
              <a:t>Spectral information:</a:t>
            </a:r>
          </a:p>
          <a:p>
            <a:pPr>
              <a:spcBef>
                <a:spcPct val="50000"/>
              </a:spcBef>
              <a:buFont typeface="Arial" charset="0"/>
              <a:buChar char="•"/>
            </a:pPr>
            <a:r>
              <a:rPr lang="en-US">
                <a:latin typeface="Arial" charset="0"/>
              </a:rPr>
              <a:t>Many interdependent bands</a:t>
            </a:r>
          </a:p>
          <a:p>
            <a:pPr>
              <a:spcBef>
                <a:spcPct val="50000"/>
              </a:spcBef>
              <a:buFont typeface="Arial" charset="0"/>
              <a:buChar char="•"/>
            </a:pPr>
            <a:r>
              <a:rPr lang="en-US">
                <a:latin typeface="Arial" charset="0"/>
              </a:rPr>
              <a:t>How to use the spectral information? (algorithm design  challenge)</a:t>
            </a:r>
          </a:p>
          <a:p>
            <a:pPr>
              <a:spcBef>
                <a:spcPct val="50000"/>
              </a:spcBef>
            </a:pPr>
            <a:r>
              <a:rPr lang="en-US" b="1" i="1">
                <a:latin typeface="Arial" charset="0"/>
              </a:rPr>
              <a:t>Data rate:</a:t>
            </a:r>
          </a:p>
          <a:p>
            <a:pPr>
              <a:spcBef>
                <a:spcPct val="50000"/>
              </a:spcBef>
              <a:buFont typeface="Arial" charset="0"/>
              <a:buChar char="•"/>
            </a:pPr>
            <a:r>
              <a:rPr lang="en-US">
                <a:latin typeface="Arial" charset="0"/>
              </a:rPr>
              <a:t>Orders of magnitude larger than heritage sensors</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2168525" y="228600"/>
            <a:ext cx="5272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eaLnBrk="0" hangingPunct="0"/>
            <a:r>
              <a:rPr lang="en-US" sz="2800" b="1" dirty="0">
                <a:solidFill>
                  <a:srgbClr val="000099"/>
                </a:solidFill>
                <a:latin typeface="Arial" charset="0"/>
              </a:rPr>
              <a:t>MODIS Reflected Solar Bands</a:t>
            </a:r>
          </a:p>
        </p:txBody>
      </p:sp>
      <p:grpSp>
        <p:nvGrpSpPr>
          <p:cNvPr id="45059" name="Group 26"/>
          <p:cNvGrpSpPr>
            <a:grpSpLocks/>
          </p:cNvGrpSpPr>
          <p:nvPr/>
        </p:nvGrpSpPr>
        <p:grpSpPr bwMode="auto">
          <a:xfrm>
            <a:off x="914400" y="819150"/>
            <a:ext cx="7543800" cy="5962650"/>
            <a:chOff x="1371600" y="762000"/>
            <a:chExt cx="7543800" cy="5961965"/>
          </a:xfrm>
        </p:grpSpPr>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l="18611" t="17012" r="10948" b="11696"/>
            <a:stretch>
              <a:fillRect/>
            </a:stretch>
          </p:blipFill>
          <p:spPr bwMode="auto">
            <a:xfrm>
              <a:off x="1371600" y="762000"/>
              <a:ext cx="548282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3"/>
            <p:cNvSpPr>
              <a:spLocks noChangeArrowheads="1"/>
            </p:cNvSpPr>
            <p:nvPr/>
          </p:nvSpPr>
          <p:spPr bwMode="auto">
            <a:xfrm>
              <a:off x="6934200" y="1447800"/>
              <a:ext cx="1211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Arial" charset="0"/>
                </a:rPr>
                <a:t>250 meters</a:t>
              </a:r>
              <a:endParaRPr lang="en-US" sz="1600"/>
            </a:p>
          </p:txBody>
        </p:sp>
        <p:sp>
          <p:nvSpPr>
            <p:cNvPr id="45062" name="Rectangle 4"/>
            <p:cNvSpPr>
              <a:spLocks noChangeArrowheads="1"/>
            </p:cNvSpPr>
            <p:nvPr/>
          </p:nvSpPr>
          <p:spPr bwMode="auto">
            <a:xfrm>
              <a:off x="6934200" y="2362200"/>
              <a:ext cx="12110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Arial" charset="0"/>
                </a:rPr>
                <a:t>500 meters</a:t>
              </a:r>
              <a:endParaRPr lang="en-US" sz="1600"/>
            </a:p>
          </p:txBody>
        </p:sp>
        <p:sp>
          <p:nvSpPr>
            <p:cNvPr id="45063" name="Rectangle 5"/>
            <p:cNvSpPr>
              <a:spLocks noChangeArrowheads="1"/>
            </p:cNvSpPr>
            <p:nvPr/>
          </p:nvSpPr>
          <p:spPr bwMode="auto">
            <a:xfrm>
              <a:off x="6934200" y="4724400"/>
              <a:ext cx="1325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Arial" charset="0"/>
                </a:rPr>
                <a:t>1000 meters</a:t>
              </a:r>
              <a:endParaRPr lang="en-US" sz="1600"/>
            </a:p>
          </p:txBody>
        </p:sp>
        <p:sp>
          <p:nvSpPr>
            <p:cNvPr id="45064" name="Rectangle 6"/>
            <p:cNvSpPr>
              <a:spLocks noChangeArrowheads="1"/>
            </p:cNvSpPr>
            <p:nvPr/>
          </p:nvSpPr>
          <p:spPr bwMode="auto">
            <a:xfrm>
              <a:off x="1371600" y="6400800"/>
              <a:ext cx="3429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b="1">
                  <a:latin typeface="Arial" charset="0"/>
                </a:rPr>
                <a:t>Cirrus Clouds             </a:t>
              </a:r>
              <a:r>
                <a:rPr lang="en-US" sz="1500">
                  <a:latin typeface="Arial" charset="0"/>
                </a:rPr>
                <a:t>26         1380</a:t>
              </a:r>
              <a:endParaRPr lang="en-US" sz="1500"/>
            </a:p>
          </p:txBody>
        </p:sp>
        <p:cxnSp>
          <p:nvCxnSpPr>
            <p:cNvPr id="10" name="Straight Connector 9"/>
            <p:cNvCxnSpPr/>
            <p:nvPr/>
          </p:nvCxnSpPr>
          <p:spPr>
            <a:xfrm>
              <a:off x="6846888" y="1393752"/>
              <a:ext cx="2057400" cy="1588"/>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838950" y="1914393"/>
              <a:ext cx="2057400" cy="1588"/>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35775" y="3252502"/>
              <a:ext cx="2057400" cy="1587"/>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4625" y="6704917"/>
              <a:ext cx="7448550" cy="1588"/>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1285100" y="6551741"/>
              <a:ext cx="304765" cy="15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3212325" y="6564439"/>
              <a:ext cx="304765" cy="15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3733025" y="6551741"/>
              <a:ext cx="304765" cy="15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4822050" y="6548566"/>
              <a:ext cx="304765" cy="15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5820587" y="6559678"/>
              <a:ext cx="304765" cy="1588"/>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669900" y="6551741"/>
              <a:ext cx="304765" cy="1587"/>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6238387" y="4026318"/>
              <a:ext cx="5331800" cy="22225"/>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685800" y="615950"/>
          <a:ext cx="7696200" cy="6165850"/>
        </p:xfrm>
        <a:graphic>
          <a:graphicData uri="http://schemas.openxmlformats.org/presentationml/2006/ole">
            <mc:AlternateContent xmlns:mc="http://schemas.openxmlformats.org/markup-compatibility/2006">
              <mc:Choice xmlns:v="urn:schemas-microsoft-com:vml" Requires="v">
                <p:oleObj spid="_x0000_s47129" name="Document" r:id="rId4" imgW="5954268" imgH="6364224" progId="Word.Document.8">
                  <p:embed/>
                </p:oleObj>
              </mc:Choice>
              <mc:Fallback>
                <p:oleObj name="Document" r:id="rId4" imgW="5954268" imgH="6364224"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10779" b="14371"/>
                      <a:stretch>
                        <a:fillRect/>
                      </a:stretch>
                    </p:blipFill>
                    <p:spPr bwMode="auto">
                      <a:xfrm>
                        <a:off x="685800" y="615950"/>
                        <a:ext cx="7696200"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7107" name="Rectangle 3"/>
          <p:cNvSpPr>
            <a:spLocks noChangeArrowheads="1"/>
          </p:cNvSpPr>
          <p:nvPr/>
        </p:nvSpPr>
        <p:spPr bwMode="auto">
          <a:xfrm>
            <a:off x="1936750" y="228600"/>
            <a:ext cx="571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eaLnBrk="0" hangingPunct="0"/>
            <a:r>
              <a:rPr lang="en-US" sz="2800" b="1">
                <a:solidFill>
                  <a:srgbClr val="000099"/>
                </a:solidFill>
                <a:latin typeface="Arial" charset="0"/>
              </a:rPr>
              <a:t>MODIS Thermal Emissive Bands</a:t>
            </a:r>
          </a:p>
        </p:txBody>
      </p:sp>
      <p:cxnSp>
        <p:nvCxnSpPr>
          <p:cNvPr id="5" name="Straight Connector 4"/>
          <p:cNvCxnSpPr/>
          <p:nvPr/>
        </p:nvCxnSpPr>
        <p:spPr>
          <a:xfrm>
            <a:off x="685800" y="6781800"/>
            <a:ext cx="7696200" cy="158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viirs_others_bands_visible"/>
          <p:cNvPicPr>
            <a:picLocks noChangeAspect="1" noChangeArrowheads="1"/>
          </p:cNvPicPr>
          <p:nvPr/>
        </p:nvPicPr>
        <p:blipFill rotWithShape="1">
          <a:blip r:embed="rId3">
            <a:extLst>
              <a:ext uri="{28A0092B-C50C-407E-A947-70E740481C1C}">
                <a14:useLocalDpi xmlns:a14="http://schemas.microsoft.com/office/drawing/2010/main" val="0"/>
              </a:ext>
            </a:extLst>
          </a:blip>
          <a:srcRect l="4777" t="6091" r="5357" b="2698"/>
          <a:stretch/>
        </p:blipFill>
        <p:spPr bwMode="auto">
          <a:xfrm>
            <a:off x="750060" y="1038997"/>
            <a:ext cx="7327140" cy="566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2534410" y="472440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dirty="0"/>
              <a:t>H2O</a:t>
            </a:r>
            <a:endParaRPr lang="en-US" dirty="0"/>
          </a:p>
        </p:txBody>
      </p:sp>
      <p:sp>
        <p:nvSpPr>
          <p:cNvPr id="49157" name="Text Box 5"/>
          <p:cNvSpPr txBox="1">
            <a:spLocks noChangeArrowheads="1"/>
          </p:cNvSpPr>
          <p:nvPr/>
        </p:nvSpPr>
        <p:spPr bwMode="auto">
          <a:xfrm>
            <a:off x="4134610" y="419100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H2O</a:t>
            </a:r>
          </a:p>
        </p:txBody>
      </p:sp>
      <p:sp>
        <p:nvSpPr>
          <p:cNvPr id="49158" name="Text Box 6"/>
          <p:cNvSpPr txBox="1">
            <a:spLocks noChangeArrowheads="1"/>
          </p:cNvSpPr>
          <p:nvPr/>
        </p:nvSpPr>
        <p:spPr bwMode="auto">
          <a:xfrm>
            <a:off x="5703060" y="438785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H2O</a:t>
            </a:r>
          </a:p>
        </p:txBody>
      </p:sp>
      <p:sp>
        <p:nvSpPr>
          <p:cNvPr id="49159" name="Text Box 7"/>
          <p:cNvSpPr txBox="1">
            <a:spLocks noChangeArrowheads="1"/>
          </p:cNvSpPr>
          <p:nvPr/>
        </p:nvSpPr>
        <p:spPr bwMode="auto">
          <a:xfrm>
            <a:off x="3220210" y="499745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H2O</a:t>
            </a:r>
          </a:p>
        </p:txBody>
      </p:sp>
      <p:sp>
        <p:nvSpPr>
          <p:cNvPr id="49160" name="Text Box 8"/>
          <p:cNvSpPr txBox="1">
            <a:spLocks noChangeArrowheads="1"/>
          </p:cNvSpPr>
          <p:nvPr/>
        </p:nvSpPr>
        <p:spPr bwMode="auto">
          <a:xfrm>
            <a:off x="3721860" y="187325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O2</a:t>
            </a:r>
          </a:p>
        </p:txBody>
      </p:sp>
      <p:sp>
        <p:nvSpPr>
          <p:cNvPr id="49161" name="Text Box 9"/>
          <p:cNvSpPr txBox="1">
            <a:spLocks noChangeArrowheads="1"/>
          </p:cNvSpPr>
          <p:nvPr/>
        </p:nvSpPr>
        <p:spPr bwMode="auto">
          <a:xfrm>
            <a:off x="6203123" y="50292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CO2</a:t>
            </a:r>
          </a:p>
        </p:txBody>
      </p:sp>
      <p:sp>
        <p:nvSpPr>
          <p:cNvPr id="49162" name="Text Box 10"/>
          <p:cNvSpPr txBox="1">
            <a:spLocks noChangeArrowheads="1"/>
          </p:cNvSpPr>
          <p:nvPr/>
        </p:nvSpPr>
        <p:spPr bwMode="auto">
          <a:xfrm>
            <a:off x="4755323" y="164465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dirty="0"/>
              <a:t>CO2</a:t>
            </a:r>
          </a:p>
        </p:txBody>
      </p:sp>
      <p:sp>
        <p:nvSpPr>
          <p:cNvPr id="49163" name="Text Box 11"/>
          <p:cNvSpPr txBox="1">
            <a:spLocks noChangeArrowheads="1"/>
          </p:cNvSpPr>
          <p:nvPr/>
        </p:nvSpPr>
        <p:spPr bwMode="auto">
          <a:xfrm>
            <a:off x="2153410" y="217805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H2O</a:t>
            </a:r>
          </a:p>
        </p:txBody>
      </p:sp>
      <p:sp>
        <p:nvSpPr>
          <p:cNvPr id="49164" name="Text Box 12"/>
          <p:cNvSpPr txBox="1">
            <a:spLocks noChangeArrowheads="1"/>
          </p:cNvSpPr>
          <p:nvPr/>
        </p:nvSpPr>
        <p:spPr bwMode="auto">
          <a:xfrm>
            <a:off x="2070860" y="446405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O2</a:t>
            </a:r>
          </a:p>
        </p:txBody>
      </p:sp>
      <p:sp>
        <p:nvSpPr>
          <p:cNvPr id="49165" name="Text Box 13"/>
          <p:cNvSpPr txBox="1">
            <a:spLocks noChangeArrowheads="1"/>
          </p:cNvSpPr>
          <p:nvPr/>
        </p:nvSpPr>
        <p:spPr bwMode="auto">
          <a:xfrm>
            <a:off x="1385060" y="202565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dirty="0"/>
              <a:t>O3</a:t>
            </a:r>
          </a:p>
        </p:txBody>
      </p:sp>
      <p:sp>
        <p:nvSpPr>
          <p:cNvPr id="49166" name="Text Box 14"/>
          <p:cNvSpPr txBox="1">
            <a:spLocks noChangeArrowheads="1"/>
          </p:cNvSpPr>
          <p:nvPr/>
        </p:nvSpPr>
        <p:spPr bwMode="auto">
          <a:xfrm>
            <a:off x="7455660" y="423545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H2O</a:t>
            </a:r>
          </a:p>
        </p:txBody>
      </p:sp>
      <p:sp>
        <p:nvSpPr>
          <p:cNvPr id="49167" name="Text Box 15"/>
          <p:cNvSpPr txBox="1">
            <a:spLocks noChangeArrowheads="1"/>
          </p:cNvSpPr>
          <p:nvPr/>
        </p:nvSpPr>
        <p:spPr bwMode="auto">
          <a:xfrm>
            <a:off x="1766060" y="240665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a:t>O2</a:t>
            </a:r>
          </a:p>
        </p:txBody>
      </p:sp>
      <p:sp>
        <p:nvSpPr>
          <p:cNvPr id="16" name="Rectangle 3"/>
          <p:cNvSpPr>
            <a:spLocks noChangeArrowheads="1"/>
          </p:cNvSpPr>
          <p:nvPr/>
        </p:nvSpPr>
        <p:spPr bwMode="auto">
          <a:xfrm>
            <a:off x="597072" y="228600"/>
            <a:ext cx="7980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eaLnBrk="0" hangingPunct="0"/>
            <a:r>
              <a:rPr lang="en-US" sz="2800" b="1" dirty="0" smtClean="0">
                <a:solidFill>
                  <a:srgbClr val="000099"/>
                </a:solidFill>
                <a:latin typeface="Arial" charset="0"/>
              </a:rPr>
              <a:t>Visible/Near-Infrared Transmittance Spectrum</a:t>
            </a:r>
            <a:endParaRPr lang="en-US" sz="2800" b="1" dirty="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Group 3"/>
          <p:cNvGrpSpPr>
            <a:grpSpLocks noChangeAspect="1"/>
          </p:cNvGrpSpPr>
          <p:nvPr/>
        </p:nvGrpSpPr>
        <p:grpSpPr bwMode="auto">
          <a:xfrm>
            <a:off x="457200" y="1371600"/>
            <a:ext cx="8169275" cy="5302150"/>
            <a:chOff x="537" y="1036"/>
            <a:chExt cx="4686" cy="3041"/>
          </a:xfrm>
        </p:grpSpPr>
        <p:grpSp>
          <p:nvGrpSpPr>
            <p:cNvPr id="51209" name="Group 4"/>
            <p:cNvGrpSpPr>
              <a:grpSpLocks noChangeAspect="1"/>
            </p:cNvGrpSpPr>
            <p:nvPr/>
          </p:nvGrpSpPr>
          <p:grpSpPr bwMode="auto">
            <a:xfrm>
              <a:off x="537" y="1036"/>
              <a:ext cx="4686" cy="3041"/>
              <a:chOff x="537" y="1036"/>
              <a:chExt cx="4686" cy="3041"/>
            </a:xfrm>
          </p:grpSpPr>
          <p:pic>
            <p:nvPicPr>
              <p:cNvPr id="51228" name="Picture 5" descr="plnkspec"/>
              <p:cNvPicPr>
                <a:picLocks noChangeAspect="1" noChangeArrowheads="1"/>
              </p:cNvPicPr>
              <p:nvPr/>
            </p:nvPicPr>
            <p:blipFill rotWithShape="1">
              <a:blip r:embed="rId3">
                <a:extLst>
                  <a:ext uri="{28A0092B-C50C-407E-A947-70E740481C1C}">
                    <a14:useLocalDpi xmlns:a14="http://schemas.microsoft.com/office/drawing/2010/main" val="0"/>
                  </a:ext>
                </a:extLst>
              </a:blip>
              <a:srcRect t="9419"/>
              <a:stretch/>
            </p:blipFill>
            <p:spPr bwMode="auto">
              <a:xfrm>
                <a:off x="537" y="1036"/>
                <a:ext cx="4686" cy="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9" name="Rectangle 6"/>
              <p:cNvSpPr>
                <a:spLocks noChangeAspect="1" noChangeArrowheads="1"/>
              </p:cNvSpPr>
              <p:nvPr/>
            </p:nvSpPr>
            <p:spPr bwMode="auto">
              <a:xfrm>
                <a:off x="1209" y="1200"/>
                <a:ext cx="48"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sp>
            <p:nvSpPr>
              <p:cNvPr id="51230" name="Rectangle 7"/>
              <p:cNvSpPr>
                <a:spLocks noChangeAspect="1" noChangeArrowheads="1"/>
              </p:cNvSpPr>
              <p:nvPr/>
            </p:nvSpPr>
            <p:spPr bwMode="auto">
              <a:xfrm>
                <a:off x="1200" y="1296"/>
                <a:ext cx="96"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sp>
            <p:nvSpPr>
              <p:cNvPr id="51231" name="Rectangle 8"/>
              <p:cNvSpPr>
                <a:spLocks noChangeAspect="1" noChangeArrowheads="1"/>
              </p:cNvSpPr>
              <p:nvPr/>
            </p:nvSpPr>
            <p:spPr bwMode="auto">
              <a:xfrm>
                <a:off x="1305" y="1200"/>
                <a:ext cx="48"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sp>
            <p:nvSpPr>
              <p:cNvPr id="51232" name="Rectangle 9"/>
              <p:cNvSpPr>
                <a:spLocks noChangeAspect="1" noChangeArrowheads="1"/>
              </p:cNvSpPr>
              <p:nvPr/>
            </p:nvSpPr>
            <p:spPr bwMode="auto">
              <a:xfrm>
                <a:off x="2544" y="1200"/>
                <a:ext cx="96"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sp>
            <p:nvSpPr>
              <p:cNvPr id="51233" name="Rectangle 10"/>
              <p:cNvSpPr>
                <a:spLocks noChangeAspect="1" noChangeArrowheads="1"/>
              </p:cNvSpPr>
              <p:nvPr/>
            </p:nvSpPr>
            <p:spPr bwMode="auto">
              <a:xfrm>
                <a:off x="3352" y="1200"/>
                <a:ext cx="288"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sp>
            <p:nvSpPr>
              <p:cNvPr id="51234" name="Rectangle 11"/>
              <p:cNvSpPr>
                <a:spLocks noChangeAspect="1" noChangeArrowheads="1"/>
              </p:cNvSpPr>
              <p:nvPr/>
            </p:nvSpPr>
            <p:spPr bwMode="auto">
              <a:xfrm>
                <a:off x="3024" y="1200"/>
                <a:ext cx="288"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sp>
            <p:nvSpPr>
              <p:cNvPr id="51235" name="Rectangle 12"/>
              <p:cNvSpPr>
                <a:spLocks noChangeAspect="1" noChangeArrowheads="1"/>
              </p:cNvSpPr>
              <p:nvPr/>
            </p:nvSpPr>
            <p:spPr bwMode="auto">
              <a:xfrm>
                <a:off x="3120" y="1296"/>
                <a:ext cx="528" cy="48"/>
              </a:xfrm>
              <a:prstGeom prst="rect">
                <a:avLst/>
              </a:prstGeom>
              <a:solidFill>
                <a:srgbClr val="FF0000"/>
              </a:solidFill>
              <a:ln w="9525">
                <a:solidFill>
                  <a:schemeClr val="tx1"/>
                </a:solidFill>
                <a:miter lim="800000"/>
                <a:headEnd/>
                <a:tailEnd/>
              </a:ln>
            </p:spPr>
            <p:txBody>
              <a:bodyPr lIns="91418" tIns="45709" rIns="91418" bIns="45709">
                <a:spAutoFit/>
              </a:bodyPr>
              <a:lstStyle/>
              <a:p>
                <a:endParaRPr lang="en-US"/>
              </a:p>
            </p:txBody>
          </p:sp>
        </p:grpSp>
        <p:grpSp>
          <p:nvGrpSpPr>
            <p:cNvPr id="51210" name="Group 13"/>
            <p:cNvGrpSpPr>
              <a:grpSpLocks noChangeAspect="1"/>
            </p:cNvGrpSpPr>
            <p:nvPr/>
          </p:nvGrpSpPr>
          <p:grpSpPr bwMode="auto">
            <a:xfrm>
              <a:off x="1200" y="1369"/>
              <a:ext cx="2974" cy="48"/>
              <a:chOff x="1200" y="1344"/>
              <a:chExt cx="2974" cy="48"/>
            </a:xfrm>
          </p:grpSpPr>
          <p:sp>
            <p:nvSpPr>
              <p:cNvPr id="51213" name="Rectangle 14"/>
              <p:cNvSpPr>
                <a:spLocks noChangeAspect="1" noChangeArrowheads="1"/>
              </p:cNvSpPr>
              <p:nvPr/>
            </p:nvSpPr>
            <p:spPr bwMode="auto">
              <a:xfrm>
                <a:off x="1200" y="1344"/>
                <a:ext cx="57"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14" name="Rectangle 15"/>
              <p:cNvSpPr>
                <a:spLocks noChangeAspect="1" noChangeArrowheads="1"/>
              </p:cNvSpPr>
              <p:nvPr/>
            </p:nvSpPr>
            <p:spPr bwMode="auto">
              <a:xfrm>
                <a:off x="1279" y="1344"/>
                <a:ext cx="47" cy="47"/>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15" name="Rectangle 16"/>
              <p:cNvSpPr>
                <a:spLocks noChangeAspect="1" noChangeArrowheads="1"/>
              </p:cNvSpPr>
              <p:nvPr/>
            </p:nvSpPr>
            <p:spPr bwMode="auto">
              <a:xfrm flipH="1">
                <a:off x="1344" y="1344"/>
                <a:ext cx="47" cy="47"/>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16" name="Rectangle 17"/>
              <p:cNvSpPr>
                <a:spLocks noChangeAspect="1" noChangeArrowheads="1"/>
              </p:cNvSpPr>
              <p:nvPr/>
            </p:nvSpPr>
            <p:spPr bwMode="auto">
              <a:xfrm>
                <a:off x="1408" y="1344"/>
                <a:ext cx="47" cy="47"/>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17" name="Rectangle 18"/>
              <p:cNvSpPr>
                <a:spLocks noChangeAspect="1" noChangeArrowheads="1"/>
              </p:cNvSpPr>
              <p:nvPr/>
            </p:nvSpPr>
            <p:spPr bwMode="auto">
              <a:xfrm>
                <a:off x="1470" y="1345"/>
                <a:ext cx="47" cy="47"/>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18" name="Rectangle 19"/>
              <p:cNvSpPr>
                <a:spLocks noChangeAspect="1" noChangeArrowheads="1"/>
              </p:cNvSpPr>
              <p:nvPr/>
            </p:nvSpPr>
            <p:spPr bwMode="auto">
              <a:xfrm>
                <a:off x="2017" y="1344"/>
                <a:ext cx="95"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19" name="Rectangle 20"/>
              <p:cNvSpPr>
                <a:spLocks noChangeAspect="1" noChangeArrowheads="1"/>
              </p:cNvSpPr>
              <p:nvPr/>
            </p:nvSpPr>
            <p:spPr bwMode="auto">
              <a:xfrm>
                <a:off x="2177" y="1344"/>
                <a:ext cx="71"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0" name="Rectangle 21"/>
              <p:cNvSpPr>
                <a:spLocks noChangeAspect="1" noChangeArrowheads="1"/>
              </p:cNvSpPr>
              <p:nvPr/>
            </p:nvSpPr>
            <p:spPr bwMode="auto">
              <a:xfrm>
                <a:off x="2521"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1" name="Rectangle 22"/>
              <p:cNvSpPr>
                <a:spLocks noChangeAspect="1" noChangeArrowheads="1"/>
              </p:cNvSpPr>
              <p:nvPr/>
            </p:nvSpPr>
            <p:spPr bwMode="auto">
              <a:xfrm>
                <a:off x="2826"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2" name="Rectangle 23"/>
              <p:cNvSpPr>
                <a:spLocks noChangeAspect="1" noChangeArrowheads="1"/>
              </p:cNvSpPr>
              <p:nvPr/>
            </p:nvSpPr>
            <p:spPr bwMode="auto">
              <a:xfrm>
                <a:off x="3202"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3" name="Rectangle 24"/>
              <p:cNvSpPr>
                <a:spLocks noChangeAspect="1" noChangeArrowheads="1"/>
              </p:cNvSpPr>
              <p:nvPr/>
            </p:nvSpPr>
            <p:spPr bwMode="auto">
              <a:xfrm>
                <a:off x="3456"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4" name="Rectangle 25"/>
              <p:cNvSpPr>
                <a:spLocks noChangeAspect="1" noChangeArrowheads="1"/>
              </p:cNvSpPr>
              <p:nvPr/>
            </p:nvSpPr>
            <p:spPr bwMode="auto">
              <a:xfrm>
                <a:off x="3794"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5" name="Rectangle 26"/>
              <p:cNvSpPr>
                <a:spLocks noChangeAspect="1" noChangeArrowheads="1"/>
              </p:cNvSpPr>
              <p:nvPr/>
            </p:nvSpPr>
            <p:spPr bwMode="auto">
              <a:xfrm>
                <a:off x="3888"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6" name="Rectangle 27"/>
              <p:cNvSpPr>
                <a:spLocks noChangeAspect="1" noChangeArrowheads="1"/>
              </p:cNvSpPr>
              <p:nvPr/>
            </p:nvSpPr>
            <p:spPr bwMode="auto">
              <a:xfrm>
                <a:off x="3984"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sp>
            <p:nvSpPr>
              <p:cNvPr id="51227" name="Rectangle 28"/>
              <p:cNvSpPr>
                <a:spLocks noChangeAspect="1" noChangeArrowheads="1"/>
              </p:cNvSpPr>
              <p:nvPr/>
            </p:nvSpPr>
            <p:spPr bwMode="auto">
              <a:xfrm>
                <a:off x="4080" y="1344"/>
                <a:ext cx="94" cy="48"/>
              </a:xfrm>
              <a:prstGeom prst="rect">
                <a:avLst/>
              </a:prstGeom>
              <a:solidFill>
                <a:srgbClr val="00CC00"/>
              </a:solidFill>
              <a:ln w="9525">
                <a:solidFill>
                  <a:schemeClr val="tx1"/>
                </a:solidFill>
                <a:miter lim="800000"/>
                <a:headEnd/>
                <a:tailEnd/>
              </a:ln>
            </p:spPr>
            <p:txBody>
              <a:bodyPr lIns="91418" tIns="45709" rIns="91418" bIns="45709">
                <a:spAutoFit/>
              </a:bodyPr>
              <a:lstStyle/>
              <a:p>
                <a:endParaRPr lang="en-US"/>
              </a:p>
            </p:txBody>
          </p:sp>
        </p:grpSp>
        <p:sp>
          <p:nvSpPr>
            <p:cNvPr id="51211" name="Text Box 29"/>
            <p:cNvSpPr txBox="1">
              <a:spLocks noChangeAspect="1" noChangeArrowheads="1"/>
            </p:cNvSpPr>
            <p:nvPr/>
          </p:nvSpPr>
          <p:spPr bwMode="auto">
            <a:xfrm>
              <a:off x="4176" y="1320"/>
              <a:ext cx="624"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000">
                  <a:solidFill>
                    <a:srgbClr val="00CC00"/>
                  </a:solidFill>
                </a:rPr>
                <a:t>MODIS</a:t>
              </a:r>
              <a:endParaRPr lang="en-US"/>
            </a:p>
          </p:txBody>
        </p:sp>
        <p:sp>
          <p:nvSpPr>
            <p:cNvPr id="51212" name="Text Box 30"/>
            <p:cNvSpPr txBox="1">
              <a:spLocks noChangeAspect="1" noChangeArrowheads="1"/>
            </p:cNvSpPr>
            <p:nvPr/>
          </p:nvSpPr>
          <p:spPr bwMode="auto">
            <a:xfrm>
              <a:off x="4176" y="1200"/>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nb-NO"/>
            </a:p>
          </p:txBody>
        </p:sp>
      </p:grpSp>
      <p:sp>
        <p:nvSpPr>
          <p:cNvPr id="36" name="Rectangle 3"/>
          <p:cNvSpPr>
            <a:spLocks noChangeArrowheads="1"/>
          </p:cNvSpPr>
          <p:nvPr/>
        </p:nvSpPr>
        <p:spPr bwMode="auto">
          <a:xfrm>
            <a:off x="1199766" y="228600"/>
            <a:ext cx="67752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p>
            <a:pPr algn="ctr" eaLnBrk="0" hangingPunct="0"/>
            <a:r>
              <a:rPr lang="en-US" sz="2800" b="1" dirty="0" smtClean="0">
                <a:solidFill>
                  <a:srgbClr val="000099"/>
                </a:solidFill>
                <a:latin typeface="Arial" charset="0"/>
              </a:rPr>
              <a:t>Thermal Infrared Absorption Spectrum</a:t>
            </a:r>
            <a:endParaRPr lang="en-US" sz="2800" b="1" dirty="0">
              <a:solidFill>
                <a:srgbClr val="000099"/>
              </a:solidFill>
              <a:latin typeface="Arial" charset="0"/>
            </a:endParaRPr>
          </a:p>
        </p:txBody>
      </p:sp>
      <p:sp>
        <p:nvSpPr>
          <p:cNvPr id="2" name="TextBox 1"/>
          <p:cNvSpPr txBox="1"/>
          <p:nvPr/>
        </p:nvSpPr>
        <p:spPr bwMode="auto">
          <a:xfrm>
            <a:off x="6858000" y="1838678"/>
            <a:ext cx="914400" cy="338554"/>
          </a:xfrm>
          <a:prstGeom prst="rect">
            <a:avLst/>
          </a:prstGeom>
          <a:solidFill>
            <a:schemeClr val="bg1"/>
          </a:solidFill>
          <a:ln w="9525">
            <a:noFill/>
            <a:miter lim="800000"/>
            <a:headEnd/>
            <a:tailEnd/>
          </a:ln>
        </p:spPr>
        <p:txBody>
          <a:bodyPr wrap="square" rtlCol="0">
            <a:prstTxWarp prst="textNoShape">
              <a:avLst/>
            </a:prstTxWarp>
            <a:spAutoFit/>
          </a:bodyPr>
          <a:lstStyle/>
          <a:p>
            <a:pPr eaLnBrk="0" hangingPunct="0">
              <a:spcBef>
                <a:spcPct val="25000"/>
              </a:spcBef>
            </a:pPr>
            <a:r>
              <a:rPr lang="en-US" sz="1600" dirty="0" smtClean="0">
                <a:solidFill>
                  <a:srgbClr val="008000"/>
                </a:solidFill>
                <a:latin typeface="Arial" pitchFamily="-109" charset="0"/>
              </a:rPr>
              <a:t>MODIS</a:t>
            </a:r>
          </a:p>
        </p:txBody>
      </p:sp>
      <p:sp>
        <p:nvSpPr>
          <p:cNvPr id="38" name="TextBox 37"/>
          <p:cNvSpPr txBox="1"/>
          <p:nvPr/>
        </p:nvSpPr>
        <p:spPr bwMode="auto">
          <a:xfrm>
            <a:off x="5943600" y="1567632"/>
            <a:ext cx="914400" cy="338554"/>
          </a:xfrm>
          <a:prstGeom prst="rect">
            <a:avLst/>
          </a:prstGeom>
          <a:solidFill>
            <a:schemeClr val="bg1"/>
          </a:solidFill>
          <a:ln w="9525">
            <a:noFill/>
            <a:miter lim="800000"/>
            <a:headEnd/>
            <a:tailEnd/>
          </a:ln>
        </p:spPr>
        <p:txBody>
          <a:bodyPr wrap="square" rtlCol="0">
            <a:prstTxWarp prst="textNoShape">
              <a:avLst/>
            </a:prstTxWarp>
            <a:spAutoFit/>
          </a:bodyPr>
          <a:lstStyle/>
          <a:p>
            <a:pPr eaLnBrk="0" hangingPunct="0">
              <a:spcBef>
                <a:spcPct val="25000"/>
              </a:spcBef>
            </a:pPr>
            <a:r>
              <a:rPr lang="en-US" sz="1600" dirty="0" smtClean="0">
                <a:solidFill>
                  <a:srgbClr val="FF0000"/>
                </a:solidFill>
                <a:latin typeface="Arial" pitchFamily="-109" charset="0"/>
              </a:rPr>
              <a:t>VIIRS</a:t>
            </a:r>
          </a:p>
        </p:txBody>
      </p:sp>
      <p:sp>
        <p:nvSpPr>
          <p:cNvPr id="39" name="Text Box 10"/>
          <p:cNvSpPr txBox="1">
            <a:spLocks noChangeArrowheads="1"/>
          </p:cNvSpPr>
          <p:nvPr/>
        </p:nvSpPr>
        <p:spPr bwMode="auto">
          <a:xfrm>
            <a:off x="6705600" y="55626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dirty="0"/>
              <a:t>CO2</a:t>
            </a:r>
          </a:p>
        </p:txBody>
      </p:sp>
      <p:sp>
        <p:nvSpPr>
          <p:cNvPr id="40" name="Text Box 4"/>
          <p:cNvSpPr txBox="1">
            <a:spLocks noChangeArrowheads="1"/>
          </p:cNvSpPr>
          <p:nvPr/>
        </p:nvSpPr>
        <p:spPr bwMode="auto">
          <a:xfrm>
            <a:off x="2819400" y="3657600"/>
            <a:ext cx="579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dirty="0"/>
              <a:t>H2O</a:t>
            </a:r>
            <a:endParaRPr lang="en-US" dirty="0"/>
          </a:p>
        </p:txBody>
      </p:sp>
      <p:sp>
        <p:nvSpPr>
          <p:cNvPr id="41" name="Text Box 13"/>
          <p:cNvSpPr txBox="1">
            <a:spLocks noChangeArrowheads="1"/>
          </p:cNvSpPr>
          <p:nvPr/>
        </p:nvSpPr>
        <p:spPr bwMode="auto">
          <a:xfrm>
            <a:off x="4267200" y="4038600"/>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dirty="0"/>
              <a:t>O3</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676400" y="457200"/>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rPr>
              <a:t>MODIS Orbit and Scan Geometry</a:t>
            </a:r>
          </a:p>
        </p:txBody>
      </p:sp>
      <p:sp>
        <p:nvSpPr>
          <p:cNvPr id="53251" name="Text Box 3"/>
          <p:cNvSpPr txBox="1">
            <a:spLocks noChangeArrowheads="1"/>
          </p:cNvSpPr>
          <p:nvPr/>
        </p:nvSpPr>
        <p:spPr bwMode="auto">
          <a:xfrm>
            <a:off x="533400" y="1143000"/>
            <a:ext cx="8153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Terra: 10:30 am local descending</a:t>
            </a:r>
          </a:p>
          <a:p>
            <a:pPr>
              <a:spcBef>
                <a:spcPct val="50000"/>
              </a:spcBef>
            </a:pPr>
            <a:r>
              <a:rPr lang="en-US"/>
              <a:t>Aqua: 1:30 pm local ascending</a:t>
            </a:r>
          </a:p>
          <a:p>
            <a:pPr>
              <a:spcBef>
                <a:spcPct val="50000"/>
              </a:spcBef>
            </a:pPr>
            <a:r>
              <a:rPr lang="en-US"/>
              <a:t>Orbit period: 99 minutes</a:t>
            </a:r>
          </a:p>
          <a:p>
            <a:pPr>
              <a:spcBef>
                <a:spcPct val="50000"/>
              </a:spcBef>
            </a:pPr>
            <a:r>
              <a:rPr lang="en-US"/>
              <a:t>Repeat cycle: 16 days (same as Landsat; precisely controlled)</a:t>
            </a:r>
          </a:p>
          <a:p>
            <a:pPr>
              <a:spcBef>
                <a:spcPct val="50000"/>
              </a:spcBef>
            </a:pPr>
            <a:r>
              <a:rPr lang="en-US"/>
              <a:t>Scan mirror: Double sided, 20.3 revolutions/minute</a:t>
            </a:r>
          </a:p>
          <a:p>
            <a:pPr>
              <a:spcBef>
                <a:spcPct val="50000"/>
              </a:spcBef>
            </a:pPr>
            <a:r>
              <a:rPr lang="en-US"/>
              <a:t>Scan rate: 1.477 scans/sec</a:t>
            </a:r>
          </a:p>
          <a:p>
            <a:pPr>
              <a:spcBef>
                <a:spcPct val="50000"/>
              </a:spcBef>
            </a:pPr>
            <a:r>
              <a:rPr lang="en-US"/>
              <a:t>Scan angle: </a:t>
            </a:r>
            <a:r>
              <a:rPr lang="en-US" b="1"/>
              <a:t>+/-</a:t>
            </a:r>
            <a:r>
              <a:rPr lang="en-US"/>
              <a:t> 55 degrees</a:t>
            </a:r>
          </a:p>
          <a:p>
            <a:pPr>
              <a:spcBef>
                <a:spcPct val="50000"/>
              </a:spcBef>
            </a:pPr>
            <a:r>
              <a:rPr lang="en-US"/>
              <a:t>Swath width: 2330 km across track, 10 km along track</a:t>
            </a:r>
          </a:p>
          <a:p>
            <a:pPr>
              <a:spcBef>
                <a:spcPct val="50000"/>
              </a:spcBef>
            </a:pPr>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1"/>
          <p:cNvGrpSpPr>
            <a:grpSpLocks/>
          </p:cNvGrpSpPr>
          <p:nvPr/>
        </p:nvGrpSpPr>
        <p:grpSpPr bwMode="auto">
          <a:xfrm>
            <a:off x="914400" y="2362200"/>
            <a:ext cx="7315200" cy="914400"/>
            <a:chOff x="914400" y="2362200"/>
            <a:chExt cx="7315200" cy="914400"/>
          </a:xfrm>
        </p:grpSpPr>
        <p:sp>
          <p:nvSpPr>
            <p:cNvPr id="55347" name="Freeform 3"/>
            <p:cNvSpPr>
              <a:spLocks/>
            </p:cNvSpPr>
            <p:nvPr/>
          </p:nvSpPr>
          <p:spPr bwMode="auto">
            <a:xfrm>
              <a:off x="914400" y="23622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48" name="Freeform 4"/>
            <p:cNvSpPr>
              <a:spLocks/>
            </p:cNvSpPr>
            <p:nvPr/>
          </p:nvSpPr>
          <p:spPr bwMode="auto">
            <a:xfrm>
              <a:off x="914400" y="29718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49" name="Line 5"/>
            <p:cNvSpPr>
              <a:spLocks noChangeShapeType="1"/>
            </p:cNvSpPr>
            <p:nvPr/>
          </p:nvSpPr>
          <p:spPr bwMode="auto">
            <a:xfrm>
              <a:off x="9144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50" name="Line 6"/>
            <p:cNvSpPr>
              <a:spLocks noChangeShapeType="1"/>
            </p:cNvSpPr>
            <p:nvPr/>
          </p:nvSpPr>
          <p:spPr bwMode="auto">
            <a:xfrm flipV="1">
              <a:off x="82296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02"/>
          <p:cNvGrpSpPr>
            <a:grpSpLocks/>
          </p:cNvGrpSpPr>
          <p:nvPr/>
        </p:nvGrpSpPr>
        <p:grpSpPr bwMode="auto">
          <a:xfrm>
            <a:off x="914400" y="2667000"/>
            <a:ext cx="7315200" cy="914400"/>
            <a:chOff x="914400" y="3733800"/>
            <a:chExt cx="7315200" cy="914400"/>
          </a:xfrm>
        </p:grpSpPr>
        <p:sp>
          <p:nvSpPr>
            <p:cNvPr id="55343" name="Freeform 8"/>
            <p:cNvSpPr>
              <a:spLocks/>
            </p:cNvSpPr>
            <p:nvPr/>
          </p:nvSpPr>
          <p:spPr bwMode="auto">
            <a:xfrm>
              <a:off x="914400" y="37338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44" name="Freeform 9"/>
            <p:cNvSpPr>
              <a:spLocks/>
            </p:cNvSpPr>
            <p:nvPr/>
          </p:nvSpPr>
          <p:spPr bwMode="auto">
            <a:xfrm>
              <a:off x="914400" y="43434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45" name="Line 10"/>
            <p:cNvSpPr>
              <a:spLocks noChangeShapeType="1"/>
            </p:cNvSpPr>
            <p:nvPr/>
          </p:nvSpPr>
          <p:spPr bwMode="auto">
            <a:xfrm>
              <a:off x="9144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6" name="Line 11"/>
            <p:cNvSpPr>
              <a:spLocks noChangeShapeType="1"/>
            </p:cNvSpPr>
            <p:nvPr/>
          </p:nvSpPr>
          <p:spPr bwMode="auto">
            <a:xfrm flipV="1">
              <a:off x="82296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5300" name="Text Box 57"/>
          <p:cNvSpPr txBox="1">
            <a:spLocks noChangeArrowheads="1"/>
          </p:cNvSpPr>
          <p:nvPr/>
        </p:nvSpPr>
        <p:spPr bwMode="auto">
          <a:xfrm>
            <a:off x="1676400" y="457200"/>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rPr>
              <a:t>MODIS Bowtie</a:t>
            </a:r>
          </a:p>
        </p:txBody>
      </p:sp>
      <p:sp>
        <p:nvSpPr>
          <p:cNvPr id="55301" name="Text Box 58"/>
          <p:cNvSpPr txBox="1">
            <a:spLocks noChangeArrowheads="1"/>
          </p:cNvSpPr>
          <p:nvPr/>
        </p:nvSpPr>
        <p:spPr bwMode="auto">
          <a:xfrm>
            <a:off x="762000" y="1158875"/>
            <a:ext cx="7696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t>Consecutive </a:t>
            </a:r>
            <a:r>
              <a:rPr lang="ja-JP" altLang="en-US"/>
              <a:t>“</a:t>
            </a:r>
            <a:r>
              <a:rPr lang="en-US"/>
              <a:t>bowtie</a:t>
            </a:r>
            <a:r>
              <a:rPr lang="ja-JP" altLang="en-US"/>
              <a:t>”</a:t>
            </a:r>
            <a:r>
              <a:rPr lang="en-US"/>
              <a:t> shaped scans are contiguous at nadir, and overlap as scan angle increases…</a:t>
            </a:r>
          </a:p>
        </p:txBody>
      </p:sp>
      <p:sp>
        <p:nvSpPr>
          <p:cNvPr id="55302" name="Line 59"/>
          <p:cNvSpPr>
            <a:spLocks noChangeShapeType="1"/>
          </p:cNvSpPr>
          <p:nvPr/>
        </p:nvSpPr>
        <p:spPr bwMode="auto">
          <a:xfrm>
            <a:off x="4572000" y="2133600"/>
            <a:ext cx="0" cy="441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103"/>
          <p:cNvGrpSpPr>
            <a:grpSpLocks/>
          </p:cNvGrpSpPr>
          <p:nvPr/>
        </p:nvGrpSpPr>
        <p:grpSpPr bwMode="auto">
          <a:xfrm>
            <a:off x="914400" y="2971800"/>
            <a:ext cx="7315200" cy="914400"/>
            <a:chOff x="914400" y="2362200"/>
            <a:chExt cx="7315200" cy="914400"/>
          </a:xfrm>
        </p:grpSpPr>
        <p:sp>
          <p:nvSpPr>
            <p:cNvPr id="55339" name="Freeform 3"/>
            <p:cNvSpPr>
              <a:spLocks/>
            </p:cNvSpPr>
            <p:nvPr/>
          </p:nvSpPr>
          <p:spPr bwMode="auto">
            <a:xfrm>
              <a:off x="914400" y="23622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40" name="Freeform 4"/>
            <p:cNvSpPr>
              <a:spLocks/>
            </p:cNvSpPr>
            <p:nvPr/>
          </p:nvSpPr>
          <p:spPr bwMode="auto">
            <a:xfrm>
              <a:off x="914400" y="29718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41" name="Line 5"/>
            <p:cNvSpPr>
              <a:spLocks noChangeShapeType="1"/>
            </p:cNvSpPr>
            <p:nvPr/>
          </p:nvSpPr>
          <p:spPr bwMode="auto">
            <a:xfrm>
              <a:off x="9144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42" name="Line 6"/>
            <p:cNvSpPr>
              <a:spLocks noChangeShapeType="1"/>
            </p:cNvSpPr>
            <p:nvPr/>
          </p:nvSpPr>
          <p:spPr bwMode="auto">
            <a:xfrm flipV="1">
              <a:off x="82296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08"/>
          <p:cNvGrpSpPr>
            <a:grpSpLocks/>
          </p:cNvGrpSpPr>
          <p:nvPr/>
        </p:nvGrpSpPr>
        <p:grpSpPr bwMode="auto">
          <a:xfrm>
            <a:off x="914400" y="3276600"/>
            <a:ext cx="7315200" cy="914400"/>
            <a:chOff x="914400" y="3733800"/>
            <a:chExt cx="7315200" cy="914400"/>
          </a:xfrm>
        </p:grpSpPr>
        <p:sp>
          <p:nvSpPr>
            <p:cNvPr id="55335" name="Freeform 8"/>
            <p:cNvSpPr>
              <a:spLocks/>
            </p:cNvSpPr>
            <p:nvPr/>
          </p:nvSpPr>
          <p:spPr bwMode="auto">
            <a:xfrm>
              <a:off x="914400" y="37338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6" name="Freeform 9"/>
            <p:cNvSpPr>
              <a:spLocks/>
            </p:cNvSpPr>
            <p:nvPr/>
          </p:nvSpPr>
          <p:spPr bwMode="auto">
            <a:xfrm>
              <a:off x="914400" y="43434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7" name="Line 10"/>
            <p:cNvSpPr>
              <a:spLocks noChangeShapeType="1"/>
            </p:cNvSpPr>
            <p:nvPr/>
          </p:nvSpPr>
          <p:spPr bwMode="auto">
            <a:xfrm>
              <a:off x="9144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8" name="Line 11"/>
            <p:cNvSpPr>
              <a:spLocks noChangeShapeType="1"/>
            </p:cNvSpPr>
            <p:nvPr/>
          </p:nvSpPr>
          <p:spPr bwMode="auto">
            <a:xfrm flipV="1">
              <a:off x="82296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13"/>
          <p:cNvGrpSpPr>
            <a:grpSpLocks/>
          </p:cNvGrpSpPr>
          <p:nvPr/>
        </p:nvGrpSpPr>
        <p:grpSpPr bwMode="auto">
          <a:xfrm>
            <a:off x="914400" y="3581400"/>
            <a:ext cx="7315200" cy="914400"/>
            <a:chOff x="914400" y="2362200"/>
            <a:chExt cx="7315200" cy="914400"/>
          </a:xfrm>
        </p:grpSpPr>
        <p:sp>
          <p:nvSpPr>
            <p:cNvPr id="55331" name="Freeform 3"/>
            <p:cNvSpPr>
              <a:spLocks/>
            </p:cNvSpPr>
            <p:nvPr/>
          </p:nvSpPr>
          <p:spPr bwMode="auto">
            <a:xfrm>
              <a:off x="914400" y="23622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2" name="Freeform 4"/>
            <p:cNvSpPr>
              <a:spLocks/>
            </p:cNvSpPr>
            <p:nvPr/>
          </p:nvSpPr>
          <p:spPr bwMode="auto">
            <a:xfrm>
              <a:off x="914400" y="29718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3" name="Line 5"/>
            <p:cNvSpPr>
              <a:spLocks noChangeShapeType="1"/>
            </p:cNvSpPr>
            <p:nvPr/>
          </p:nvSpPr>
          <p:spPr bwMode="auto">
            <a:xfrm>
              <a:off x="9144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4" name="Line 6"/>
            <p:cNvSpPr>
              <a:spLocks noChangeShapeType="1"/>
            </p:cNvSpPr>
            <p:nvPr/>
          </p:nvSpPr>
          <p:spPr bwMode="auto">
            <a:xfrm flipV="1">
              <a:off x="82296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118"/>
          <p:cNvGrpSpPr>
            <a:grpSpLocks/>
          </p:cNvGrpSpPr>
          <p:nvPr/>
        </p:nvGrpSpPr>
        <p:grpSpPr bwMode="auto">
          <a:xfrm>
            <a:off x="914400" y="3886200"/>
            <a:ext cx="7315200" cy="914400"/>
            <a:chOff x="914400" y="3733800"/>
            <a:chExt cx="7315200" cy="914400"/>
          </a:xfrm>
        </p:grpSpPr>
        <p:sp>
          <p:nvSpPr>
            <p:cNvPr id="55327" name="Freeform 8"/>
            <p:cNvSpPr>
              <a:spLocks/>
            </p:cNvSpPr>
            <p:nvPr/>
          </p:nvSpPr>
          <p:spPr bwMode="auto">
            <a:xfrm>
              <a:off x="914400" y="37338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8" name="Freeform 9"/>
            <p:cNvSpPr>
              <a:spLocks/>
            </p:cNvSpPr>
            <p:nvPr/>
          </p:nvSpPr>
          <p:spPr bwMode="auto">
            <a:xfrm>
              <a:off x="914400" y="43434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9" name="Line 10"/>
            <p:cNvSpPr>
              <a:spLocks noChangeShapeType="1"/>
            </p:cNvSpPr>
            <p:nvPr/>
          </p:nvSpPr>
          <p:spPr bwMode="auto">
            <a:xfrm>
              <a:off x="9144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30" name="Line 11"/>
            <p:cNvSpPr>
              <a:spLocks noChangeShapeType="1"/>
            </p:cNvSpPr>
            <p:nvPr/>
          </p:nvSpPr>
          <p:spPr bwMode="auto">
            <a:xfrm flipV="1">
              <a:off x="82296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123"/>
          <p:cNvGrpSpPr>
            <a:grpSpLocks/>
          </p:cNvGrpSpPr>
          <p:nvPr/>
        </p:nvGrpSpPr>
        <p:grpSpPr bwMode="auto">
          <a:xfrm>
            <a:off x="914400" y="4191000"/>
            <a:ext cx="7315200" cy="914400"/>
            <a:chOff x="914400" y="2362200"/>
            <a:chExt cx="7315200" cy="914400"/>
          </a:xfrm>
        </p:grpSpPr>
        <p:sp>
          <p:nvSpPr>
            <p:cNvPr id="55323" name="Freeform 3"/>
            <p:cNvSpPr>
              <a:spLocks/>
            </p:cNvSpPr>
            <p:nvPr/>
          </p:nvSpPr>
          <p:spPr bwMode="auto">
            <a:xfrm>
              <a:off x="914400" y="23622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4" name="Freeform 4"/>
            <p:cNvSpPr>
              <a:spLocks/>
            </p:cNvSpPr>
            <p:nvPr/>
          </p:nvSpPr>
          <p:spPr bwMode="auto">
            <a:xfrm>
              <a:off x="914400" y="29718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5" name="Line 5"/>
            <p:cNvSpPr>
              <a:spLocks noChangeShapeType="1"/>
            </p:cNvSpPr>
            <p:nvPr/>
          </p:nvSpPr>
          <p:spPr bwMode="auto">
            <a:xfrm>
              <a:off x="9144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6" name="Line 6"/>
            <p:cNvSpPr>
              <a:spLocks noChangeShapeType="1"/>
            </p:cNvSpPr>
            <p:nvPr/>
          </p:nvSpPr>
          <p:spPr bwMode="auto">
            <a:xfrm flipV="1">
              <a:off x="82296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 name="Group 128"/>
          <p:cNvGrpSpPr>
            <a:grpSpLocks/>
          </p:cNvGrpSpPr>
          <p:nvPr/>
        </p:nvGrpSpPr>
        <p:grpSpPr bwMode="auto">
          <a:xfrm>
            <a:off x="914400" y="4495800"/>
            <a:ext cx="7315200" cy="914400"/>
            <a:chOff x="914400" y="3733800"/>
            <a:chExt cx="7315200" cy="914400"/>
          </a:xfrm>
        </p:grpSpPr>
        <p:sp>
          <p:nvSpPr>
            <p:cNvPr id="55319" name="Freeform 8"/>
            <p:cNvSpPr>
              <a:spLocks/>
            </p:cNvSpPr>
            <p:nvPr/>
          </p:nvSpPr>
          <p:spPr bwMode="auto">
            <a:xfrm>
              <a:off x="914400" y="37338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0" name="Freeform 9"/>
            <p:cNvSpPr>
              <a:spLocks/>
            </p:cNvSpPr>
            <p:nvPr/>
          </p:nvSpPr>
          <p:spPr bwMode="auto">
            <a:xfrm>
              <a:off x="914400" y="43434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1" name="Line 10"/>
            <p:cNvSpPr>
              <a:spLocks noChangeShapeType="1"/>
            </p:cNvSpPr>
            <p:nvPr/>
          </p:nvSpPr>
          <p:spPr bwMode="auto">
            <a:xfrm>
              <a:off x="9144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22" name="Line 11"/>
            <p:cNvSpPr>
              <a:spLocks noChangeShapeType="1"/>
            </p:cNvSpPr>
            <p:nvPr/>
          </p:nvSpPr>
          <p:spPr bwMode="auto">
            <a:xfrm flipV="1">
              <a:off x="82296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 name="Group 133"/>
          <p:cNvGrpSpPr>
            <a:grpSpLocks/>
          </p:cNvGrpSpPr>
          <p:nvPr/>
        </p:nvGrpSpPr>
        <p:grpSpPr bwMode="auto">
          <a:xfrm>
            <a:off x="914400" y="4800600"/>
            <a:ext cx="7315200" cy="914400"/>
            <a:chOff x="914400" y="2362200"/>
            <a:chExt cx="7315200" cy="914400"/>
          </a:xfrm>
        </p:grpSpPr>
        <p:sp>
          <p:nvSpPr>
            <p:cNvPr id="55315" name="Freeform 3"/>
            <p:cNvSpPr>
              <a:spLocks/>
            </p:cNvSpPr>
            <p:nvPr/>
          </p:nvSpPr>
          <p:spPr bwMode="auto">
            <a:xfrm>
              <a:off x="914400" y="23622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6" name="Freeform 4"/>
            <p:cNvSpPr>
              <a:spLocks/>
            </p:cNvSpPr>
            <p:nvPr/>
          </p:nvSpPr>
          <p:spPr bwMode="auto">
            <a:xfrm>
              <a:off x="914400" y="29718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7" name="Line 5"/>
            <p:cNvSpPr>
              <a:spLocks noChangeShapeType="1"/>
            </p:cNvSpPr>
            <p:nvPr/>
          </p:nvSpPr>
          <p:spPr bwMode="auto">
            <a:xfrm>
              <a:off x="9144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8" name="Line 6"/>
            <p:cNvSpPr>
              <a:spLocks noChangeShapeType="1"/>
            </p:cNvSpPr>
            <p:nvPr/>
          </p:nvSpPr>
          <p:spPr bwMode="auto">
            <a:xfrm flipV="1">
              <a:off x="8229600" y="23622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138"/>
          <p:cNvGrpSpPr>
            <a:grpSpLocks/>
          </p:cNvGrpSpPr>
          <p:nvPr/>
        </p:nvGrpSpPr>
        <p:grpSpPr bwMode="auto">
          <a:xfrm>
            <a:off x="914400" y="5105400"/>
            <a:ext cx="7315200" cy="914400"/>
            <a:chOff x="914400" y="3733800"/>
            <a:chExt cx="7315200" cy="914400"/>
          </a:xfrm>
        </p:grpSpPr>
        <p:sp>
          <p:nvSpPr>
            <p:cNvPr id="55311" name="Freeform 8"/>
            <p:cNvSpPr>
              <a:spLocks/>
            </p:cNvSpPr>
            <p:nvPr/>
          </p:nvSpPr>
          <p:spPr bwMode="auto">
            <a:xfrm>
              <a:off x="914400" y="3733800"/>
              <a:ext cx="7315200" cy="304800"/>
            </a:xfrm>
            <a:custGeom>
              <a:avLst/>
              <a:gdLst>
                <a:gd name="T0" fmla="*/ 0 w 4608"/>
                <a:gd name="T1" fmla="*/ 0 h 432"/>
                <a:gd name="T2" fmla="*/ 2147483647 w 4608"/>
                <a:gd name="T3" fmla="*/ 2147483647 h 432"/>
                <a:gd name="T4" fmla="*/ 2147483647 w 4608"/>
                <a:gd name="T5" fmla="*/ 0 h 432"/>
                <a:gd name="T6" fmla="*/ 0 60000 65536"/>
                <a:gd name="T7" fmla="*/ 0 60000 65536"/>
                <a:gd name="T8" fmla="*/ 0 60000 65536"/>
                <a:gd name="T9" fmla="*/ 0 w 4608"/>
                <a:gd name="T10" fmla="*/ 0 h 432"/>
                <a:gd name="T11" fmla="*/ 4608 w 4608"/>
                <a:gd name="T12" fmla="*/ 432 h 432"/>
              </a:gdLst>
              <a:ahLst/>
              <a:cxnLst>
                <a:cxn ang="T6">
                  <a:pos x="T0" y="T1"/>
                </a:cxn>
                <a:cxn ang="T7">
                  <a:pos x="T2" y="T3"/>
                </a:cxn>
                <a:cxn ang="T8">
                  <a:pos x="T4" y="T5"/>
                </a:cxn>
              </a:cxnLst>
              <a:rect l="T9" t="T10" r="T11" b="T12"/>
              <a:pathLst>
                <a:path w="4608" h="432">
                  <a:moveTo>
                    <a:pt x="0" y="0"/>
                  </a:moveTo>
                  <a:cubicBezTo>
                    <a:pt x="768" y="216"/>
                    <a:pt x="1536" y="432"/>
                    <a:pt x="2304" y="432"/>
                  </a:cubicBezTo>
                  <a:cubicBezTo>
                    <a:pt x="3072" y="432"/>
                    <a:pt x="3840" y="216"/>
                    <a:pt x="4608" y="0"/>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2" name="Freeform 9"/>
            <p:cNvSpPr>
              <a:spLocks/>
            </p:cNvSpPr>
            <p:nvPr/>
          </p:nvSpPr>
          <p:spPr bwMode="auto">
            <a:xfrm>
              <a:off x="914400" y="4343400"/>
              <a:ext cx="7315200" cy="304800"/>
            </a:xfrm>
            <a:custGeom>
              <a:avLst/>
              <a:gdLst>
                <a:gd name="T0" fmla="*/ 0 w 4608"/>
                <a:gd name="T1" fmla="*/ 2147483647 h 288"/>
                <a:gd name="T2" fmla="*/ 2147483647 w 4608"/>
                <a:gd name="T3" fmla="*/ 0 h 288"/>
                <a:gd name="T4" fmla="*/ 2147483647 w 4608"/>
                <a:gd name="T5" fmla="*/ 2147483647 h 288"/>
                <a:gd name="T6" fmla="*/ 0 60000 65536"/>
                <a:gd name="T7" fmla="*/ 0 60000 65536"/>
                <a:gd name="T8" fmla="*/ 0 60000 65536"/>
                <a:gd name="T9" fmla="*/ 0 w 4608"/>
                <a:gd name="T10" fmla="*/ 0 h 288"/>
                <a:gd name="T11" fmla="*/ 4608 w 4608"/>
                <a:gd name="T12" fmla="*/ 288 h 288"/>
              </a:gdLst>
              <a:ahLst/>
              <a:cxnLst>
                <a:cxn ang="T6">
                  <a:pos x="T0" y="T1"/>
                </a:cxn>
                <a:cxn ang="T7">
                  <a:pos x="T2" y="T3"/>
                </a:cxn>
                <a:cxn ang="T8">
                  <a:pos x="T4" y="T5"/>
                </a:cxn>
              </a:cxnLst>
              <a:rect l="T9" t="T10" r="T11" b="T12"/>
              <a:pathLst>
                <a:path w="4608" h="288">
                  <a:moveTo>
                    <a:pt x="0" y="288"/>
                  </a:moveTo>
                  <a:cubicBezTo>
                    <a:pt x="768" y="144"/>
                    <a:pt x="1536" y="0"/>
                    <a:pt x="2304" y="0"/>
                  </a:cubicBezTo>
                  <a:cubicBezTo>
                    <a:pt x="3072" y="0"/>
                    <a:pt x="3840" y="144"/>
                    <a:pt x="4608" y="288"/>
                  </a:cubicBezTo>
                </a:path>
              </a:pathLst>
            </a:custGeom>
            <a:noFill/>
            <a:ln w="952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13" name="Line 10"/>
            <p:cNvSpPr>
              <a:spLocks noChangeShapeType="1"/>
            </p:cNvSpPr>
            <p:nvPr/>
          </p:nvSpPr>
          <p:spPr bwMode="auto">
            <a:xfrm>
              <a:off x="9144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5314" name="Line 11"/>
            <p:cNvSpPr>
              <a:spLocks noChangeShapeType="1"/>
            </p:cNvSpPr>
            <p:nvPr/>
          </p:nvSpPr>
          <p:spPr bwMode="auto">
            <a:xfrm flipV="1">
              <a:off x="8229600" y="3733800"/>
              <a:ext cx="0" cy="9144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bowtie"/>
          <p:cNvPicPr>
            <a:picLocks noChangeAspect="1" noChangeArrowheads="1"/>
          </p:cNvPicPr>
          <p:nvPr/>
        </p:nvPicPr>
        <p:blipFill>
          <a:blip r:embed="rId3">
            <a:extLst>
              <a:ext uri="{28A0092B-C50C-407E-A947-70E740481C1C}">
                <a14:useLocalDpi xmlns:a14="http://schemas.microsoft.com/office/drawing/2010/main" val="0"/>
              </a:ext>
            </a:extLst>
          </a:blip>
          <a:srcRect r="17999"/>
          <a:stretch>
            <a:fillRect/>
          </a:stretch>
        </p:blipFill>
        <p:spPr bwMode="auto">
          <a:xfrm>
            <a:off x="76200" y="598488"/>
            <a:ext cx="50609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bowtie"/>
          <p:cNvPicPr>
            <a:picLocks noChangeAspect="1" noChangeArrowheads="1"/>
          </p:cNvPicPr>
          <p:nvPr/>
        </p:nvPicPr>
        <p:blipFill>
          <a:blip r:embed="rId3">
            <a:extLst>
              <a:ext uri="{28A0092B-C50C-407E-A947-70E740481C1C}">
                <a14:useLocalDpi xmlns:a14="http://schemas.microsoft.com/office/drawing/2010/main" val="0"/>
              </a:ext>
            </a:extLst>
          </a:blip>
          <a:srcRect l="24001" t="36000" r="61380" b="51340"/>
          <a:stretch>
            <a:fillRect/>
          </a:stretch>
        </p:blipFill>
        <p:spPr bwMode="auto">
          <a:xfrm>
            <a:off x="5334000" y="1943100"/>
            <a:ext cx="34178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p:cNvSpPr txBox="1">
            <a:spLocks noChangeArrowheads="1"/>
          </p:cNvSpPr>
          <p:nvPr/>
        </p:nvSpPr>
        <p:spPr bwMode="auto">
          <a:xfrm>
            <a:off x="1371600" y="1524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99"/>
                </a:solidFill>
              </a:rPr>
              <a:t>MODIS bowtie artifacts at edge of swath</a:t>
            </a:r>
          </a:p>
        </p:txBody>
      </p:sp>
      <p:sp>
        <p:nvSpPr>
          <p:cNvPr id="57349" name="Text Box 5"/>
          <p:cNvSpPr txBox="1">
            <a:spLocks noChangeArrowheads="1"/>
          </p:cNvSpPr>
          <p:nvPr/>
        </p:nvSpPr>
        <p:spPr bwMode="auto">
          <a:xfrm>
            <a:off x="5105400" y="4938713"/>
            <a:ext cx="36576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t>Band 2 (0.87 micron)</a:t>
            </a:r>
          </a:p>
          <a:p>
            <a:pPr algn="ctr">
              <a:spcBef>
                <a:spcPct val="50000"/>
              </a:spcBef>
            </a:pPr>
            <a:r>
              <a:rPr lang="en-US"/>
              <a:t>250 meter resolution</a:t>
            </a:r>
          </a:p>
        </p:txBody>
      </p:sp>
      <p:cxnSp>
        <p:nvCxnSpPr>
          <p:cNvPr id="9" name="Straight Arrow Connector 8"/>
          <p:cNvCxnSpPr/>
          <p:nvPr/>
        </p:nvCxnSpPr>
        <p:spPr>
          <a:xfrm rot="10800000">
            <a:off x="7315200" y="2665413"/>
            <a:ext cx="838200" cy="1587"/>
          </a:xfrm>
          <a:prstGeom prst="straightConnector1">
            <a:avLst/>
          </a:prstGeom>
          <a:ln w="38100"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7391400" y="3200400"/>
            <a:ext cx="838200" cy="1588"/>
          </a:xfrm>
          <a:prstGeom prst="straightConnector1">
            <a:avLst/>
          </a:prstGeom>
          <a:ln w="38100" cmpd="sng">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717675" y="2873375"/>
            <a:ext cx="533400" cy="5334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676400" y="776288"/>
            <a:ext cx="5791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rPr>
              <a:t>Bowtie Artifacts</a:t>
            </a:r>
          </a:p>
        </p:txBody>
      </p:sp>
      <p:sp>
        <p:nvSpPr>
          <p:cNvPr id="59395" name="Text Box 3"/>
          <p:cNvSpPr txBox="1">
            <a:spLocks noChangeArrowheads="1"/>
          </p:cNvSpPr>
          <p:nvPr/>
        </p:nvSpPr>
        <p:spPr bwMode="auto">
          <a:xfrm>
            <a:off x="762000" y="1833563"/>
            <a:ext cx="76962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AutoNum type="arabicPeriod"/>
            </a:pPr>
            <a:r>
              <a:rPr lang="en-US" dirty="0"/>
              <a:t>Are not a </a:t>
            </a:r>
            <a:r>
              <a:rPr lang="ja-JP" altLang="en-US" dirty="0"/>
              <a:t>‘</a:t>
            </a:r>
            <a:r>
              <a:rPr lang="en-US" dirty="0"/>
              <a:t>problem</a:t>
            </a:r>
            <a:r>
              <a:rPr lang="ja-JP" altLang="en-US" dirty="0"/>
              <a:t>’</a:t>
            </a:r>
            <a:r>
              <a:rPr lang="en-US" dirty="0"/>
              <a:t>: they are a consequence of the sensor design</a:t>
            </a:r>
          </a:p>
          <a:p>
            <a:pPr>
              <a:spcBef>
                <a:spcPct val="50000"/>
              </a:spcBef>
              <a:buFontTx/>
              <a:buAutoNum type="arabicPeriod"/>
            </a:pPr>
            <a:r>
              <a:rPr lang="en-US" dirty="0"/>
              <a:t>Can be removed for visualization purposes by </a:t>
            </a:r>
            <a:r>
              <a:rPr lang="en-US" dirty="0" err="1"/>
              <a:t>reprojecting</a:t>
            </a:r>
            <a:r>
              <a:rPr lang="en-US" dirty="0"/>
              <a:t> the image onto a map</a:t>
            </a:r>
          </a:p>
          <a:p>
            <a:pPr>
              <a:spcBef>
                <a:spcPct val="50000"/>
              </a:spcBef>
              <a:buFontTx/>
              <a:buAutoNum type="arabicPeriod"/>
            </a:pPr>
            <a:r>
              <a:rPr lang="en-US" dirty="0"/>
              <a:t>Do not affect science algorithms that run on a pixel-by-pixel basis or within one earth scan</a:t>
            </a:r>
          </a:p>
          <a:p>
            <a:pPr>
              <a:spcBef>
                <a:spcPct val="50000"/>
              </a:spcBef>
              <a:buFontTx/>
              <a:buAutoNum type="arabicPeriod"/>
            </a:pPr>
            <a:r>
              <a:rPr lang="en-US" dirty="0" smtClean="0"/>
              <a:t>Are also </a:t>
            </a:r>
            <a:r>
              <a:rPr lang="en-US" dirty="0"/>
              <a:t>present on next generation of operational polar orbiting imagers (VIIRS on NPP/JPSS-1)</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14375"/>
            <a:ext cx="754380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1371600" y="2286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99"/>
                </a:solidFill>
              </a:rPr>
              <a:t>Growth of MODIS 1 km pixel with scan angle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95300" y="3048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0099"/>
                </a:solidFill>
                <a:latin typeface="Arial" charset="0"/>
              </a:rPr>
              <a:t>Earth Observing System (EOS)</a:t>
            </a:r>
          </a:p>
        </p:txBody>
      </p:sp>
      <p:sp>
        <p:nvSpPr>
          <p:cNvPr id="24579" name="Text Box 3"/>
          <p:cNvSpPr txBox="1">
            <a:spLocks noChangeArrowheads="1"/>
          </p:cNvSpPr>
          <p:nvPr/>
        </p:nvSpPr>
        <p:spPr bwMode="auto">
          <a:xfrm>
            <a:off x="381000" y="1524000"/>
            <a:ext cx="83820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800">
                <a:latin typeface="Arial" charset="0"/>
              </a:rPr>
              <a:t>The Earth Observing System is a constellation of NASA satellites for observing and quantifying global change processes</a:t>
            </a:r>
          </a:p>
          <a:p>
            <a:pPr eaLnBrk="1" hangingPunct="1"/>
            <a:endParaRPr lang="en-US" sz="2800" i="1">
              <a:solidFill>
                <a:srgbClr val="8901F3"/>
              </a:solidFill>
              <a:latin typeface="Palatino" charset="0"/>
            </a:endParaRPr>
          </a:p>
          <a:p>
            <a:pPr eaLnBrk="1" hangingPunct="1"/>
            <a:r>
              <a:rPr lang="en-US" sz="2800" i="1">
                <a:solidFill>
                  <a:srgbClr val="8901F3"/>
                </a:solidFill>
                <a:latin typeface="Palatino" charset="0"/>
              </a:rPr>
              <a:t>The Earth Observing System (EOS) is intended to measure the impact of human activities and other phenomena on the world</a:t>
            </a:r>
            <a:r>
              <a:rPr lang="ja-JP" altLang="en-US" sz="2800" i="1">
                <a:solidFill>
                  <a:srgbClr val="8901F3"/>
                </a:solidFill>
                <a:latin typeface="Palatino" charset="0"/>
              </a:rPr>
              <a:t>’</a:t>
            </a:r>
            <a:r>
              <a:rPr lang="en-US" sz="2800" i="1">
                <a:solidFill>
                  <a:srgbClr val="8901F3"/>
                </a:solidFill>
                <a:latin typeface="Palatino" charset="0"/>
              </a:rPr>
              <a:t>s climate over a period spanning nearly two decades …</a:t>
            </a:r>
            <a:endParaRPr lang="en-US" sz="2800" i="1">
              <a:solidFill>
                <a:srgbClr val="00279F"/>
              </a:solidFill>
              <a:latin typeface="Palatino" charset="0"/>
            </a:endParaRPr>
          </a:p>
          <a:p>
            <a:pPr algn="ctr" eaLnBrk="1" hangingPunct="1"/>
            <a:r>
              <a:rPr lang="en-US" sz="3200" i="1">
                <a:solidFill>
                  <a:srgbClr val="00279F"/>
                </a:solidFill>
                <a:latin typeface="Palatino" charset="0"/>
              </a:rPr>
              <a:t>It is the biggest single science program in the world</a:t>
            </a:r>
            <a:r>
              <a:rPr lang="en-US" sz="2800" i="1">
                <a:solidFill>
                  <a:srgbClr val="00279F"/>
                </a:solidFill>
                <a:latin typeface="Palatino" charset="0"/>
              </a:rPr>
              <a:t> ...</a:t>
            </a:r>
          </a:p>
          <a:p>
            <a:pPr algn="r" eaLnBrk="1" hangingPunct="1"/>
            <a:r>
              <a:rPr lang="en-US" sz="2000" i="1">
                <a:solidFill>
                  <a:srgbClr val="00279F"/>
                </a:solidFill>
                <a:latin typeface="Palatino" charset="0"/>
              </a:rPr>
              <a:t>- Charles F. Kennel</a:t>
            </a:r>
            <a:endParaRPr lang="en-US" sz="2000" i="1">
              <a:solidFill>
                <a:srgbClr val="F6FB23"/>
              </a:solidFill>
              <a:latin typeface="Palatino"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38175"/>
            <a:ext cx="5289550"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1676400" y="76200"/>
            <a:ext cx="579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rPr>
              <a:t>Inter-band Registration</a:t>
            </a:r>
          </a:p>
        </p:txBody>
      </p:sp>
      <p:sp>
        <p:nvSpPr>
          <p:cNvPr id="63492" name="TextBox 4"/>
          <p:cNvSpPr txBox="1">
            <a:spLocks noChangeArrowheads="1"/>
          </p:cNvSpPr>
          <p:nvPr/>
        </p:nvSpPr>
        <p:spPr bwMode="auto">
          <a:xfrm>
            <a:off x="304800" y="25146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000">
                <a:latin typeface="Arial" charset="0"/>
              </a:rPr>
              <a:t>1000 meter</a:t>
            </a:r>
          </a:p>
        </p:txBody>
      </p:sp>
      <p:sp>
        <p:nvSpPr>
          <p:cNvPr id="63493" name="TextBox 5"/>
          <p:cNvSpPr txBox="1">
            <a:spLocks noChangeArrowheads="1"/>
          </p:cNvSpPr>
          <p:nvPr/>
        </p:nvSpPr>
        <p:spPr bwMode="auto">
          <a:xfrm>
            <a:off x="304800" y="38862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000">
                <a:latin typeface="Arial" charset="0"/>
              </a:rPr>
              <a:t>500 meter</a:t>
            </a:r>
          </a:p>
        </p:txBody>
      </p:sp>
      <p:sp>
        <p:nvSpPr>
          <p:cNvPr id="63494" name="TextBox 6"/>
          <p:cNvSpPr txBox="1">
            <a:spLocks noChangeArrowheads="1"/>
          </p:cNvSpPr>
          <p:nvPr/>
        </p:nvSpPr>
        <p:spPr bwMode="auto">
          <a:xfrm>
            <a:off x="304800" y="51816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000">
                <a:latin typeface="Arial" charset="0"/>
              </a:rPr>
              <a:t>250 meter</a:t>
            </a:r>
          </a:p>
        </p:txBody>
      </p:sp>
      <p:sp>
        <p:nvSpPr>
          <p:cNvPr id="63495" name="TextBox 7"/>
          <p:cNvSpPr txBox="1">
            <a:spLocks noChangeArrowheads="1"/>
          </p:cNvSpPr>
          <p:nvPr/>
        </p:nvSpPr>
        <p:spPr bwMode="auto">
          <a:xfrm>
            <a:off x="304800" y="12954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000">
                <a:latin typeface="Arial" charset="0"/>
              </a:rPr>
              <a:t>MODIS pixel</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914400" y="1601788"/>
            <a:ext cx="3656013" cy="3656012"/>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39" name="Rectangle 3"/>
          <p:cNvSpPr>
            <a:spLocks noChangeArrowheads="1"/>
          </p:cNvSpPr>
          <p:nvPr/>
        </p:nvSpPr>
        <p:spPr bwMode="auto">
          <a:xfrm>
            <a:off x="4573588" y="1600200"/>
            <a:ext cx="3656012" cy="3656013"/>
          </a:xfrm>
          <a:prstGeom prst="rect">
            <a:avLst/>
          </a:prstGeom>
          <a:noFill/>
          <a:ln w="1905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0" name="Text Box 4"/>
          <p:cNvSpPr txBox="1">
            <a:spLocks noChangeArrowheads="1"/>
          </p:cNvSpPr>
          <p:nvPr/>
        </p:nvSpPr>
        <p:spPr bwMode="auto">
          <a:xfrm>
            <a:off x="990600" y="1219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t>First 1000 m pixel</a:t>
            </a:r>
          </a:p>
        </p:txBody>
      </p:sp>
      <p:sp>
        <p:nvSpPr>
          <p:cNvPr id="65541" name="Text Box 5"/>
          <p:cNvSpPr txBox="1">
            <a:spLocks noChangeArrowheads="1"/>
          </p:cNvSpPr>
          <p:nvPr/>
        </p:nvSpPr>
        <p:spPr bwMode="auto">
          <a:xfrm>
            <a:off x="1371600" y="1524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99"/>
                </a:solidFill>
              </a:rPr>
              <a:t>Nominal MODIS inter-band registration</a:t>
            </a:r>
          </a:p>
        </p:txBody>
      </p:sp>
      <p:sp>
        <p:nvSpPr>
          <p:cNvPr id="65542" name="Line 6"/>
          <p:cNvSpPr>
            <a:spLocks noChangeShapeType="1"/>
          </p:cNvSpPr>
          <p:nvPr/>
        </p:nvSpPr>
        <p:spPr bwMode="auto">
          <a:xfrm flipH="1" flipV="1">
            <a:off x="2743200" y="3429000"/>
            <a:ext cx="1828800" cy="2362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3" name="Line 7"/>
          <p:cNvSpPr>
            <a:spLocks noChangeShapeType="1"/>
          </p:cNvSpPr>
          <p:nvPr/>
        </p:nvSpPr>
        <p:spPr bwMode="auto">
          <a:xfrm flipV="1">
            <a:off x="4572000" y="3429000"/>
            <a:ext cx="1828800" cy="2362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4" name="Text Box 8"/>
          <p:cNvSpPr txBox="1">
            <a:spLocks noChangeArrowheads="1"/>
          </p:cNvSpPr>
          <p:nvPr/>
        </p:nvSpPr>
        <p:spPr bwMode="auto">
          <a:xfrm>
            <a:off x="4648200" y="12192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t>Second 1000 m pixel</a:t>
            </a:r>
          </a:p>
        </p:txBody>
      </p:sp>
      <p:sp>
        <p:nvSpPr>
          <p:cNvPr id="65545" name="Text Box 9"/>
          <p:cNvSpPr txBox="1">
            <a:spLocks noChangeArrowheads="1"/>
          </p:cNvSpPr>
          <p:nvPr/>
        </p:nvSpPr>
        <p:spPr bwMode="auto">
          <a:xfrm>
            <a:off x="2362200" y="57912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t>Geolocation is computed here</a:t>
            </a:r>
          </a:p>
        </p:txBody>
      </p:sp>
      <p:grpSp>
        <p:nvGrpSpPr>
          <p:cNvPr id="2" name="Group 10"/>
          <p:cNvGrpSpPr>
            <a:grpSpLocks/>
          </p:cNvGrpSpPr>
          <p:nvPr/>
        </p:nvGrpSpPr>
        <p:grpSpPr bwMode="auto">
          <a:xfrm>
            <a:off x="2286000" y="1600200"/>
            <a:ext cx="7315200" cy="3657600"/>
            <a:chOff x="1152" y="4032"/>
            <a:chExt cx="4608" cy="2304"/>
          </a:xfrm>
        </p:grpSpPr>
        <p:sp>
          <p:nvSpPr>
            <p:cNvPr id="65556" name="Rectangle 11"/>
            <p:cNvSpPr>
              <a:spLocks noChangeAspect="1" noChangeArrowheads="1"/>
            </p:cNvSpPr>
            <p:nvPr/>
          </p:nvSpPr>
          <p:spPr bwMode="auto">
            <a:xfrm>
              <a:off x="2304"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7" name="Rectangle 12"/>
            <p:cNvSpPr>
              <a:spLocks noChangeAspect="1" noChangeArrowheads="1"/>
            </p:cNvSpPr>
            <p:nvPr/>
          </p:nvSpPr>
          <p:spPr bwMode="auto">
            <a:xfrm>
              <a:off x="2880"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8" name="Rectangle 13"/>
            <p:cNvSpPr>
              <a:spLocks noChangeAspect="1" noChangeArrowheads="1"/>
            </p:cNvSpPr>
            <p:nvPr/>
          </p:nvSpPr>
          <p:spPr bwMode="auto">
            <a:xfrm>
              <a:off x="3456"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9" name="Rectangle 14"/>
            <p:cNvSpPr>
              <a:spLocks noChangeAspect="1" noChangeArrowheads="1"/>
            </p:cNvSpPr>
            <p:nvPr/>
          </p:nvSpPr>
          <p:spPr bwMode="auto">
            <a:xfrm>
              <a:off x="4032"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0" name="Rectangle 15"/>
            <p:cNvSpPr>
              <a:spLocks noChangeAspect="1" noChangeArrowheads="1"/>
            </p:cNvSpPr>
            <p:nvPr/>
          </p:nvSpPr>
          <p:spPr bwMode="auto">
            <a:xfrm>
              <a:off x="4608"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1" name="Rectangle 16"/>
            <p:cNvSpPr>
              <a:spLocks noChangeAspect="1" noChangeArrowheads="1"/>
            </p:cNvSpPr>
            <p:nvPr/>
          </p:nvSpPr>
          <p:spPr bwMode="auto">
            <a:xfrm>
              <a:off x="1728"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2" name="Rectangle 17"/>
            <p:cNvSpPr>
              <a:spLocks noChangeAspect="1" noChangeArrowheads="1"/>
            </p:cNvSpPr>
            <p:nvPr/>
          </p:nvSpPr>
          <p:spPr bwMode="auto">
            <a:xfrm>
              <a:off x="1152"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3" name="Rectangle 18"/>
            <p:cNvSpPr>
              <a:spLocks noChangeAspect="1" noChangeArrowheads="1"/>
            </p:cNvSpPr>
            <p:nvPr/>
          </p:nvSpPr>
          <p:spPr bwMode="auto">
            <a:xfrm>
              <a:off x="5184" y="4608"/>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4" name="Rectangle 19"/>
            <p:cNvSpPr>
              <a:spLocks noChangeAspect="1" noChangeArrowheads="1"/>
            </p:cNvSpPr>
            <p:nvPr/>
          </p:nvSpPr>
          <p:spPr bwMode="auto">
            <a:xfrm>
              <a:off x="2304"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5" name="Rectangle 20"/>
            <p:cNvSpPr>
              <a:spLocks noChangeAspect="1" noChangeArrowheads="1"/>
            </p:cNvSpPr>
            <p:nvPr/>
          </p:nvSpPr>
          <p:spPr bwMode="auto">
            <a:xfrm>
              <a:off x="2880"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6" name="Rectangle 21"/>
            <p:cNvSpPr>
              <a:spLocks noChangeAspect="1" noChangeArrowheads="1"/>
            </p:cNvSpPr>
            <p:nvPr/>
          </p:nvSpPr>
          <p:spPr bwMode="auto">
            <a:xfrm>
              <a:off x="3456"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7" name="Rectangle 22"/>
            <p:cNvSpPr>
              <a:spLocks noChangeAspect="1" noChangeArrowheads="1"/>
            </p:cNvSpPr>
            <p:nvPr/>
          </p:nvSpPr>
          <p:spPr bwMode="auto">
            <a:xfrm>
              <a:off x="4032"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8" name="Rectangle 23"/>
            <p:cNvSpPr>
              <a:spLocks noChangeAspect="1" noChangeArrowheads="1"/>
            </p:cNvSpPr>
            <p:nvPr/>
          </p:nvSpPr>
          <p:spPr bwMode="auto">
            <a:xfrm>
              <a:off x="4608"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9" name="Rectangle 24"/>
            <p:cNvSpPr>
              <a:spLocks noChangeAspect="1" noChangeArrowheads="1"/>
            </p:cNvSpPr>
            <p:nvPr/>
          </p:nvSpPr>
          <p:spPr bwMode="auto">
            <a:xfrm>
              <a:off x="1728"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0" name="Rectangle 25"/>
            <p:cNvSpPr>
              <a:spLocks noChangeAspect="1" noChangeArrowheads="1"/>
            </p:cNvSpPr>
            <p:nvPr/>
          </p:nvSpPr>
          <p:spPr bwMode="auto">
            <a:xfrm>
              <a:off x="1152"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1" name="Rectangle 26"/>
            <p:cNvSpPr>
              <a:spLocks noChangeAspect="1" noChangeArrowheads="1"/>
            </p:cNvSpPr>
            <p:nvPr/>
          </p:nvSpPr>
          <p:spPr bwMode="auto">
            <a:xfrm>
              <a:off x="5184" y="4032"/>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2" name="Rectangle 27"/>
            <p:cNvSpPr>
              <a:spLocks noChangeAspect="1" noChangeArrowheads="1"/>
            </p:cNvSpPr>
            <p:nvPr/>
          </p:nvSpPr>
          <p:spPr bwMode="auto">
            <a:xfrm>
              <a:off x="2304"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3" name="Rectangle 28"/>
            <p:cNvSpPr>
              <a:spLocks noChangeAspect="1" noChangeArrowheads="1"/>
            </p:cNvSpPr>
            <p:nvPr/>
          </p:nvSpPr>
          <p:spPr bwMode="auto">
            <a:xfrm>
              <a:off x="2880"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4" name="Rectangle 29"/>
            <p:cNvSpPr>
              <a:spLocks noChangeAspect="1" noChangeArrowheads="1"/>
            </p:cNvSpPr>
            <p:nvPr/>
          </p:nvSpPr>
          <p:spPr bwMode="auto">
            <a:xfrm>
              <a:off x="3456"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5" name="Rectangle 30"/>
            <p:cNvSpPr>
              <a:spLocks noChangeAspect="1" noChangeArrowheads="1"/>
            </p:cNvSpPr>
            <p:nvPr/>
          </p:nvSpPr>
          <p:spPr bwMode="auto">
            <a:xfrm>
              <a:off x="4032"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6" name="Rectangle 31"/>
            <p:cNvSpPr>
              <a:spLocks noChangeAspect="1" noChangeArrowheads="1"/>
            </p:cNvSpPr>
            <p:nvPr/>
          </p:nvSpPr>
          <p:spPr bwMode="auto">
            <a:xfrm>
              <a:off x="4608"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7" name="Rectangle 32"/>
            <p:cNvSpPr>
              <a:spLocks noChangeAspect="1" noChangeArrowheads="1"/>
            </p:cNvSpPr>
            <p:nvPr/>
          </p:nvSpPr>
          <p:spPr bwMode="auto">
            <a:xfrm>
              <a:off x="1728"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8" name="Rectangle 33"/>
            <p:cNvSpPr>
              <a:spLocks noChangeAspect="1" noChangeArrowheads="1"/>
            </p:cNvSpPr>
            <p:nvPr/>
          </p:nvSpPr>
          <p:spPr bwMode="auto">
            <a:xfrm>
              <a:off x="1152"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79" name="Rectangle 34"/>
            <p:cNvSpPr>
              <a:spLocks noChangeAspect="1" noChangeArrowheads="1"/>
            </p:cNvSpPr>
            <p:nvPr/>
          </p:nvSpPr>
          <p:spPr bwMode="auto">
            <a:xfrm>
              <a:off x="5184" y="5184"/>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0" name="Rectangle 35"/>
            <p:cNvSpPr>
              <a:spLocks noChangeAspect="1" noChangeArrowheads="1"/>
            </p:cNvSpPr>
            <p:nvPr/>
          </p:nvSpPr>
          <p:spPr bwMode="auto">
            <a:xfrm>
              <a:off x="2304"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1" name="Rectangle 36"/>
            <p:cNvSpPr>
              <a:spLocks noChangeAspect="1" noChangeArrowheads="1"/>
            </p:cNvSpPr>
            <p:nvPr/>
          </p:nvSpPr>
          <p:spPr bwMode="auto">
            <a:xfrm>
              <a:off x="2880"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2" name="Rectangle 37"/>
            <p:cNvSpPr>
              <a:spLocks noChangeAspect="1" noChangeArrowheads="1"/>
            </p:cNvSpPr>
            <p:nvPr/>
          </p:nvSpPr>
          <p:spPr bwMode="auto">
            <a:xfrm>
              <a:off x="3456"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3" name="Rectangle 38"/>
            <p:cNvSpPr>
              <a:spLocks noChangeAspect="1" noChangeArrowheads="1"/>
            </p:cNvSpPr>
            <p:nvPr/>
          </p:nvSpPr>
          <p:spPr bwMode="auto">
            <a:xfrm>
              <a:off x="4032"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4" name="Rectangle 39"/>
            <p:cNvSpPr>
              <a:spLocks noChangeAspect="1" noChangeArrowheads="1"/>
            </p:cNvSpPr>
            <p:nvPr/>
          </p:nvSpPr>
          <p:spPr bwMode="auto">
            <a:xfrm>
              <a:off x="4608"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5" name="Rectangle 40"/>
            <p:cNvSpPr>
              <a:spLocks noChangeAspect="1" noChangeArrowheads="1"/>
            </p:cNvSpPr>
            <p:nvPr/>
          </p:nvSpPr>
          <p:spPr bwMode="auto">
            <a:xfrm>
              <a:off x="1728"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6" name="Rectangle 41"/>
            <p:cNvSpPr>
              <a:spLocks noChangeAspect="1" noChangeArrowheads="1"/>
            </p:cNvSpPr>
            <p:nvPr/>
          </p:nvSpPr>
          <p:spPr bwMode="auto">
            <a:xfrm>
              <a:off x="1152"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87" name="Rectangle 42"/>
            <p:cNvSpPr>
              <a:spLocks noChangeAspect="1" noChangeArrowheads="1"/>
            </p:cNvSpPr>
            <p:nvPr/>
          </p:nvSpPr>
          <p:spPr bwMode="auto">
            <a:xfrm>
              <a:off x="5184" y="5760"/>
              <a:ext cx="576" cy="576"/>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43"/>
          <p:cNvGrpSpPr>
            <a:grpSpLocks/>
          </p:cNvGrpSpPr>
          <p:nvPr/>
        </p:nvGrpSpPr>
        <p:grpSpPr bwMode="auto">
          <a:xfrm>
            <a:off x="1828800" y="1600200"/>
            <a:ext cx="7315200" cy="3657600"/>
            <a:chOff x="1152" y="3936"/>
            <a:chExt cx="4608" cy="2304"/>
          </a:xfrm>
        </p:grpSpPr>
        <p:sp>
          <p:nvSpPr>
            <p:cNvPr id="65548" name="Rectangle 44"/>
            <p:cNvSpPr>
              <a:spLocks noChangeAspect="1" noChangeArrowheads="1"/>
            </p:cNvSpPr>
            <p:nvPr/>
          </p:nvSpPr>
          <p:spPr bwMode="auto">
            <a:xfrm>
              <a:off x="2304" y="3936"/>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9" name="Rectangle 45"/>
            <p:cNvSpPr>
              <a:spLocks noChangeAspect="1" noChangeArrowheads="1"/>
            </p:cNvSpPr>
            <p:nvPr/>
          </p:nvSpPr>
          <p:spPr bwMode="auto">
            <a:xfrm>
              <a:off x="1152" y="3936"/>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0" name="Rectangle 46"/>
            <p:cNvSpPr>
              <a:spLocks noChangeAspect="1" noChangeArrowheads="1"/>
            </p:cNvSpPr>
            <p:nvPr/>
          </p:nvSpPr>
          <p:spPr bwMode="auto">
            <a:xfrm>
              <a:off x="3456" y="3936"/>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1" name="Rectangle 47"/>
            <p:cNvSpPr>
              <a:spLocks noChangeAspect="1" noChangeArrowheads="1"/>
            </p:cNvSpPr>
            <p:nvPr/>
          </p:nvSpPr>
          <p:spPr bwMode="auto">
            <a:xfrm>
              <a:off x="4608" y="3936"/>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2" name="Rectangle 48"/>
            <p:cNvSpPr>
              <a:spLocks noChangeAspect="1" noChangeArrowheads="1"/>
            </p:cNvSpPr>
            <p:nvPr/>
          </p:nvSpPr>
          <p:spPr bwMode="auto">
            <a:xfrm>
              <a:off x="2304" y="5088"/>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3" name="Rectangle 49"/>
            <p:cNvSpPr>
              <a:spLocks noChangeAspect="1" noChangeArrowheads="1"/>
            </p:cNvSpPr>
            <p:nvPr/>
          </p:nvSpPr>
          <p:spPr bwMode="auto">
            <a:xfrm>
              <a:off x="1152" y="5088"/>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4" name="Rectangle 50"/>
            <p:cNvSpPr>
              <a:spLocks noChangeAspect="1" noChangeArrowheads="1"/>
            </p:cNvSpPr>
            <p:nvPr/>
          </p:nvSpPr>
          <p:spPr bwMode="auto">
            <a:xfrm>
              <a:off x="3456" y="5088"/>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5" name="Rectangle 51"/>
            <p:cNvSpPr>
              <a:spLocks noChangeAspect="1" noChangeArrowheads="1"/>
            </p:cNvSpPr>
            <p:nvPr/>
          </p:nvSpPr>
          <p:spPr bwMode="auto">
            <a:xfrm>
              <a:off x="4608" y="5088"/>
              <a:ext cx="1152" cy="115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371600" y="152400"/>
            <a:ext cx="647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99"/>
                </a:solidFill>
              </a:rPr>
              <a:t>MODIS Geolocation</a:t>
            </a:r>
          </a:p>
        </p:txBody>
      </p:sp>
      <p:sp>
        <p:nvSpPr>
          <p:cNvPr id="67587" name="Text Box 3"/>
          <p:cNvSpPr txBox="1">
            <a:spLocks noChangeArrowheads="1"/>
          </p:cNvSpPr>
          <p:nvPr/>
        </p:nvSpPr>
        <p:spPr bwMode="auto">
          <a:xfrm>
            <a:off x="381000" y="762000"/>
            <a:ext cx="83820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Earth locations computed for every 1000 meter pixel (WGS84):</a:t>
            </a:r>
          </a:p>
          <a:p>
            <a:pPr lvl="1">
              <a:spcBef>
                <a:spcPct val="50000"/>
              </a:spcBef>
              <a:buFontTx/>
              <a:buChar char="•"/>
            </a:pPr>
            <a:r>
              <a:rPr lang="en-US"/>
              <a:t> Geodetic latitude (degrees, -90S to +90N) </a:t>
            </a:r>
          </a:p>
          <a:p>
            <a:pPr lvl="1">
              <a:buFontTx/>
              <a:buChar char="•"/>
            </a:pPr>
            <a:r>
              <a:rPr lang="en-US"/>
              <a:t> Geodetic longitude (degrees, -180W to +180E)</a:t>
            </a:r>
          </a:p>
          <a:p>
            <a:pPr lvl="1">
              <a:buFontTx/>
              <a:buChar char="•"/>
            </a:pPr>
            <a:r>
              <a:rPr lang="en-US"/>
              <a:t> Sensor zenith and azimuth (degrees, pixel to sensor)</a:t>
            </a:r>
          </a:p>
          <a:p>
            <a:pPr lvl="1">
              <a:buFontTx/>
              <a:buChar char="•"/>
            </a:pPr>
            <a:r>
              <a:rPr lang="en-US"/>
              <a:t> Solar zenith and azimuth (degrees, pixel to sun)</a:t>
            </a:r>
          </a:p>
          <a:p>
            <a:pPr lvl="1">
              <a:buFontTx/>
              <a:buChar char="•"/>
            </a:pPr>
            <a:r>
              <a:rPr lang="en-US"/>
              <a:t> Terrain height above geoid (meters)</a:t>
            </a:r>
          </a:p>
          <a:p>
            <a:pPr lvl="1">
              <a:buFontTx/>
              <a:buChar char="•"/>
            </a:pPr>
            <a:r>
              <a:rPr lang="en-US"/>
              <a:t> Land/Sea mask</a:t>
            </a:r>
          </a:p>
          <a:p>
            <a:pPr lvl="2"/>
            <a:r>
              <a:rPr lang="en-US"/>
              <a:t>0: Shallow Ocean</a:t>
            </a:r>
          </a:p>
          <a:p>
            <a:pPr lvl="2"/>
            <a:r>
              <a:rPr lang="en-US"/>
              <a:t>1: Land</a:t>
            </a:r>
          </a:p>
          <a:p>
            <a:pPr lvl="2"/>
            <a:r>
              <a:rPr lang="en-US"/>
              <a:t>2: Ocean Coastlines and Lake Shorelines</a:t>
            </a:r>
          </a:p>
          <a:p>
            <a:pPr lvl="2"/>
            <a:r>
              <a:rPr lang="en-US"/>
              <a:t>3: Shallow Inland Water</a:t>
            </a:r>
          </a:p>
          <a:p>
            <a:pPr lvl="2"/>
            <a:r>
              <a:rPr lang="en-US"/>
              <a:t>4: Ephemeral (intermittent) Water</a:t>
            </a:r>
          </a:p>
          <a:p>
            <a:pPr lvl="2"/>
            <a:r>
              <a:rPr lang="en-US"/>
              <a:t>5: Deep Inland Water</a:t>
            </a:r>
          </a:p>
          <a:p>
            <a:pPr lvl="2"/>
            <a:r>
              <a:rPr lang="en-US"/>
              <a:t>6: Moderate or Continental Ocean</a:t>
            </a:r>
          </a:p>
          <a:p>
            <a:pPr lvl="2"/>
            <a:r>
              <a:rPr lang="en-US"/>
              <a:t>7: Deep Ocean</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reeform 2"/>
          <p:cNvSpPr>
            <a:spLocks/>
          </p:cNvSpPr>
          <p:nvPr/>
        </p:nvSpPr>
        <p:spPr bwMode="auto">
          <a:xfrm>
            <a:off x="990600" y="3451225"/>
            <a:ext cx="7183438" cy="3025775"/>
          </a:xfrm>
          <a:custGeom>
            <a:avLst/>
            <a:gdLst>
              <a:gd name="T0" fmla="*/ 0 w 4525"/>
              <a:gd name="T1" fmla="*/ 2147483647 h 1906"/>
              <a:gd name="T2" fmla="*/ 2147483647 w 4525"/>
              <a:gd name="T3" fmla="*/ 2147483647 h 1906"/>
              <a:gd name="T4" fmla="*/ 2147483647 w 4525"/>
              <a:gd name="T5" fmla="*/ 2147483647 h 1906"/>
              <a:gd name="T6" fmla="*/ 2147483647 w 4525"/>
              <a:gd name="T7" fmla="*/ 2147483647 h 1906"/>
              <a:gd name="T8" fmla="*/ 2147483647 w 4525"/>
              <a:gd name="T9" fmla="*/ 2147483647 h 1906"/>
              <a:gd name="T10" fmla="*/ 2147483647 w 4525"/>
              <a:gd name="T11" fmla="*/ 2147483647 h 1906"/>
              <a:gd name="T12" fmla="*/ 2147483647 w 4525"/>
              <a:gd name="T13" fmla="*/ 2147483647 h 1906"/>
              <a:gd name="T14" fmla="*/ 2147483647 w 4525"/>
              <a:gd name="T15" fmla="*/ 2147483647 h 1906"/>
              <a:gd name="T16" fmla="*/ 2147483647 w 4525"/>
              <a:gd name="T17" fmla="*/ 2147483647 h 1906"/>
              <a:gd name="T18" fmla="*/ 2147483647 w 4525"/>
              <a:gd name="T19" fmla="*/ 2147483647 h 1906"/>
              <a:gd name="T20" fmla="*/ 2147483647 w 4525"/>
              <a:gd name="T21" fmla="*/ 2147483647 h 1906"/>
              <a:gd name="T22" fmla="*/ 2147483647 w 4525"/>
              <a:gd name="T23" fmla="*/ 2147483647 h 1906"/>
              <a:gd name="T24" fmla="*/ 2147483647 w 4525"/>
              <a:gd name="T25" fmla="*/ 2147483647 h 1906"/>
              <a:gd name="T26" fmla="*/ 2147483647 w 4525"/>
              <a:gd name="T27" fmla="*/ 2147483647 h 1906"/>
              <a:gd name="T28" fmla="*/ 2147483647 w 4525"/>
              <a:gd name="T29" fmla="*/ 2147483647 h 1906"/>
              <a:gd name="T30" fmla="*/ 2147483647 w 4525"/>
              <a:gd name="T31" fmla="*/ 2147483647 h 1906"/>
              <a:gd name="T32" fmla="*/ 2147483647 w 4525"/>
              <a:gd name="T33" fmla="*/ 2147483647 h 1906"/>
              <a:gd name="T34" fmla="*/ 2147483647 w 4525"/>
              <a:gd name="T35" fmla="*/ 2147483647 h 1906"/>
              <a:gd name="T36" fmla="*/ 2147483647 w 4525"/>
              <a:gd name="T37" fmla="*/ 2147483647 h 1906"/>
              <a:gd name="T38" fmla="*/ 2147483647 w 4525"/>
              <a:gd name="T39" fmla="*/ 2147483647 h 1906"/>
              <a:gd name="T40" fmla="*/ 2147483647 w 4525"/>
              <a:gd name="T41" fmla="*/ 2147483647 h 1906"/>
              <a:gd name="T42" fmla="*/ 2147483647 w 4525"/>
              <a:gd name="T43" fmla="*/ 2147483647 h 1906"/>
              <a:gd name="T44" fmla="*/ 2147483647 w 4525"/>
              <a:gd name="T45" fmla="*/ 2147483647 h 1906"/>
              <a:gd name="T46" fmla="*/ 2147483647 w 4525"/>
              <a:gd name="T47" fmla="*/ 2147483647 h 1906"/>
              <a:gd name="T48" fmla="*/ 2147483647 w 4525"/>
              <a:gd name="T49" fmla="*/ 2147483647 h 1906"/>
              <a:gd name="T50" fmla="*/ 2147483647 w 4525"/>
              <a:gd name="T51" fmla="*/ 2147483647 h 1906"/>
              <a:gd name="T52" fmla="*/ 2147483647 w 4525"/>
              <a:gd name="T53" fmla="*/ 2147483647 h 1906"/>
              <a:gd name="T54" fmla="*/ 2147483647 w 4525"/>
              <a:gd name="T55" fmla="*/ 2147483647 h 1906"/>
              <a:gd name="T56" fmla="*/ 2147483647 w 4525"/>
              <a:gd name="T57" fmla="*/ 2147483647 h 1906"/>
              <a:gd name="T58" fmla="*/ 2147483647 w 4525"/>
              <a:gd name="T59" fmla="*/ 2147483647 h 1906"/>
              <a:gd name="T60" fmla="*/ 2147483647 w 4525"/>
              <a:gd name="T61" fmla="*/ 2147483647 h 1906"/>
              <a:gd name="T62" fmla="*/ 2147483647 w 4525"/>
              <a:gd name="T63" fmla="*/ 2147483647 h 1906"/>
              <a:gd name="T64" fmla="*/ 2147483647 w 4525"/>
              <a:gd name="T65" fmla="*/ 2147483647 h 1906"/>
              <a:gd name="T66" fmla="*/ 2147483647 w 4525"/>
              <a:gd name="T67" fmla="*/ 2147483647 h 1906"/>
              <a:gd name="T68" fmla="*/ 2147483647 w 4525"/>
              <a:gd name="T69" fmla="*/ 2147483647 h 1906"/>
              <a:gd name="T70" fmla="*/ 2147483647 w 4525"/>
              <a:gd name="T71" fmla="*/ 2147483647 h 1906"/>
              <a:gd name="T72" fmla="*/ 2147483647 w 4525"/>
              <a:gd name="T73" fmla="*/ 2147483647 h 1906"/>
              <a:gd name="T74" fmla="*/ 2147483647 w 4525"/>
              <a:gd name="T75" fmla="*/ 2147483647 h 1906"/>
              <a:gd name="T76" fmla="*/ 2147483647 w 4525"/>
              <a:gd name="T77" fmla="*/ 2147483647 h 1906"/>
              <a:gd name="T78" fmla="*/ 2147483647 w 4525"/>
              <a:gd name="T79" fmla="*/ 2147483647 h 1906"/>
              <a:gd name="T80" fmla="*/ 2147483647 w 4525"/>
              <a:gd name="T81" fmla="*/ 2147483647 h 1906"/>
              <a:gd name="T82" fmla="*/ 2147483647 w 4525"/>
              <a:gd name="T83" fmla="*/ 2147483647 h 1906"/>
              <a:gd name="T84" fmla="*/ 2147483647 w 4525"/>
              <a:gd name="T85" fmla="*/ 2147483647 h 1906"/>
              <a:gd name="T86" fmla="*/ 2147483647 w 4525"/>
              <a:gd name="T87" fmla="*/ 2147483647 h 1906"/>
              <a:gd name="T88" fmla="*/ 2147483647 w 4525"/>
              <a:gd name="T89" fmla="*/ 2147483647 h 1906"/>
              <a:gd name="T90" fmla="*/ 2147483647 w 4525"/>
              <a:gd name="T91" fmla="*/ 2147483647 h 1906"/>
              <a:gd name="T92" fmla="*/ 2147483647 w 4525"/>
              <a:gd name="T93" fmla="*/ 2147483647 h 1906"/>
              <a:gd name="T94" fmla="*/ 2147483647 w 4525"/>
              <a:gd name="T95" fmla="*/ 2147483647 h 1906"/>
              <a:gd name="T96" fmla="*/ 2147483647 w 4525"/>
              <a:gd name="T97" fmla="*/ 2147483647 h 1906"/>
              <a:gd name="T98" fmla="*/ 2147483647 w 4525"/>
              <a:gd name="T99" fmla="*/ 2147483647 h 1906"/>
              <a:gd name="T100" fmla="*/ 2147483647 w 4525"/>
              <a:gd name="T101" fmla="*/ 2147483647 h 1906"/>
              <a:gd name="T102" fmla="*/ 2147483647 w 4525"/>
              <a:gd name="T103" fmla="*/ 2147483647 h 1906"/>
              <a:gd name="T104" fmla="*/ 2147483647 w 4525"/>
              <a:gd name="T105" fmla="*/ 2147483647 h 1906"/>
              <a:gd name="T106" fmla="*/ 2147483647 w 4525"/>
              <a:gd name="T107" fmla="*/ 2147483647 h 1906"/>
              <a:gd name="T108" fmla="*/ 2147483647 w 4525"/>
              <a:gd name="T109" fmla="*/ 2147483647 h 1906"/>
              <a:gd name="T110" fmla="*/ 2147483647 w 4525"/>
              <a:gd name="T111" fmla="*/ 2147483647 h 1906"/>
              <a:gd name="T112" fmla="*/ 2147483647 w 4525"/>
              <a:gd name="T113" fmla="*/ 2147483647 h 1906"/>
              <a:gd name="T114" fmla="*/ 2147483647 w 4525"/>
              <a:gd name="T115" fmla="*/ 2147483647 h 1906"/>
              <a:gd name="T116" fmla="*/ 2147483647 w 4525"/>
              <a:gd name="T117" fmla="*/ 2147483647 h 1906"/>
              <a:gd name="T118" fmla="*/ 2147483647 w 4525"/>
              <a:gd name="T119" fmla="*/ 2147483647 h 1906"/>
              <a:gd name="T120" fmla="*/ 2147483647 w 4525"/>
              <a:gd name="T121" fmla="*/ 2147483647 h 1906"/>
              <a:gd name="T122" fmla="*/ 2147483647 w 4525"/>
              <a:gd name="T123" fmla="*/ 2147483647 h 19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25"/>
              <a:gd name="T187" fmla="*/ 0 h 1906"/>
              <a:gd name="T188" fmla="*/ 4525 w 4525"/>
              <a:gd name="T189" fmla="*/ 1906 h 19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25" h="1906">
                <a:moveTo>
                  <a:pt x="0" y="1807"/>
                </a:moveTo>
                <a:cubicBezTo>
                  <a:pt x="165" y="1771"/>
                  <a:pt x="339" y="1773"/>
                  <a:pt x="507" y="1752"/>
                </a:cubicBezTo>
                <a:cubicBezTo>
                  <a:pt x="573" y="1744"/>
                  <a:pt x="634" y="1718"/>
                  <a:pt x="699" y="1708"/>
                </a:cubicBezTo>
                <a:cubicBezTo>
                  <a:pt x="712" y="1702"/>
                  <a:pt x="724" y="1691"/>
                  <a:pt x="738" y="1686"/>
                </a:cubicBezTo>
                <a:cubicBezTo>
                  <a:pt x="780" y="1672"/>
                  <a:pt x="827" y="1670"/>
                  <a:pt x="870" y="1658"/>
                </a:cubicBezTo>
                <a:cubicBezTo>
                  <a:pt x="912" y="1618"/>
                  <a:pt x="951" y="1579"/>
                  <a:pt x="991" y="1537"/>
                </a:cubicBezTo>
                <a:cubicBezTo>
                  <a:pt x="1002" y="1509"/>
                  <a:pt x="1020" y="1503"/>
                  <a:pt x="1041" y="1482"/>
                </a:cubicBezTo>
                <a:cubicBezTo>
                  <a:pt x="1075" y="1448"/>
                  <a:pt x="1100" y="1410"/>
                  <a:pt x="1129" y="1372"/>
                </a:cubicBezTo>
                <a:cubicBezTo>
                  <a:pt x="1136" y="1349"/>
                  <a:pt x="1154" y="1337"/>
                  <a:pt x="1167" y="1317"/>
                </a:cubicBezTo>
                <a:cubicBezTo>
                  <a:pt x="1188" y="1286"/>
                  <a:pt x="1206" y="1253"/>
                  <a:pt x="1228" y="1223"/>
                </a:cubicBezTo>
                <a:cubicBezTo>
                  <a:pt x="1235" y="1191"/>
                  <a:pt x="1262" y="1140"/>
                  <a:pt x="1294" y="1130"/>
                </a:cubicBezTo>
                <a:cubicBezTo>
                  <a:pt x="1305" y="1099"/>
                  <a:pt x="1341" y="1061"/>
                  <a:pt x="1366" y="1036"/>
                </a:cubicBezTo>
                <a:cubicBezTo>
                  <a:pt x="1380" y="972"/>
                  <a:pt x="1357" y="1065"/>
                  <a:pt x="1388" y="987"/>
                </a:cubicBezTo>
                <a:cubicBezTo>
                  <a:pt x="1401" y="954"/>
                  <a:pt x="1402" y="912"/>
                  <a:pt x="1410" y="877"/>
                </a:cubicBezTo>
                <a:cubicBezTo>
                  <a:pt x="1414" y="784"/>
                  <a:pt x="1419" y="700"/>
                  <a:pt x="1448" y="613"/>
                </a:cubicBezTo>
                <a:cubicBezTo>
                  <a:pt x="1455" y="592"/>
                  <a:pt x="1455" y="566"/>
                  <a:pt x="1465" y="546"/>
                </a:cubicBezTo>
                <a:cubicBezTo>
                  <a:pt x="1480" y="516"/>
                  <a:pt x="1500" y="489"/>
                  <a:pt x="1514" y="458"/>
                </a:cubicBezTo>
                <a:cubicBezTo>
                  <a:pt x="1532" y="417"/>
                  <a:pt x="1531" y="347"/>
                  <a:pt x="1569" y="321"/>
                </a:cubicBezTo>
                <a:cubicBezTo>
                  <a:pt x="1577" y="299"/>
                  <a:pt x="1581" y="268"/>
                  <a:pt x="1591" y="249"/>
                </a:cubicBezTo>
                <a:cubicBezTo>
                  <a:pt x="1598" y="234"/>
                  <a:pt x="1607" y="220"/>
                  <a:pt x="1613" y="205"/>
                </a:cubicBezTo>
                <a:cubicBezTo>
                  <a:pt x="1619" y="190"/>
                  <a:pt x="1630" y="161"/>
                  <a:pt x="1630" y="161"/>
                </a:cubicBezTo>
                <a:cubicBezTo>
                  <a:pt x="1634" y="123"/>
                  <a:pt x="1625" y="81"/>
                  <a:pt x="1641" y="46"/>
                </a:cubicBezTo>
                <a:cubicBezTo>
                  <a:pt x="1645" y="38"/>
                  <a:pt x="1659" y="43"/>
                  <a:pt x="1668" y="40"/>
                </a:cubicBezTo>
                <a:cubicBezTo>
                  <a:pt x="1724" y="24"/>
                  <a:pt x="1775" y="9"/>
                  <a:pt x="1834" y="2"/>
                </a:cubicBezTo>
                <a:cubicBezTo>
                  <a:pt x="1898" y="5"/>
                  <a:pt x="1943" y="0"/>
                  <a:pt x="1999" y="24"/>
                </a:cubicBezTo>
                <a:cubicBezTo>
                  <a:pt x="2039" y="41"/>
                  <a:pt x="2079" y="77"/>
                  <a:pt x="2120" y="84"/>
                </a:cubicBezTo>
                <a:cubicBezTo>
                  <a:pt x="2169" y="109"/>
                  <a:pt x="2149" y="100"/>
                  <a:pt x="2180" y="112"/>
                </a:cubicBezTo>
                <a:cubicBezTo>
                  <a:pt x="2206" y="149"/>
                  <a:pt x="2171" y="104"/>
                  <a:pt x="2219" y="145"/>
                </a:cubicBezTo>
                <a:cubicBezTo>
                  <a:pt x="2244" y="166"/>
                  <a:pt x="2268" y="204"/>
                  <a:pt x="2296" y="222"/>
                </a:cubicBezTo>
                <a:cubicBezTo>
                  <a:pt x="2313" y="246"/>
                  <a:pt x="2314" y="272"/>
                  <a:pt x="2323" y="299"/>
                </a:cubicBezTo>
                <a:cubicBezTo>
                  <a:pt x="2343" y="362"/>
                  <a:pt x="2374" y="414"/>
                  <a:pt x="2384" y="480"/>
                </a:cubicBezTo>
                <a:cubicBezTo>
                  <a:pt x="2386" y="544"/>
                  <a:pt x="2387" y="609"/>
                  <a:pt x="2390" y="673"/>
                </a:cubicBezTo>
                <a:cubicBezTo>
                  <a:pt x="2391" y="684"/>
                  <a:pt x="2389" y="697"/>
                  <a:pt x="2395" y="706"/>
                </a:cubicBezTo>
                <a:cubicBezTo>
                  <a:pt x="2405" y="722"/>
                  <a:pt x="2426" y="729"/>
                  <a:pt x="2434" y="745"/>
                </a:cubicBezTo>
                <a:cubicBezTo>
                  <a:pt x="2444" y="766"/>
                  <a:pt x="2460" y="807"/>
                  <a:pt x="2478" y="822"/>
                </a:cubicBezTo>
                <a:cubicBezTo>
                  <a:pt x="2497" y="838"/>
                  <a:pt x="2583" y="850"/>
                  <a:pt x="2610" y="860"/>
                </a:cubicBezTo>
                <a:cubicBezTo>
                  <a:pt x="2671" y="882"/>
                  <a:pt x="2605" y="858"/>
                  <a:pt x="2659" y="888"/>
                </a:cubicBezTo>
                <a:cubicBezTo>
                  <a:pt x="2683" y="902"/>
                  <a:pt x="2712" y="904"/>
                  <a:pt x="2736" y="921"/>
                </a:cubicBezTo>
                <a:cubicBezTo>
                  <a:pt x="2761" y="938"/>
                  <a:pt x="2787" y="966"/>
                  <a:pt x="2808" y="987"/>
                </a:cubicBezTo>
                <a:cubicBezTo>
                  <a:pt x="2820" y="1024"/>
                  <a:pt x="2846" y="1046"/>
                  <a:pt x="2863" y="1080"/>
                </a:cubicBezTo>
                <a:cubicBezTo>
                  <a:pt x="2884" y="1123"/>
                  <a:pt x="2878" y="1129"/>
                  <a:pt x="2918" y="1163"/>
                </a:cubicBezTo>
                <a:cubicBezTo>
                  <a:pt x="2930" y="1187"/>
                  <a:pt x="2931" y="1209"/>
                  <a:pt x="2957" y="1218"/>
                </a:cubicBezTo>
                <a:cubicBezTo>
                  <a:pt x="2985" y="1274"/>
                  <a:pt x="3030" y="1319"/>
                  <a:pt x="3078" y="1356"/>
                </a:cubicBezTo>
                <a:cubicBezTo>
                  <a:pt x="3084" y="1361"/>
                  <a:pt x="3089" y="1366"/>
                  <a:pt x="3094" y="1372"/>
                </a:cubicBezTo>
                <a:cubicBezTo>
                  <a:pt x="3098" y="1377"/>
                  <a:pt x="3100" y="1385"/>
                  <a:pt x="3105" y="1389"/>
                </a:cubicBezTo>
                <a:cubicBezTo>
                  <a:pt x="3168" y="1442"/>
                  <a:pt x="3084" y="1353"/>
                  <a:pt x="3149" y="1416"/>
                </a:cubicBezTo>
                <a:cubicBezTo>
                  <a:pt x="3186" y="1452"/>
                  <a:pt x="3145" y="1427"/>
                  <a:pt x="3188" y="1449"/>
                </a:cubicBezTo>
                <a:cubicBezTo>
                  <a:pt x="3201" y="1470"/>
                  <a:pt x="3217" y="1485"/>
                  <a:pt x="3237" y="1499"/>
                </a:cubicBezTo>
                <a:cubicBezTo>
                  <a:pt x="3255" y="1525"/>
                  <a:pt x="3288" y="1529"/>
                  <a:pt x="3314" y="1548"/>
                </a:cubicBezTo>
                <a:cubicBezTo>
                  <a:pt x="3318" y="1554"/>
                  <a:pt x="3319" y="1562"/>
                  <a:pt x="3325" y="1565"/>
                </a:cubicBezTo>
                <a:cubicBezTo>
                  <a:pt x="3337" y="1572"/>
                  <a:pt x="3364" y="1576"/>
                  <a:pt x="3364" y="1576"/>
                </a:cubicBezTo>
                <a:cubicBezTo>
                  <a:pt x="3388" y="1610"/>
                  <a:pt x="3359" y="1576"/>
                  <a:pt x="3397" y="1598"/>
                </a:cubicBezTo>
                <a:cubicBezTo>
                  <a:pt x="3418" y="1610"/>
                  <a:pt x="3434" y="1630"/>
                  <a:pt x="3457" y="1642"/>
                </a:cubicBezTo>
                <a:cubicBezTo>
                  <a:pt x="3482" y="1678"/>
                  <a:pt x="3558" y="1688"/>
                  <a:pt x="3601" y="1697"/>
                </a:cubicBezTo>
                <a:cubicBezTo>
                  <a:pt x="3637" y="1722"/>
                  <a:pt x="3680" y="1726"/>
                  <a:pt x="3722" y="1735"/>
                </a:cubicBezTo>
                <a:cubicBezTo>
                  <a:pt x="3741" y="1745"/>
                  <a:pt x="3757" y="1760"/>
                  <a:pt x="3777" y="1768"/>
                </a:cubicBezTo>
                <a:cubicBezTo>
                  <a:pt x="3804" y="1779"/>
                  <a:pt x="3833" y="1784"/>
                  <a:pt x="3859" y="1796"/>
                </a:cubicBezTo>
                <a:cubicBezTo>
                  <a:pt x="3913" y="1820"/>
                  <a:pt x="3965" y="1844"/>
                  <a:pt x="4024" y="1856"/>
                </a:cubicBezTo>
                <a:cubicBezTo>
                  <a:pt x="4041" y="1859"/>
                  <a:pt x="4057" y="1865"/>
                  <a:pt x="4074" y="1867"/>
                </a:cubicBezTo>
                <a:cubicBezTo>
                  <a:pt x="4109" y="1872"/>
                  <a:pt x="4179" y="1879"/>
                  <a:pt x="4179" y="1879"/>
                </a:cubicBezTo>
                <a:cubicBezTo>
                  <a:pt x="4221" y="1900"/>
                  <a:pt x="4276" y="1898"/>
                  <a:pt x="4322" y="1906"/>
                </a:cubicBezTo>
                <a:cubicBezTo>
                  <a:pt x="4503" y="1901"/>
                  <a:pt x="4435" y="1901"/>
                  <a:pt x="4525" y="1901"/>
                </a:cubicBezTo>
              </a:path>
            </a:pathLst>
          </a:custGeom>
          <a:noFill/>
          <a:ln w="25400">
            <a:solidFill>
              <a:srgbClr val="9966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635" name="Line 4"/>
          <p:cNvSpPr>
            <a:spLocks noChangeShapeType="1"/>
          </p:cNvSpPr>
          <p:nvPr/>
        </p:nvSpPr>
        <p:spPr bwMode="auto">
          <a:xfrm>
            <a:off x="3886200" y="2362200"/>
            <a:ext cx="685800" cy="1371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36" name="Line 5"/>
          <p:cNvSpPr>
            <a:spLocks noChangeShapeType="1"/>
          </p:cNvSpPr>
          <p:nvPr/>
        </p:nvSpPr>
        <p:spPr bwMode="auto">
          <a:xfrm>
            <a:off x="1066800" y="5029200"/>
            <a:ext cx="533400" cy="1219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37" name="Text Box 6"/>
          <p:cNvSpPr txBox="1">
            <a:spLocks noChangeArrowheads="1"/>
          </p:cNvSpPr>
          <p:nvPr/>
        </p:nvSpPr>
        <p:spPr bwMode="auto">
          <a:xfrm>
            <a:off x="1524000" y="1905000"/>
            <a:ext cx="2895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Earth location </a:t>
            </a:r>
            <a:r>
              <a:rPr lang="en-US" i="1"/>
              <a:t>with </a:t>
            </a:r>
            <a:r>
              <a:rPr lang="en-US"/>
              <a:t>terrain correction</a:t>
            </a:r>
          </a:p>
        </p:txBody>
      </p:sp>
      <p:sp>
        <p:nvSpPr>
          <p:cNvPr id="69638" name="Text Box 7"/>
          <p:cNvSpPr txBox="1">
            <a:spLocks noChangeArrowheads="1"/>
          </p:cNvSpPr>
          <p:nvPr/>
        </p:nvSpPr>
        <p:spPr bwMode="auto">
          <a:xfrm>
            <a:off x="152400" y="4283075"/>
            <a:ext cx="3276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Earth location </a:t>
            </a:r>
            <a:r>
              <a:rPr lang="en-US" i="1"/>
              <a:t>without </a:t>
            </a:r>
            <a:r>
              <a:rPr lang="en-US"/>
              <a:t>terrain correction</a:t>
            </a:r>
          </a:p>
        </p:txBody>
      </p:sp>
      <p:sp>
        <p:nvSpPr>
          <p:cNvPr id="69639" name="Text Box 8"/>
          <p:cNvSpPr txBox="1">
            <a:spLocks noChangeArrowheads="1"/>
          </p:cNvSpPr>
          <p:nvPr/>
        </p:nvSpPr>
        <p:spPr bwMode="auto">
          <a:xfrm>
            <a:off x="5257800" y="2286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a:t>Line of sight to sensor</a:t>
            </a:r>
          </a:p>
        </p:txBody>
      </p:sp>
      <p:sp>
        <p:nvSpPr>
          <p:cNvPr id="69640" name="Text Box 9"/>
          <p:cNvSpPr txBox="1">
            <a:spLocks noChangeArrowheads="1"/>
          </p:cNvSpPr>
          <p:nvPr/>
        </p:nvSpPr>
        <p:spPr bwMode="auto">
          <a:xfrm>
            <a:off x="152400" y="228600"/>
            <a:ext cx="472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000099"/>
                </a:solidFill>
              </a:rPr>
              <a:t>MODIS geolocation includes terrain correction based on a digital elevation model</a:t>
            </a:r>
          </a:p>
        </p:txBody>
      </p:sp>
      <p:sp>
        <p:nvSpPr>
          <p:cNvPr id="10" name="Text Box 6"/>
          <p:cNvSpPr txBox="1">
            <a:spLocks noChangeArrowheads="1"/>
          </p:cNvSpPr>
          <p:nvPr/>
        </p:nvSpPr>
        <p:spPr bwMode="auto">
          <a:xfrm>
            <a:off x="5791200" y="3749675"/>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a:t>Accurate to within 50 meters RMS</a:t>
            </a:r>
          </a:p>
        </p:txBody>
      </p:sp>
      <p:cxnSp>
        <p:nvCxnSpPr>
          <p:cNvPr id="12" name="Straight Arrow Connector 11"/>
          <p:cNvCxnSpPr/>
          <p:nvPr/>
        </p:nvCxnSpPr>
        <p:spPr>
          <a:xfrm flipV="1">
            <a:off x="1600200" y="631825"/>
            <a:ext cx="6705600" cy="5638800"/>
          </a:xfrm>
          <a:prstGeom prst="straightConnector1">
            <a:avLst/>
          </a:prstGeom>
          <a:ln>
            <a:solidFill>
              <a:schemeClr val="tx1">
                <a:lumMod val="95000"/>
                <a:lumOff val="5000"/>
              </a:schemeClr>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430338" y="2667000"/>
            <a:ext cx="62865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4000">
                <a:solidFill>
                  <a:srgbClr val="000099"/>
                </a:solidFill>
                <a:latin typeface="Arial" charset="0"/>
              </a:rPr>
              <a:t>MODIS Ocean Applications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838200"/>
            <a:ext cx="9039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876800" y="5334000"/>
            <a:ext cx="3200400" cy="1314450"/>
            <a:chOff x="4876800" y="5334000"/>
            <a:chExt cx="3200400" cy="1314510"/>
          </a:xfrm>
        </p:grpSpPr>
        <p:sp>
          <p:nvSpPr>
            <p:cNvPr id="75780" name="TextBox 3"/>
            <p:cNvSpPr txBox="1">
              <a:spLocks noChangeArrowheads="1"/>
            </p:cNvSpPr>
            <p:nvPr/>
          </p:nvSpPr>
          <p:spPr bwMode="auto">
            <a:xfrm>
              <a:off x="4876800" y="6248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sz="2000">
                  <a:latin typeface="Arial" charset="0"/>
                </a:rPr>
                <a:t>Blue</a:t>
              </a:r>
            </a:p>
          </p:txBody>
        </p:sp>
        <p:sp>
          <p:nvSpPr>
            <p:cNvPr id="75781" name="TextBox 4"/>
            <p:cNvSpPr txBox="1">
              <a:spLocks noChangeArrowheads="1"/>
            </p:cNvSpPr>
            <p:nvPr/>
          </p:nvSpPr>
          <p:spPr bwMode="auto">
            <a:xfrm>
              <a:off x="5867400" y="6248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sz="2000">
                  <a:latin typeface="Arial" charset="0"/>
                </a:rPr>
                <a:t>Green</a:t>
              </a:r>
            </a:p>
          </p:txBody>
        </p:sp>
        <p:sp>
          <p:nvSpPr>
            <p:cNvPr id="75782" name="TextBox 5"/>
            <p:cNvSpPr txBox="1">
              <a:spLocks noChangeArrowheads="1"/>
            </p:cNvSpPr>
            <p:nvPr/>
          </p:nvSpPr>
          <p:spPr bwMode="auto">
            <a:xfrm>
              <a:off x="7086600" y="6248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sz="2000">
                  <a:latin typeface="Arial" charset="0"/>
                </a:rPr>
                <a:t>Red</a:t>
              </a:r>
            </a:p>
          </p:txBody>
        </p:sp>
        <p:cxnSp>
          <p:nvCxnSpPr>
            <p:cNvPr id="8" name="Straight Arrow Connector 7"/>
            <p:cNvCxnSpPr>
              <a:stCxn id="75780" idx="0"/>
            </p:cNvCxnSpPr>
            <p:nvPr/>
          </p:nvCxnSpPr>
          <p:spPr>
            <a:xfrm rot="5400000" flipH="1" flipV="1">
              <a:off x="5124431" y="5657873"/>
              <a:ext cx="838238" cy="342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75781" idx="0"/>
            </p:cNvCxnSpPr>
            <p:nvPr/>
          </p:nvCxnSpPr>
          <p:spPr>
            <a:xfrm rot="16200000" flipV="1">
              <a:off x="5924531" y="5810273"/>
              <a:ext cx="838238" cy="3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75782" idx="0"/>
            </p:cNvCxnSpPr>
            <p:nvPr/>
          </p:nvCxnSpPr>
          <p:spPr>
            <a:xfrm rot="16200000" flipV="1">
              <a:off x="6762729" y="5429271"/>
              <a:ext cx="914442" cy="723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762000" y="76200"/>
            <a:ext cx="6913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GB" sz="1800" dirty="0">
                <a:latin typeface="Arial" charset="0"/>
              </a:rPr>
              <a:t>A</a:t>
            </a:r>
            <a:r>
              <a:rPr lang="en-GB" sz="1800" i="1" dirty="0">
                <a:latin typeface="Arial" charset="0"/>
              </a:rPr>
              <a:t>tmospheric correction is critical for ocean </a:t>
            </a:r>
            <a:r>
              <a:rPr lang="en-GB" sz="1800" i="1" dirty="0" err="1">
                <a:latin typeface="Arial" charset="0"/>
              </a:rPr>
              <a:t>color</a:t>
            </a:r>
            <a:endParaRPr lang="en-GB" sz="1800" i="1" dirty="0">
              <a:latin typeface="Arial" charset="0"/>
            </a:endParaRPr>
          </a:p>
        </p:txBody>
      </p:sp>
      <p:pic>
        <p:nvPicPr>
          <p:cNvPr id="212995" name="Picture 3" descr="radiative_trns_w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4686300"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2996" name="Text Box 4"/>
          <p:cNvSpPr txBox="1">
            <a:spLocks noChangeArrowheads="1"/>
          </p:cNvSpPr>
          <p:nvPr/>
        </p:nvSpPr>
        <p:spPr bwMode="auto">
          <a:xfrm>
            <a:off x="611188" y="5692170"/>
            <a:ext cx="72009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GB" sz="1800" dirty="0" err="1" smtClean="0">
                <a:latin typeface="Arial" charset="0"/>
              </a:rPr>
              <a:t>L</a:t>
            </a:r>
            <a:r>
              <a:rPr lang="en-GB" sz="1800" baseline="-25000" dirty="0" err="1" smtClean="0">
                <a:latin typeface="Arial" charset="0"/>
              </a:rPr>
              <a:t>w</a:t>
            </a:r>
            <a:r>
              <a:rPr lang="en-GB" sz="1800" dirty="0" smtClean="0">
                <a:latin typeface="Arial" charset="0"/>
              </a:rPr>
              <a:t> </a:t>
            </a:r>
            <a:r>
              <a:rPr lang="en-GB" sz="1800" dirty="0">
                <a:latin typeface="Arial" charset="0"/>
              </a:rPr>
              <a:t>– only 5% of signal reaching satellite: rest due to </a:t>
            </a:r>
            <a:r>
              <a:rPr lang="en-GB" sz="1800" dirty="0" err="1">
                <a:latin typeface="Arial" charset="0"/>
              </a:rPr>
              <a:t>L</a:t>
            </a:r>
            <a:r>
              <a:rPr lang="en-GB" sz="1800" baseline="-25000" dirty="0" err="1">
                <a:latin typeface="Arial" charset="0"/>
              </a:rPr>
              <a:t>p</a:t>
            </a:r>
            <a:endParaRPr lang="en-GB" sz="1800" dirty="0">
              <a:latin typeface="Arial" charset="0"/>
            </a:endParaRPr>
          </a:p>
          <a:p>
            <a:pPr algn="ctr" eaLnBrk="1" hangingPunct="1">
              <a:spcBef>
                <a:spcPct val="50000"/>
              </a:spcBef>
            </a:pPr>
            <a:r>
              <a:rPr lang="en-GB" sz="1800" dirty="0">
                <a:latin typeface="Arial" charset="0"/>
              </a:rPr>
              <a:t> </a:t>
            </a:r>
            <a:r>
              <a:rPr lang="en-GB" sz="1800" dirty="0" err="1">
                <a:latin typeface="Arial" charset="0"/>
              </a:rPr>
              <a:t>L</a:t>
            </a:r>
            <a:r>
              <a:rPr lang="en-GB" sz="1800" baseline="-25000" dirty="0" err="1">
                <a:latin typeface="Arial" charset="0"/>
              </a:rPr>
              <a:t>p</a:t>
            </a:r>
            <a:r>
              <a:rPr lang="en-GB" sz="1800" dirty="0">
                <a:latin typeface="Arial" charset="0"/>
              </a:rPr>
              <a:t> components: molecular (Rayleigh) &amp; aerosols </a:t>
            </a:r>
            <a:endParaRPr lang="en-GB" sz="1800" baseline="-25000"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299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29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93" name="Group 1101"/>
          <p:cNvGraphicFramePr>
            <a:graphicFrameLocks noGrp="1"/>
          </p:cNvGraphicFramePr>
          <p:nvPr/>
        </p:nvGraphicFramePr>
        <p:xfrm>
          <a:off x="1123950" y="838200"/>
          <a:ext cx="6896100" cy="5749293"/>
        </p:xfrm>
        <a:graphic>
          <a:graphicData uri="http://schemas.openxmlformats.org/drawingml/2006/table">
            <a:tbl>
              <a:tblPr/>
              <a:tblGrid>
                <a:gridCol w="1797050"/>
                <a:gridCol w="509905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Geophysical </a:t>
                      </a:r>
                      <a:b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b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Parameter Name</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Description</a:t>
                      </a:r>
                      <a:endParaRPr kumimoji="0" lang="en-US" sz="1600" b="0" i="0" u="none" strike="noStrike" cap="none" normalizeH="0" baseline="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nLw_412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Normalized water-leaving radiance at 412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nLw 443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Normalized water-leaving radiance at 443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nLw_488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Normalized water-leaving radiance at 488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nLw_531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Normalized water-leaving radiance at 531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nLw_551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Normalized water-leaving radiance at 551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nLw_667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Normalized water-leaving radiance at 667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Tau_869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Aerosol optical thickness at 869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Eps_78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Epsilon of aerosol correction at 748 and 869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Chlor_a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OC3 Chlorophyll a concentration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K490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Diffuse attenuation coefficient at 490nm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Angstrom_531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Angstrom coefficient, 531-869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SST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Sea Surface Temperature: 11 micron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SST4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Sea Surface Temperature: 4 micron (night only)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3777" name="Text Box 1100"/>
          <p:cNvSpPr txBox="1">
            <a:spLocks noChangeArrowheads="1"/>
          </p:cNvSpPr>
          <p:nvPr/>
        </p:nvSpPr>
        <p:spPr bwMode="auto">
          <a:xfrm>
            <a:off x="762000" y="228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t>MODIS Ocean Products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152400"/>
            <a:ext cx="7772400" cy="609600"/>
          </a:xfrm>
        </p:spPr>
        <p:txBody>
          <a:bodyPr/>
          <a:lstStyle/>
          <a:p>
            <a:pPr eaLnBrk="1" hangingPunct="1"/>
            <a:r>
              <a:rPr lang="en-US">
                <a:latin typeface="Arial" charset="0"/>
                <a:ea typeface="ＭＳ Ｐゴシック" charset="0"/>
                <a:cs typeface="ＭＳ Ｐゴシック" charset="0"/>
              </a:rPr>
              <a:t>Chlorophyll</a:t>
            </a:r>
          </a:p>
        </p:txBody>
      </p:sp>
      <p:pic>
        <p:nvPicPr>
          <p:cNvPr id="79875" name="Picture 3" descr="S2003222195252-1.L1A#26EB1C.jpg                                00034D90Macintosh HD                   BC93BDEC:"/>
          <p:cNvPicPr>
            <a:picLocks noChangeAspect="1" noChangeArrowheads="1"/>
          </p:cNvPicPr>
          <p:nvPr/>
        </p:nvPicPr>
        <p:blipFill>
          <a:blip r:embed="rId3">
            <a:extLst>
              <a:ext uri="{28A0092B-C50C-407E-A947-70E740481C1C}">
                <a14:useLocalDpi xmlns:a14="http://schemas.microsoft.com/office/drawing/2010/main" val="0"/>
              </a:ext>
            </a:extLst>
          </a:blip>
          <a:srcRect t="2983"/>
          <a:stretch>
            <a:fillRect/>
          </a:stretch>
        </p:blipFill>
        <p:spPr bwMode="auto">
          <a:xfrm>
            <a:off x="447675" y="762000"/>
            <a:ext cx="82486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4"/>
          <p:cNvSpPr>
            <a:spLocks noChangeArrowheads="1"/>
          </p:cNvSpPr>
          <p:nvPr/>
        </p:nvSpPr>
        <p:spPr bwMode="auto">
          <a:xfrm>
            <a:off x="4772025" y="4543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9877" name="Rectangle 6"/>
          <p:cNvSpPr>
            <a:spLocks noChangeArrowheads="1"/>
          </p:cNvSpPr>
          <p:nvPr/>
        </p:nvSpPr>
        <p:spPr bwMode="auto">
          <a:xfrm>
            <a:off x="1114425" y="4441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79878" name="Text Box 7"/>
          <p:cNvSpPr txBox="1">
            <a:spLocks noChangeArrowheads="1"/>
          </p:cNvSpPr>
          <p:nvPr/>
        </p:nvSpPr>
        <p:spPr bwMode="auto">
          <a:xfrm>
            <a:off x="457200" y="4495800"/>
            <a:ext cx="3886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Strong absorption of the blue light by phytoplankton in chlorophyll-rich waters results in low water-leaving radiance in the blue bands.</a:t>
            </a:r>
          </a:p>
        </p:txBody>
      </p:sp>
      <p:sp>
        <p:nvSpPr>
          <p:cNvPr id="79879" name="Text Box 8"/>
          <p:cNvSpPr txBox="1">
            <a:spLocks noChangeArrowheads="1"/>
          </p:cNvSpPr>
          <p:nvPr/>
        </p:nvSpPr>
        <p:spPr bwMode="auto">
          <a:xfrm>
            <a:off x="4953000" y="4343400"/>
            <a:ext cx="41910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Dominant band shifts from blue to green with increasing chlorophyll concentration.</a:t>
            </a:r>
          </a:p>
          <a:p>
            <a:pPr eaLnBrk="1" hangingPunct="1"/>
            <a:endParaRPr lang="en-US"/>
          </a:p>
          <a:p>
            <a:pPr eaLnBrk="1" hangingPunct="1"/>
            <a:r>
              <a:rPr lang="en-US"/>
              <a:t>Index of the change in spectral shape </a:t>
            </a:r>
            <a:r>
              <a:rPr lang="en-US">
                <a:sym typeface="Symbol" charset="0"/>
              </a:rPr>
              <a:t> chlorophyll</a:t>
            </a:r>
          </a:p>
        </p:txBody>
      </p:sp>
      <p:sp>
        <p:nvSpPr>
          <p:cNvPr id="79880" name="Text Box 9"/>
          <p:cNvSpPr txBox="1">
            <a:spLocks noChangeArrowheads="1"/>
          </p:cNvSpPr>
          <p:nvPr/>
        </p:nvSpPr>
        <p:spPr bwMode="auto">
          <a:xfrm>
            <a:off x="3805238" y="4114800"/>
            <a:ext cx="1533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t>August 10, 2003</a:t>
            </a:r>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bering_sea_comparison.jpg                                      00034D90Macintosh HD                   BC93BD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76200"/>
            <a:ext cx="632460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body" idx="1"/>
          </p:nvPr>
        </p:nvSpPr>
        <p:spPr>
          <a:xfrm>
            <a:off x="1714500" y="381000"/>
            <a:ext cx="5715000" cy="381000"/>
          </a:xfrm>
        </p:spPr>
        <p:txBody>
          <a:bodyPr/>
          <a:lstStyle/>
          <a:p>
            <a:pPr algn="ctr" eaLnBrk="1" hangingPunct="1">
              <a:lnSpc>
                <a:spcPct val="90000"/>
              </a:lnSpc>
              <a:buFontTx/>
              <a:buNone/>
            </a:pPr>
            <a:r>
              <a:rPr lang="en-US" sz="2400">
                <a:latin typeface="Arial" charset="0"/>
                <a:ea typeface="ＭＳ Ｐゴシック" charset="0"/>
                <a:cs typeface="ＭＳ Ｐゴシック" charset="0"/>
              </a:rPr>
              <a:t>March 23, 2008 MODIS Aqua</a:t>
            </a:r>
          </a:p>
          <a:p>
            <a:pPr algn="ctr" eaLnBrk="1" hangingPunct="1">
              <a:lnSpc>
                <a:spcPct val="90000"/>
              </a:lnSpc>
              <a:buFontTx/>
              <a:buNone/>
            </a:pPr>
            <a:r>
              <a:rPr lang="en-US" sz="2400">
                <a:latin typeface="Arial" charset="0"/>
                <a:ea typeface="ＭＳ Ｐゴシック" charset="0"/>
                <a:cs typeface="ＭＳ Ｐゴシック" charset="0"/>
              </a:rPr>
              <a:t>Northeast USA and Canada</a:t>
            </a:r>
          </a:p>
        </p:txBody>
      </p:sp>
      <p:pic>
        <p:nvPicPr>
          <p:cNvPr id="83971" name="Picture 4" descr="A2008083173500.NWAtl#440F9D.png                                0039C340Macintosh HD                   BC93BD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5339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A2008083173500.NWAtl#440FAF.png                                0039C340Macintosh HD                   BC93BD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0"/>
            <a:ext cx="4267200"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6"/>
          <p:cNvSpPr>
            <a:spLocks noChangeArrowheads="1"/>
          </p:cNvSpPr>
          <p:nvPr/>
        </p:nvSpPr>
        <p:spPr bwMode="auto">
          <a:xfrm>
            <a:off x="304800" y="5638800"/>
            <a:ext cx="38814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omic Sans MS" charset="0"/>
              </a:rPr>
              <a:t>Chlorophyll concentration</a:t>
            </a:r>
            <a:endParaRPr lang="en-US"/>
          </a:p>
        </p:txBody>
      </p:sp>
      <p:sp>
        <p:nvSpPr>
          <p:cNvPr id="83974" name="Rectangle 7"/>
          <p:cNvSpPr>
            <a:spLocks noChangeArrowheads="1"/>
          </p:cNvSpPr>
          <p:nvPr/>
        </p:nvSpPr>
        <p:spPr bwMode="auto">
          <a:xfrm>
            <a:off x="6248400" y="5638800"/>
            <a:ext cx="17113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omic Sans MS" charset="0"/>
              </a:rPr>
              <a:t>True color</a:t>
            </a:r>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6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17_f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3775" y="685800"/>
            <a:ext cx="715645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ChangeArrowheads="1"/>
          </p:cNvSpPr>
          <p:nvPr/>
        </p:nvSpPr>
        <p:spPr bwMode="auto">
          <a:xfrm>
            <a:off x="4983163" y="6367463"/>
            <a:ext cx="2865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Arial" charset="0"/>
              </a:rPr>
              <a:t>Peterson and Stramma, 1991</a:t>
            </a:r>
            <a:endParaRPr lang="en-US" sz="1600"/>
          </a:p>
        </p:txBody>
      </p:sp>
      <p:sp>
        <p:nvSpPr>
          <p:cNvPr id="88068" name="Rectangle 4"/>
          <p:cNvSpPr>
            <a:spLocks noChangeArrowheads="1"/>
          </p:cNvSpPr>
          <p:nvPr/>
        </p:nvSpPr>
        <p:spPr bwMode="auto">
          <a:xfrm>
            <a:off x="1981200" y="152400"/>
            <a:ext cx="518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rPr>
              <a:t>Ocean currents near Southern Africa</a:t>
            </a: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685800" y="76200"/>
            <a:ext cx="7772400" cy="685800"/>
          </a:xfrm>
        </p:spPr>
        <p:txBody>
          <a:bodyPr/>
          <a:lstStyle/>
          <a:p>
            <a:pPr eaLnBrk="1" hangingPunct="1"/>
            <a:r>
              <a:rPr lang="en-US" sz="3600">
                <a:latin typeface="Arial" charset="0"/>
                <a:ea typeface="ＭＳ Ｐゴシック" charset="0"/>
                <a:cs typeface="ＭＳ Ｐゴシック" charset="0"/>
              </a:rPr>
              <a:t>Agulhas &amp; Benguela Currents</a:t>
            </a:r>
          </a:p>
        </p:txBody>
      </p:sp>
      <p:pic>
        <p:nvPicPr>
          <p:cNvPr id="92163" name="Picture 2" descr="A2005063123000.L2_LAC.Chl1.BenguelaAgulha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3" y="1066800"/>
            <a:ext cx="445135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A2005063123000.L2_LAC.SST1.BenguelaAgulha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66800"/>
            <a:ext cx="4451350"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990600" y="304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rPr>
              <a:t>Aqua MODIS Sea Surface Temperature, April 2004</a:t>
            </a:r>
          </a:p>
        </p:txBody>
      </p:sp>
      <p:pic>
        <p:nvPicPr>
          <p:cNvPr id="94211" name="Picture 5" descr="A200409220041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754063"/>
            <a:ext cx="8912225"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6" descr="sst_c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6105525"/>
            <a:ext cx="45608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A200409220041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746125"/>
            <a:ext cx="89154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chlor_color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638" y="6096000"/>
            <a:ext cx="4524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990600" y="304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rPr>
              <a:t>Aqua MODIS Chlorophyll Concentration, April 2004</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603250" y="2667000"/>
            <a:ext cx="7942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4000">
                <a:solidFill>
                  <a:srgbClr val="000099"/>
                </a:solidFill>
                <a:latin typeface="Arial" charset="0"/>
              </a:rPr>
              <a:t>MODIS Land/Surface Applications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Box 1"/>
          <p:cNvSpPr txBox="1">
            <a:spLocks noChangeArrowheads="1"/>
          </p:cNvSpPr>
          <p:nvPr/>
        </p:nvSpPr>
        <p:spPr bwMode="auto">
          <a:xfrm>
            <a:off x="762000" y="685800"/>
            <a:ext cx="76200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000">
                <a:latin typeface="Arial" charset="0"/>
                <a:cs typeface="Arial" charset="0"/>
              </a:rPr>
              <a:t>MODIS Land Products</a:t>
            </a:r>
          </a:p>
          <a:p>
            <a:pPr eaLnBrk="1" hangingPunct="1"/>
            <a:r>
              <a:rPr lang="en-US" sz="2000">
                <a:latin typeface="Arial" charset="0"/>
                <a:cs typeface="Arial" charset="0"/>
              </a:rPr>
              <a:t> </a:t>
            </a:r>
          </a:p>
          <a:p>
            <a:pPr eaLnBrk="1" hangingPunct="1"/>
            <a:r>
              <a:rPr lang="en-US" sz="2000">
                <a:latin typeface="Arial" charset="0"/>
                <a:cs typeface="Arial" charset="0"/>
              </a:rPr>
              <a:t>MOD 09 - Land Surface Reflectance </a:t>
            </a:r>
          </a:p>
          <a:p>
            <a:pPr eaLnBrk="1" hangingPunct="1"/>
            <a:r>
              <a:rPr lang="en-US" sz="2000">
                <a:latin typeface="Arial" charset="0"/>
                <a:cs typeface="Arial" charset="0"/>
              </a:rPr>
              <a:t>MOD 10 - Snow Cover</a:t>
            </a:r>
          </a:p>
          <a:p>
            <a:pPr eaLnBrk="1" hangingPunct="1"/>
            <a:r>
              <a:rPr lang="en-US" sz="2000">
                <a:latin typeface="Arial" charset="0"/>
                <a:cs typeface="Arial" charset="0"/>
              </a:rPr>
              <a:t>MOD 11 - Land Surface Temperature &amp; Emissivity</a:t>
            </a:r>
          </a:p>
          <a:p>
            <a:pPr eaLnBrk="1" hangingPunct="1"/>
            <a:r>
              <a:rPr lang="en-US" sz="2000">
                <a:latin typeface="Arial" charset="0"/>
                <a:cs typeface="Arial" charset="0"/>
              </a:rPr>
              <a:t>MOD 12 - Land Cover/Land Cover Change</a:t>
            </a:r>
          </a:p>
          <a:p>
            <a:pPr eaLnBrk="1" hangingPunct="1"/>
            <a:r>
              <a:rPr lang="en-US" sz="2000">
                <a:latin typeface="Arial" charset="0"/>
                <a:cs typeface="Arial" charset="0"/>
              </a:rPr>
              <a:t>MOD 13 - Gridded Vegetation Indices (NDVI &amp; EVI)</a:t>
            </a:r>
          </a:p>
          <a:p>
            <a:pPr eaLnBrk="1" hangingPunct="1"/>
            <a:r>
              <a:rPr lang="en-US" sz="2000">
                <a:latin typeface="Arial" charset="0"/>
                <a:cs typeface="Arial" charset="0"/>
              </a:rPr>
              <a:t>MOD 14 - Thermal Anomalies (Fires) </a:t>
            </a:r>
          </a:p>
          <a:p>
            <a:pPr eaLnBrk="1" hangingPunct="1"/>
            <a:r>
              <a:rPr lang="en-US" sz="2000">
                <a:latin typeface="Arial" charset="0"/>
                <a:cs typeface="Arial" charset="0"/>
              </a:rPr>
              <a:t>MOD 15 - Leaf Area Index &amp; FPAR</a:t>
            </a:r>
          </a:p>
          <a:p>
            <a:pPr eaLnBrk="1" hangingPunct="1"/>
            <a:r>
              <a:rPr lang="en-US" sz="2000">
                <a:latin typeface="Arial" charset="0"/>
                <a:cs typeface="Arial" charset="0"/>
              </a:rPr>
              <a:t>MOD 16 - Evapotranspiration</a:t>
            </a:r>
          </a:p>
          <a:p>
            <a:pPr eaLnBrk="1" hangingPunct="1"/>
            <a:r>
              <a:rPr lang="en-US" sz="2000">
                <a:latin typeface="Arial" charset="0"/>
                <a:cs typeface="Arial" charset="0"/>
              </a:rPr>
              <a:t>MOD 17 - Net Photosynthesis and Primary Productivity</a:t>
            </a:r>
          </a:p>
          <a:p>
            <a:pPr eaLnBrk="1" hangingPunct="1"/>
            <a:r>
              <a:rPr lang="en-US" sz="2000">
                <a:latin typeface="Arial" charset="0"/>
                <a:cs typeface="Arial" charset="0"/>
              </a:rPr>
              <a:t>MOD 29 - Sea Ice Cover</a:t>
            </a:r>
          </a:p>
          <a:p>
            <a:pPr eaLnBrk="1" hangingPunct="1"/>
            <a:r>
              <a:rPr lang="en-US" sz="2000">
                <a:latin typeface="Arial" charset="0"/>
                <a:cs typeface="Arial" charset="0"/>
              </a:rPr>
              <a:t>MOD 43 - Nadir BRDF Adjusted Reflectance</a:t>
            </a:r>
          </a:p>
          <a:p>
            <a:pPr eaLnBrk="1" hangingPunct="1"/>
            <a:r>
              <a:rPr lang="en-US" sz="2000">
                <a:latin typeface="Arial" charset="0"/>
                <a:cs typeface="Arial" charset="0"/>
              </a:rPr>
              <a:t>MOD 44 - Vegetation Cover Conversion</a:t>
            </a:r>
          </a:p>
          <a:p>
            <a:pPr eaLnBrk="1" hangingPunct="1"/>
            <a:r>
              <a:rPr lang="en-US" sz="2000">
                <a:latin typeface="Arial" charset="0"/>
                <a:cs typeface="Arial" charset="0"/>
              </a:rPr>
              <a:t>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4" name="Picture 2" descr="C351_004"/>
          <p:cNvPicPr>
            <a:picLocks noChangeAspect="1" noChangeArrowheads="1"/>
          </p:cNvPicPr>
          <p:nvPr/>
        </p:nvPicPr>
        <p:blipFill>
          <a:blip r:embed="rId3">
            <a:extLst>
              <a:ext uri="{28A0092B-C50C-407E-A947-70E740481C1C}">
                <a14:useLocalDpi xmlns:a14="http://schemas.microsoft.com/office/drawing/2010/main" val="0"/>
              </a:ext>
            </a:extLst>
          </a:blip>
          <a:srcRect l="5208" t="13559" r="5208" b="16949"/>
          <a:stretch>
            <a:fillRect/>
          </a:stretch>
        </p:blipFill>
        <p:spPr bwMode="auto">
          <a:xfrm>
            <a:off x="49213" y="658813"/>
            <a:ext cx="9045575"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0" y="0"/>
            <a:ext cx="11430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charset="0"/>
            </a:endParaRPr>
          </a:p>
        </p:txBody>
      </p:sp>
      <p:sp>
        <p:nvSpPr>
          <p:cNvPr id="226307" name="Text Box 3"/>
          <p:cNvSpPr txBox="1">
            <a:spLocks noChangeArrowheads="1"/>
          </p:cNvSpPr>
          <p:nvPr/>
        </p:nvSpPr>
        <p:spPr bwMode="auto">
          <a:xfrm>
            <a:off x="1828800" y="6400800"/>
            <a:ext cx="548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AU" sz="1800">
                <a:solidFill>
                  <a:schemeClr val="tx2"/>
                </a:solidFill>
                <a:latin typeface="Arial" charset="0"/>
              </a:rPr>
              <a:t>Terra MODIS 09/09/2003 01:27UTC 03:04UTC</a:t>
            </a:r>
          </a:p>
        </p:txBody>
      </p:sp>
      <p:grpSp>
        <p:nvGrpSpPr>
          <p:cNvPr id="2" name="Group 4"/>
          <p:cNvGrpSpPr>
            <a:grpSpLocks/>
          </p:cNvGrpSpPr>
          <p:nvPr/>
        </p:nvGrpSpPr>
        <p:grpSpPr bwMode="auto">
          <a:xfrm>
            <a:off x="76200" y="609600"/>
            <a:ext cx="4419600" cy="5562600"/>
            <a:chOff x="816" y="432"/>
            <a:chExt cx="2414" cy="2776"/>
          </a:xfrm>
        </p:grpSpPr>
        <p:pic>
          <p:nvPicPr>
            <p:cNvPr id="226309" name="Picture 5" descr="toar"/>
            <p:cNvPicPr>
              <a:picLocks noChangeAspect="1" noChangeArrowheads="1"/>
            </p:cNvPicPr>
            <p:nvPr/>
          </p:nvPicPr>
          <p:blipFill>
            <a:blip r:embed="rId3"/>
            <a:srcRect/>
            <a:stretch>
              <a:fillRect/>
            </a:stretch>
          </p:blipFill>
          <p:spPr bwMode="auto">
            <a:xfrm>
              <a:off x="816" y="432"/>
              <a:ext cx="2414" cy="2776"/>
            </a:xfrm>
            <a:prstGeom prst="rect">
              <a:avLst/>
            </a:prstGeom>
            <a:noFill/>
            <a:effectLst>
              <a:outerShdw blurRad="63500" dist="107763" dir="2700000" algn="ctr" rotWithShape="0">
                <a:srgbClr val="7A7A7A">
                  <a:alpha val="74998"/>
                </a:srgbClr>
              </a:outerShdw>
            </a:effectLst>
          </p:spPr>
        </p:pic>
        <p:sp>
          <p:nvSpPr>
            <p:cNvPr id="107530" name="Text Box 6"/>
            <p:cNvSpPr txBox="1">
              <a:spLocks noChangeArrowheads="1"/>
            </p:cNvSpPr>
            <p:nvPr/>
          </p:nvSpPr>
          <p:spPr bwMode="auto">
            <a:xfrm>
              <a:off x="1347" y="451"/>
              <a:ext cx="130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AU" sz="1200">
                  <a:solidFill>
                    <a:schemeClr val="bg1"/>
                  </a:solidFill>
                  <a:latin typeface="Arial" charset="0"/>
                </a:rPr>
                <a:t>Top-Of-Atmosphere-Reflectance</a:t>
              </a:r>
            </a:p>
          </p:txBody>
        </p:sp>
      </p:grpSp>
      <p:grpSp>
        <p:nvGrpSpPr>
          <p:cNvPr id="3" name="Group 7"/>
          <p:cNvGrpSpPr>
            <a:grpSpLocks/>
          </p:cNvGrpSpPr>
          <p:nvPr/>
        </p:nvGrpSpPr>
        <p:grpSpPr bwMode="auto">
          <a:xfrm>
            <a:off x="4724400" y="609600"/>
            <a:ext cx="4289425" cy="5562600"/>
            <a:chOff x="2962" y="1296"/>
            <a:chExt cx="2414" cy="2777"/>
          </a:xfrm>
        </p:grpSpPr>
        <p:pic>
          <p:nvPicPr>
            <p:cNvPr id="226312" name="Picture 8" descr="boar"/>
            <p:cNvPicPr>
              <a:picLocks noChangeAspect="1" noChangeArrowheads="1"/>
            </p:cNvPicPr>
            <p:nvPr/>
          </p:nvPicPr>
          <p:blipFill>
            <a:blip r:embed="rId4"/>
            <a:srcRect/>
            <a:stretch>
              <a:fillRect/>
            </a:stretch>
          </p:blipFill>
          <p:spPr bwMode="auto">
            <a:xfrm>
              <a:off x="2962" y="1296"/>
              <a:ext cx="2414" cy="2777"/>
            </a:xfrm>
            <a:prstGeom prst="rect">
              <a:avLst/>
            </a:prstGeom>
            <a:noFill/>
            <a:effectLst>
              <a:outerShdw blurRad="63500" dist="107763" dir="2700000" algn="ctr" rotWithShape="0">
                <a:srgbClr val="7A7A7A">
                  <a:alpha val="74998"/>
                </a:srgbClr>
              </a:outerShdw>
            </a:effectLst>
          </p:spPr>
        </p:pic>
        <p:sp>
          <p:nvSpPr>
            <p:cNvPr id="107528" name="Text Box 9"/>
            <p:cNvSpPr txBox="1">
              <a:spLocks noChangeArrowheads="1"/>
            </p:cNvSpPr>
            <p:nvPr/>
          </p:nvSpPr>
          <p:spPr bwMode="auto">
            <a:xfrm>
              <a:off x="3440" y="1344"/>
              <a:ext cx="1467"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AU" sz="1200">
                  <a:solidFill>
                    <a:schemeClr val="bg1"/>
                  </a:solidFill>
                  <a:latin typeface="Arial" charset="0"/>
                </a:rPr>
                <a:t>Bottom-Of-Atmosphere-Reflectance</a:t>
              </a:r>
            </a:p>
          </p:txBody>
        </p:sp>
      </p:grpSp>
      <p:sp>
        <p:nvSpPr>
          <p:cNvPr id="107526" name="Text Box 10"/>
          <p:cNvSpPr txBox="1">
            <a:spLocks noChangeArrowheads="1"/>
          </p:cNvSpPr>
          <p:nvPr/>
        </p:nvSpPr>
        <p:spPr bwMode="auto">
          <a:xfrm>
            <a:off x="304800" y="76200"/>
            <a:ext cx="853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a:latin typeface="Arial" charset="0"/>
              </a:rPr>
              <a:t>Atmospheric scattering is removed to retrieve surface properties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2630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v121_1"/>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358775" y="1143000"/>
            <a:ext cx="38322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4724400" y="381000"/>
            <a:ext cx="42672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a:latin typeface="Arial" charset="0"/>
              </a:rPr>
              <a:t>Launched: Dec. 18, 1999</a:t>
            </a:r>
          </a:p>
          <a:p>
            <a:pPr>
              <a:spcBef>
                <a:spcPct val="25000"/>
              </a:spcBef>
            </a:pPr>
            <a:r>
              <a:rPr lang="en-US">
                <a:latin typeface="Arial" charset="0"/>
              </a:rPr>
              <a:t>10:30 am descending node</a:t>
            </a:r>
          </a:p>
          <a:p>
            <a:pPr>
              <a:spcBef>
                <a:spcPct val="25000"/>
              </a:spcBef>
            </a:pPr>
            <a:r>
              <a:rPr lang="en-US">
                <a:latin typeface="Arial" charset="0"/>
              </a:rPr>
              <a:t>ASTER: Hi-res imager</a:t>
            </a:r>
          </a:p>
          <a:p>
            <a:pPr>
              <a:spcBef>
                <a:spcPct val="25000"/>
              </a:spcBef>
            </a:pPr>
            <a:r>
              <a:rPr lang="en-US">
                <a:latin typeface="Arial" charset="0"/>
              </a:rPr>
              <a:t>CERES: Broadband scanner</a:t>
            </a:r>
          </a:p>
          <a:p>
            <a:pPr>
              <a:spcBef>
                <a:spcPct val="25000"/>
              </a:spcBef>
            </a:pPr>
            <a:r>
              <a:rPr lang="en-US">
                <a:latin typeface="Arial" charset="0"/>
              </a:rPr>
              <a:t>MISR: Multi-view imager</a:t>
            </a:r>
          </a:p>
          <a:p>
            <a:pPr>
              <a:spcBef>
                <a:spcPct val="25000"/>
              </a:spcBef>
            </a:pPr>
            <a:r>
              <a:rPr lang="en-US">
                <a:solidFill>
                  <a:srgbClr val="000099"/>
                </a:solidFill>
                <a:latin typeface="Arial" charset="0"/>
              </a:rPr>
              <a:t>MODIS: Multispectral imager</a:t>
            </a:r>
          </a:p>
          <a:p>
            <a:pPr>
              <a:spcBef>
                <a:spcPct val="25000"/>
              </a:spcBef>
            </a:pPr>
            <a:r>
              <a:rPr lang="en-US">
                <a:latin typeface="Arial" charset="0"/>
              </a:rPr>
              <a:t>MOPITT: Limb sounder</a:t>
            </a:r>
          </a:p>
        </p:txBody>
      </p:sp>
      <p:sp>
        <p:nvSpPr>
          <p:cNvPr id="28676" name="Text Box 4"/>
          <p:cNvSpPr txBox="1">
            <a:spLocks noChangeArrowheads="1"/>
          </p:cNvSpPr>
          <p:nvPr/>
        </p:nvSpPr>
        <p:spPr bwMode="auto">
          <a:xfrm>
            <a:off x="381000" y="381000"/>
            <a:ext cx="388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latin typeface="Arial" charset="0"/>
              </a:rPr>
              <a:t>Terra</a:t>
            </a:r>
          </a:p>
        </p:txBody>
      </p:sp>
      <p:pic>
        <p:nvPicPr>
          <p:cNvPr id="28677" name="Picture 5" descr="terra"/>
          <p:cNvPicPr>
            <a:picLocks noChangeAspect="1" noChangeArrowheads="1"/>
          </p:cNvPicPr>
          <p:nvPr/>
        </p:nvPicPr>
        <p:blipFill>
          <a:blip r:embed="rId4">
            <a:extLst>
              <a:ext uri="{28A0092B-C50C-407E-A947-70E740481C1C}">
                <a14:useLocalDpi xmlns:a14="http://schemas.microsoft.com/office/drawing/2010/main" val="0"/>
              </a:ext>
            </a:extLst>
          </a:blip>
          <a:srcRect l="36000" b="42352"/>
          <a:stretch>
            <a:fillRect/>
          </a:stretch>
        </p:blipFill>
        <p:spPr bwMode="auto">
          <a:xfrm>
            <a:off x="4800600" y="3802063"/>
            <a:ext cx="36226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5"/>
          <p:cNvSpPr>
            <a:spLocks noChangeArrowheads="1"/>
          </p:cNvSpPr>
          <p:nvPr/>
        </p:nvSpPr>
        <p:spPr bwMode="auto">
          <a:xfrm>
            <a:off x="4627275" y="6396038"/>
            <a:ext cx="405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rPr>
              <a:t>Expected lifetime </a:t>
            </a:r>
            <a:r>
              <a:rPr lang="en-US" dirty="0" smtClean="0">
                <a:latin typeface="Arial" charset="0"/>
              </a:rPr>
              <a:t>&gt; </a:t>
            </a:r>
            <a:r>
              <a:rPr lang="en-US" dirty="0">
                <a:latin typeface="Arial" charset="0"/>
              </a:rPr>
              <a:t>15 years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descr="NDVI_0411200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 y="2232025"/>
            <a:ext cx="4343400" cy="3402013"/>
          </a:xfrm>
        </p:spPr>
      </p:pic>
      <p:pic>
        <p:nvPicPr>
          <p:cNvPr id="109571" name="Picture 4" descr="NDVI_2104200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2228850"/>
            <a:ext cx="4267200" cy="3411538"/>
          </a:xfrm>
        </p:spPr>
      </p:pic>
      <p:sp>
        <p:nvSpPr>
          <p:cNvPr id="109572" name="Text Box 5"/>
          <p:cNvSpPr txBox="1">
            <a:spLocks noChangeArrowheads="1"/>
          </p:cNvSpPr>
          <p:nvPr/>
        </p:nvSpPr>
        <p:spPr bwMode="auto">
          <a:xfrm>
            <a:off x="1676400" y="5634038"/>
            <a:ext cx="1501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AU">
                <a:latin typeface="Arial" charset="0"/>
              </a:rPr>
              <a:t>Nov 2003</a:t>
            </a:r>
          </a:p>
          <a:p>
            <a:pPr algn="ctr"/>
            <a:r>
              <a:rPr lang="en-AU">
                <a:latin typeface="Arial" charset="0"/>
              </a:rPr>
              <a:t>Spring</a:t>
            </a:r>
          </a:p>
        </p:txBody>
      </p:sp>
      <p:sp>
        <p:nvSpPr>
          <p:cNvPr id="109573" name="Text Box 6"/>
          <p:cNvSpPr txBox="1">
            <a:spLocks noChangeArrowheads="1"/>
          </p:cNvSpPr>
          <p:nvPr/>
        </p:nvSpPr>
        <p:spPr bwMode="auto">
          <a:xfrm>
            <a:off x="6324600" y="5634038"/>
            <a:ext cx="14462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AU">
                <a:latin typeface="Arial" charset="0"/>
              </a:rPr>
              <a:t>Apr 2004</a:t>
            </a:r>
          </a:p>
          <a:p>
            <a:pPr algn="ctr"/>
            <a:r>
              <a:rPr lang="en-AU">
                <a:latin typeface="Arial" charset="0"/>
              </a:rPr>
              <a:t>Fall</a:t>
            </a:r>
          </a:p>
        </p:txBody>
      </p:sp>
      <p:sp>
        <p:nvSpPr>
          <p:cNvPr id="109574" name="Text Box 7"/>
          <p:cNvSpPr txBox="1">
            <a:spLocks noChangeArrowheads="1"/>
          </p:cNvSpPr>
          <p:nvPr/>
        </p:nvSpPr>
        <p:spPr bwMode="auto">
          <a:xfrm>
            <a:off x="2428875" y="304800"/>
            <a:ext cx="4244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AU">
                <a:latin typeface="Arial" charset="0"/>
              </a:rPr>
              <a:t>Normalized Difference Vegetation Index</a:t>
            </a:r>
          </a:p>
          <a:p>
            <a:pPr algn="ctr" eaLnBrk="1" hangingPunct="1">
              <a:spcBef>
                <a:spcPct val="50000"/>
              </a:spcBef>
            </a:pPr>
            <a:r>
              <a:rPr lang="en-AU">
                <a:latin typeface="Arial" charset="0"/>
              </a:rPr>
              <a:t>South East Australia</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228600"/>
            <a:ext cx="7772400" cy="1143000"/>
          </a:xfrm>
        </p:spPr>
        <p:txBody>
          <a:bodyPr/>
          <a:lstStyle/>
          <a:p>
            <a:r>
              <a:rPr lang="en-US">
                <a:solidFill>
                  <a:schemeClr val="accent2"/>
                </a:solidFill>
                <a:latin typeface="Arial" charset="0"/>
                <a:ea typeface="ＭＳ Ｐゴシック" charset="0"/>
                <a:cs typeface="ＭＳ Ｐゴシック" charset="0"/>
              </a:rPr>
              <a:t>BRDF Example</a:t>
            </a:r>
            <a:r>
              <a:rPr lang="en-US">
                <a:latin typeface="Arial" charset="0"/>
                <a:ea typeface="ＭＳ Ｐゴシック" charset="0"/>
                <a:cs typeface="ＭＳ Ｐゴシック" charset="0"/>
              </a:rPr>
              <a:t> </a:t>
            </a:r>
          </a:p>
        </p:txBody>
      </p:sp>
      <p:pic>
        <p:nvPicPr>
          <p:cNvPr id="111619" name="Picture 3" descr="C:\TEMP\brdfdemo.gif"/>
          <p:cNvPicPr>
            <a:picLocks noChangeAspect="1" noChangeArrowheads="1"/>
          </p:cNvPicPr>
          <p:nvPr/>
        </p:nvPicPr>
        <p:blipFill>
          <a:blip r:embed="rId2">
            <a:extLst>
              <a:ext uri="{28A0092B-C50C-407E-A947-70E740481C1C}">
                <a14:useLocalDpi xmlns:a14="http://schemas.microsoft.com/office/drawing/2010/main" val="0"/>
              </a:ext>
            </a:extLst>
          </a:blip>
          <a:srcRect l="48497" t="51083"/>
          <a:stretch>
            <a:fillRect/>
          </a:stretch>
        </p:blipFill>
        <p:spPr bwMode="auto">
          <a:xfrm>
            <a:off x="381000" y="1827213"/>
            <a:ext cx="3590925" cy="3963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1620" name="Picture 4" descr="C:\TEMP\brdfspru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81200"/>
            <a:ext cx="4827588" cy="347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1621" name="Text Box 5"/>
          <p:cNvSpPr txBox="1">
            <a:spLocks noChangeArrowheads="1"/>
          </p:cNvSpPr>
          <p:nvPr/>
        </p:nvSpPr>
        <p:spPr bwMode="auto">
          <a:xfrm>
            <a:off x="533400" y="5715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a:p>
        </p:txBody>
      </p:sp>
      <p:sp>
        <p:nvSpPr>
          <p:cNvPr id="111622" name="Text Box 6"/>
          <p:cNvSpPr txBox="1">
            <a:spLocks noChangeArrowheads="1"/>
          </p:cNvSpPr>
          <p:nvPr/>
        </p:nvSpPr>
        <p:spPr bwMode="auto">
          <a:xfrm>
            <a:off x="4191000" y="5562600"/>
            <a:ext cx="4648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
              </a:spcBef>
            </a:pPr>
            <a:r>
              <a:rPr lang="en-US"/>
              <a:t>Black spruce forest in Canada. </a:t>
            </a:r>
          </a:p>
          <a:p>
            <a:pPr algn="ctr" eaLnBrk="1" hangingPunct="1">
              <a:spcBef>
                <a:spcPct val="5000"/>
              </a:spcBef>
            </a:pPr>
            <a:r>
              <a:rPr lang="en-US">
                <a:solidFill>
                  <a:srgbClr val="FF0000"/>
                </a:solidFill>
              </a:rPr>
              <a:t>Left</a:t>
            </a:r>
            <a:r>
              <a:rPr lang="en-US"/>
              <a:t>, looking away from the sun </a:t>
            </a:r>
          </a:p>
          <a:p>
            <a:pPr algn="ctr" eaLnBrk="1" hangingPunct="1">
              <a:spcBef>
                <a:spcPct val="5000"/>
              </a:spcBef>
            </a:pPr>
            <a:r>
              <a:rPr lang="en-US">
                <a:solidFill>
                  <a:srgbClr val="FF0000"/>
                </a:solidFill>
              </a:rPr>
              <a:t>Right</a:t>
            </a:r>
            <a:r>
              <a:rPr lang="en-US"/>
              <a:t>, looking towards the sun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ext Box 8"/>
          <p:cNvSpPr txBox="1">
            <a:spLocks noChangeArrowheads="1"/>
          </p:cNvSpPr>
          <p:nvPr/>
        </p:nvSpPr>
        <p:spPr bwMode="auto">
          <a:xfrm>
            <a:off x="3581400" y="5700713"/>
            <a:ext cx="19812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latin typeface="Arial" charset="0"/>
              </a:rPr>
              <a:t>NDVI</a:t>
            </a:r>
          </a:p>
          <a:p>
            <a:pPr algn="ctr">
              <a:spcBef>
                <a:spcPct val="50000"/>
              </a:spcBef>
            </a:pPr>
            <a:r>
              <a:rPr lang="en-US" sz="1400">
                <a:latin typeface="Arial" charset="0"/>
              </a:rPr>
              <a:t>0.0             1.0</a:t>
            </a:r>
          </a:p>
        </p:txBody>
      </p:sp>
      <p:pic>
        <p:nvPicPr>
          <p:cNvPr id="1126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10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
                <a:solidFill>
                  <a:srgbClr val="000000"/>
                </a:solidFill>
                <a:miter lim="800000"/>
                <a:headEnd/>
                <a:tailEnd/>
              </a14:hiddenLine>
            </a:ext>
          </a:extLst>
        </p:spPr>
      </p:pic>
      <p:graphicFrame>
        <p:nvGraphicFramePr>
          <p:cNvPr id="112642" name="Object 2"/>
          <p:cNvGraphicFramePr>
            <a:graphicFrameLocks noChangeAspect="1"/>
          </p:cNvGraphicFramePr>
          <p:nvPr/>
        </p:nvGraphicFramePr>
        <p:xfrm>
          <a:off x="5410200" y="381000"/>
          <a:ext cx="2895600" cy="2895600"/>
        </p:xfrm>
        <a:graphic>
          <a:graphicData uri="http://schemas.openxmlformats.org/presentationml/2006/ole">
            <mc:AlternateContent xmlns:mc="http://schemas.openxmlformats.org/markup-compatibility/2006">
              <mc:Choice xmlns:v="urn:schemas-microsoft-com:vml" Requires="v">
                <p:oleObj spid="_x0000_s112673" name="Picture" r:id="rId5" imgW="2441448" imgH="2436876" progId="Word.Picture.8">
                  <p:embed/>
                </p:oleObj>
              </mc:Choice>
              <mc:Fallback>
                <p:oleObj name="Picture" r:id="rId5" imgW="2441448" imgH="2436876" progId="Word.Picture.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81000"/>
                        <a:ext cx="2895600"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
                            <a:solidFill>
                              <a:srgbClr val="00022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1264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8862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
                <a:solidFill>
                  <a:srgbClr val="000000"/>
                </a:solidFill>
                <a:miter lim="800000"/>
                <a:headEnd/>
                <a:tailEnd/>
              </a14:hiddenLine>
            </a:ext>
          </a:extLst>
        </p:spPr>
      </p:pic>
      <p:pic>
        <p:nvPicPr>
          <p:cNvPr id="11264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3895725"/>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
                <a:solidFill>
                  <a:srgbClr val="000000"/>
                </a:solidFill>
                <a:miter lim="800000"/>
                <a:headEnd/>
                <a:tailEnd/>
              </a14:hiddenLine>
            </a:ext>
          </a:extLst>
        </p:spPr>
      </p:pic>
      <p:sp>
        <p:nvSpPr>
          <p:cNvPr id="112647" name="Rectangle 6"/>
          <p:cNvSpPr>
            <a:spLocks noChangeArrowheads="1"/>
          </p:cNvSpPr>
          <p:nvPr/>
        </p:nvSpPr>
        <p:spPr bwMode="auto">
          <a:xfrm>
            <a:off x="3863975" y="2438400"/>
            <a:ext cx="14128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r>
              <a:rPr lang="en-US" sz="1400" b="1">
                <a:solidFill>
                  <a:srgbClr val="CC0000"/>
                </a:solidFill>
                <a:latin typeface="Times" charset="0"/>
              </a:rPr>
              <a:t>NIR (0.10-0.45)</a:t>
            </a:r>
          </a:p>
          <a:p>
            <a:pPr algn="ctr" eaLnBrk="0" hangingPunct="0"/>
            <a:r>
              <a:rPr lang="en-US" sz="1400" b="1">
                <a:solidFill>
                  <a:srgbClr val="008000"/>
                </a:solidFill>
                <a:latin typeface="Times" charset="0"/>
              </a:rPr>
              <a:t>Red (0.0-0.1)</a:t>
            </a:r>
          </a:p>
          <a:p>
            <a:pPr algn="ctr" eaLnBrk="0" hangingPunct="0"/>
            <a:r>
              <a:rPr lang="en-US" sz="1400" b="1">
                <a:solidFill>
                  <a:schemeClr val="accent2"/>
                </a:solidFill>
                <a:latin typeface="Times" charset="0"/>
              </a:rPr>
              <a:t>Green (0.0-0.15)</a:t>
            </a:r>
          </a:p>
        </p:txBody>
      </p:sp>
      <p:pic>
        <p:nvPicPr>
          <p:cNvPr id="112648"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6538" y="6286500"/>
            <a:ext cx="10493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9" name="Text Box 9"/>
          <p:cNvSpPr txBox="1">
            <a:spLocks noChangeArrowheads="1"/>
          </p:cNvSpPr>
          <p:nvPr/>
        </p:nvSpPr>
        <p:spPr bwMode="auto">
          <a:xfrm>
            <a:off x="762000" y="76200"/>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a:latin typeface="Arial" charset="0"/>
              </a:rPr>
              <a:t>Surface Reflectance</a:t>
            </a:r>
          </a:p>
        </p:txBody>
      </p:sp>
      <p:sp>
        <p:nvSpPr>
          <p:cNvPr id="112650" name="Rectangle 10"/>
          <p:cNvSpPr>
            <a:spLocks noChangeArrowheads="1"/>
          </p:cNvSpPr>
          <p:nvPr/>
        </p:nvSpPr>
        <p:spPr bwMode="auto">
          <a:xfrm>
            <a:off x="5257800" y="76200"/>
            <a:ext cx="368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Arial" charset="0"/>
              </a:rPr>
              <a:t>Nadir BRDF-Adjusted Reflectance</a:t>
            </a:r>
          </a:p>
        </p:txBody>
      </p:sp>
      <p:sp>
        <p:nvSpPr>
          <p:cNvPr id="112651" name="AutoShape 12"/>
          <p:cNvSpPr>
            <a:spLocks noChangeArrowheads="1"/>
          </p:cNvSpPr>
          <p:nvPr/>
        </p:nvSpPr>
        <p:spPr bwMode="auto">
          <a:xfrm>
            <a:off x="2057400" y="32766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Arial" charset="0"/>
            </a:endParaRPr>
          </a:p>
        </p:txBody>
      </p:sp>
      <p:sp>
        <p:nvSpPr>
          <p:cNvPr id="112652" name="AutoShape 13"/>
          <p:cNvSpPr>
            <a:spLocks noChangeArrowheads="1"/>
          </p:cNvSpPr>
          <p:nvPr/>
        </p:nvSpPr>
        <p:spPr bwMode="auto">
          <a:xfrm>
            <a:off x="6858000" y="32766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latin typeface="Arial"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1"/>
          <p:cNvSpPr>
            <a:spLocks noGrp="1"/>
          </p:cNvSpPr>
          <p:nvPr>
            <p:ph type="sldNum" sz="quarter" idx="12"/>
          </p:nvPr>
        </p:nvSpPr>
        <p:spPr>
          <a:xfrm>
            <a:off x="6858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fld id="{288F8F7D-62EF-8C48-9F80-A25F17ABA2AF}" type="slidenum">
              <a:rPr lang="en-US" sz="1400">
                <a:latin typeface="Arial" charset="0"/>
              </a:rPr>
              <a:pPr algn="l" eaLnBrk="1" hangingPunct="1"/>
              <a:t>43</a:t>
            </a:fld>
            <a:endParaRPr lang="en-US" sz="1400">
              <a:latin typeface="Arial" charset="0"/>
            </a:endParaRPr>
          </a:p>
        </p:txBody>
      </p:sp>
      <p:pic>
        <p:nvPicPr>
          <p:cNvPr id="1146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55563"/>
            <a:ext cx="8982075"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8991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lst_afr176-190_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019800"/>
            <a:ext cx="4267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8077200" y="6172200"/>
            <a:ext cx="434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000">
                <a:latin typeface="Arial" charset="0"/>
              </a:rPr>
              <a:t>K</a:t>
            </a:r>
          </a:p>
        </p:txBody>
      </p:sp>
      <p:pic>
        <p:nvPicPr>
          <p:cNvPr id="118788" name="Picture 4" descr="change_globe_w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914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icess-logo3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05550"/>
            <a:ext cx="3048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terra_afr176-190_dlst"/>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1371600" y="990600"/>
            <a:ext cx="3200400" cy="2351088"/>
          </a:xfrm>
          <a:noFill/>
        </p:spPr>
      </p:pic>
      <p:pic>
        <p:nvPicPr>
          <p:cNvPr id="118791" name="Picture 7" descr="aqua_afr176-190_dlst"/>
          <p:cNvPicPr>
            <a:picLocks noGrp="1" noChangeAspect="1" noChangeArrowheads="1"/>
          </p:cNvPicPr>
          <p:nvPr>
            <p:ph sz="quarter" idx="2"/>
          </p:nvPr>
        </p:nvPicPr>
        <p:blipFill>
          <a:blip r:embed="rId7">
            <a:extLst>
              <a:ext uri="{28A0092B-C50C-407E-A947-70E740481C1C}">
                <a14:useLocalDpi xmlns:a14="http://schemas.microsoft.com/office/drawing/2010/main" val="0"/>
              </a:ext>
            </a:extLst>
          </a:blip>
          <a:srcRect/>
          <a:stretch>
            <a:fillRect/>
          </a:stretch>
        </p:blipFill>
        <p:spPr>
          <a:xfrm>
            <a:off x="4648200" y="990600"/>
            <a:ext cx="3200400" cy="2359025"/>
          </a:xfrm>
          <a:noFill/>
        </p:spPr>
      </p:pic>
      <p:pic>
        <p:nvPicPr>
          <p:cNvPr id="118792" name="Picture 8" descr="terra_afr176-190_nlst"/>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1371600" y="3581400"/>
            <a:ext cx="3200400" cy="2330450"/>
          </a:xfrm>
          <a:noFill/>
        </p:spPr>
      </p:pic>
      <p:pic>
        <p:nvPicPr>
          <p:cNvPr id="118793" name="Picture 9" descr="aqua_afr176-190_nlst"/>
          <p:cNvPicPr>
            <a:picLocks noGrp="1" noChangeAspect="1" noChangeArrowheads="1"/>
          </p:cNvPicPr>
          <p:nvPr>
            <p:ph sz="quarter" idx="4"/>
          </p:nvPr>
        </p:nvPicPr>
        <p:blipFill>
          <a:blip r:embed="rId9">
            <a:extLst>
              <a:ext uri="{28A0092B-C50C-407E-A947-70E740481C1C}">
                <a14:useLocalDpi xmlns:a14="http://schemas.microsoft.com/office/drawing/2010/main" val="0"/>
              </a:ext>
            </a:extLst>
          </a:blip>
          <a:srcRect/>
          <a:stretch>
            <a:fillRect/>
          </a:stretch>
        </p:blipFill>
        <p:spPr>
          <a:xfrm>
            <a:off x="4648200" y="3581400"/>
            <a:ext cx="3200400" cy="2357438"/>
          </a:xfrm>
          <a:noFill/>
        </p:spPr>
      </p:pic>
      <p:sp>
        <p:nvSpPr>
          <p:cNvPr id="118794" name="Text Box 10"/>
          <p:cNvSpPr txBox="1">
            <a:spLocks noChangeArrowheads="1"/>
          </p:cNvSpPr>
          <p:nvPr/>
        </p:nvSpPr>
        <p:spPr bwMode="auto">
          <a:xfrm>
            <a:off x="7924800" y="6477000"/>
            <a:ext cx="982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200">
                <a:latin typeface="Arial" charset="0"/>
              </a:rPr>
              <a:t>Z. Wan - 10</a:t>
            </a:r>
          </a:p>
        </p:txBody>
      </p:sp>
      <p:sp>
        <p:nvSpPr>
          <p:cNvPr id="118795" name="Text Box 11"/>
          <p:cNvSpPr txBox="1">
            <a:spLocks noChangeArrowheads="1"/>
          </p:cNvSpPr>
          <p:nvPr/>
        </p:nvSpPr>
        <p:spPr bwMode="auto">
          <a:xfrm>
            <a:off x="1600200" y="0"/>
            <a:ext cx="679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rPr>
              <a:t>LSTs retrieved from Terra and Aqua MODIS data</a:t>
            </a:r>
          </a:p>
        </p:txBody>
      </p:sp>
      <p:sp>
        <p:nvSpPr>
          <p:cNvPr id="118796" name="Text Box 12"/>
          <p:cNvSpPr txBox="1">
            <a:spLocks noChangeArrowheads="1"/>
          </p:cNvSpPr>
          <p:nvPr/>
        </p:nvSpPr>
        <p:spPr bwMode="auto">
          <a:xfrm>
            <a:off x="1752600" y="304800"/>
            <a:ext cx="708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on data days 176-177 and 185-190 (06/25-26 &amp; 07/4-9)</a:t>
            </a:r>
          </a:p>
        </p:txBody>
      </p:sp>
      <p:sp>
        <p:nvSpPr>
          <p:cNvPr id="118797" name="Text Box 13"/>
          <p:cNvSpPr txBox="1">
            <a:spLocks noChangeArrowheads="1"/>
          </p:cNvSpPr>
          <p:nvPr/>
        </p:nvSpPr>
        <p:spPr bwMode="auto">
          <a:xfrm>
            <a:off x="304800" y="1752600"/>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daytime</a:t>
            </a:r>
          </a:p>
        </p:txBody>
      </p:sp>
      <p:sp>
        <p:nvSpPr>
          <p:cNvPr id="118798" name="Text Box 14"/>
          <p:cNvSpPr txBox="1">
            <a:spLocks noChangeArrowheads="1"/>
          </p:cNvSpPr>
          <p:nvPr/>
        </p:nvSpPr>
        <p:spPr bwMode="auto">
          <a:xfrm>
            <a:off x="365125" y="2071688"/>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Terra</a:t>
            </a:r>
          </a:p>
        </p:txBody>
      </p:sp>
      <p:sp>
        <p:nvSpPr>
          <p:cNvPr id="118799" name="Text Box 15"/>
          <p:cNvSpPr txBox="1">
            <a:spLocks noChangeArrowheads="1"/>
          </p:cNvSpPr>
          <p:nvPr/>
        </p:nvSpPr>
        <p:spPr bwMode="auto">
          <a:xfrm>
            <a:off x="304800" y="4343400"/>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nighttime</a:t>
            </a:r>
          </a:p>
        </p:txBody>
      </p:sp>
      <p:sp>
        <p:nvSpPr>
          <p:cNvPr id="118800" name="Text Box 16"/>
          <p:cNvSpPr txBox="1">
            <a:spLocks noChangeArrowheads="1"/>
          </p:cNvSpPr>
          <p:nvPr/>
        </p:nvSpPr>
        <p:spPr bwMode="auto">
          <a:xfrm>
            <a:off x="381000" y="4648200"/>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Terra</a:t>
            </a:r>
          </a:p>
        </p:txBody>
      </p:sp>
      <p:sp>
        <p:nvSpPr>
          <p:cNvPr id="118801" name="Text Box 17"/>
          <p:cNvSpPr txBox="1">
            <a:spLocks noChangeArrowheads="1"/>
          </p:cNvSpPr>
          <p:nvPr/>
        </p:nvSpPr>
        <p:spPr bwMode="auto">
          <a:xfrm>
            <a:off x="7756525" y="1690688"/>
            <a:ext cx="108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daytime</a:t>
            </a:r>
          </a:p>
        </p:txBody>
      </p:sp>
      <p:sp>
        <p:nvSpPr>
          <p:cNvPr id="118802" name="Text Box 18"/>
          <p:cNvSpPr txBox="1">
            <a:spLocks noChangeArrowheads="1"/>
          </p:cNvSpPr>
          <p:nvPr/>
        </p:nvSpPr>
        <p:spPr bwMode="auto">
          <a:xfrm>
            <a:off x="7924800" y="1981200"/>
            <a:ext cx="79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Aqua</a:t>
            </a:r>
          </a:p>
        </p:txBody>
      </p:sp>
      <p:sp>
        <p:nvSpPr>
          <p:cNvPr id="118803" name="Text Box 19"/>
          <p:cNvSpPr txBox="1">
            <a:spLocks noChangeArrowheads="1"/>
          </p:cNvSpPr>
          <p:nvPr/>
        </p:nvSpPr>
        <p:spPr bwMode="auto">
          <a:xfrm>
            <a:off x="7772400" y="4267200"/>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nighttime</a:t>
            </a:r>
          </a:p>
        </p:txBody>
      </p:sp>
      <p:sp>
        <p:nvSpPr>
          <p:cNvPr id="118804" name="Text Box 20"/>
          <p:cNvSpPr txBox="1">
            <a:spLocks noChangeArrowheads="1"/>
          </p:cNvSpPr>
          <p:nvPr/>
        </p:nvSpPr>
        <p:spPr bwMode="auto">
          <a:xfrm>
            <a:off x="7908925" y="4586288"/>
            <a:ext cx="79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rPr>
              <a:t>Aqua</a:t>
            </a:r>
          </a:p>
        </p:txBody>
      </p:sp>
      <p:sp>
        <p:nvSpPr>
          <p:cNvPr id="118805" name="Text Box 21"/>
          <p:cNvSpPr txBox="1">
            <a:spLocks noChangeArrowheads="1"/>
          </p:cNvSpPr>
          <p:nvPr/>
        </p:nvSpPr>
        <p:spPr bwMode="auto">
          <a:xfrm>
            <a:off x="2057400" y="533400"/>
            <a:ext cx="5788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solidFill>
                  <a:srgbClr val="FF0066"/>
                </a:solidFill>
                <a:latin typeface="Arial" charset="0"/>
              </a:rPr>
              <a:t>to show spatial distribution of the diurnal variation</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62000"/>
            <a:ext cx="71755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2"/>
          <p:cNvSpPr txBox="1">
            <a:spLocks noChangeArrowheads="1"/>
          </p:cNvSpPr>
          <p:nvPr/>
        </p:nvSpPr>
        <p:spPr bwMode="auto">
          <a:xfrm>
            <a:off x="2019300" y="152400"/>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sz="2800">
                <a:latin typeface="Arial" charset="0"/>
              </a:rPr>
              <a:t>MODIS True Color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7650" y="762000"/>
            <a:ext cx="61087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Box 2"/>
          <p:cNvSpPr txBox="1">
            <a:spLocks noChangeArrowheads="1"/>
          </p:cNvSpPr>
          <p:nvPr/>
        </p:nvSpPr>
        <p:spPr bwMode="auto">
          <a:xfrm>
            <a:off x="1352550" y="152400"/>
            <a:ext cx="643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sz="2800">
                <a:latin typeface="Arial" charset="0"/>
              </a:rPr>
              <a:t>MODIS Land Surface Temperature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026"/>
          <p:cNvSpPr>
            <a:spLocks noGrp="1" noChangeArrowheads="1"/>
          </p:cNvSpPr>
          <p:nvPr>
            <p:ph type="title"/>
          </p:nvPr>
        </p:nvSpPr>
        <p:spPr>
          <a:xfrm>
            <a:off x="0" y="76200"/>
            <a:ext cx="9144000" cy="609600"/>
          </a:xfrm>
        </p:spPr>
        <p:txBody>
          <a:bodyPr/>
          <a:lstStyle/>
          <a:p>
            <a:r>
              <a:rPr lang="en-US" sz="3600">
                <a:solidFill>
                  <a:schemeClr val="tx1"/>
                </a:solidFill>
                <a:latin typeface="Arial" charset="0"/>
                <a:ea typeface="ＭＳ Ｐゴシック" charset="0"/>
                <a:cs typeface="ＭＳ Ｐゴシック" charset="0"/>
              </a:rPr>
              <a:t>MODIS Active Fire Detection</a:t>
            </a:r>
          </a:p>
        </p:txBody>
      </p:sp>
      <p:pic>
        <p:nvPicPr>
          <p:cNvPr id="124931" name="Picture 1027" descr="Californ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606" b="32877"/>
          <a:stretch>
            <a:fillRect/>
          </a:stretch>
        </p:blipFill>
        <p:spPr>
          <a:xfrm>
            <a:off x="142875" y="762000"/>
            <a:ext cx="4567238" cy="5334000"/>
          </a:xfrm>
          <a:noFill/>
        </p:spPr>
      </p:pic>
      <p:sp>
        <p:nvSpPr>
          <p:cNvPr id="124932" name="Rectangle 1028"/>
          <p:cNvSpPr>
            <a:spLocks noChangeArrowheads="1"/>
          </p:cNvSpPr>
          <p:nvPr/>
        </p:nvSpPr>
        <p:spPr bwMode="auto">
          <a:xfrm>
            <a:off x="4724400" y="1447800"/>
            <a:ext cx="441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6213" indent="-176213">
              <a:spcBef>
                <a:spcPct val="20000"/>
              </a:spcBef>
              <a:buFontTx/>
              <a:buChar char="•"/>
            </a:pPr>
            <a:r>
              <a:rPr lang="en-US" sz="2000">
                <a:latin typeface="Arial" charset="0"/>
              </a:rPr>
              <a:t>The algorithm considers the spectral signature (in middle and thermal infrared) of each pixel and compares it to the non-burning surrounding pixels</a:t>
            </a:r>
          </a:p>
          <a:p>
            <a:pPr marL="176213" indent="-176213">
              <a:spcBef>
                <a:spcPct val="20000"/>
              </a:spcBef>
              <a:buFontTx/>
              <a:buChar char="•"/>
            </a:pPr>
            <a:r>
              <a:rPr lang="en-US" sz="2000">
                <a:latin typeface="Arial" charset="0"/>
              </a:rPr>
              <a:t>The natural variability of the surrounding background is taken into account</a:t>
            </a:r>
          </a:p>
          <a:p>
            <a:pPr marL="176213" indent="-176213">
              <a:spcBef>
                <a:spcPct val="20000"/>
              </a:spcBef>
              <a:buFontTx/>
              <a:buChar char="•"/>
            </a:pPr>
            <a:r>
              <a:rPr lang="en-US" sz="2000">
                <a:latin typeface="Arial" charset="0"/>
              </a:rPr>
              <a:t>Fewer false detections than traditional threshold-based algorithms</a:t>
            </a:r>
          </a:p>
          <a:p>
            <a:pPr marL="176213" indent="-176213">
              <a:spcBef>
                <a:spcPct val="20000"/>
              </a:spcBef>
              <a:buFontTx/>
              <a:buChar char="•"/>
            </a:pPr>
            <a:r>
              <a:rPr lang="en-US" sz="2000">
                <a:latin typeface="Arial" charset="0"/>
              </a:rPr>
              <a:t>Sensitive enough to detect small fires</a:t>
            </a:r>
          </a:p>
        </p:txBody>
      </p:sp>
      <p:sp>
        <p:nvSpPr>
          <p:cNvPr id="124933" name="Text Box 1029"/>
          <p:cNvSpPr txBox="1">
            <a:spLocks noChangeArrowheads="1"/>
          </p:cNvSpPr>
          <p:nvPr/>
        </p:nvSpPr>
        <p:spPr bwMode="auto">
          <a:xfrm>
            <a:off x="1438275" y="6324600"/>
            <a:ext cx="1841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latin typeface="Arial" charset="0"/>
              </a:rPr>
              <a:t>California – 10/26/03</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990600" y="2667000"/>
            <a:ext cx="7162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4000">
                <a:solidFill>
                  <a:srgbClr val="000099"/>
                </a:solidFill>
                <a:latin typeface="Arial" charset="0"/>
              </a:rPr>
              <a:t>MODIS Atmosphere Applications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v162_MODIS_f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04825"/>
            <a:ext cx="6353175"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838200" y="-61913"/>
            <a:ext cx="7543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latin typeface="Arial" charset="0"/>
              </a:rPr>
              <a:t>Terra MODIS first light image, 24 Feb. 2000</a:t>
            </a:r>
          </a:p>
        </p:txBody>
      </p:sp>
      <p:sp>
        <p:nvSpPr>
          <p:cNvPr id="30724" name="Rectangle 4"/>
          <p:cNvSpPr>
            <a:spLocks noChangeArrowheads="1"/>
          </p:cNvSpPr>
          <p:nvPr/>
        </p:nvSpPr>
        <p:spPr bwMode="auto">
          <a:xfrm>
            <a:off x="152400" y="3136900"/>
            <a:ext cx="2286000"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900">
                <a:solidFill>
                  <a:srgbClr val="000000"/>
                </a:solidFill>
                <a:latin typeface="Arial" charset="0"/>
              </a:rPr>
              <a:t>Birdfoot Delta</a:t>
            </a:r>
          </a:p>
          <a:p>
            <a:r>
              <a:rPr lang="en-US" sz="1900">
                <a:solidFill>
                  <a:srgbClr val="000000"/>
                </a:solidFill>
                <a:latin typeface="Arial" charset="0"/>
              </a:rPr>
              <a:t>Mississippi River</a:t>
            </a:r>
          </a:p>
          <a:p>
            <a:r>
              <a:rPr lang="en-US" sz="1900">
                <a:solidFill>
                  <a:srgbClr val="000000"/>
                </a:solidFill>
                <a:latin typeface="Arial" charset="0"/>
              </a:rPr>
              <a:t>USA</a:t>
            </a:r>
            <a:endParaRPr lang="en-US" sz="19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l="12085" t="29807" r="12796" b="21997"/>
          <a:stretch>
            <a:fillRect/>
          </a:stretch>
        </p:blipFill>
        <p:spPr bwMode="auto">
          <a:xfrm>
            <a:off x="533400" y="990600"/>
            <a:ext cx="80772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Box 3"/>
          <p:cNvSpPr txBox="1">
            <a:spLocks noChangeArrowheads="1"/>
          </p:cNvSpPr>
          <p:nvPr/>
        </p:nvSpPr>
        <p:spPr bwMode="auto">
          <a:xfrm>
            <a:off x="952500" y="304800"/>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atin typeface="Helvetica" charset="0"/>
              </a:rPr>
              <a:t>MODIS Atmosphere Product Flowchart</a:t>
            </a:r>
          </a:p>
        </p:txBody>
      </p:sp>
    </p:spTree>
  </p:cSld>
  <p:clrMapOvr>
    <a:masterClrMapping/>
  </p:clrMapOvr>
  <p:transition xmlns:p14="http://schemas.microsoft.com/office/powerpoint/2010/mai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50" name="Picture 2" descr="C351_008"/>
          <p:cNvPicPr>
            <a:picLocks noChangeAspect="1" noChangeArrowheads="1"/>
          </p:cNvPicPr>
          <p:nvPr/>
        </p:nvPicPr>
        <p:blipFill>
          <a:blip r:embed="rId3">
            <a:extLst>
              <a:ext uri="{28A0092B-C50C-407E-A947-70E740481C1C}">
                <a14:useLocalDpi xmlns:a14="http://schemas.microsoft.com/office/drawing/2010/main" val="0"/>
              </a:ext>
            </a:extLst>
          </a:blip>
          <a:srcRect l="5222" t="13333" r="5222" b="13333"/>
          <a:stretch>
            <a:fillRect/>
          </a:stretch>
        </p:blipFill>
        <p:spPr bwMode="auto">
          <a:xfrm>
            <a:off x="76200" y="533400"/>
            <a:ext cx="8991600"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body" idx="1"/>
          </p:nvPr>
        </p:nvSpPr>
        <p:spPr>
          <a:xfrm>
            <a:off x="601663" y="1600200"/>
            <a:ext cx="7932737" cy="4648200"/>
          </a:xfrm>
        </p:spPr>
        <p:txBody>
          <a:bodyPr/>
          <a:lstStyle/>
          <a:p>
            <a:pPr eaLnBrk="1" hangingPunct="1">
              <a:lnSpc>
                <a:spcPct val="110000"/>
              </a:lnSpc>
              <a:buSzPct val="75000"/>
              <a:buFont typeface="Wingdings" charset="0"/>
              <a:buChar char="n"/>
            </a:pPr>
            <a:r>
              <a:rPr lang="en-US" sz="2200" b="1">
                <a:solidFill>
                  <a:schemeClr val="tx2"/>
                </a:solidFill>
                <a:latin typeface="Arial" charset="0"/>
                <a:ea typeface="ＭＳ Ｐゴシック" charset="0"/>
                <a:cs typeface="ＭＳ Ｐゴシック" charset="0"/>
              </a:rPr>
              <a:t>1 km</a:t>
            </a:r>
            <a:r>
              <a:rPr lang="en-US" sz="2200">
                <a:solidFill>
                  <a:schemeClr val="tx2"/>
                </a:solidFill>
                <a:latin typeface="Arial" charset="0"/>
                <a:ea typeface="ＭＳ Ｐゴシック" charset="0"/>
                <a:cs typeface="ＭＳ Ｐゴシック" charset="0"/>
              </a:rPr>
              <a:t> spatial resolution </a:t>
            </a:r>
            <a:r>
              <a:rPr lang="en-US" sz="2200" b="1">
                <a:solidFill>
                  <a:schemeClr val="tx2"/>
                </a:solidFill>
                <a:latin typeface="Arial" charset="0"/>
                <a:ea typeface="ＭＳ Ｐゴシック" charset="0"/>
                <a:cs typeface="ＭＳ Ｐゴシック" charset="0"/>
              </a:rPr>
              <a:t>day &amp; night</a:t>
            </a:r>
            <a:r>
              <a:rPr lang="en-US" sz="2200">
                <a:solidFill>
                  <a:schemeClr val="tx2"/>
                </a:solidFill>
                <a:latin typeface="Arial" charset="0"/>
                <a:ea typeface="ＭＳ Ｐゴシック" charset="0"/>
                <a:cs typeface="ＭＳ Ｐゴシック" charset="0"/>
              </a:rPr>
              <a:t>, (250 m day)</a:t>
            </a:r>
            <a:endParaRPr lang="en-US" sz="2200">
              <a:latin typeface="Arial" charset="0"/>
              <a:ea typeface="ＭＳ Ｐゴシック" charset="0"/>
              <a:cs typeface="ＭＳ Ｐゴシック" charset="0"/>
            </a:endParaRPr>
          </a:p>
          <a:p>
            <a:pPr lvl="1" eaLnBrk="1" hangingPunct="1">
              <a:lnSpc>
                <a:spcPct val="110000"/>
              </a:lnSpc>
              <a:buFont typeface="Symbol" charset="0"/>
              <a:buChar char="-"/>
            </a:pPr>
            <a:r>
              <a:rPr lang="en-US" sz="2200" b="1">
                <a:latin typeface="Arial" charset="0"/>
                <a:ea typeface="ＭＳ Ｐゴシック" charset="0"/>
              </a:rPr>
              <a:t>19 spectral bands (0.55-13.93 µm, incl. 1.38 µm)</a:t>
            </a:r>
          </a:p>
          <a:p>
            <a:pPr lvl="1" eaLnBrk="1" hangingPunct="1">
              <a:lnSpc>
                <a:spcPct val="110000"/>
              </a:lnSpc>
              <a:buFont typeface="Symbol" charset="0"/>
              <a:buChar char="-"/>
            </a:pPr>
            <a:r>
              <a:rPr lang="en-US" sz="2200">
                <a:solidFill>
                  <a:schemeClr val="tx2"/>
                </a:solidFill>
                <a:latin typeface="Arial" charset="0"/>
                <a:ea typeface="ＭＳ Ｐゴシック" charset="0"/>
              </a:rPr>
              <a:t>11 individual spectral tests (function of 5 processing paths) combined for initial pixel confidence of clear</a:t>
            </a:r>
          </a:p>
          <a:p>
            <a:pPr lvl="1" eaLnBrk="1" hangingPunct="1">
              <a:lnSpc>
                <a:spcPct val="110000"/>
              </a:lnSpc>
              <a:buFont typeface="Symbol" charset="0"/>
              <a:buChar char="-"/>
            </a:pPr>
            <a:r>
              <a:rPr lang="en-US" sz="2200">
                <a:solidFill>
                  <a:schemeClr val="tx2"/>
                </a:solidFill>
                <a:latin typeface="Arial" charset="0"/>
                <a:ea typeface="ＭＳ Ｐゴシック" charset="0"/>
              </a:rPr>
              <a:t>temporal consistency test over ocean, desert (nighttime); spatial variability test over ocean</a:t>
            </a:r>
          </a:p>
          <a:p>
            <a:pPr eaLnBrk="1" hangingPunct="1">
              <a:lnSpc>
                <a:spcPct val="110000"/>
              </a:lnSpc>
              <a:buSzPct val="75000"/>
              <a:buFont typeface="Wingdings" charset="0"/>
              <a:buChar char="n"/>
            </a:pPr>
            <a:r>
              <a:rPr lang="en-US" sz="2200">
                <a:solidFill>
                  <a:schemeClr val="tx2"/>
                </a:solidFill>
                <a:latin typeface="Arial" charset="0"/>
                <a:ea typeface="ＭＳ Ｐゴシック" charset="0"/>
                <a:cs typeface="ＭＳ Ｐゴシック" charset="0"/>
              </a:rPr>
              <a:t> </a:t>
            </a:r>
            <a:r>
              <a:rPr lang="en-US" sz="2200" b="1">
                <a:latin typeface="Arial" charset="0"/>
                <a:ea typeface="ＭＳ Ｐゴシック" charset="0"/>
                <a:cs typeface="ＭＳ Ｐゴシック" charset="0"/>
              </a:rPr>
              <a:t>48 bits per pixel</a:t>
            </a:r>
            <a:r>
              <a:rPr lang="en-US" sz="2200">
                <a:latin typeface="Arial" charset="0"/>
                <a:ea typeface="ＭＳ Ｐゴシック" charset="0"/>
                <a:cs typeface="ＭＳ Ｐゴシック" charset="0"/>
              </a:rPr>
              <a:t> </a:t>
            </a:r>
            <a:r>
              <a:rPr lang="en-US" sz="2200">
                <a:solidFill>
                  <a:schemeClr val="tx2"/>
                </a:solidFill>
                <a:latin typeface="Arial" charset="0"/>
                <a:ea typeface="ＭＳ Ｐゴシック" charset="0"/>
                <a:cs typeface="ＭＳ Ｐゴシック" charset="0"/>
              </a:rPr>
              <a:t>including individual test results and processing path</a:t>
            </a:r>
          </a:p>
          <a:p>
            <a:pPr eaLnBrk="1" hangingPunct="1">
              <a:lnSpc>
                <a:spcPct val="110000"/>
              </a:lnSpc>
              <a:buSzPct val="75000"/>
              <a:buFont typeface="Wingdings" charset="0"/>
              <a:buChar char="n"/>
            </a:pPr>
            <a:r>
              <a:rPr lang="en-US" sz="2200">
                <a:solidFill>
                  <a:schemeClr val="tx2"/>
                </a:solidFill>
                <a:latin typeface="Arial" charset="0"/>
                <a:ea typeface="ＭＳ Ｐゴシック" charset="0"/>
                <a:cs typeface="ＭＳ Ｐゴシック" charset="0"/>
              </a:rPr>
              <a:t> </a:t>
            </a:r>
            <a:r>
              <a:rPr lang="en-US" sz="2200" b="1">
                <a:latin typeface="Arial" charset="0"/>
                <a:ea typeface="ＭＳ Ｐゴシック" charset="0"/>
                <a:cs typeface="ＭＳ Ｐゴシック" charset="0"/>
              </a:rPr>
              <a:t>Result classes are</a:t>
            </a:r>
          </a:p>
          <a:p>
            <a:pPr eaLnBrk="1" hangingPunct="1">
              <a:lnSpc>
                <a:spcPct val="110000"/>
              </a:lnSpc>
              <a:buSzPct val="75000"/>
              <a:buFont typeface="Wingdings" charset="0"/>
              <a:buNone/>
            </a:pPr>
            <a:r>
              <a:rPr lang="en-US" sz="2200" i="1">
                <a:solidFill>
                  <a:srgbClr val="BF0000"/>
                </a:solidFill>
                <a:latin typeface="Arial" charset="0"/>
                <a:ea typeface="ＭＳ Ｐゴシック" charset="0"/>
                <a:cs typeface="ＭＳ Ｐゴシック" charset="0"/>
              </a:rPr>
              <a:t>		</a:t>
            </a:r>
            <a:r>
              <a:rPr lang="en-US" sz="2200" b="1">
                <a:solidFill>
                  <a:srgbClr val="BF0000"/>
                </a:solidFill>
                <a:latin typeface="Arial" charset="0"/>
                <a:ea typeface="ＭＳ Ｐゴシック" charset="0"/>
                <a:cs typeface="ＭＳ Ｐゴシック" charset="0"/>
              </a:rPr>
              <a:t>Confident Clear, Probably Clear, Uncertain, Cloudy</a:t>
            </a:r>
            <a:endParaRPr lang="en-US" sz="2200" i="1">
              <a:solidFill>
                <a:srgbClr val="BF0000"/>
              </a:solidFill>
              <a:latin typeface="Arial" charset="0"/>
              <a:ea typeface="ＭＳ Ｐゴシック" charset="0"/>
              <a:cs typeface="ＭＳ Ｐゴシック" charset="0"/>
            </a:endParaRPr>
          </a:p>
        </p:txBody>
      </p:sp>
      <p:sp>
        <p:nvSpPr>
          <p:cNvPr id="132099" name="Rectangle 3"/>
          <p:cNvSpPr>
            <a:spLocks noGrp="1" noChangeArrowheads="1"/>
          </p:cNvSpPr>
          <p:nvPr>
            <p:ph type="title"/>
          </p:nvPr>
        </p:nvSpPr>
        <p:spPr>
          <a:xfrm>
            <a:off x="533400" y="228600"/>
            <a:ext cx="7772400" cy="1143000"/>
          </a:xfrm>
          <a:noFill/>
        </p:spPr>
        <p:txBody>
          <a:bodyPr/>
          <a:lstStyle/>
          <a:p>
            <a:pPr eaLnBrk="1" hangingPunct="1"/>
            <a:r>
              <a:rPr lang="en-US">
                <a:solidFill>
                  <a:srgbClr val="0000BA"/>
                </a:solidFill>
                <a:latin typeface="Arial" charset="0"/>
                <a:ea typeface="ＭＳ Ｐゴシック" charset="0"/>
                <a:cs typeface="ＭＳ Ｐゴシック" charset="0"/>
              </a:rPr>
              <a:t>MODIS Cloud Mask</a:t>
            </a:r>
            <a:endParaRPr lang="en-US" sz="2800">
              <a:solidFill>
                <a:srgbClr val="FFCC00"/>
              </a:solidFill>
              <a:latin typeface="Arial" charset="0"/>
              <a:ea typeface="ＭＳ Ｐゴシック" charset="0"/>
              <a:cs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QUA_04_Jun_2010_0450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AQUA_04_Jun_2010_0450_CloudMask.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7218" name="Picture 4"/>
          <p:cNvPicPr>
            <a:picLocks noChangeAspect="1" noChangeArrowheads="1"/>
          </p:cNvPicPr>
          <p:nvPr/>
        </p:nvPicPr>
        <p:blipFill>
          <a:blip r:embed="rId3">
            <a:extLst>
              <a:ext uri="{28A0092B-C50C-407E-A947-70E740481C1C}">
                <a14:useLocalDpi xmlns:a14="http://schemas.microsoft.com/office/drawing/2010/main" val="0"/>
              </a:ext>
            </a:extLst>
          </a:blip>
          <a:srcRect b="5115"/>
          <a:stretch>
            <a:fillRect/>
          </a:stretch>
        </p:blipFill>
        <p:spPr bwMode="auto">
          <a:xfrm>
            <a:off x="228600" y="2286000"/>
            <a:ext cx="5614988"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8662" name="Text Box 6"/>
          <p:cNvSpPr txBox="1">
            <a:spLocks noChangeArrowheads="1"/>
          </p:cNvSpPr>
          <p:nvPr/>
        </p:nvSpPr>
        <p:spPr bwMode="auto">
          <a:xfrm>
            <a:off x="2454275" y="2438400"/>
            <a:ext cx="2117725" cy="6413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a:solidFill>
                  <a:srgbClr val="FF0000"/>
                </a:solidFill>
                <a:effectLst>
                  <a:outerShdw blurRad="38100" dist="38100" dir="2700000" algn="tl">
                    <a:srgbClr val="DDDDDD"/>
                  </a:outerShdw>
                </a:effectLst>
                <a:latin typeface="Helvetica" charset="0"/>
              </a:rPr>
              <a:t>Liquid water cloud</a:t>
            </a:r>
            <a:endParaRPr lang="en-US" sz="2000">
              <a:solidFill>
                <a:srgbClr val="FF0000"/>
              </a:solidFill>
              <a:effectLst>
                <a:outerShdw blurRad="38100" dist="38100" dir="2700000" algn="tl">
                  <a:srgbClr val="DDDDDD"/>
                </a:outerShdw>
              </a:effectLst>
              <a:latin typeface="Helvetica" charset="0"/>
            </a:endParaRPr>
          </a:p>
          <a:p>
            <a:pPr eaLnBrk="1" hangingPunct="1"/>
            <a:r>
              <a:rPr lang="en-US" sz="1800">
                <a:solidFill>
                  <a:srgbClr val="BF0000"/>
                </a:solidFill>
                <a:latin typeface="Helvetica" charset="0"/>
              </a:rPr>
              <a:t>ocean surface</a:t>
            </a:r>
            <a:endParaRPr lang="en-US">
              <a:solidFill>
                <a:srgbClr val="FF0000"/>
              </a:solidFill>
              <a:latin typeface="Helvetica" charset="0"/>
            </a:endParaRPr>
          </a:p>
        </p:txBody>
      </p:sp>
      <p:grpSp>
        <p:nvGrpSpPr>
          <p:cNvPr id="2" name="Group 7"/>
          <p:cNvGrpSpPr>
            <a:grpSpLocks/>
          </p:cNvGrpSpPr>
          <p:nvPr/>
        </p:nvGrpSpPr>
        <p:grpSpPr bwMode="auto">
          <a:xfrm>
            <a:off x="2913063" y="3133725"/>
            <a:ext cx="6303962" cy="1554163"/>
            <a:chOff x="1835" y="1704"/>
            <a:chExt cx="3971" cy="979"/>
          </a:xfrm>
        </p:grpSpPr>
        <p:sp>
          <p:nvSpPr>
            <p:cNvPr id="137227" name="Freeform 8"/>
            <p:cNvSpPr>
              <a:spLocks/>
            </p:cNvSpPr>
            <p:nvPr/>
          </p:nvSpPr>
          <p:spPr bwMode="auto">
            <a:xfrm>
              <a:off x="1835" y="1819"/>
              <a:ext cx="181" cy="864"/>
            </a:xfrm>
            <a:custGeom>
              <a:avLst/>
              <a:gdLst>
                <a:gd name="T0" fmla="*/ 181 w 181"/>
                <a:gd name="T1" fmla="*/ 0 h 864"/>
                <a:gd name="T2" fmla="*/ 117 w 181"/>
                <a:gd name="T3" fmla="*/ 74 h 864"/>
                <a:gd name="T4" fmla="*/ 74 w 181"/>
                <a:gd name="T5" fmla="*/ 256 h 864"/>
                <a:gd name="T6" fmla="*/ 53 w 181"/>
                <a:gd name="T7" fmla="*/ 410 h 864"/>
                <a:gd name="T8" fmla="*/ 16 w 181"/>
                <a:gd name="T9" fmla="*/ 720 h 864"/>
                <a:gd name="T10" fmla="*/ 0 w 181"/>
                <a:gd name="T11" fmla="*/ 864 h 864"/>
                <a:gd name="T12" fmla="*/ 0 60000 65536"/>
                <a:gd name="T13" fmla="*/ 0 60000 65536"/>
                <a:gd name="T14" fmla="*/ 0 60000 65536"/>
                <a:gd name="T15" fmla="*/ 0 60000 65536"/>
                <a:gd name="T16" fmla="*/ 0 60000 65536"/>
                <a:gd name="T17" fmla="*/ 0 60000 65536"/>
                <a:gd name="T18" fmla="*/ 0 w 181"/>
                <a:gd name="T19" fmla="*/ 0 h 864"/>
                <a:gd name="T20" fmla="*/ 181 w 181"/>
                <a:gd name="T21" fmla="*/ 864 h 864"/>
              </a:gdLst>
              <a:ahLst/>
              <a:cxnLst>
                <a:cxn ang="T12">
                  <a:pos x="T0" y="T1"/>
                </a:cxn>
                <a:cxn ang="T13">
                  <a:pos x="T2" y="T3"/>
                </a:cxn>
                <a:cxn ang="T14">
                  <a:pos x="T4" y="T5"/>
                </a:cxn>
                <a:cxn ang="T15">
                  <a:pos x="T6" y="T7"/>
                </a:cxn>
                <a:cxn ang="T16">
                  <a:pos x="T8" y="T9"/>
                </a:cxn>
                <a:cxn ang="T17">
                  <a:pos x="T10" y="T11"/>
                </a:cxn>
              </a:cxnLst>
              <a:rect l="T18" t="T19" r="T20" b="T21"/>
              <a:pathLst>
                <a:path w="181" h="864">
                  <a:moveTo>
                    <a:pt x="181" y="0"/>
                  </a:moveTo>
                  <a:cubicBezTo>
                    <a:pt x="157" y="15"/>
                    <a:pt x="134" y="31"/>
                    <a:pt x="117" y="74"/>
                  </a:cubicBezTo>
                  <a:cubicBezTo>
                    <a:pt x="99" y="116"/>
                    <a:pt x="84" y="200"/>
                    <a:pt x="74" y="256"/>
                  </a:cubicBezTo>
                  <a:cubicBezTo>
                    <a:pt x="63" y="312"/>
                    <a:pt x="62" y="332"/>
                    <a:pt x="53" y="410"/>
                  </a:cubicBezTo>
                  <a:cubicBezTo>
                    <a:pt x="43" y="487"/>
                    <a:pt x="24" y="644"/>
                    <a:pt x="16" y="720"/>
                  </a:cubicBezTo>
                  <a:cubicBezTo>
                    <a:pt x="7" y="795"/>
                    <a:pt x="2" y="841"/>
                    <a:pt x="0" y="864"/>
                  </a:cubicBezTo>
                </a:path>
              </a:pathLst>
            </a:cu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7228" name="Line 9"/>
            <p:cNvSpPr>
              <a:spLocks noChangeShapeType="1"/>
            </p:cNvSpPr>
            <p:nvPr/>
          </p:nvSpPr>
          <p:spPr bwMode="auto">
            <a:xfrm flipH="1">
              <a:off x="1869" y="2197"/>
              <a:ext cx="16" cy="187"/>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29" name="Text Box 10"/>
            <p:cNvSpPr txBox="1">
              <a:spLocks noChangeArrowheads="1"/>
            </p:cNvSpPr>
            <p:nvPr/>
          </p:nvSpPr>
          <p:spPr bwMode="auto">
            <a:xfrm>
              <a:off x="3648" y="1704"/>
              <a:ext cx="215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solidFill>
                    <a:schemeClr val="bg2"/>
                  </a:solidFill>
                  <a:latin typeface="Helvetica" charset="0"/>
                </a:rPr>
                <a:t>2.1 µm absorption increases with particle size, little effect at 0.86 µm</a:t>
              </a:r>
              <a:endParaRPr lang="en-US" sz="1600">
                <a:solidFill>
                  <a:srgbClr val="C0C0C0"/>
                </a:solidFill>
                <a:latin typeface="Helvetica" charset="0"/>
              </a:endParaRPr>
            </a:p>
          </p:txBody>
        </p:sp>
      </p:grpSp>
      <p:grpSp>
        <p:nvGrpSpPr>
          <p:cNvPr id="3" name="Group 11"/>
          <p:cNvGrpSpPr>
            <a:grpSpLocks/>
          </p:cNvGrpSpPr>
          <p:nvPr/>
        </p:nvGrpSpPr>
        <p:grpSpPr bwMode="auto">
          <a:xfrm>
            <a:off x="1211263" y="3952875"/>
            <a:ext cx="7666037" cy="1085850"/>
            <a:chOff x="763" y="2212"/>
            <a:chExt cx="4829" cy="684"/>
          </a:xfrm>
        </p:grpSpPr>
        <p:sp>
          <p:nvSpPr>
            <p:cNvPr id="137224" name="Freeform 12"/>
            <p:cNvSpPr>
              <a:spLocks/>
            </p:cNvSpPr>
            <p:nvPr/>
          </p:nvSpPr>
          <p:spPr bwMode="auto">
            <a:xfrm>
              <a:off x="763" y="2212"/>
              <a:ext cx="1482" cy="684"/>
            </a:xfrm>
            <a:custGeom>
              <a:avLst/>
              <a:gdLst>
                <a:gd name="T0" fmla="*/ 1482 w 1482"/>
                <a:gd name="T1" fmla="*/ 1 h 684"/>
                <a:gd name="T2" fmla="*/ 1098 w 1482"/>
                <a:gd name="T3" fmla="*/ 6 h 684"/>
                <a:gd name="T4" fmla="*/ 874 w 1482"/>
                <a:gd name="T5" fmla="*/ 33 h 684"/>
                <a:gd name="T6" fmla="*/ 544 w 1482"/>
                <a:gd name="T7" fmla="*/ 150 h 684"/>
                <a:gd name="T8" fmla="*/ 293 w 1482"/>
                <a:gd name="T9" fmla="*/ 348 h 684"/>
                <a:gd name="T10" fmla="*/ 0 w 1482"/>
                <a:gd name="T11" fmla="*/ 684 h 684"/>
                <a:gd name="T12" fmla="*/ 0 60000 65536"/>
                <a:gd name="T13" fmla="*/ 0 60000 65536"/>
                <a:gd name="T14" fmla="*/ 0 60000 65536"/>
                <a:gd name="T15" fmla="*/ 0 60000 65536"/>
                <a:gd name="T16" fmla="*/ 0 60000 65536"/>
                <a:gd name="T17" fmla="*/ 0 60000 65536"/>
                <a:gd name="T18" fmla="*/ 0 w 1482"/>
                <a:gd name="T19" fmla="*/ 0 h 684"/>
                <a:gd name="T20" fmla="*/ 1482 w 1482"/>
                <a:gd name="T21" fmla="*/ 684 h 684"/>
              </a:gdLst>
              <a:ahLst/>
              <a:cxnLst>
                <a:cxn ang="T12">
                  <a:pos x="T0" y="T1"/>
                </a:cxn>
                <a:cxn ang="T13">
                  <a:pos x="T2" y="T3"/>
                </a:cxn>
                <a:cxn ang="T14">
                  <a:pos x="T4" y="T5"/>
                </a:cxn>
                <a:cxn ang="T15">
                  <a:pos x="T6" y="T7"/>
                </a:cxn>
                <a:cxn ang="T16">
                  <a:pos x="T8" y="T9"/>
                </a:cxn>
                <a:cxn ang="T17">
                  <a:pos x="T10" y="T11"/>
                </a:cxn>
              </a:cxnLst>
              <a:rect l="T18" t="T19" r="T20" b="T21"/>
              <a:pathLst>
                <a:path w="1482" h="684">
                  <a:moveTo>
                    <a:pt x="1482" y="1"/>
                  </a:moveTo>
                  <a:cubicBezTo>
                    <a:pt x="1340" y="0"/>
                    <a:pt x="1199" y="0"/>
                    <a:pt x="1098" y="6"/>
                  </a:cubicBezTo>
                  <a:cubicBezTo>
                    <a:pt x="996" y="11"/>
                    <a:pt x="966" y="9"/>
                    <a:pt x="874" y="33"/>
                  </a:cubicBezTo>
                  <a:cubicBezTo>
                    <a:pt x="781" y="57"/>
                    <a:pt x="640" y="97"/>
                    <a:pt x="544" y="150"/>
                  </a:cubicBezTo>
                  <a:cubicBezTo>
                    <a:pt x="447" y="202"/>
                    <a:pt x="383" y="259"/>
                    <a:pt x="293" y="348"/>
                  </a:cubicBezTo>
                  <a:cubicBezTo>
                    <a:pt x="202" y="436"/>
                    <a:pt x="48" y="628"/>
                    <a:pt x="0" y="684"/>
                  </a:cubicBezTo>
                </a:path>
              </a:pathLst>
            </a:cu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7225" name="Line 13"/>
            <p:cNvSpPr>
              <a:spLocks noChangeShapeType="1"/>
            </p:cNvSpPr>
            <p:nvPr/>
          </p:nvSpPr>
          <p:spPr bwMode="auto">
            <a:xfrm rot="10800000" flipH="1">
              <a:off x="1184" y="2331"/>
              <a:ext cx="186" cy="117"/>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7226" name="Text Box 14"/>
            <p:cNvSpPr txBox="1">
              <a:spLocks noChangeArrowheads="1"/>
            </p:cNvSpPr>
            <p:nvPr/>
          </p:nvSpPr>
          <p:spPr bwMode="auto">
            <a:xfrm>
              <a:off x="3648" y="2317"/>
              <a:ext cx="194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a:solidFill>
                    <a:srgbClr val="008000"/>
                  </a:solidFill>
                  <a:latin typeface="Helvetica" charset="0"/>
                </a:rPr>
                <a:t>2.1 µm reflectance reaches limiting values with optical thickness</a:t>
              </a:r>
              <a:endParaRPr lang="en-US" sz="1600">
                <a:solidFill>
                  <a:srgbClr val="CC9900"/>
                </a:solidFill>
                <a:latin typeface="Helvetica" charset="0"/>
              </a:endParaRPr>
            </a:p>
          </p:txBody>
        </p:sp>
      </p:grpSp>
      <p:sp>
        <p:nvSpPr>
          <p:cNvPr id="137222" name="Text Box 15"/>
          <p:cNvSpPr txBox="1">
            <a:spLocks noChangeArrowheads="1"/>
          </p:cNvSpPr>
          <p:nvPr/>
        </p:nvSpPr>
        <p:spPr bwMode="auto">
          <a:xfrm>
            <a:off x="7164388" y="6553200"/>
            <a:ext cx="197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a:solidFill>
                  <a:schemeClr val="bg2"/>
                </a:solidFill>
                <a:latin typeface="Comic Sans MS" charset="0"/>
              </a:rPr>
              <a:t>S. Platnick, ISSAOS </a:t>
            </a:r>
            <a:r>
              <a:rPr lang="ja-JP" altLang="en-US" sz="1200">
                <a:solidFill>
                  <a:schemeClr val="bg2"/>
                </a:solidFill>
                <a:latin typeface="Comic Sans MS" charset="0"/>
              </a:rPr>
              <a:t>‘</a:t>
            </a:r>
            <a:r>
              <a:rPr lang="en-US" sz="1200">
                <a:solidFill>
                  <a:schemeClr val="bg2"/>
                </a:solidFill>
                <a:latin typeface="Comic Sans MS" charset="0"/>
              </a:rPr>
              <a:t>02</a:t>
            </a:r>
          </a:p>
        </p:txBody>
      </p:sp>
      <p:sp>
        <p:nvSpPr>
          <p:cNvPr id="137223" name="TextBox 16"/>
          <p:cNvSpPr txBox="1">
            <a:spLocks noChangeArrowheads="1"/>
          </p:cNvSpPr>
          <p:nvPr/>
        </p:nvSpPr>
        <p:spPr bwMode="auto">
          <a:xfrm>
            <a:off x="914400" y="304800"/>
            <a:ext cx="76962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a:latin typeface="Arial" charset="0"/>
              </a:rPr>
              <a:t>MODIS Cloud Optical Properties</a:t>
            </a:r>
          </a:p>
          <a:p>
            <a:pPr>
              <a:spcBef>
                <a:spcPct val="25000"/>
              </a:spcBef>
            </a:pPr>
            <a:endParaRPr lang="en-US" sz="2000">
              <a:latin typeface="Arial" charset="0"/>
            </a:endParaRPr>
          </a:p>
          <a:p>
            <a:pPr>
              <a:spcBef>
                <a:spcPct val="25000"/>
              </a:spcBef>
            </a:pPr>
            <a:r>
              <a:rPr lang="en-US" sz="2000">
                <a:latin typeface="Arial" charset="0"/>
              </a:rPr>
              <a:t>MODIS observations at 0.66, 0.86, 1.6, 2.1, and 3.7 microns contain information about the cloud droplet size and optical properties.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76200"/>
            <a:ext cx="7772400" cy="609600"/>
          </a:xfrm>
        </p:spPr>
        <p:txBody>
          <a:bodyPr/>
          <a:lstStyle/>
          <a:p>
            <a:pPr eaLnBrk="1" hangingPunct="1"/>
            <a:r>
              <a:rPr lang="en-US" sz="3200">
                <a:latin typeface="Arial" charset="0"/>
                <a:ea typeface="ＭＳ Ｐゴシック" charset="0"/>
                <a:cs typeface="ＭＳ Ｐゴシック" charset="0"/>
              </a:rPr>
              <a:t>Monthly Mean Cloud Optical Thickness</a:t>
            </a:r>
            <a:endParaRPr lang="en-US">
              <a:latin typeface="Arial" charset="0"/>
              <a:ea typeface="ＭＳ Ｐゴシック" charset="0"/>
              <a:cs typeface="ＭＳ Ｐゴシック" charset="0"/>
            </a:endParaRPr>
          </a:p>
        </p:txBody>
      </p:sp>
      <p:pic>
        <p:nvPicPr>
          <p:cNvPr id="139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6078538"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152400"/>
            <a:ext cx="7772400" cy="533400"/>
          </a:xfrm>
        </p:spPr>
        <p:txBody>
          <a:bodyPr/>
          <a:lstStyle/>
          <a:p>
            <a:pPr eaLnBrk="1" hangingPunct="1"/>
            <a:r>
              <a:rPr lang="en-US" sz="3200">
                <a:latin typeface="Arial" charset="0"/>
                <a:ea typeface="ＭＳ Ｐゴシック" charset="0"/>
                <a:cs typeface="ＭＳ Ｐゴシック" charset="0"/>
              </a:rPr>
              <a:t>Monthly Mean Cloud Effective Radius</a:t>
            </a:r>
            <a:endParaRPr lang="en-US">
              <a:latin typeface="Arial" charset="0"/>
              <a:ea typeface="ＭＳ Ｐゴシック" charset="0"/>
              <a:cs typeface="ＭＳ Ｐゴシック" charset="0"/>
            </a:endParaRP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838200"/>
            <a:ext cx="60420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152400"/>
            <a:ext cx="7772400" cy="1143000"/>
          </a:xfrm>
          <a:noFill/>
        </p:spPr>
        <p:txBody>
          <a:bodyPr/>
          <a:lstStyle/>
          <a:p>
            <a:r>
              <a:rPr lang="en-US" dirty="0">
                <a:solidFill>
                  <a:srgbClr val="0000BA"/>
                </a:solidFill>
                <a:latin typeface="Arial" charset="0"/>
                <a:ea typeface="ＭＳ Ｐゴシック" charset="0"/>
                <a:cs typeface="ＭＳ Ｐゴシック" charset="0"/>
              </a:rPr>
              <a:t>MODIS Aerosol </a:t>
            </a:r>
            <a:r>
              <a:rPr lang="en-US" dirty="0" smtClean="0">
                <a:solidFill>
                  <a:srgbClr val="0000BA"/>
                </a:solidFill>
                <a:latin typeface="Arial" charset="0"/>
                <a:ea typeface="ＭＳ Ｐゴシック" charset="0"/>
                <a:cs typeface="ＭＳ Ｐゴシック" charset="0"/>
              </a:rPr>
              <a:t>Product</a:t>
            </a:r>
            <a:endParaRPr lang="en-US" sz="2800" dirty="0">
              <a:solidFill>
                <a:srgbClr val="FFCC00"/>
              </a:solidFill>
              <a:latin typeface="Arial" charset="0"/>
              <a:ea typeface="ＭＳ Ｐゴシック" charset="0"/>
              <a:cs typeface="ＭＳ Ｐゴシック" charset="0"/>
            </a:endParaRPr>
          </a:p>
        </p:txBody>
      </p:sp>
      <p:sp>
        <p:nvSpPr>
          <p:cNvPr id="143363" name="Text Box 3"/>
          <p:cNvSpPr>
            <a:spLocks noGrp="1" noChangeArrowheads="1"/>
          </p:cNvSpPr>
          <p:nvPr>
            <p:ph type="body" idx="1"/>
          </p:nvPr>
        </p:nvSpPr>
        <p:spPr>
          <a:xfrm>
            <a:off x="479425" y="1524000"/>
            <a:ext cx="8153400" cy="5105400"/>
          </a:xfrm>
          <a:noFill/>
        </p:spPr>
        <p:txBody>
          <a:bodyPr/>
          <a:lstStyle/>
          <a:p>
            <a:pPr>
              <a:spcBef>
                <a:spcPct val="0"/>
              </a:spcBef>
              <a:buSzPct val="115000"/>
            </a:pPr>
            <a:r>
              <a:rPr lang="en-US" sz="1800">
                <a:latin typeface="Arial" charset="0"/>
                <a:ea typeface="ＭＳ Ｐゴシック" charset="0"/>
                <a:cs typeface="ＭＳ Ｐゴシック" charset="0"/>
              </a:rPr>
              <a:t>Separate aerosol retrieval algorithms for land and water</a:t>
            </a:r>
          </a:p>
          <a:p>
            <a:r>
              <a:rPr lang="en-US" sz="1800">
                <a:latin typeface="Arial" charset="0"/>
                <a:ea typeface="ＭＳ Ｐゴシック" charset="0"/>
                <a:cs typeface="ＭＳ Ｐゴシック" charset="0"/>
              </a:rPr>
              <a:t>Algorithm matches observed reflectances to a lookup table of precomputed reflectances for a wide variety of aerosol conditions</a:t>
            </a:r>
          </a:p>
          <a:p>
            <a:r>
              <a:rPr lang="en-US" sz="1800">
                <a:latin typeface="Arial" charset="0"/>
                <a:ea typeface="ＭＳ Ｐゴシック" charset="0"/>
                <a:cs typeface="ＭＳ Ｐゴシック" charset="0"/>
              </a:rPr>
              <a:t>Over land, atmospheric and land surface reflectance are separated by estimating the surface contribution from the measured reflectance at 2.13 microns for dark targets</a:t>
            </a:r>
          </a:p>
          <a:p>
            <a:r>
              <a:rPr lang="en-US" sz="1800">
                <a:latin typeface="Arial" charset="0"/>
                <a:ea typeface="ＭＳ Ｐゴシック" charset="0"/>
                <a:cs typeface="ＭＳ Ｐゴシック" charset="0"/>
              </a:rPr>
              <a:t>Final land products include aerosol optical thickness at 0.47, 0.56, and 0.65 microns at 10-km spatial resolution, and the fine mode (radius 0.6 micron) fraction of the aerosol optical thickness at 0.56 microns</a:t>
            </a:r>
          </a:p>
          <a:p>
            <a:r>
              <a:rPr lang="en-US" sz="1800">
                <a:latin typeface="Arial" charset="0"/>
                <a:ea typeface="ＭＳ Ｐゴシック" charset="0"/>
                <a:cs typeface="ＭＳ Ｐゴシック" charset="0"/>
              </a:rPr>
              <a:t>Over ocean the surface contribution to the total reflectance is small and can be calculated</a:t>
            </a:r>
          </a:p>
          <a:p>
            <a:r>
              <a:rPr lang="en-US" sz="1800">
                <a:latin typeface="Arial" charset="0"/>
                <a:ea typeface="ＭＳ Ｐゴシック" charset="0"/>
                <a:cs typeface="ＭＳ Ｐゴシック" charset="0"/>
              </a:rPr>
              <a:t>Retrieved aerosol products are represented by the best fits between observed reflectance and the lookup table</a:t>
            </a:r>
          </a:p>
          <a:p>
            <a:r>
              <a:rPr lang="en-US" sz="1800">
                <a:latin typeface="Arial" charset="0"/>
                <a:ea typeface="ＭＳ Ｐゴシック" charset="0"/>
                <a:cs typeface="ＭＳ Ｐゴシック" charset="0"/>
              </a:rPr>
              <a:t>Ocean products include aerosol optical thickness at 0.47, 0.56, 0.65, 0.86, 1.24, 1.64, and 2.13 microns at 10-km spatial resolution, effective radius of the particle population, and fine mode fraction</a:t>
            </a:r>
          </a:p>
          <a:p>
            <a:pPr>
              <a:spcBef>
                <a:spcPct val="0"/>
              </a:spcBef>
            </a:pPr>
            <a:endParaRPr lang="en-US" sz="1800">
              <a:latin typeface="Arial" charset="0"/>
              <a:ea typeface="ＭＳ Ｐゴシック" charset="0"/>
              <a:cs typeface="ＭＳ Ｐゴシック" charset="0"/>
            </a:endParaRPr>
          </a:p>
        </p:txBody>
      </p:sp>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AQUA_04_Jun_2010_0450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91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572000" y="276225"/>
            <a:ext cx="4343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dirty="0">
                <a:latin typeface="Arial" charset="0"/>
              </a:rPr>
              <a:t>Launched: May 4, 2002</a:t>
            </a:r>
          </a:p>
          <a:p>
            <a:pPr>
              <a:spcBef>
                <a:spcPct val="25000"/>
              </a:spcBef>
            </a:pPr>
            <a:r>
              <a:rPr lang="en-US" dirty="0">
                <a:latin typeface="Arial" charset="0"/>
              </a:rPr>
              <a:t>1:30 pm </a:t>
            </a:r>
            <a:r>
              <a:rPr lang="en-US" dirty="0" smtClean="0">
                <a:latin typeface="Arial" charset="0"/>
              </a:rPr>
              <a:t>ascending node</a:t>
            </a:r>
            <a:endParaRPr lang="en-US" dirty="0">
              <a:latin typeface="Arial" charset="0"/>
            </a:endParaRPr>
          </a:p>
          <a:p>
            <a:pPr>
              <a:spcBef>
                <a:spcPct val="25000"/>
              </a:spcBef>
            </a:pPr>
            <a:r>
              <a:rPr lang="en-US" dirty="0">
                <a:latin typeface="Arial" charset="0"/>
              </a:rPr>
              <a:t>AIRS: Infrared sounder</a:t>
            </a:r>
          </a:p>
          <a:p>
            <a:pPr>
              <a:spcBef>
                <a:spcPct val="25000"/>
              </a:spcBef>
            </a:pPr>
            <a:r>
              <a:rPr lang="en-US" dirty="0">
                <a:latin typeface="Arial" charset="0"/>
              </a:rPr>
              <a:t>AMSR-E: Microwave scanner</a:t>
            </a:r>
          </a:p>
          <a:p>
            <a:pPr>
              <a:spcBef>
                <a:spcPct val="25000"/>
              </a:spcBef>
            </a:pPr>
            <a:r>
              <a:rPr lang="en-US" dirty="0">
                <a:latin typeface="Arial" charset="0"/>
              </a:rPr>
              <a:t>AMSU: Microwave scanner</a:t>
            </a:r>
          </a:p>
          <a:p>
            <a:pPr>
              <a:spcBef>
                <a:spcPct val="25000"/>
              </a:spcBef>
            </a:pPr>
            <a:r>
              <a:rPr lang="en-US" dirty="0">
                <a:latin typeface="Arial" charset="0"/>
              </a:rPr>
              <a:t>CERES: Broadband scanner</a:t>
            </a:r>
          </a:p>
          <a:p>
            <a:pPr>
              <a:spcBef>
                <a:spcPct val="25000"/>
              </a:spcBef>
            </a:pPr>
            <a:r>
              <a:rPr lang="en-US" dirty="0">
                <a:solidFill>
                  <a:srgbClr val="000099"/>
                </a:solidFill>
                <a:latin typeface="Arial" charset="0"/>
              </a:rPr>
              <a:t>MODIS: Multispectral imager</a:t>
            </a:r>
          </a:p>
        </p:txBody>
      </p:sp>
      <p:sp>
        <p:nvSpPr>
          <p:cNvPr id="32771" name="Text Box 3"/>
          <p:cNvSpPr txBox="1">
            <a:spLocks noChangeArrowheads="1"/>
          </p:cNvSpPr>
          <p:nvPr/>
        </p:nvSpPr>
        <p:spPr bwMode="auto">
          <a:xfrm>
            <a:off x="381000" y="381000"/>
            <a:ext cx="388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latin typeface="Arial" charset="0"/>
              </a:rPr>
              <a:t>Aqua</a:t>
            </a:r>
          </a:p>
        </p:txBody>
      </p:sp>
      <p:pic>
        <p:nvPicPr>
          <p:cNvPr id="32772" name="Picture 4" descr="d2_aqua_2002-05-04_01"/>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754063" y="1143000"/>
            <a:ext cx="32845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inst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513" y="3733800"/>
            <a:ext cx="2401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5"/>
          <p:cNvSpPr>
            <a:spLocks noChangeArrowheads="1"/>
          </p:cNvSpPr>
          <p:nvPr/>
        </p:nvSpPr>
        <p:spPr bwMode="auto">
          <a:xfrm>
            <a:off x="4551075" y="6396038"/>
            <a:ext cx="4059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Arial" charset="0"/>
              </a:rPr>
              <a:t>Expected lifetime </a:t>
            </a:r>
            <a:r>
              <a:rPr lang="en-US" dirty="0" smtClean="0">
                <a:latin typeface="Arial" charset="0"/>
              </a:rPr>
              <a:t>&gt; </a:t>
            </a:r>
            <a:r>
              <a:rPr lang="en-US" dirty="0">
                <a:latin typeface="Arial" charset="0"/>
              </a:rPr>
              <a:t>15 years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descr="AQUA_04_Jun_2010_0450_AerosolOpticalDepth.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152400"/>
            <a:ext cx="7772400" cy="533400"/>
          </a:xfrm>
        </p:spPr>
        <p:txBody>
          <a:bodyPr/>
          <a:lstStyle/>
          <a:p>
            <a:pPr eaLnBrk="1" hangingPunct="1"/>
            <a:r>
              <a:rPr lang="en-US" sz="3200">
                <a:latin typeface="Arial" charset="0"/>
                <a:ea typeface="ＭＳ Ｐゴシック" charset="0"/>
                <a:cs typeface="ＭＳ Ｐゴシック" charset="0"/>
              </a:rPr>
              <a:t>Monthly Mean Aerosol Optical Thickness</a:t>
            </a:r>
            <a:endParaRPr lang="en-US">
              <a:latin typeface="Arial" charset="0"/>
              <a:ea typeface="ＭＳ Ｐゴシック" charset="0"/>
              <a:cs typeface="ＭＳ Ｐゴシック" charset="0"/>
            </a:endParaRPr>
          </a:p>
        </p:txBody>
      </p:sp>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817563"/>
            <a:ext cx="607853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8" descr="traj_fx_2010060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6288" y="708025"/>
            <a:ext cx="7591425"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Box 9"/>
          <p:cNvSpPr txBox="1">
            <a:spLocks noChangeArrowheads="1"/>
          </p:cNvSpPr>
          <p:nvPr/>
        </p:nvSpPr>
        <p:spPr bwMode="auto">
          <a:xfrm>
            <a:off x="838200" y="152400"/>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25000"/>
              </a:spcBef>
            </a:pPr>
            <a:r>
              <a:rPr lang="en-US" sz="2800">
                <a:latin typeface="Arial" charset="0"/>
              </a:rPr>
              <a:t>MODIS IDEA-I Product for 2010/06/04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4" name="Picture 2" descr="E351_002"/>
          <p:cNvPicPr>
            <a:picLocks noChangeAspect="1" noChangeArrowheads="1"/>
          </p:cNvPicPr>
          <p:nvPr/>
        </p:nvPicPr>
        <p:blipFill>
          <a:blip r:embed="rId3">
            <a:extLst>
              <a:ext uri="{28A0092B-C50C-407E-A947-70E740481C1C}">
                <a14:useLocalDpi xmlns:a14="http://schemas.microsoft.com/office/drawing/2010/main" val="0"/>
              </a:ext>
            </a:extLst>
          </a:blip>
          <a:srcRect l="7529" t="12923" r="7529" b="12923"/>
          <a:stretch>
            <a:fillRect/>
          </a:stretch>
        </p:blipFill>
        <p:spPr bwMode="auto">
          <a:xfrm>
            <a:off x="0" y="152400"/>
            <a:ext cx="9144000"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0" y="19685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a:latin typeface="Arial" charset="0"/>
              </a:rPr>
              <a:t>Four Panel Zoom of Cloud-Free Orographic Waves </a:t>
            </a:r>
            <a:br>
              <a:rPr lang="en-US" sz="2800" b="1">
                <a:latin typeface="Arial" charset="0"/>
              </a:rPr>
            </a:br>
            <a:r>
              <a:rPr lang="en-US" sz="2800" b="1">
                <a:latin typeface="Arial" charset="0"/>
              </a:rPr>
              <a:t>revealed in Water Vapor Imagery</a:t>
            </a:r>
            <a:endParaRPr lang="en-US" sz="1800">
              <a:latin typeface="Arial" charset="0"/>
            </a:endParaRPr>
          </a:p>
        </p:txBody>
      </p:sp>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5680075"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840038" y="1330325"/>
            <a:ext cx="6303962" cy="5259388"/>
          </a:xfrm>
        </p:spPr>
      </p:pic>
      <p:sp>
        <p:nvSpPr>
          <p:cNvPr id="153605" name="Rectangle 5"/>
          <p:cNvSpPr>
            <a:spLocks noChangeArrowheads="1"/>
          </p:cNvSpPr>
          <p:nvPr/>
        </p:nvSpPr>
        <p:spPr bwMode="auto">
          <a:xfrm>
            <a:off x="0" y="1600200"/>
            <a:ext cx="1524000" cy="1524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endParaRPr>
          </a:p>
        </p:txBody>
      </p:sp>
      <p:sp>
        <p:nvSpPr>
          <p:cNvPr id="153606" name="Line 6"/>
          <p:cNvSpPr>
            <a:spLocks noChangeShapeType="1"/>
          </p:cNvSpPr>
          <p:nvPr/>
        </p:nvSpPr>
        <p:spPr bwMode="auto">
          <a:xfrm>
            <a:off x="1524000" y="3124200"/>
            <a:ext cx="1905000" cy="990600"/>
          </a:xfrm>
          <a:prstGeom prst="line">
            <a:avLst/>
          </a:prstGeom>
          <a:noFill/>
          <a:ln w="38100">
            <a:solidFill>
              <a:srgbClr val="FF33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AQUA_04_Jun_2010_0450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527050"/>
            <a:ext cx="62547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Box 2"/>
          <p:cNvSpPr txBox="1">
            <a:spLocks noChangeArrowheads="1"/>
          </p:cNvSpPr>
          <p:nvPr/>
        </p:nvSpPr>
        <p:spPr bwMode="auto">
          <a:xfrm>
            <a:off x="533400" y="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25000"/>
              </a:spcBef>
            </a:pPr>
            <a:r>
              <a:rPr lang="en-US" sz="2800">
                <a:latin typeface="Arial" charset="0"/>
              </a:rPr>
              <a:t>Aqua MODIS True Color Image: 2010/06/04</a:t>
            </a:r>
          </a:p>
        </p:txBody>
      </p:sp>
      <p:sp>
        <p:nvSpPr>
          <p:cNvPr id="155652" name="TextBox 3"/>
          <p:cNvSpPr txBox="1">
            <a:spLocks noChangeArrowheads="1"/>
          </p:cNvSpPr>
          <p:nvPr/>
        </p:nvSpPr>
        <p:spPr bwMode="auto">
          <a:xfrm>
            <a:off x="0" y="1371600"/>
            <a:ext cx="2133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200">
                <a:latin typeface="Arial" charset="0"/>
              </a:rPr>
              <a:t>Note land, ocean, and sunglint surfaces, and mix of high clouds, low clouds, and fog.</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AQUA_04_Jun_2010_0450_CloudMask.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527050"/>
            <a:ext cx="62547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TextBox 2"/>
          <p:cNvSpPr txBox="1">
            <a:spLocks noChangeArrowheads="1"/>
          </p:cNvSpPr>
          <p:nvPr/>
        </p:nvSpPr>
        <p:spPr bwMode="auto">
          <a:xfrm>
            <a:off x="533400" y="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25000"/>
              </a:spcBef>
            </a:pPr>
            <a:r>
              <a:rPr lang="en-US" sz="2800">
                <a:latin typeface="Arial" charset="0"/>
              </a:rPr>
              <a:t>MODIS Cloud Mask Product (MOD35)</a:t>
            </a:r>
          </a:p>
        </p:txBody>
      </p:sp>
      <p:sp>
        <p:nvSpPr>
          <p:cNvPr id="157700" name="TextBox 3"/>
          <p:cNvSpPr txBox="1">
            <a:spLocks noChangeArrowheads="1"/>
          </p:cNvSpPr>
          <p:nvPr/>
        </p:nvSpPr>
        <p:spPr bwMode="auto">
          <a:xfrm>
            <a:off x="0" y="1371600"/>
            <a:ext cx="21336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200">
                <a:latin typeface="Arial" charset="0"/>
              </a:rPr>
              <a:t>Clear and Cloudy Sky (everywhere)</a:t>
            </a:r>
          </a:p>
          <a:p>
            <a:pPr>
              <a:spcBef>
                <a:spcPct val="25000"/>
              </a:spcBef>
            </a:pPr>
            <a:endParaRPr lang="en-US" sz="2200">
              <a:latin typeface="Arial" charset="0"/>
            </a:endParaRPr>
          </a:p>
          <a:p>
            <a:pPr>
              <a:spcBef>
                <a:spcPct val="25000"/>
              </a:spcBef>
            </a:pPr>
            <a:r>
              <a:rPr lang="en-US" sz="2200">
                <a:latin typeface="Arial" charset="0"/>
              </a:rPr>
              <a:t>Day/Night</a:t>
            </a:r>
          </a:p>
          <a:p>
            <a:pPr>
              <a:spcBef>
                <a:spcPct val="25000"/>
              </a:spcBef>
            </a:pPr>
            <a:endParaRPr lang="en-US" sz="2200">
              <a:latin typeface="Arial" charset="0"/>
            </a:endParaRPr>
          </a:p>
          <a:p>
            <a:pPr>
              <a:spcBef>
                <a:spcPct val="25000"/>
              </a:spcBef>
            </a:pPr>
            <a:r>
              <a:rPr lang="en-US" sz="2200">
                <a:latin typeface="Arial" charset="0"/>
              </a:rPr>
              <a:t>1 km resolution</a:t>
            </a:r>
          </a:p>
          <a:p>
            <a:pPr>
              <a:spcBef>
                <a:spcPct val="25000"/>
              </a:spcBef>
            </a:pPr>
            <a:endParaRPr lang="en-US" sz="2200">
              <a:latin typeface="Arial" charset="0"/>
            </a:endParaRPr>
          </a:p>
          <a:p>
            <a:pPr>
              <a:spcBef>
                <a:spcPct val="25000"/>
              </a:spcBef>
            </a:pPr>
            <a:r>
              <a:rPr lang="en-US" sz="2200">
                <a:latin typeface="Arial" charset="0"/>
              </a:rPr>
              <a:t>Fuzzy logic spectral tests</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3" descr="AQUA_04_Jun_2010_0450_CloudTopPressur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7250" y="527050"/>
            <a:ext cx="62547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TextBox 2"/>
          <p:cNvSpPr txBox="1">
            <a:spLocks noChangeArrowheads="1"/>
          </p:cNvSpPr>
          <p:nvPr/>
        </p:nvSpPr>
        <p:spPr bwMode="auto">
          <a:xfrm>
            <a:off x="533400" y="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25000"/>
              </a:spcBef>
            </a:pPr>
            <a:r>
              <a:rPr lang="en-US" sz="2800">
                <a:latin typeface="Arial" charset="0"/>
              </a:rPr>
              <a:t>MODIS Cloud Top Pressure Product (MOD06)</a:t>
            </a:r>
          </a:p>
        </p:txBody>
      </p:sp>
      <p:sp>
        <p:nvSpPr>
          <p:cNvPr id="159748" name="TextBox 3"/>
          <p:cNvSpPr txBox="1">
            <a:spLocks noChangeArrowheads="1"/>
          </p:cNvSpPr>
          <p:nvPr/>
        </p:nvSpPr>
        <p:spPr bwMode="auto">
          <a:xfrm>
            <a:off x="0" y="1371600"/>
            <a:ext cx="21336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200">
                <a:latin typeface="Arial" charset="0"/>
              </a:rPr>
              <a:t>Cloudy Sky Only</a:t>
            </a:r>
          </a:p>
          <a:p>
            <a:pPr>
              <a:spcBef>
                <a:spcPct val="25000"/>
              </a:spcBef>
            </a:pPr>
            <a:endParaRPr lang="en-US" sz="2200">
              <a:latin typeface="Arial" charset="0"/>
            </a:endParaRPr>
          </a:p>
          <a:p>
            <a:pPr>
              <a:spcBef>
                <a:spcPct val="25000"/>
              </a:spcBef>
            </a:pPr>
            <a:r>
              <a:rPr lang="en-US" sz="2200">
                <a:latin typeface="Arial" charset="0"/>
              </a:rPr>
              <a:t>Day/Night</a:t>
            </a:r>
          </a:p>
          <a:p>
            <a:pPr>
              <a:spcBef>
                <a:spcPct val="25000"/>
              </a:spcBef>
            </a:pPr>
            <a:endParaRPr lang="en-US" sz="2200">
              <a:latin typeface="Arial" charset="0"/>
            </a:endParaRPr>
          </a:p>
          <a:p>
            <a:pPr>
              <a:spcBef>
                <a:spcPct val="25000"/>
              </a:spcBef>
            </a:pPr>
            <a:r>
              <a:rPr lang="en-US" sz="2200">
                <a:latin typeface="Arial" charset="0"/>
              </a:rPr>
              <a:t>5 x 5 km resolution</a:t>
            </a:r>
          </a:p>
          <a:p>
            <a:pPr>
              <a:spcBef>
                <a:spcPct val="25000"/>
              </a:spcBef>
            </a:pPr>
            <a:endParaRPr lang="en-US" sz="2200">
              <a:latin typeface="Arial" charset="0"/>
            </a:endParaRPr>
          </a:p>
          <a:p>
            <a:pPr>
              <a:spcBef>
                <a:spcPct val="25000"/>
              </a:spcBef>
            </a:pPr>
            <a:r>
              <a:rPr lang="en-US" sz="2200">
                <a:latin typeface="Arial" charset="0"/>
              </a:rPr>
              <a:t>CO</a:t>
            </a:r>
            <a:r>
              <a:rPr lang="en-US" sz="2200" baseline="-25000">
                <a:latin typeface="Arial" charset="0"/>
              </a:rPr>
              <a:t>2</a:t>
            </a:r>
            <a:r>
              <a:rPr lang="en-US" sz="2200">
                <a:latin typeface="Arial" charset="0"/>
              </a:rPr>
              <a:t> slicing algorithm</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3" descr="AQUA_04_Jun_2010_0450_CloudPhase.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7050"/>
            <a:ext cx="6254750"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Box 2"/>
          <p:cNvSpPr txBox="1">
            <a:spLocks noChangeArrowheads="1"/>
          </p:cNvSpPr>
          <p:nvPr/>
        </p:nvSpPr>
        <p:spPr bwMode="auto">
          <a:xfrm>
            <a:off x="533400" y="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25000"/>
              </a:spcBef>
            </a:pPr>
            <a:r>
              <a:rPr lang="en-US" sz="2800">
                <a:latin typeface="Arial" charset="0"/>
              </a:rPr>
              <a:t>MODIS Cloud Phase Product (MOD06)</a:t>
            </a:r>
          </a:p>
        </p:txBody>
      </p:sp>
      <p:sp>
        <p:nvSpPr>
          <p:cNvPr id="161796" name="TextBox 3"/>
          <p:cNvSpPr txBox="1">
            <a:spLocks noChangeArrowheads="1"/>
          </p:cNvSpPr>
          <p:nvPr/>
        </p:nvSpPr>
        <p:spPr bwMode="auto">
          <a:xfrm>
            <a:off x="0" y="1371600"/>
            <a:ext cx="21336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200">
                <a:latin typeface="Arial" charset="0"/>
              </a:rPr>
              <a:t>Cloudy Sky Only</a:t>
            </a:r>
          </a:p>
          <a:p>
            <a:pPr>
              <a:spcBef>
                <a:spcPct val="25000"/>
              </a:spcBef>
            </a:pPr>
            <a:endParaRPr lang="en-US" sz="2200">
              <a:latin typeface="Arial" charset="0"/>
            </a:endParaRPr>
          </a:p>
          <a:p>
            <a:pPr>
              <a:spcBef>
                <a:spcPct val="25000"/>
              </a:spcBef>
            </a:pPr>
            <a:r>
              <a:rPr lang="en-US" sz="2200">
                <a:latin typeface="Arial" charset="0"/>
              </a:rPr>
              <a:t>Day/Night</a:t>
            </a:r>
          </a:p>
          <a:p>
            <a:pPr>
              <a:spcBef>
                <a:spcPct val="25000"/>
              </a:spcBef>
            </a:pPr>
            <a:endParaRPr lang="en-US" sz="2200">
              <a:latin typeface="Arial" charset="0"/>
            </a:endParaRPr>
          </a:p>
          <a:p>
            <a:pPr>
              <a:spcBef>
                <a:spcPct val="25000"/>
              </a:spcBef>
            </a:pPr>
            <a:r>
              <a:rPr lang="en-US" sz="2200">
                <a:latin typeface="Arial" charset="0"/>
              </a:rPr>
              <a:t>5 x 5 km resolution</a:t>
            </a:r>
          </a:p>
          <a:p>
            <a:pPr>
              <a:spcBef>
                <a:spcPct val="25000"/>
              </a:spcBef>
            </a:pPr>
            <a:endParaRPr lang="en-US" sz="2200">
              <a:latin typeface="Arial" charset="0"/>
            </a:endParaRPr>
          </a:p>
          <a:p>
            <a:pPr>
              <a:spcBef>
                <a:spcPct val="25000"/>
              </a:spcBef>
            </a:pPr>
            <a:r>
              <a:rPr lang="en-US" sz="2200">
                <a:latin typeface="Arial" charset="0"/>
              </a:rPr>
              <a:t>Threshold Algorithm</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AQUA_04_Jun_2010_0450_WaterVapo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334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extBox 2"/>
          <p:cNvSpPr txBox="1">
            <a:spLocks noChangeArrowheads="1"/>
          </p:cNvSpPr>
          <p:nvPr/>
        </p:nvSpPr>
        <p:spPr bwMode="auto">
          <a:xfrm>
            <a:off x="533400" y="0"/>
            <a:ext cx="792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25000"/>
              </a:spcBef>
            </a:pPr>
            <a:r>
              <a:rPr lang="en-US" sz="2800">
                <a:latin typeface="Arial" charset="0"/>
              </a:rPr>
              <a:t>MODIS Water Vapor Product (MOD07)</a:t>
            </a:r>
          </a:p>
        </p:txBody>
      </p:sp>
      <p:sp>
        <p:nvSpPr>
          <p:cNvPr id="163844" name="TextBox 3"/>
          <p:cNvSpPr txBox="1">
            <a:spLocks noChangeArrowheads="1"/>
          </p:cNvSpPr>
          <p:nvPr/>
        </p:nvSpPr>
        <p:spPr bwMode="auto">
          <a:xfrm>
            <a:off x="0" y="1371600"/>
            <a:ext cx="2133600"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25000"/>
              </a:spcBef>
            </a:pPr>
            <a:r>
              <a:rPr lang="en-US" sz="2200">
                <a:latin typeface="Arial" charset="0"/>
              </a:rPr>
              <a:t>Clear Sky Only</a:t>
            </a:r>
          </a:p>
          <a:p>
            <a:pPr>
              <a:spcBef>
                <a:spcPct val="25000"/>
              </a:spcBef>
            </a:pPr>
            <a:endParaRPr lang="en-US" sz="2200">
              <a:latin typeface="Arial" charset="0"/>
            </a:endParaRPr>
          </a:p>
          <a:p>
            <a:pPr>
              <a:spcBef>
                <a:spcPct val="25000"/>
              </a:spcBef>
            </a:pPr>
            <a:r>
              <a:rPr lang="en-US" sz="2200">
                <a:latin typeface="Arial" charset="0"/>
              </a:rPr>
              <a:t>Day/Night</a:t>
            </a:r>
          </a:p>
          <a:p>
            <a:pPr>
              <a:spcBef>
                <a:spcPct val="25000"/>
              </a:spcBef>
            </a:pPr>
            <a:endParaRPr lang="en-US" sz="2200">
              <a:latin typeface="Arial" charset="0"/>
            </a:endParaRPr>
          </a:p>
          <a:p>
            <a:pPr>
              <a:spcBef>
                <a:spcPct val="25000"/>
              </a:spcBef>
            </a:pPr>
            <a:r>
              <a:rPr lang="en-US" sz="2200">
                <a:latin typeface="Arial" charset="0"/>
              </a:rPr>
              <a:t>5 x 5 km resolution</a:t>
            </a:r>
          </a:p>
          <a:p>
            <a:pPr>
              <a:spcBef>
                <a:spcPct val="25000"/>
              </a:spcBef>
            </a:pPr>
            <a:endParaRPr lang="en-US" sz="2200">
              <a:latin typeface="Arial" charset="0"/>
            </a:endParaRPr>
          </a:p>
          <a:p>
            <a:pPr>
              <a:spcBef>
                <a:spcPct val="25000"/>
              </a:spcBef>
            </a:pPr>
            <a:r>
              <a:rPr lang="en-US" sz="2200">
                <a:latin typeface="Arial" charset="0"/>
              </a:rPr>
              <a:t>Statistical Algorithm</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04800" y="381000"/>
            <a:ext cx="8610600"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0099"/>
                </a:solidFill>
                <a:latin typeface="Arial" charset="0"/>
              </a:rPr>
              <a:t>Moderate Resolution Imaging Spectroradiometer (MODIS) </a:t>
            </a:r>
          </a:p>
          <a:p>
            <a:pPr>
              <a:spcBef>
                <a:spcPct val="50000"/>
              </a:spcBef>
            </a:pPr>
            <a:r>
              <a:rPr lang="en-US" sz="2200">
                <a:solidFill>
                  <a:srgbClr val="FF0000"/>
                </a:solidFill>
                <a:latin typeface="Arial" charset="0"/>
              </a:rPr>
              <a:t>Heritage</a:t>
            </a:r>
            <a:r>
              <a:rPr lang="en-US" sz="2200">
                <a:latin typeface="Arial" charset="0"/>
              </a:rPr>
              <a:t>: AVHRR (land), SeaWIFS (ocean), HIRS (atmosphere)</a:t>
            </a:r>
          </a:p>
          <a:p>
            <a:pPr>
              <a:spcBef>
                <a:spcPct val="50000"/>
              </a:spcBef>
            </a:pPr>
            <a:r>
              <a:rPr lang="en-US" sz="2200">
                <a:solidFill>
                  <a:srgbClr val="FF0000"/>
                </a:solidFill>
                <a:latin typeface="Arial" charset="0"/>
              </a:rPr>
              <a:t>Spectral coverage</a:t>
            </a:r>
            <a:r>
              <a:rPr lang="en-US" sz="2200">
                <a:latin typeface="Arial" charset="0"/>
              </a:rPr>
              <a:t>: 36 bands from 0.4 to 14.2 microns</a:t>
            </a:r>
          </a:p>
          <a:p>
            <a:pPr>
              <a:spcBef>
                <a:spcPct val="50000"/>
              </a:spcBef>
            </a:pPr>
            <a:r>
              <a:rPr lang="en-US" sz="2200">
                <a:solidFill>
                  <a:srgbClr val="FF0000"/>
                </a:solidFill>
                <a:latin typeface="Arial" charset="0"/>
              </a:rPr>
              <a:t>Spatial resolution</a:t>
            </a:r>
            <a:r>
              <a:rPr lang="en-US" sz="2200">
                <a:latin typeface="Arial" charset="0"/>
              </a:rPr>
              <a:t>: 2 bands @ 250 m; 5 @ 500 m; 29 @ 1000 m</a:t>
            </a:r>
          </a:p>
          <a:p>
            <a:pPr>
              <a:spcBef>
                <a:spcPct val="25000"/>
              </a:spcBef>
            </a:pPr>
            <a:r>
              <a:rPr lang="en-US" sz="2200">
                <a:solidFill>
                  <a:srgbClr val="FF0000"/>
                </a:solidFill>
                <a:latin typeface="Arial" charset="0"/>
              </a:rPr>
              <a:t>Major differences</a:t>
            </a:r>
            <a:r>
              <a:rPr lang="en-US" sz="2200">
                <a:latin typeface="Arial" charset="0"/>
              </a:rPr>
              <a:t>:</a:t>
            </a:r>
          </a:p>
          <a:p>
            <a:pPr lvl="1">
              <a:spcBef>
                <a:spcPct val="25000"/>
              </a:spcBef>
              <a:buFont typeface="Arial" charset="0"/>
              <a:buChar char="•"/>
            </a:pPr>
            <a:r>
              <a:rPr lang="en-US" sz="2200">
                <a:latin typeface="Arial" charset="0"/>
              </a:rPr>
              <a:t>Many spectral bands (490 detectors)</a:t>
            </a:r>
          </a:p>
          <a:p>
            <a:pPr lvl="1">
              <a:spcBef>
                <a:spcPct val="25000"/>
              </a:spcBef>
              <a:buFont typeface="Arial" charset="0"/>
              <a:buChar char="•"/>
            </a:pPr>
            <a:r>
              <a:rPr lang="en-US" sz="2200">
                <a:latin typeface="Arial" charset="0"/>
              </a:rPr>
              <a:t>Multiple samples along track on each earth scan</a:t>
            </a:r>
          </a:p>
          <a:p>
            <a:pPr lvl="1">
              <a:spcBef>
                <a:spcPct val="25000"/>
              </a:spcBef>
              <a:buFont typeface="Arial" charset="0"/>
              <a:buChar char="•"/>
            </a:pPr>
            <a:r>
              <a:rPr lang="en-US" sz="2200">
                <a:latin typeface="Arial" charset="0"/>
              </a:rPr>
              <a:t>Higher spatial resolution</a:t>
            </a:r>
          </a:p>
          <a:p>
            <a:pPr lvl="1">
              <a:spcBef>
                <a:spcPct val="25000"/>
              </a:spcBef>
              <a:buFont typeface="Arial" charset="0"/>
              <a:buChar char="•"/>
            </a:pPr>
            <a:r>
              <a:rPr lang="en-US" sz="2200">
                <a:latin typeface="Arial" charset="0"/>
              </a:rPr>
              <a:t>On-orbit radiometric, spatial, and spectral calibration</a:t>
            </a:r>
          </a:p>
          <a:p>
            <a:pPr lvl="1">
              <a:spcBef>
                <a:spcPct val="25000"/>
              </a:spcBef>
              <a:buFont typeface="Arial" charset="0"/>
              <a:buChar char="•"/>
            </a:pPr>
            <a:r>
              <a:rPr lang="en-US" sz="2200">
                <a:latin typeface="Arial" charset="0"/>
              </a:rPr>
              <a:t>Improved radiometric accuracy and precision (12-bit)</a:t>
            </a:r>
          </a:p>
          <a:p>
            <a:pPr lvl="1">
              <a:spcBef>
                <a:spcPct val="25000"/>
              </a:spcBef>
              <a:buFont typeface="Arial" charset="0"/>
              <a:buChar char="•"/>
            </a:pPr>
            <a:r>
              <a:rPr lang="en-US" sz="2200">
                <a:latin typeface="Arial" charset="0"/>
              </a:rPr>
              <a:t>Improved geolocation accuracy</a:t>
            </a:r>
          </a:p>
          <a:p>
            <a:pPr lvl="1">
              <a:spcBef>
                <a:spcPct val="25000"/>
              </a:spcBef>
              <a:buFont typeface="Arial" charset="0"/>
              <a:buChar char="•"/>
            </a:pPr>
            <a:r>
              <a:rPr lang="en-US" sz="2200">
                <a:latin typeface="Arial" charset="0"/>
              </a:rPr>
              <a:t>Higher data rate requiring X-band direct broadcast</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loud_Top_Pressure_Mean_Mean"/>
          <p:cNvPicPr>
            <a:picLocks noChangeAspect="1" noChangeArrowheads="1"/>
          </p:cNvPicPr>
          <p:nvPr/>
        </p:nvPicPr>
        <p:blipFill>
          <a:blip r:embed="rId3">
            <a:extLst>
              <a:ext uri="{28A0092B-C50C-407E-A947-70E740481C1C}">
                <a14:useLocalDpi xmlns:a14="http://schemas.microsoft.com/office/drawing/2010/main" val="0"/>
              </a:ext>
            </a:extLst>
          </a:blip>
          <a:srcRect r="3238"/>
          <a:stretch>
            <a:fillRect/>
          </a:stretch>
        </p:blipFill>
        <p:spPr bwMode="auto">
          <a:xfrm>
            <a:off x="304800" y="0"/>
            <a:ext cx="4186238"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891" name="Picture 3" descr="Cloud_Top_Temperature_Mean_Mean"/>
          <p:cNvPicPr>
            <a:picLocks noChangeAspect="1" noChangeArrowheads="1"/>
          </p:cNvPicPr>
          <p:nvPr/>
        </p:nvPicPr>
        <p:blipFill>
          <a:blip r:embed="rId4">
            <a:extLst>
              <a:ext uri="{28A0092B-C50C-407E-A947-70E740481C1C}">
                <a14:useLocalDpi xmlns:a14="http://schemas.microsoft.com/office/drawing/2010/main" val="0"/>
              </a:ext>
            </a:extLst>
          </a:blip>
          <a:srcRect r="4762"/>
          <a:stretch>
            <a:fillRect/>
          </a:stretch>
        </p:blipFill>
        <p:spPr bwMode="auto">
          <a:xfrm>
            <a:off x="4724400" y="0"/>
            <a:ext cx="4122738" cy="2163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892" name="Picture 4" descr="Cloud_Effective_Emissivity_Mean_Mean"/>
          <p:cNvPicPr>
            <a:picLocks noChangeAspect="1" noChangeArrowheads="1"/>
          </p:cNvPicPr>
          <p:nvPr/>
        </p:nvPicPr>
        <p:blipFill>
          <a:blip r:embed="rId5">
            <a:extLst>
              <a:ext uri="{28A0092B-C50C-407E-A947-70E740481C1C}">
                <a14:useLocalDpi xmlns:a14="http://schemas.microsoft.com/office/drawing/2010/main" val="0"/>
              </a:ext>
            </a:extLst>
          </a:blip>
          <a:srcRect r="3084"/>
          <a:stretch>
            <a:fillRect/>
          </a:stretch>
        </p:blipFill>
        <p:spPr bwMode="auto">
          <a:xfrm>
            <a:off x="304800" y="2209800"/>
            <a:ext cx="419100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893" name="Picture 5" descr="Cloud_Fraction_Mean_Mean"/>
          <p:cNvPicPr>
            <a:picLocks noChangeAspect="1" noChangeArrowheads="1"/>
          </p:cNvPicPr>
          <p:nvPr/>
        </p:nvPicPr>
        <p:blipFill>
          <a:blip r:embed="rId6">
            <a:extLst>
              <a:ext uri="{28A0092B-C50C-407E-A947-70E740481C1C}">
                <a14:useLocalDpi xmlns:a14="http://schemas.microsoft.com/office/drawing/2010/main" val="0"/>
              </a:ext>
            </a:extLst>
          </a:blip>
          <a:srcRect r="3084"/>
          <a:stretch>
            <a:fillRect/>
          </a:stretch>
        </p:blipFill>
        <p:spPr bwMode="auto">
          <a:xfrm>
            <a:off x="4724400" y="2209800"/>
            <a:ext cx="419100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5894" name="Picture 6" descr="High_Cloud_Fraction_Infrared_FMean"/>
          <p:cNvPicPr>
            <a:picLocks noChangeAspect="1" noChangeArrowheads="1"/>
          </p:cNvPicPr>
          <p:nvPr/>
        </p:nvPicPr>
        <p:blipFill>
          <a:blip r:embed="rId7">
            <a:extLst>
              <a:ext uri="{28A0092B-C50C-407E-A947-70E740481C1C}">
                <a14:useLocalDpi xmlns:a14="http://schemas.microsoft.com/office/drawing/2010/main" val="0"/>
              </a:ext>
            </a:extLst>
          </a:blip>
          <a:srcRect r="3084"/>
          <a:stretch>
            <a:fillRect/>
          </a:stretch>
        </p:blipFill>
        <p:spPr bwMode="auto">
          <a:xfrm>
            <a:off x="304800" y="4495800"/>
            <a:ext cx="419100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5895" name="Text Box 7"/>
          <p:cNvSpPr txBox="1">
            <a:spLocks noChangeArrowheads="1"/>
          </p:cNvSpPr>
          <p:nvPr/>
        </p:nvSpPr>
        <p:spPr bwMode="auto">
          <a:xfrm>
            <a:off x="5181600" y="4495800"/>
            <a:ext cx="3276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a:solidFill>
                  <a:schemeClr val="accent2"/>
                </a:solidFill>
                <a:latin typeface="Arial" charset="0"/>
              </a:rPr>
              <a:t>MODIS Cloud Top Properties Level 3 Products March 2004</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228600" y="304800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smtClean="0">
                <a:solidFill>
                  <a:srgbClr val="000099"/>
                </a:solidFill>
                <a:latin typeface="Arial" charset="0"/>
              </a:rPr>
              <a:t>End </a:t>
            </a:r>
            <a:r>
              <a:rPr lang="en-US" sz="3600" b="1" dirty="0">
                <a:solidFill>
                  <a:srgbClr val="000099"/>
                </a:solidFill>
                <a:latin typeface="Arial" charset="0"/>
              </a:rPr>
              <a:t>of Part One</a:t>
            </a:r>
          </a:p>
        </p:txBody>
      </p:sp>
      <p:sp>
        <p:nvSpPr>
          <p:cNvPr id="1679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0CFE70-7851-1742-AEE3-7A80D4BD6CAF}" type="slidenum">
              <a:rPr lang="en-US" sz="1400">
                <a:latin typeface="Arial" charset="0"/>
              </a:rPr>
              <a:pPr eaLnBrk="1" hangingPunct="1"/>
              <a:t>71</a:t>
            </a:fld>
            <a:endParaRPr lang="en-US" sz="1400">
              <a:latin typeface="Arial" charset="0"/>
            </a:endParaRP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685800" y="152400"/>
            <a:ext cx="7772400" cy="533400"/>
          </a:xfrm>
          <a:effectLst>
            <a:outerShdw blurRad="63500" dist="38099" dir="2700000" algn="ctr" rotWithShape="0">
              <a:srgbClr val="EAEAEA">
                <a:alpha val="74998"/>
              </a:srgbClr>
            </a:outerShdw>
          </a:effectLst>
        </p:spPr>
        <p:txBody>
          <a:bodyPr/>
          <a:lstStyle/>
          <a:p>
            <a:pPr eaLnBrk="1" hangingPunct="1">
              <a:defRPr/>
            </a:pPr>
            <a:r>
              <a:rPr lang="en-US" sz="4000" dirty="0" smtClean="0">
                <a:latin typeface="Arial" charset="0"/>
                <a:ea typeface="ＭＳ Ｐゴシック" charset="-128"/>
                <a:cs typeface="ＭＳ Ｐゴシック" charset="-128"/>
              </a:rPr>
              <a:t>MODIS Instrument Overview</a:t>
            </a:r>
          </a:p>
        </p:txBody>
      </p:sp>
      <p:pic>
        <p:nvPicPr>
          <p:cNvPr id="3686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00150"/>
            <a:ext cx="38862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68" name="Line 4"/>
          <p:cNvSpPr>
            <a:spLocks noChangeShapeType="1"/>
          </p:cNvSpPr>
          <p:nvPr/>
        </p:nvSpPr>
        <p:spPr bwMode="auto">
          <a:xfrm flipH="1" flipV="1">
            <a:off x="4957763" y="2325688"/>
            <a:ext cx="385762" cy="666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9" name="Text Box 5"/>
          <p:cNvSpPr txBox="1">
            <a:spLocks noChangeArrowheads="1"/>
          </p:cNvSpPr>
          <p:nvPr/>
        </p:nvSpPr>
        <p:spPr bwMode="auto">
          <a:xfrm>
            <a:off x="4679950" y="1990725"/>
            <a:ext cx="779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Velocity</a:t>
            </a:r>
          </a:p>
        </p:txBody>
      </p:sp>
      <p:sp>
        <p:nvSpPr>
          <p:cNvPr id="36870" name="Rectangle 6"/>
          <p:cNvSpPr>
            <a:spLocks noChangeArrowheads="1"/>
          </p:cNvSpPr>
          <p:nvPr/>
        </p:nvSpPr>
        <p:spPr bwMode="auto">
          <a:xfrm>
            <a:off x="6005513" y="4502150"/>
            <a:ext cx="334962" cy="134938"/>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871" name="Rectangle 7"/>
          <p:cNvSpPr>
            <a:spLocks noChangeArrowheads="1"/>
          </p:cNvSpPr>
          <p:nvPr/>
        </p:nvSpPr>
        <p:spPr bwMode="auto">
          <a:xfrm rot="1135478">
            <a:off x="6213475" y="4535488"/>
            <a:ext cx="334963" cy="134937"/>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872" name="Text Box 8"/>
          <p:cNvSpPr txBox="1">
            <a:spLocks noChangeArrowheads="1"/>
          </p:cNvSpPr>
          <p:nvPr/>
        </p:nvSpPr>
        <p:spPr bwMode="auto">
          <a:xfrm>
            <a:off x="5902325" y="4478338"/>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Nadir</a:t>
            </a:r>
          </a:p>
        </p:txBody>
      </p:sp>
      <p:sp>
        <p:nvSpPr>
          <p:cNvPr id="36873" name="Rectangle 9"/>
          <p:cNvSpPr>
            <a:spLocks noChangeArrowheads="1"/>
          </p:cNvSpPr>
          <p:nvPr/>
        </p:nvSpPr>
        <p:spPr bwMode="auto">
          <a:xfrm>
            <a:off x="5026025" y="1795463"/>
            <a:ext cx="334963" cy="134937"/>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874" name="Rectangle 10"/>
          <p:cNvSpPr>
            <a:spLocks noChangeArrowheads="1"/>
          </p:cNvSpPr>
          <p:nvPr/>
        </p:nvSpPr>
        <p:spPr bwMode="auto">
          <a:xfrm>
            <a:off x="6878638" y="6635750"/>
            <a:ext cx="2265362" cy="138113"/>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grpSp>
        <p:nvGrpSpPr>
          <p:cNvPr id="36875" name="Group 11"/>
          <p:cNvGrpSpPr>
            <a:grpSpLocks/>
          </p:cNvGrpSpPr>
          <p:nvPr/>
        </p:nvGrpSpPr>
        <p:grpSpPr bwMode="auto">
          <a:xfrm>
            <a:off x="63500" y="4724400"/>
            <a:ext cx="9004300" cy="2163763"/>
            <a:chOff x="-8" y="3031"/>
            <a:chExt cx="5810" cy="1363"/>
          </a:xfrm>
        </p:grpSpPr>
        <p:pic>
          <p:nvPicPr>
            <p:cNvPr id="36882" name="Picture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31"/>
              <a:ext cx="5760"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6883" name="Group 13"/>
            <p:cNvGrpSpPr>
              <a:grpSpLocks/>
            </p:cNvGrpSpPr>
            <p:nvPr/>
          </p:nvGrpSpPr>
          <p:grpSpPr bwMode="auto">
            <a:xfrm>
              <a:off x="-8" y="3104"/>
              <a:ext cx="1508" cy="1217"/>
              <a:chOff x="-8" y="3104"/>
              <a:chExt cx="1508" cy="1217"/>
            </a:xfrm>
          </p:grpSpPr>
          <p:sp>
            <p:nvSpPr>
              <p:cNvPr id="36923" name="Rectangle 14"/>
              <p:cNvSpPr>
                <a:spLocks noChangeArrowheads="1"/>
              </p:cNvSpPr>
              <p:nvPr/>
            </p:nvSpPr>
            <p:spPr bwMode="auto">
              <a:xfrm>
                <a:off x="43" y="3310"/>
                <a:ext cx="53" cy="869"/>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24" name="Rectangle 15"/>
              <p:cNvSpPr>
                <a:spLocks noChangeArrowheads="1"/>
              </p:cNvSpPr>
              <p:nvPr/>
            </p:nvSpPr>
            <p:spPr bwMode="auto">
              <a:xfrm>
                <a:off x="31" y="4188"/>
                <a:ext cx="1397" cy="9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25" name="Text Box 16"/>
              <p:cNvSpPr txBox="1">
                <a:spLocks noChangeArrowheads="1"/>
              </p:cNvSpPr>
              <p:nvPr/>
            </p:nvSpPr>
            <p:spPr bwMode="auto">
              <a:xfrm>
                <a:off x="1207" y="4144"/>
                <a:ext cx="2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600</a:t>
                </a:r>
              </a:p>
            </p:txBody>
          </p:sp>
          <p:sp>
            <p:nvSpPr>
              <p:cNvPr id="36926" name="Text Box 17"/>
              <p:cNvSpPr txBox="1">
                <a:spLocks noChangeArrowheads="1"/>
              </p:cNvSpPr>
              <p:nvPr/>
            </p:nvSpPr>
            <p:spPr bwMode="auto">
              <a:xfrm>
                <a:off x="709" y="4147"/>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500</a:t>
                </a:r>
              </a:p>
            </p:txBody>
          </p:sp>
          <p:sp>
            <p:nvSpPr>
              <p:cNvPr id="36927" name="Text Box 18"/>
              <p:cNvSpPr txBox="1">
                <a:spLocks noChangeArrowheads="1"/>
              </p:cNvSpPr>
              <p:nvPr/>
            </p:nvSpPr>
            <p:spPr bwMode="auto">
              <a:xfrm>
                <a:off x="945" y="4147"/>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550</a:t>
                </a:r>
              </a:p>
            </p:txBody>
          </p:sp>
          <p:sp>
            <p:nvSpPr>
              <p:cNvPr id="36928" name="Text Box 19"/>
              <p:cNvSpPr txBox="1">
                <a:spLocks noChangeArrowheads="1"/>
              </p:cNvSpPr>
              <p:nvPr/>
            </p:nvSpPr>
            <p:spPr bwMode="auto">
              <a:xfrm>
                <a:off x="232" y="4147"/>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400</a:t>
                </a:r>
              </a:p>
            </p:txBody>
          </p:sp>
          <p:sp>
            <p:nvSpPr>
              <p:cNvPr id="36929" name="Text Box 20"/>
              <p:cNvSpPr txBox="1">
                <a:spLocks noChangeArrowheads="1"/>
              </p:cNvSpPr>
              <p:nvPr/>
            </p:nvSpPr>
            <p:spPr bwMode="auto">
              <a:xfrm>
                <a:off x="468" y="4147"/>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450</a:t>
                </a:r>
              </a:p>
            </p:txBody>
          </p:sp>
          <p:sp>
            <p:nvSpPr>
              <p:cNvPr id="36930" name="Text Box 21"/>
              <p:cNvSpPr txBox="1">
                <a:spLocks noChangeArrowheads="1"/>
              </p:cNvSpPr>
              <p:nvPr/>
            </p:nvSpPr>
            <p:spPr bwMode="auto">
              <a:xfrm>
                <a:off x="0" y="4147"/>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350</a:t>
                </a:r>
              </a:p>
            </p:txBody>
          </p:sp>
          <p:sp>
            <p:nvSpPr>
              <p:cNvPr id="36931" name="Text Box 22"/>
              <p:cNvSpPr txBox="1">
                <a:spLocks noChangeArrowheads="1"/>
              </p:cNvSpPr>
              <p:nvPr/>
            </p:nvSpPr>
            <p:spPr bwMode="auto">
              <a:xfrm>
                <a:off x="-8" y="4042"/>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0</a:t>
                </a:r>
              </a:p>
            </p:txBody>
          </p:sp>
          <p:sp>
            <p:nvSpPr>
              <p:cNvPr id="36932" name="Text Box 23"/>
              <p:cNvSpPr txBox="1">
                <a:spLocks noChangeArrowheads="1"/>
              </p:cNvSpPr>
              <p:nvPr/>
            </p:nvSpPr>
            <p:spPr bwMode="auto">
              <a:xfrm>
                <a:off x="-6" y="3297"/>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a:t>
                </a:r>
              </a:p>
            </p:txBody>
          </p:sp>
          <p:sp>
            <p:nvSpPr>
              <p:cNvPr id="36933" name="Rectangle 24"/>
              <p:cNvSpPr>
                <a:spLocks noChangeArrowheads="1"/>
              </p:cNvSpPr>
              <p:nvPr/>
            </p:nvSpPr>
            <p:spPr bwMode="auto">
              <a:xfrm>
                <a:off x="766" y="3157"/>
                <a:ext cx="200" cy="113"/>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34" name="Text Box 25"/>
              <p:cNvSpPr txBox="1">
                <a:spLocks noChangeArrowheads="1"/>
              </p:cNvSpPr>
              <p:nvPr/>
            </p:nvSpPr>
            <p:spPr bwMode="auto">
              <a:xfrm>
                <a:off x="690" y="3104"/>
                <a:ext cx="34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rPr>
                  <a:t>VIS</a:t>
                </a:r>
              </a:p>
            </p:txBody>
          </p:sp>
        </p:grpSp>
        <p:grpSp>
          <p:nvGrpSpPr>
            <p:cNvPr id="36884" name="Group 26"/>
            <p:cNvGrpSpPr>
              <a:grpSpLocks/>
            </p:cNvGrpSpPr>
            <p:nvPr/>
          </p:nvGrpSpPr>
          <p:grpSpPr bwMode="auto">
            <a:xfrm>
              <a:off x="2870" y="3089"/>
              <a:ext cx="1543" cy="1225"/>
              <a:chOff x="2870" y="3089"/>
              <a:chExt cx="1543" cy="1225"/>
            </a:xfrm>
          </p:grpSpPr>
          <p:sp>
            <p:nvSpPr>
              <p:cNvPr id="36912" name="Rectangle 27"/>
              <p:cNvSpPr>
                <a:spLocks noChangeArrowheads="1"/>
              </p:cNvSpPr>
              <p:nvPr/>
            </p:nvSpPr>
            <p:spPr bwMode="auto">
              <a:xfrm>
                <a:off x="2929" y="3313"/>
                <a:ext cx="53" cy="869"/>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13" name="Rectangle 28"/>
              <p:cNvSpPr>
                <a:spLocks noChangeArrowheads="1"/>
              </p:cNvSpPr>
              <p:nvPr/>
            </p:nvSpPr>
            <p:spPr bwMode="auto">
              <a:xfrm>
                <a:off x="2901" y="4181"/>
                <a:ext cx="1397" cy="9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14" name="Text Box 29"/>
              <p:cNvSpPr txBox="1">
                <a:spLocks noChangeArrowheads="1"/>
              </p:cNvSpPr>
              <p:nvPr/>
            </p:nvSpPr>
            <p:spPr bwMode="auto">
              <a:xfrm>
                <a:off x="4073" y="4137"/>
                <a:ext cx="3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5000</a:t>
                </a:r>
              </a:p>
            </p:txBody>
          </p:sp>
          <p:sp>
            <p:nvSpPr>
              <p:cNvPr id="36915" name="Text Box 30"/>
              <p:cNvSpPr txBox="1">
                <a:spLocks noChangeArrowheads="1"/>
              </p:cNvSpPr>
              <p:nvPr/>
            </p:nvSpPr>
            <p:spPr bwMode="auto">
              <a:xfrm>
                <a:off x="3455" y="4140"/>
                <a:ext cx="3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3000</a:t>
                </a:r>
              </a:p>
            </p:txBody>
          </p:sp>
          <p:sp>
            <p:nvSpPr>
              <p:cNvPr id="36916" name="Text Box 31"/>
              <p:cNvSpPr txBox="1">
                <a:spLocks noChangeArrowheads="1"/>
              </p:cNvSpPr>
              <p:nvPr/>
            </p:nvSpPr>
            <p:spPr bwMode="auto">
              <a:xfrm>
                <a:off x="3757" y="4140"/>
                <a:ext cx="3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4000</a:t>
                </a:r>
              </a:p>
            </p:txBody>
          </p:sp>
          <p:sp>
            <p:nvSpPr>
              <p:cNvPr id="36917" name="Text Box 32"/>
              <p:cNvSpPr txBox="1">
                <a:spLocks noChangeArrowheads="1"/>
              </p:cNvSpPr>
              <p:nvPr/>
            </p:nvSpPr>
            <p:spPr bwMode="auto">
              <a:xfrm>
                <a:off x="3146" y="4140"/>
                <a:ext cx="3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2000</a:t>
                </a:r>
              </a:p>
            </p:txBody>
          </p:sp>
          <p:sp>
            <p:nvSpPr>
              <p:cNvPr id="36918" name="Text Box 33"/>
              <p:cNvSpPr txBox="1">
                <a:spLocks noChangeArrowheads="1"/>
              </p:cNvSpPr>
              <p:nvPr/>
            </p:nvSpPr>
            <p:spPr bwMode="auto">
              <a:xfrm>
                <a:off x="2870" y="4140"/>
                <a:ext cx="3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1000</a:t>
                </a:r>
              </a:p>
            </p:txBody>
          </p:sp>
          <p:sp>
            <p:nvSpPr>
              <p:cNvPr id="36919" name="Text Box 34"/>
              <p:cNvSpPr txBox="1">
                <a:spLocks noChangeArrowheads="1"/>
              </p:cNvSpPr>
              <p:nvPr/>
            </p:nvSpPr>
            <p:spPr bwMode="auto">
              <a:xfrm>
                <a:off x="2870" y="4043"/>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0</a:t>
                </a:r>
              </a:p>
            </p:txBody>
          </p:sp>
          <p:sp>
            <p:nvSpPr>
              <p:cNvPr id="36920" name="Text Box 35"/>
              <p:cNvSpPr txBox="1">
                <a:spLocks noChangeArrowheads="1"/>
              </p:cNvSpPr>
              <p:nvPr/>
            </p:nvSpPr>
            <p:spPr bwMode="auto">
              <a:xfrm>
                <a:off x="2872" y="3298"/>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a:t>
                </a:r>
              </a:p>
            </p:txBody>
          </p:sp>
          <p:sp>
            <p:nvSpPr>
              <p:cNvPr id="36921" name="Rectangle 36"/>
              <p:cNvSpPr>
                <a:spLocks noChangeArrowheads="1"/>
              </p:cNvSpPr>
              <p:nvPr/>
            </p:nvSpPr>
            <p:spPr bwMode="auto">
              <a:xfrm>
                <a:off x="3537" y="3150"/>
                <a:ext cx="493" cy="130"/>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22" name="Text Box 37"/>
              <p:cNvSpPr txBox="1">
                <a:spLocks noChangeArrowheads="1"/>
              </p:cNvSpPr>
              <p:nvPr/>
            </p:nvSpPr>
            <p:spPr bwMode="auto">
              <a:xfrm>
                <a:off x="3349" y="3089"/>
                <a:ext cx="6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rPr>
                  <a:t>S/MWIR</a:t>
                </a:r>
              </a:p>
            </p:txBody>
          </p:sp>
        </p:grpSp>
        <p:grpSp>
          <p:nvGrpSpPr>
            <p:cNvPr id="36885" name="Group 38"/>
            <p:cNvGrpSpPr>
              <a:grpSpLocks/>
            </p:cNvGrpSpPr>
            <p:nvPr/>
          </p:nvGrpSpPr>
          <p:grpSpPr bwMode="auto">
            <a:xfrm>
              <a:off x="1423" y="3107"/>
              <a:ext cx="1542" cy="1213"/>
              <a:chOff x="1423" y="3107"/>
              <a:chExt cx="1542" cy="1213"/>
            </a:xfrm>
          </p:grpSpPr>
          <p:sp>
            <p:nvSpPr>
              <p:cNvPr id="36900" name="Rectangle 39"/>
              <p:cNvSpPr>
                <a:spLocks noChangeArrowheads="1"/>
              </p:cNvSpPr>
              <p:nvPr/>
            </p:nvSpPr>
            <p:spPr bwMode="auto">
              <a:xfrm>
                <a:off x="1482" y="3313"/>
                <a:ext cx="53" cy="869"/>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01" name="Rectangle 40"/>
              <p:cNvSpPr>
                <a:spLocks noChangeArrowheads="1"/>
              </p:cNvSpPr>
              <p:nvPr/>
            </p:nvSpPr>
            <p:spPr bwMode="auto">
              <a:xfrm>
                <a:off x="1470" y="4191"/>
                <a:ext cx="1397" cy="9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02" name="Text Box 41"/>
              <p:cNvSpPr txBox="1">
                <a:spLocks noChangeArrowheads="1"/>
              </p:cNvSpPr>
              <p:nvPr/>
            </p:nvSpPr>
            <p:spPr bwMode="auto">
              <a:xfrm>
                <a:off x="2630" y="4143"/>
                <a:ext cx="33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1100</a:t>
                </a:r>
              </a:p>
            </p:txBody>
          </p:sp>
          <p:sp>
            <p:nvSpPr>
              <p:cNvPr id="36903" name="Text Box 42"/>
              <p:cNvSpPr txBox="1">
                <a:spLocks noChangeArrowheads="1"/>
              </p:cNvSpPr>
              <p:nvPr/>
            </p:nvSpPr>
            <p:spPr bwMode="auto">
              <a:xfrm>
                <a:off x="2150" y="4146"/>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900</a:t>
                </a:r>
              </a:p>
            </p:txBody>
          </p:sp>
          <p:sp>
            <p:nvSpPr>
              <p:cNvPr id="36904" name="Text Box 43"/>
              <p:cNvSpPr txBox="1">
                <a:spLocks noChangeArrowheads="1"/>
              </p:cNvSpPr>
              <p:nvPr/>
            </p:nvSpPr>
            <p:spPr bwMode="auto">
              <a:xfrm>
                <a:off x="2374" y="4146"/>
                <a:ext cx="3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1000</a:t>
                </a:r>
              </a:p>
            </p:txBody>
          </p:sp>
          <p:sp>
            <p:nvSpPr>
              <p:cNvPr id="36905" name="Text Box 44"/>
              <p:cNvSpPr txBox="1">
                <a:spLocks noChangeArrowheads="1"/>
              </p:cNvSpPr>
              <p:nvPr/>
            </p:nvSpPr>
            <p:spPr bwMode="auto">
              <a:xfrm>
                <a:off x="1667" y="4146"/>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700</a:t>
                </a:r>
              </a:p>
            </p:txBody>
          </p:sp>
          <p:sp>
            <p:nvSpPr>
              <p:cNvPr id="36906" name="Text Box 45"/>
              <p:cNvSpPr txBox="1">
                <a:spLocks noChangeArrowheads="1"/>
              </p:cNvSpPr>
              <p:nvPr/>
            </p:nvSpPr>
            <p:spPr bwMode="auto">
              <a:xfrm>
                <a:off x="1910" y="4146"/>
                <a:ext cx="2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800</a:t>
                </a:r>
              </a:p>
            </p:txBody>
          </p:sp>
          <p:sp>
            <p:nvSpPr>
              <p:cNvPr id="36907" name="Text Box 46"/>
              <p:cNvSpPr txBox="1">
                <a:spLocks noChangeArrowheads="1"/>
              </p:cNvSpPr>
              <p:nvPr/>
            </p:nvSpPr>
            <p:spPr bwMode="auto">
              <a:xfrm>
                <a:off x="1423" y="4146"/>
                <a:ext cx="2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600</a:t>
                </a:r>
              </a:p>
            </p:txBody>
          </p:sp>
          <p:sp>
            <p:nvSpPr>
              <p:cNvPr id="36908" name="Text Box 47"/>
              <p:cNvSpPr txBox="1">
                <a:spLocks noChangeArrowheads="1"/>
              </p:cNvSpPr>
              <p:nvPr/>
            </p:nvSpPr>
            <p:spPr bwMode="auto">
              <a:xfrm>
                <a:off x="1431" y="4045"/>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0</a:t>
                </a:r>
              </a:p>
            </p:txBody>
          </p:sp>
          <p:sp>
            <p:nvSpPr>
              <p:cNvPr id="36909" name="Text Box 48"/>
              <p:cNvSpPr txBox="1">
                <a:spLocks noChangeArrowheads="1"/>
              </p:cNvSpPr>
              <p:nvPr/>
            </p:nvSpPr>
            <p:spPr bwMode="auto">
              <a:xfrm>
                <a:off x="1433" y="3300"/>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a:t>
                </a:r>
              </a:p>
            </p:txBody>
          </p:sp>
          <p:sp>
            <p:nvSpPr>
              <p:cNvPr id="36910" name="Rectangle 49"/>
              <p:cNvSpPr>
                <a:spLocks noChangeArrowheads="1"/>
              </p:cNvSpPr>
              <p:nvPr/>
            </p:nvSpPr>
            <p:spPr bwMode="auto">
              <a:xfrm>
                <a:off x="2099" y="3160"/>
                <a:ext cx="200" cy="113"/>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911" name="Text Box 50"/>
              <p:cNvSpPr txBox="1">
                <a:spLocks noChangeArrowheads="1"/>
              </p:cNvSpPr>
              <p:nvPr/>
            </p:nvSpPr>
            <p:spPr bwMode="auto">
              <a:xfrm>
                <a:off x="2011" y="3107"/>
                <a:ext cx="3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rPr>
                  <a:t>NIR</a:t>
                </a:r>
              </a:p>
            </p:txBody>
          </p:sp>
        </p:grpSp>
        <p:grpSp>
          <p:nvGrpSpPr>
            <p:cNvPr id="36886" name="Group 51"/>
            <p:cNvGrpSpPr>
              <a:grpSpLocks/>
            </p:cNvGrpSpPr>
            <p:nvPr/>
          </p:nvGrpSpPr>
          <p:grpSpPr bwMode="auto">
            <a:xfrm>
              <a:off x="4302" y="3078"/>
              <a:ext cx="1500" cy="1316"/>
              <a:chOff x="4302" y="3078"/>
              <a:chExt cx="1500" cy="1316"/>
            </a:xfrm>
          </p:grpSpPr>
          <p:grpSp>
            <p:nvGrpSpPr>
              <p:cNvPr id="36887" name="Group 52"/>
              <p:cNvGrpSpPr>
                <a:grpSpLocks/>
              </p:cNvGrpSpPr>
              <p:nvPr/>
            </p:nvGrpSpPr>
            <p:grpSpPr bwMode="auto">
              <a:xfrm>
                <a:off x="4302" y="3299"/>
                <a:ext cx="176" cy="919"/>
                <a:chOff x="4302" y="3127"/>
                <a:chExt cx="176" cy="919"/>
              </a:xfrm>
            </p:grpSpPr>
            <p:sp>
              <p:nvSpPr>
                <p:cNvPr id="36897" name="Rectangle 53"/>
                <p:cNvSpPr>
                  <a:spLocks noChangeArrowheads="1"/>
                </p:cNvSpPr>
                <p:nvPr/>
              </p:nvSpPr>
              <p:spPr bwMode="auto">
                <a:xfrm>
                  <a:off x="4361" y="3142"/>
                  <a:ext cx="53" cy="869"/>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898" name="Text Box 54"/>
                <p:cNvSpPr txBox="1">
                  <a:spLocks noChangeArrowheads="1"/>
                </p:cNvSpPr>
                <p:nvPr/>
              </p:nvSpPr>
              <p:spPr bwMode="auto">
                <a:xfrm>
                  <a:off x="4302" y="3872"/>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0</a:t>
                  </a:r>
                </a:p>
              </p:txBody>
            </p:sp>
            <p:sp>
              <p:nvSpPr>
                <p:cNvPr id="36899" name="Text Box 55"/>
                <p:cNvSpPr txBox="1">
                  <a:spLocks noChangeArrowheads="1"/>
                </p:cNvSpPr>
                <p:nvPr/>
              </p:nvSpPr>
              <p:spPr bwMode="auto">
                <a:xfrm>
                  <a:off x="4304" y="3127"/>
                  <a:ext cx="17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1</a:t>
                  </a:r>
                </a:p>
              </p:txBody>
            </p:sp>
          </p:grpSp>
          <p:sp>
            <p:nvSpPr>
              <p:cNvPr id="36888" name="Rectangle 56"/>
              <p:cNvSpPr>
                <a:spLocks noChangeArrowheads="1"/>
              </p:cNvSpPr>
              <p:nvPr/>
            </p:nvSpPr>
            <p:spPr bwMode="auto">
              <a:xfrm>
                <a:off x="4895" y="3151"/>
                <a:ext cx="493" cy="130"/>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sp>
            <p:nvSpPr>
              <p:cNvPr id="36889" name="Text Box 57"/>
              <p:cNvSpPr txBox="1">
                <a:spLocks noChangeArrowheads="1"/>
              </p:cNvSpPr>
              <p:nvPr/>
            </p:nvSpPr>
            <p:spPr bwMode="auto">
              <a:xfrm>
                <a:off x="4834" y="3078"/>
                <a:ext cx="45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a:latin typeface="Arial" charset="0"/>
                  </a:rPr>
                  <a:t>LWIR</a:t>
                </a:r>
              </a:p>
            </p:txBody>
          </p:sp>
          <p:grpSp>
            <p:nvGrpSpPr>
              <p:cNvPr id="36890" name="Group 58"/>
              <p:cNvGrpSpPr>
                <a:grpSpLocks/>
              </p:cNvGrpSpPr>
              <p:nvPr/>
            </p:nvGrpSpPr>
            <p:grpSpPr bwMode="auto">
              <a:xfrm>
                <a:off x="4302" y="4141"/>
                <a:ext cx="1500" cy="253"/>
                <a:chOff x="4302" y="3981"/>
                <a:chExt cx="1500" cy="253"/>
              </a:xfrm>
            </p:grpSpPr>
            <p:sp>
              <p:nvSpPr>
                <p:cNvPr id="36891" name="Text Box 59"/>
                <p:cNvSpPr txBox="1">
                  <a:spLocks noChangeArrowheads="1"/>
                </p:cNvSpPr>
                <p:nvPr/>
              </p:nvSpPr>
              <p:spPr bwMode="auto">
                <a:xfrm>
                  <a:off x="5245" y="3981"/>
                  <a:ext cx="34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a:latin typeface="Arial" charset="0"/>
                    </a:rPr>
                    <a:t>14000</a:t>
                  </a:r>
                </a:p>
              </p:txBody>
            </p:sp>
            <p:sp>
              <p:nvSpPr>
                <p:cNvPr id="36892" name="Text Box 60"/>
                <p:cNvSpPr txBox="1">
                  <a:spLocks noChangeArrowheads="1"/>
                </p:cNvSpPr>
                <p:nvPr/>
              </p:nvSpPr>
              <p:spPr bwMode="auto">
                <a:xfrm>
                  <a:off x="4751" y="3984"/>
                  <a:ext cx="34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a:latin typeface="Arial" charset="0"/>
                    </a:rPr>
                    <a:t>10000</a:t>
                  </a:r>
                </a:p>
              </p:txBody>
            </p:sp>
            <p:sp>
              <p:nvSpPr>
                <p:cNvPr id="36893" name="Text Box 61"/>
                <p:cNvSpPr txBox="1">
                  <a:spLocks noChangeArrowheads="1"/>
                </p:cNvSpPr>
                <p:nvPr/>
              </p:nvSpPr>
              <p:spPr bwMode="auto">
                <a:xfrm>
                  <a:off x="4999" y="3984"/>
                  <a:ext cx="34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a:latin typeface="Arial" charset="0"/>
                    </a:rPr>
                    <a:t>12000</a:t>
                  </a:r>
                </a:p>
              </p:txBody>
            </p:sp>
            <p:sp>
              <p:nvSpPr>
                <p:cNvPr id="36894" name="Text Box 62"/>
                <p:cNvSpPr txBox="1">
                  <a:spLocks noChangeArrowheads="1"/>
                </p:cNvSpPr>
                <p:nvPr/>
              </p:nvSpPr>
              <p:spPr bwMode="auto">
                <a:xfrm>
                  <a:off x="4534" y="3984"/>
                  <a:ext cx="30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a:latin typeface="Arial" charset="0"/>
                    </a:rPr>
                    <a:t>8000</a:t>
                  </a:r>
                </a:p>
              </p:txBody>
            </p:sp>
            <p:sp>
              <p:nvSpPr>
                <p:cNvPr id="36895" name="Text Box 63"/>
                <p:cNvSpPr txBox="1">
                  <a:spLocks noChangeArrowheads="1"/>
                </p:cNvSpPr>
                <p:nvPr/>
              </p:nvSpPr>
              <p:spPr bwMode="auto">
                <a:xfrm>
                  <a:off x="4302" y="3984"/>
                  <a:ext cx="30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b="1">
                      <a:latin typeface="Arial" charset="0"/>
                    </a:rPr>
                    <a:t>6000</a:t>
                  </a:r>
                </a:p>
              </p:txBody>
            </p:sp>
            <p:sp>
              <p:nvSpPr>
                <p:cNvPr id="36896" name="Text Box 64"/>
                <p:cNvSpPr txBox="1">
                  <a:spLocks noChangeArrowheads="1"/>
                </p:cNvSpPr>
                <p:nvPr/>
              </p:nvSpPr>
              <p:spPr bwMode="auto">
                <a:xfrm>
                  <a:off x="5478" y="3982"/>
                  <a:ext cx="32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1000" b="1">
                      <a:latin typeface="Arial" charset="0"/>
                    </a:rPr>
                    <a:t>16000</a:t>
                  </a:r>
                </a:p>
              </p:txBody>
            </p:sp>
          </p:grpSp>
        </p:grpSp>
      </p:grpSp>
      <p:sp>
        <p:nvSpPr>
          <p:cNvPr id="36876" name="Rectangle 65"/>
          <p:cNvSpPr>
            <a:spLocks noGrp="1" noChangeArrowheads="1"/>
          </p:cNvSpPr>
          <p:nvPr>
            <p:ph type="body" sz="half" idx="2"/>
          </p:nvPr>
        </p:nvSpPr>
        <p:spPr>
          <a:xfrm>
            <a:off x="100013" y="838200"/>
            <a:ext cx="4700587" cy="4102100"/>
          </a:xfrm>
          <a:noFill/>
        </p:spPr>
        <p:txBody>
          <a:bodyPr lIns="90487" tIns="44450" rIns="90487" bIns="44450"/>
          <a:lstStyle/>
          <a:p>
            <a:pPr marL="227013" indent="-227013" eaLnBrk="1" hangingPunct="1"/>
            <a:r>
              <a:rPr lang="en-US" sz="2000">
                <a:latin typeface="Arial" charset="0"/>
                <a:ea typeface="ＭＳ Ｐゴシック" charset="0"/>
                <a:cs typeface="ＭＳ Ｐゴシック" charset="0"/>
              </a:rPr>
              <a:t>36 spectral bands (490 detectors) covering 0.4 to 14.5 </a:t>
            </a:r>
            <a:r>
              <a:rPr lang="en-US" sz="2000">
                <a:latin typeface="Symbol" charset="0"/>
                <a:ea typeface="ＭＳ Ｐゴシック" charset="0"/>
                <a:cs typeface="ＭＳ Ｐゴシック" charset="0"/>
              </a:rPr>
              <a:t>m</a:t>
            </a:r>
            <a:r>
              <a:rPr lang="en-US" sz="2000">
                <a:latin typeface="Arial" charset="0"/>
                <a:ea typeface="ＭＳ Ｐゴシック" charset="0"/>
                <a:cs typeface="ＭＳ Ｐゴシック" charset="0"/>
              </a:rPr>
              <a:t>m</a:t>
            </a:r>
          </a:p>
          <a:p>
            <a:pPr marL="227013" indent="-227013" eaLnBrk="1" hangingPunct="1"/>
            <a:r>
              <a:rPr lang="en-US" sz="2000">
                <a:latin typeface="Arial" charset="0"/>
                <a:ea typeface="ＭＳ Ｐゴシック" charset="0"/>
                <a:cs typeface="ＭＳ Ｐゴシック" charset="0"/>
              </a:rPr>
              <a:t>4 Focal Plane Arrays: Visible, Near Infrared, Shortwave Infrared, Longwave Infrared</a:t>
            </a:r>
          </a:p>
          <a:p>
            <a:pPr marL="227013" indent="-227013" eaLnBrk="1" hangingPunct="1"/>
            <a:r>
              <a:rPr lang="en-US" sz="2000">
                <a:latin typeface="Arial" charset="0"/>
                <a:ea typeface="ＭＳ Ｐゴシック" charset="0"/>
                <a:cs typeface="ＭＳ Ｐゴシック" charset="0"/>
              </a:rPr>
              <a:t>On-Board Calibrators: SD/SDSM, SRCA, and BB (plus space view)</a:t>
            </a:r>
          </a:p>
          <a:p>
            <a:pPr marL="227013" indent="-227013" eaLnBrk="1" hangingPunct="1"/>
            <a:r>
              <a:rPr lang="en-US" sz="2000">
                <a:latin typeface="Arial" charset="0"/>
                <a:ea typeface="ＭＳ Ｐゴシック" charset="0"/>
                <a:cs typeface="ＭＳ Ｐゴシック" charset="0"/>
              </a:rPr>
              <a:t>12 bit (0-4095) dynamic range</a:t>
            </a:r>
          </a:p>
          <a:p>
            <a:pPr marL="227013" indent="-227013" eaLnBrk="1" hangingPunct="1"/>
            <a:r>
              <a:rPr lang="en-US" sz="2000">
                <a:latin typeface="Arial" charset="0"/>
                <a:ea typeface="ＭＳ Ｐゴシック" charset="0"/>
                <a:cs typeface="ＭＳ Ｐゴシック" charset="0"/>
              </a:rPr>
              <a:t>2-sided Paddle Wheel Scan Mirror scans 2330 km swath in 1.47 sec</a:t>
            </a:r>
          </a:p>
          <a:p>
            <a:pPr marL="227013" indent="-227013" eaLnBrk="1" hangingPunct="1"/>
            <a:r>
              <a:rPr lang="en-US" sz="2000">
                <a:latin typeface="Arial" charset="0"/>
                <a:ea typeface="ＭＳ Ｐゴシック" charset="0"/>
                <a:cs typeface="ＭＳ Ｐゴシック" charset="0"/>
              </a:rPr>
              <a:t>Day data rate = 10.6 Mbps; night data rate = 3.3 Mbps</a:t>
            </a:r>
          </a:p>
        </p:txBody>
      </p:sp>
      <p:sp>
        <p:nvSpPr>
          <p:cNvPr id="36877" name="Text Box 66"/>
          <p:cNvSpPr txBox="1">
            <a:spLocks noChangeArrowheads="1"/>
          </p:cNvSpPr>
          <p:nvPr/>
        </p:nvSpPr>
        <p:spPr bwMode="auto">
          <a:xfrm>
            <a:off x="5289550" y="1216025"/>
            <a:ext cx="1193800" cy="2762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Solar Diffuser</a:t>
            </a:r>
          </a:p>
        </p:txBody>
      </p:sp>
      <p:sp>
        <p:nvSpPr>
          <p:cNvPr id="36878" name="Text Box 67"/>
          <p:cNvSpPr txBox="1">
            <a:spLocks noChangeArrowheads="1"/>
          </p:cNvSpPr>
          <p:nvPr/>
        </p:nvSpPr>
        <p:spPr bwMode="auto">
          <a:xfrm>
            <a:off x="6384925" y="1196975"/>
            <a:ext cx="614363" cy="2762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SRCA</a:t>
            </a:r>
          </a:p>
        </p:txBody>
      </p:sp>
      <p:sp>
        <p:nvSpPr>
          <p:cNvPr id="36879" name="Text Box 68"/>
          <p:cNvSpPr txBox="1">
            <a:spLocks noChangeArrowheads="1"/>
          </p:cNvSpPr>
          <p:nvPr/>
        </p:nvSpPr>
        <p:spPr bwMode="auto">
          <a:xfrm>
            <a:off x="7037388" y="1219200"/>
            <a:ext cx="963612" cy="2762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Blackbody</a:t>
            </a:r>
          </a:p>
        </p:txBody>
      </p:sp>
      <p:sp>
        <p:nvSpPr>
          <p:cNvPr id="36880" name="Text Box 69"/>
          <p:cNvSpPr txBox="1">
            <a:spLocks noChangeArrowheads="1"/>
          </p:cNvSpPr>
          <p:nvPr/>
        </p:nvSpPr>
        <p:spPr bwMode="auto">
          <a:xfrm>
            <a:off x="7523163" y="3954463"/>
            <a:ext cx="996950" cy="2762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Fold Mirror</a:t>
            </a:r>
          </a:p>
        </p:txBody>
      </p:sp>
      <p:sp>
        <p:nvSpPr>
          <p:cNvPr id="36881" name="Text Box 70"/>
          <p:cNvSpPr txBox="1">
            <a:spLocks noChangeArrowheads="1"/>
          </p:cNvSpPr>
          <p:nvPr/>
        </p:nvSpPr>
        <p:spPr bwMode="auto">
          <a:xfrm>
            <a:off x="8240713" y="2379663"/>
            <a:ext cx="758825" cy="64611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a:latin typeface="Arial" charset="0"/>
              </a:rPr>
              <a:t>Space View Port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Light vert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657350"/>
            <a:ext cx="20828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3" name="Picture 3" descr="Light vert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3" y="3757613"/>
            <a:ext cx="20701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4" name="Rectangle 4"/>
          <p:cNvSpPr>
            <a:spLocks noChangeArrowheads="1"/>
          </p:cNvSpPr>
          <p:nvPr/>
        </p:nvSpPr>
        <p:spPr bwMode="auto">
          <a:xfrm>
            <a:off x="2598738" y="1069975"/>
            <a:ext cx="6545262"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231775" indent="-231775">
              <a:lnSpc>
                <a:spcPct val="90000"/>
              </a:lnSpc>
              <a:spcBef>
                <a:spcPct val="20000"/>
              </a:spcBef>
              <a:buFontTx/>
              <a:buChar char="•"/>
            </a:pPr>
            <a:r>
              <a:rPr lang="en-US" sz="2000" b="1">
                <a:solidFill>
                  <a:schemeClr val="accent2"/>
                </a:solidFill>
                <a:latin typeface="Arial" charset="0"/>
              </a:rPr>
              <a:t>SD</a:t>
            </a:r>
            <a:r>
              <a:rPr lang="en-US" sz="2000">
                <a:latin typeface="Arial" charset="0"/>
              </a:rPr>
              <a:t> – Solar Diffuser for RSB calibration, SD BRDF determined from pre-launch, referenced to a transfer standard calibrated at NIST</a:t>
            </a:r>
          </a:p>
          <a:p>
            <a:pPr marL="231775" indent="-231775">
              <a:lnSpc>
                <a:spcPct val="90000"/>
              </a:lnSpc>
              <a:spcBef>
                <a:spcPct val="20000"/>
              </a:spcBef>
              <a:buFontTx/>
              <a:buChar char="•"/>
            </a:pPr>
            <a:r>
              <a:rPr lang="en-US" sz="2000" b="1">
                <a:solidFill>
                  <a:schemeClr val="accent2"/>
                </a:solidFill>
                <a:latin typeface="Arial" charset="0"/>
              </a:rPr>
              <a:t>SDSM</a:t>
            </a:r>
            <a:r>
              <a:rPr lang="en-US" sz="2000">
                <a:latin typeface="Arial" charset="0"/>
              </a:rPr>
              <a:t> – Solar Diffuser Stability Monitor for tracking SD degradation</a:t>
            </a:r>
          </a:p>
          <a:p>
            <a:pPr marL="231775" indent="-231775">
              <a:lnSpc>
                <a:spcPct val="90000"/>
              </a:lnSpc>
              <a:spcBef>
                <a:spcPct val="20000"/>
              </a:spcBef>
              <a:buFontTx/>
              <a:buChar char="•"/>
            </a:pPr>
            <a:r>
              <a:rPr lang="en-US" sz="2000" b="1">
                <a:solidFill>
                  <a:schemeClr val="accent2"/>
                </a:solidFill>
                <a:latin typeface="Arial" charset="0"/>
              </a:rPr>
              <a:t>BB</a:t>
            </a:r>
            <a:r>
              <a:rPr lang="en-US" sz="2000">
                <a:latin typeface="Arial" charset="0"/>
              </a:rPr>
              <a:t> – Blackbody (12 thermistors reference to NIST standard) for TEB calibration. Emissivity determined from pre-launch calibration using a blackbody calibration source.</a:t>
            </a:r>
          </a:p>
          <a:p>
            <a:pPr marL="231775" indent="-231775">
              <a:lnSpc>
                <a:spcPct val="90000"/>
              </a:lnSpc>
              <a:spcBef>
                <a:spcPct val="20000"/>
              </a:spcBef>
              <a:buFontTx/>
              <a:buChar char="•"/>
            </a:pPr>
            <a:r>
              <a:rPr lang="en-US" sz="2000" b="1">
                <a:solidFill>
                  <a:schemeClr val="accent2"/>
                </a:solidFill>
                <a:latin typeface="Arial" charset="0"/>
              </a:rPr>
              <a:t>SRCA</a:t>
            </a:r>
            <a:r>
              <a:rPr lang="en-US" sz="2000">
                <a:latin typeface="Arial" charset="0"/>
              </a:rPr>
              <a:t> – Spectroradiometric Calibration Assembly for spectral and spatial characterization</a:t>
            </a:r>
          </a:p>
        </p:txBody>
      </p:sp>
      <p:sp>
        <p:nvSpPr>
          <p:cNvPr id="40965" name="Text Box 5"/>
          <p:cNvSpPr txBox="1">
            <a:spLocks noChangeArrowheads="1"/>
          </p:cNvSpPr>
          <p:nvPr/>
        </p:nvSpPr>
        <p:spPr bwMode="auto">
          <a:xfrm>
            <a:off x="989013" y="1282700"/>
            <a:ext cx="50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FF"/>
                </a:solidFill>
                <a:latin typeface="Comic Sans MS" charset="0"/>
              </a:rPr>
              <a:t>SD</a:t>
            </a:r>
          </a:p>
        </p:txBody>
      </p:sp>
      <p:sp>
        <p:nvSpPr>
          <p:cNvPr id="40966" name="Text Box 6"/>
          <p:cNvSpPr txBox="1">
            <a:spLocks noChangeArrowheads="1"/>
          </p:cNvSpPr>
          <p:nvPr/>
        </p:nvSpPr>
        <p:spPr bwMode="auto">
          <a:xfrm>
            <a:off x="863600" y="3332163"/>
            <a:ext cx="868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FF"/>
                </a:solidFill>
                <a:latin typeface="Comic Sans MS" charset="0"/>
              </a:rPr>
              <a:t>SDSM</a:t>
            </a:r>
          </a:p>
        </p:txBody>
      </p:sp>
      <p:sp>
        <p:nvSpPr>
          <p:cNvPr id="40967" name="Text Box 7" descr="Light vertical"/>
          <p:cNvSpPr txBox="1">
            <a:spLocks noChangeArrowheads="1"/>
          </p:cNvSpPr>
          <p:nvPr/>
        </p:nvSpPr>
        <p:spPr bwMode="auto">
          <a:xfrm>
            <a:off x="3836988" y="4670425"/>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FF"/>
                </a:solidFill>
                <a:latin typeface="Comic Sans MS" charset="0"/>
              </a:rPr>
              <a:t>BB</a:t>
            </a:r>
          </a:p>
        </p:txBody>
      </p:sp>
      <p:pic>
        <p:nvPicPr>
          <p:cNvPr id="40968" name="Picture 8" descr="Light vertic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6913" y="4937125"/>
            <a:ext cx="27162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9" name="Text Box 9"/>
          <p:cNvSpPr txBox="1">
            <a:spLocks noChangeArrowheads="1"/>
          </p:cNvSpPr>
          <p:nvPr/>
        </p:nvSpPr>
        <p:spPr bwMode="auto">
          <a:xfrm>
            <a:off x="6858000" y="4462463"/>
            <a:ext cx="796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a:solidFill>
                  <a:srgbClr val="0000FF"/>
                </a:solidFill>
                <a:latin typeface="Comic Sans MS" charset="0"/>
              </a:rPr>
              <a:t>SRCA</a:t>
            </a:r>
          </a:p>
        </p:txBody>
      </p:sp>
      <p:sp>
        <p:nvSpPr>
          <p:cNvPr id="40970" name="Rectangle 10"/>
          <p:cNvSpPr>
            <a:spLocks noChangeArrowheads="1"/>
          </p:cNvSpPr>
          <p:nvPr/>
        </p:nvSpPr>
        <p:spPr bwMode="auto">
          <a:xfrm>
            <a:off x="1968500" y="6378575"/>
            <a:ext cx="965200" cy="271463"/>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p>
            <a:endParaRPr lang="en-US">
              <a:latin typeface="Arial" charset="0"/>
            </a:endParaRPr>
          </a:p>
        </p:txBody>
      </p:sp>
      <p:pic>
        <p:nvPicPr>
          <p:cNvPr id="40971" name="Picture 11" descr="Light vertic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0050" y="5094288"/>
            <a:ext cx="20828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1740" name="Rectangle 12"/>
          <p:cNvSpPr>
            <a:spLocks noGrp="1" noChangeArrowheads="1"/>
          </p:cNvSpPr>
          <p:nvPr>
            <p:ph type="title"/>
          </p:nvPr>
        </p:nvSpPr>
        <p:spPr>
          <a:xfrm>
            <a:off x="685800" y="152400"/>
            <a:ext cx="7772400" cy="762000"/>
          </a:xfrm>
          <a:effectLst>
            <a:outerShdw blurRad="63500" dist="38099" dir="2700000" algn="ctr" rotWithShape="0">
              <a:srgbClr val="EAEAEA">
                <a:alpha val="74998"/>
              </a:srgbClr>
            </a:outerShdw>
          </a:effectLst>
        </p:spPr>
        <p:txBody>
          <a:bodyPr/>
          <a:lstStyle/>
          <a:p>
            <a:pPr eaLnBrk="1" hangingPunct="1">
              <a:defRPr/>
            </a:pPr>
            <a:r>
              <a:rPr lang="en-US" sz="4000" smtClean="0">
                <a:latin typeface="Arial" charset="0"/>
                <a:ea typeface="ＭＳ Ｐゴシック" charset="-128"/>
                <a:cs typeface="ＭＳ Ｐゴシック" charset="-128"/>
              </a:rPr>
              <a:t>MODIS On-board Calibrators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wrap="square">
        <a:prstTxWarp prst="textNoShape">
          <a:avLst/>
        </a:prstTxWarp>
        <a:spAutoFit/>
      </a:bodyPr>
      <a:lstStyle>
        <a:defPPr marL="457200" indent="-457200" eaLnBrk="0" hangingPunct="0">
          <a:spcBef>
            <a:spcPct val="25000"/>
          </a:spcBef>
          <a:buFont typeface="Arial"/>
          <a:buChar char="•"/>
          <a:defRPr sz="2800" dirty="0" smtClean="0">
            <a:latin typeface="Arial" pitchFamily="-109"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5114</TotalTime>
  <Words>4037</Words>
  <Application>Microsoft Macintosh PowerPoint</Application>
  <PresentationFormat>On-screen Show (4:3)</PresentationFormat>
  <Paragraphs>477</Paragraphs>
  <Slides>71</Slides>
  <Notes>65</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74" baseType="lpstr">
      <vt:lpstr>Default Design</vt:lpstr>
      <vt:lpstr>Document</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MODIS Instrument Overview</vt:lpstr>
      <vt:lpstr>MODIS On-board Calibrators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Chlorophyll</vt:lpstr>
      <vt:lpstr>PowerPoint Presentation</vt:lpstr>
      <vt:lpstr>PowerPoint Presentation</vt:lpstr>
      <vt:lpstr>PowerPoint Presentation</vt:lpstr>
      <vt:lpstr>PowerPoint Presentation</vt:lpstr>
      <vt:lpstr>Agulhas &amp; Benguela Currents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BRDF Example </vt:lpstr>
      <vt:lpstr>PowerPoint Presentation</vt:lpstr>
      <vt:lpstr>PowerPoint Presentation</vt:lpstr>
      <vt:lpstr>PowerPoint Presentation</vt:lpstr>
      <vt:lpstr>PowerPoint Presentation</vt:lpstr>
      <vt:lpstr>PowerPoint Presentation</vt:lpstr>
      <vt:lpstr>PowerPoint Presentation</vt:lpstr>
      <vt:lpstr>MODIS Active Fire Detection</vt:lpstr>
      <vt:lpstr>PowerPoint Presentation</vt:lpstr>
      <vt:lpstr>PowerPoint Presentation</vt:lpstr>
      <vt:lpstr>PowerPoint Presentation</vt:lpstr>
      <vt:lpstr>MODIS Cloud Mask</vt:lpstr>
      <vt:lpstr>PowerPoint Presentation</vt:lpstr>
      <vt:lpstr>PowerPoint Presentation</vt:lpstr>
      <vt:lpstr>PowerPoint Presentation</vt:lpstr>
      <vt:lpstr>Monthly Mean Cloud Optical Thickness</vt:lpstr>
      <vt:lpstr>Monthly Mean Cloud Effective Radius</vt:lpstr>
      <vt:lpstr>MODIS Aerosol Product</vt:lpstr>
      <vt:lpstr>PowerPoint Presentation</vt:lpstr>
      <vt:lpstr>PowerPoint Presentation</vt:lpstr>
      <vt:lpstr>Monthly Mean Aerosol Optical Thickness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E. Gumley</dc:creator>
  <cp:lastModifiedBy>Liam Gumley</cp:lastModifiedBy>
  <cp:revision>121</cp:revision>
  <cp:lastPrinted>2011-05-27T18:25:38Z</cp:lastPrinted>
  <dcterms:created xsi:type="dcterms:W3CDTF">2011-05-31T07:50:30Z</dcterms:created>
  <dcterms:modified xsi:type="dcterms:W3CDTF">2015-02-10T02:15:23Z</dcterms:modified>
</cp:coreProperties>
</file>