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5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B7FD-021D-4E66-977D-AFC2F2AB4365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32EC-7896-406F-9C19-5E107AB7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8E8979F-716B-4F92-B93B-3653FE6A89ED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E9195CE-D5D4-4E13-9046-EAB23545B9E9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B95A3EBB-5CE1-49A4-9B0A-9A1781F50B57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CDA8C3F-4A0A-4202-B1E7-F61298FDF60E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5A1194A-1184-4E28-88C1-5B6674F858F7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500 hPa </a:t>
            </a:r>
            <a:r>
              <a:rPr lang="en-GB" i="1" smtClean="0">
                <a:latin typeface="Arial" pitchFamily="34" charset="0"/>
              </a:rPr>
              <a:t>geopotential height</a:t>
            </a:r>
            <a:r>
              <a:rPr lang="en-GB" smtClean="0">
                <a:latin typeface="Arial" pitchFamily="34" charset="0"/>
              </a:rPr>
              <a:t>  anomaly correlation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55A13C3-D615-47BF-9543-27F824DD3306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B7C3C190-ACB8-4CCB-A7DA-7CE8F841977B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Monitoring capping inversion and cell top height critical for estimating storm development and likely storm intensity – if cell top is higher and drier uncapped moisture can rise rapidly without a low ceiling (e.g. stratosphere is stable area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5275EF9-C594-4B23-87F2-23851DE954C7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7935060-55F8-41D5-9477-92842D1104F4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92957F3-B80D-4C4F-8390-436CE160071F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2874A89-2204-456A-9D5E-816D2FA5B0E1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8762C1F-EC12-4AE0-87C1-B93D7104F13F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9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5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5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1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1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78D8-4F5F-46C8-857C-9DC54E50CCDA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6F0D-3499-4F4C-BA62-7AB07BFF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32BF36F-7B64-4722-8E04-9E4CB25CCB60}" type="slidenum">
              <a:rPr lang="zh-CN" altLang="en-US"/>
              <a:pPr eaLnBrk="1" hangingPunct="1"/>
              <a:t>1</a:t>
            </a:fld>
            <a:endParaRPr lang="en-US" altLang="zh-CN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Using water vapor measurements from </a:t>
            </a:r>
            <a:r>
              <a:rPr lang="en-US" sz="2800" b="1" dirty="0" err="1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hyperspectral</a:t>
            </a:r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 advanced IR sounder </a:t>
            </a:r>
            <a:r>
              <a:rPr lang="en-US" sz="2800" b="1" dirty="0" smtClean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(AIRS) for </a:t>
            </a:r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tropical cyclone forecast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6200" y="19005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Jun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Li</a:t>
            </a:r>
            <a:r>
              <a:rPr lang="en-US" sz="2400" b="1" baseline="30000" dirty="0">
                <a:solidFill>
                  <a:schemeClr val="tx2"/>
                </a:solidFill>
                <a:latin typeface="Times New Roman" pitchFamily="18" charset="0"/>
              </a:rPr>
              <a:t>@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Hui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Liu</a:t>
            </a:r>
            <a:r>
              <a:rPr lang="en-US" sz="2400" b="1" baseline="30000" dirty="0">
                <a:solidFill>
                  <a:schemeClr val="tx2"/>
                </a:solidFill>
                <a:latin typeface="Times New Roman" pitchFamily="18" charset="0"/>
              </a:rPr>
              <a:t>#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Jinlong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Li</a:t>
            </a:r>
            <a:r>
              <a:rPr lang="en-US" sz="2400" b="1" baseline="30000" dirty="0">
                <a:solidFill>
                  <a:schemeClr val="tx2"/>
                </a:solidFill>
                <a:latin typeface="Times New Roman" pitchFamily="18" charset="0"/>
              </a:rPr>
              <a:t>@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and Tim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Schmit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pitchFamily="18" charset="0"/>
              </a:rPr>
              <a:t>&amp;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954963" y="6611938"/>
            <a:ext cx="8842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1000">
                <a:latin typeface="Times New Roman" pitchFamily="18" charset="0"/>
              </a:rPr>
              <a:t>UW-Madison</a:t>
            </a:r>
            <a:endParaRPr lang="en-US" sz="800">
              <a:latin typeface="Times New Roman" pitchFamily="18" charset="0"/>
            </a:endParaRPr>
          </a:p>
        </p:txBody>
      </p:sp>
      <p:pic>
        <p:nvPicPr>
          <p:cNvPr id="3078" name="Picture 7" descr="cimss_for_engraving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38" y="4038600"/>
            <a:ext cx="29578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8"/>
          <p:cNvGrpSpPr>
            <a:grpSpLocks/>
          </p:cNvGrpSpPr>
          <p:nvPr/>
        </p:nvGrpSpPr>
        <p:grpSpPr bwMode="auto">
          <a:xfrm>
            <a:off x="1066800" y="3124200"/>
            <a:ext cx="2514600" cy="3144838"/>
            <a:chOff x="4800" y="3016"/>
            <a:chExt cx="768" cy="1256"/>
          </a:xfrm>
        </p:grpSpPr>
        <p:pic>
          <p:nvPicPr>
            <p:cNvPr id="3080" name="Picture 9" descr="ssec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016"/>
              <a:ext cx="768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Line 10"/>
            <p:cNvSpPr>
              <a:spLocks noChangeShapeType="1"/>
            </p:cNvSpPr>
            <p:nvPr/>
          </p:nvSpPr>
          <p:spPr bwMode="auto">
            <a:xfrm>
              <a:off x="4992" y="4080"/>
              <a:ext cx="1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59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38AF23A-0D21-45C8-9614-1EA6C47AFEC4}" type="slidenum">
              <a:rPr lang="zh-CN" altLang="en-US"/>
              <a:pPr eaLnBrk="1" hangingPunct="1"/>
              <a:t>10</a:t>
            </a:fld>
            <a:endParaRPr lang="en-US" altLang="zh-CN"/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-6350" y="304800"/>
            <a:ext cx="9150350" cy="6781800"/>
            <a:chOff x="-4" y="0"/>
            <a:chExt cx="5764" cy="4326"/>
          </a:xfrm>
        </p:grpSpPr>
        <p:grpSp>
          <p:nvGrpSpPr>
            <p:cNvPr id="12301" name="Group 3"/>
            <p:cNvGrpSpPr>
              <a:grpSpLocks/>
            </p:cNvGrpSpPr>
            <p:nvPr/>
          </p:nvGrpSpPr>
          <p:grpSpPr bwMode="auto">
            <a:xfrm>
              <a:off x="-4" y="0"/>
              <a:ext cx="5764" cy="4326"/>
              <a:chOff x="-4" y="0"/>
              <a:chExt cx="5764" cy="4326"/>
            </a:xfrm>
          </p:grpSpPr>
          <p:pic>
            <p:nvPicPr>
              <p:cNvPr id="12304" name="Picture 4" descr="arm_matchup4_rec4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" y="0"/>
                <a:ext cx="5764" cy="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5" name="Text Box 5"/>
              <p:cNvSpPr txBox="1">
                <a:spLocks noChangeArrowheads="1"/>
              </p:cNvSpPr>
              <p:nvPr/>
            </p:nvSpPr>
            <p:spPr bwMode="auto">
              <a:xfrm>
                <a:off x="1760" y="2352"/>
                <a:ext cx="563" cy="2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en-US" sz="800" b="1">
                    <a:latin typeface="Times New Roman" pitchFamily="18" charset="0"/>
                  </a:rPr>
                  <a:t>Guess                 </a:t>
                </a:r>
              </a:p>
              <a:p>
                <a:pPr eaLnBrk="1" hangingPunct="1"/>
                <a:r>
                  <a:rPr lang="en-US" sz="800" b="1">
                    <a:latin typeface="Times New Roman" pitchFamily="18" charset="0"/>
                  </a:rPr>
                  <a:t>CIMSS Physical</a:t>
                </a:r>
              </a:p>
            </p:txBody>
          </p:sp>
          <p:sp>
            <p:nvSpPr>
              <p:cNvPr id="12306" name="Text Box 6"/>
              <p:cNvSpPr txBox="1">
                <a:spLocks noChangeArrowheads="1"/>
              </p:cNvSpPr>
              <p:nvPr/>
            </p:nvSpPr>
            <p:spPr bwMode="auto">
              <a:xfrm>
                <a:off x="4368" y="2352"/>
                <a:ext cx="563" cy="2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en-US" sz="800" b="1">
                    <a:latin typeface="Times New Roman" pitchFamily="18" charset="0"/>
                  </a:rPr>
                  <a:t>Guess                 </a:t>
                </a:r>
              </a:p>
              <a:p>
                <a:pPr eaLnBrk="1" hangingPunct="1"/>
                <a:r>
                  <a:rPr lang="en-US" sz="800" b="1">
                    <a:latin typeface="Times New Roman" pitchFamily="18" charset="0"/>
                  </a:rPr>
                  <a:t>CIMSS Physical</a:t>
                </a:r>
              </a:p>
            </p:txBody>
          </p:sp>
        </p:grpSp>
        <p:sp>
          <p:nvSpPr>
            <p:cNvPr id="12302" name="Text Box 7"/>
            <p:cNvSpPr txBox="1">
              <a:spLocks noChangeArrowheads="1"/>
            </p:cNvSpPr>
            <p:nvPr/>
          </p:nvSpPr>
          <p:spPr bwMode="auto">
            <a:xfrm>
              <a:off x="2006" y="3408"/>
              <a:ext cx="60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</a:rPr>
                <a:t>Inversion</a:t>
              </a:r>
            </a:p>
          </p:txBody>
        </p:sp>
        <p:sp>
          <p:nvSpPr>
            <p:cNvPr id="12303" name="Line 8"/>
            <p:cNvSpPr>
              <a:spLocks noChangeShapeType="1"/>
            </p:cNvSpPr>
            <p:nvPr/>
          </p:nvSpPr>
          <p:spPr bwMode="auto">
            <a:xfrm flipH="1">
              <a:off x="2064" y="3600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1471613" y="76200"/>
            <a:ext cx="5919787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AIRS proofs hyperspectral sounding capability</a:t>
            </a:r>
          </a:p>
        </p:txBody>
      </p:sp>
      <p:pic>
        <p:nvPicPr>
          <p:cNvPr id="12293" name="Picture 10" descr="AIRS inversion at C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19997" r="73090" b="77214"/>
          <a:stretch>
            <a:fillRect/>
          </a:stretch>
        </p:blipFill>
        <p:spPr bwMode="auto">
          <a:xfrm>
            <a:off x="3657600" y="838200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11"/>
          <p:cNvSpPr>
            <a:spLocks noChangeShapeType="1"/>
          </p:cNvSpPr>
          <p:nvPr/>
        </p:nvSpPr>
        <p:spPr bwMode="auto">
          <a:xfrm flipV="1">
            <a:off x="2286000" y="1219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5791200" y="762000"/>
            <a:ext cx="3352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AIRS resolves absorption features in atmospheric windows enabling detection of temperature inversions – warming with height evident from spikes up</a:t>
            </a:r>
          </a:p>
          <a:p>
            <a:pPr eaLnBrk="1" hangingPunct="1"/>
            <a:endParaRPr lang="en-US" sz="1400">
              <a:latin typeface="Times New Roman" pitchFamily="18" charset="0"/>
            </a:endParaRPr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4114800" y="76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>
            <a:off x="4114800" y="1676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 flipV="1">
            <a:off x="8991600" y="76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4114800" y="762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3962400" y="65373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Li et al,  2006</a:t>
            </a:r>
          </a:p>
        </p:txBody>
      </p:sp>
    </p:spTree>
    <p:extLst>
      <p:ext uri="{BB962C8B-B14F-4D97-AF65-F5344CB8AC3E}">
        <p14:creationId xmlns:p14="http://schemas.microsoft.com/office/powerpoint/2010/main" val="35453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0DAE3E8-285F-4C82-9772-C53386C4AB65}" type="slidenum">
              <a:rPr lang="zh-CN" altLang="en-US"/>
              <a:pPr eaLnBrk="1" hangingPunct="1"/>
              <a:t>11</a:t>
            </a:fld>
            <a:endParaRPr lang="en-US" altLang="zh-CN"/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5875" y="15875"/>
            <a:ext cx="9142413" cy="6856413"/>
            <a:chOff x="10" y="10"/>
            <a:chExt cx="5759" cy="4319"/>
          </a:xfrm>
        </p:grpSpPr>
        <p:pic>
          <p:nvPicPr>
            <p:cNvPr id="13316" name="Picture 3" descr="AIRS_GOES_SFOV_comparis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10"/>
              <a:ext cx="5759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AutoShape 4"/>
            <p:cNvSpPr>
              <a:spLocks noChangeArrowheads="1"/>
            </p:cNvSpPr>
            <p:nvPr/>
          </p:nvSpPr>
          <p:spPr bwMode="auto">
            <a:xfrm>
              <a:off x="3178" y="3226"/>
              <a:ext cx="1431" cy="144"/>
            </a:xfrm>
            <a:prstGeom prst="rightArrow">
              <a:avLst>
                <a:gd name="adj1" fmla="val 50000"/>
                <a:gd name="adj2" fmla="val 2484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5214" y="584"/>
              <a:ext cx="392" cy="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1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AB99AFF-BFC4-4982-8407-54CA763DE1EC}" type="slidenum">
              <a:rPr lang="zh-CN" altLang="en-US"/>
              <a:pPr eaLnBrk="1" hangingPunct="1"/>
              <a:t>12</a:t>
            </a:fld>
            <a:endParaRPr lang="en-US" altLang="zh-CN"/>
          </a:p>
        </p:txBody>
      </p:sp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AIRS full spatial resolution soundings used for hurricane and typhoon forecast</a:t>
            </a:r>
          </a:p>
        </p:txBody>
      </p:sp>
      <p:sp>
        <p:nvSpPr>
          <p:cNvPr id="1434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~10 AIRS granules over the regional WRF domain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Full spatial resolution AIRS soundings (13.5 km at nadir) are derived using CHISR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Clear sky only soundings are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Ensemble assimilation of AIRS soundings followed by ensemble forecast (36 km resolution)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 i="1" smtClean="0">
                <a:solidFill>
                  <a:srgbClr val="FF0000"/>
                </a:solidFill>
              </a:rPr>
              <a:t>CTL run</a:t>
            </a:r>
            <a:r>
              <a:rPr lang="en-US" sz="2400" smtClean="0">
                <a:solidFill>
                  <a:srgbClr val="0000FF"/>
                </a:solidFill>
              </a:rPr>
              <a:t>: Assimilate radiosonde, satellite cloud winds, QuikSCAT winds, aircraft data, COSMIC GPS refractivity, ship, and land surface data.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Assimilation run</a:t>
            </a:r>
            <a:r>
              <a:rPr lang="en-US" sz="2400" smtClean="0">
                <a:solidFill>
                  <a:srgbClr val="0000FF"/>
                </a:solidFill>
              </a:rPr>
              <a:t>:  Same as CTL run plus AIRS full spatial resolution T and Q soundings</a:t>
            </a:r>
            <a:endParaRPr lang="en-US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9F23FB9-9A5A-45D0-9BAD-00784E256EB4}" type="slidenum">
              <a:rPr lang="zh-CN" altLang="en-US"/>
              <a:pPr eaLnBrk="1" hangingPunct="1"/>
              <a:t>13</a:t>
            </a:fld>
            <a:endParaRPr lang="en-US" altLang="zh-CN"/>
          </a:p>
        </p:txBody>
      </p:sp>
      <p:pic>
        <p:nvPicPr>
          <p:cNvPr id="15363" name="Picture 2" descr="20080906_BT_771_T_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6944"/>
          <a:stretch>
            <a:fillRect/>
          </a:stretch>
        </p:blipFill>
        <p:spPr bwMode="auto">
          <a:xfrm>
            <a:off x="914400" y="13716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Hurricane Ike (2008) case: Retrieved 500mb temperature 2008.09.06 – </a:t>
            </a:r>
            <a:r>
              <a:rPr lang="en-US" sz="2800">
                <a:solidFill>
                  <a:srgbClr val="FF0000"/>
                </a:solidFill>
              </a:rPr>
              <a:t>Used in assimilation</a:t>
            </a:r>
            <a:r>
              <a:rPr lang="en-US" sz="28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4850" y="6019800"/>
            <a:ext cx="798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Clear sky AIRS SFOV temperature retrievals at 500 hPa on 06 September 2008, each pixel provides vertical temperature and moisture soundings.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62800" y="13096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31013" y="5486400"/>
            <a:ext cx="1093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400" b="1" i="1"/>
              <a:t>CIMSS/UW</a:t>
            </a:r>
          </a:p>
        </p:txBody>
      </p:sp>
    </p:spTree>
    <p:extLst>
      <p:ext uri="{BB962C8B-B14F-4D97-AF65-F5344CB8AC3E}">
        <p14:creationId xmlns:p14="http://schemas.microsoft.com/office/powerpoint/2010/main" val="19938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80907_BT_771_T_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Retrieved 500mb temperature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(2008.09.07 - </a:t>
            </a:r>
            <a:r>
              <a:rPr lang="en-US" sz="4000">
                <a:solidFill>
                  <a:srgbClr val="FF0000"/>
                </a:solidFill>
              </a:rPr>
              <a:t>Used in assimilation</a:t>
            </a:r>
            <a:r>
              <a:rPr lang="en-US" sz="4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798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Clear sky AIRS SFOV temperature retrievals at 500 hPa on 07 September 2008, each pixel provides vertical temperature and moisture soundings.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054850" y="54864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54850" y="11572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31013" y="5867400"/>
            <a:ext cx="1093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400" b="1" i="1"/>
              <a:t>CIMSS/UW</a:t>
            </a:r>
          </a:p>
        </p:txBody>
      </p:sp>
    </p:spTree>
    <p:extLst>
      <p:ext uri="{BB962C8B-B14F-4D97-AF65-F5344CB8AC3E}">
        <p14:creationId xmlns:p14="http://schemas.microsoft.com/office/powerpoint/2010/main" val="2263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5400" y="1905000"/>
          <a:ext cx="3395663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PW 10.0 Graph" r:id="rId3" imgW="3395167" imgH="3930091" progId="SigmaPlotGraphicObject.9">
                  <p:embed/>
                </p:oleObj>
              </mc:Choice>
              <mc:Fallback>
                <p:oleObj name="SPW 10.0 Graph" r:id="rId3" imgW="3395167" imgH="3930091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905000"/>
                        <a:ext cx="3395663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629400" y="1879600"/>
          <a:ext cx="25288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SPW 10.0 Graph" r:id="rId5" imgW="2528316" imgH="634594" progId="SigmaPlotGraphicObject.9">
                  <p:embed/>
                </p:oleObj>
              </mc:Choice>
              <mc:Fallback>
                <p:oleObj name="SPW 10.0 Graph" r:id="rId5" imgW="2528316" imgH="634594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879600"/>
                        <a:ext cx="25288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59"/>
          <p:cNvSpPr>
            <a:spLocks noChangeArrowheads="1"/>
          </p:cNvSpPr>
          <p:nvPr/>
        </p:nvSpPr>
        <p:spPr bwMode="gray">
          <a:xfrm>
            <a:off x="114300" y="115888"/>
            <a:ext cx="8893175" cy="719137"/>
          </a:xfrm>
          <a:prstGeom prst="rect">
            <a:avLst/>
          </a:prstGeom>
          <a:gradFill rotWithShape="1">
            <a:gsLst>
              <a:gs pos="0">
                <a:srgbClr val="96BEE7"/>
              </a:gs>
              <a:gs pos="50000">
                <a:srgbClr val="4F81BD"/>
              </a:gs>
              <a:gs pos="100000">
                <a:srgbClr val="96BE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ko-KR" altLang="en-US" b="1"/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0" y="2174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ko-KR" sz="28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Statistics for Ike (2008) case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233738" y="1938338"/>
          <a:ext cx="3395662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SPW 10.0 Graph" r:id="rId7" imgW="3395167" imgH="3930091" progId="SigmaPlotGraphicObject.9">
                  <p:embed/>
                </p:oleObj>
              </mc:Choice>
              <mc:Fallback>
                <p:oleObj name="SPW 10.0 Graph" r:id="rId7" imgW="3395167" imgH="3930091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1938338"/>
                        <a:ext cx="3395662" cy="392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553200" y="2514600"/>
          <a:ext cx="2716213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SPW 10.0 Graph" r:id="rId9" imgW="3395167" imgH="3930091" progId="SigmaPlotGraphicObject.9">
                  <p:embed/>
                </p:oleObj>
              </mc:Choice>
              <mc:Fallback>
                <p:oleObj name="SPW 10.0 Graph" r:id="rId9" imgW="3395167" imgH="3930091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716213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2362200" y="6248400"/>
            <a:ext cx="385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Comparisons with ECMWF analysis</a:t>
            </a:r>
          </a:p>
        </p:txBody>
      </p:sp>
    </p:spTree>
    <p:extLst>
      <p:ext uri="{BB962C8B-B14F-4D97-AF65-F5344CB8AC3E}">
        <p14:creationId xmlns:p14="http://schemas.microsoft.com/office/powerpoint/2010/main" val="24713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1F45F8A-FDA6-4ACF-8B99-966873567C68}" type="slidenum">
              <a:rPr lang="zh-CN" altLang="en-US"/>
              <a:pPr eaLnBrk="1" hangingPunct="1"/>
              <a:t>16</a:t>
            </a:fld>
            <a:endParaRPr lang="en-US" altLang="zh-CN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242888"/>
            <a:ext cx="9091613" cy="6386512"/>
            <a:chOff x="0" y="153"/>
            <a:chExt cx="5727" cy="4023"/>
          </a:xfrm>
        </p:grpSpPr>
        <p:pic>
          <p:nvPicPr>
            <p:cNvPr id="18436" name="Picture 3" descr="track06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8" t="15042" r="7959" b="18950"/>
            <a:stretch>
              <a:fillRect/>
            </a:stretch>
          </p:blipFill>
          <p:spPr bwMode="auto">
            <a:xfrm>
              <a:off x="816" y="912"/>
              <a:ext cx="446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 Box 4"/>
            <p:cNvSpPr txBox="1">
              <a:spLocks noChangeArrowheads="1"/>
            </p:cNvSpPr>
            <p:nvPr/>
          </p:nvSpPr>
          <p:spPr bwMode="auto">
            <a:xfrm>
              <a:off x="0" y="153"/>
              <a:ext cx="57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Tracks of ensemble mean analysis on Hurricane IKE</a:t>
              </a:r>
            </a:p>
          </p:txBody>
        </p:sp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1344" y="3945"/>
              <a:ext cx="3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Analysis from 06 UTC 6 to 00UTC 8 September 2008</a:t>
              </a: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2016" y="3408"/>
              <a:ext cx="12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 sz="1400" b="1"/>
                <a:t>Li and Liu 2009 (GRL)</a:t>
              </a:r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2736" y="528"/>
              <a:ext cx="29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rgbClr val="FF0000"/>
                  </a:solidFill>
                </a:rPr>
                <a:t>CTL run:</a:t>
              </a:r>
              <a:r>
                <a:rPr lang="en-US" sz="1600" b="1">
                  <a:solidFill>
                    <a:srgbClr val="0000FF"/>
                  </a:solidFill>
                </a:rPr>
                <a:t> Assimilate radiosonde, satellite cloud winds, aircraft data, and surface data.</a:t>
              </a:r>
            </a:p>
          </p:txBody>
        </p:sp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4807" y="1447"/>
              <a:ext cx="2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67E1BD1-4B25-4F81-9B04-E7B89AF7BCA0}" type="slidenum">
              <a:rPr lang="zh-CN" altLang="en-US"/>
              <a:pPr eaLnBrk="1" hangingPunct="1"/>
              <a:t>17</a:t>
            </a:fld>
            <a:endParaRPr lang="en-US" altLang="zh-CN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2161" r="8676" b="20343"/>
          <a:stretch>
            <a:fillRect/>
          </a:stretch>
        </p:blipFill>
        <p:spPr bwMode="auto">
          <a:xfrm>
            <a:off x="990600" y="981075"/>
            <a:ext cx="7248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117725" y="344488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Track errors of on Hurricane IKE</a:t>
            </a:r>
            <a:endParaRPr lang="en-US" sz="240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981200" y="5827713"/>
            <a:ext cx="558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Analysis from 06 UTC 6 to 00UTC 8 September 2008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651125" y="4684713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Li and Liu 2009 (GRL)</a:t>
            </a:r>
          </a:p>
        </p:txBody>
      </p:sp>
    </p:spTree>
    <p:extLst>
      <p:ext uri="{BB962C8B-B14F-4D97-AF65-F5344CB8AC3E}">
        <p14:creationId xmlns:p14="http://schemas.microsoft.com/office/powerpoint/2010/main" val="31703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ms062_AIRS_G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598613"/>
            <a:ext cx="7770813" cy="100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8355AD5-D824-497C-A273-61B8B7259CD8}" type="slidenum">
              <a:rPr lang="zh-CN" altLang="en-US"/>
              <a:pPr eaLnBrk="1" hangingPunct="1"/>
              <a:t>19</a:t>
            </a:fld>
            <a:endParaRPr lang="en-US" altLang="zh-CN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724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5089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SLP Intensity on Hurricane IKE</a:t>
            </a:r>
            <a:endParaRPr lang="en-US" sz="2800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736725" y="6172200"/>
            <a:ext cx="558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Analysis from 06 UTC 6 to 00UTC 8 September 2008</a:t>
            </a:r>
            <a:endParaRPr lang="en-U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133600" y="4891088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Li and Liu 2009 (GRL)</a:t>
            </a:r>
          </a:p>
        </p:txBody>
      </p:sp>
    </p:spTree>
    <p:extLst>
      <p:ext uri="{BB962C8B-B14F-4D97-AF65-F5344CB8AC3E}">
        <p14:creationId xmlns:p14="http://schemas.microsoft.com/office/powerpoint/2010/main" val="24423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CBEA0B3-6554-49C8-B589-C9A6712A98D1}" type="slidenum">
              <a:rPr lang="zh-CN" altLang="en-US"/>
              <a:pPr eaLnBrk="1" hangingPunct="1"/>
              <a:t>2</a:t>
            </a:fld>
            <a:endParaRPr lang="en-US" altLang="zh-CN"/>
          </a:p>
        </p:txBody>
      </p:sp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76200"/>
            <a:ext cx="6211888" cy="533400"/>
          </a:xfrm>
        </p:spPr>
        <p:txBody>
          <a:bodyPr>
            <a:normAutofit fontScale="90000"/>
          </a:bodyPr>
          <a:lstStyle/>
          <a:p>
            <a:r>
              <a:rPr lang="en-GB" sz="3200" smtClean="0"/>
              <a:t>Impact of Satellite Data</a:t>
            </a:r>
          </a:p>
        </p:txBody>
      </p:sp>
      <p:pic>
        <p:nvPicPr>
          <p:cNvPr id="4100" name="Picture 3" descr="o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640263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371600" y="517525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GB" sz="2000">
                <a:solidFill>
                  <a:srgbClr val="0F3692"/>
                </a:solidFill>
                <a:latin typeface="Arial Unicode MS" pitchFamily="34" charset="-128"/>
              </a:rPr>
              <a:t>2007 ECMWF Numerical Weather forecasting system</a:t>
            </a: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2268538" y="472440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3563938" y="213360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962275" y="2116138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GB" sz="1400" b="1"/>
              <a:t>3/4 day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617788" y="4708525"/>
            <a:ext cx="735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GB" sz="1400" b="1"/>
              <a:t>3 days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4876800" y="1770063"/>
            <a:ext cx="4038600" cy="3132137"/>
          </a:xfrm>
          <a:prstGeom prst="rect">
            <a:avLst/>
          </a:prstGeom>
          <a:solidFill>
            <a:srgbClr val="E1FFFF"/>
          </a:solidFill>
          <a:ln w="25400">
            <a:solidFill>
              <a:srgbClr val="3162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60000"/>
              </a:spcBef>
            </a:pP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   Currently most important </a:t>
            </a:r>
            <a:b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NWP instruments at ECMWF</a:t>
            </a:r>
            <a:b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/>
            </a:r>
            <a:br>
              <a:rPr lang="en-GB" sz="2200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- </a:t>
            </a:r>
            <a:r>
              <a:rPr lang="en-GB" sz="2200" b="1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Advanced infrared sounders</a:t>
            </a: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/>
            </a:r>
            <a:b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- Microwave sounders/imagers </a:t>
            </a:r>
            <a:b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- GPS transmitters/receivers</a:t>
            </a:r>
            <a:b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- </a:t>
            </a:r>
            <a:r>
              <a:rPr lang="en-GB" sz="2200" b="1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GEO IR imagers/sounders</a:t>
            </a: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 </a:t>
            </a:r>
            <a:b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- Scatterometers</a:t>
            </a:r>
            <a:b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</a:br>
            <a:r>
              <a:rPr lang="en-GB" sz="2200" b="1">
                <a:solidFill>
                  <a:srgbClr val="0F3692"/>
                </a:solidFill>
                <a:latin typeface="Times New Roman" pitchFamily="18" charset="0"/>
                <a:sym typeface="Symbol" pitchFamily="18" charset="2"/>
              </a:rPr>
              <a:t>- UV/VIS/IR spectrometers</a:t>
            </a:r>
            <a:endParaRPr lang="en-US" sz="2200" b="1" i="1">
              <a:latin typeface="Times New Roman" pitchFamily="18" charset="0"/>
            </a:endParaRP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4811713" y="5897563"/>
            <a:ext cx="417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GB" sz="2000" b="1">
                <a:latin typeface="Times New Roman" pitchFamily="18" charset="0"/>
              </a:rPr>
              <a:t>from </a:t>
            </a:r>
            <a:r>
              <a:rPr lang="en-GB" sz="2200" b="1">
                <a:latin typeface="Times New Roman" pitchFamily="18" charset="0"/>
              </a:rPr>
              <a:t>Peter Bauer</a:t>
            </a:r>
            <a:r>
              <a:rPr lang="en-GB" sz="2000" b="1">
                <a:latin typeface="Times New Roman" pitchFamily="18" charset="0"/>
              </a:rPr>
              <a:t>, ECMWF, 9/2009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4108" name="Slide Number Placeholder 4"/>
          <p:cNvSpPr txBox="1">
            <a:spLocks noGrp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/>
            <a:fld id="{2F841F90-5633-4BBB-A665-52618A3D6E8A}" type="slidenum">
              <a:rPr lang="en-US" sz="1400">
                <a:ea typeface="MS PGothic" pitchFamily="34" charset="-128"/>
              </a:rPr>
              <a:pPr algn="r"/>
              <a:t>2</a:t>
            </a:fld>
            <a:endParaRPr lang="en-US" sz="14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nt062_AIRS_G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598613"/>
            <a:ext cx="7770813" cy="100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BE13747-E92B-4742-AA50-D63A1F062F41}" type="slidenum">
              <a:rPr lang="zh-CN" altLang="en-US"/>
              <a:pPr eaLnBrk="1" hangingPunct="1"/>
              <a:t>21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Forecast Experiments on Ike (2008) </a:t>
            </a:r>
          </a:p>
        </p:txBody>
      </p:sp>
      <p:sp>
        <p:nvSpPr>
          <p:cNvPr id="2355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4-day ensemble forecasts (16 members) from the analyses on 00UTC 8 September 2008. 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Track trajectory and hurricane surface central pressure are compared (every 6-hourly in the plots).</a:t>
            </a:r>
            <a:r>
              <a:rPr lang="en-US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52400" y="228600"/>
            <a:ext cx="8839200" cy="6400800"/>
            <a:chOff x="96" y="144"/>
            <a:chExt cx="5568" cy="4032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177" y="144"/>
              <a:ext cx="5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Tracks of 96h forecasts on Hurricane IKE</a:t>
              </a: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420" y="3945"/>
              <a:ext cx="29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Forecasts start at 00 UTC 8 September 2008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3360" y="3552"/>
              <a:ext cx="2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Red is observation</a:t>
              </a:r>
              <a:r>
                <a:rPr lang="en-US" sz="1600"/>
                <a:t>, </a:t>
              </a:r>
              <a:r>
                <a:rPr lang="en-US" sz="1600">
                  <a:solidFill>
                    <a:srgbClr val="00FF00"/>
                  </a:solidFill>
                </a:rPr>
                <a:t>green is forecast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2352" y="768"/>
              <a:ext cx="293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rgbClr val="FF0000"/>
                  </a:solidFill>
                </a:rPr>
                <a:t>CTRL run:</a:t>
              </a:r>
              <a:r>
                <a:rPr lang="en-US" sz="1600" b="1">
                  <a:solidFill>
                    <a:srgbClr val="0000FF"/>
                  </a:solidFill>
                </a:rPr>
                <a:t> Assimilate radiosonde, satellite cloud winds, aircraft data, and surface data.</a:t>
              </a:r>
            </a:p>
          </p:txBody>
        </p:sp>
        <p:pic>
          <p:nvPicPr>
            <p:cNvPr id="24583" name="Picture 7" descr="ens_track_ct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7" t="12820" b="16667"/>
            <a:stretch>
              <a:fillRect/>
            </a:stretch>
          </p:blipFill>
          <p:spPr bwMode="auto">
            <a:xfrm>
              <a:off x="96" y="576"/>
              <a:ext cx="2928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8" descr="ens_track_ci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4" r="6779" b="18056"/>
            <a:stretch>
              <a:fillRect/>
            </a:stretch>
          </p:blipFill>
          <p:spPr bwMode="auto">
            <a:xfrm>
              <a:off x="2832" y="624"/>
              <a:ext cx="278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660" y="1401"/>
              <a:ext cx="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No AIRS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4492" y="1392"/>
              <a:ext cx="7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With AIRS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4985" y="734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0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D4B6E23-FE85-44AB-8EC4-8A1C38F42EB5}" type="slidenum">
              <a:rPr lang="zh-CN" altLang="en-US"/>
              <a:pPr eaLnBrk="1" hangingPunct="1"/>
              <a:t>23</a:t>
            </a:fld>
            <a:endParaRPr lang="en-US" altLang="zh-CN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80988" y="228600"/>
            <a:ext cx="8710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Track errors of 96 h forecasts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2254250" y="6262688"/>
            <a:ext cx="474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Forecasts start at 00 UTC 8 September 2008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334000" y="5638800"/>
            <a:ext cx="2274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600" b="1"/>
              <a:t>Li and Liu 2009 (GRL)</a:t>
            </a:r>
          </a:p>
        </p:txBody>
      </p:sp>
      <p:pic>
        <p:nvPicPr>
          <p:cNvPr id="25606" name="Picture 5" descr="ike08_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18056"/>
          <a:stretch>
            <a:fillRect/>
          </a:stretch>
        </p:blipFill>
        <p:spPr bwMode="auto">
          <a:xfrm>
            <a:off x="912813" y="990600"/>
            <a:ext cx="73167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812925" y="30845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Without AIRS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149850" y="30480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 AIRS</a:t>
            </a:r>
          </a:p>
        </p:txBody>
      </p:sp>
    </p:spTree>
    <p:extLst>
      <p:ext uri="{BB962C8B-B14F-4D97-AF65-F5344CB8AC3E}">
        <p14:creationId xmlns:p14="http://schemas.microsoft.com/office/powerpoint/2010/main" val="17029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9BED2B3-222B-4FF2-8122-B247F7255BD4}" type="slidenum">
              <a:rPr lang="zh-CN" altLang="en-US"/>
              <a:pPr eaLnBrk="1" hangingPunct="1"/>
              <a:t>24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Typhoon Sinlaku (2008) Fact </a:t>
            </a:r>
          </a:p>
        </p:txBody>
      </p:sp>
      <p:pic>
        <p:nvPicPr>
          <p:cNvPr id="26628" name="Picture 4" descr="200813sinlak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800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200813sin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419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08125" y="5141913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Sinlaku Path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953000" y="5294313"/>
            <a:ext cx="395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Sinlaku rapid intensification observed</a:t>
            </a:r>
          </a:p>
        </p:txBody>
      </p:sp>
    </p:spTree>
    <p:extLst>
      <p:ext uri="{BB962C8B-B14F-4D97-AF65-F5344CB8AC3E}">
        <p14:creationId xmlns:p14="http://schemas.microsoft.com/office/powerpoint/2010/main" val="9532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1F283F3-1FA7-4508-9327-2452A045049F}" type="slidenum">
              <a:rPr lang="zh-CN" altLang="en-US"/>
              <a:pPr eaLnBrk="1" hangingPunct="1"/>
              <a:t>25</a:t>
            </a:fld>
            <a:endParaRPr lang="en-US" altLang="zh-CN"/>
          </a:p>
        </p:txBody>
      </p:sp>
      <p:pic>
        <p:nvPicPr>
          <p:cNvPr id="27651" name="Picture 2" descr="20080910_Sinlaku_BT_771_W_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803275" y="5241925"/>
            <a:ext cx="750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700 hPa water vapor mixing ratio (g/kg) (Sinlaku – 10 September 2008)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6858000" y="1524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(g/kg)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066800" y="58674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GEO advanced IR sounder can provide more clear sky soundings in south environment through frequent observations !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994525" y="48910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</p:spTree>
    <p:extLst>
      <p:ext uri="{BB962C8B-B14F-4D97-AF65-F5344CB8AC3E}">
        <p14:creationId xmlns:p14="http://schemas.microsoft.com/office/powerpoint/2010/main" val="38373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108AB59-EC9A-404E-9E4A-B20A2F103041}" type="slidenum">
              <a:rPr lang="zh-CN" altLang="en-US"/>
              <a:pPr eaLnBrk="1" hangingPunct="1"/>
              <a:t>26</a:t>
            </a:fld>
            <a:endParaRPr lang="en-US" altLang="zh-CN"/>
          </a:p>
        </p:txBody>
      </p:sp>
      <p:sp>
        <p:nvSpPr>
          <p:cNvPr id="2867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Forecast Experiments on Sinlaku  </a:t>
            </a:r>
          </a:p>
        </p:txBody>
      </p:sp>
      <p:sp>
        <p:nvSpPr>
          <p:cNvPr id="2867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2-day ensemble forecasts (16 members) from the analyses on 12UTC 9 September 2008. 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Track trajectory and hurricane surface central pressure are compared (every 6-hourly in the plots).</a:t>
            </a:r>
            <a:r>
              <a:rPr lang="en-US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18B12D1-A328-4E83-89F2-9E5D93AC413E}" type="slidenum">
              <a:rPr lang="zh-CN" altLang="en-US"/>
              <a:pPr eaLnBrk="1" hangingPunct="1"/>
              <a:t>27</a:t>
            </a:fld>
            <a:endParaRPr lang="en-US" altLang="zh-CN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80988" y="228600"/>
            <a:ext cx="8710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Tracks of 48h forecasts on Sinlaku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254250" y="6262688"/>
            <a:ext cx="474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Forecasts start at 12 UTC 9 September 2008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334000" y="5638800"/>
            <a:ext cx="341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600"/>
              <a:t>Hui Liu (NCAR) and Jun Li (CIMSS)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3733800" y="1219200"/>
            <a:ext cx="466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</a:rPr>
              <a:t>CTRL run:</a:t>
            </a:r>
            <a:r>
              <a:rPr lang="en-US" sz="1600" b="1">
                <a:solidFill>
                  <a:srgbClr val="0000FF"/>
                </a:solidFill>
              </a:rPr>
              <a:t> Assimilate radiosonde, satellite cloud winds, aircraft data, and surface data.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200400" y="164465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</a:rPr>
              <a:t>CTRL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7543800" y="16446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</a:rPr>
              <a:t>CIMSS</a:t>
            </a:r>
            <a:endParaRPr lang="en-US" sz="1600" b="1">
              <a:solidFill>
                <a:srgbClr val="0000FF"/>
              </a:solidFill>
            </a:endParaRPr>
          </a:p>
        </p:txBody>
      </p:sp>
      <p:pic>
        <p:nvPicPr>
          <p:cNvPr id="29705" name="Picture 8" descr="ens_track_0912c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r="14601"/>
          <a:stretch>
            <a:fillRect/>
          </a:stretch>
        </p:blipFill>
        <p:spPr bwMode="auto">
          <a:xfrm>
            <a:off x="4495800" y="76200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9" descr="ens_track_0912ct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5643"/>
          <a:stretch>
            <a:fillRect/>
          </a:stretch>
        </p:blipFill>
        <p:spPr bwMode="auto">
          <a:xfrm>
            <a:off x="0" y="76200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7070725" y="209391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 AIRS</a:t>
            </a: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2438400" y="21336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Without AIRS</a:t>
            </a: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3429000" y="5729288"/>
            <a:ext cx="258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Liu and Li 2010 (JAMC)</a:t>
            </a: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3429000" y="2987675"/>
            <a:ext cx="2843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Red: observations</a:t>
            </a:r>
          </a:p>
          <a:p>
            <a:pPr eaLnBrk="1" hangingPunct="1"/>
            <a:r>
              <a:rPr lang="en-US" sz="2400" b="1">
                <a:solidFill>
                  <a:srgbClr val="00FF00"/>
                </a:solidFill>
              </a:rPr>
              <a:t>Green: forecast</a:t>
            </a:r>
          </a:p>
        </p:txBody>
      </p:sp>
    </p:spTree>
    <p:extLst>
      <p:ext uri="{BB962C8B-B14F-4D97-AF65-F5344CB8AC3E}">
        <p14:creationId xmlns:p14="http://schemas.microsoft.com/office/powerpoint/2010/main" val="24621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F13E9F6-9704-4212-A706-1203EA0CBDF8}" type="slidenum">
              <a:rPr lang="zh-CN" altLang="en-US"/>
              <a:pPr eaLnBrk="1" hangingPunct="1"/>
              <a:t>28</a:t>
            </a:fld>
            <a:endParaRPr lang="en-US" altLang="zh-CN"/>
          </a:p>
        </p:txBody>
      </p:sp>
      <p:pic>
        <p:nvPicPr>
          <p:cNvPr id="30723" name="Picture 2" descr="sinlaku_rms0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25793" r="9296" b="22458"/>
          <a:stretch>
            <a:fillRect/>
          </a:stretch>
        </p:blipFill>
        <p:spPr bwMode="auto">
          <a:xfrm>
            <a:off x="228600" y="3429000"/>
            <a:ext cx="54102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ens_track_cim0912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22821" r="11884" b="26822"/>
          <a:stretch>
            <a:fillRect/>
          </a:stretch>
        </p:blipFill>
        <p:spPr bwMode="auto">
          <a:xfrm>
            <a:off x="431800" y="47625"/>
            <a:ext cx="5283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sinlaku_intcim09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6" t="28244" r="12836" b="61951"/>
          <a:stretch>
            <a:fillRect/>
          </a:stretch>
        </p:blipFill>
        <p:spPr bwMode="auto">
          <a:xfrm>
            <a:off x="3733800" y="8382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5867400" y="914400"/>
            <a:ext cx="3124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Impact of AIRS on Typhoon Sinlaku (2008) track forecast with full spatial resolution temperature soundings and moisture soundings, respectively.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867400" y="4038600"/>
            <a:ext cx="31400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Typhoon Sinlaku (2008) track forecast error with AIRS full spatial resolution temperature soundings and moisture soundings,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8429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8FB5947-52E6-459B-913C-7D9DEFF9032D}" type="slidenum">
              <a:rPr lang="zh-CN" altLang="en-US"/>
              <a:pPr eaLnBrk="1" hangingPunct="1"/>
              <a:t>29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References</a:t>
            </a:r>
          </a:p>
        </p:txBody>
      </p:sp>
      <p:sp>
        <p:nvSpPr>
          <p:cNvPr id="3174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Li, J., H. Liu, 2009: Improved hurricane track and intensity forecast using single field-of-view advanced IR sounding measurements, </a:t>
            </a:r>
            <a:r>
              <a:rPr lang="en-US" sz="2800" i="1" smtClean="0">
                <a:solidFill>
                  <a:srgbClr val="0000FF"/>
                </a:solidFill>
              </a:rPr>
              <a:t>Geophysical Research Letters</a:t>
            </a:r>
            <a:r>
              <a:rPr lang="en-US" sz="2800" smtClean="0">
                <a:solidFill>
                  <a:srgbClr val="0000FF"/>
                </a:solidFill>
              </a:rPr>
              <a:t>, 36, L11813, doi:10.1029/2009GL038285.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Liu, H., and J. Li, 2010: An improvement in forecast of rapid intensification of typhoon Sinlaku (2008) using clear sky full spatial resolution advanced IR soundings, </a:t>
            </a:r>
            <a:r>
              <a:rPr lang="en-US" sz="2800" i="1" smtClean="0">
                <a:solidFill>
                  <a:srgbClr val="0000FF"/>
                </a:solidFill>
              </a:rPr>
              <a:t>Journal of Applied Meteorology and Climate</a:t>
            </a:r>
            <a:r>
              <a:rPr lang="en-US" sz="2800" smtClean="0">
                <a:solidFill>
                  <a:srgbClr val="0000FF"/>
                </a:solidFill>
              </a:rPr>
              <a:t> (in press)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6939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5603F10-A607-4665-AAAA-F5403BE0251F}" type="slidenum">
              <a:rPr lang="zh-CN" altLang="en-US"/>
              <a:pPr eaLnBrk="1" hangingPunct="1"/>
              <a:t>3</a:t>
            </a:fld>
            <a:endParaRPr lang="en-US" altLang="zh-CN"/>
          </a:p>
        </p:txBody>
      </p:sp>
      <p:pic>
        <p:nvPicPr>
          <p:cNvPr id="5123" name="Picture 2" descr="background_med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868" r="10001" b="122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lide Number Placeholder 4"/>
          <p:cNvSpPr txBox="1">
            <a:spLocks noGrp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/>
            <a:fld id="{553ACD8E-ECE1-426A-A8BE-577BAE0E73A1}" type="slidenum">
              <a:rPr lang="en-US" sz="1400">
                <a:ea typeface="MS PGothic" pitchFamily="34" charset="-128"/>
              </a:rPr>
              <a:pPr algn="r"/>
              <a:t>3</a:t>
            </a:fld>
            <a:endParaRPr lang="en-US" sz="1400">
              <a:ea typeface="MS PGothic" pitchFamily="34" charset="-128"/>
            </a:endParaRPr>
          </a:p>
        </p:txBody>
      </p:sp>
      <p:sp>
        <p:nvSpPr>
          <p:cNvPr id="5125" name="Slide Number Placeholder 4"/>
          <p:cNvSpPr txBox="1">
            <a:spLocks noGrp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/>
            <a:fld id="{CBC4926E-0B50-4A61-9274-5634D74D8563}" type="slidenum">
              <a:rPr lang="en-US" sz="1400">
                <a:ea typeface="MS PGothic" pitchFamily="34" charset="-128"/>
              </a:rPr>
              <a:pPr algn="r"/>
              <a:t>3</a:t>
            </a:fld>
            <a:endParaRPr lang="en-US" sz="1400">
              <a:ea typeface="MS PGothic" pitchFamily="34" charset="-128"/>
            </a:endParaRPr>
          </a:p>
        </p:txBody>
      </p:sp>
      <p:pic>
        <p:nvPicPr>
          <p:cNvPr id="5126" name="Picture 5" descr="Sli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5486400"/>
            <a:ext cx="4876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The order of the top five and their contribution to error reduction is:</a:t>
            </a:r>
          </a:p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AMSU-A (4 satellites)  17.2%</a:t>
            </a:r>
          </a:p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IASI (one satellite) 12.0%</a:t>
            </a:r>
          </a:p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AIRS (one satellite) 11.8%</a:t>
            </a:r>
          </a:p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AIRREP (aircraft temperature and winds) 9.3%</a:t>
            </a:r>
          </a:p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GPSRO (bending angles) 8.5%</a:t>
            </a:r>
          </a:p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TEMP (radiosonde winds, humidity, and temperatures) 7.9%</a:t>
            </a:r>
          </a:p>
          <a:p>
            <a:pPr marL="457200" indent="-457200" eaLnBrk="0" hangingPunct="0"/>
            <a:r>
              <a:rPr lang="en-US" altLang="ja-JP" sz="14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QuikSCAT (scatterometer surface winds over the oceans) 5.2%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160463" y="1192213"/>
            <a:ext cx="4911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AIRS+IASI contribute to 23.8% error reduction</a:t>
            </a:r>
          </a:p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4 AMSU-A contribute to 17.2% error reduction</a:t>
            </a:r>
          </a:p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RAOBs contribute to 7.9% error reduction</a:t>
            </a:r>
          </a:p>
        </p:txBody>
      </p:sp>
    </p:spTree>
    <p:extLst>
      <p:ext uri="{BB962C8B-B14F-4D97-AF65-F5344CB8AC3E}">
        <p14:creationId xmlns:p14="http://schemas.microsoft.com/office/powerpoint/2010/main" val="2399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57BBC19-A537-497C-B729-B9B5352BB6A4}" type="slidenum">
              <a:rPr lang="zh-CN" altLang="en-US"/>
              <a:pPr eaLnBrk="1" hangingPunct="1"/>
              <a:t>30</a:t>
            </a:fld>
            <a:endParaRPr lang="en-US" altLang="zh-CN"/>
          </a:p>
        </p:txBody>
      </p:sp>
      <p:pic>
        <p:nvPicPr>
          <p:cNvPr id="32771" name="Picture 2" descr="Dean_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65125"/>
            <a:ext cx="8043862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AIRS measurements overlay on GOES IR image (Hurricane Dean)  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76200" y="1143000"/>
            <a:ext cx="2514600" cy="3444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LEO data have limitation on monitoring weather due to orbital gap and low temporal resolution.  </a:t>
            </a:r>
          </a:p>
          <a:p>
            <a:pPr eaLnBrk="1" hangingPunct="1"/>
            <a:endParaRPr 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High temporal resolution is unique aspect of GEO measurements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4800600" y="1265238"/>
            <a:ext cx="4343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FF00"/>
                </a:solidFill>
              </a:rPr>
              <a:t>GEO can provide data anytime for weather event, not LEO !</a:t>
            </a:r>
          </a:p>
        </p:txBody>
      </p:sp>
    </p:spTree>
    <p:extLst>
      <p:ext uri="{BB962C8B-B14F-4D97-AF65-F5344CB8AC3E}">
        <p14:creationId xmlns:p14="http://schemas.microsoft.com/office/powerpoint/2010/main" val="2557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SpaceNew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5"/>
          <a:stretch>
            <a:fillRect/>
          </a:stretch>
        </p:blipFill>
        <p:spPr bwMode="auto">
          <a:xfrm>
            <a:off x="168275" y="3082925"/>
            <a:ext cx="860901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GMW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763"/>
            <a:ext cx="8489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Pre-convection environment for Zhou Qu storm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/>
              <a:t>The Zhou Qu storm (7 – 8 August 2010) caused 1435 death, and 435 missing according report of Xinhua News.</a:t>
            </a:r>
          </a:p>
          <a:p>
            <a:r>
              <a:rPr lang="en-US" altLang="zh-CN" sz="2800" smtClean="0"/>
              <a:t>Weather briefing</a:t>
            </a:r>
            <a:r>
              <a:rPr lang="zh-CN" altLang="en-US" sz="2800" smtClean="0"/>
              <a:t>：</a:t>
            </a:r>
            <a:r>
              <a:rPr lang="en-US" altLang="zh-CN" sz="2800" smtClean="0"/>
              <a:t>From 10 UTC on 07 August to 00 UTC on 08 August 2010, severe storm brought heavy local precipitation to Zhou Qu county, Gansu Province in China</a:t>
            </a:r>
            <a:r>
              <a:rPr lang="zh-CN" altLang="en-US" sz="2800" smtClean="0"/>
              <a:t>，</a:t>
            </a:r>
            <a:r>
              <a:rPr lang="en-US" altLang="zh-CN" sz="2800" smtClean="0"/>
              <a:t>the maximum rain rate is 77.3 mm.</a:t>
            </a:r>
            <a:r>
              <a:rPr lang="zh-CN" altLang="en-US" sz="2800" smtClean="0"/>
              <a:t> </a:t>
            </a:r>
          </a:p>
          <a:p>
            <a:endParaRPr lang="en-US" smtClean="0"/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A2A8807-95BD-4DAB-96B2-873DE2A95D92}" type="slidenum">
              <a:rPr lang="zh-CN" altLang="en-US"/>
              <a:pPr eaLnBrk="1" hangingPunct="1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AIRS full spatial resolution for Zhou Qu storm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/>
              <a:t>AIRS full spatial resolution soundings are derived with CIMSS hyperspectral IR sounding retrieval (CHISR) algorithm</a:t>
            </a:r>
          </a:p>
          <a:p>
            <a:r>
              <a:rPr lang="en-US" altLang="zh-CN" sz="2400" smtClean="0"/>
              <a:t>AIRS (SFOV soundings) detected atmospheric instability for storm development 5.5 hours before the storm development for Zhou Qu case</a:t>
            </a:r>
          </a:p>
          <a:p>
            <a:r>
              <a:rPr lang="en-US" altLang="zh-CN" sz="2400" smtClean="0"/>
              <a:t>Atmospheric lifted index (LI) is used to indicate the atmospheric instability</a:t>
            </a:r>
            <a:endParaRPr lang="zh-CN" altLang="en-US" sz="1600" smtClean="0"/>
          </a:p>
          <a:p>
            <a:endParaRPr lang="en-US" sz="1600" smtClean="0"/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589023C-D390-41AF-978B-0AB7DECCDAA5}" type="slidenum">
              <a:rPr lang="zh-CN" altLang="en-US"/>
              <a:pPr eaLnBrk="1" hangingPunct="1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5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4809" r="7983" b="19678"/>
          <a:stretch>
            <a:fillRect/>
          </a:stretch>
        </p:blipFill>
        <p:spPr bwMode="auto">
          <a:xfrm>
            <a:off x="1130300" y="1728788"/>
            <a:ext cx="80899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38200" y="6411913"/>
            <a:ext cx="743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0635UTC on 07 August 2010 (</a:t>
            </a:r>
            <a:r>
              <a:rPr lang="en-US">
                <a:solidFill>
                  <a:srgbClr val="FF0000"/>
                </a:solidFill>
              </a:rPr>
              <a:t>storm starts 12 UTC on 07 August 2010</a:t>
            </a:r>
            <a:r>
              <a:rPr lang="en-US"/>
              <a:t>)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0"/>
            <a:ext cx="4257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i="1"/>
              <a:t>        LI = T500 – Taa</a:t>
            </a:r>
          </a:p>
          <a:p>
            <a:pPr lvl="1" eaLnBrk="1" hangingPunct="1"/>
            <a:r>
              <a:rPr lang="en-US" altLang="zh-CN" b="1">
                <a:solidFill>
                  <a:srgbClr val="FFFF00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0&lt; LI      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stable                     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-3&lt; LI &lt;0 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zh-CN" b="1">
                <a:solidFill>
                  <a:srgbClr val="0000FF"/>
                </a:solidFill>
              </a:rPr>
              <a:t>marginally unstable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-6&lt; LI &lt;-3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moderately unstable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-9&lt; LI &lt;-6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very unstable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       LI &lt;-9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extreme instability</a:t>
            </a:r>
            <a:endParaRPr lang="en-US" b="1">
              <a:solidFill>
                <a:srgbClr val="0000FF"/>
              </a:solidFill>
            </a:endParaRPr>
          </a:p>
          <a:p>
            <a:pPr eaLnBrk="1" hangingPunct="1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34100" y="4165600"/>
            <a:ext cx="533400" cy="533400"/>
          </a:xfrm>
          <a:prstGeom prst="ellipse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19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5714" r="6071"/>
          <a:stretch>
            <a:fillRect/>
          </a:stretch>
        </p:blipFill>
        <p:spPr bwMode="auto">
          <a:xfrm>
            <a:off x="76200" y="2590800"/>
            <a:ext cx="200342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52400" y="2971800"/>
            <a:ext cx="177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200"/>
              <a:t>Lat=34.19; Lon=104.41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600200" y="4141788"/>
            <a:ext cx="4419600" cy="290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175250" y="228600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AIRS (SFOV soundings) detected atmospheric instability for Zhou Qu storm 5.5 hours pre-convection</a:t>
            </a:r>
          </a:p>
        </p:txBody>
      </p:sp>
    </p:spTree>
    <p:extLst>
      <p:ext uri="{BB962C8B-B14F-4D97-AF65-F5344CB8AC3E}">
        <p14:creationId xmlns:p14="http://schemas.microsoft.com/office/powerpoint/2010/main" val="33430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16434" r="7809" b="20831"/>
          <a:stretch>
            <a:fillRect/>
          </a:stretch>
        </p:blipFill>
        <p:spPr bwMode="auto">
          <a:xfrm>
            <a:off x="965200" y="0"/>
            <a:ext cx="6235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16664" r="7115" b="20599"/>
          <a:stretch>
            <a:fillRect/>
          </a:stretch>
        </p:blipFill>
        <p:spPr bwMode="auto">
          <a:xfrm>
            <a:off x="1028700" y="3429000"/>
            <a:ext cx="62103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391400" y="28956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1840 UTC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07 August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2010</a:t>
            </a:r>
          </a:p>
          <a:p>
            <a:pPr eaLnBrk="1" hangingPunct="1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400" y="53340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18288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6515100" y="-22225"/>
            <a:ext cx="7207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6553200" y="648811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9225" name="TextBox 3"/>
          <p:cNvSpPr txBox="1">
            <a:spLocks noChangeArrowheads="1"/>
          </p:cNvSpPr>
          <p:nvPr/>
        </p:nvSpPr>
        <p:spPr bwMode="auto">
          <a:xfrm>
            <a:off x="6388100" y="33528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(g/kg)</a:t>
            </a:r>
          </a:p>
        </p:txBody>
      </p:sp>
      <p:sp>
        <p:nvSpPr>
          <p:cNvPr id="9226" name="TextBox 4"/>
          <p:cNvSpPr txBox="1">
            <a:spLocks noChangeArrowheads="1"/>
          </p:cNvSpPr>
          <p:nvPr/>
        </p:nvSpPr>
        <p:spPr bwMode="auto">
          <a:xfrm>
            <a:off x="7391400" y="15240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AIRS SFOV 500 hPa temperature (K)</a:t>
            </a: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0" y="3114675"/>
            <a:ext cx="149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2015 UTC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07 August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7467600" y="4257675"/>
            <a:ext cx="152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AIRS SFOV 500 hPa water vapor mixing ratio (g/kg)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91100" y="849313"/>
            <a:ext cx="2857500" cy="124618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TextBox 9"/>
          <p:cNvSpPr txBox="1">
            <a:spLocks noChangeArrowheads="1"/>
          </p:cNvSpPr>
          <p:nvPr/>
        </p:nvSpPr>
        <p:spPr bwMode="auto">
          <a:xfrm>
            <a:off x="7620000" y="6096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/>
              <a:t>Zhou Qu storm</a:t>
            </a:r>
          </a:p>
        </p:txBody>
      </p:sp>
      <p:sp>
        <p:nvSpPr>
          <p:cNvPr id="9231" name="TextBox 1"/>
          <p:cNvSpPr txBox="1">
            <a:spLocks noChangeArrowheads="1"/>
          </p:cNvSpPr>
          <p:nvPr/>
        </p:nvSpPr>
        <p:spPr bwMode="auto">
          <a:xfrm>
            <a:off x="76200" y="13716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Warm and moist air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1487488"/>
            <a:ext cx="1600200" cy="18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3276600" y="6350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Cold and dry air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62400" y="762000"/>
            <a:ext cx="1600200" cy="188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BAC085DB-217E-4BFA-9587-5EA21F34B281}" type="slidenum">
              <a:rPr lang="zh-CN" altLang="en-US"/>
              <a:pPr eaLnBrk="1" hangingPunct="1"/>
              <a:t>8</a:t>
            </a:fld>
            <a:endParaRPr lang="en-US" altLang="zh-CN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Using full spatial resolution hyperspectral IR water vapor profiles for tropical cyclone forecast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52600"/>
            <a:ext cx="8763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Better use of water vapor measurements in global NWP satellites remains challenge (</a:t>
            </a:r>
            <a:r>
              <a:rPr lang="el-GR" sz="2400" smtClean="0">
                <a:solidFill>
                  <a:srgbClr val="0000FF"/>
                </a:solidFill>
                <a:cs typeface="Arial" pitchFamily="34" charset="0"/>
              </a:rPr>
              <a:t>Δ</a:t>
            </a:r>
            <a:r>
              <a:rPr lang="en-US" sz="2400" smtClean="0">
                <a:solidFill>
                  <a:srgbClr val="0000FF"/>
                </a:solidFill>
                <a:cs typeface="Arial" pitchFamily="34" charset="0"/>
              </a:rPr>
              <a:t>R is always favorable for </a:t>
            </a:r>
            <a:r>
              <a:rPr lang="el-GR" sz="2400" smtClean="0">
                <a:solidFill>
                  <a:srgbClr val="0000FF"/>
                </a:solidFill>
                <a:cs typeface="Arial" pitchFamily="34" charset="0"/>
              </a:rPr>
              <a:t>Δ</a:t>
            </a:r>
            <a:r>
              <a:rPr lang="en-US" sz="2400" smtClean="0">
                <a:solidFill>
                  <a:srgbClr val="0000FF"/>
                </a:solidFill>
                <a:cs typeface="Arial" pitchFamily="34" charset="0"/>
              </a:rPr>
              <a:t>T, not </a:t>
            </a:r>
            <a:r>
              <a:rPr lang="el-GR" sz="2400" smtClean="0">
                <a:solidFill>
                  <a:srgbClr val="0000FF"/>
                </a:solidFill>
                <a:cs typeface="Arial" pitchFamily="34" charset="0"/>
              </a:rPr>
              <a:t>Δ</a:t>
            </a:r>
            <a:r>
              <a:rPr lang="en-US" sz="2400" smtClean="0">
                <a:solidFill>
                  <a:srgbClr val="0000FF"/>
                </a:solidFill>
                <a:cs typeface="Arial" pitchFamily="34" charset="0"/>
              </a:rPr>
              <a:t>q)</a:t>
            </a:r>
            <a:endParaRPr lang="el-GR" sz="2400" smtClean="0">
              <a:solidFill>
                <a:srgbClr val="0000FF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Full spatial resolution water vapor profiles in environmental region is critical for tropical cyclone forecast with a high resolution regional NWP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CIMSS Hyperspectral IR Sounding Retrieval (CHISR) algorithm has been develop for full spatial resolution temperature and moisture soundings from AIRS and IASI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Forecast of various hurricanes and typhoons using advanced full spatial resolution IR soundings is studied with NCAR WRF/DART system</a:t>
            </a:r>
          </a:p>
        </p:txBody>
      </p:sp>
    </p:spTree>
    <p:extLst>
      <p:ext uri="{BB962C8B-B14F-4D97-AF65-F5344CB8AC3E}">
        <p14:creationId xmlns:p14="http://schemas.microsoft.com/office/powerpoint/2010/main" val="28851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B3506BDC-C621-462A-8024-09856C8537B3}" type="slidenum">
              <a:rPr lang="zh-CN" altLang="en-US"/>
              <a:pPr eaLnBrk="1" hangingPunct="1"/>
              <a:t>9</a:t>
            </a:fld>
            <a:endParaRPr lang="en-US" altLang="zh-CN"/>
          </a:p>
        </p:txBody>
      </p:sp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Atmospheric InfraRed Sounder (AIRS) spatial coverage</a:t>
            </a:r>
          </a:p>
        </p:txBody>
      </p:sp>
      <p:pic>
        <p:nvPicPr>
          <p:cNvPr id="11268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1752600"/>
            <a:ext cx="5692775" cy="4270375"/>
          </a:xfrm>
        </p:spPr>
      </p:pic>
    </p:spTree>
    <p:extLst>
      <p:ext uri="{BB962C8B-B14F-4D97-AF65-F5344CB8AC3E}">
        <p14:creationId xmlns:p14="http://schemas.microsoft.com/office/powerpoint/2010/main" val="344378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1344</Words>
  <Application>Microsoft Office PowerPoint</Application>
  <PresentationFormat>On-screen Show (4:3)</PresentationFormat>
  <Paragraphs>179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SPW 10.0 Graph</vt:lpstr>
      <vt:lpstr>PowerPoint Presentation</vt:lpstr>
      <vt:lpstr>Impact of Satellite Data</vt:lpstr>
      <vt:lpstr>PowerPoint Presentation</vt:lpstr>
      <vt:lpstr>Pre-convection environment for Zhou Qu storm</vt:lpstr>
      <vt:lpstr>AIRS full spatial resolution for Zhou Qu storm</vt:lpstr>
      <vt:lpstr>PowerPoint Presentation</vt:lpstr>
      <vt:lpstr>PowerPoint Presentation</vt:lpstr>
      <vt:lpstr>Using full spatial resolution hyperspectral IR water vapor profiles for tropical cyclone forecast</vt:lpstr>
      <vt:lpstr>Atmospheric InfraRed Sounder (AIRS) spatial coverage</vt:lpstr>
      <vt:lpstr>PowerPoint Presentation</vt:lpstr>
      <vt:lpstr>PowerPoint Presentation</vt:lpstr>
      <vt:lpstr>AIRS full spatial resolution soundings used for hurricane and typhoon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 Experiments on Ike (2008) </vt:lpstr>
      <vt:lpstr>PowerPoint Presentation</vt:lpstr>
      <vt:lpstr>PowerPoint Presentation</vt:lpstr>
      <vt:lpstr>Typhoon Sinlaku (2008) Fact </vt:lpstr>
      <vt:lpstr>PowerPoint Presentation</vt:lpstr>
      <vt:lpstr>Forecast Experiments on Sinlaku  </vt:lpstr>
      <vt:lpstr>PowerPoint Presentation</vt:lpstr>
      <vt:lpstr>PowerPoint Presentation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allenh</dc:creator>
  <cp:lastModifiedBy>allenh</cp:lastModifiedBy>
  <cp:revision>2</cp:revision>
  <dcterms:created xsi:type="dcterms:W3CDTF">2011-09-21T02:19:06Z</dcterms:created>
  <dcterms:modified xsi:type="dcterms:W3CDTF">2011-09-22T09:23:56Z</dcterms:modified>
</cp:coreProperties>
</file>