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59" d="100"/>
          <a:sy n="59" d="100"/>
        </p:scale>
        <p:origin x="-924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10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7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7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1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41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6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7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1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826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4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9993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50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6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6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2DCF410-6E4D-4086-B4A8-7B8E12E2AB5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A6A4CDD-2CEB-421E-A70A-8081F7A6B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97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2017 Apr 06 Severe Weather - why did severe weather occur where it did?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By: </a:t>
            </a:r>
            <a:r>
              <a:rPr lang="en-US" dirty="0" err="1" smtClean="0"/>
              <a:t>geselle</a:t>
            </a:r>
            <a:r>
              <a:rPr lang="en-US" dirty="0" smtClean="0"/>
              <a:t> </a:t>
            </a:r>
            <a:r>
              <a:rPr lang="en-US" dirty="0" err="1" smtClean="0"/>
              <a:t>coleman</a:t>
            </a:r>
            <a:r>
              <a:rPr lang="en-US" dirty="0" smtClean="0"/>
              <a:t> and mike </a:t>
            </a:r>
            <a:r>
              <a:rPr lang="en-US" dirty="0" err="1" smtClean="0"/>
              <a:t>dutter</a:t>
            </a:r>
            <a:endParaRPr lang="en-US" dirty="0" smtClean="0"/>
          </a:p>
          <a:p>
            <a:r>
              <a:rPr lang="en-US" dirty="0" smtClean="0"/>
              <a:t>Date: </a:t>
            </a:r>
            <a:r>
              <a:rPr lang="en-US" dirty="0" smtClean="0"/>
              <a:t>2017 </a:t>
            </a:r>
            <a:r>
              <a:rPr lang="en-US" dirty="0" err="1" smtClean="0"/>
              <a:t>june</a:t>
            </a:r>
            <a:r>
              <a:rPr lang="en-US" dirty="0" smtClean="0"/>
              <a:t>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55" y="539261"/>
            <a:ext cx="10283884" cy="8088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Severe weather report between </a:t>
            </a:r>
            <a:r>
              <a:rPr lang="en-US" dirty="0" smtClean="0"/>
              <a:t>15Z </a:t>
            </a:r>
            <a:r>
              <a:rPr lang="en-US" dirty="0"/>
              <a:t>and </a:t>
            </a:r>
            <a:r>
              <a:rPr lang="en-US" dirty="0" smtClean="0"/>
              <a:t>18Z </a:t>
            </a:r>
            <a:r>
              <a:rPr lang="en-US" dirty="0"/>
              <a:t>on April 6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2017 and SPC Severe Weather forecast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5" y="1607526"/>
            <a:ext cx="6893168" cy="5096608"/>
          </a:xfrm>
        </p:spPr>
      </p:pic>
      <p:sp>
        <p:nvSpPr>
          <p:cNvPr id="6" name="TextBox 5"/>
          <p:cNvSpPr txBox="1"/>
          <p:nvPr/>
        </p:nvSpPr>
        <p:spPr>
          <a:xfrm>
            <a:off x="8428892" y="1969477"/>
            <a:ext cx="3411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Much of the severe weather occurred in Northern VA rather than in the eastern part where they suspected most of the weather would occur.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Question: Why was the weather more concentrated in northern </a:t>
            </a:r>
            <a:r>
              <a:rPr lang="en-US" dirty="0" err="1" smtClean="0"/>
              <a:t>Va</a:t>
            </a:r>
            <a:r>
              <a:rPr lang="en-US" dirty="0" smtClean="0"/>
              <a:t> than the east?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05" y="222886"/>
            <a:ext cx="9905998" cy="1598831"/>
          </a:xfrm>
        </p:spPr>
        <p:txBody>
          <a:bodyPr>
            <a:normAutofit/>
          </a:bodyPr>
          <a:lstStyle/>
          <a:p>
            <a:r>
              <a:rPr lang="en-US" dirty="0" smtClean="0"/>
              <a:t>1000m </a:t>
            </a:r>
            <a:r>
              <a:rPr lang="en-US" dirty="0" err="1" smtClean="0"/>
              <a:t>Cappi</a:t>
            </a:r>
            <a:r>
              <a:rPr lang="en-US" dirty="0" smtClean="0"/>
              <a:t> image from AKQ (left)</a:t>
            </a:r>
            <a:br>
              <a:rPr lang="en-US" dirty="0" smtClean="0"/>
            </a:br>
            <a:r>
              <a:rPr lang="en-US" dirty="0" smtClean="0"/>
              <a:t>11 micron </a:t>
            </a:r>
            <a:r>
              <a:rPr lang="en-US" dirty="0" err="1" smtClean="0"/>
              <a:t>modis</a:t>
            </a:r>
            <a:r>
              <a:rPr lang="en-US" dirty="0" smtClean="0"/>
              <a:t> data </a:t>
            </a:r>
            <a:br>
              <a:rPr lang="en-US" dirty="0" smtClean="0"/>
            </a:br>
            <a:r>
              <a:rPr lang="en-US" dirty="0" smtClean="0"/>
              <a:t>both valid 1615 UTC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2" y="2216760"/>
            <a:ext cx="5433840" cy="3478822"/>
          </a:xfrm>
        </p:spPr>
      </p:pic>
      <p:sp>
        <p:nvSpPr>
          <p:cNvPr id="7" name="Oval 6"/>
          <p:cNvSpPr/>
          <p:nvPr/>
        </p:nvSpPr>
        <p:spPr>
          <a:xfrm>
            <a:off x="578705" y="2165839"/>
            <a:ext cx="1125416" cy="205153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4602118">
            <a:off x="713322" y="4734367"/>
            <a:ext cx="2644344" cy="444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33627" y="6090622"/>
            <a:ext cx="603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area where the severe weather occurred for the next 2/3 hours.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36" y="2083775"/>
            <a:ext cx="5591907" cy="3744791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752087">
            <a:off x="8170290" y="1834142"/>
            <a:ext cx="324829" cy="1915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60517" y="1195742"/>
            <a:ext cx="468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did this cloud rapidly cool and get stronger over the next 2 to 3 hours?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003" y="120890"/>
            <a:ext cx="9905998" cy="1114352"/>
          </a:xfrm>
        </p:spPr>
        <p:txBody>
          <a:bodyPr/>
          <a:lstStyle/>
          <a:p>
            <a:r>
              <a:rPr lang="en-US" dirty="0" smtClean="0"/>
              <a:t>1615 </a:t>
            </a:r>
            <a:r>
              <a:rPr lang="en-US" dirty="0" err="1" smtClean="0"/>
              <a:t>utc</a:t>
            </a:r>
            <a:r>
              <a:rPr lang="en-US" dirty="0" smtClean="0"/>
              <a:t> MODIS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5" y="1366468"/>
            <a:ext cx="5470490" cy="43778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02" y="1366468"/>
            <a:ext cx="5470489" cy="4377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477" y="6060831"/>
            <a:ext cx="512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B27 : 6.7 µm (mid-level water vapor)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6060831"/>
            <a:ext cx="531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B28: 7.3 µm (low-level water vapor)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440615" y="5029049"/>
            <a:ext cx="0" cy="346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428892" y="4578751"/>
            <a:ext cx="5861" cy="270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440615" y="4008918"/>
            <a:ext cx="15406" cy="40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8331425" y="3575254"/>
            <a:ext cx="109190" cy="286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055933" y="2932230"/>
            <a:ext cx="222738" cy="47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555033" y="2649150"/>
            <a:ext cx="2279030" cy="3190176"/>
          </a:xfrm>
          <a:custGeom>
            <a:avLst/>
            <a:gdLst>
              <a:gd name="connsiteX0" fmla="*/ 690862 w 2279030"/>
              <a:gd name="connsiteY0" fmla="*/ 45924 h 3190176"/>
              <a:gd name="connsiteX1" fmla="*/ 738988 w 2279030"/>
              <a:gd name="connsiteY1" fmla="*/ 126134 h 3190176"/>
              <a:gd name="connsiteX2" fmla="*/ 755030 w 2279030"/>
              <a:gd name="connsiteY2" fmla="*/ 190303 h 3190176"/>
              <a:gd name="connsiteX3" fmla="*/ 867325 w 2279030"/>
              <a:gd name="connsiteY3" fmla="*/ 302597 h 3190176"/>
              <a:gd name="connsiteX4" fmla="*/ 931493 w 2279030"/>
              <a:gd name="connsiteY4" fmla="*/ 398850 h 3190176"/>
              <a:gd name="connsiteX5" fmla="*/ 979620 w 2279030"/>
              <a:gd name="connsiteY5" fmla="*/ 495103 h 3190176"/>
              <a:gd name="connsiteX6" fmla="*/ 1043788 w 2279030"/>
              <a:gd name="connsiteY6" fmla="*/ 623439 h 3190176"/>
              <a:gd name="connsiteX7" fmla="*/ 1059830 w 2279030"/>
              <a:gd name="connsiteY7" fmla="*/ 671566 h 3190176"/>
              <a:gd name="connsiteX8" fmla="*/ 1043788 w 2279030"/>
              <a:gd name="connsiteY8" fmla="*/ 1024492 h 3190176"/>
              <a:gd name="connsiteX9" fmla="*/ 1011704 w 2279030"/>
              <a:gd name="connsiteY9" fmla="*/ 1120745 h 3190176"/>
              <a:gd name="connsiteX10" fmla="*/ 979620 w 2279030"/>
              <a:gd name="connsiteY10" fmla="*/ 1168871 h 3190176"/>
              <a:gd name="connsiteX11" fmla="*/ 947535 w 2279030"/>
              <a:gd name="connsiteY11" fmla="*/ 1313250 h 3190176"/>
              <a:gd name="connsiteX12" fmla="*/ 931493 w 2279030"/>
              <a:gd name="connsiteY12" fmla="*/ 1361376 h 3190176"/>
              <a:gd name="connsiteX13" fmla="*/ 915451 w 2279030"/>
              <a:gd name="connsiteY13" fmla="*/ 1730345 h 3190176"/>
              <a:gd name="connsiteX14" fmla="*/ 819199 w 2279030"/>
              <a:gd name="connsiteY14" fmla="*/ 1794513 h 3190176"/>
              <a:gd name="connsiteX15" fmla="*/ 787114 w 2279030"/>
              <a:gd name="connsiteY15" fmla="*/ 1890766 h 3190176"/>
              <a:gd name="connsiteX16" fmla="*/ 771072 w 2279030"/>
              <a:gd name="connsiteY16" fmla="*/ 1938892 h 3190176"/>
              <a:gd name="connsiteX17" fmla="*/ 755030 w 2279030"/>
              <a:gd name="connsiteY17" fmla="*/ 2003061 h 3190176"/>
              <a:gd name="connsiteX18" fmla="*/ 722946 w 2279030"/>
              <a:gd name="connsiteY18" fmla="*/ 2147439 h 3190176"/>
              <a:gd name="connsiteX19" fmla="*/ 658778 w 2279030"/>
              <a:gd name="connsiteY19" fmla="*/ 2243692 h 3190176"/>
              <a:gd name="connsiteX20" fmla="*/ 594609 w 2279030"/>
              <a:gd name="connsiteY20" fmla="*/ 2323903 h 3190176"/>
              <a:gd name="connsiteX21" fmla="*/ 578567 w 2279030"/>
              <a:gd name="connsiteY21" fmla="*/ 2372029 h 3190176"/>
              <a:gd name="connsiteX22" fmla="*/ 434188 w 2279030"/>
              <a:gd name="connsiteY22" fmla="*/ 2484324 h 3190176"/>
              <a:gd name="connsiteX23" fmla="*/ 386062 w 2279030"/>
              <a:gd name="connsiteY23" fmla="*/ 2516408 h 3190176"/>
              <a:gd name="connsiteX24" fmla="*/ 289809 w 2279030"/>
              <a:gd name="connsiteY24" fmla="*/ 2596618 h 3190176"/>
              <a:gd name="connsiteX25" fmla="*/ 193556 w 2279030"/>
              <a:gd name="connsiteY25" fmla="*/ 2660787 h 3190176"/>
              <a:gd name="connsiteX26" fmla="*/ 145430 w 2279030"/>
              <a:gd name="connsiteY26" fmla="*/ 2724955 h 3190176"/>
              <a:gd name="connsiteX27" fmla="*/ 49178 w 2279030"/>
              <a:gd name="connsiteY27" fmla="*/ 2789124 h 3190176"/>
              <a:gd name="connsiteX28" fmla="*/ 33135 w 2279030"/>
              <a:gd name="connsiteY28" fmla="*/ 3045797 h 3190176"/>
              <a:gd name="connsiteX29" fmla="*/ 49178 w 2279030"/>
              <a:gd name="connsiteY29" fmla="*/ 3126008 h 3190176"/>
              <a:gd name="connsiteX30" fmla="*/ 113346 w 2279030"/>
              <a:gd name="connsiteY30" fmla="*/ 3142050 h 3190176"/>
              <a:gd name="connsiteX31" fmla="*/ 161472 w 2279030"/>
              <a:gd name="connsiteY31" fmla="*/ 3158092 h 3190176"/>
              <a:gd name="connsiteX32" fmla="*/ 1348588 w 2279030"/>
              <a:gd name="connsiteY32" fmla="*/ 3174134 h 3190176"/>
              <a:gd name="connsiteX33" fmla="*/ 2054441 w 2279030"/>
              <a:gd name="connsiteY33" fmla="*/ 3190176 h 3190176"/>
              <a:gd name="connsiteX34" fmla="*/ 2134651 w 2279030"/>
              <a:gd name="connsiteY34" fmla="*/ 3109966 h 3190176"/>
              <a:gd name="connsiteX35" fmla="*/ 2182778 w 2279030"/>
              <a:gd name="connsiteY35" fmla="*/ 3061839 h 3190176"/>
              <a:gd name="connsiteX36" fmla="*/ 2246946 w 2279030"/>
              <a:gd name="connsiteY36" fmla="*/ 2965587 h 3190176"/>
              <a:gd name="connsiteX37" fmla="*/ 2279030 w 2279030"/>
              <a:gd name="connsiteY37" fmla="*/ 2596618 h 3190176"/>
              <a:gd name="connsiteX38" fmla="*/ 2246946 w 2279030"/>
              <a:gd name="connsiteY38" fmla="*/ 2388071 h 3190176"/>
              <a:gd name="connsiteX39" fmla="*/ 2230904 w 2279030"/>
              <a:gd name="connsiteY39" fmla="*/ 2003061 h 3190176"/>
              <a:gd name="connsiteX40" fmla="*/ 2198820 w 2279030"/>
              <a:gd name="connsiteY40" fmla="*/ 1954934 h 3190176"/>
              <a:gd name="connsiteX41" fmla="*/ 2166735 w 2279030"/>
              <a:gd name="connsiteY41" fmla="*/ 1842639 h 3190176"/>
              <a:gd name="connsiteX42" fmla="*/ 2134651 w 2279030"/>
              <a:gd name="connsiteY42" fmla="*/ 1794513 h 3190176"/>
              <a:gd name="connsiteX43" fmla="*/ 2102567 w 2279030"/>
              <a:gd name="connsiteY43" fmla="*/ 1714303 h 3190176"/>
              <a:gd name="connsiteX44" fmla="*/ 2022356 w 2279030"/>
              <a:gd name="connsiteY44" fmla="*/ 1618050 h 3190176"/>
              <a:gd name="connsiteX45" fmla="*/ 1990272 w 2279030"/>
              <a:gd name="connsiteY45" fmla="*/ 1569924 h 3190176"/>
              <a:gd name="connsiteX46" fmla="*/ 1974230 w 2279030"/>
              <a:gd name="connsiteY46" fmla="*/ 1521797 h 3190176"/>
              <a:gd name="connsiteX47" fmla="*/ 1877978 w 2279030"/>
              <a:gd name="connsiteY47" fmla="*/ 1457629 h 3190176"/>
              <a:gd name="connsiteX48" fmla="*/ 1845893 w 2279030"/>
              <a:gd name="connsiteY48" fmla="*/ 1425545 h 3190176"/>
              <a:gd name="connsiteX49" fmla="*/ 1765683 w 2279030"/>
              <a:gd name="connsiteY49" fmla="*/ 1361376 h 3190176"/>
              <a:gd name="connsiteX50" fmla="*/ 1733599 w 2279030"/>
              <a:gd name="connsiteY50" fmla="*/ 1313250 h 3190176"/>
              <a:gd name="connsiteX51" fmla="*/ 1701514 w 2279030"/>
              <a:gd name="connsiteY51" fmla="*/ 1216997 h 3190176"/>
              <a:gd name="connsiteX52" fmla="*/ 1653388 w 2279030"/>
              <a:gd name="connsiteY52" fmla="*/ 1184913 h 3190176"/>
              <a:gd name="connsiteX53" fmla="*/ 1589220 w 2279030"/>
              <a:gd name="connsiteY53" fmla="*/ 1040534 h 3190176"/>
              <a:gd name="connsiteX54" fmla="*/ 1573178 w 2279030"/>
              <a:gd name="connsiteY54" fmla="*/ 992408 h 3190176"/>
              <a:gd name="connsiteX55" fmla="*/ 1557135 w 2279030"/>
              <a:gd name="connsiteY55" fmla="*/ 944282 h 3190176"/>
              <a:gd name="connsiteX56" fmla="*/ 1541093 w 2279030"/>
              <a:gd name="connsiteY56" fmla="*/ 864071 h 3190176"/>
              <a:gd name="connsiteX57" fmla="*/ 1476925 w 2279030"/>
              <a:gd name="connsiteY57" fmla="*/ 687608 h 3190176"/>
              <a:gd name="connsiteX58" fmla="*/ 1428799 w 2279030"/>
              <a:gd name="connsiteY58" fmla="*/ 591355 h 3190176"/>
              <a:gd name="connsiteX59" fmla="*/ 1396714 w 2279030"/>
              <a:gd name="connsiteY59" fmla="*/ 543229 h 3190176"/>
              <a:gd name="connsiteX60" fmla="*/ 1380672 w 2279030"/>
              <a:gd name="connsiteY60" fmla="*/ 479061 h 3190176"/>
              <a:gd name="connsiteX61" fmla="*/ 1348588 w 2279030"/>
              <a:gd name="connsiteY61" fmla="*/ 446976 h 3190176"/>
              <a:gd name="connsiteX62" fmla="*/ 1316504 w 2279030"/>
              <a:gd name="connsiteY62" fmla="*/ 398850 h 3190176"/>
              <a:gd name="connsiteX63" fmla="*/ 1268378 w 2279030"/>
              <a:gd name="connsiteY63" fmla="*/ 366766 h 3190176"/>
              <a:gd name="connsiteX64" fmla="*/ 1188167 w 2279030"/>
              <a:gd name="connsiteY64" fmla="*/ 302597 h 3190176"/>
              <a:gd name="connsiteX65" fmla="*/ 1107956 w 2279030"/>
              <a:gd name="connsiteY65" fmla="*/ 206345 h 3190176"/>
              <a:gd name="connsiteX66" fmla="*/ 1011704 w 2279030"/>
              <a:gd name="connsiteY66" fmla="*/ 174261 h 3190176"/>
              <a:gd name="connsiteX67" fmla="*/ 995662 w 2279030"/>
              <a:gd name="connsiteY67" fmla="*/ 126134 h 3190176"/>
              <a:gd name="connsiteX68" fmla="*/ 899409 w 2279030"/>
              <a:gd name="connsiteY68" fmla="*/ 61966 h 3190176"/>
              <a:gd name="connsiteX69" fmla="*/ 851283 w 2279030"/>
              <a:gd name="connsiteY69" fmla="*/ 13839 h 3190176"/>
              <a:gd name="connsiteX70" fmla="*/ 626693 w 2279030"/>
              <a:gd name="connsiteY70" fmla="*/ 45924 h 319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279030" h="3190176">
                <a:moveTo>
                  <a:pt x="690862" y="45924"/>
                </a:moveTo>
                <a:cubicBezTo>
                  <a:pt x="706904" y="72661"/>
                  <a:pt x="726325" y="97641"/>
                  <a:pt x="738988" y="126134"/>
                </a:cubicBezTo>
                <a:cubicBezTo>
                  <a:pt x="747942" y="146282"/>
                  <a:pt x="745170" y="170583"/>
                  <a:pt x="755030" y="190303"/>
                </a:cubicBezTo>
                <a:cubicBezTo>
                  <a:pt x="784975" y="250194"/>
                  <a:pt x="815990" y="264096"/>
                  <a:pt x="867325" y="302597"/>
                </a:cubicBezTo>
                <a:cubicBezTo>
                  <a:pt x="888714" y="334681"/>
                  <a:pt x="919299" y="362268"/>
                  <a:pt x="931493" y="398850"/>
                </a:cubicBezTo>
                <a:cubicBezTo>
                  <a:pt x="953632" y="465267"/>
                  <a:pt x="938155" y="432906"/>
                  <a:pt x="979620" y="495103"/>
                </a:cubicBezTo>
                <a:cubicBezTo>
                  <a:pt x="1015795" y="603629"/>
                  <a:pt x="968019" y="471899"/>
                  <a:pt x="1043788" y="623439"/>
                </a:cubicBezTo>
                <a:cubicBezTo>
                  <a:pt x="1051350" y="638564"/>
                  <a:pt x="1054483" y="655524"/>
                  <a:pt x="1059830" y="671566"/>
                </a:cubicBezTo>
                <a:cubicBezTo>
                  <a:pt x="1054483" y="789208"/>
                  <a:pt x="1056334" y="907399"/>
                  <a:pt x="1043788" y="1024492"/>
                </a:cubicBezTo>
                <a:cubicBezTo>
                  <a:pt x="1040185" y="1058119"/>
                  <a:pt x="1030464" y="1092605"/>
                  <a:pt x="1011704" y="1120745"/>
                </a:cubicBezTo>
                <a:lnTo>
                  <a:pt x="979620" y="1168871"/>
                </a:lnTo>
                <a:cubicBezTo>
                  <a:pt x="968590" y="1224020"/>
                  <a:pt x="962642" y="1260376"/>
                  <a:pt x="947535" y="1313250"/>
                </a:cubicBezTo>
                <a:cubicBezTo>
                  <a:pt x="942889" y="1329509"/>
                  <a:pt x="936840" y="1345334"/>
                  <a:pt x="931493" y="1361376"/>
                </a:cubicBezTo>
                <a:cubicBezTo>
                  <a:pt x="926146" y="1484366"/>
                  <a:pt x="946346" y="1611179"/>
                  <a:pt x="915451" y="1730345"/>
                </a:cubicBezTo>
                <a:cubicBezTo>
                  <a:pt x="905774" y="1767671"/>
                  <a:pt x="819199" y="1794513"/>
                  <a:pt x="819199" y="1794513"/>
                </a:cubicBezTo>
                <a:lnTo>
                  <a:pt x="787114" y="1890766"/>
                </a:lnTo>
                <a:cubicBezTo>
                  <a:pt x="781767" y="1906808"/>
                  <a:pt x="775173" y="1922487"/>
                  <a:pt x="771072" y="1938892"/>
                </a:cubicBezTo>
                <a:cubicBezTo>
                  <a:pt x="765725" y="1960282"/>
                  <a:pt x="759813" y="1981538"/>
                  <a:pt x="755030" y="2003061"/>
                </a:cubicBezTo>
                <a:cubicBezTo>
                  <a:pt x="753005" y="2012175"/>
                  <a:pt x="730771" y="2131790"/>
                  <a:pt x="722946" y="2147439"/>
                </a:cubicBezTo>
                <a:cubicBezTo>
                  <a:pt x="705701" y="2181929"/>
                  <a:pt x="680168" y="2211608"/>
                  <a:pt x="658778" y="2243692"/>
                </a:cubicBezTo>
                <a:cubicBezTo>
                  <a:pt x="618306" y="2304399"/>
                  <a:pt x="640323" y="2278187"/>
                  <a:pt x="594609" y="2323903"/>
                </a:cubicBezTo>
                <a:cubicBezTo>
                  <a:pt x="589262" y="2339945"/>
                  <a:pt x="587947" y="2357959"/>
                  <a:pt x="578567" y="2372029"/>
                </a:cubicBezTo>
                <a:cubicBezTo>
                  <a:pt x="548410" y="2417264"/>
                  <a:pt x="472431" y="2458829"/>
                  <a:pt x="434188" y="2484324"/>
                </a:cubicBezTo>
                <a:cubicBezTo>
                  <a:pt x="418146" y="2495019"/>
                  <a:pt x="399695" y="2502775"/>
                  <a:pt x="386062" y="2516408"/>
                </a:cubicBezTo>
                <a:cubicBezTo>
                  <a:pt x="324302" y="2578167"/>
                  <a:pt x="356812" y="2551949"/>
                  <a:pt x="289809" y="2596618"/>
                </a:cubicBezTo>
                <a:cubicBezTo>
                  <a:pt x="202674" y="2727324"/>
                  <a:pt x="325398" y="2566615"/>
                  <a:pt x="193556" y="2660787"/>
                </a:cubicBezTo>
                <a:cubicBezTo>
                  <a:pt x="171799" y="2676327"/>
                  <a:pt x="162830" y="2704655"/>
                  <a:pt x="145430" y="2724955"/>
                </a:cubicBezTo>
                <a:cubicBezTo>
                  <a:pt x="97363" y="2781034"/>
                  <a:pt x="109871" y="2768893"/>
                  <a:pt x="49178" y="2789124"/>
                </a:cubicBezTo>
                <a:cubicBezTo>
                  <a:pt x="-34500" y="2872800"/>
                  <a:pt x="8678" y="2813459"/>
                  <a:pt x="33135" y="3045797"/>
                </a:cubicBezTo>
                <a:cubicBezTo>
                  <a:pt x="35989" y="3072914"/>
                  <a:pt x="31722" y="3105061"/>
                  <a:pt x="49178" y="3126008"/>
                </a:cubicBezTo>
                <a:cubicBezTo>
                  <a:pt x="63293" y="3142945"/>
                  <a:pt x="92147" y="3135993"/>
                  <a:pt x="113346" y="3142050"/>
                </a:cubicBezTo>
                <a:cubicBezTo>
                  <a:pt x="129605" y="3146695"/>
                  <a:pt x="144568" y="3157653"/>
                  <a:pt x="161472" y="3158092"/>
                </a:cubicBezTo>
                <a:cubicBezTo>
                  <a:pt x="557080" y="3168367"/>
                  <a:pt x="952903" y="3167428"/>
                  <a:pt x="1348588" y="3174134"/>
                </a:cubicBezTo>
                <a:lnTo>
                  <a:pt x="2054441" y="3190176"/>
                </a:lnTo>
                <a:cubicBezTo>
                  <a:pt x="2142672" y="3131355"/>
                  <a:pt x="2067809" y="3190176"/>
                  <a:pt x="2134651" y="3109966"/>
                </a:cubicBezTo>
                <a:cubicBezTo>
                  <a:pt x="2149175" y="3092537"/>
                  <a:pt x="2168849" y="3079747"/>
                  <a:pt x="2182778" y="3061839"/>
                </a:cubicBezTo>
                <a:cubicBezTo>
                  <a:pt x="2206452" y="3031401"/>
                  <a:pt x="2246946" y="2965587"/>
                  <a:pt x="2246946" y="2965587"/>
                </a:cubicBezTo>
                <a:cubicBezTo>
                  <a:pt x="2276928" y="2815673"/>
                  <a:pt x="2279030" y="2824827"/>
                  <a:pt x="2279030" y="2596618"/>
                </a:cubicBezTo>
                <a:cubicBezTo>
                  <a:pt x="2279030" y="2575977"/>
                  <a:pt x="2251447" y="2415077"/>
                  <a:pt x="2246946" y="2388071"/>
                </a:cubicBezTo>
                <a:cubicBezTo>
                  <a:pt x="2241599" y="2259734"/>
                  <a:pt x="2245089" y="2130723"/>
                  <a:pt x="2230904" y="2003061"/>
                </a:cubicBezTo>
                <a:cubicBezTo>
                  <a:pt x="2228775" y="1983899"/>
                  <a:pt x="2207442" y="1972179"/>
                  <a:pt x="2198820" y="1954934"/>
                </a:cubicBezTo>
                <a:cubicBezTo>
                  <a:pt x="2167604" y="1892502"/>
                  <a:pt x="2197573" y="1914594"/>
                  <a:pt x="2166735" y="1842639"/>
                </a:cubicBezTo>
                <a:cubicBezTo>
                  <a:pt x="2159140" y="1824918"/>
                  <a:pt x="2143273" y="1811758"/>
                  <a:pt x="2134651" y="1794513"/>
                </a:cubicBezTo>
                <a:cubicBezTo>
                  <a:pt x="2121773" y="1768757"/>
                  <a:pt x="2115445" y="1740059"/>
                  <a:pt x="2102567" y="1714303"/>
                </a:cubicBezTo>
                <a:cubicBezTo>
                  <a:pt x="2072693" y="1654554"/>
                  <a:pt x="2066708" y="1671272"/>
                  <a:pt x="2022356" y="1618050"/>
                </a:cubicBezTo>
                <a:cubicBezTo>
                  <a:pt x="2010013" y="1603239"/>
                  <a:pt x="2000967" y="1585966"/>
                  <a:pt x="1990272" y="1569924"/>
                </a:cubicBezTo>
                <a:cubicBezTo>
                  <a:pt x="1984925" y="1553882"/>
                  <a:pt x="1986187" y="1533754"/>
                  <a:pt x="1974230" y="1521797"/>
                </a:cubicBezTo>
                <a:cubicBezTo>
                  <a:pt x="1946964" y="1494531"/>
                  <a:pt x="1905245" y="1484895"/>
                  <a:pt x="1877978" y="1457629"/>
                </a:cubicBezTo>
                <a:cubicBezTo>
                  <a:pt x="1867283" y="1446934"/>
                  <a:pt x="1857704" y="1434993"/>
                  <a:pt x="1845893" y="1425545"/>
                </a:cubicBezTo>
                <a:cubicBezTo>
                  <a:pt x="1799569" y="1388486"/>
                  <a:pt x="1800114" y="1404416"/>
                  <a:pt x="1765683" y="1361376"/>
                </a:cubicBezTo>
                <a:cubicBezTo>
                  <a:pt x="1753639" y="1346321"/>
                  <a:pt x="1741429" y="1330868"/>
                  <a:pt x="1733599" y="1313250"/>
                </a:cubicBezTo>
                <a:cubicBezTo>
                  <a:pt x="1719863" y="1282345"/>
                  <a:pt x="1729654" y="1235757"/>
                  <a:pt x="1701514" y="1216997"/>
                </a:cubicBezTo>
                <a:lnTo>
                  <a:pt x="1653388" y="1184913"/>
                </a:lnTo>
                <a:cubicBezTo>
                  <a:pt x="1602544" y="1108647"/>
                  <a:pt x="1627401" y="1155078"/>
                  <a:pt x="1589220" y="1040534"/>
                </a:cubicBezTo>
                <a:lnTo>
                  <a:pt x="1573178" y="992408"/>
                </a:lnTo>
                <a:cubicBezTo>
                  <a:pt x="1567830" y="976366"/>
                  <a:pt x="1560451" y="960863"/>
                  <a:pt x="1557135" y="944282"/>
                </a:cubicBezTo>
                <a:cubicBezTo>
                  <a:pt x="1551788" y="917545"/>
                  <a:pt x="1544949" y="891063"/>
                  <a:pt x="1541093" y="864071"/>
                </a:cubicBezTo>
                <a:cubicBezTo>
                  <a:pt x="1517184" y="696704"/>
                  <a:pt x="1567626" y="748075"/>
                  <a:pt x="1476925" y="687608"/>
                </a:cubicBezTo>
                <a:cubicBezTo>
                  <a:pt x="1384971" y="549678"/>
                  <a:pt x="1495221" y="724197"/>
                  <a:pt x="1428799" y="591355"/>
                </a:cubicBezTo>
                <a:cubicBezTo>
                  <a:pt x="1420177" y="574110"/>
                  <a:pt x="1407409" y="559271"/>
                  <a:pt x="1396714" y="543229"/>
                </a:cubicBezTo>
                <a:cubicBezTo>
                  <a:pt x="1391367" y="521840"/>
                  <a:pt x="1390532" y="498781"/>
                  <a:pt x="1380672" y="479061"/>
                </a:cubicBezTo>
                <a:cubicBezTo>
                  <a:pt x="1373908" y="465533"/>
                  <a:pt x="1358036" y="458787"/>
                  <a:pt x="1348588" y="446976"/>
                </a:cubicBezTo>
                <a:cubicBezTo>
                  <a:pt x="1336544" y="431921"/>
                  <a:pt x="1330137" y="412483"/>
                  <a:pt x="1316504" y="398850"/>
                </a:cubicBezTo>
                <a:cubicBezTo>
                  <a:pt x="1302871" y="385217"/>
                  <a:pt x="1283433" y="378810"/>
                  <a:pt x="1268378" y="366766"/>
                </a:cubicBezTo>
                <a:cubicBezTo>
                  <a:pt x="1154073" y="275323"/>
                  <a:pt x="1336308" y="401360"/>
                  <a:pt x="1188167" y="302597"/>
                </a:cubicBezTo>
                <a:cubicBezTo>
                  <a:pt x="1168584" y="243847"/>
                  <a:pt x="1177883" y="241309"/>
                  <a:pt x="1107956" y="206345"/>
                </a:cubicBezTo>
                <a:cubicBezTo>
                  <a:pt x="1077707" y="191221"/>
                  <a:pt x="1011704" y="174261"/>
                  <a:pt x="1011704" y="174261"/>
                </a:cubicBezTo>
                <a:cubicBezTo>
                  <a:pt x="1006357" y="158219"/>
                  <a:pt x="1007619" y="138091"/>
                  <a:pt x="995662" y="126134"/>
                </a:cubicBezTo>
                <a:cubicBezTo>
                  <a:pt x="968396" y="98868"/>
                  <a:pt x="926675" y="89233"/>
                  <a:pt x="899409" y="61966"/>
                </a:cubicBezTo>
                <a:lnTo>
                  <a:pt x="851283" y="13839"/>
                </a:lnTo>
                <a:cubicBezTo>
                  <a:pt x="621359" y="30263"/>
                  <a:pt x="626693" y="-45172"/>
                  <a:pt x="626693" y="45924"/>
                </a:cubicBezTo>
              </a:path>
            </a:pathLst>
          </a:custGeom>
          <a:noFill/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0863" y="1636295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slot in the mid levels allowing for</a:t>
            </a:r>
          </a:p>
          <a:p>
            <a:r>
              <a:rPr lang="en-US" dirty="0" smtClean="0"/>
              <a:t>Reduced stability aloft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7844589" y="2454442"/>
            <a:ext cx="1139015" cy="2775965"/>
          </a:xfrm>
          <a:custGeom>
            <a:avLst/>
            <a:gdLst>
              <a:gd name="connsiteX0" fmla="*/ 401053 w 1139015"/>
              <a:gd name="connsiteY0" fmla="*/ 208547 h 2775965"/>
              <a:gd name="connsiteX1" fmla="*/ 320843 w 1139015"/>
              <a:gd name="connsiteY1" fmla="*/ 144379 h 2775965"/>
              <a:gd name="connsiteX2" fmla="*/ 288758 w 1139015"/>
              <a:gd name="connsiteY2" fmla="*/ 112295 h 2775965"/>
              <a:gd name="connsiteX3" fmla="*/ 240632 w 1139015"/>
              <a:gd name="connsiteY3" fmla="*/ 80211 h 2775965"/>
              <a:gd name="connsiteX4" fmla="*/ 208548 w 1139015"/>
              <a:gd name="connsiteY4" fmla="*/ 48126 h 2775965"/>
              <a:gd name="connsiteX5" fmla="*/ 112295 w 1139015"/>
              <a:gd name="connsiteY5" fmla="*/ 0 h 2775965"/>
              <a:gd name="connsiteX6" fmla="*/ 16043 w 1139015"/>
              <a:gd name="connsiteY6" fmla="*/ 16042 h 2775965"/>
              <a:gd name="connsiteX7" fmla="*/ 0 w 1139015"/>
              <a:gd name="connsiteY7" fmla="*/ 64169 h 2775965"/>
              <a:gd name="connsiteX8" fmla="*/ 32085 w 1139015"/>
              <a:gd name="connsiteY8" fmla="*/ 208547 h 2775965"/>
              <a:gd name="connsiteX9" fmla="*/ 64169 w 1139015"/>
              <a:gd name="connsiteY9" fmla="*/ 240632 h 2775965"/>
              <a:gd name="connsiteX10" fmla="*/ 80211 w 1139015"/>
              <a:gd name="connsiteY10" fmla="*/ 288758 h 2775965"/>
              <a:gd name="connsiteX11" fmla="*/ 144379 w 1139015"/>
              <a:gd name="connsiteY11" fmla="*/ 368969 h 2775965"/>
              <a:gd name="connsiteX12" fmla="*/ 160422 w 1139015"/>
              <a:gd name="connsiteY12" fmla="*/ 417095 h 2775965"/>
              <a:gd name="connsiteX13" fmla="*/ 176464 w 1139015"/>
              <a:gd name="connsiteY13" fmla="*/ 481263 h 2775965"/>
              <a:gd name="connsiteX14" fmla="*/ 224590 w 1139015"/>
              <a:gd name="connsiteY14" fmla="*/ 529390 h 2775965"/>
              <a:gd name="connsiteX15" fmla="*/ 256674 w 1139015"/>
              <a:gd name="connsiteY15" fmla="*/ 593558 h 2775965"/>
              <a:gd name="connsiteX16" fmla="*/ 336885 w 1139015"/>
              <a:gd name="connsiteY16" fmla="*/ 689811 h 2775965"/>
              <a:gd name="connsiteX17" fmla="*/ 385011 w 1139015"/>
              <a:gd name="connsiteY17" fmla="*/ 721895 h 2775965"/>
              <a:gd name="connsiteX18" fmla="*/ 433137 w 1139015"/>
              <a:gd name="connsiteY18" fmla="*/ 818147 h 2775965"/>
              <a:gd name="connsiteX19" fmla="*/ 481264 w 1139015"/>
              <a:gd name="connsiteY19" fmla="*/ 898358 h 2775965"/>
              <a:gd name="connsiteX20" fmla="*/ 513348 w 1139015"/>
              <a:gd name="connsiteY20" fmla="*/ 1026695 h 2775965"/>
              <a:gd name="connsiteX21" fmla="*/ 529390 w 1139015"/>
              <a:gd name="connsiteY21" fmla="*/ 1122947 h 2775965"/>
              <a:gd name="connsiteX22" fmla="*/ 577516 w 1139015"/>
              <a:gd name="connsiteY22" fmla="*/ 1138990 h 2775965"/>
              <a:gd name="connsiteX23" fmla="*/ 593558 w 1139015"/>
              <a:gd name="connsiteY23" fmla="*/ 1203158 h 2775965"/>
              <a:gd name="connsiteX24" fmla="*/ 625643 w 1139015"/>
              <a:gd name="connsiteY24" fmla="*/ 1556084 h 2775965"/>
              <a:gd name="connsiteX25" fmla="*/ 609600 w 1139015"/>
              <a:gd name="connsiteY25" fmla="*/ 1604211 h 2775965"/>
              <a:gd name="connsiteX26" fmla="*/ 625643 w 1139015"/>
              <a:gd name="connsiteY26" fmla="*/ 1652337 h 2775965"/>
              <a:gd name="connsiteX27" fmla="*/ 641685 w 1139015"/>
              <a:gd name="connsiteY27" fmla="*/ 1732547 h 2775965"/>
              <a:gd name="connsiteX28" fmla="*/ 673769 w 1139015"/>
              <a:gd name="connsiteY28" fmla="*/ 1828800 h 2775965"/>
              <a:gd name="connsiteX29" fmla="*/ 689811 w 1139015"/>
              <a:gd name="connsiteY29" fmla="*/ 1876926 h 2775965"/>
              <a:gd name="connsiteX30" fmla="*/ 673769 w 1139015"/>
              <a:gd name="connsiteY30" fmla="*/ 2277979 h 2775965"/>
              <a:gd name="connsiteX31" fmla="*/ 641685 w 1139015"/>
              <a:gd name="connsiteY31" fmla="*/ 2534653 h 2775965"/>
              <a:gd name="connsiteX32" fmla="*/ 705853 w 1139015"/>
              <a:gd name="connsiteY32" fmla="*/ 2759242 h 2775965"/>
              <a:gd name="connsiteX33" fmla="*/ 753979 w 1139015"/>
              <a:gd name="connsiteY33" fmla="*/ 2711116 h 2775965"/>
              <a:gd name="connsiteX34" fmla="*/ 802106 w 1139015"/>
              <a:gd name="connsiteY34" fmla="*/ 2566737 h 2775965"/>
              <a:gd name="connsiteX35" fmla="*/ 818148 w 1139015"/>
              <a:gd name="connsiteY35" fmla="*/ 2518611 h 2775965"/>
              <a:gd name="connsiteX36" fmla="*/ 882316 w 1139015"/>
              <a:gd name="connsiteY36" fmla="*/ 2438400 h 2775965"/>
              <a:gd name="connsiteX37" fmla="*/ 930443 w 1139015"/>
              <a:gd name="connsiteY37" fmla="*/ 2390274 h 2775965"/>
              <a:gd name="connsiteX38" fmla="*/ 962527 w 1139015"/>
              <a:gd name="connsiteY38" fmla="*/ 2342147 h 2775965"/>
              <a:gd name="connsiteX39" fmla="*/ 1010653 w 1139015"/>
              <a:gd name="connsiteY39" fmla="*/ 2310063 h 2775965"/>
              <a:gd name="connsiteX40" fmla="*/ 1058779 w 1139015"/>
              <a:gd name="connsiteY40" fmla="*/ 2213811 h 2775965"/>
              <a:gd name="connsiteX41" fmla="*/ 1090864 w 1139015"/>
              <a:gd name="connsiteY41" fmla="*/ 2101516 h 2775965"/>
              <a:gd name="connsiteX42" fmla="*/ 1106906 w 1139015"/>
              <a:gd name="connsiteY42" fmla="*/ 2053390 h 2775965"/>
              <a:gd name="connsiteX43" fmla="*/ 1138990 w 1139015"/>
              <a:gd name="connsiteY43" fmla="*/ 1732547 h 2775965"/>
              <a:gd name="connsiteX44" fmla="*/ 1122948 w 1139015"/>
              <a:gd name="connsiteY44" fmla="*/ 1684421 h 2775965"/>
              <a:gd name="connsiteX45" fmla="*/ 1106906 w 1139015"/>
              <a:gd name="connsiteY45" fmla="*/ 1299411 h 2775965"/>
              <a:gd name="connsiteX46" fmla="*/ 1042737 w 1139015"/>
              <a:gd name="connsiteY46" fmla="*/ 1219200 h 2775965"/>
              <a:gd name="connsiteX47" fmla="*/ 994611 w 1139015"/>
              <a:gd name="connsiteY47" fmla="*/ 1171074 h 2775965"/>
              <a:gd name="connsiteX48" fmla="*/ 930443 w 1139015"/>
              <a:gd name="connsiteY48" fmla="*/ 1058779 h 2775965"/>
              <a:gd name="connsiteX49" fmla="*/ 914400 w 1139015"/>
              <a:gd name="connsiteY49" fmla="*/ 978569 h 2775965"/>
              <a:gd name="connsiteX50" fmla="*/ 898358 w 1139015"/>
              <a:gd name="connsiteY50" fmla="*/ 914400 h 2775965"/>
              <a:gd name="connsiteX51" fmla="*/ 850232 w 1139015"/>
              <a:gd name="connsiteY51" fmla="*/ 689811 h 2775965"/>
              <a:gd name="connsiteX52" fmla="*/ 786064 w 1139015"/>
              <a:gd name="connsiteY52" fmla="*/ 577516 h 2775965"/>
              <a:gd name="connsiteX53" fmla="*/ 705853 w 1139015"/>
              <a:gd name="connsiteY53" fmla="*/ 497305 h 2775965"/>
              <a:gd name="connsiteX54" fmla="*/ 657727 w 1139015"/>
              <a:gd name="connsiteY54" fmla="*/ 401053 h 2775965"/>
              <a:gd name="connsiteX55" fmla="*/ 609600 w 1139015"/>
              <a:gd name="connsiteY55" fmla="*/ 368969 h 2775965"/>
              <a:gd name="connsiteX56" fmla="*/ 577516 w 1139015"/>
              <a:gd name="connsiteY56" fmla="*/ 336884 h 2775965"/>
              <a:gd name="connsiteX57" fmla="*/ 481264 w 1139015"/>
              <a:gd name="connsiteY57" fmla="*/ 272716 h 2775965"/>
              <a:gd name="connsiteX58" fmla="*/ 304800 w 1139015"/>
              <a:gd name="connsiteY58" fmla="*/ 256674 h 2775965"/>
              <a:gd name="connsiteX59" fmla="*/ 240632 w 1139015"/>
              <a:gd name="connsiteY59" fmla="*/ 272716 h 2775965"/>
              <a:gd name="connsiteX60" fmla="*/ 208548 w 1139015"/>
              <a:gd name="connsiteY60" fmla="*/ 320842 h 2775965"/>
              <a:gd name="connsiteX61" fmla="*/ 192506 w 1139015"/>
              <a:gd name="connsiteY61" fmla="*/ 433137 h 277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39015" h="2775965">
                <a:moveTo>
                  <a:pt x="401053" y="208547"/>
                </a:moveTo>
                <a:cubicBezTo>
                  <a:pt x="374316" y="187158"/>
                  <a:pt x="346840" y="166662"/>
                  <a:pt x="320843" y="144379"/>
                </a:cubicBezTo>
                <a:cubicBezTo>
                  <a:pt x="309359" y="134536"/>
                  <a:pt x="300569" y="121743"/>
                  <a:pt x="288758" y="112295"/>
                </a:cubicBezTo>
                <a:cubicBezTo>
                  <a:pt x="273703" y="100251"/>
                  <a:pt x="255687" y="92255"/>
                  <a:pt x="240632" y="80211"/>
                </a:cubicBezTo>
                <a:cubicBezTo>
                  <a:pt x="228822" y="70763"/>
                  <a:pt x="220358" y="57574"/>
                  <a:pt x="208548" y="48126"/>
                </a:cubicBezTo>
                <a:cubicBezTo>
                  <a:pt x="164123" y="12586"/>
                  <a:pt x="163126" y="16943"/>
                  <a:pt x="112295" y="0"/>
                </a:cubicBezTo>
                <a:cubicBezTo>
                  <a:pt x="80211" y="5347"/>
                  <a:pt x="44284" y="-96"/>
                  <a:pt x="16043" y="16042"/>
                </a:cubicBezTo>
                <a:cubicBezTo>
                  <a:pt x="1361" y="24432"/>
                  <a:pt x="0" y="47259"/>
                  <a:pt x="0" y="64169"/>
                </a:cubicBezTo>
                <a:cubicBezTo>
                  <a:pt x="0" y="78206"/>
                  <a:pt x="15543" y="180976"/>
                  <a:pt x="32085" y="208547"/>
                </a:cubicBezTo>
                <a:cubicBezTo>
                  <a:pt x="39867" y="221516"/>
                  <a:pt x="53474" y="229937"/>
                  <a:pt x="64169" y="240632"/>
                </a:cubicBezTo>
                <a:cubicBezTo>
                  <a:pt x="69516" y="256674"/>
                  <a:pt x="72649" y="273633"/>
                  <a:pt x="80211" y="288758"/>
                </a:cubicBezTo>
                <a:cubicBezTo>
                  <a:pt x="100447" y="329230"/>
                  <a:pt x="114538" y="339127"/>
                  <a:pt x="144379" y="368969"/>
                </a:cubicBezTo>
                <a:cubicBezTo>
                  <a:pt x="149727" y="385011"/>
                  <a:pt x="155776" y="400836"/>
                  <a:pt x="160422" y="417095"/>
                </a:cubicBezTo>
                <a:cubicBezTo>
                  <a:pt x="166479" y="438294"/>
                  <a:pt x="165525" y="462120"/>
                  <a:pt x="176464" y="481263"/>
                </a:cubicBezTo>
                <a:cubicBezTo>
                  <a:pt x="187720" y="500961"/>
                  <a:pt x="211403" y="510929"/>
                  <a:pt x="224590" y="529390"/>
                </a:cubicBezTo>
                <a:cubicBezTo>
                  <a:pt x="238490" y="548850"/>
                  <a:pt x="244809" y="572795"/>
                  <a:pt x="256674" y="593558"/>
                </a:cubicBezTo>
                <a:cubicBezTo>
                  <a:pt x="279618" y="633709"/>
                  <a:pt x="300689" y="659648"/>
                  <a:pt x="336885" y="689811"/>
                </a:cubicBezTo>
                <a:cubicBezTo>
                  <a:pt x="351696" y="702154"/>
                  <a:pt x="368969" y="711200"/>
                  <a:pt x="385011" y="721895"/>
                </a:cubicBezTo>
                <a:cubicBezTo>
                  <a:pt x="425334" y="842864"/>
                  <a:pt x="370940" y="693752"/>
                  <a:pt x="433137" y="818147"/>
                </a:cubicBezTo>
                <a:cubicBezTo>
                  <a:pt x="474786" y="901447"/>
                  <a:pt x="418596" y="835692"/>
                  <a:pt x="481264" y="898358"/>
                </a:cubicBezTo>
                <a:cubicBezTo>
                  <a:pt x="503528" y="965149"/>
                  <a:pt x="497861" y="941517"/>
                  <a:pt x="513348" y="1026695"/>
                </a:cubicBezTo>
                <a:cubicBezTo>
                  <a:pt x="519166" y="1058697"/>
                  <a:pt x="513252" y="1094706"/>
                  <a:pt x="529390" y="1122947"/>
                </a:cubicBezTo>
                <a:cubicBezTo>
                  <a:pt x="537780" y="1137629"/>
                  <a:pt x="561474" y="1133642"/>
                  <a:pt x="577516" y="1138990"/>
                </a:cubicBezTo>
                <a:cubicBezTo>
                  <a:pt x="582863" y="1160379"/>
                  <a:pt x="591648" y="1181193"/>
                  <a:pt x="593558" y="1203158"/>
                </a:cubicBezTo>
                <a:cubicBezTo>
                  <a:pt x="625427" y="1569657"/>
                  <a:pt x="574942" y="1403991"/>
                  <a:pt x="625643" y="1556084"/>
                </a:cubicBezTo>
                <a:cubicBezTo>
                  <a:pt x="620295" y="1572126"/>
                  <a:pt x="609600" y="1587301"/>
                  <a:pt x="609600" y="1604211"/>
                </a:cubicBezTo>
                <a:cubicBezTo>
                  <a:pt x="609600" y="1621121"/>
                  <a:pt x="621542" y="1635932"/>
                  <a:pt x="625643" y="1652337"/>
                </a:cubicBezTo>
                <a:cubicBezTo>
                  <a:pt x="632256" y="1678789"/>
                  <a:pt x="634511" y="1706242"/>
                  <a:pt x="641685" y="1732547"/>
                </a:cubicBezTo>
                <a:cubicBezTo>
                  <a:pt x="650584" y="1765175"/>
                  <a:pt x="663074" y="1796716"/>
                  <a:pt x="673769" y="1828800"/>
                </a:cubicBezTo>
                <a:lnTo>
                  <a:pt x="689811" y="1876926"/>
                </a:lnTo>
                <a:cubicBezTo>
                  <a:pt x="684464" y="2010610"/>
                  <a:pt x="680801" y="2144373"/>
                  <a:pt x="673769" y="2277979"/>
                </a:cubicBezTo>
                <a:cubicBezTo>
                  <a:pt x="662932" y="2483879"/>
                  <a:pt x="678197" y="2425114"/>
                  <a:pt x="641685" y="2534653"/>
                </a:cubicBezTo>
                <a:cubicBezTo>
                  <a:pt x="646270" y="2603430"/>
                  <a:pt x="584110" y="2840404"/>
                  <a:pt x="705853" y="2759242"/>
                </a:cubicBezTo>
                <a:cubicBezTo>
                  <a:pt x="724730" y="2746658"/>
                  <a:pt x="737937" y="2727158"/>
                  <a:pt x="753979" y="2711116"/>
                </a:cubicBezTo>
                <a:lnTo>
                  <a:pt x="802106" y="2566737"/>
                </a:lnTo>
                <a:cubicBezTo>
                  <a:pt x="807453" y="2550695"/>
                  <a:pt x="806191" y="2530568"/>
                  <a:pt x="818148" y="2518611"/>
                </a:cubicBezTo>
                <a:cubicBezTo>
                  <a:pt x="911504" y="2425252"/>
                  <a:pt x="781115" y="2559840"/>
                  <a:pt x="882316" y="2438400"/>
                </a:cubicBezTo>
                <a:cubicBezTo>
                  <a:pt x="896840" y="2420971"/>
                  <a:pt x="915919" y="2407703"/>
                  <a:pt x="930443" y="2390274"/>
                </a:cubicBezTo>
                <a:cubicBezTo>
                  <a:pt x="942786" y="2375462"/>
                  <a:pt x="948894" y="2355780"/>
                  <a:pt x="962527" y="2342147"/>
                </a:cubicBezTo>
                <a:cubicBezTo>
                  <a:pt x="976160" y="2328514"/>
                  <a:pt x="994611" y="2320758"/>
                  <a:pt x="1010653" y="2310063"/>
                </a:cubicBezTo>
                <a:cubicBezTo>
                  <a:pt x="1050974" y="2189100"/>
                  <a:pt x="996585" y="2338199"/>
                  <a:pt x="1058779" y="2213811"/>
                </a:cubicBezTo>
                <a:cubicBezTo>
                  <a:pt x="1071602" y="2188165"/>
                  <a:pt x="1084009" y="2125508"/>
                  <a:pt x="1090864" y="2101516"/>
                </a:cubicBezTo>
                <a:cubicBezTo>
                  <a:pt x="1095509" y="2085257"/>
                  <a:pt x="1101559" y="2069432"/>
                  <a:pt x="1106906" y="2053390"/>
                </a:cubicBezTo>
                <a:cubicBezTo>
                  <a:pt x="1117601" y="1946442"/>
                  <a:pt x="1134321" y="1839927"/>
                  <a:pt x="1138990" y="1732547"/>
                </a:cubicBezTo>
                <a:cubicBezTo>
                  <a:pt x="1139725" y="1715653"/>
                  <a:pt x="1124197" y="1701285"/>
                  <a:pt x="1122948" y="1684421"/>
                </a:cubicBezTo>
                <a:cubicBezTo>
                  <a:pt x="1113459" y="1556324"/>
                  <a:pt x="1116057" y="1427533"/>
                  <a:pt x="1106906" y="1299411"/>
                </a:cubicBezTo>
                <a:cubicBezTo>
                  <a:pt x="1101502" y="1223750"/>
                  <a:pt x="1100476" y="1238446"/>
                  <a:pt x="1042737" y="1219200"/>
                </a:cubicBezTo>
                <a:cubicBezTo>
                  <a:pt x="1026695" y="1203158"/>
                  <a:pt x="1009135" y="1188503"/>
                  <a:pt x="994611" y="1171074"/>
                </a:cubicBezTo>
                <a:cubicBezTo>
                  <a:pt x="966269" y="1137064"/>
                  <a:pt x="950055" y="1098003"/>
                  <a:pt x="930443" y="1058779"/>
                </a:cubicBezTo>
                <a:cubicBezTo>
                  <a:pt x="925095" y="1032042"/>
                  <a:pt x="920315" y="1005186"/>
                  <a:pt x="914400" y="978569"/>
                </a:cubicBezTo>
                <a:cubicBezTo>
                  <a:pt x="909617" y="957046"/>
                  <a:pt x="901983" y="936148"/>
                  <a:pt x="898358" y="914400"/>
                </a:cubicBezTo>
                <a:cubicBezTo>
                  <a:pt x="882572" y="819683"/>
                  <a:pt x="892458" y="774264"/>
                  <a:pt x="850232" y="689811"/>
                </a:cubicBezTo>
                <a:cubicBezTo>
                  <a:pt x="832962" y="655271"/>
                  <a:pt x="812518" y="607750"/>
                  <a:pt x="786064" y="577516"/>
                </a:cubicBezTo>
                <a:cubicBezTo>
                  <a:pt x="761165" y="549060"/>
                  <a:pt x="705853" y="497305"/>
                  <a:pt x="705853" y="497305"/>
                </a:cubicBezTo>
                <a:cubicBezTo>
                  <a:pt x="692806" y="458163"/>
                  <a:pt x="688825" y="432150"/>
                  <a:pt x="657727" y="401053"/>
                </a:cubicBezTo>
                <a:cubicBezTo>
                  <a:pt x="644094" y="387420"/>
                  <a:pt x="624655" y="381013"/>
                  <a:pt x="609600" y="368969"/>
                </a:cubicBezTo>
                <a:cubicBezTo>
                  <a:pt x="597790" y="359521"/>
                  <a:pt x="589616" y="345959"/>
                  <a:pt x="577516" y="336884"/>
                </a:cubicBezTo>
                <a:cubicBezTo>
                  <a:pt x="546668" y="313748"/>
                  <a:pt x="519666" y="276207"/>
                  <a:pt x="481264" y="272716"/>
                </a:cubicBezTo>
                <a:lnTo>
                  <a:pt x="304800" y="256674"/>
                </a:lnTo>
                <a:cubicBezTo>
                  <a:pt x="283411" y="262021"/>
                  <a:pt x="258977" y="260486"/>
                  <a:pt x="240632" y="272716"/>
                </a:cubicBezTo>
                <a:cubicBezTo>
                  <a:pt x="224590" y="283411"/>
                  <a:pt x="217170" y="303597"/>
                  <a:pt x="208548" y="320842"/>
                </a:cubicBezTo>
                <a:cubicBezTo>
                  <a:pt x="185742" y="366454"/>
                  <a:pt x="192506" y="380907"/>
                  <a:pt x="192506" y="43313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08397" y="673768"/>
            <a:ext cx="479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Warm/Moist air ahead of the frontal zone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906650" y="1171074"/>
            <a:ext cx="638404" cy="1761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4" y="0"/>
            <a:ext cx="9905998" cy="1905000"/>
          </a:xfrm>
        </p:spPr>
        <p:txBody>
          <a:bodyPr/>
          <a:lstStyle/>
          <a:p>
            <a:r>
              <a:rPr lang="en-US" dirty="0" smtClean="0"/>
              <a:t>1 Hour Rap forecast sounding for </a:t>
            </a:r>
            <a:r>
              <a:rPr lang="en-US" dirty="0" err="1" smtClean="0"/>
              <a:t>iad</a:t>
            </a:r>
            <a:r>
              <a:rPr lang="en-US" dirty="0" smtClean="0"/>
              <a:t> Valid 16UTC 4/6/20127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59" y="1723291"/>
            <a:ext cx="8920687" cy="4806461"/>
          </a:xfrm>
        </p:spPr>
      </p:pic>
      <p:sp>
        <p:nvSpPr>
          <p:cNvPr id="5" name="Flowchart: Connector 4"/>
          <p:cNvSpPr/>
          <p:nvPr/>
        </p:nvSpPr>
        <p:spPr>
          <a:xfrm>
            <a:off x="8382000" y="5216769"/>
            <a:ext cx="1430215" cy="100818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26379" y="3320839"/>
            <a:ext cx="2989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destabilization associated within the dry and cool air within the lower levels and the warm moist airs within the upper levels.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07705" cy="1905000"/>
          </a:xfrm>
        </p:spPr>
        <p:txBody>
          <a:bodyPr/>
          <a:lstStyle/>
          <a:p>
            <a:r>
              <a:rPr lang="en-US" dirty="0" smtClean="0"/>
              <a:t>AIRMASS RGB Product – 1615UTC 4/6/2016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9114" r="11583" b="11810"/>
          <a:stretch/>
        </p:blipFill>
        <p:spPr>
          <a:xfrm>
            <a:off x="401051" y="1681946"/>
            <a:ext cx="6464969" cy="4953259"/>
          </a:xfrm>
        </p:spPr>
      </p:pic>
      <p:sp>
        <p:nvSpPr>
          <p:cNvPr id="7" name="Freeform 6"/>
          <p:cNvSpPr/>
          <p:nvPr/>
        </p:nvSpPr>
        <p:spPr>
          <a:xfrm>
            <a:off x="3513221" y="3449053"/>
            <a:ext cx="850232" cy="2422358"/>
          </a:xfrm>
          <a:custGeom>
            <a:avLst/>
            <a:gdLst>
              <a:gd name="connsiteX0" fmla="*/ 0 w 850232"/>
              <a:gd name="connsiteY0" fmla="*/ 2422358 h 2422358"/>
              <a:gd name="connsiteX1" fmla="*/ 80211 w 850232"/>
              <a:gd name="connsiteY1" fmla="*/ 2310063 h 2422358"/>
              <a:gd name="connsiteX2" fmla="*/ 128337 w 850232"/>
              <a:gd name="connsiteY2" fmla="*/ 2294021 h 2422358"/>
              <a:gd name="connsiteX3" fmla="*/ 256674 w 850232"/>
              <a:gd name="connsiteY3" fmla="*/ 2197768 h 2422358"/>
              <a:gd name="connsiteX4" fmla="*/ 320842 w 850232"/>
              <a:gd name="connsiteY4" fmla="*/ 2101515 h 2422358"/>
              <a:gd name="connsiteX5" fmla="*/ 352926 w 850232"/>
              <a:gd name="connsiteY5" fmla="*/ 2053389 h 2422358"/>
              <a:gd name="connsiteX6" fmla="*/ 449179 w 850232"/>
              <a:gd name="connsiteY6" fmla="*/ 2021305 h 2422358"/>
              <a:gd name="connsiteX7" fmla="*/ 561474 w 850232"/>
              <a:gd name="connsiteY7" fmla="*/ 1876926 h 2422358"/>
              <a:gd name="connsiteX8" fmla="*/ 577516 w 850232"/>
              <a:gd name="connsiteY8" fmla="*/ 1828800 h 2422358"/>
              <a:gd name="connsiteX9" fmla="*/ 657726 w 850232"/>
              <a:gd name="connsiteY9" fmla="*/ 1764631 h 2422358"/>
              <a:gd name="connsiteX10" fmla="*/ 673768 w 850232"/>
              <a:gd name="connsiteY10" fmla="*/ 1684421 h 2422358"/>
              <a:gd name="connsiteX11" fmla="*/ 689811 w 850232"/>
              <a:gd name="connsiteY11" fmla="*/ 1620252 h 2422358"/>
              <a:gd name="connsiteX12" fmla="*/ 737937 w 850232"/>
              <a:gd name="connsiteY12" fmla="*/ 1491915 h 2422358"/>
              <a:gd name="connsiteX13" fmla="*/ 770021 w 850232"/>
              <a:gd name="connsiteY13" fmla="*/ 1363579 h 2422358"/>
              <a:gd name="connsiteX14" fmla="*/ 786063 w 850232"/>
              <a:gd name="connsiteY14" fmla="*/ 1299410 h 2422358"/>
              <a:gd name="connsiteX15" fmla="*/ 818147 w 850232"/>
              <a:gd name="connsiteY15" fmla="*/ 1251284 h 2422358"/>
              <a:gd name="connsiteX16" fmla="*/ 834190 w 850232"/>
              <a:gd name="connsiteY16" fmla="*/ 1203158 h 2422358"/>
              <a:gd name="connsiteX17" fmla="*/ 850232 w 850232"/>
              <a:gd name="connsiteY17" fmla="*/ 689810 h 2422358"/>
              <a:gd name="connsiteX18" fmla="*/ 834190 w 850232"/>
              <a:gd name="connsiteY18" fmla="*/ 641684 h 2422358"/>
              <a:gd name="connsiteX19" fmla="*/ 818147 w 850232"/>
              <a:gd name="connsiteY19" fmla="*/ 513347 h 2422358"/>
              <a:gd name="connsiteX20" fmla="*/ 786063 w 850232"/>
              <a:gd name="connsiteY20" fmla="*/ 401052 h 2422358"/>
              <a:gd name="connsiteX21" fmla="*/ 770021 w 850232"/>
              <a:gd name="connsiteY21" fmla="*/ 336884 h 2422358"/>
              <a:gd name="connsiteX22" fmla="*/ 737937 w 850232"/>
              <a:gd name="connsiteY22" fmla="*/ 288758 h 2422358"/>
              <a:gd name="connsiteX23" fmla="*/ 721895 w 850232"/>
              <a:gd name="connsiteY23" fmla="*/ 224589 h 2422358"/>
              <a:gd name="connsiteX24" fmla="*/ 673768 w 850232"/>
              <a:gd name="connsiteY24" fmla="*/ 144379 h 2422358"/>
              <a:gd name="connsiteX25" fmla="*/ 625642 w 850232"/>
              <a:gd name="connsiteY25" fmla="*/ 128336 h 2422358"/>
              <a:gd name="connsiteX26" fmla="*/ 545432 w 850232"/>
              <a:gd name="connsiteY26" fmla="*/ 32084 h 2422358"/>
              <a:gd name="connsiteX27" fmla="*/ 561474 w 850232"/>
              <a:gd name="connsiteY27" fmla="*/ 0 h 242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0232" h="2422358">
                <a:moveTo>
                  <a:pt x="0" y="2422358"/>
                </a:moveTo>
                <a:cubicBezTo>
                  <a:pt x="14062" y="2398921"/>
                  <a:pt x="46376" y="2330364"/>
                  <a:pt x="80211" y="2310063"/>
                </a:cubicBezTo>
                <a:cubicBezTo>
                  <a:pt x="94711" y="2301363"/>
                  <a:pt x="112295" y="2299368"/>
                  <a:pt x="128337" y="2294021"/>
                </a:cubicBezTo>
                <a:cubicBezTo>
                  <a:pt x="220504" y="2201853"/>
                  <a:pt x="172676" y="2225767"/>
                  <a:pt x="256674" y="2197768"/>
                </a:cubicBezTo>
                <a:lnTo>
                  <a:pt x="320842" y="2101515"/>
                </a:lnTo>
                <a:cubicBezTo>
                  <a:pt x="331537" y="2085473"/>
                  <a:pt x="334635" y="2059486"/>
                  <a:pt x="352926" y="2053389"/>
                </a:cubicBezTo>
                <a:lnTo>
                  <a:pt x="449179" y="2021305"/>
                </a:lnTo>
                <a:cubicBezTo>
                  <a:pt x="490703" y="1979781"/>
                  <a:pt x="542286" y="1934490"/>
                  <a:pt x="561474" y="1876926"/>
                </a:cubicBezTo>
                <a:cubicBezTo>
                  <a:pt x="566821" y="1860884"/>
                  <a:pt x="568816" y="1843300"/>
                  <a:pt x="577516" y="1828800"/>
                </a:cubicBezTo>
                <a:cubicBezTo>
                  <a:pt x="592756" y="1803400"/>
                  <a:pt x="635865" y="1779205"/>
                  <a:pt x="657726" y="1764631"/>
                </a:cubicBezTo>
                <a:cubicBezTo>
                  <a:pt x="663073" y="1737894"/>
                  <a:pt x="667853" y="1711038"/>
                  <a:pt x="673768" y="1684421"/>
                </a:cubicBezTo>
                <a:cubicBezTo>
                  <a:pt x="678551" y="1662898"/>
                  <a:pt x="685487" y="1641872"/>
                  <a:pt x="689811" y="1620252"/>
                </a:cubicBezTo>
                <a:cubicBezTo>
                  <a:pt x="712972" y="1504448"/>
                  <a:pt x="680699" y="1549154"/>
                  <a:pt x="737937" y="1491915"/>
                </a:cubicBezTo>
                <a:cubicBezTo>
                  <a:pt x="770553" y="1328835"/>
                  <a:pt x="737135" y="1478683"/>
                  <a:pt x="770021" y="1363579"/>
                </a:cubicBezTo>
                <a:cubicBezTo>
                  <a:pt x="776078" y="1342379"/>
                  <a:pt x="777378" y="1319675"/>
                  <a:pt x="786063" y="1299410"/>
                </a:cubicBezTo>
                <a:cubicBezTo>
                  <a:pt x="793658" y="1281689"/>
                  <a:pt x="809525" y="1268529"/>
                  <a:pt x="818147" y="1251284"/>
                </a:cubicBezTo>
                <a:cubicBezTo>
                  <a:pt x="825709" y="1236159"/>
                  <a:pt x="828842" y="1219200"/>
                  <a:pt x="834190" y="1203158"/>
                </a:cubicBezTo>
                <a:cubicBezTo>
                  <a:pt x="839537" y="1032042"/>
                  <a:pt x="850232" y="861010"/>
                  <a:pt x="850232" y="689810"/>
                </a:cubicBezTo>
                <a:cubicBezTo>
                  <a:pt x="850232" y="672900"/>
                  <a:pt x="837215" y="658321"/>
                  <a:pt x="834190" y="641684"/>
                </a:cubicBezTo>
                <a:cubicBezTo>
                  <a:pt x="826478" y="599267"/>
                  <a:pt x="825235" y="555872"/>
                  <a:pt x="818147" y="513347"/>
                </a:cubicBezTo>
                <a:cubicBezTo>
                  <a:pt x="808117" y="453169"/>
                  <a:pt x="801320" y="454453"/>
                  <a:pt x="786063" y="401052"/>
                </a:cubicBezTo>
                <a:cubicBezTo>
                  <a:pt x="780006" y="379853"/>
                  <a:pt x="778706" y="357149"/>
                  <a:pt x="770021" y="336884"/>
                </a:cubicBezTo>
                <a:cubicBezTo>
                  <a:pt x="762426" y="319163"/>
                  <a:pt x="748632" y="304800"/>
                  <a:pt x="737937" y="288758"/>
                </a:cubicBezTo>
                <a:cubicBezTo>
                  <a:pt x="732590" y="267368"/>
                  <a:pt x="727952" y="245789"/>
                  <a:pt x="721895" y="224589"/>
                </a:cubicBezTo>
                <a:cubicBezTo>
                  <a:pt x="711452" y="188038"/>
                  <a:pt x="708524" y="165233"/>
                  <a:pt x="673768" y="144379"/>
                </a:cubicBezTo>
                <a:cubicBezTo>
                  <a:pt x="659268" y="135679"/>
                  <a:pt x="641684" y="133684"/>
                  <a:pt x="625642" y="128336"/>
                </a:cubicBezTo>
                <a:cubicBezTo>
                  <a:pt x="609874" y="112568"/>
                  <a:pt x="551016" y="60002"/>
                  <a:pt x="545432" y="32084"/>
                </a:cubicBezTo>
                <a:cubicBezTo>
                  <a:pt x="543087" y="20359"/>
                  <a:pt x="556127" y="10695"/>
                  <a:pt x="561474" y="0"/>
                </a:cubicBezTo>
              </a:path>
            </a:pathLst>
          </a:custGeom>
          <a:noFill/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57137" y="3689684"/>
            <a:ext cx="2209338" cy="914400"/>
          </a:xfrm>
          <a:custGeom>
            <a:avLst/>
            <a:gdLst>
              <a:gd name="connsiteX0" fmla="*/ 0 w 2209338"/>
              <a:gd name="connsiteY0" fmla="*/ 673769 h 914400"/>
              <a:gd name="connsiteX1" fmla="*/ 80210 w 2209338"/>
              <a:gd name="connsiteY1" fmla="*/ 721895 h 914400"/>
              <a:gd name="connsiteX2" fmla="*/ 112295 w 2209338"/>
              <a:gd name="connsiteY2" fmla="*/ 753979 h 914400"/>
              <a:gd name="connsiteX3" fmla="*/ 208547 w 2209338"/>
              <a:gd name="connsiteY3" fmla="*/ 770021 h 914400"/>
              <a:gd name="connsiteX4" fmla="*/ 256674 w 2209338"/>
              <a:gd name="connsiteY4" fmla="*/ 786063 h 914400"/>
              <a:gd name="connsiteX5" fmla="*/ 304800 w 2209338"/>
              <a:gd name="connsiteY5" fmla="*/ 818148 h 914400"/>
              <a:gd name="connsiteX6" fmla="*/ 368968 w 2209338"/>
              <a:gd name="connsiteY6" fmla="*/ 834190 h 914400"/>
              <a:gd name="connsiteX7" fmla="*/ 417095 w 2209338"/>
              <a:gd name="connsiteY7" fmla="*/ 850232 h 914400"/>
              <a:gd name="connsiteX8" fmla="*/ 497305 w 2209338"/>
              <a:gd name="connsiteY8" fmla="*/ 866274 h 914400"/>
              <a:gd name="connsiteX9" fmla="*/ 545431 w 2209338"/>
              <a:gd name="connsiteY9" fmla="*/ 882316 h 914400"/>
              <a:gd name="connsiteX10" fmla="*/ 898358 w 2209338"/>
              <a:gd name="connsiteY10" fmla="*/ 898358 h 914400"/>
              <a:gd name="connsiteX11" fmla="*/ 1203158 w 2209338"/>
              <a:gd name="connsiteY11" fmla="*/ 914400 h 914400"/>
              <a:gd name="connsiteX12" fmla="*/ 1427747 w 2209338"/>
              <a:gd name="connsiteY12" fmla="*/ 898358 h 914400"/>
              <a:gd name="connsiteX13" fmla="*/ 1556084 w 2209338"/>
              <a:gd name="connsiteY13" fmla="*/ 866274 h 914400"/>
              <a:gd name="connsiteX14" fmla="*/ 1732547 w 2209338"/>
              <a:gd name="connsiteY14" fmla="*/ 850232 h 914400"/>
              <a:gd name="connsiteX15" fmla="*/ 1812758 w 2209338"/>
              <a:gd name="connsiteY15" fmla="*/ 802105 h 914400"/>
              <a:gd name="connsiteX16" fmla="*/ 1925052 w 2209338"/>
              <a:gd name="connsiteY16" fmla="*/ 721895 h 914400"/>
              <a:gd name="connsiteX17" fmla="*/ 2005263 w 2209338"/>
              <a:gd name="connsiteY17" fmla="*/ 657727 h 914400"/>
              <a:gd name="connsiteX18" fmla="*/ 2085474 w 2209338"/>
              <a:gd name="connsiteY18" fmla="*/ 577516 h 914400"/>
              <a:gd name="connsiteX19" fmla="*/ 2101516 w 2209338"/>
              <a:gd name="connsiteY19" fmla="*/ 529390 h 914400"/>
              <a:gd name="connsiteX20" fmla="*/ 2181726 w 2209338"/>
              <a:gd name="connsiteY20" fmla="*/ 465221 h 914400"/>
              <a:gd name="connsiteX21" fmla="*/ 2181726 w 2209338"/>
              <a:gd name="connsiteY21" fmla="*/ 160421 h 914400"/>
              <a:gd name="connsiteX22" fmla="*/ 2149642 w 2209338"/>
              <a:gd name="connsiteY22" fmla="*/ 96253 h 914400"/>
              <a:gd name="connsiteX23" fmla="*/ 2133600 w 2209338"/>
              <a:gd name="connsiteY2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09338" h="914400">
                <a:moveTo>
                  <a:pt x="0" y="673769"/>
                </a:moveTo>
                <a:cubicBezTo>
                  <a:pt x="26737" y="689811"/>
                  <a:pt x="54838" y="703772"/>
                  <a:pt x="80210" y="721895"/>
                </a:cubicBezTo>
                <a:cubicBezTo>
                  <a:pt x="92518" y="730686"/>
                  <a:pt x="98133" y="748668"/>
                  <a:pt x="112295" y="753979"/>
                </a:cubicBezTo>
                <a:cubicBezTo>
                  <a:pt x="142751" y="765400"/>
                  <a:pt x="176795" y="762965"/>
                  <a:pt x="208547" y="770021"/>
                </a:cubicBezTo>
                <a:cubicBezTo>
                  <a:pt x="225054" y="773689"/>
                  <a:pt x="240632" y="780716"/>
                  <a:pt x="256674" y="786063"/>
                </a:cubicBezTo>
                <a:cubicBezTo>
                  <a:pt x="272716" y="796758"/>
                  <a:pt x="287079" y="810553"/>
                  <a:pt x="304800" y="818148"/>
                </a:cubicBezTo>
                <a:cubicBezTo>
                  <a:pt x="325065" y="826833"/>
                  <a:pt x="347769" y="828133"/>
                  <a:pt x="368968" y="834190"/>
                </a:cubicBezTo>
                <a:cubicBezTo>
                  <a:pt x="385227" y="838836"/>
                  <a:pt x="400690" y="846131"/>
                  <a:pt x="417095" y="850232"/>
                </a:cubicBezTo>
                <a:cubicBezTo>
                  <a:pt x="443547" y="856845"/>
                  <a:pt x="470853" y="859661"/>
                  <a:pt x="497305" y="866274"/>
                </a:cubicBezTo>
                <a:cubicBezTo>
                  <a:pt x="513710" y="870375"/>
                  <a:pt x="528575" y="880968"/>
                  <a:pt x="545431" y="882316"/>
                </a:cubicBezTo>
                <a:cubicBezTo>
                  <a:pt x="662820" y="891707"/>
                  <a:pt x="780734" y="892620"/>
                  <a:pt x="898358" y="898358"/>
                </a:cubicBezTo>
                <a:lnTo>
                  <a:pt x="1203158" y="914400"/>
                </a:lnTo>
                <a:cubicBezTo>
                  <a:pt x="1278021" y="909053"/>
                  <a:pt x="1353381" y="908499"/>
                  <a:pt x="1427747" y="898358"/>
                </a:cubicBezTo>
                <a:cubicBezTo>
                  <a:pt x="1471438" y="892400"/>
                  <a:pt x="1512170" y="870266"/>
                  <a:pt x="1556084" y="866274"/>
                </a:cubicBezTo>
                <a:lnTo>
                  <a:pt x="1732547" y="850232"/>
                </a:lnTo>
                <a:cubicBezTo>
                  <a:pt x="1816126" y="822373"/>
                  <a:pt x="1749841" y="852439"/>
                  <a:pt x="1812758" y="802105"/>
                </a:cubicBezTo>
                <a:cubicBezTo>
                  <a:pt x="1858306" y="765666"/>
                  <a:pt x="1879885" y="767062"/>
                  <a:pt x="1925052" y="721895"/>
                </a:cubicBezTo>
                <a:cubicBezTo>
                  <a:pt x="1997614" y="649334"/>
                  <a:pt x="1911573" y="688957"/>
                  <a:pt x="2005263" y="657727"/>
                </a:cubicBezTo>
                <a:cubicBezTo>
                  <a:pt x="2032000" y="630990"/>
                  <a:pt x="2073517" y="613387"/>
                  <a:pt x="2085474" y="577516"/>
                </a:cubicBezTo>
                <a:cubicBezTo>
                  <a:pt x="2090821" y="561474"/>
                  <a:pt x="2092816" y="543890"/>
                  <a:pt x="2101516" y="529390"/>
                </a:cubicBezTo>
                <a:cubicBezTo>
                  <a:pt x="2116756" y="503990"/>
                  <a:pt x="2159865" y="479795"/>
                  <a:pt x="2181726" y="465221"/>
                </a:cubicBezTo>
                <a:cubicBezTo>
                  <a:pt x="2221620" y="345538"/>
                  <a:pt x="2215330" y="384450"/>
                  <a:pt x="2181726" y="160421"/>
                </a:cubicBezTo>
                <a:cubicBezTo>
                  <a:pt x="2178179" y="136772"/>
                  <a:pt x="2159062" y="118233"/>
                  <a:pt x="2149642" y="96253"/>
                </a:cubicBezTo>
                <a:cubicBezTo>
                  <a:pt x="2128527" y="46985"/>
                  <a:pt x="2133600" y="51682"/>
                  <a:pt x="2133600" y="0"/>
                </a:cubicBezTo>
              </a:path>
            </a:pathLst>
          </a:custGeom>
          <a:noFill/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8148" y="4908884"/>
            <a:ext cx="3068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 </a:t>
            </a:r>
            <a:r>
              <a:rPr lang="en-US" dirty="0" err="1" smtClean="0"/>
              <a:t>airmass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ir causing </a:t>
            </a:r>
            <a:r>
              <a:rPr lang="en-US" dirty="0" err="1" smtClean="0"/>
              <a:t>destabiliaztion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037347" y="2871537"/>
            <a:ext cx="1524000" cy="947666"/>
          </a:xfrm>
          <a:custGeom>
            <a:avLst/>
            <a:gdLst>
              <a:gd name="connsiteX0" fmla="*/ 0 w 1524000"/>
              <a:gd name="connsiteY0" fmla="*/ 0 h 947666"/>
              <a:gd name="connsiteX1" fmla="*/ 80211 w 1524000"/>
              <a:gd name="connsiteY1" fmla="*/ 96252 h 947666"/>
              <a:gd name="connsiteX2" fmla="*/ 160421 w 1524000"/>
              <a:gd name="connsiteY2" fmla="*/ 176463 h 947666"/>
              <a:gd name="connsiteX3" fmla="*/ 288758 w 1524000"/>
              <a:gd name="connsiteY3" fmla="*/ 304800 h 947666"/>
              <a:gd name="connsiteX4" fmla="*/ 336885 w 1524000"/>
              <a:gd name="connsiteY4" fmla="*/ 352926 h 947666"/>
              <a:gd name="connsiteX5" fmla="*/ 401053 w 1524000"/>
              <a:gd name="connsiteY5" fmla="*/ 401052 h 947666"/>
              <a:gd name="connsiteX6" fmla="*/ 433137 w 1524000"/>
              <a:gd name="connsiteY6" fmla="*/ 449179 h 947666"/>
              <a:gd name="connsiteX7" fmla="*/ 481264 w 1524000"/>
              <a:gd name="connsiteY7" fmla="*/ 481263 h 947666"/>
              <a:gd name="connsiteX8" fmla="*/ 545432 w 1524000"/>
              <a:gd name="connsiteY8" fmla="*/ 545431 h 947666"/>
              <a:gd name="connsiteX9" fmla="*/ 657727 w 1524000"/>
              <a:gd name="connsiteY9" fmla="*/ 673768 h 947666"/>
              <a:gd name="connsiteX10" fmla="*/ 753979 w 1524000"/>
              <a:gd name="connsiteY10" fmla="*/ 705852 h 947666"/>
              <a:gd name="connsiteX11" fmla="*/ 914400 w 1524000"/>
              <a:gd name="connsiteY11" fmla="*/ 802105 h 947666"/>
              <a:gd name="connsiteX12" fmla="*/ 1010653 w 1524000"/>
              <a:gd name="connsiteY12" fmla="*/ 834189 h 947666"/>
              <a:gd name="connsiteX13" fmla="*/ 1042737 w 1524000"/>
              <a:gd name="connsiteY13" fmla="*/ 866274 h 947666"/>
              <a:gd name="connsiteX14" fmla="*/ 1267327 w 1524000"/>
              <a:gd name="connsiteY14" fmla="*/ 898358 h 947666"/>
              <a:gd name="connsiteX15" fmla="*/ 1443790 w 1524000"/>
              <a:gd name="connsiteY15" fmla="*/ 946484 h 947666"/>
              <a:gd name="connsiteX16" fmla="*/ 1524000 w 1524000"/>
              <a:gd name="connsiteY16" fmla="*/ 946484 h 94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24000" h="947666">
                <a:moveTo>
                  <a:pt x="0" y="0"/>
                </a:moveTo>
                <a:cubicBezTo>
                  <a:pt x="26737" y="32084"/>
                  <a:pt x="56261" y="62037"/>
                  <a:pt x="80211" y="96252"/>
                </a:cubicBezTo>
                <a:cubicBezTo>
                  <a:pt x="140543" y="182441"/>
                  <a:pt x="74981" y="147983"/>
                  <a:pt x="160421" y="176463"/>
                </a:cubicBezTo>
                <a:lnTo>
                  <a:pt x="288758" y="304800"/>
                </a:lnTo>
                <a:cubicBezTo>
                  <a:pt x="304800" y="320842"/>
                  <a:pt x="318735" y="339314"/>
                  <a:pt x="336885" y="352926"/>
                </a:cubicBezTo>
                <a:lnTo>
                  <a:pt x="401053" y="401052"/>
                </a:lnTo>
                <a:cubicBezTo>
                  <a:pt x="411748" y="417094"/>
                  <a:pt x="419504" y="435546"/>
                  <a:pt x="433137" y="449179"/>
                </a:cubicBezTo>
                <a:cubicBezTo>
                  <a:pt x="446770" y="462812"/>
                  <a:pt x="466625" y="468716"/>
                  <a:pt x="481264" y="481263"/>
                </a:cubicBezTo>
                <a:cubicBezTo>
                  <a:pt x="504231" y="500949"/>
                  <a:pt x="525746" y="522464"/>
                  <a:pt x="545432" y="545431"/>
                </a:cubicBezTo>
                <a:cubicBezTo>
                  <a:pt x="581434" y="587433"/>
                  <a:pt x="597332" y="653636"/>
                  <a:pt x="657727" y="673768"/>
                </a:cubicBezTo>
                <a:lnTo>
                  <a:pt x="753979" y="705852"/>
                </a:lnTo>
                <a:cubicBezTo>
                  <a:pt x="808668" y="760541"/>
                  <a:pt x="808002" y="766639"/>
                  <a:pt x="914400" y="802105"/>
                </a:cubicBezTo>
                <a:lnTo>
                  <a:pt x="1010653" y="834189"/>
                </a:lnTo>
                <a:cubicBezTo>
                  <a:pt x="1021348" y="844884"/>
                  <a:pt x="1029768" y="858492"/>
                  <a:pt x="1042737" y="866274"/>
                </a:cubicBezTo>
                <a:cubicBezTo>
                  <a:pt x="1092335" y="896033"/>
                  <a:pt x="1264597" y="898110"/>
                  <a:pt x="1267327" y="898358"/>
                </a:cubicBezTo>
                <a:cubicBezTo>
                  <a:pt x="1329181" y="918976"/>
                  <a:pt x="1379004" y="940005"/>
                  <a:pt x="1443790" y="946484"/>
                </a:cubicBezTo>
                <a:cubicBezTo>
                  <a:pt x="1470394" y="949144"/>
                  <a:pt x="1497263" y="946484"/>
                  <a:pt x="1524000" y="946484"/>
                </a:cubicBezTo>
              </a:path>
            </a:pathLst>
          </a:custGeom>
          <a:noFill/>
          <a:ln w="4445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358" y="2358189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 air aloft also</a:t>
            </a:r>
          </a:p>
          <a:p>
            <a:r>
              <a:rPr lang="en-US" dirty="0" smtClean="0"/>
              <a:t>Helping destabilize</a:t>
            </a:r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7" t="25256" r="30232" b="41232"/>
          <a:stretch/>
        </p:blipFill>
        <p:spPr>
          <a:xfrm>
            <a:off x="7299157" y="2542855"/>
            <a:ext cx="4317397" cy="379163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9939138">
            <a:off x="9781150" y="2697835"/>
            <a:ext cx="562615" cy="202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88968" y="2610943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Warm/hot </a:t>
            </a:r>
            <a:r>
              <a:rPr lang="en-US" b="1" dirty="0" err="1" smtClean="0"/>
              <a:t>ar</a:t>
            </a:r>
            <a:r>
              <a:rPr lang="en-US" b="1" dirty="0" smtClean="0"/>
              <a:t> near the surface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951" y="-1"/>
            <a:ext cx="3561817" cy="258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0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202" y="2265947"/>
            <a:ext cx="9905998" cy="3124201"/>
          </a:xfrm>
        </p:spPr>
        <p:txBody>
          <a:bodyPr/>
          <a:lstStyle/>
          <a:p>
            <a:r>
              <a:rPr lang="en-US" dirty="0" smtClean="0"/>
              <a:t>Severe convection across northern </a:t>
            </a:r>
            <a:r>
              <a:rPr lang="en-US" dirty="0" err="1" smtClean="0"/>
              <a:t>va</a:t>
            </a:r>
            <a:r>
              <a:rPr lang="en-US" dirty="0" smtClean="0"/>
              <a:t> was </a:t>
            </a:r>
            <a:r>
              <a:rPr lang="en-US" dirty="0" err="1" smtClean="0"/>
              <a:t>underforecast</a:t>
            </a:r>
            <a:r>
              <a:rPr lang="en-US" dirty="0" smtClean="0"/>
              <a:t> due to the lack of understandin</a:t>
            </a:r>
            <a:r>
              <a:rPr lang="en-US" dirty="0" smtClean="0"/>
              <a:t>g of reduced stability ahead of the surface front/upper short wave</a:t>
            </a:r>
          </a:p>
          <a:p>
            <a:r>
              <a:rPr lang="en-US" dirty="0" smtClean="0"/>
              <a:t>Modis data from 1615 </a:t>
            </a:r>
            <a:r>
              <a:rPr lang="en-US" dirty="0" err="1" smtClean="0"/>
              <a:t>utc</a:t>
            </a:r>
            <a:r>
              <a:rPr lang="en-US" dirty="0" smtClean="0"/>
              <a:t> showed an area of increased instability due to the juxtaposition of the upper level drying/cooling, and the increased moisture in the lower levels from the strong s-se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16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137</TotalTime>
  <Words>278</Words>
  <Application>Microsoft Office PowerPoint</Application>
  <PresentationFormat>Custom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2017 Apr 06 Severe Weather - why did severe weather occur where it did?</vt:lpstr>
      <vt:lpstr>Severe weather report between 15Z and 18Z on April 6th, 2017 and SPC Severe Weather forecast  </vt:lpstr>
      <vt:lpstr>1000m Cappi image from AKQ (left) 11 micron modis data  both valid 1615 UTC</vt:lpstr>
      <vt:lpstr>1615 utc MODIS</vt:lpstr>
      <vt:lpstr>1 Hour Rap forecast sounding for iad Valid 16UTC 4/6/20127</vt:lpstr>
      <vt:lpstr>AIRMASS RGB Product – 1615UTC 4/6/2016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weather using hydra</dc:title>
  <dc:creator>Geselle Coleman</dc:creator>
  <cp:lastModifiedBy>Mike Dutter</cp:lastModifiedBy>
  <cp:revision>12</cp:revision>
  <dcterms:created xsi:type="dcterms:W3CDTF">2017-06-09T14:40:21Z</dcterms:created>
  <dcterms:modified xsi:type="dcterms:W3CDTF">2017-06-09T17:02:47Z</dcterms:modified>
</cp:coreProperties>
</file>